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7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B2D3AF-E8BC-A10C-2CF0-80388C44EB4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661C0D-1228-D50C-7A2F-23FB940862BA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F089D077-2889-4259-B830-66C105AD145E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0BA83F-9610-FB05-6940-A272945C64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39466BD-985D-8169-7642-59EAF69D4EFF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DA75B5-B8CC-992C-A244-23D4B9D259A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4935A0-BE67-FBD5-CE66-2F1D8E70AB2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EAE1468A-1BF3-4283-8FBA-9D18EB6B5AA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719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B263CA-EE35-E1AD-E035-CDED1F1C4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406BDC-60A3-5644-5A5E-61BA0FF8EFF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753E6C-DF7D-D6DD-5A6E-35231726549E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8C3042-B481-421F-BF18-BAB1A30EE1E0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635D5-93B6-46E9-8FC7-25B3C84AE39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176119-213A-6B9B-5498-A8CDF3C855C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91FF2D-4A1C-4C08-3BFF-3BC27A6B2C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D7ADBF-68B4-42FA-8B68-ABEC67F7672D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F13DF-FFA3-16B6-62E3-1ECEC5B41E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8289F1-7D0B-088C-44B2-26832B210C0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69A64A-1625-4B1F-B9C8-A34FE50A93F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385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0FD9-E5C2-59DF-EEC5-F8577A47E5F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33A1B-A155-3AFA-9806-B715B517E2B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9A1BF-EB94-6ED5-3184-1BE34BE1D8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083CB2-303B-4222-8688-35BB2B59B204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73AC4-4CC1-662F-FBC0-590818C176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370D5-E636-3378-5BE5-8F0CC924B5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B334C6-B246-4D9F-AA2B-C5943D112E2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789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264C6-401B-BF36-CE7B-F28C78C699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E3255D-59F6-5B07-D06B-237F9458A3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7D6F01-5D9B-0764-0FC3-6BAFA5CFD35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34BDED-1BDC-46C8-A896-6A3BF60AF769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2E2531-BF36-777D-007C-5607E0F8CD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5A17C-42A5-EEA6-2677-41DA0EB6B4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9E1381-1356-4BDA-B9F3-7DB2E345121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538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E1640-929A-006E-D024-BFDBB92C89D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8CA5E-ECD7-5509-0CE5-25C6F75A649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009AF1-2B58-BB82-662D-744B1E13192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6D9FD-2630-1617-90E1-54770F7A7B4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9AB698-E95F-445D-BB79-E867F55C3A56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91AA2C-C602-F437-2752-E554BBA4E6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C87F60-8088-7DC8-6847-38C9E159EB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A61D07-CE03-4052-B2F1-495692B8F6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0303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BD1EF-F2CF-486C-471D-8084B832168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19B81-8735-59F2-3A7D-B38F75DD03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160E0C-A5BD-2E46-BF97-C1BA12DEBC9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C13E2-70C6-9D49-D7B8-12335EC13F8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E2409A-FF8E-D690-0DA6-E673DA39F4B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C3752A-FDEE-292D-70C0-B1D7AA9BE9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6A6E5E-512D-49CD-8477-C7A5D054A3E4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5B328A-A28E-5A3A-487E-C28A834ECDE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47A45E-F807-7D1D-BFDA-6A71DFBD5A0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F002A5-6059-4650-A8F0-75D879604D8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7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2720E-0BF0-C43D-485C-FA6F21C4D37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C50E8E-7E20-BE0A-DF7B-B5706490771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AE2C1B-A10D-4D48-871E-A786AC26ADF6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8328A-D017-9A1D-E18E-D990227ECB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BBEE08-655F-9D38-D917-D86EF56CA1B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27B6AB-4D50-46A1-99D8-D28668E442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7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1A2599-431F-3090-B5B0-ED9574A2B0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CBD9EF-100A-4C09-A2C1-61DCF85D1A9B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583B86-B9A7-A006-835D-C8D9246EFC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3F3919-3D4E-4A45-A91C-4075DC986E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04443A-4FAE-4F27-9852-FE639910253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46DBC-5EED-044C-E7F4-19C53C9A170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5C5F0-B0FB-A6D4-838E-B0525BD03D0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D35D14-E4BC-D766-43B1-84DB4CA0AEB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0E02D6-904B-5ABC-5207-4C8A8C5D6B7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1CD3A6-8CEA-440D-9365-CA76507EAA70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7C099-483E-3193-528D-EA61F443A8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DB5A2D-E40C-9F37-F3EA-F609691A9F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AF4687-7C27-4939-BB94-04A1462CC03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619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CE417-113C-71A6-DEF7-A167B426B0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75AB-B7BA-EECC-4A64-16B82563656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C4F19D-C8FB-58CA-9EF2-F8A8F698883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E3B53D-3758-B953-357B-590E7A7CB32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2C5F00-4926-4297-8158-4C2D9D41C44E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BDD22-0D25-C143-811A-702B028DAF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7D8A2-12EF-489A-6FA5-F73F28B4FB3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2CE402-F6D7-4948-9EB1-5B45078C57E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571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0612E-C8C6-9D62-E985-3FA2136066F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7D50D-DEF5-C5CA-3EB5-A98B694AB30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514D4-9D15-6024-D177-101B7B53479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04EED3-A996-4E28-9430-1A35312BF1DF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733DE-CC54-BE51-3129-D5ADC07B45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D9463-D7CB-67B0-F346-2D8E0DDF49A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CCE2A4-1C57-48AC-900C-53CACDFE4DE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882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C5F83F-709F-5F3B-0E09-0D26CECFD1D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303827-B2E5-159F-AE81-1D2DB8C873A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73C0F-A112-63DE-5103-219F61C992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58F252-F7DD-4DB9-8FF3-B644BF99D474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03026-6FA0-FB9B-3803-67ED84FFC7C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F3A2BD-51F8-E28A-34F7-F0C1EAEC2C9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648FB4-59F6-4319-9E37-012F56A0CBA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900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481A31-50A9-B740-727E-EA8C7EAE92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A9B88-E59A-D504-2810-0D3CCEFE871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127D1-11EF-A598-22B7-2A7CCCF5F0F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9EA9A80C-8847-4E1B-8A82-BD1C24BA591C}" type="datetime1">
              <a:rPr lang="en-GB"/>
              <a:pPr lvl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9A7AB-0FF5-5A64-90EB-5AD870BD9BF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07A85-F1E5-8640-08DD-9BD2686E8BA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F874CBE0-DA80-4DBE-A809-CDC33EF1D7E6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e.org.uk/guidance/ng246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digital.nhs.uk/data-and-information/publications/statistical/health-survey-for-england/2022-part-2/adult-overweight-and-obesity" TargetMode="External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healthexpress.co.uk/obesity-statistics-uk" TargetMode="External"/><Relationship Id="rId11" Type="http://schemas.openxmlformats.org/officeDocument/2006/relationships/hyperlink" Target="https://www.who.int/news-room/facts-in-pictures/detail/6-facts-on-obesity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s://www.gov.uk/government/statistics/obesity-profile-may-2025-update/obesity-profile-short-statistical-commentary-may-2025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www.hra.nhs.uk/planning-and-improving-research/application-summaries/research-summaries/impact-of-obesity-on-health-and-social-care-needs-among-older-adults/#:~:text=It%20is%20evident%20that%20obesity,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4A96F09D-F3B7-25CB-B4F2-FDB9CCCBB1A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221257" y="3400141"/>
            <a:ext cx="2685492" cy="2180469"/>
          </a:xfrm>
          <a:solidFill>
            <a:srgbClr val="CAEEFB">
              <a:alpha val="99000"/>
            </a:srgbClr>
          </a:solidFill>
          <a:ln w="88897">
            <a:solidFill>
              <a:srgbClr val="0070C0"/>
            </a:solidFill>
            <a:prstDash val="solid"/>
          </a:ln>
        </p:spPr>
        <p:txBody>
          <a:bodyPr/>
          <a:lstStyle/>
          <a:p>
            <a:pPr lvl="0">
              <a:lnSpc>
                <a:spcPct val="150000"/>
              </a:lnSpc>
              <a:buFont typeface="Wingdings" pitchFamily="2"/>
              <a:buChar char="Ø"/>
            </a:pPr>
            <a:r>
              <a:rPr lang="en-GB" sz="900" b="1">
                <a:latin typeface="Arial" pitchFamily="34"/>
                <a:cs typeface="Arial" pitchFamily="34"/>
              </a:rPr>
              <a:t>Prevalence</a:t>
            </a:r>
          </a:p>
          <a:p>
            <a:pPr lvl="0">
              <a:lnSpc>
                <a:spcPct val="15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Older adults showed the highest rates, with 36% of those aged 55 to 64 and 35% of those aged 65 to 74 facing obesity (NHS Digital, 2024).</a:t>
            </a:r>
          </a:p>
          <a:p>
            <a:pPr lvl="0">
              <a:lnSpc>
                <a:spcPct val="15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Overweight and obesity rates peak with age, reaching 73.5% and 32.5% for those aged 55 to 64 (Office for Health Improvement and Disparities, 2025).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GB" sz="900" b="1">
              <a:latin typeface="Arial" pitchFamily="34"/>
              <a:cs typeface="Arial" pitchFamily="34"/>
            </a:endParaRPr>
          </a:p>
          <a:p>
            <a:pPr lvl="0">
              <a:lnSpc>
                <a:spcPct val="100000"/>
              </a:lnSpc>
              <a:buFont typeface="Wingdings" pitchFamily="2"/>
              <a:buChar char="Ø"/>
            </a:pPr>
            <a:endParaRPr lang="en-GB" sz="200" b="1">
              <a:latin typeface="Arial" pitchFamily="34"/>
              <a:cs typeface="Arial" pitchFamily="34"/>
            </a:endParaRPr>
          </a:p>
        </p:txBody>
      </p:sp>
      <p:pic>
        <p:nvPicPr>
          <p:cNvPr id="3" name="Picture 10">
            <a:extLst>
              <a:ext uri="{FF2B5EF4-FFF2-40B4-BE49-F238E27FC236}">
                <a16:creationId xmlns:a16="http://schemas.microsoft.com/office/drawing/2014/main" id="{5F5466BF-6603-C818-F276-A648E5AD6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2" y="4230782"/>
            <a:ext cx="3140214" cy="2601083"/>
          </a:xfrm>
          <a:prstGeom prst="rect">
            <a:avLst/>
          </a:prstGeom>
          <a:solidFill>
            <a:srgbClr val="E8E8E8"/>
          </a:solidFill>
          <a:ln cap="flat">
            <a:noFill/>
          </a:ln>
        </p:spPr>
      </p:pic>
      <p:pic>
        <p:nvPicPr>
          <p:cNvPr id="4" name="Picture 12">
            <a:extLst>
              <a:ext uri="{FF2B5EF4-FFF2-40B4-BE49-F238E27FC236}">
                <a16:creationId xmlns:a16="http://schemas.microsoft.com/office/drawing/2014/main" id="{06509D69-4204-FB8B-B09E-9B78B91CE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579" y="3704856"/>
            <a:ext cx="6327172" cy="344832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Rectangle 17">
            <a:extLst>
              <a:ext uri="{FF2B5EF4-FFF2-40B4-BE49-F238E27FC236}">
                <a16:creationId xmlns:a16="http://schemas.microsoft.com/office/drawing/2014/main" id="{C1ECF5D3-81AD-789F-FD28-71E8AC9866F7}"/>
              </a:ext>
            </a:extLst>
          </p:cNvPr>
          <p:cNvSpPr/>
          <p:nvPr/>
        </p:nvSpPr>
        <p:spPr>
          <a:xfrm>
            <a:off x="8950979" y="982650"/>
            <a:ext cx="3207395" cy="2619820"/>
          </a:xfrm>
          <a:prstGeom prst="rect">
            <a:avLst/>
          </a:prstGeom>
          <a:solidFill>
            <a:srgbClr val="C2F1C8"/>
          </a:solidFill>
          <a:ln w="85725" cap="flat">
            <a:solidFill>
              <a:srgbClr val="00B050">
                <a:alpha val="90000"/>
              </a:srgbClr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Research Impact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enhance health outcomes by preventing weight gain: Focusing only on losing weight can be discouraging for older adults (Bveon, 2025).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increase practitioners' awareness and promote the early identification and treatment of depression and distress in individuals with obesity (Steptoe and Frank, 2023).</a:t>
            </a:r>
          </a:p>
          <a:p>
            <a:pPr marL="285750" marR="0" lvl="0" indent="-28575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improve public health policy, policymakers must create a comprehensive national guideline for weight management within mental health services (Stevens et al., 2023). 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Research can improve future studies by identifying gaps in the evidence, such as how long treatments work and the best length of therapy (Koca et al., 2024).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100" b="0" i="0" u="none" strike="noStrike" kern="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EA48BF6E-9240-8A75-DAC5-60BA624FBFC5}"/>
              </a:ext>
            </a:extLst>
          </p:cNvPr>
          <p:cNvSpPr txBox="1"/>
          <p:nvPr/>
        </p:nvSpPr>
        <p:spPr>
          <a:xfrm>
            <a:off x="9784080" y="2682218"/>
            <a:ext cx="184727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id="{770AAC23-966B-3F3F-590C-9E3FEA47F6AF}"/>
              </a:ext>
            </a:extLst>
          </p:cNvPr>
          <p:cNvSpPr txBox="1"/>
          <p:nvPr/>
        </p:nvSpPr>
        <p:spPr>
          <a:xfrm>
            <a:off x="0" y="26133"/>
            <a:ext cx="12314727" cy="923333"/>
          </a:xfrm>
          <a:prstGeom prst="rect">
            <a:avLst/>
          </a:prstGeom>
          <a:solidFill>
            <a:srgbClr val="F2AA84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Research Study: To investigate the impact of obesity on the mental disorders of adults aged 55-75 in the community in the United Kingdom (UK)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Esther Iyamu, ID: 2213124, 2213124@student.uwtsd.ac.uk</a:t>
            </a: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</a:t>
            </a:r>
            <a:r>
              <a:rPr lang="en-GB" sz="18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Supervisor</a:t>
            </a: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name: Dr </a:t>
            </a:r>
            <a:r>
              <a:rPr lang="en-GB" sz="1800" b="1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Oluwadamilola Tape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501CD2B-62BA-5857-3CFB-A021F708ED9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33622" y="949467"/>
            <a:ext cx="3106591" cy="2913872"/>
          </a:xfrm>
          <a:solidFill>
            <a:srgbClr val="E8E8E8">
              <a:alpha val="99000"/>
            </a:srgbClr>
          </a:solidFill>
          <a:ln w="88897">
            <a:solidFill>
              <a:srgbClr val="FF0000"/>
            </a:solidFill>
            <a:prstDash val="solid"/>
          </a:ln>
        </p:spPr>
        <p:txBody>
          <a:bodyPr/>
          <a:lstStyle/>
          <a:p>
            <a:pPr marL="0" lvl="0" indent="0">
              <a:lnSpc>
                <a:spcPct val="1000"/>
              </a:lnSpc>
              <a:buNone/>
            </a:pPr>
            <a:endParaRPr lang="en-GB" sz="100" b="1"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1000"/>
              </a:lnSpc>
              <a:buNone/>
            </a:pPr>
            <a:r>
              <a:rPr lang="en-GB" sz="700" b="1">
                <a:latin typeface="Arial" pitchFamily="34"/>
                <a:cs typeface="Arial" pitchFamily="34"/>
              </a:rPr>
              <a:t>Introduction</a:t>
            </a:r>
          </a:p>
          <a:p>
            <a:pPr lvl="0">
              <a:lnSpc>
                <a:spcPct val="10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Obesity is a major public health issue in the UK, defined as excessive body fat with a Body Mass Index (BMI) of 30 or above, posing significant health risks (WHO, 2026).</a:t>
            </a:r>
            <a:endParaRPr lang="en-GB" sz="700">
              <a:effectLst>
                <a:outerShdw dist="19048" dir="2700000">
                  <a:srgbClr val="000000"/>
                </a:outerShdw>
              </a:effectLst>
              <a:latin typeface="Arial" pitchFamily="34"/>
              <a:cs typeface="Arial" pitchFamily="34"/>
            </a:endParaRP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Obesity is rising, especially among adults aged 55–75</a:t>
            </a:r>
            <a:r>
              <a:rPr lang="en-GB" sz="700">
                <a:effectLst>
                  <a:outerShdw dist="19048" dir="2700000">
                    <a:srgbClr val="000000"/>
                  </a:outerShdw>
                </a:effectLst>
                <a:latin typeface="Arial" pitchFamily="34"/>
                <a:cs typeface="Arial" pitchFamily="34"/>
              </a:rPr>
              <a:t>, </a:t>
            </a:r>
            <a:r>
              <a:rPr lang="en-GB" sz="700">
                <a:latin typeface="Arial" pitchFamily="34"/>
                <a:cs typeface="Arial" pitchFamily="34"/>
              </a:rPr>
              <a:t>leading to lower quality of life and higher mortality risk </a:t>
            </a:r>
            <a:r>
              <a:rPr lang="en-GB" sz="700">
                <a:effectLst>
                  <a:outerShdw dist="19048" dir="2700000">
                    <a:srgbClr val="000000"/>
                  </a:outerShdw>
                </a:effectLst>
                <a:latin typeface="Arial" pitchFamily="34"/>
                <a:cs typeface="Arial" pitchFamily="34"/>
              </a:rPr>
              <a:t> </a:t>
            </a:r>
            <a:r>
              <a:rPr lang="en-GB" sz="700">
                <a:latin typeface="Arial" pitchFamily="34"/>
                <a:cs typeface="Arial" pitchFamily="34"/>
              </a:rPr>
              <a:t>(NHS Digital, 2024).</a:t>
            </a: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r>
              <a:rPr lang="en-GB" sz="700" b="1">
                <a:latin typeface="Arial" pitchFamily="34"/>
                <a:cs typeface="Arial" pitchFamily="34"/>
              </a:rPr>
              <a:t>Rationale:</a:t>
            </a: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r>
              <a:rPr lang="en-GB" sz="700" b="1">
                <a:latin typeface="Arial" pitchFamily="34"/>
                <a:cs typeface="Arial" pitchFamily="34"/>
              </a:rPr>
              <a:t> </a:t>
            </a:r>
            <a:r>
              <a:rPr lang="en-GB" sz="700">
                <a:latin typeface="Arial" pitchFamily="34"/>
                <a:cs typeface="Arial" pitchFamily="34"/>
              </a:rPr>
              <a:t>Obesity rates are rising among older adults in the UK and globally. </a:t>
            </a:r>
            <a:r>
              <a:rPr lang="en-GB" sz="800">
                <a:latin typeface="Arial" pitchFamily="34"/>
                <a:cs typeface="Arial" pitchFamily="34"/>
              </a:rPr>
              <a:t>In the UK, 36% of adults have a disability, and 20% have other long-term health issues, </a:t>
            </a:r>
            <a:r>
              <a:rPr lang="en-GB" sz="700">
                <a:latin typeface="Arial" pitchFamily="34"/>
                <a:cs typeface="Arial" pitchFamily="34"/>
              </a:rPr>
              <a:t>increasing the risk of chronic conditions and d (Ghosh, Khan and Vohra, 2025).</a:t>
            </a: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Unmet healthcare needs related to overweight and obesity in older adults in England, such as hidden psychosocial and emotional care needs</a:t>
            </a:r>
            <a:r>
              <a:rPr lang="en-GB" sz="700" i="1">
                <a:latin typeface="Arial" pitchFamily="34"/>
                <a:cs typeface="Arial" pitchFamily="34"/>
              </a:rPr>
              <a:t> </a:t>
            </a:r>
            <a:r>
              <a:rPr lang="en-GB" sz="700">
                <a:latin typeface="Arial" pitchFamily="34"/>
                <a:cs typeface="Arial" pitchFamily="34"/>
              </a:rPr>
              <a:t>of older adults with overweight or obesity (Ghosh, Khan and Vohra, 2025).</a:t>
            </a: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r>
              <a:rPr lang="en-GB" sz="700">
                <a:latin typeface="Arial" pitchFamily="34"/>
                <a:cs typeface="Arial" pitchFamily="34"/>
              </a:rPr>
              <a:t>.Obesity has physical health consequences, linked to mental health disorders such as depression and anxiety (Dong et al., 2025). </a:t>
            </a:r>
          </a:p>
          <a:p>
            <a:pPr lvl="0" algn="just">
              <a:lnSpc>
                <a:spcPct val="100000"/>
              </a:lnSpc>
              <a:buFont typeface="Wingdings" pitchFamily="2"/>
              <a:buChar char="Ø"/>
            </a:pPr>
            <a:endParaRPr lang="en-GB" sz="700">
              <a:latin typeface="Arial" pitchFamily="34"/>
              <a:cs typeface="Arial" pitchFamily="34"/>
            </a:endParaRPr>
          </a:p>
          <a:p>
            <a:pPr lvl="0">
              <a:lnSpc>
                <a:spcPct val="1000"/>
              </a:lnSpc>
            </a:pPr>
            <a:endParaRPr lang="en-GB" sz="100" b="1">
              <a:latin typeface="Arial" pitchFamily="34"/>
              <a:cs typeface="Arial" pitchFamily="34"/>
            </a:endParaRPr>
          </a:p>
        </p:txBody>
      </p:sp>
      <p:sp>
        <p:nvSpPr>
          <p:cNvPr id="9" name="TextBox 20">
            <a:extLst>
              <a:ext uri="{FF2B5EF4-FFF2-40B4-BE49-F238E27FC236}">
                <a16:creationId xmlns:a16="http://schemas.microsoft.com/office/drawing/2014/main" id="{E20F9D25-3DBC-ABA7-3064-C9AE2A183452}"/>
              </a:ext>
            </a:extLst>
          </p:cNvPr>
          <p:cNvSpPr txBox="1"/>
          <p:nvPr/>
        </p:nvSpPr>
        <p:spPr>
          <a:xfrm>
            <a:off x="3199567" y="949467"/>
            <a:ext cx="2736305" cy="1996510"/>
          </a:xfrm>
          <a:prstGeom prst="rect">
            <a:avLst/>
          </a:prstGeom>
          <a:solidFill>
            <a:srgbClr val="D9F2D0"/>
          </a:solidFill>
          <a:ln w="66678" cap="flat">
            <a:solidFill>
              <a:srgbClr val="00B050">
                <a:alpha val="70000"/>
              </a:srgbClr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 </a:t>
            </a:r>
            <a:r>
              <a:rPr lang="en-GB" sz="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ea typeface="Aptos" pitchFamily="34"/>
                <a:cs typeface="Arial" pitchFamily="34"/>
              </a:rPr>
              <a:t>Research Question:</a:t>
            </a:r>
          </a:p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How does obesity influence the mental disorder of adults aged 55 to 75 in the UK community? </a:t>
            </a:r>
            <a:endParaRPr lang="en-GB" sz="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ea typeface="Aptos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ea typeface="Aptos" pitchFamily="34"/>
                <a:cs typeface="Arial" pitchFamily="34"/>
              </a:rPr>
              <a:t>Aim</a:t>
            </a:r>
          </a:p>
          <a:p>
            <a:pPr marL="171450" marR="0" lvl="0" indent="-17145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understand how excess weight contributes to mental disorders, especially depression, anxiety, and cognitive decline (Rindler, Gries, and Freidl, 2023). </a:t>
            </a:r>
          </a:p>
          <a:p>
            <a:pPr marL="171450" marR="0" lvl="0" indent="-17145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enhance long-term quality of life and reduce care burdens in later life (</a:t>
            </a:r>
            <a:r>
              <a:rPr lang="nl-NL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Gebreyohannes et al., 2023).</a:t>
            </a:r>
            <a:endParaRPr lang="en-GB" sz="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10" name="TextBox 23">
            <a:extLst>
              <a:ext uri="{FF2B5EF4-FFF2-40B4-BE49-F238E27FC236}">
                <a16:creationId xmlns:a16="http://schemas.microsoft.com/office/drawing/2014/main" id="{A72441D5-9A4E-D587-1129-579AB5D7C60A}"/>
              </a:ext>
            </a:extLst>
          </p:cNvPr>
          <p:cNvSpPr txBox="1"/>
          <p:nvPr/>
        </p:nvSpPr>
        <p:spPr>
          <a:xfrm>
            <a:off x="5987774" y="982650"/>
            <a:ext cx="2992328" cy="2829171"/>
          </a:xfrm>
          <a:prstGeom prst="rect">
            <a:avLst/>
          </a:prstGeom>
          <a:solidFill>
            <a:srgbClr val="F2CFEE"/>
          </a:solidFill>
          <a:ln w="88897" cap="flat">
            <a:solidFill>
              <a:srgbClr val="A02B93">
                <a:alpha val="45000"/>
              </a:srgbClr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ea typeface="Aptos" pitchFamily="34"/>
                <a:cs typeface="Arial" pitchFamily="34"/>
              </a:rPr>
              <a:t>Objectives</a:t>
            </a:r>
          </a:p>
          <a:p>
            <a:pPr marL="171450" marR="0" lvl="0" indent="-1714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To explore the prevalence of obesity and mental disorders </a:t>
            </a: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in adults aged 55 to 75 in the community in the UK (NHS Digital, 2026).</a:t>
            </a:r>
            <a:endParaRPr lang="en-GB" sz="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ea typeface="Aptos" pitchFamily="34"/>
              <a:cs typeface="Arial" pitchFamily="34"/>
            </a:endParaRP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identify strategies for personalised care</a:t>
            </a: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to 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improve and reduce the risk of early death (NHS Research Health Authority, 2026). 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examine the existing policies, services, and regulatory frameworks pertaining to the management of obesity and mental disorders within the UK. (NICE, 2026).</a:t>
            </a:r>
          </a:p>
          <a:p>
            <a:pPr marL="171450" marR="0" lvl="0" indent="-17145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Ø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To provide recommendations for future research and practices in health and social care to improve strategies and policymaking for this vulnerable population (Parkinson and Thompson</a:t>
            </a: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</a:t>
            </a:r>
            <a:r>
              <a:rPr lang="en-GB" sz="800" b="0" i="0" u="none" strike="noStrike" kern="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2022).</a:t>
            </a: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1" name="Picture 12">
            <a:extLst>
              <a:ext uri="{FF2B5EF4-FFF2-40B4-BE49-F238E27FC236}">
                <a16:creationId xmlns:a16="http://schemas.microsoft.com/office/drawing/2014/main" id="{290FC5FF-DA96-1BDF-FF47-3948B861BA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895" y="6499655"/>
            <a:ext cx="772110" cy="164555"/>
          </a:xfrm>
          <a:prstGeom prst="rect">
            <a:avLst/>
          </a:prstGeom>
          <a:solidFill>
            <a:srgbClr val="C1E5F5"/>
          </a:solidFill>
          <a:ln cap="flat">
            <a:noFill/>
          </a:ln>
        </p:spPr>
      </p:pic>
      <p:pic>
        <p:nvPicPr>
          <p:cNvPr id="12" name="Picture 13">
            <a:extLst>
              <a:ext uri="{FF2B5EF4-FFF2-40B4-BE49-F238E27FC236}">
                <a16:creationId xmlns:a16="http://schemas.microsoft.com/office/drawing/2014/main" id="{69ED3F50-EDFA-47B3-EFE9-C62AC1484F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64" y="3923233"/>
            <a:ext cx="1384374" cy="247665"/>
          </a:xfrm>
          <a:prstGeom prst="rect">
            <a:avLst/>
          </a:prstGeom>
          <a:solidFill>
            <a:srgbClr val="C1E5F5"/>
          </a:solidFill>
          <a:ln cap="flat">
            <a:noFill/>
          </a:ln>
        </p:spPr>
      </p:pic>
      <p:sp>
        <p:nvSpPr>
          <p:cNvPr id="13" name="Rectangle 18">
            <a:extLst>
              <a:ext uri="{FF2B5EF4-FFF2-40B4-BE49-F238E27FC236}">
                <a16:creationId xmlns:a16="http://schemas.microsoft.com/office/drawing/2014/main" id="{65BDE16A-4B63-C163-EDFE-2FF1E603B428}"/>
              </a:ext>
            </a:extLst>
          </p:cNvPr>
          <p:cNvSpPr/>
          <p:nvPr/>
        </p:nvSpPr>
        <p:spPr>
          <a:xfrm>
            <a:off x="5987774" y="3738039"/>
            <a:ext cx="6112791" cy="3631759"/>
          </a:xfrm>
          <a:prstGeom prst="rect">
            <a:avLst/>
          </a:prstGeom>
          <a:solidFill>
            <a:srgbClr val="DCEAF7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References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1 Bveon, H. (2025) “Beyond association: Examining overweight as a mediator in the link between depression and diabetes,” World Journal of diabetes, 16(6), p. 107071. 2 Dong, X.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et al.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 (2025) “Adiposity and the first-onset of diagnosed mental illnesses: a population-based cohort study of 10 million UK adults,”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BMC Medicine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24(1) 3 Ghosh, G., Khan, H.T.A. and Vohra, S. (2025) A qualitative study to examine hidden care burden for older adults with overweight and obesity in England.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PLoS One, 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20(3), pp.1-19. 4 Gebreyohannes, E.A. et al. (2023) “Treatment burden and health-related quality of life of patients with multimorbidity: a cross-sectional study,” Quality of life research, 32(11), pp. 3269–3277. 5 Healthexpress (2026).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Obesity Statistics 2024: Facts and Figures in the UK.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https://www.healthexpress.co.uk/obesity-statistics-uk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(Accessed: 28 February 2026). 6 Koca, M. et al. (2024) “Behaviour therapy for obesity in older adults,”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European journal of internal medicine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130, pp. 3–8.7 NHS Digital (2024)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Health Survey for England, 2022 Part 2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. 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https://digital.nhs.uk/data-and-information/publications/statistical/health-survey-for-england/2022-part-2/adult-overweight-and-obesity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(Accessed: 27 February 2026). 8 NICE (2026)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Overweight and obesity management.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https://www.nice.org.uk/guidance/ng246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(Accessed: 27 February 2026). 9 NHS Research Health Authority (2026)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Impact of obesity on health and social care needs among older adults.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https://www.hra.nhs.uk/planning-and-improving-research/application-summaries/research-summaries/impact-of-obesity-on-health-and-social-care-needs-among-older-adults/#:~:text=It%20is%20evident%20that%20obesity,3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10 Office for Health Improvement and Disparities (2025) Obesity profile: short statistical commentary, May 2025. 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https://www.gov.uk/government/statistics/obesity-profile-may-2025-update/obesity-profile-short-statistical-commentary-may-2025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(Accessed: 28 February 2026). 11 Parkinson, M. and Thompson, J. (2022) “An exploration of the challenges of providing person‐centred care for older care home residents with obesity,”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Health and social care in the community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30(4), pp. e1112–e1122. 12 Rindler, G. A., Gries, A., and Freidl, W. (2023) Associations between overweight, obesity, and mental health: A retrospective study among European adults aged 50+.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Frontiers in Public Health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11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 1206283. 13 Steptoe, A. and Frank, P. (2023) “Obesity and psychological distress,”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Philosophical Transactions of the Royal Society of London. Series B. Biological sciences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378(1888), p. 20220225. 14 Stevens, H.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et al.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 (2023) “Weight management interventions for adults living with overweight or obesity and severe mental illness: a systematic review and meta-analysis,” 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British Journal of Nutrition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, 130(3), pp. 536–552. 15 WHO (2026) </a:t>
            </a:r>
            <a:r>
              <a:rPr lang="en-GB" sz="800" b="0" i="1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Obesity. 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Available at: </a:t>
            </a:r>
            <a:r>
              <a:rPr lang="en-GB" sz="800" b="0" i="0" u="sng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https://www.who.int/news-room/facts-in-pictures/detail/6-facts-on-obesity</a:t>
            </a: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(Accessed 14 February 2026).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 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1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B60FF9DE-E4A2-0382-C4EA-27D210F3B4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6733" y="4442685"/>
            <a:ext cx="2967337" cy="19970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1207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Esther Iyamu (2213124)</dc:creator>
  <cp:lastModifiedBy>Esther Iyamu (2213124)</cp:lastModifiedBy>
  <cp:revision>79</cp:revision>
  <dcterms:created xsi:type="dcterms:W3CDTF">2026-02-21T21:46:38Z</dcterms:created>
  <dcterms:modified xsi:type="dcterms:W3CDTF">2026-03-05T16:38:51Z</dcterms:modified>
</cp:coreProperties>
</file>