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B31589-1C37-07FD-EEBF-7D26EBB714E3}" v="1396" dt="2026-10-11T21:06:41.4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799"/>
    <p:restoredTop sz="61624"/>
  </p:normalViewPr>
  <p:slideViewPr>
    <p:cSldViewPr snapToGrid="0" snapToObjects="1">
      <p:cViewPr varScale="1">
        <p:scale>
          <a:sx n="64" d="100"/>
          <a:sy n="64" d="100"/>
        </p:scale>
        <p:origin x="164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42044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just"/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just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PK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48603975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21566351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73743370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22107714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11552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903348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3655706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22067763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58754785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33197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80236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934154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267003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1552615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171009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968542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943566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019310"/>
      </p:ext>
    </p:extLst>
  </p:cSld>
  <p:clrMapOvr>
    <a:masterClrMapping/>
  </p:clrMapOvr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261775"/>
      </p:ext>
    </p:extLst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45901488"/>
      </p:ext>
    </p:extLst>
  </p:cSld>
  <p:clrMapOvr>
    <a:masterClrMapping/>
  </p:clrMapOvr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91823457"/>
      </p:ext>
    </p:extLst>
  </p:cSld>
  <p:clrMapOvr>
    <a:masterClrMapping/>
  </p:clrMapOvr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00591810"/>
      </p:ext>
    </p:extLst>
  </p:cSld>
  <p:clrMapOvr>
    <a:masterClrMapping/>
  </p:clrMapOvr>
  <p:hf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81492518"/>
      </p:ext>
    </p:extLst>
  </p:cSld>
  <p:clrMapOvr>
    <a:masterClrMapping/>
  </p:clrMapOvr>
  <p:hf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045990"/>
      </p:ext>
    </p:extLst>
  </p:cSld>
  <p:clrMapOvr>
    <a:masterClrMapping/>
  </p:clrMapOvr>
  <p:hf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18386"/>
      </p:ext>
    </p:extLst>
  </p:cSld>
  <p:clrMapOvr>
    <a:masterClrMapping/>
  </p:clrMapOvr>
  <p:hf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381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251984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3177962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2071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  <p:sldLayoutId id="2147483735" r:id="rId17"/>
    <p:sldLayoutId id="2147483736" r:id="rId18"/>
    <p:sldLayoutId id="2147483737" r:id="rId19"/>
    <p:sldLayoutId id="2147483738" r:id="rId20"/>
    <p:sldLayoutId id="2147483739" r:id="rId21"/>
    <p:sldLayoutId id="2147483740" r:id="rId22"/>
    <p:sldLayoutId id="2147483741" r:id="rId23"/>
    <p:sldLayoutId id="2147483742" r:id="rId24"/>
    <p:sldLayoutId id="2147483743" r:id="rId25"/>
    <p:sldLayoutId id="2147483744" r:id="rId26"/>
    <p:sldLayoutId id="2147483745" r:id="rId27"/>
    <p:sldLayoutId id="2147483746" r:id="rId28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714554" y="1143000"/>
            <a:ext cx="5967742" cy="91717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r>
              <a:rPr lang="en-US" sz="2800" b="1">
                <a:latin typeface="Aptos"/>
              </a:rPr>
              <a:t>HR Consultant for HealthConnect UK,</a:t>
            </a:r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713232" y="2715711"/>
            <a:ext cx="6036974" cy="42473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2400" b="1" dirty="0" err="1">
                <a:latin typeface="Aptos"/>
              </a:rPr>
              <a:t>HealthConnect</a:t>
            </a:r>
            <a:r>
              <a:rPr sz="2400" b="1" i="0" dirty="0">
                <a:latin typeface="Aptos"/>
              </a:rPr>
              <a:t> UK</a:t>
            </a:r>
            <a:r>
              <a:rPr lang="en-US" sz="2400" b="1" dirty="0">
                <a:latin typeface="Aptos"/>
              </a:rPr>
              <a:t> </a:t>
            </a:r>
            <a:r>
              <a:rPr sz="2400" b="1" i="0" dirty="0">
                <a:latin typeface="Aptos"/>
              </a:rPr>
              <a:t> Individual Presentation</a:t>
            </a:r>
            <a:endParaRPr lang="en-US" sz="2400" b="1" i="0" dirty="0">
              <a:latin typeface="Apto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13232" y="3456432"/>
            <a:ext cx="5303520" cy="22860"/>
          </a:xfrm>
          <a:prstGeom prst="rect">
            <a:avLst/>
          </a:prstGeom>
          <a:solidFill>
            <a:srgbClr val="41586C"/>
          </a:solidFill>
          <a:ln>
            <a:solidFill>
              <a:srgbClr val="41586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713232" y="3730752"/>
            <a:ext cx="3654142" cy="1532727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sz="2400" b="1" i="0" dirty="0">
                <a:latin typeface="Aptos"/>
              </a:rPr>
              <a:t>Student</a:t>
            </a:r>
            <a:r>
              <a:rPr lang="en-US" sz="2400" b="1">
                <a:latin typeface="Aptos"/>
              </a:rPr>
              <a:t>  Hamdi Dahir</a:t>
            </a:r>
          </a:p>
          <a:p>
            <a:r>
              <a:rPr sz="2400" b="1" i="0" dirty="0">
                <a:latin typeface="Aptos"/>
              </a:rPr>
              <a:t>Student </a:t>
            </a:r>
            <a:r>
              <a:rPr lang="en-US" sz="2400" b="1" dirty="0">
                <a:latin typeface="Aptos"/>
              </a:rPr>
              <a:t>Number  2504541</a:t>
            </a:r>
            <a:r>
              <a:rPr sz="2400" b="1" i="0" dirty="0">
                <a:latin typeface="Aptos"/>
              </a:rPr>
              <a:t>
</a:t>
            </a:r>
            <a:r>
              <a:rPr lang="en-US" sz="2400" b="1" dirty="0">
                <a:latin typeface="Aptos"/>
              </a:rPr>
              <a:t>Lecturer </a:t>
            </a:r>
            <a:r>
              <a:rPr lang="en-US" sz="2400" b="1" dirty="0" err="1">
                <a:latin typeface="Aptos"/>
              </a:rPr>
              <a:t>Shujun</a:t>
            </a:r>
            <a:r>
              <a:rPr lang="en-US" sz="2400" b="1" dirty="0">
                <a:latin typeface="Aptos"/>
              </a:rPr>
              <a:t> Xiao </a:t>
            </a:r>
          </a:p>
          <a:p>
            <a:r>
              <a:rPr lang="en-US" sz="2400" b="1">
                <a:latin typeface="Aptos"/>
              </a:rPr>
              <a:t>Module code LCLM5002</a:t>
            </a:r>
            <a:endParaRPr lang="en-US"/>
          </a:p>
        </p:txBody>
      </p:sp>
      <p:pic>
        <p:nvPicPr>
          <p:cNvPr id="3" name="Picture 2" descr="A white circle with black text&#10;&#10;AI-generated content may be incorrect.">
            <a:extLst>
              <a:ext uri="{FF2B5EF4-FFF2-40B4-BE49-F238E27FC236}">
                <a16:creationId xmlns:a16="http://schemas.microsoft.com/office/drawing/2014/main" id="{DCD6F707-20D4-F5C2-4B59-87CA93CC22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6625" y="366982"/>
            <a:ext cx="3737393" cy="3061658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413CE83-C6E7-A4B0-5B30-3107E4DC5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10698480" cy="5029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2700" b="1" i="0" dirty="0">
                <a:solidFill>
                  <a:srgbClr val="0B1F33"/>
                </a:solidFill>
                <a:latin typeface="Aptos"/>
              </a:rPr>
              <a:t>HealthConnect UK: the people challenge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4888" y="1063063"/>
            <a:ext cx="4133490" cy="2363348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777240" y="1673351"/>
            <a:ext cx="1173078" cy="28623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1500" b="1" dirty="0">
                <a:solidFill>
                  <a:srgbClr val="0B1F33"/>
                </a:solidFill>
                <a:latin typeface="Aptos"/>
              </a:rPr>
              <a:t>Organisation</a:t>
            </a:r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302788" y="2050844"/>
            <a:ext cx="5771722" cy="91717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r>
              <a:rPr lang="en-US" sz="1400" dirty="0"/>
              <a:t>Following is offered by digital healthcare: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Consultations virtually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Remote tracking/monitoring of patients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Services related to digital health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160520" y="1048685"/>
            <a:ext cx="4104734" cy="2564631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1" name="Rectangle 10"/>
          <p:cNvSpPr/>
          <p:nvPr/>
        </p:nvSpPr>
        <p:spPr>
          <a:xfrm>
            <a:off x="4160520" y="1508760"/>
            <a:ext cx="54864" cy="1874519"/>
          </a:xfrm>
          <a:prstGeom prst="rect">
            <a:avLst/>
          </a:prstGeom>
          <a:solidFill>
            <a:srgbClr val="DAA643"/>
          </a:solidFill>
          <a:ln>
            <a:solidFill>
              <a:srgbClr val="DAA64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TextBox 11"/>
          <p:cNvSpPr txBox="1"/>
          <p:nvPr/>
        </p:nvSpPr>
        <p:spPr>
          <a:xfrm>
            <a:off x="4343400" y="1673351"/>
            <a:ext cx="310896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Workforce risks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343400" y="2093976"/>
            <a:ext cx="3357907" cy="917174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Tech talent along with healthcare scarcity</a:t>
            </a:r>
            <a:endParaRPr lang="en-PK" sz="140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Turnover increase</a:t>
            </a:r>
            <a:endParaRPr lang="en-PK" sz="140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Concerns related to wellbeing and burnout</a:t>
            </a:r>
            <a:endParaRPr lang="en-PK" sz="140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Shortages in digital skills</a:t>
            </a:r>
            <a:endParaRPr lang="en-PK" sz="1400"/>
          </a:p>
        </p:txBody>
      </p:sp>
      <p:sp>
        <p:nvSpPr>
          <p:cNvPr id="14" name="Rounded Rectangle 13"/>
          <p:cNvSpPr/>
          <p:nvPr/>
        </p:nvSpPr>
        <p:spPr>
          <a:xfrm>
            <a:off x="7927963" y="1034308"/>
            <a:ext cx="4254834" cy="240648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5" name="Rectangle 14"/>
          <p:cNvSpPr/>
          <p:nvPr/>
        </p:nvSpPr>
        <p:spPr>
          <a:xfrm flipH="1">
            <a:off x="7968448" y="1508760"/>
            <a:ext cx="247061" cy="1903273"/>
          </a:xfrm>
          <a:prstGeom prst="rect">
            <a:avLst/>
          </a:prstGeom>
          <a:solidFill>
            <a:srgbClr val="AE4949"/>
          </a:solidFill>
          <a:ln>
            <a:solidFill>
              <a:srgbClr val="AE494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8225861" y="1673350"/>
            <a:ext cx="3661626" cy="28623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People-management risks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23936" y="2065222"/>
            <a:ext cx="4251287" cy="91717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Lower engagement</a:t>
            </a:r>
            <a:endParaRPr lang="en-PK" sz="1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Complexity in multidisciplinary team</a:t>
            </a:r>
            <a:endParaRPr lang="en-PK" sz="1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Gaps in the development of leadership</a:t>
            </a:r>
            <a:endParaRPr lang="en-PK" sz="1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Pressure on quality of the service</a:t>
            </a:r>
            <a:endParaRPr lang="en-PK" sz="1400"/>
          </a:p>
        </p:txBody>
      </p:sp>
      <p:sp>
        <p:nvSpPr>
          <p:cNvPr id="19" name="TextBox 18"/>
          <p:cNvSpPr txBox="1"/>
          <p:nvPr/>
        </p:nvSpPr>
        <p:spPr>
          <a:xfrm>
            <a:off x="623689" y="3922833"/>
            <a:ext cx="7277954" cy="332399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b="1" dirty="0"/>
              <a:t>Move from reactive filling of vacancy to integrated capability of workforce.</a:t>
            </a:r>
            <a:endParaRPr lang="en-PK" b="1"/>
          </a:p>
        </p:txBody>
      </p:sp>
      <p:sp>
        <p:nvSpPr>
          <p:cNvPr id="20" name="TextBox 19"/>
          <p:cNvSpPr txBox="1"/>
          <p:nvPr/>
        </p:nvSpPr>
        <p:spPr>
          <a:xfrm>
            <a:off x="685800" y="4526280"/>
            <a:ext cx="10698480" cy="1144929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Make HR decisions that support the </a:t>
            </a:r>
            <a:r>
              <a:rPr lang="en-US">
                <a:ea typeface="+mn-lt"/>
                <a:cs typeface="+mn-lt"/>
              </a:rPr>
              <a:t>organization's</a:t>
            </a:r>
            <a:r>
              <a:rPr lang="en-US" dirty="0">
                <a:ea typeface="+mn-lt"/>
                <a:cs typeface="+mn-lt"/>
              </a:rPr>
              <a:t> growth, digital skills and quality of service.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Connect recruitment, employee development, staff retention and performance management to work together as one system.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3" name="TextBox 22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D7117-C2AF-B0CC-9001-EDA67C0BA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10698480" cy="5029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2700" b="1" i="0" dirty="0">
                <a:solidFill>
                  <a:srgbClr val="0B1F33"/>
                </a:solidFill>
                <a:latin typeface="Aptos"/>
              </a:rPr>
              <a:t>Strategic HRM: connect people to performance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4360" y="182880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594360" y="1828800"/>
            <a:ext cx="54864" cy="1508760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TextBox 7"/>
          <p:cNvSpPr txBox="1"/>
          <p:nvPr/>
        </p:nvSpPr>
        <p:spPr>
          <a:xfrm>
            <a:off x="777240" y="1993392"/>
            <a:ext cx="21488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400" b="1" i="0" dirty="0">
                <a:solidFill>
                  <a:srgbClr val="0B1F33"/>
                </a:solidFill>
                <a:latin typeface="Aptos"/>
              </a:rPr>
              <a:t>Business growth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2414016"/>
            <a:ext cx="1251240" cy="240066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lang="en-US" sz="1200" b="0" i="0" dirty="0">
                <a:solidFill>
                  <a:srgbClr val="232D37"/>
                </a:solidFill>
                <a:latin typeface="Aptos"/>
              </a:rPr>
              <a:t>Capacity Demand</a:t>
            </a:r>
            <a:endParaRPr sz="1200" b="0" i="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81528" y="2350008"/>
            <a:ext cx="320040" cy="32004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2300" b="1" i="0" dirty="0">
                <a:solidFill>
                  <a:srgbClr val="5B6976"/>
                </a:solidFill>
                <a:latin typeface="Aptos"/>
              </a:rPr>
              <a:t>→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3429000" y="182880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Rectangle 11"/>
          <p:cNvSpPr/>
          <p:nvPr/>
        </p:nvSpPr>
        <p:spPr>
          <a:xfrm>
            <a:off x="3429000" y="1828800"/>
            <a:ext cx="54864" cy="1508760"/>
          </a:xfrm>
          <a:prstGeom prst="rect">
            <a:avLst/>
          </a:prstGeom>
          <a:solidFill>
            <a:srgbClr val="DAA643"/>
          </a:solidFill>
          <a:ln>
            <a:solidFill>
              <a:srgbClr val="DAA64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TextBox 12"/>
          <p:cNvSpPr txBox="1"/>
          <p:nvPr/>
        </p:nvSpPr>
        <p:spPr>
          <a:xfrm>
            <a:off x="3611880" y="1993392"/>
            <a:ext cx="21488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400" b="1" i="0" dirty="0">
                <a:solidFill>
                  <a:srgbClr val="0B1F33"/>
                </a:solidFill>
                <a:latin typeface="Aptos"/>
              </a:rPr>
              <a:t>Workforce plan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611880" y="2414016"/>
            <a:ext cx="2326599" cy="240066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lang="en-US" sz="1200" b="0" i="0" dirty="0">
                <a:solidFill>
                  <a:srgbClr val="232D37"/>
                </a:solidFill>
                <a:latin typeface="Aptos"/>
              </a:rPr>
              <a:t>Roles and skills required for future</a:t>
            </a:r>
            <a:endParaRPr sz="1200" b="0" i="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916168" y="2350008"/>
            <a:ext cx="320040" cy="32004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2300" b="1" i="0" dirty="0">
                <a:solidFill>
                  <a:srgbClr val="5B6976"/>
                </a:solidFill>
                <a:latin typeface="Aptos"/>
              </a:rPr>
              <a:t>→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263640" y="182880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7" name="Rectangle 16"/>
          <p:cNvSpPr/>
          <p:nvPr/>
        </p:nvSpPr>
        <p:spPr>
          <a:xfrm>
            <a:off x="6263640" y="1828800"/>
            <a:ext cx="54864" cy="1508760"/>
          </a:xfrm>
          <a:prstGeom prst="rect">
            <a:avLst/>
          </a:prstGeom>
          <a:solidFill>
            <a:srgbClr val="00696E"/>
          </a:solidFill>
          <a:ln>
            <a:solidFill>
              <a:srgbClr val="0069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8" name="TextBox 17"/>
          <p:cNvSpPr txBox="1"/>
          <p:nvPr/>
        </p:nvSpPr>
        <p:spPr>
          <a:xfrm>
            <a:off x="6446520" y="1993392"/>
            <a:ext cx="21488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400" b="1" i="0" dirty="0">
                <a:solidFill>
                  <a:srgbClr val="0B1F33"/>
                </a:solidFill>
                <a:latin typeface="Aptos"/>
              </a:rPr>
              <a:t>People practices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46520" y="2414016"/>
            <a:ext cx="1897955" cy="240066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200" b="0" i="0" dirty="0">
                <a:solidFill>
                  <a:srgbClr val="232D37"/>
                </a:solidFill>
                <a:latin typeface="Aptos"/>
              </a:rPr>
              <a:t>Attract </a:t>
            </a:r>
            <a:r>
              <a:rPr lang="en-PK" sz="1200">
                <a:solidFill>
                  <a:srgbClr val="232D37"/>
                </a:solidFill>
                <a:latin typeface="Aptos"/>
              </a:rPr>
              <a:t>+</a:t>
            </a:r>
            <a:r>
              <a:rPr lang="en-PK" sz="1200" b="0" i="0">
                <a:solidFill>
                  <a:srgbClr val="232D37"/>
                </a:solidFill>
                <a:latin typeface="Aptos"/>
              </a:rPr>
              <a:t> </a:t>
            </a:r>
            <a:r>
              <a:rPr sz="1200" b="0" i="0" dirty="0">
                <a:solidFill>
                  <a:srgbClr val="232D37"/>
                </a:solidFill>
                <a:latin typeface="Aptos"/>
              </a:rPr>
              <a:t>develop </a:t>
            </a:r>
            <a:r>
              <a:rPr lang="en-US" sz="1200" dirty="0">
                <a:solidFill>
                  <a:srgbClr val="232D37"/>
                </a:solidFill>
                <a:latin typeface="Aptos"/>
              </a:rPr>
              <a:t>+</a:t>
            </a:r>
            <a:r>
              <a:rPr sz="1200" b="0" i="0" dirty="0">
                <a:solidFill>
                  <a:srgbClr val="232D37"/>
                </a:solidFill>
                <a:latin typeface="Aptos"/>
              </a:rPr>
              <a:t> motivate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750808" y="2350008"/>
            <a:ext cx="320040" cy="32004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2300" b="1" i="0" dirty="0">
                <a:solidFill>
                  <a:srgbClr val="5B6976"/>
                </a:solidFill>
                <a:latin typeface="Aptos"/>
              </a:rPr>
              <a:t>→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098280" y="182880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ectangle 21"/>
          <p:cNvSpPr/>
          <p:nvPr/>
        </p:nvSpPr>
        <p:spPr>
          <a:xfrm>
            <a:off x="9098280" y="1828800"/>
            <a:ext cx="54864" cy="1508760"/>
          </a:xfrm>
          <a:prstGeom prst="rect">
            <a:avLst/>
          </a:prstGeom>
          <a:solidFill>
            <a:srgbClr val="36825D"/>
          </a:solidFill>
          <a:ln>
            <a:solidFill>
              <a:srgbClr val="3682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3" name="TextBox 22"/>
          <p:cNvSpPr txBox="1"/>
          <p:nvPr/>
        </p:nvSpPr>
        <p:spPr>
          <a:xfrm>
            <a:off x="9281159" y="1993392"/>
            <a:ext cx="21488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400" b="1" i="0" dirty="0">
                <a:solidFill>
                  <a:srgbClr val="0B1F33"/>
                </a:solidFill>
                <a:latin typeface="Aptos"/>
              </a:rPr>
              <a:t>Outcomes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180576" y="2384696"/>
            <a:ext cx="2112264" cy="42473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200" b="0" i="0" dirty="0">
                <a:solidFill>
                  <a:srgbClr val="232D37"/>
                </a:solidFill>
                <a:latin typeface="Aptos"/>
              </a:rPr>
              <a:t>Capability </a:t>
            </a:r>
            <a:r>
              <a:rPr lang="en-US" sz="1200" dirty="0">
                <a:solidFill>
                  <a:srgbClr val="232D37"/>
                </a:solidFill>
                <a:latin typeface="Aptos"/>
              </a:rPr>
              <a:t>+ </a:t>
            </a:r>
            <a:r>
              <a:rPr sz="1200" b="0" i="0" dirty="0">
                <a:solidFill>
                  <a:srgbClr val="232D37"/>
                </a:solidFill>
                <a:latin typeface="Aptos"/>
              </a:rPr>
              <a:t>retention </a:t>
            </a:r>
            <a:r>
              <a:rPr lang="en-US" sz="1200" b="0" i="0" dirty="0">
                <a:solidFill>
                  <a:srgbClr val="232D37"/>
                </a:solidFill>
                <a:latin typeface="Aptos"/>
              </a:rPr>
              <a:t>+ </a:t>
            </a:r>
            <a:r>
              <a:rPr sz="1200" b="0" i="0" dirty="0">
                <a:solidFill>
                  <a:srgbClr val="232D37"/>
                </a:solidFill>
                <a:latin typeface="Aptos"/>
              </a:rPr>
              <a:t>performance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0080" y="3794760"/>
            <a:ext cx="1234440" cy="2743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300" b="1" i="0" dirty="0">
                <a:solidFill>
                  <a:srgbClr val="00696E"/>
                </a:solidFill>
                <a:latin typeface="Aptos"/>
              </a:rPr>
              <a:t>Critical view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0142" y="4088634"/>
            <a:ext cx="11362426" cy="2529923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just"/>
            <a:r>
              <a:rPr lang="en-US" b="1">
                <a:ea typeface="+mn-lt"/>
                <a:cs typeface="+mn-lt"/>
              </a:rPr>
              <a:t>Best Fit</a:t>
            </a:r>
            <a:endParaRPr lang="en-US" dirty="0">
              <a:ea typeface="+mn-lt"/>
              <a:cs typeface="+mn-lt"/>
            </a:endParaRPr>
          </a:p>
          <a:p>
            <a:pPr algn="just"/>
            <a:r>
              <a:rPr lang="en-US" dirty="0">
                <a:ea typeface="+mn-lt"/>
                <a:cs typeface="+mn-lt"/>
              </a:rPr>
              <a:t>HR practices should match the growth of </a:t>
            </a:r>
            <a:r>
              <a:rPr lang="en-US" dirty="0" err="1">
                <a:ea typeface="+mn-lt"/>
                <a:cs typeface="+mn-lt"/>
              </a:rPr>
              <a:t>HealthConnect</a:t>
            </a:r>
            <a:r>
              <a:rPr lang="en-US" dirty="0">
                <a:ea typeface="+mn-lt"/>
                <a:cs typeface="+mn-lt"/>
              </a:rPr>
              <a:t> UK and its digital healthcare services.</a:t>
            </a:r>
            <a:endParaRPr lang="en-US"/>
          </a:p>
          <a:p>
            <a:pPr algn="just"/>
            <a:r>
              <a:rPr lang="en-US" b="1">
                <a:ea typeface="+mn-lt"/>
                <a:cs typeface="+mn-lt"/>
              </a:rPr>
              <a:t>Integration:</a:t>
            </a:r>
            <a:r>
              <a:rPr lang="en-US" dirty="0">
                <a:ea typeface="+mn-lt"/>
                <a:cs typeface="+mn-lt"/>
              </a:rPr>
              <a:t> </a:t>
            </a:r>
          </a:p>
          <a:p>
            <a:pPr algn="just"/>
            <a:r>
              <a:rPr lang="en-US">
                <a:ea typeface="+mn-lt"/>
                <a:cs typeface="+mn-lt"/>
              </a:rPr>
              <a:t>Recruiting new employees can fill job vacancies, but training and development are also needed to build the skills required for the future.</a:t>
            </a:r>
            <a:endParaRPr lang="en-US"/>
          </a:p>
          <a:p>
            <a:pPr algn="just"/>
            <a:r>
              <a:rPr lang="en-US" b="1">
                <a:ea typeface="+mn-lt"/>
                <a:cs typeface="+mn-lt"/>
              </a:rPr>
              <a:t>Measurement:</a:t>
            </a:r>
            <a:endParaRPr lang="en-US">
              <a:ea typeface="+mn-lt"/>
              <a:cs typeface="+mn-lt"/>
            </a:endParaRPr>
          </a:p>
          <a:p>
            <a:pPr algn="just"/>
            <a:r>
              <a:rPr lang="en-US" dirty="0">
                <a:ea typeface="+mn-lt"/>
                <a:cs typeface="+mn-lt"/>
              </a:rPr>
              <a:t>HR results should be linked to the </a:t>
            </a:r>
            <a:r>
              <a:rPr lang="en-US">
                <a:ea typeface="+mn-lt"/>
                <a:cs typeface="+mn-lt"/>
              </a:rPr>
              <a:t>organization's</a:t>
            </a:r>
            <a:r>
              <a:rPr lang="en-US" dirty="0">
                <a:ea typeface="+mn-lt"/>
                <a:cs typeface="+mn-lt"/>
              </a:rPr>
              <a:t> goals and key performance indicators (KPIs), not just the number of HR activities completed.</a:t>
            </a:r>
            <a:endParaRPr lang="en-US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9" name="TextBox 28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C02938-9447-730C-333B-E5C0CED37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10698480" cy="5029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2700" b="1" i="0" dirty="0">
                <a:solidFill>
                  <a:srgbClr val="0B1F33"/>
                </a:solidFill>
                <a:latin typeface="Aptos"/>
              </a:rPr>
              <a:t>Workforce planning: close the capability gap before hiring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4360" y="1508760"/>
            <a:ext cx="338328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594360" y="1508760"/>
            <a:ext cx="54864" cy="1417320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TextBox 7"/>
          <p:cNvSpPr txBox="1"/>
          <p:nvPr/>
        </p:nvSpPr>
        <p:spPr>
          <a:xfrm>
            <a:off x="777240" y="1673351"/>
            <a:ext cx="30632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1 | Forecast demand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2093976"/>
            <a:ext cx="3063240" cy="63248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lang="en-PK" sz="1250">
                <a:solidFill>
                  <a:srgbClr val="232D37"/>
                </a:solidFill>
                <a:latin typeface="Aptos"/>
              </a:rPr>
              <a:t>Plans for grwoth, volumes of patienrs, expansion of service and roadmap for technology.</a:t>
            </a:r>
            <a:endParaRPr sz="1250" b="0" i="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4160520" y="1508760"/>
            <a:ext cx="338328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1" name="Rectangle 10"/>
          <p:cNvSpPr/>
          <p:nvPr/>
        </p:nvSpPr>
        <p:spPr>
          <a:xfrm>
            <a:off x="4160520" y="1508760"/>
            <a:ext cx="54864" cy="1417320"/>
          </a:xfrm>
          <a:prstGeom prst="rect">
            <a:avLst/>
          </a:prstGeom>
          <a:solidFill>
            <a:srgbClr val="DAA643"/>
          </a:solidFill>
          <a:ln>
            <a:solidFill>
              <a:srgbClr val="DAA64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TextBox 11"/>
          <p:cNvSpPr txBox="1"/>
          <p:nvPr/>
        </p:nvSpPr>
        <p:spPr>
          <a:xfrm>
            <a:off x="4343400" y="1673351"/>
            <a:ext cx="30632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2 | Map supply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343400" y="2093976"/>
            <a:ext cx="3154680" cy="440120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lang="en-PK" sz="1250">
                <a:solidFill>
                  <a:srgbClr val="232D37"/>
                </a:solidFill>
                <a:latin typeface="Aptos"/>
              </a:rPr>
              <a:t>Existing headcount, coverage of succession, turnover, inventory skills.</a:t>
            </a:r>
            <a:endParaRPr sz="1250" b="0" i="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7726679" y="1508760"/>
            <a:ext cx="379476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5" name="Rectangle 14"/>
          <p:cNvSpPr/>
          <p:nvPr/>
        </p:nvSpPr>
        <p:spPr>
          <a:xfrm>
            <a:off x="7726679" y="1508760"/>
            <a:ext cx="54864" cy="1417320"/>
          </a:xfrm>
          <a:prstGeom prst="rect">
            <a:avLst/>
          </a:prstGeom>
          <a:solidFill>
            <a:srgbClr val="AE4949"/>
          </a:solidFill>
          <a:ln>
            <a:solidFill>
              <a:srgbClr val="AE494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7909559" y="1673351"/>
            <a:ext cx="347472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3 | Identify gaps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09559" y="2093976"/>
            <a:ext cx="3429001" cy="440120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lang="en-PK" sz="1250">
                <a:solidFill>
                  <a:srgbClr val="232D37"/>
                </a:solidFill>
                <a:latin typeface="Aptos"/>
              </a:rPr>
              <a:t>Scarce skills, critical roles, future and leadership capacity.</a:t>
            </a:r>
            <a:endParaRPr sz="1250" b="0" i="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21792" y="3337560"/>
            <a:ext cx="2011680" cy="292608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300" b="1" i="0" dirty="0">
                <a:solidFill>
                  <a:srgbClr val="00696E"/>
                </a:solidFill>
                <a:latin typeface="Aptos"/>
              </a:rPr>
              <a:t>Recommended priorities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27008" y="3631433"/>
            <a:ext cx="6812280" cy="2714589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just"/>
            <a:r>
              <a:rPr sz="1450" b="1" dirty="0">
                <a:latin typeface="Aptos"/>
              </a:rPr>
              <a:t> </a:t>
            </a:r>
            <a:r>
              <a:rPr lang="en-US" sz="1450" b="1">
                <a:latin typeface="Arial Nova"/>
                <a:ea typeface="+mn-lt"/>
                <a:cs typeface="+mn-lt"/>
              </a:rPr>
              <a:t>Rolling 12–18 Month Plan</a:t>
            </a:r>
            <a:endParaRPr lang="en-US" sz="1450" dirty="0">
              <a:latin typeface="Arial Nova"/>
              <a:ea typeface="+mn-lt"/>
              <a:cs typeface="+mn-lt"/>
            </a:endParaRPr>
          </a:p>
          <a:p>
            <a:pPr algn="just"/>
            <a:r>
              <a:rPr lang="en-US" sz="1450">
                <a:latin typeface="Arial Nova"/>
                <a:ea typeface="+mn-lt"/>
                <a:cs typeface="+mn-lt"/>
              </a:rPr>
              <a:t>Plan staffing needs for the next 12–18 months and </a:t>
            </a:r>
            <a:r>
              <a:rPr lang="en-US" sz="1450" dirty="0">
                <a:latin typeface="Arial Nova"/>
                <a:ea typeface="+mn-lt"/>
                <a:cs typeface="+mn-lt"/>
              </a:rPr>
              <a:t>review the plan every three months because technology and demand can change.</a:t>
            </a:r>
            <a:endParaRPr lang="en-US" sz="1450">
              <a:latin typeface="Arial Nova"/>
            </a:endParaRPr>
          </a:p>
          <a:p>
            <a:pPr algn="just"/>
            <a:r>
              <a:rPr lang="en-US" sz="1450" b="1">
                <a:latin typeface="Arial Nova"/>
                <a:ea typeface="+mn-lt"/>
                <a:cs typeface="+mn-lt"/>
              </a:rPr>
              <a:t>Digital Skills Matrix</a:t>
            </a:r>
            <a:endParaRPr lang="en-US" sz="1450">
              <a:latin typeface="Arial Nova"/>
              <a:ea typeface="+mn-lt"/>
              <a:cs typeface="+mn-lt"/>
            </a:endParaRPr>
          </a:p>
          <a:p>
            <a:pPr algn="just"/>
            <a:r>
              <a:rPr lang="en-US" sz="1450" dirty="0">
                <a:latin typeface="Arial Nova"/>
                <a:ea typeface="+mn-lt"/>
                <a:cs typeface="+mn-lt"/>
              </a:rPr>
              <a:t> Identify employees’ skills in digital platforms, cybersecurity and clinical data.</a:t>
            </a:r>
            <a:endParaRPr lang="en-US" sz="1450">
              <a:latin typeface="Arial Nova"/>
            </a:endParaRPr>
          </a:p>
          <a:p>
            <a:pPr algn="just"/>
            <a:r>
              <a:rPr lang="en-US" sz="1450" b="1">
                <a:latin typeface="Arial Nova"/>
                <a:ea typeface="+mn-lt"/>
                <a:cs typeface="+mn-lt"/>
              </a:rPr>
              <a:t>Build, Buy or Borrow</a:t>
            </a:r>
            <a:endParaRPr lang="en-US" sz="1450">
              <a:latin typeface="Arial Nova"/>
              <a:ea typeface="+mn-lt"/>
              <a:cs typeface="+mn-lt"/>
            </a:endParaRPr>
          </a:p>
          <a:p>
            <a:pPr algn="just"/>
            <a:r>
              <a:rPr lang="en-US" sz="1450" dirty="0">
                <a:latin typeface="Arial Nova"/>
                <a:ea typeface="+mn-lt"/>
                <a:cs typeface="+mn-lt"/>
              </a:rPr>
              <a:t>Train current employees, recruit new staff or work with specialist partners to get the skills the </a:t>
            </a:r>
            <a:r>
              <a:rPr lang="en-US" sz="1450" dirty="0" err="1">
                <a:latin typeface="Arial Nova"/>
                <a:ea typeface="+mn-lt"/>
                <a:cs typeface="+mn-lt"/>
              </a:rPr>
              <a:t>organisation</a:t>
            </a:r>
            <a:r>
              <a:rPr lang="en-US" sz="1450" dirty="0">
                <a:latin typeface="Arial Nova"/>
                <a:ea typeface="+mn-lt"/>
                <a:cs typeface="+mn-lt"/>
              </a:rPr>
              <a:t> needs.</a:t>
            </a:r>
            <a:endParaRPr lang="en-US" sz="1450">
              <a:latin typeface="Arial Nova"/>
            </a:endParaRPr>
          </a:p>
          <a:p>
            <a:pPr algn="just"/>
            <a:r>
              <a:rPr lang="en-US" sz="1450" b="1">
                <a:latin typeface="Arial Nova"/>
                <a:ea typeface="+mn-lt"/>
                <a:cs typeface="+mn-lt"/>
              </a:rPr>
              <a:t>Scenario Planning</a:t>
            </a:r>
            <a:endParaRPr lang="en-US" sz="1450">
              <a:latin typeface="Arial Nova"/>
              <a:ea typeface="+mn-lt"/>
              <a:cs typeface="+mn-lt"/>
            </a:endParaRPr>
          </a:p>
          <a:p>
            <a:pPr algn="just"/>
            <a:r>
              <a:rPr lang="en-US" sz="1450">
                <a:latin typeface="Arial Nova"/>
                <a:ea typeface="+mn-lt"/>
                <a:cs typeface="+mn-lt"/>
              </a:rPr>
              <a:t>Prepare for different situations, such as staff shortages, </a:t>
            </a:r>
            <a:r>
              <a:rPr lang="en-US" sz="1450" dirty="0">
                <a:latin typeface="Arial Nova"/>
                <a:ea typeface="+mn-lt"/>
                <a:cs typeface="+mn-lt"/>
              </a:rPr>
              <a:t>stable demand or rapid business growth.</a:t>
            </a:r>
            <a:endParaRPr lang="en-US" sz="1450">
              <a:latin typeface="Arial Nova"/>
            </a:endParaRPr>
          </a:p>
          <a:p>
            <a:pPr algn="just">
              <a:spcAft>
                <a:spcPts val="800"/>
              </a:spcAft>
            </a:pPr>
            <a:endParaRPr lang="en-US" sz="1450" b="1" dirty="0">
              <a:latin typeface="Arial Nova"/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7818120" y="3566160"/>
            <a:ext cx="3520440" cy="1965960"/>
          </a:xfrm>
          <a:prstGeom prst="roundRect">
            <a:avLst>
              <a:gd name="adj" fmla="val 8000"/>
            </a:avLst>
          </a:prstGeom>
          <a:solidFill>
            <a:srgbClr val="0B1F33"/>
          </a:solidFill>
          <a:ln>
            <a:solidFill>
              <a:srgbClr val="0B1F3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1" name="TextBox 20"/>
          <p:cNvSpPr txBox="1"/>
          <p:nvPr/>
        </p:nvSpPr>
        <p:spPr>
          <a:xfrm>
            <a:off x="8065008" y="3794760"/>
            <a:ext cx="1371600" cy="2743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200" b="1" i="0" dirty="0">
                <a:solidFill>
                  <a:srgbClr val="009191"/>
                </a:solidFill>
                <a:latin typeface="Aptos"/>
              </a:rPr>
              <a:t>Evidence point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065008" y="4251960"/>
            <a:ext cx="3136392" cy="609398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lang="en-US" sz="1200" dirty="0">
                <a:solidFill>
                  <a:srgbClr val="FFFFFF"/>
                </a:solidFill>
                <a:ea typeface="+mn-lt"/>
                <a:cs typeface="+mn-lt"/>
              </a:rPr>
              <a:t>Workforce Planning: Helps </a:t>
            </a:r>
            <a:r>
              <a:rPr lang="en-US" sz="1200" dirty="0" err="1">
                <a:solidFill>
                  <a:srgbClr val="FFFFFF"/>
                </a:solidFill>
                <a:ea typeface="+mn-lt"/>
                <a:cs typeface="+mn-lt"/>
              </a:rPr>
              <a:t>HealthConnect</a:t>
            </a:r>
            <a:r>
              <a:rPr lang="en-US" sz="1200" dirty="0">
                <a:solidFill>
                  <a:srgbClr val="FFFFFF"/>
                </a:solidFill>
                <a:ea typeface="+mn-lt"/>
                <a:cs typeface="+mn-lt"/>
              </a:rPr>
              <a:t> UK plan recruitment, staff training, job roles, staff retention and future leaders.</a:t>
            </a:r>
            <a:endParaRPr lang="en-US" dirty="0"/>
          </a:p>
        </p:txBody>
      </p:sp>
      <p:sp>
        <p:nvSpPr>
          <p:cNvPr id="25" name="TextBox 24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9DDF33-F6F6-8000-75A2-7C5B540EF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10698480" cy="5029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2700" b="1" i="0" dirty="0">
                <a:solidFill>
                  <a:srgbClr val="0B1F33"/>
                </a:solidFill>
                <a:latin typeface="Aptos"/>
              </a:rPr>
              <a:t>Recruitment strategy: use a blended talent pipeline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6" name="Rounded Rectangle 45"/>
          <p:cNvSpPr/>
          <p:nvPr/>
        </p:nvSpPr>
        <p:spPr>
          <a:xfrm>
            <a:off x="640080" y="5257800"/>
            <a:ext cx="1371600" cy="310896"/>
          </a:xfrm>
          <a:prstGeom prst="roundRect">
            <a:avLst>
              <a:gd name="adj" fmla="val 8000"/>
            </a:avLst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7" name="TextBox 46"/>
          <p:cNvSpPr txBox="1"/>
          <p:nvPr/>
        </p:nvSpPr>
        <p:spPr>
          <a:xfrm>
            <a:off x="685800" y="5317236"/>
            <a:ext cx="12801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FFFFFF"/>
                </a:solidFill>
                <a:latin typeface="Aptos"/>
              </a:rPr>
              <a:t>RECOMMENDATION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194561" y="5285232"/>
            <a:ext cx="9311640" cy="54784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lang="en-GB" sz="1600" b="1" dirty="0">
                <a:solidFill>
                  <a:srgbClr val="0B1F33"/>
                </a:solidFill>
                <a:latin typeface="Aptos"/>
              </a:rPr>
              <a:t>Blended pipeline development: mobility internally along with targeted sourcing on digital and social media along with external hiring for specialist.</a:t>
            </a:r>
            <a:endParaRPr lang="en-US"/>
          </a:p>
        </p:txBody>
      </p:sp>
      <p:sp>
        <p:nvSpPr>
          <p:cNvPr id="49" name="Rectangle 48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51" name="TextBox 50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5</a:t>
            </a: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33DD9FC1-0FA0-D84A-87AB-8CD5419376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9246" y="1334222"/>
            <a:ext cx="10400308" cy="3557207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42C49-23CC-E0A3-5986-F76D005CA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9263049" cy="886397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2700" b="1">
                <a:solidFill>
                  <a:srgbClr val="0B1F33"/>
                </a:solidFill>
                <a:ea typeface="+mn-lt"/>
                <a:cs typeface="+mn-lt"/>
              </a:rPr>
              <a:t>Selection: Make the Hiring Process Fair and Consistent</a:t>
            </a:r>
            <a:endParaRPr lang="en-US"/>
          </a:p>
          <a:p>
            <a:pPr algn="l"/>
            <a:endParaRPr lang="en-US" sz="2700" b="1" i="0" dirty="0">
              <a:solidFill>
                <a:srgbClr val="0B1F33"/>
              </a:solidFill>
              <a:latin typeface="Apto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9340" y="956234"/>
            <a:ext cx="5214113" cy="58631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r>
              <a:rPr lang="en-US" sz="1150" dirty="0">
                <a:solidFill>
                  <a:srgbClr val="5B6976"/>
                </a:solidFill>
                <a:ea typeface="+mn-lt"/>
                <a:cs typeface="+mn-lt"/>
              </a:rPr>
              <a:t>Candidates should be checked to make sure they have the right skills for the job at </a:t>
            </a:r>
            <a:r>
              <a:rPr lang="en-US" sz="1150" dirty="0" err="1">
                <a:solidFill>
                  <a:srgbClr val="5B6976"/>
                </a:solidFill>
                <a:ea typeface="+mn-lt"/>
                <a:cs typeface="+mn-lt"/>
              </a:rPr>
              <a:t>HealthConnect</a:t>
            </a:r>
            <a:r>
              <a:rPr lang="en-US" sz="1150" dirty="0">
                <a:solidFill>
                  <a:srgbClr val="5B6976"/>
                </a:solidFill>
                <a:ea typeface="+mn-lt"/>
                <a:cs typeface="+mn-lt"/>
              </a:rPr>
              <a:t> UK.</a:t>
            </a:r>
            <a:endParaRPr lang="en-US" dirty="0"/>
          </a:p>
          <a:p>
            <a:endParaRPr lang="en-US" sz="1150" b="0" i="0" dirty="0">
              <a:solidFill>
                <a:srgbClr val="5B6976"/>
              </a:solidFill>
              <a:latin typeface="Aptos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02920" y="1600200"/>
            <a:ext cx="201168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502920" y="1600200"/>
            <a:ext cx="54864" cy="1417320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TextBox 7"/>
          <p:cNvSpPr txBox="1"/>
          <p:nvPr/>
        </p:nvSpPr>
        <p:spPr>
          <a:xfrm>
            <a:off x="685800" y="1764792"/>
            <a:ext cx="16916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250" b="1" i="0" dirty="0">
                <a:solidFill>
                  <a:srgbClr val="0B1F33"/>
                </a:solidFill>
                <a:latin typeface="Aptos"/>
              </a:rPr>
              <a:t>Job analysis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2185416"/>
            <a:ext cx="1636776" cy="1117229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lang="en-US" sz="1150" dirty="0" err="1">
                <a:solidFill>
                  <a:srgbClr val="232D37"/>
                </a:solidFill>
                <a:latin typeface="Aptos"/>
              </a:rPr>
              <a:t>R</a:t>
            </a:r>
            <a:r>
              <a:rPr lang="en-US" sz="1150" dirty="0" err="1">
                <a:solidFill>
                  <a:srgbClr val="232D37"/>
                </a:solidFill>
                <a:ea typeface="+mn-lt"/>
                <a:cs typeface="+mn-lt"/>
              </a:rPr>
              <a:t>Clear</a:t>
            </a:r>
            <a:r>
              <a:rPr lang="en-US" sz="1150" dirty="0">
                <a:solidFill>
                  <a:srgbClr val="232D37"/>
                </a:solidFill>
                <a:ea typeface="+mn-lt"/>
                <a:cs typeface="+mn-lt"/>
              </a:rPr>
              <a:t> Job Roles: Make sure employees understand their duties and what they need to achieve.</a:t>
            </a:r>
            <a:endParaRPr lang="en-US" dirty="0"/>
          </a:p>
          <a:p>
            <a:pPr algn="just"/>
            <a:endParaRPr lang="en-US" sz="1150" b="0" i="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32888" y="2103120"/>
            <a:ext cx="256032" cy="2743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2200" b="1" i="0" dirty="0">
                <a:solidFill>
                  <a:srgbClr val="5B6976"/>
                </a:solidFill>
                <a:latin typeface="Aptos"/>
              </a:rPr>
              <a:t>›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2816352" y="1600200"/>
            <a:ext cx="201168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Rectangle 11"/>
          <p:cNvSpPr/>
          <p:nvPr/>
        </p:nvSpPr>
        <p:spPr>
          <a:xfrm>
            <a:off x="2816352" y="1600200"/>
            <a:ext cx="54864" cy="1417320"/>
          </a:xfrm>
          <a:prstGeom prst="rect">
            <a:avLst/>
          </a:prstGeom>
          <a:solidFill>
            <a:srgbClr val="DAA643"/>
          </a:solidFill>
          <a:ln>
            <a:solidFill>
              <a:srgbClr val="DAA64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TextBox 12"/>
          <p:cNvSpPr txBox="1"/>
          <p:nvPr/>
        </p:nvSpPr>
        <p:spPr>
          <a:xfrm>
            <a:off x="2999232" y="1764792"/>
            <a:ext cx="16916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250" b="1" i="0" dirty="0">
                <a:solidFill>
                  <a:srgbClr val="0B1F33"/>
                </a:solidFill>
                <a:latin typeface="Aptos"/>
              </a:rPr>
              <a:t>Person spec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999232" y="2185416"/>
            <a:ext cx="1691640" cy="722376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150" b="0" i="0" dirty="0">
                <a:solidFill>
                  <a:srgbClr val="232D37"/>
                </a:solidFill>
                <a:latin typeface="Aptos"/>
              </a:rPr>
              <a:t>Essential vs desirable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846320" y="2103120"/>
            <a:ext cx="256032" cy="2743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2200" b="1" i="0" dirty="0">
                <a:solidFill>
                  <a:srgbClr val="5B6976"/>
                </a:solidFill>
                <a:latin typeface="Aptos"/>
              </a:rPr>
              <a:t>›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129783" y="1600200"/>
            <a:ext cx="201168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>
            <a:off x="5129783" y="1600200"/>
            <a:ext cx="54864" cy="1417320"/>
          </a:xfrm>
          <a:prstGeom prst="rect">
            <a:avLst/>
          </a:prstGeom>
          <a:solidFill>
            <a:srgbClr val="00696E"/>
          </a:solidFill>
          <a:ln>
            <a:solidFill>
              <a:srgbClr val="0069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8" name="TextBox 17"/>
          <p:cNvSpPr txBox="1"/>
          <p:nvPr/>
        </p:nvSpPr>
        <p:spPr>
          <a:xfrm>
            <a:off x="5312664" y="1764792"/>
            <a:ext cx="16916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250" b="1" i="0" dirty="0">
                <a:solidFill>
                  <a:srgbClr val="0B1F33"/>
                </a:solidFill>
                <a:latin typeface="Aptos"/>
              </a:rPr>
              <a:t>Structured interview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312664" y="2314812"/>
            <a:ext cx="1187120" cy="409343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1150">
                <a:solidFill>
                  <a:srgbClr val="232D37"/>
                </a:solidFill>
                <a:ea typeface="+mn-lt"/>
                <a:cs typeface="+mn-lt"/>
              </a:rPr>
              <a:t>Ask  candidates 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1150">
                <a:solidFill>
                  <a:srgbClr val="232D37"/>
                </a:solidFill>
                <a:ea typeface="+mn-lt"/>
                <a:cs typeface="+mn-lt"/>
              </a:rPr>
              <a:t>questions </a:t>
            </a:r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7159752" y="2103120"/>
            <a:ext cx="256032" cy="2743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2200" b="1" i="0" dirty="0">
                <a:solidFill>
                  <a:srgbClr val="5B6976"/>
                </a:solidFill>
                <a:latin typeface="Aptos"/>
              </a:rPr>
              <a:t>›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7443216" y="1600200"/>
            <a:ext cx="201168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ectangle 21"/>
          <p:cNvSpPr/>
          <p:nvPr/>
        </p:nvSpPr>
        <p:spPr>
          <a:xfrm>
            <a:off x="7443216" y="1600200"/>
            <a:ext cx="54864" cy="1417320"/>
          </a:xfrm>
          <a:prstGeom prst="rect">
            <a:avLst/>
          </a:prstGeom>
          <a:solidFill>
            <a:srgbClr val="36825D"/>
          </a:solidFill>
          <a:ln>
            <a:solidFill>
              <a:srgbClr val="3682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3" name="TextBox 22"/>
          <p:cNvSpPr txBox="1"/>
          <p:nvPr/>
        </p:nvSpPr>
        <p:spPr>
          <a:xfrm>
            <a:off x="7626096" y="1764792"/>
            <a:ext cx="16916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250" b="1" i="0" dirty="0">
                <a:solidFill>
                  <a:srgbClr val="0B1F33"/>
                </a:solidFill>
                <a:latin typeface="Aptos"/>
              </a:rPr>
              <a:t>Work sample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626096" y="2185416"/>
            <a:ext cx="1509324" cy="232371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lang="en-US" sz="1150" b="0" i="0" dirty="0">
                <a:solidFill>
                  <a:srgbClr val="232D37"/>
                </a:solidFill>
                <a:latin typeface="Aptos"/>
              </a:rPr>
              <a:t>Evidence related to job</a:t>
            </a:r>
            <a:endParaRPr sz="1150" b="0" i="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9473184" y="2103120"/>
            <a:ext cx="256032" cy="2743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2200" b="1" i="0" dirty="0">
                <a:solidFill>
                  <a:srgbClr val="5B6976"/>
                </a:solidFill>
                <a:latin typeface="Aptos"/>
              </a:rPr>
              <a:t>›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9756648" y="1600200"/>
            <a:ext cx="201168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7" name="Rectangle 26"/>
          <p:cNvSpPr/>
          <p:nvPr/>
        </p:nvSpPr>
        <p:spPr>
          <a:xfrm>
            <a:off x="9756648" y="1600200"/>
            <a:ext cx="54864" cy="1417320"/>
          </a:xfrm>
          <a:prstGeom prst="rect">
            <a:avLst/>
          </a:prstGeom>
          <a:solidFill>
            <a:srgbClr val="0B1F33"/>
          </a:solidFill>
          <a:ln>
            <a:solidFill>
              <a:srgbClr val="0B1F3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8" name="TextBox 27"/>
          <p:cNvSpPr txBox="1"/>
          <p:nvPr/>
        </p:nvSpPr>
        <p:spPr>
          <a:xfrm>
            <a:off x="9939528" y="1764792"/>
            <a:ext cx="169164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250" b="1" i="0" dirty="0">
                <a:solidFill>
                  <a:srgbClr val="0B1F33"/>
                </a:solidFill>
                <a:latin typeface="Aptos"/>
              </a:rPr>
              <a:t>Scoring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939528" y="2185416"/>
            <a:ext cx="2083199" cy="232371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lang="en-US" sz="1150" b="0" i="0" dirty="0">
                <a:solidFill>
                  <a:srgbClr val="232D37"/>
                </a:solidFill>
                <a:latin typeface="Aptos"/>
              </a:rPr>
              <a:t>Decisions must be documented</a:t>
            </a:r>
            <a:endParaRPr sz="1150" b="0" i="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640080" y="3520440"/>
            <a:ext cx="2536848" cy="455509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1300" b="1" dirty="0">
                <a:ea typeface="+mn-lt"/>
                <a:cs typeface="+mn-lt"/>
              </a:rPr>
              <a:t>Process for </a:t>
            </a:r>
            <a:r>
              <a:rPr lang="en-US" sz="1300" b="1" dirty="0" err="1">
                <a:ea typeface="+mn-lt"/>
                <a:cs typeface="+mn-lt"/>
              </a:rPr>
              <a:t>HealthConnect</a:t>
            </a:r>
            <a:r>
              <a:rPr lang="en-US" sz="1300" b="1" dirty="0">
                <a:ea typeface="+mn-lt"/>
                <a:cs typeface="+mn-lt"/>
              </a:rPr>
              <a:t> UK</a:t>
            </a:r>
            <a:endParaRPr lang="en-US">
              <a:ea typeface="+mn-lt"/>
              <a:cs typeface="+mn-lt"/>
            </a:endParaRPr>
          </a:p>
          <a:p>
            <a:pPr algn="l"/>
            <a:endParaRPr lang="en-US" sz="1300" b="1" i="0" dirty="0">
              <a:latin typeface="Aptos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54480" y="3986842"/>
            <a:ext cx="11153379" cy="211442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r>
              <a:rPr lang="en-US" sz="1500" b="1">
                <a:solidFill>
                  <a:srgbClr val="232D37"/>
                </a:solidFill>
                <a:ea typeface="+mn-lt"/>
                <a:cs typeface="+mn-lt"/>
              </a:rPr>
              <a:t>Role-Specific Evidence:</a:t>
            </a:r>
            <a:endParaRPr lang="en-US" sz="1500" dirty="0">
              <a:solidFill>
                <a:srgbClr val="232D37"/>
              </a:solidFill>
              <a:latin typeface="Aptos"/>
              <a:ea typeface="+mn-lt"/>
              <a:cs typeface="+mn-lt"/>
            </a:endParaRPr>
          </a:p>
          <a:p>
            <a:r>
              <a:rPr lang="en-US" sz="1500">
                <a:solidFill>
                  <a:srgbClr val="232D37"/>
                </a:solidFill>
                <a:ea typeface="+mn-lt"/>
                <a:cs typeface="+mn-lt"/>
              </a:rPr>
              <a:t> Assess candidates' clinical judgement, teamwork, communication skills and digital skills.</a:t>
            </a:r>
            <a:endParaRPr lang="en-US" sz="1500">
              <a:solidFill>
                <a:srgbClr val="232D37"/>
              </a:solidFill>
              <a:latin typeface="Aptos"/>
            </a:endParaRPr>
          </a:p>
          <a:p>
            <a:r>
              <a:rPr lang="en-US" sz="1500" b="1">
                <a:solidFill>
                  <a:srgbClr val="232D37"/>
                </a:solidFill>
                <a:ea typeface="+mn-lt"/>
                <a:cs typeface="+mn-lt"/>
              </a:rPr>
              <a:t>Consistent Scoring: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1500">
                <a:solidFill>
                  <a:srgbClr val="232D37"/>
                </a:solidFill>
                <a:ea typeface="+mn-lt"/>
                <a:cs typeface="+mn-lt"/>
              </a:rPr>
              <a:t>Use the same selection criteria for all candidates to make decisions fair and reduce personal opinions.</a:t>
            </a:r>
            <a:endParaRPr lang="en-US"/>
          </a:p>
          <a:p>
            <a:r>
              <a:rPr lang="en-US" sz="1500" b="1">
                <a:solidFill>
                  <a:srgbClr val="232D37"/>
                </a:solidFill>
                <a:ea typeface="+mn-lt"/>
                <a:cs typeface="+mn-lt"/>
              </a:rPr>
              <a:t>Different Selection Methods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1500">
                <a:solidFill>
                  <a:srgbClr val="232D37"/>
                </a:solidFill>
                <a:ea typeface="+mn-lt"/>
                <a:cs typeface="+mn-lt"/>
              </a:rPr>
              <a:t>Do not rely only on CVs for complex roles. Use interviews, practical tasks and teamwork assessments.</a:t>
            </a:r>
            <a:endParaRPr lang="en-US"/>
          </a:p>
          <a:p>
            <a:r>
              <a:rPr lang="en-US" sz="1500" b="1">
                <a:solidFill>
                  <a:srgbClr val="232D37"/>
                </a:solidFill>
                <a:ea typeface="+mn-lt"/>
                <a:cs typeface="+mn-lt"/>
              </a:rPr>
              <a:t>Diversity Monitoring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1500">
                <a:solidFill>
                  <a:srgbClr val="232D37"/>
                </a:solidFill>
                <a:ea typeface="+mn-lt"/>
                <a:cs typeface="+mn-lt"/>
              </a:rPr>
              <a:t>Track the diversity of applicants and successful candidates to identify any unfair barriers in the recruitment process.</a:t>
            </a:r>
            <a:endParaRPr lang="en-US"/>
          </a:p>
          <a:p>
            <a:pPr marL="285750" indent="-285750">
              <a:spcAft>
                <a:spcPts val="800"/>
              </a:spcAft>
              <a:buFont typeface="Arial,Sans-Serif" panose="020B0604020202020204" pitchFamily="34" charset="0"/>
              <a:buChar char="•"/>
            </a:pPr>
            <a:endParaRPr lang="en-US" sz="150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4" name="TextBox 33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57E621-CFDB-1833-76E0-5B9471AFB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10698480" cy="5029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2700" b="1" i="0" dirty="0">
                <a:solidFill>
                  <a:srgbClr val="0B1F33"/>
                </a:solidFill>
                <a:latin typeface="Aptos"/>
              </a:rPr>
              <a:t>Learning, development and talent: build the skills you cannot easily buy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4360" y="1508760"/>
            <a:ext cx="3429000" cy="17373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594360" y="1508760"/>
            <a:ext cx="54864" cy="1737360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TextBox 7"/>
          <p:cNvSpPr txBox="1"/>
          <p:nvPr/>
        </p:nvSpPr>
        <p:spPr>
          <a:xfrm>
            <a:off x="777240" y="1673351"/>
            <a:ext cx="310896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Learning needs analysis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2093976"/>
            <a:ext cx="3017520" cy="120956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GB" sz="1200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Identify skills gaps at individual, organisational and team levels.</a:t>
            </a:r>
            <a:endParaRPr lang="en-US" sz="1200">
              <a:latin typeface="Arial Nova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1200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Focus on developing important digital and leadership skills that are difficult to find.</a:t>
            </a:r>
            <a:endParaRPr lang="en-GB" sz="1200">
              <a:latin typeface="Arial Nova"/>
            </a:endParaRPr>
          </a:p>
          <a:p>
            <a:pPr algn="just"/>
            <a:endParaRPr lang="en-GB" sz="1200" b="0" i="0" dirty="0">
              <a:solidFill>
                <a:srgbClr val="232D37"/>
              </a:solidFill>
              <a:latin typeface="Arial Nova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4160520" y="1508760"/>
            <a:ext cx="3429000" cy="17373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1" name="Rectangle 10"/>
          <p:cNvSpPr/>
          <p:nvPr/>
        </p:nvSpPr>
        <p:spPr>
          <a:xfrm>
            <a:off x="4160520" y="1508760"/>
            <a:ext cx="54864" cy="1737360"/>
          </a:xfrm>
          <a:prstGeom prst="rect">
            <a:avLst/>
          </a:prstGeom>
          <a:solidFill>
            <a:srgbClr val="DAA643"/>
          </a:solidFill>
          <a:ln>
            <a:solidFill>
              <a:srgbClr val="DAA64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TextBox 11"/>
          <p:cNvSpPr txBox="1"/>
          <p:nvPr/>
        </p:nvSpPr>
        <p:spPr>
          <a:xfrm>
            <a:off x="4343400" y="1673351"/>
            <a:ext cx="310896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70–20–10 style mix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282443" y="2093976"/>
            <a:ext cx="3215636" cy="134806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1200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Combine practical projects with formal training and coaching to help employees develop their skills.</a:t>
            </a:r>
            <a:endParaRPr lang="en-US" sz="1200">
              <a:latin typeface="Arial Nova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200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Provide mentoring for future leaders to support their personal and professional development.</a:t>
            </a:r>
            <a:endParaRPr lang="en-US" sz="1200">
              <a:latin typeface="Arial Nova"/>
            </a:endParaRPr>
          </a:p>
          <a:p>
            <a:pPr algn="just"/>
            <a:endParaRPr lang="en-US" sz="1200" b="0" i="0" dirty="0">
              <a:solidFill>
                <a:srgbClr val="232D37"/>
              </a:solidFill>
              <a:latin typeface="Arial Nova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7726679" y="1508760"/>
            <a:ext cx="3794760" cy="17373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7726679" y="1508760"/>
            <a:ext cx="54864" cy="1737360"/>
          </a:xfrm>
          <a:prstGeom prst="rect">
            <a:avLst/>
          </a:prstGeom>
          <a:solidFill>
            <a:srgbClr val="36825D"/>
          </a:solidFill>
          <a:ln>
            <a:solidFill>
              <a:srgbClr val="3682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7909559" y="1673351"/>
            <a:ext cx="347472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Talent pipeline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823294" y="2050844"/>
            <a:ext cx="3469545" cy="79406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1200" dirty="0" err="1">
                <a:latin typeface="Arial Nova"/>
              </a:rPr>
              <a:t>Successio</a:t>
            </a:r>
            <a:r>
              <a:rPr lang="en-US" sz="1200" dirty="0">
                <a:latin typeface="Arial Nova"/>
              </a:rPr>
              <a:t> Planning: Prepare employees to take over important roles in the </a:t>
            </a:r>
            <a:r>
              <a:rPr lang="en-US" sz="1200" dirty="0" err="1">
                <a:latin typeface="Arial Nova"/>
              </a:rPr>
              <a:t>organisation</a:t>
            </a:r>
            <a:r>
              <a:rPr lang="en-US" sz="1200" dirty="0">
                <a:latin typeface="Arial Nova"/>
              </a:rPr>
              <a:t>.​</a:t>
            </a:r>
          </a:p>
          <a:p>
            <a:pPr marL="285750" indent="-285750" algn="just" rtl="0">
              <a:buFont typeface="Arial,Sans-Serif"/>
              <a:buChar char="•"/>
            </a:pPr>
            <a:r>
              <a:rPr lang="en-US" sz="1200">
                <a:latin typeface="Arial Nova"/>
              </a:rPr>
              <a:t>Career Pathways: Provide clear opportunities for employees to develop their career</a:t>
            </a:r>
            <a:endParaRPr lang="en-US" sz="1200" b="0" i="0">
              <a:solidFill>
                <a:srgbClr val="232D37"/>
              </a:solidFill>
              <a:latin typeface="Arial Nova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77041" y="3639312"/>
            <a:ext cx="19159994" cy="378565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r>
              <a:rPr lang="en-US" sz="2100">
                <a:solidFill>
                  <a:srgbClr val="0B1F33"/>
                </a:solidFill>
                <a:ea typeface="+mn-lt"/>
                <a:cs typeface="+mn-lt"/>
              </a:rPr>
              <a:t>Candidates should be assessed during the selection process </a:t>
            </a:r>
            <a:endParaRPr lang="en-US" sz="2100">
              <a:solidFill>
                <a:srgbClr val="0B1F33"/>
              </a:solidFill>
              <a:latin typeface="Neue Haas Grotesk Text Pro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85800" y="4251960"/>
            <a:ext cx="10607040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r>
              <a:rPr lang="en-US" sz="1200" b="1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Core Development Pathway</a:t>
            </a:r>
            <a:endParaRPr lang="en-US" sz="1200">
              <a:solidFill>
                <a:srgbClr val="232D37"/>
              </a:solidFill>
              <a:latin typeface="Arial Nova"/>
              <a:ea typeface="+mn-lt"/>
              <a:cs typeface="+mn-lt"/>
            </a:endParaRPr>
          </a:p>
          <a:p>
            <a:r>
              <a:rPr lang="en-US" sz="1200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Provide training in digital skills, job-specific skills and new technologies.</a:t>
            </a:r>
            <a:endParaRPr lang="en-US" sz="1200">
              <a:solidFill>
                <a:srgbClr val="232D37"/>
              </a:solidFill>
              <a:latin typeface="Arial Nova"/>
            </a:endParaRPr>
          </a:p>
          <a:p>
            <a:r>
              <a:rPr lang="en-US" sz="1200" b="1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Leadership Development Pathway</a:t>
            </a:r>
            <a:endParaRPr lang="en-US" sz="1200">
              <a:solidFill>
                <a:srgbClr val="000000"/>
              </a:solidFill>
              <a:latin typeface="Arial Nova"/>
              <a:ea typeface="+mn-lt"/>
              <a:cs typeface="+mn-lt"/>
            </a:endParaRPr>
          </a:p>
          <a:p>
            <a:r>
              <a:rPr lang="en-US" sz="1200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Develop employees' coaching, leadership, change management and teamwork skills.</a:t>
            </a:r>
            <a:endParaRPr lang="en-US" sz="1200">
              <a:latin typeface="Arial Nova"/>
            </a:endParaRPr>
          </a:p>
          <a:p>
            <a:r>
              <a:rPr lang="en-US" sz="1200" b="1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Career Development</a:t>
            </a:r>
            <a:endParaRPr lang="en-US" sz="1200">
              <a:solidFill>
                <a:srgbClr val="000000"/>
              </a:solidFill>
              <a:latin typeface="Arial Nova"/>
              <a:ea typeface="+mn-lt"/>
              <a:cs typeface="+mn-lt"/>
            </a:endParaRPr>
          </a:p>
          <a:p>
            <a:r>
              <a:rPr lang="en-US" sz="1200">
                <a:solidFill>
                  <a:srgbClr val="232D37"/>
                </a:solidFill>
                <a:latin typeface="Arial Nova"/>
                <a:ea typeface="+mn-lt"/>
                <a:cs typeface="+mn-lt"/>
              </a:rPr>
              <a:t>Link training and development to promotion opportunities, career progression and future leadership roles.</a:t>
            </a:r>
            <a:endParaRPr lang="en-US" sz="1200">
              <a:latin typeface="Arial Nova"/>
            </a:endParaRP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200" dirty="0">
              <a:solidFill>
                <a:srgbClr val="232D37"/>
              </a:solidFill>
              <a:latin typeface="Arial Nova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3" name="TextBox 22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4F176D-4912-8EB9-72BC-350D07DFC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50578"/>
            <a:ext cx="9638399" cy="1301895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r>
              <a:rPr lang="en-US" sz="2700" b="1">
                <a:solidFill>
                  <a:srgbClr val="0B1F33"/>
                </a:solidFill>
                <a:ea typeface="+mn-lt"/>
                <a:cs typeface="+mn-lt"/>
              </a:rPr>
              <a:t>Performance, Motivation and Reward: Develop a Clear Performance Management System</a:t>
            </a:r>
            <a:endParaRPr lang="en-US"/>
          </a:p>
          <a:p>
            <a:pPr algn="l"/>
            <a:endParaRPr lang="en-US" sz="2700" b="1" i="0" dirty="0">
              <a:solidFill>
                <a:srgbClr val="0B1F33"/>
              </a:solidFill>
              <a:latin typeface="Apto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4360" y="1554480"/>
            <a:ext cx="3429000" cy="1874519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594360" y="1554480"/>
            <a:ext cx="54864" cy="1874519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TextBox 7"/>
          <p:cNvSpPr txBox="1"/>
          <p:nvPr/>
        </p:nvSpPr>
        <p:spPr>
          <a:xfrm>
            <a:off x="777240" y="1719072"/>
            <a:ext cx="310896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Performance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2139696"/>
            <a:ext cx="2288383" cy="1132618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1400">
                <a:ea typeface="+mn-lt"/>
                <a:cs typeface="+mn-lt"/>
              </a:rPr>
              <a:t>Quarterly Objectives:  </a:t>
            </a:r>
            <a:endParaRPr lang="en-US" sz="1400" dirty="0">
              <a:ea typeface="+mn-lt"/>
              <a:cs typeface="+mn-lt"/>
            </a:endParaRPr>
          </a:p>
          <a:p>
            <a:r>
              <a:rPr lang="en-US" sz="1400">
                <a:ea typeface="+mn-lt"/>
                <a:cs typeface="+mn-lt"/>
              </a:rPr>
              <a:t>Individual and Team Goals 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Regular Feedback </a:t>
            </a:r>
            <a:endParaRPr lang="en-US" sz="1400" dirty="0"/>
          </a:p>
          <a:p>
            <a:r>
              <a:rPr lang="en-US" sz="1400" dirty="0">
                <a:ea typeface="+mn-lt"/>
                <a:cs typeface="+mn-lt"/>
              </a:rPr>
              <a:t>Development Plans </a:t>
            </a:r>
            <a:r>
              <a:rPr lang="en-US" sz="1400">
                <a:ea typeface="+mn-lt"/>
                <a:cs typeface="+mn-lt"/>
              </a:rPr>
              <a:t>.</a:t>
            </a:r>
            <a:endParaRPr lang="en-US"/>
          </a:p>
          <a:p>
            <a:endParaRPr lang="en-US" sz="1400" dirty="0"/>
          </a:p>
        </p:txBody>
      </p:sp>
      <p:sp>
        <p:nvSpPr>
          <p:cNvPr id="10" name="Rounded Rectangle 9"/>
          <p:cNvSpPr/>
          <p:nvPr/>
        </p:nvSpPr>
        <p:spPr>
          <a:xfrm>
            <a:off x="4160520" y="1554480"/>
            <a:ext cx="3429000" cy="1874519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1" name="Rectangle 10"/>
          <p:cNvSpPr/>
          <p:nvPr/>
        </p:nvSpPr>
        <p:spPr>
          <a:xfrm>
            <a:off x="4160520" y="1554480"/>
            <a:ext cx="54864" cy="1874519"/>
          </a:xfrm>
          <a:prstGeom prst="rect">
            <a:avLst/>
          </a:prstGeom>
          <a:solidFill>
            <a:srgbClr val="DAA643"/>
          </a:solidFill>
          <a:ln>
            <a:solidFill>
              <a:srgbClr val="DAA64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TextBox 11"/>
          <p:cNvSpPr txBox="1"/>
          <p:nvPr/>
        </p:nvSpPr>
        <p:spPr>
          <a:xfrm>
            <a:off x="4343400" y="1719072"/>
            <a:ext cx="310896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Motivation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343400" y="2139696"/>
            <a:ext cx="2246705" cy="1132618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1400">
                <a:ea typeface="+mn-lt"/>
                <a:cs typeface="+mn-lt"/>
              </a:rPr>
              <a:t>Autonomy:</a:t>
            </a:r>
            <a:endParaRPr lang="en-PK" sz="1400"/>
          </a:p>
          <a:p>
            <a:r>
              <a:rPr lang="en-US" sz="1400">
                <a:ea typeface="+mn-lt"/>
                <a:cs typeface="+mn-lt"/>
              </a:rPr>
              <a:t>Competence and Growth</a:t>
            </a:r>
            <a:endParaRPr lang="en-US" sz="1400" dirty="0"/>
          </a:p>
          <a:p>
            <a:r>
              <a:rPr lang="en-US" sz="1400">
                <a:ea typeface="+mn-lt"/>
                <a:cs typeface="+mn-lt"/>
              </a:rPr>
              <a:t>Impact and Purpose</a:t>
            </a:r>
            <a:endParaRPr lang="en-US" sz="1400" dirty="0"/>
          </a:p>
          <a:p>
            <a:r>
              <a:rPr lang="en-US" sz="1400">
                <a:ea typeface="+mn-lt"/>
                <a:cs typeface="+mn-lt"/>
              </a:rPr>
              <a:t>Recognition</a:t>
            </a: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4" name="Rounded Rectangle 13"/>
          <p:cNvSpPr/>
          <p:nvPr/>
        </p:nvSpPr>
        <p:spPr>
          <a:xfrm>
            <a:off x="7726679" y="1554480"/>
            <a:ext cx="3794760" cy="1874519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5" name="Rectangle 14"/>
          <p:cNvSpPr/>
          <p:nvPr/>
        </p:nvSpPr>
        <p:spPr>
          <a:xfrm>
            <a:off x="7726679" y="1554480"/>
            <a:ext cx="54864" cy="1874519"/>
          </a:xfrm>
          <a:prstGeom prst="rect">
            <a:avLst/>
          </a:prstGeom>
          <a:solidFill>
            <a:srgbClr val="36825D"/>
          </a:solidFill>
          <a:ln>
            <a:solidFill>
              <a:srgbClr val="3682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7909559" y="1719072"/>
            <a:ext cx="347472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Reward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09559" y="2139696"/>
            <a:ext cx="2213042" cy="1132618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1400">
                <a:ea typeface="+mn-lt"/>
                <a:cs typeface="+mn-lt"/>
              </a:rPr>
              <a:t>Competitive Basic Pay</a:t>
            </a:r>
            <a:endParaRPr lang="en-PK" sz="1400"/>
          </a:p>
          <a:p>
            <a:r>
              <a:rPr lang="en-US" sz="1400">
                <a:ea typeface="+mn-lt"/>
                <a:cs typeface="+mn-lt"/>
              </a:rPr>
              <a:t>Flexible Benefits</a:t>
            </a:r>
            <a:endParaRPr lang="en-US" sz="1400" dirty="0"/>
          </a:p>
          <a:p>
            <a:r>
              <a:rPr lang="en-US" sz="1400">
                <a:ea typeface="+mn-lt"/>
                <a:cs typeface="+mn-lt"/>
              </a:rPr>
              <a:t>Recognition Awards</a:t>
            </a:r>
            <a:endParaRPr lang="en-US" sz="1400" dirty="0"/>
          </a:p>
          <a:p>
            <a:r>
              <a:rPr lang="en-US" sz="1400">
                <a:ea typeface="+mn-lt"/>
                <a:cs typeface="+mn-lt"/>
              </a:rPr>
              <a:t>Clear Career Progression</a:t>
            </a: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9" name="TextBox 18"/>
          <p:cNvSpPr txBox="1"/>
          <p:nvPr/>
        </p:nvSpPr>
        <p:spPr>
          <a:xfrm>
            <a:off x="685800" y="4160520"/>
            <a:ext cx="10607040" cy="1144929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>
                <a:solidFill>
                  <a:srgbClr val="232D37"/>
                </a:solidFill>
                <a:ea typeface="+mn-lt"/>
                <a:cs typeface="+mn-lt"/>
              </a:rPr>
              <a:t>Avoid Narrow Targets: Encourage teamwork and good decision-making.</a:t>
            </a:r>
            <a:endParaRPr lang="en-US"/>
          </a:p>
          <a:p>
            <a:pPr marL="285750" indent="-285750" algn="just">
              <a:buFont typeface="Arial"/>
              <a:buChar char="•"/>
            </a:pPr>
            <a:r>
              <a:rPr lang="en-US" dirty="0">
                <a:solidFill>
                  <a:srgbClr val="232D37"/>
                </a:solidFill>
                <a:ea typeface="+mn-lt"/>
                <a:cs typeface="+mn-lt"/>
              </a:rPr>
              <a:t>Regular Feedback: Give support, solve problems early and </a:t>
            </a:r>
            <a:r>
              <a:rPr lang="en-US" dirty="0" err="1">
                <a:solidFill>
                  <a:srgbClr val="232D37"/>
                </a:solidFill>
                <a:ea typeface="+mn-lt"/>
                <a:cs typeface="+mn-lt"/>
              </a:rPr>
              <a:t>recognise</a:t>
            </a:r>
            <a:r>
              <a:rPr lang="en-US" dirty="0">
                <a:solidFill>
                  <a:srgbClr val="232D37"/>
                </a:solidFill>
                <a:ea typeface="+mn-lt"/>
                <a:cs typeface="+mn-lt"/>
              </a:rPr>
              <a:t> progress.</a:t>
            </a:r>
            <a:endParaRPr lang="en-US" dirty="0"/>
          </a:p>
          <a:p>
            <a:pPr marL="285750" indent="-285750" algn="just">
              <a:buFont typeface="Arial"/>
              <a:buChar char="•"/>
            </a:pPr>
            <a:r>
              <a:rPr lang="en-US">
                <a:solidFill>
                  <a:srgbClr val="232D37"/>
                </a:solidFill>
                <a:ea typeface="+mn-lt"/>
                <a:cs typeface="+mn-lt"/>
              </a:rPr>
              <a:t>Total Rewards: Offer fair pay, benefits and recognition.</a:t>
            </a:r>
            <a:endParaRPr lang="en-US"/>
          </a:p>
          <a:p>
            <a:pPr algn="just">
              <a:spcAft>
                <a:spcPts val="800"/>
              </a:spcAft>
            </a:pPr>
            <a:endParaRPr lang="en-US" dirty="0">
              <a:solidFill>
                <a:srgbClr val="232D37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TextBox 21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990B2C-E7D2-7730-5F0E-A0FEA2694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11120930" cy="886397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2700" b="1">
                <a:solidFill>
                  <a:srgbClr val="0B1F33"/>
                </a:solidFill>
                <a:ea typeface="+mn-lt"/>
                <a:cs typeface="+mn-lt"/>
              </a:rPr>
              <a:t>Wellbeing and Leadership: Reduce Stress and Build Strong Teams</a:t>
            </a:r>
            <a:endParaRPr lang="en-US"/>
          </a:p>
          <a:p>
            <a:pPr algn="l"/>
            <a:endParaRPr lang="en-US" sz="2700" b="1" i="0" dirty="0">
              <a:solidFill>
                <a:srgbClr val="0B1F33"/>
              </a:solidFill>
              <a:latin typeface="Apto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6949" y="1034308"/>
            <a:ext cx="4475097" cy="5214379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914400" y="1783080"/>
            <a:ext cx="2586542" cy="54784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r>
              <a:rPr lang="en-US" sz="1600" b="1">
                <a:solidFill>
                  <a:srgbClr val="0B1F33"/>
                </a:solidFill>
                <a:ea typeface="+mn-lt"/>
                <a:cs typeface="+mn-lt"/>
              </a:rPr>
              <a:t>Job Demands–Resources</a:t>
            </a:r>
            <a:endParaRPr lang="en-US"/>
          </a:p>
          <a:p>
            <a:pPr algn="l"/>
            <a:endParaRPr lang="en-US" sz="1600" b="1" i="0" dirty="0">
              <a:solidFill>
                <a:srgbClr val="0B1F33"/>
              </a:solidFill>
              <a:latin typeface="Apto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14400" y="2331720"/>
            <a:ext cx="1005840" cy="2743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100" b="1" i="0" dirty="0">
                <a:solidFill>
                  <a:srgbClr val="AE4949"/>
                </a:solidFill>
                <a:latin typeface="Aptos"/>
              </a:rPr>
              <a:t>DEMANDS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4400" y="2670048"/>
            <a:ext cx="1828800" cy="1383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r>
              <a:rPr lang="en-US" sz="1250" b="1">
                <a:solidFill>
                  <a:srgbClr val="232D37"/>
                </a:solidFill>
                <a:ea typeface="+mn-lt"/>
                <a:cs typeface="+mn-lt"/>
              </a:rPr>
              <a:t>Workload and Time Pressure:</a:t>
            </a:r>
            <a:endParaRPr lang="en-US"/>
          </a:p>
          <a:p>
            <a:r>
              <a:rPr lang="en-US" sz="1250" b="1">
                <a:solidFill>
                  <a:srgbClr val="232D37"/>
                </a:solidFill>
                <a:ea typeface="+mn-lt"/>
                <a:cs typeface="+mn-lt"/>
              </a:rPr>
              <a:t>Emotional Demands:</a:t>
            </a:r>
            <a:r>
              <a:rPr lang="en-US" sz="1250" dirty="0">
                <a:solidFill>
                  <a:srgbClr val="232D37"/>
                </a:solidFill>
                <a:ea typeface="+mn-lt"/>
                <a:cs typeface="+mn-lt"/>
              </a:rPr>
              <a:t> </a:t>
            </a:r>
            <a:endParaRPr lang="en-US" dirty="0"/>
          </a:p>
          <a:p>
            <a:r>
              <a:rPr lang="en-US" sz="1250" b="1">
                <a:solidFill>
                  <a:srgbClr val="232D37"/>
                </a:solidFill>
                <a:ea typeface="+mn-lt"/>
                <a:cs typeface="+mn-lt"/>
              </a:rPr>
              <a:t>Changes in Technology:</a:t>
            </a:r>
            <a:endParaRPr lang="en-US"/>
          </a:p>
          <a:p>
            <a:r>
              <a:rPr lang="en-US" sz="1250" b="1">
                <a:solidFill>
                  <a:srgbClr val="232D37"/>
                </a:solidFill>
                <a:ea typeface="+mn-lt"/>
                <a:cs typeface="+mn-lt"/>
              </a:rPr>
              <a:t>Unclear Job Roles</a:t>
            </a:r>
            <a:endParaRPr lang="en-US"/>
          </a:p>
          <a:p>
            <a:pPr>
              <a:spcAft>
                <a:spcPts val="400"/>
              </a:spcAft>
            </a:pPr>
            <a:endParaRPr lang="en-US" sz="1250" dirty="0">
              <a:solidFill>
                <a:srgbClr val="232D37"/>
              </a:solidFill>
              <a:latin typeface="Apto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246120" y="2331720"/>
            <a:ext cx="1097280" cy="2743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100" b="1" i="0" dirty="0">
                <a:solidFill>
                  <a:srgbClr val="36825D"/>
                </a:solidFill>
                <a:latin typeface="Aptos"/>
              </a:rPr>
              <a:t>RESOURCES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246120" y="2670048"/>
            <a:ext cx="1828800" cy="124239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>
              <a:spcAft>
                <a:spcPts val="400"/>
              </a:spcAft>
            </a:pPr>
            <a:r>
              <a:rPr sz="1250" b="1">
                <a:solidFill>
                  <a:srgbClr val="36825D"/>
                </a:solidFill>
                <a:latin typeface="Aptos"/>
              </a:rPr>
              <a:t>•</a:t>
            </a:r>
            <a:r>
              <a:rPr lang="en-US" sz="1250" b="1">
                <a:solidFill>
                  <a:srgbClr val="36825D"/>
                </a:solidFill>
                <a:ea typeface="+mn-lt"/>
                <a:cs typeface="+mn-lt"/>
              </a:rPr>
              <a:t>Staffing Capacity:</a:t>
            </a:r>
            <a:endParaRPr lang="en-US" sz="1250">
              <a:solidFill>
                <a:srgbClr val="232D37"/>
              </a:solidFill>
              <a:latin typeface="Aptos"/>
            </a:endParaRPr>
          </a:p>
          <a:p>
            <a:r>
              <a:rPr lang="en-US" sz="1250" b="1">
                <a:solidFill>
                  <a:srgbClr val="36825D"/>
                </a:solidFill>
                <a:ea typeface="+mn-lt"/>
                <a:cs typeface="+mn-lt"/>
              </a:rPr>
              <a:t>Autonomy</a:t>
            </a:r>
            <a:endParaRPr lang="en-US"/>
          </a:p>
          <a:p>
            <a:r>
              <a:rPr lang="en-US" sz="1250" b="1">
                <a:solidFill>
                  <a:srgbClr val="36825D"/>
                </a:solidFill>
                <a:ea typeface="+mn-lt"/>
                <a:cs typeface="+mn-lt"/>
              </a:rPr>
              <a:t>Manager Support:</a:t>
            </a:r>
            <a:endParaRPr lang="en-US"/>
          </a:p>
          <a:p>
            <a:r>
              <a:rPr lang="en-US" sz="1250" b="1">
                <a:solidFill>
                  <a:srgbClr val="36825D"/>
                </a:solidFill>
                <a:ea typeface="+mn-lt"/>
                <a:cs typeface="+mn-lt"/>
              </a:rPr>
              <a:t>Training and Regular Feedback</a:t>
            </a:r>
            <a:endParaRPr lang="en-US"/>
          </a:p>
          <a:p>
            <a:pPr>
              <a:spcAft>
                <a:spcPts val="400"/>
              </a:spcAft>
            </a:pPr>
            <a:endParaRPr lang="en-US" sz="1250" b="1" dirty="0">
              <a:solidFill>
                <a:srgbClr val="36825D"/>
              </a:solidFill>
              <a:latin typeface="Apto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909431" y="4370832"/>
            <a:ext cx="2307618" cy="855619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lang="en-US" sz="1300" b="1" dirty="0">
                <a:solidFill>
                  <a:srgbClr val="0B1F33"/>
                </a:solidFill>
                <a:ea typeface="+mn-lt"/>
                <a:cs typeface="+mn-lt"/>
              </a:rPr>
              <a:t>Balance 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en-US" sz="1300" b="1">
                <a:solidFill>
                  <a:srgbClr val="0B1F33"/>
                </a:solidFill>
                <a:ea typeface="+mn-lt"/>
                <a:cs typeface="+mn-lt"/>
              </a:rPr>
              <a:t> Employee Engagement, 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en-US" sz="1300" b="1">
                <a:solidFill>
                  <a:srgbClr val="0B1F33"/>
                </a:solidFill>
                <a:ea typeface="+mn-lt"/>
                <a:cs typeface="+mn-lt"/>
              </a:rPr>
              <a:t>Wellbeing and Performance</a:t>
            </a:r>
            <a:endParaRPr lang="en-US"/>
          </a:p>
          <a:p>
            <a:pPr algn="ctr"/>
            <a:endParaRPr lang="en-US" sz="1300" b="1" i="0" dirty="0">
              <a:solidFill>
                <a:srgbClr val="0B1F33"/>
              </a:solidFill>
              <a:latin typeface="Aptos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5780275" y="933666"/>
            <a:ext cx="5946475" cy="5559436"/>
          </a:xfrm>
          <a:prstGeom prst="roundRect">
            <a:avLst>
              <a:gd name="adj" fmla="val 8000"/>
            </a:avLst>
          </a:prstGeom>
          <a:solidFill>
            <a:srgbClr val="0B1F33"/>
          </a:solidFill>
          <a:ln>
            <a:solidFill>
              <a:srgbClr val="0B1F3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r>
              <a:rPr lang="en-US" b="1">
                <a:ea typeface="+mn-lt"/>
                <a:cs typeface="+mn-lt"/>
              </a:rPr>
              <a:t>Transformational Leadership:</a:t>
            </a:r>
            <a:r>
              <a:rPr lang="en-US">
                <a:ea typeface="+mn-lt"/>
                <a:cs typeface="+mn-lt"/>
              </a:rPr>
              <a:t> Managers should provide support, encourage development and share a clear vision to motivate employees.</a:t>
            </a:r>
            <a:endParaRPr lang="en-US"/>
          </a:p>
          <a:p>
            <a:pPr marL="285750" indent="-285750" algn="ctr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Manager Training:</a:t>
            </a:r>
            <a:r>
              <a:rPr lang="en-US" dirty="0">
                <a:ea typeface="+mn-lt"/>
                <a:cs typeface="+mn-lt"/>
              </a:rPr>
              <a:t> Train managers to </a:t>
            </a:r>
            <a:r>
              <a:rPr lang="en-US" dirty="0" err="1">
                <a:ea typeface="+mn-lt"/>
                <a:cs typeface="+mn-lt"/>
              </a:rPr>
              <a:t>recognise</a:t>
            </a:r>
            <a:r>
              <a:rPr lang="en-US" dirty="0">
                <a:ea typeface="+mn-lt"/>
                <a:cs typeface="+mn-lt"/>
              </a:rPr>
              <a:t> early signs of stress and burnout and guide employees towards </a:t>
            </a: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appropriate</a:t>
            </a:r>
            <a:r>
              <a:rPr lang="en-US" dirty="0">
                <a:ea typeface="+mn-lt"/>
                <a:cs typeface="+mn-lt"/>
              </a:rPr>
              <a:t> support.</a:t>
            </a:r>
            <a:endParaRPr lang="en-US" dirty="0"/>
          </a:p>
          <a:p>
            <a:pPr marL="285750" indent="-285750" algn="ctr">
              <a:buFont typeface="Arial"/>
              <a:buChar char="•"/>
            </a:pPr>
            <a:r>
              <a:rPr lang="en-US" b="1">
                <a:ea typeface="+mn-lt"/>
                <a:cs typeface="+mn-lt"/>
              </a:rPr>
              <a:t>Teamwork and Communication:</a:t>
            </a:r>
            <a:r>
              <a:rPr lang="en-US">
                <a:ea typeface="+mn-lt"/>
                <a:cs typeface="+mn-lt"/>
              </a:rPr>
              <a:t> Set clear team rules for sharing information, reporting problems, handing over tasks and 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making</a:t>
            </a:r>
            <a:r>
              <a:rPr lang="en-US">
                <a:ea typeface="+mn-lt"/>
                <a:cs typeface="+mn-lt"/>
              </a:rPr>
              <a:t> decisions across different teams.</a:t>
            </a:r>
            <a:endParaRPr lang="en-US"/>
          </a:p>
          <a:p>
            <a:pPr marL="285750" indent="-285750" algn="ctr">
              <a:buFont typeface="Arial"/>
              <a:buChar char="•"/>
            </a:pPr>
            <a:r>
              <a:rPr lang="en-US" b="1">
                <a:ea typeface="+mn-lt"/>
                <a:cs typeface="+mn-lt"/>
              </a:rPr>
              <a:t>Monitor Progress:</a:t>
            </a:r>
            <a:r>
              <a:rPr lang="en-US">
                <a:ea typeface="+mn-lt"/>
                <a:cs typeface="+mn-lt"/>
              </a:rPr>
              <a:t> Measure workloads, employee engagement, sickness absence and staff turnover together to identify problems and improve employee wellbeing.</a:t>
            </a:r>
            <a:endParaRPr lang="en-US"/>
          </a:p>
          <a:p>
            <a:pPr algn="ctr"/>
            <a:endParaRPr dirty="0"/>
          </a:p>
        </p:txBody>
      </p:sp>
      <p:sp>
        <p:nvSpPr>
          <p:cNvPr id="17" name="Rectangle 16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9" name="TextBox 18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314F3B-2EA0-2F9B-D822-142D32F66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10069423" cy="470898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2700" b="1" i="0">
                <a:solidFill>
                  <a:srgbClr val="0B1F33"/>
                </a:solidFill>
                <a:latin typeface="Aptos"/>
              </a:rPr>
              <a:t>Implementation roadmap turn HR recommendations into action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4360" y="1508760"/>
            <a:ext cx="1325880" cy="310896"/>
          </a:xfrm>
          <a:prstGeom prst="roundRect">
            <a:avLst>
              <a:gd name="adj" fmla="val 8000"/>
            </a:avLst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640080" y="1568195"/>
            <a:ext cx="1234439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FFFFFF"/>
                </a:solidFill>
                <a:latin typeface="Aptos"/>
              </a:rPr>
              <a:t>0–30 DAYS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02920" y="1901952"/>
            <a:ext cx="2606040" cy="214884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9" name="Rectangle 8"/>
          <p:cNvSpPr/>
          <p:nvPr/>
        </p:nvSpPr>
        <p:spPr>
          <a:xfrm>
            <a:off x="502920" y="1901952"/>
            <a:ext cx="54864" cy="2148840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0" name="TextBox 9"/>
          <p:cNvSpPr txBox="1"/>
          <p:nvPr/>
        </p:nvSpPr>
        <p:spPr>
          <a:xfrm>
            <a:off x="685800" y="2066544"/>
            <a:ext cx="228600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Diagnose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487168"/>
            <a:ext cx="2252472" cy="134806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Low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Staffing and Skills Baseline</a:t>
            </a:r>
            <a:endParaRPr lang="en-US" sz="1400" dirty="0"/>
          </a:p>
          <a:p>
            <a:pPr marL="285750" indent="-285750" algn="justLow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Absence and Turnover Dashboard</a:t>
            </a:r>
            <a:endParaRPr lang="en-US" sz="1400" dirty="0"/>
          </a:p>
          <a:p>
            <a:pPr marL="285750" indent="-285750" algn="justLow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Identify Critical Roles</a:t>
            </a:r>
            <a:endParaRPr lang="en-US" sz="1400" dirty="0"/>
          </a:p>
          <a:p>
            <a:pPr marL="285750" indent="-285750" algn="justLow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2" name="Rounded Rectangle 11"/>
          <p:cNvSpPr/>
          <p:nvPr/>
        </p:nvSpPr>
        <p:spPr>
          <a:xfrm>
            <a:off x="3493008" y="1508760"/>
            <a:ext cx="1325880" cy="310896"/>
          </a:xfrm>
          <a:prstGeom prst="roundRect">
            <a:avLst>
              <a:gd name="adj" fmla="val 8000"/>
            </a:avLst>
          </a:prstGeom>
          <a:solidFill>
            <a:srgbClr val="DAA643"/>
          </a:solidFill>
          <a:ln>
            <a:solidFill>
              <a:srgbClr val="DAA64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TextBox 12"/>
          <p:cNvSpPr txBox="1"/>
          <p:nvPr/>
        </p:nvSpPr>
        <p:spPr>
          <a:xfrm>
            <a:off x="3538727" y="1568195"/>
            <a:ext cx="1234439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FFFFFF"/>
                </a:solidFill>
                <a:latin typeface="Aptos"/>
              </a:rPr>
              <a:t>31–60 DAYS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401568" y="1901952"/>
            <a:ext cx="2606040" cy="214884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5" name="Rectangle 14"/>
          <p:cNvSpPr/>
          <p:nvPr/>
        </p:nvSpPr>
        <p:spPr>
          <a:xfrm>
            <a:off x="3401568" y="1901952"/>
            <a:ext cx="54864" cy="2148840"/>
          </a:xfrm>
          <a:prstGeom prst="rect">
            <a:avLst/>
          </a:prstGeom>
          <a:solidFill>
            <a:srgbClr val="DAA643"/>
          </a:solidFill>
          <a:ln>
            <a:solidFill>
              <a:srgbClr val="DAA64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3584448" y="2066544"/>
            <a:ext cx="228600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Build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584448" y="2487168"/>
            <a:ext cx="2286000" cy="1778949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Manager Wellbeing Training</a:t>
            </a:r>
            <a:endParaRPr lang="en-PK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Learning Needs Analysis</a:t>
            </a:r>
            <a:endParaRPr lang="en-US" sz="14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Multiple Recruitment Channels</a:t>
            </a:r>
            <a:endParaRPr lang="en-US" sz="14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8" name="Rounded Rectangle 17"/>
          <p:cNvSpPr/>
          <p:nvPr/>
        </p:nvSpPr>
        <p:spPr>
          <a:xfrm>
            <a:off x="6391655" y="1508760"/>
            <a:ext cx="1325880" cy="310896"/>
          </a:xfrm>
          <a:prstGeom prst="roundRect">
            <a:avLst>
              <a:gd name="adj" fmla="val 8000"/>
            </a:avLst>
          </a:prstGeom>
          <a:solidFill>
            <a:srgbClr val="00696E"/>
          </a:solidFill>
          <a:ln>
            <a:solidFill>
              <a:srgbClr val="0069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9" name="TextBox 18"/>
          <p:cNvSpPr txBox="1"/>
          <p:nvPr/>
        </p:nvSpPr>
        <p:spPr>
          <a:xfrm>
            <a:off x="6437375" y="1568195"/>
            <a:ext cx="1234439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FFFFFF"/>
                </a:solidFill>
                <a:latin typeface="Aptos"/>
              </a:rPr>
              <a:t>61–90 DAYS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300216" y="1901952"/>
            <a:ext cx="2606040" cy="214884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1" name="Rectangle 20"/>
          <p:cNvSpPr/>
          <p:nvPr/>
        </p:nvSpPr>
        <p:spPr>
          <a:xfrm>
            <a:off x="6300216" y="1901952"/>
            <a:ext cx="54864" cy="2148840"/>
          </a:xfrm>
          <a:prstGeom prst="rect">
            <a:avLst/>
          </a:prstGeom>
          <a:solidFill>
            <a:srgbClr val="00696E"/>
          </a:solidFill>
          <a:ln>
            <a:solidFill>
              <a:srgbClr val="0069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TextBox 21"/>
          <p:cNvSpPr txBox="1"/>
          <p:nvPr/>
        </p:nvSpPr>
        <p:spPr>
          <a:xfrm>
            <a:off x="6483096" y="2066544"/>
            <a:ext cx="228600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Embed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83096" y="2487168"/>
            <a:ext cx="2286000" cy="1778949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Quarterly Performance Reviews: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Talent and Succession Reviews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Employee Feedback Surveys:</a:t>
            </a:r>
            <a:r>
              <a:rPr lang="en-US" sz="1400" dirty="0">
                <a:ea typeface="+mn-lt"/>
                <a:cs typeface="+mn-lt"/>
              </a:rPr>
              <a:t> 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24" name="Rounded Rectangle 23"/>
          <p:cNvSpPr/>
          <p:nvPr/>
        </p:nvSpPr>
        <p:spPr>
          <a:xfrm>
            <a:off x="9290304" y="1508760"/>
            <a:ext cx="1325880" cy="310896"/>
          </a:xfrm>
          <a:prstGeom prst="roundRect">
            <a:avLst>
              <a:gd name="adj" fmla="val 8000"/>
            </a:avLst>
          </a:prstGeom>
          <a:solidFill>
            <a:srgbClr val="0B1F33"/>
          </a:solidFill>
          <a:ln>
            <a:solidFill>
              <a:srgbClr val="0B1F3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5" name="TextBox 24"/>
          <p:cNvSpPr txBox="1"/>
          <p:nvPr/>
        </p:nvSpPr>
        <p:spPr>
          <a:xfrm>
            <a:off x="9336024" y="1568195"/>
            <a:ext cx="1234439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FFFFFF"/>
                </a:solidFill>
                <a:latin typeface="Aptos"/>
              </a:rPr>
              <a:t>3–12 MONTHS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9198864" y="1901952"/>
            <a:ext cx="2606040" cy="214884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7" name="Rectangle 26"/>
          <p:cNvSpPr/>
          <p:nvPr/>
        </p:nvSpPr>
        <p:spPr>
          <a:xfrm>
            <a:off x="9198864" y="1901952"/>
            <a:ext cx="54864" cy="2148840"/>
          </a:xfrm>
          <a:prstGeom prst="rect">
            <a:avLst/>
          </a:prstGeom>
          <a:solidFill>
            <a:srgbClr val="0B1F33"/>
          </a:solidFill>
          <a:ln>
            <a:solidFill>
              <a:srgbClr val="0B1F3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8" name="TextBox 27"/>
          <p:cNvSpPr txBox="1"/>
          <p:nvPr/>
        </p:nvSpPr>
        <p:spPr>
          <a:xfrm>
            <a:off x="9381744" y="2066544"/>
            <a:ext cx="228600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Scale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336025" y="2474699"/>
            <a:ext cx="2353056" cy="134806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Digital Health Academy: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Internal Mobility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a typeface="+mn-lt"/>
                <a:cs typeface="+mn-lt"/>
              </a:rPr>
              <a:t>People Review and Analytics: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30" name="TextBox 29"/>
          <p:cNvSpPr txBox="1"/>
          <p:nvPr/>
        </p:nvSpPr>
        <p:spPr>
          <a:xfrm>
            <a:off x="621792" y="4526280"/>
            <a:ext cx="1417320" cy="2743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300" b="1" i="0" dirty="0">
                <a:solidFill>
                  <a:srgbClr val="00696E"/>
                </a:solidFill>
                <a:latin typeface="Aptos"/>
              </a:rPr>
              <a:t>Board dashboard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685800" y="4937760"/>
            <a:ext cx="1737360" cy="31089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2" name="TextBox 31"/>
          <p:cNvSpPr txBox="1"/>
          <p:nvPr/>
        </p:nvSpPr>
        <p:spPr>
          <a:xfrm>
            <a:off x="731520" y="4997196"/>
            <a:ext cx="1645919" cy="182880"/>
          </a:xfrm>
          <a:prstGeom prst="rect">
            <a:avLst/>
          </a:prstGeom>
          <a:noFill/>
          <a:ln>
            <a:solidFill>
              <a:srgbClr val="E1E7EC"/>
            </a:solidFill>
          </a:ln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0B1F33"/>
                </a:solidFill>
                <a:latin typeface="Aptos"/>
              </a:rPr>
              <a:t>Time-to-fill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2651760" y="4937760"/>
            <a:ext cx="1737360" cy="31089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4" name="TextBox 33"/>
          <p:cNvSpPr txBox="1"/>
          <p:nvPr/>
        </p:nvSpPr>
        <p:spPr>
          <a:xfrm>
            <a:off x="2697479" y="4997196"/>
            <a:ext cx="1645919" cy="182880"/>
          </a:xfrm>
          <a:prstGeom prst="rect">
            <a:avLst/>
          </a:prstGeom>
          <a:noFill/>
          <a:ln>
            <a:solidFill>
              <a:srgbClr val="E1E7EC"/>
            </a:solidFill>
          </a:ln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0B1F33"/>
                </a:solidFill>
                <a:latin typeface="Aptos"/>
              </a:rPr>
              <a:t>Quality of hire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4617720" y="4937760"/>
            <a:ext cx="1737360" cy="31089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6" name="TextBox 35"/>
          <p:cNvSpPr txBox="1"/>
          <p:nvPr/>
        </p:nvSpPr>
        <p:spPr>
          <a:xfrm>
            <a:off x="4663440" y="4997196"/>
            <a:ext cx="1645919" cy="182880"/>
          </a:xfrm>
          <a:prstGeom prst="rect">
            <a:avLst/>
          </a:prstGeom>
          <a:noFill/>
          <a:ln>
            <a:solidFill>
              <a:srgbClr val="E1E7EC"/>
            </a:solidFill>
          </a:ln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0B1F33"/>
                </a:solidFill>
                <a:latin typeface="Aptos"/>
              </a:rPr>
              <a:t>Turnover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685800" y="5440680"/>
            <a:ext cx="1737360" cy="31089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8" name="TextBox 37"/>
          <p:cNvSpPr txBox="1"/>
          <p:nvPr/>
        </p:nvSpPr>
        <p:spPr>
          <a:xfrm>
            <a:off x="731520" y="5500116"/>
            <a:ext cx="1645919" cy="182880"/>
          </a:xfrm>
          <a:prstGeom prst="rect">
            <a:avLst/>
          </a:prstGeom>
          <a:noFill/>
          <a:ln>
            <a:solidFill>
              <a:srgbClr val="E1E7EC"/>
            </a:solidFill>
          </a:ln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0B1F33"/>
                </a:solidFill>
                <a:latin typeface="Aptos"/>
              </a:rPr>
              <a:t>Absence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2651760" y="5440680"/>
            <a:ext cx="1737360" cy="31089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0" name="TextBox 39"/>
          <p:cNvSpPr txBox="1"/>
          <p:nvPr/>
        </p:nvSpPr>
        <p:spPr>
          <a:xfrm>
            <a:off x="2697479" y="5500116"/>
            <a:ext cx="1645919" cy="182880"/>
          </a:xfrm>
          <a:prstGeom prst="rect">
            <a:avLst/>
          </a:prstGeom>
          <a:noFill/>
          <a:ln>
            <a:solidFill>
              <a:srgbClr val="E1E7EC"/>
            </a:solidFill>
          </a:ln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0B1F33"/>
                </a:solidFill>
                <a:latin typeface="Aptos"/>
              </a:rPr>
              <a:t>Engagement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4617720" y="5440680"/>
            <a:ext cx="1737360" cy="31089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2" name="TextBox 41"/>
          <p:cNvSpPr txBox="1"/>
          <p:nvPr/>
        </p:nvSpPr>
        <p:spPr>
          <a:xfrm>
            <a:off x="4663440" y="5500116"/>
            <a:ext cx="1645919" cy="182880"/>
          </a:xfrm>
          <a:prstGeom prst="rect">
            <a:avLst/>
          </a:prstGeom>
          <a:noFill/>
          <a:ln>
            <a:solidFill>
              <a:srgbClr val="E1E7EC"/>
            </a:solidFill>
          </a:ln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950" b="1" i="0" dirty="0">
                <a:solidFill>
                  <a:srgbClr val="0B1F33"/>
                </a:solidFill>
                <a:latin typeface="Aptos"/>
              </a:rPr>
              <a:t>Critical-skill coverage</a:t>
            </a:r>
          </a:p>
        </p:txBody>
      </p:sp>
      <p:sp>
        <p:nvSpPr>
          <p:cNvPr id="43" name="Rectangle 42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5" name="TextBox 44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10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53029E-DB11-FDEE-0391-658E18793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10698480" cy="5029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2700" b="1" i="0" dirty="0">
                <a:solidFill>
                  <a:srgbClr val="0B1F33"/>
                </a:solidFill>
                <a:latin typeface="Aptos"/>
              </a:rPr>
              <a:t>Conclusion: what the Executive Board should approve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4360" y="1508760"/>
            <a:ext cx="3429000" cy="19659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594360" y="1666911"/>
            <a:ext cx="54864" cy="1965960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TextBox 7"/>
          <p:cNvSpPr txBox="1"/>
          <p:nvPr/>
        </p:nvSpPr>
        <p:spPr>
          <a:xfrm>
            <a:off x="777240" y="1673351"/>
            <a:ext cx="310896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1 | Plan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05353" y="2007712"/>
            <a:ext cx="3197813" cy="134806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1400">
                <a:solidFill>
                  <a:srgbClr val="232D37"/>
                </a:solidFill>
                <a:ea typeface="+mn-lt"/>
                <a:cs typeface="+mn-lt"/>
              </a:rPr>
              <a:t>Digital Skills and Planning: Identify staff skills and future staffing needs.</a:t>
            </a:r>
            <a:endParaRPr lang="en-US"/>
          </a:p>
          <a:p>
            <a:pPr marL="285750" indent="-285750" algn="just">
              <a:buFont typeface="Arial"/>
              <a:buChar char="•"/>
            </a:pPr>
            <a:r>
              <a:rPr lang="en-US" sz="1400">
                <a:solidFill>
                  <a:srgbClr val="232D37"/>
                </a:solidFill>
                <a:ea typeface="+mn-lt"/>
                <a:cs typeface="+mn-lt"/>
              </a:rPr>
              <a:t>Targeted Investment: Focus on important roles and future skills.</a:t>
            </a:r>
            <a:endParaRPr lang="en-US"/>
          </a:p>
          <a:p>
            <a:pPr algn="just"/>
            <a:endParaRPr lang="en-US" sz="1400" b="0" i="0" dirty="0">
              <a:solidFill>
                <a:srgbClr val="232D37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4160520" y="1508760"/>
            <a:ext cx="3429000" cy="19659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1" name="Rectangle 10"/>
          <p:cNvSpPr/>
          <p:nvPr/>
        </p:nvSpPr>
        <p:spPr>
          <a:xfrm>
            <a:off x="4160520" y="1508760"/>
            <a:ext cx="54864" cy="1965960"/>
          </a:xfrm>
          <a:prstGeom prst="rect">
            <a:avLst/>
          </a:prstGeom>
          <a:solidFill>
            <a:srgbClr val="DAA643"/>
          </a:solidFill>
          <a:ln>
            <a:solidFill>
              <a:srgbClr val="DAA64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TextBox 11"/>
          <p:cNvSpPr txBox="1"/>
          <p:nvPr/>
        </p:nvSpPr>
        <p:spPr>
          <a:xfrm>
            <a:off x="4343400" y="1673351"/>
            <a:ext cx="310896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2 | Attract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343399" y="2093976"/>
            <a:ext cx="3108959" cy="1563505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Recruitment: Use different ways to find staff.</a:t>
            </a:r>
            <a:endParaRPr lang="en-US"/>
          </a:p>
          <a:p>
            <a:pPr marL="285750" indent="-285750" algn="just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Selection: Choose the right people fairly.</a:t>
            </a:r>
            <a:endParaRPr lang="en-US"/>
          </a:p>
          <a:p>
            <a:pPr marL="285750" indent="-285750" algn="just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Employer Brand: Attract skilled healthcare and technology staff.</a:t>
            </a:r>
            <a:endParaRPr lang="en-US"/>
          </a:p>
          <a:p>
            <a:pPr algn="just"/>
            <a:endParaRPr lang="en-US" sz="1400" dirty="0"/>
          </a:p>
        </p:txBody>
      </p:sp>
      <p:sp>
        <p:nvSpPr>
          <p:cNvPr id="14" name="Rounded Rectangle 13"/>
          <p:cNvSpPr/>
          <p:nvPr/>
        </p:nvSpPr>
        <p:spPr>
          <a:xfrm>
            <a:off x="7726679" y="1508760"/>
            <a:ext cx="3794760" cy="19659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5" name="Rectangle 14"/>
          <p:cNvSpPr/>
          <p:nvPr/>
        </p:nvSpPr>
        <p:spPr>
          <a:xfrm>
            <a:off x="7726679" y="1508760"/>
            <a:ext cx="54864" cy="1965960"/>
          </a:xfrm>
          <a:prstGeom prst="rect">
            <a:avLst/>
          </a:prstGeom>
          <a:solidFill>
            <a:srgbClr val="36825D"/>
          </a:solidFill>
          <a:ln>
            <a:solidFill>
              <a:srgbClr val="3682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7909559" y="1673351"/>
            <a:ext cx="3474720" cy="347472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1500" b="1" i="0" dirty="0">
                <a:solidFill>
                  <a:srgbClr val="0B1F33"/>
                </a:solidFill>
                <a:latin typeface="Aptos"/>
              </a:rPr>
              <a:t>3 | Retain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09559" y="2093976"/>
            <a:ext cx="3383281" cy="199439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Staff Development: Help employees improve their skills.</a:t>
            </a:r>
            <a:endParaRPr lang="en-US"/>
          </a:p>
          <a:p>
            <a:pPr marL="285750" indent="-285750" algn="just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Performance Reviews: Talk regularly about progress.</a:t>
            </a:r>
            <a:endParaRPr lang="en-US"/>
          </a:p>
          <a:p>
            <a:pPr marL="285750" indent="-285750" algn="just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Wellbeing Support: Managers support staff wellbeing.</a:t>
            </a:r>
            <a:endParaRPr lang="en-US"/>
          </a:p>
          <a:p>
            <a:pPr marL="285750" indent="-285750" algn="just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Fair Rewards: Reward staff fairly for their work.</a:t>
            </a:r>
            <a:endParaRPr lang="en-US"/>
          </a:p>
          <a:p>
            <a:pPr algn="just"/>
            <a:endParaRPr lang="en-US" sz="1400" dirty="0"/>
          </a:p>
        </p:txBody>
      </p:sp>
      <p:sp>
        <p:nvSpPr>
          <p:cNvPr id="19" name="TextBox 18"/>
          <p:cNvSpPr txBox="1"/>
          <p:nvPr/>
        </p:nvSpPr>
        <p:spPr>
          <a:xfrm>
            <a:off x="1438747" y="4315968"/>
            <a:ext cx="9101146" cy="378565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lang="en-US" sz="2100" b="1">
                <a:solidFill>
                  <a:srgbClr val="0B1F33"/>
                </a:solidFill>
                <a:ea typeface="+mn-lt"/>
                <a:cs typeface="+mn-lt"/>
              </a:rPr>
              <a:t>Skills | Motivation | Staff Retention | Quality of Care | Business Growth</a:t>
            </a:r>
            <a:endParaRPr lang="en-US" b="1"/>
          </a:p>
        </p:txBody>
      </p:sp>
      <p:sp>
        <p:nvSpPr>
          <p:cNvPr id="20" name="TextBox 19"/>
          <p:cNvSpPr txBox="1"/>
          <p:nvPr/>
        </p:nvSpPr>
        <p:spPr>
          <a:xfrm>
            <a:off x="914400" y="5166360"/>
            <a:ext cx="10058400" cy="4114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1600" b="1" i="0" dirty="0">
                <a:solidFill>
                  <a:srgbClr val="FFFFFF"/>
                </a:solidFill>
                <a:latin typeface="Aptos"/>
              </a:rPr>
              <a:t>Board decision: approve the 90-day HR transformation plan and quarterly people dashboard.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14400" y="5120640"/>
            <a:ext cx="10058400" cy="566928"/>
          </a:xfrm>
          <a:prstGeom prst="roundRect">
            <a:avLst>
              <a:gd name="adj" fmla="val 8000"/>
            </a:avLst>
          </a:prstGeom>
          <a:solidFill>
            <a:srgbClr val="0B1F33"/>
          </a:solidFill>
          <a:ln>
            <a:solidFill>
              <a:srgbClr val="0B1F3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TextBox 21"/>
          <p:cNvSpPr txBox="1"/>
          <p:nvPr/>
        </p:nvSpPr>
        <p:spPr>
          <a:xfrm>
            <a:off x="1377717" y="5266944"/>
            <a:ext cx="9131795" cy="270843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ctr"/>
            <a:r>
              <a:rPr sz="1400" b="1" i="0" dirty="0">
                <a:solidFill>
                  <a:srgbClr val="FFFFFF"/>
                </a:solidFill>
                <a:latin typeface="Aptos"/>
              </a:rPr>
              <a:t>Board decision.</a:t>
            </a:r>
            <a:r>
              <a:rPr lang="en-US" sz="1400" b="1" i="0" dirty="0">
                <a:solidFill>
                  <a:srgbClr val="FFFFFF"/>
                </a:solidFill>
                <a:latin typeface="Aptos"/>
              </a:rPr>
              <a:t> Approve transformation plan of HR for 90-day and quarterly dashboard for people management </a:t>
            </a:r>
            <a:endParaRPr sz="1400" b="1" i="0" dirty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5" name="TextBox 24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11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FCACE4-2A9D-A313-7171-6C369D283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84048"/>
            <a:ext cx="10698480" cy="50292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l"/>
            <a:r>
              <a:rPr sz="2700" b="1" i="0" dirty="0">
                <a:solidFill>
                  <a:srgbClr val="0B1F33"/>
                </a:solidFill>
                <a:latin typeface="Aptos"/>
              </a:rP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950976"/>
            <a:ext cx="713232" cy="50292"/>
          </a:xfrm>
          <a:prstGeom prst="rect">
            <a:avLst/>
          </a:prstGeom>
          <a:solidFill>
            <a:srgbClr val="009191"/>
          </a:solidFill>
          <a:ln>
            <a:solidFill>
              <a:srgbClr val="009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94360" y="1417320"/>
            <a:ext cx="5440680" cy="452628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6172200" y="1417320"/>
            <a:ext cx="5349240" cy="452628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TextBox 7"/>
          <p:cNvSpPr txBox="1"/>
          <p:nvPr/>
        </p:nvSpPr>
        <p:spPr>
          <a:xfrm>
            <a:off x="841248" y="1691640"/>
            <a:ext cx="4892040" cy="2690480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Armstrong, M. and Taylor, S. (2023) Armstrong’s Handbook of Human Resource Management Practice. 16th </a:t>
            </a:r>
            <a:r>
              <a:rPr sz="1070" dirty="0" err="1">
                <a:solidFill>
                  <a:srgbClr val="232D37"/>
                </a:solidFill>
                <a:latin typeface="Aptos"/>
              </a:rPr>
              <a:t>edn</a:t>
            </a:r>
            <a:r>
              <a:rPr sz="1070" dirty="0">
                <a:solidFill>
                  <a:srgbClr val="232D37"/>
                </a:solidFill>
                <a:latin typeface="Aptos"/>
              </a:rPr>
              <a:t>. London: Kogan Page.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Boxall, P. and Purcell, J. (2003) ‘Strategic human resource management: where have we come from and where should we be going?’, International Journal of Management Reviews, 2(2), pp. 183–203.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CIPD (2025) Workforce planning. Factsheet. Chartered Institute of Personnel and Development.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CIPD (2025) Talent management. Factsheet. Chartered Institute of Personnel and Development.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CIPD (2025) Reward: An introduction. Factsheet. Chartered Institute of Personnel and Development.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CIPD (2026) Recruitment: An introduction. Factsheet. Chartered Institute of Personnel and Development.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19088" y="1691640"/>
            <a:ext cx="4800600" cy="2855141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CIPD (2026) Performance management: An introduction. Factsheet. Chartered Institute of Personnel and Development.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CIPD (2026) Health and wellbeing at work. Factsheet. Chartered Institute of Personnel and Development.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Demerouti, E. (2025) ‘Job demands-resources and conservation of resources theories: How do they help to explain employee well-being and future job design?’, Journal of Business Research, 192, 115296.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Gagné, M., Olafsen, A.H., </a:t>
            </a:r>
            <a:r>
              <a:rPr sz="1070" dirty="0" err="1">
                <a:solidFill>
                  <a:srgbClr val="232D37"/>
                </a:solidFill>
                <a:latin typeface="Aptos"/>
              </a:rPr>
              <a:t>Carpini</a:t>
            </a:r>
            <a:r>
              <a:rPr sz="1070" dirty="0">
                <a:solidFill>
                  <a:srgbClr val="232D37"/>
                </a:solidFill>
                <a:latin typeface="Aptos"/>
              </a:rPr>
              <a:t>, J.A. and Frølund, C.W. (2026) ‘Self-determination theory in the workplace: the evolution, present, and beyond’, Journal of Business Research, 210, 116146.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Katou, A.A. et al. (2022) ‘Job demands-resources model, transformational leadership and organizational performance: a multilevel study’, International Journal of Productivity and Performance Management, 71(7), pp. 2704–2722.</a:t>
            </a:r>
          </a:p>
          <a:p>
            <a:pPr algn="just">
              <a:spcAft>
                <a:spcPts val="800"/>
              </a:spcAft>
            </a:pPr>
            <a:r>
              <a:rPr sz="1070" b="1" dirty="0">
                <a:solidFill>
                  <a:srgbClr val="009191"/>
                </a:solidFill>
                <a:latin typeface="Aptos"/>
              </a:rPr>
              <a:t>• </a:t>
            </a:r>
            <a:r>
              <a:rPr sz="1070" dirty="0">
                <a:solidFill>
                  <a:srgbClr val="232D37"/>
                </a:solidFill>
                <a:latin typeface="Aptos"/>
              </a:rPr>
              <a:t>UK Government (2022) A plan for digital health and social care. GOV.UK.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94360" y="6519672"/>
            <a:ext cx="10972800" cy="10972"/>
          </a:xfrm>
          <a:prstGeom prst="rect">
            <a:avLst/>
          </a:prstGeom>
          <a:solidFill>
            <a:srgbClr val="E1E7EC"/>
          </a:solidFill>
          <a:ln>
            <a:solidFill>
              <a:srgbClr val="E1E7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TextBox 12"/>
          <p:cNvSpPr txBox="1"/>
          <p:nvPr/>
        </p:nvSpPr>
        <p:spPr>
          <a:xfrm>
            <a:off x="11201400" y="6565392"/>
            <a:ext cx="365760" cy="182880"/>
          </a:xfrm>
          <a:prstGeom prst="rect">
            <a:avLst/>
          </a:prstGeom>
          <a:noFill/>
        </p:spPr>
        <p:txBody>
          <a:bodyPr wrap="none" lIns="27432" tIns="27432" rIns="27432" bIns="27432" anchor="t">
            <a:spAutoFit/>
          </a:bodyPr>
          <a:lstStyle/>
          <a:p>
            <a:pPr algn="r"/>
            <a:r>
              <a:rPr sz="850" b="0" i="0" dirty="0">
                <a:solidFill>
                  <a:srgbClr val="5B6976"/>
                </a:solidFill>
                <a:latin typeface="Aptos"/>
              </a:rPr>
              <a:t>12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16E6AF-ED68-AB7E-2ADD-642AD8F5A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1512</TotalTime>
  <Words>1779</Words>
  <Application>Microsoft Office PowerPoint</Application>
  <PresentationFormat>Widescreen</PresentationFormat>
  <Paragraphs>237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Axis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Nouman 0283</cp:lastModifiedBy>
  <cp:revision>512</cp:revision>
  <dcterms:created xsi:type="dcterms:W3CDTF">2013-01-27T09:14:16Z</dcterms:created>
  <dcterms:modified xsi:type="dcterms:W3CDTF">2026-10-11T21:07:48Z</dcterms:modified>
  <cp:category/>
</cp:coreProperties>
</file>