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7" r:id="rId2"/>
    <p:sldId id="258" r:id="rId3"/>
    <p:sldId id="259" r:id="rId4"/>
    <p:sldId id="285" r:id="rId5"/>
    <p:sldId id="286" r:id="rId6"/>
    <p:sldId id="287" r:id="rId7"/>
    <p:sldId id="292" r:id="rId8"/>
    <p:sldId id="289" r:id="rId9"/>
    <p:sldId id="290" r:id="rId10"/>
    <p:sldId id="288" r:id="rId11"/>
    <p:sldId id="291" r:id="rId12"/>
    <p:sldId id="264" r:id="rId13"/>
    <p:sldId id="284"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Estilo medio 2 - Énfas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Estilo medio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55" autoAdjust="0"/>
    <p:restoredTop sz="94694"/>
  </p:normalViewPr>
  <p:slideViewPr>
    <p:cSldViewPr snapToGrid="0">
      <p:cViewPr varScale="1">
        <p:scale>
          <a:sx n="60" d="100"/>
          <a:sy n="60" d="100"/>
        </p:scale>
        <p:origin x="1140" y="7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07EFB9-2E6F-4512-81A6-E046D156084D}"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BE68E302-2400-4DBB-843A-D0F3DB7723CC}">
      <dgm:prSet/>
      <dgm:spPr/>
      <dgm:t>
        <a:bodyPr/>
        <a:lstStyle/>
        <a:p>
          <a:pPr>
            <a:defRPr b="1"/>
          </a:pPr>
          <a:r>
            <a:rPr lang="en-GB" dirty="0">
              <a:latin typeface="Arial" panose="020B0604020202020204" pitchFamily="34" charset="0"/>
              <a:cs typeface="Arial" panose="020B0604020202020204" pitchFamily="34" charset="0"/>
            </a:rPr>
            <a:t>ASSIGNMENT 2: Group Presentation</a:t>
          </a:r>
          <a:endParaRPr lang="en-US" dirty="0">
            <a:latin typeface="Arial" panose="020B0604020202020204" pitchFamily="34" charset="0"/>
            <a:cs typeface="Arial" panose="020B0604020202020204" pitchFamily="34" charset="0"/>
          </a:endParaRPr>
        </a:p>
      </dgm:t>
    </dgm:pt>
    <dgm:pt modelId="{E4FF68EE-7CD3-48AC-94FB-89BB3F425EF9}" type="parTrans" cxnId="{C176109E-EEB7-43D3-BD39-BE6B0FD8F8CA}">
      <dgm:prSet/>
      <dgm:spPr/>
      <dgm:t>
        <a:bodyPr/>
        <a:lstStyle/>
        <a:p>
          <a:endParaRPr lang="en-US"/>
        </a:p>
      </dgm:t>
    </dgm:pt>
    <dgm:pt modelId="{D530F314-C45F-443F-990F-7268FEC28CC0}" type="sibTrans" cxnId="{C176109E-EEB7-43D3-BD39-BE6B0FD8F8CA}">
      <dgm:prSet/>
      <dgm:spPr/>
      <dgm:t>
        <a:bodyPr/>
        <a:lstStyle/>
        <a:p>
          <a:endParaRPr lang="en-US"/>
        </a:p>
      </dgm:t>
    </dgm:pt>
    <dgm:pt modelId="{8B9C86E3-EDCC-43C0-8617-E98468F44E23}">
      <dgm:prSet/>
      <dgm:spPr/>
      <dgm:t>
        <a:bodyPr/>
        <a:lstStyle/>
        <a:p>
          <a:pPr>
            <a:defRPr b="1"/>
          </a:pPr>
          <a:r>
            <a:rPr lang="en-GB" dirty="0">
              <a:latin typeface="Arial" panose="020B0604020202020204" pitchFamily="34" charset="0"/>
              <a:cs typeface="Arial" panose="020B0604020202020204" pitchFamily="34" charset="0"/>
            </a:rPr>
            <a:t>Student                                       ID No. 2440906</a:t>
          </a:r>
          <a:endParaRPr lang="en-US" dirty="0">
            <a:latin typeface="Arial" panose="020B0604020202020204" pitchFamily="34" charset="0"/>
            <a:cs typeface="Arial" panose="020B0604020202020204" pitchFamily="34" charset="0"/>
          </a:endParaRPr>
        </a:p>
      </dgm:t>
    </dgm:pt>
    <dgm:pt modelId="{E29C74F9-3156-4087-810A-B014ACD67FE1}" type="parTrans" cxnId="{28D00B77-C7CB-44D2-958D-8584177874AC}">
      <dgm:prSet/>
      <dgm:spPr/>
      <dgm:t>
        <a:bodyPr/>
        <a:lstStyle/>
        <a:p>
          <a:endParaRPr lang="en-US"/>
        </a:p>
      </dgm:t>
    </dgm:pt>
    <dgm:pt modelId="{8BFFD7F1-52D1-494A-B8A7-E8DCE49BE1D1}" type="sibTrans" cxnId="{28D00B77-C7CB-44D2-958D-8584177874AC}">
      <dgm:prSet/>
      <dgm:spPr/>
      <dgm:t>
        <a:bodyPr/>
        <a:lstStyle/>
        <a:p>
          <a:endParaRPr lang="en-US"/>
        </a:p>
      </dgm:t>
    </dgm:pt>
    <dgm:pt modelId="{27F7643D-F904-4F6C-820E-53BD488822A2}">
      <dgm:prSet/>
      <dgm:spPr/>
      <dgm:t>
        <a:bodyPr/>
        <a:lstStyle/>
        <a:p>
          <a:pPr>
            <a:defRPr b="1"/>
          </a:pPr>
          <a:r>
            <a:rPr lang="en-GB" b="0" i="0" baseline="0" dirty="0">
              <a:latin typeface="Arial" panose="020B0604020202020204" pitchFamily="34" charset="0"/>
              <a:cs typeface="Arial" panose="020B0604020202020204" pitchFamily="34" charset="0"/>
            </a:rPr>
            <a:t>Tutor’s Name: </a:t>
          </a:r>
          <a:r>
            <a:rPr lang="es-CO" dirty="0">
              <a:latin typeface="Arial" panose="020B0604020202020204" pitchFamily="34" charset="0"/>
              <a:cs typeface="Arial" panose="020B0604020202020204" pitchFamily="34" charset="0"/>
            </a:rPr>
            <a:t>Tim</a:t>
          </a:r>
          <a:endParaRPr lang="en-US" dirty="0">
            <a:latin typeface="Arial" panose="020B0604020202020204" pitchFamily="34" charset="0"/>
            <a:cs typeface="Arial" panose="020B0604020202020204" pitchFamily="34" charset="0"/>
          </a:endParaRPr>
        </a:p>
      </dgm:t>
    </dgm:pt>
    <dgm:pt modelId="{AC75ED7E-7ACB-4139-B444-9533B407ADC1}" type="parTrans" cxnId="{62A13F53-10F1-4DE6-969A-16D4B1DBE6F9}">
      <dgm:prSet/>
      <dgm:spPr/>
      <dgm:t>
        <a:bodyPr/>
        <a:lstStyle/>
        <a:p>
          <a:endParaRPr lang="en-US"/>
        </a:p>
      </dgm:t>
    </dgm:pt>
    <dgm:pt modelId="{475D54A9-6F7E-4FA1-9C52-85E81AFAEE0C}" type="sibTrans" cxnId="{62A13F53-10F1-4DE6-969A-16D4B1DBE6F9}">
      <dgm:prSet/>
      <dgm:spPr/>
      <dgm:t>
        <a:bodyPr/>
        <a:lstStyle/>
        <a:p>
          <a:endParaRPr lang="en-US"/>
        </a:p>
      </dgm:t>
    </dgm:pt>
    <dgm:pt modelId="{79B3D2F2-BBDD-4E43-AF14-EBA0AB77B867}" type="pres">
      <dgm:prSet presAssocID="{A807EFB9-2E6F-4512-81A6-E046D156084D}" presName="vert0" presStyleCnt="0">
        <dgm:presLayoutVars>
          <dgm:dir/>
          <dgm:animOne val="branch"/>
          <dgm:animLvl val="lvl"/>
        </dgm:presLayoutVars>
      </dgm:prSet>
      <dgm:spPr/>
    </dgm:pt>
    <dgm:pt modelId="{9B702DA8-B7F1-49D9-A669-BBFFACFE3629}" type="pres">
      <dgm:prSet presAssocID="{BE68E302-2400-4DBB-843A-D0F3DB7723CC}" presName="thickLine" presStyleLbl="alignNode1" presStyleIdx="0" presStyleCnt="3"/>
      <dgm:spPr/>
    </dgm:pt>
    <dgm:pt modelId="{842BF49F-2475-4763-9384-4561919A5EA9}" type="pres">
      <dgm:prSet presAssocID="{BE68E302-2400-4DBB-843A-D0F3DB7723CC}" presName="horz1" presStyleCnt="0"/>
      <dgm:spPr/>
    </dgm:pt>
    <dgm:pt modelId="{7315733A-8140-4728-8B9F-DEF2896DF555}" type="pres">
      <dgm:prSet presAssocID="{BE68E302-2400-4DBB-843A-D0F3DB7723CC}" presName="tx1" presStyleLbl="revTx" presStyleIdx="0" presStyleCnt="3"/>
      <dgm:spPr/>
    </dgm:pt>
    <dgm:pt modelId="{B07E04BA-C30A-4F41-8DDA-F8EE9CC3C5EF}" type="pres">
      <dgm:prSet presAssocID="{BE68E302-2400-4DBB-843A-D0F3DB7723CC}" presName="vert1" presStyleCnt="0"/>
      <dgm:spPr/>
    </dgm:pt>
    <dgm:pt modelId="{9F5859EE-D84B-42B0-8F04-61DD46C9D25D}" type="pres">
      <dgm:prSet presAssocID="{8B9C86E3-EDCC-43C0-8617-E98468F44E23}" presName="thickLine" presStyleLbl="alignNode1" presStyleIdx="1" presStyleCnt="3"/>
      <dgm:spPr/>
    </dgm:pt>
    <dgm:pt modelId="{00CBD918-6034-4F90-993B-FB6091B73694}" type="pres">
      <dgm:prSet presAssocID="{8B9C86E3-EDCC-43C0-8617-E98468F44E23}" presName="horz1" presStyleCnt="0"/>
      <dgm:spPr/>
    </dgm:pt>
    <dgm:pt modelId="{5CB8213A-073C-4061-B33A-99BC0B043F05}" type="pres">
      <dgm:prSet presAssocID="{8B9C86E3-EDCC-43C0-8617-E98468F44E23}" presName="tx1" presStyleLbl="revTx" presStyleIdx="1" presStyleCnt="3"/>
      <dgm:spPr/>
    </dgm:pt>
    <dgm:pt modelId="{F655279E-195A-4B6D-AA6F-C3F9FAC5CEAF}" type="pres">
      <dgm:prSet presAssocID="{8B9C86E3-EDCC-43C0-8617-E98468F44E23}" presName="vert1" presStyleCnt="0"/>
      <dgm:spPr/>
    </dgm:pt>
    <dgm:pt modelId="{41CA1B48-A2E9-4E14-BE27-186DA5F14F7D}" type="pres">
      <dgm:prSet presAssocID="{27F7643D-F904-4F6C-820E-53BD488822A2}" presName="thickLine" presStyleLbl="alignNode1" presStyleIdx="2" presStyleCnt="3"/>
      <dgm:spPr/>
    </dgm:pt>
    <dgm:pt modelId="{3E8F8B45-BFCC-4923-B772-7ABC487F7712}" type="pres">
      <dgm:prSet presAssocID="{27F7643D-F904-4F6C-820E-53BD488822A2}" presName="horz1" presStyleCnt="0"/>
      <dgm:spPr/>
    </dgm:pt>
    <dgm:pt modelId="{5A6D5822-4A0F-43C7-9F40-08689748B5FC}" type="pres">
      <dgm:prSet presAssocID="{27F7643D-F904-4F6C-820E-53BD488822A2}" presName="tx1" presStyleLbl="revTx" presStyleIdx="2" presStyleCnt="3"/>
      <dgm:spPr/>
    </dgm:pt>
    <dgm:pt modelId="{05D12570-2D89-4656-817A-B96673C2AB9C}" type="pres">
      <dgm:prSet presAssocID="{27F7643D-F904-4F6C-820E-53BD488822A2}" presName="vert1" presStyleCnt="0"/>
      <dgm:spPr/>
    </dgm:pt>
  </dgm:ptLst>
  <dgm:cxnLst>
    <dgm:cxn modelId="{0A820152-FD82-442A-8B92-A7F5DB8B133E}" type="presOf" srcId="{A807EFB9-2E6F-4512-81A6-E046D156084D}" destId="{79B3D2F2-BBDD-4E43-AF14-EBA0AB77B867}" srcOrd="0" destOrd="0" presId="urn:microsoft.com/office/officeart/2008/layout/LinedList"/>
    <dgm:cxn modelId="{62A13F53-10F1-4DE6-969A-16D4B1DBE6F9}" srcId="{A807EFB9-2E6F-4512-81A6-E046D156084D}" destId="{27F7643D-F904-4F6C-820E-53BD488822A2}" srcOrd="2" destOrd="0" parTransId="{AC75ED7E-7ACB-4139-B444-9533B407ADC1}" sibTransId="{475D54A9-6F7E-4FA1-9C52-85E81AFAEE0C}"/>
    <dgm:cxn modelId="{A623DA73-0C63-4201-8586-8BF3968B541E}" type="presOf" srcId="{8B9C86E3-EDCC-43C0-8617-E98468F44E23}" destId="{5CB8213A-073C-4061-B33A-99BC0B043F05}" srcOrd="0" destOrd="0" presId="urn:microsoft.com/office/officeart/2008/layout/LinedList"/>
    <dgm:cxn modelId="{28D00B77-C7CB-44D2-958D-8584177874AC}" srcId="{A807EFB9-2E6F-4512-81A6-E046D156084D}" destId="{8B9C86E3-EDCC-43C0-8617-E98468F44E23}" srcOrd="1" destOrd="0" parTransId="{E29C74F9-3156-4087-810A-B014ACD67FE1}" sibTransId="{8BFFD7F1-52D1-494A-B8A7-E8DCE49BE1D1}"/>
    <dgm:cxn modelId="{D02BED83-CDDA-4286-A421-E35D72BB888D}" type="presOf" srcId="{27F7643D-F904-4F6C-820E-53BD488822A2}" destId="{5A6D5822-4A0F-43C7-9F40-08689748B5FC}" srcOrd="0" destOrd="0" presId="urn:microsoft.com/office/officeart/2008/layout/LinedList"/>
    <dgm:cxn modelId="{C176109E-EEB7-43D3-BD39-BE6B0FD8F8CA}" srcId="{A807EFB9-2E6F-4512-81A6-E046D156084D}" destId="{BE68E302-2400-4DBB-843A-D0F3DB7723CC}" srcOrd="0" destOrd="0" parTransId="{E4FF68EE-7CD3-48AC-94FB-89BB3F425EF9}" sibTransId="{D530F314-C45F-443F-990F-7268FEC28CC0}"/>
    <dgm:cxn modelId="{B58FF2BF-9B61-49C1-BDF0-04C3E2E9DEA2}" type="presOf" srcId="{BE68E302-2400-4DBB-843A-D0F3DB7723CC}" destId="{7315733A-8140-4728-8B9F-DEF2896DF555}" srcOrd="0" destOrd="0" presId="urn:microsoft.com/office/officeart/2008/layout/LinedList"/>
    <dgm:cxn modelId="{EDB1CD05-B507-440B-BA60-B782F5A7DDE5}" type="presParOf" srcId="{79B3D2F2-BBDD-4E43-AF14-EBA0AB77B867}" destId="{9B702DA8-B7F1-49D9-A669-BBFFACFE3629}" srcOrd="0" destOrd="0" presId="urn:microsoft.com/office/officeart/2008/layout/LinedList"/>
    <dgm:cxn modelId="{F1369200-93B6-4D3A-9CE6-54543A64B178}" type="presParOf" srcId="{79B3D2F2-BBDD-4E43-AF14-EBA0AB77B867}" destId="{842BF49F-2475-4763-9384-4561919A5EA9}" srcOrd="1" destOrd="0" presId="urn:microsoft.com/office/officeart/2008/layout/LinedList"/>
    <dgm:cxn modelId="{FE5F9393-862E-4ECC-B55F-0AC7A827737C}" type="presParOf" srcId="{842BF49F-2475-4763-9384-4561919A5EA9}" destId="{7315733A-8140-4728-8B9F-DEF2896DF555}" srcOrd="0" destOrd="0" presId="urn:microsoft.com/office/officeart/2008/layout/LinedList"/>
    <dgm:cxn modelId="{54DE2810-0233-4807-B0FA-8FA2240E4299}" type="presParOf" srcId="{842BF49F-2475-4763-9384-4561919A5EA9}" destId="{B07E04BA-C30A-4F41-8DDA-F8EE9CC3C5EF}" srcOrd="1" destOrd="0" presId="urn:microsoft.com/office/officeart/2008/layout/LinedList"/>
    <dgm:cxn modelId="{C09CC13D-A3A4-4241-9AD9-CFD9BBBEBFF1}" type="presParOf" srcId="{79B3D2F2-BBDD-4E43-AF14-EBA0AB77B867}" destId="{9F5859EE-D84B-42B0-8F04-61DD46C9D25D}" srcOrd="2" destOrd="0" presId="urn:microsoft.com/office/officeart/2008/layout/LinedList"/>
    <dgm:cxn modelId="{23D4DB83-0F07-4155-A42F-75917711EEAF}" type="presParOf" srcId="{79B3D2F2-BBDD-4E43-AF14-EBA0AB77B867}" destId="{00CBD918-6034-4F90-993B-FB6091B73694}" srcOrd="3" destOrd="0" presId="urn:microsoft.com/office/officeart/2008/layout/LinedList"/>
    <dgm:cxn modelId="{F80ED178-0707-435C-94D7-20F95109934D}" type="presParOf" srcId="{00CBD918-6034-4F90-993B-FB6091B73694}" destId="{5CB8213A-073C-4061-B33A-99BC0B043F05}" srcOrd="0" destOrd="0" presId="urn:microsoft.com/office/officeart/2008/layout/LinedList"/>
    <dgm:cxn modelId="{2E682F7F-20F7-4C1F-A2D9-7EDAF5A43E16}" type="presParOf" srcId="{00CBD918-6034-4F90-993B-FB6091B73694}" destId="{F655279E-195A-4B6D-AA6F-C3F9FAC5CEAF}" srcOrd="1" destOrd="0" presId="urn:microsoft.com/office/officeart/2008/layout/LinedList"/>
    <dgm:cxn modelId="{A6C97985-68B7-41F8-9055-52EF3497590B}" type="presParOf" srcId="{79B3D2F2-BBDD-4E43-AF14-EBA0AB77B867}" destId="{41CA1B48-A2E9-4E14-BE27-186DA5F14F7D}" srcOrd="4" destOrd="0" presId="urn:microsoft.com/office/officeart/2008/layout/LinedList"/>
    <dgm:cxn modelId="{5D946219-9FCF-4F8C-A3EB-A8556A265311}" type="presParOf" srcId="{79B3D2F2-BBDD-4E43-AF14-EBA0AB77B867}" destId="{3E8F8B45-BFCC-4923-B772-7ABC487F7712}" srcOrd="5" destOrd="0" presId="urn:microsoft.com/office/officeart/2008/layout/LinedList"/>
    <dgm:cxn modelId="{FB1AE6B5-BEBF-41B2-BAF9-CF19320F95E7}" type="presParOf" srcId="{3E8F8B45-BFCC-4923-B772-7ABC487F7712}" destId="{5A6D5822-4A0F-43C7-9F40-08689748B5FC}" srcOrd="0" destOrd="0" presId="urn:microsoft.com/office/officeart/2008/layout/LinedList"/>
    <dgm:cxn modelId="{11E4385C-54DA-4124-ACEE-725432C1D374}" type="presParOf" srcId="{3E8F8B45-BFCC-4923-B772-7ABC487F7712}" destId="{05D12570-2D89-4656-817A-B96673C2AB9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702DA8-B7F1-49D9-A669-BBFFACFE3629}">
      <dsp:nvSpPr>
        <dsp:cNvPr id="0" name=""/>
        <dsp:cNvSpPr/>
      </dsp:nvSpPr>
      <dsp:spPr>
        <a:xfrm>
          <a:off x="0" y="2187"/>
          <a:ext cx="5736923" cy="0"/>
        </a:xfrm>
        <a:prstGeom prst="line">
          <a:avLst/>
        </a:prstGeom>
        <a:gradFill rotWithShape="0">
          <a:gsLst>
            <a:gs pos="0">
              <a:schemeClr val="accent5">
                <a:hueOff val="0"/>
                <a:satOff val="0"/>
                <a:lumOff val="0"/>
                <a:alphaOff val="0"/>
                <a:tint val="98000"/>
                <a:hueMod val="94000"/>
                <a:satMod val="130000"/>
                <a:lumMod val="128000"/>
              </a:schemeClr>
            </a:gs>
            <a:gs pos="100000">
              <a:schemeClr val="accent5">
                <a:hueOff val="0"/>
                <a:satOff val="0"/>
                <a:lumOff val="0"/>
                <a:alphaOff val="0"/>
                <a:shade val="94000"/>
                <a:lumMod val="88000"/>
              </a:schemeClr>
            </a:gs>
          </a:gsLst>
          <a:lin ang="5400000" scaled="0"/>
        </a:gradFill>
        <a:ln w="9525" cap="rnd" cmpd="sng" algn="ctr">
          <a:solidFill>
            <a:schemeClr val="accent5">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7315733A-8140-4728-8B9F-DEF2896DF555}">
      <dsp:nvSpPr>
        <dsp:cNvPr id="0" name=""/>
        <dsp:cNvSpPr/>
      </dsp:nvSpPr>
      <dsp:spPr>
        <a:xfrm>
          <a:off x="0" y="2187"/>
          <a:ext cx="5736923" cy="1492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defRPr b="1"/>
          </a:pPr>
          <a:r>
            <a:rPr lang="en-GB" sz="4400" kern="1200" dirty="0">
              <a:latin typeface="Arial" panose="020B0604020202020204" pitchFamily="34" charset="0"/>
              <a:cs typeface="Arial" panose="020B0604020202020204" pitchFamily="34" charset="0"/>
            </a:rPr>
            <a:t>ASSIGNMENT 2: Group Presentation</a:t>
          </a:r>
          <a:endParaRPr lang="en-US" sz="4400" kern="1200" dirty="0">
            <a:latin typeface="Arial" panose="020B0604020202020204" pitchFamily="34" charset="0"/>
            <a:cs typeface="Arial" panose="020B0604020202020204" pitchFamily="34" charset="0"/>
          </a:endParaRPr>
        </a:p>
      </dsp:txBody>
      <dsp:txXfrm>
        <a:off x="0" y="2187"/>
        <a:ext cx="5736923" cy="1492007"/>
      </dsp:txXfrm>
    </dsp:sp>
    <dsp:sp modelId="{9F5859EE-D84B-42B0-8F04-61DD46C9D25D}">
      <dsp:nvSpPr>
        <dsp:cNvPr id="0" name=""/>
        <dsp:cNvSpPr/>
      </dsp:nvSpPr>
      <dsp:spPr>
        <a:xfrm>
          <a:off x="0" y="1494195"/>
          <a:ext cx="5736923" cy="0"/>
        </a:xfrm>
        <a:prstGeom prst="line">
          <a:avLst/>
        </a:prstGeom>
        <a:gradFill rotWithShape="0">
          <a:gsLst>
            <a:gs pos="0">
              <a:schemeClr val="accent5">
                <a:hueOff val="10077129"/>
                <a:satOff val="-4709"/>
                <a:lumOff val="-5294"/>
                <a:alphaOff val="0"/>
                <a:tint val="98000"/>
                <a:hueMod val="94000"/>
                <a:satMod val="130000"/>
                <a:lumMod val="128000"/>
              </a:schemeClr>
            </a:gs>
            <a:gs pos="100000">
              <a:schemeClr val="accent5">
                <a:hueOff val="10077129"/>
                <a:satOff val="-4709"/>
                <a:lumOff val="-5294"/>
                <a:alphaOff val="0"/>
                <a:shade val="94000"/>
                <a:lumMod val="88000"/>
              </a:schemeClr>
            </a:gs>
          </a:gsLst>
          <a:lin ang="5400000" scaled="0"/>
        </a:gradFill>
        <a:ln w="9525" cap="rnd" cmpd="sng" algn="ctr">
          <a:solidFill>
            <a:schemeClr val="accent5">
              <a:hueOff val="10077129"/>
              <a:satOff val="-4709"/>
              <a:lumOff val="-5294"/>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5CB8213A-073C-4061-B33A-99BC0B043F05}">
      <dsp:nvSpPr>
        <dsp:cNvPr id="0" name=""/>
        <dsp:cNvSpPr/>
      </dsp:nvSpPr>
      <dsp:spPr>
        <a:xfrm>
          <a:off x="0" y="1494195"/>
          <a:ext cx="5736923" cy="1492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defRPr b="1"/>
          </a:pPr>
          <a:r>
            <a:rPr lang="en-GB" sz="4400" kern="1200" dirty="0">
              <a:latin typeface="Arial" panose="020B0604020202020204" pitchFamily="34" charset="0"/>
              <a:cs typeface="Arial" panose="020B0604020202020204" pitchFamily="34" charset="0"/>
            </a:rPr>
            <a:t>Student                                       ID No. 2440906</a:t>
          </a:r>
          <a:endParaRPr lang="en-US" sz="4400" kern="1200" dirty="0">
            <a:latin typeface="Arial" panose="020B0604020202020204" pitchFamily="34" charset="0"/>
            <a:cs typeface="Arial" panose="020B0604020202020204" pitchFamily="34" charset="0"/>
          </a:endParaRPr>
        </a:p>
      </dsp:txBody>
      <dsp:txXfrm>
        <a:off x="0" y="1494195"/>
        <a:ext cx="5736923" cy="1492007"/>
      </dsp:txXfrm>
    </dsp:sp>
    <dsp:sp modelId="{41CA1B48-A2E9-4E14-BE27-186DA5F14F7D}">
      <dsp:nvSpPr>
        <dsp:cNvPr id="0" name=""/>
        <dsp:cNvSpPr/>
      </dsp:nvSpPr>
      <dsp:spPr>
        <a:xfrm>
          <a:off x="0" y="2986202"/>
          <a:ext cx="5736923" cy="0"/>
        </a:xfrm>
        <a:prstGeom prst="line">
          <a:avLst/>
        </a:prstGeom>
        <a:gradFill rotWithShape="0">
          <a:gsLst>
            <a:gs pos="0">
              <a:schemeClr val="accent5">
                <a:hueOff val="20154258"/>
                <a:satOff val="-9417"/>
                <a:lumOff val="-10587"/>
                <a:alphaOff val="0"/>
                <a:tint val="98000"/>
                <a:hueMod val="94000"/>
                <a:satMod val="130000"/>
                <a:lumMod val="128000"/>
              </a:schemeClr>
            </a:gs>
            <a:gs pos="100000">
              <a:schemeClr val="accent5">
                <a:hueOff val="20154258"/>
                <a:satOff val="-9417"/>
                <a:lumOff val="-10587"/>
                <a:alphaOff val="0"/>
                <a:shade val="94000"/>
                <a:lumMod val="88000"/>
              </a:schemeClr>
            </a:gs>
          </a:gsLst>
          <a:lin ang="5400000" scaled="0"/>
        </a:gradFill>
        <a:ln w="9525" cap="rnd" cmpd="sng" algn="ctr">
          <a:solidFill>
            <a:schemeClr val="accent5">
              <a:hueOff val="20154258"/>
              <a:satOff val="-9417"/>
              <a:lumOff val="-10587"/>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5A6D5822-4A0F-43C7-9F40-08689748B5FC}">
      <dsp:nvSpPr>
        <dsp:cNvPr id="0" name=""/>
        <dsp:cNvSpPr/>
      </dsp:nvSpPr>
      <dsp:spPr>
        <a:xfrm>
          <a:off x="0" y="2986202"/>
          <a:ext cx="5736923" cy="1492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defRPr b="1"/>
          </a:pPr>
          <a:r>
            <a:rPr lang="en-GB" sz="4400" b="0" i="0" kern="1200" baseline="0" dirty="0">
              <a:latin typeface="Arial" panose="020B0604020202020204" pitchFamily="34" charset="0"/>
              <a:cs typeface="Arial" panose="020B0604020202020204" pitchFamily="34" charset="0"/>
            </a:rPr>
            <a:t>Tutor’s Name: </a:t>
          </a:r>
          <a:r>
            <a:rPr lang="es-CO" sz="4400" kern="1200" dirty="0">
              <a:latin typeface="Arial" panose="020B0604020202020204" pitchFamily="34" charset="0"/>
              <a:cs typeface="Arial" panose="020B0604020202020204" pitchFamily="34" charset="0"/>
            </a:rPr>
            <a:t>Tim</a:t>
          </a:r>
          <a:endParaRPr lang="en-US" sz="4400" kern="1200" dirty="0">
            <a:latin typeface="Arial" panose="020B0604020202020204" pitchFamily="34" charset="0"/>
            <a:cs typeface="Arial" panose="020B0604020202020204" pitchFamily="34" charset="0"/>
          </a:endParaRPr>
        </a:p>
      </dsp:txBody>
      <dsp:txXfrm>
        <a:off x="0" y="2986202"/>
        <a:ext cx="5736923" cy="149200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s-CO"/>
          </a:p>
        </p:txBody>
      </p:sp>
      <p:sp>
        <p:nvSpPr>
          <p:cNvPr id="3" name="Marcador de fech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FA057F-87E1-4024-B899-BEE945FFAADB}" type="datetimeFigureOut">
              <a:rPr lang="es-CO" smtClean="0"/>
              <a:t>9/12/2025</a:t>
            </a:fld>
            <a:endParaRPr lang="es-CO"/>
          </a:p>
        </p:txBody>
      </p:sp>
      <p:sp>
        <p:nvSpPr>
          <p:cNvPr id="4" name="Marcador de imagen d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s-CO"/>
          </a:p>
        </p:txBody>
      </p:sp>
      <p:sp>
        <p:nvSpPr>
          <p:cNvPr id="5" name="Marcador de nota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CO"/>
          </a:p>
        </p:txBody>
      </p:sp>
      <p:sp>
        <p:nvSpPr>
          <p:cNvPr id="6" name="Marcador de pie de pá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s-CO"/>
          </a:p>
        </p:txBody>
      </p:sp>
      <p:sp>
        <p:nvSpPr>
          <p:cNvPr id="7" name="Marcador de número de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86E062-0144-4E27-8C61-6BA05A87094F}" type="slidenum">
              <a:rPr lang="es-CO" smtClean="0"/>
              <a:t>‹Nº›</a:t>
            </a:fld>
            <a:endParaRPr lang="es-CO"/>
          </a:p>
        </p:txBody>
      </p:sp>
    </p:spTree>
    <p:extLst>
      <p:ext uri="{BB962C8B-B14F-4D97-AF65-F5344CB8AC3E}">
        <p14:creationId xmlns:p14="http://schemas.microsoft.com/office/powerpoint/2010/main" val="3553992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txBody>
          <a:bodyPr/>
          <a:lstStyle/>
          <a:p>
            <a:endParaRPr lang="es-CO"/>
          </a:p>
        </p:txBody>
      </p:sp>
      <p:sp>
        <p:nvSpPr>
          <p:cNvPr id="3" name="Marcador de notas 2"/>
          <p:cNvSpPr>
            <a:spLocks noGrp="1"/>
          </p:cNvSpPr>
          <p:nvPr>
            <p:ph type="body" idx="1"/>
          </p:nvPr>
        </p:nvSpPr>
        <p:spPr/>
        <p:txBody>
          <a:bodyPr/>
          <a:lstStyle/>
          <a:p>
            <a:endParaRPr lang="es-CO" dirty="0"/>
          </a:p>
        </p:txBody>
      </p:sp>
      <p:sp>
        <p:nvSpPr>
          <p:cNvPr id="4" name="Marcador de número de diapositiva 3"/>
          <p:cNvSpPr>
            <a:spLocks noGrp="1"/>
          </p:cNvSpPr>
          <p:nvPr>
            <p:ph type="sldNum" sz="quarter" idx="5"/>
          </p:nvPr>
        </p:nvSpPr>
        <p:spPr/>
        <p:txBody>
          <a:bodyPr/>
          <a:lstStyle/>
          <a:p>
            <a:fld id="{D686E062-0144-4E27-8C61-6BA05A87094F}" type="slidenum">
              <a:rPr lang="es-CO" smtClean="0"/>
              <a:t>4</a:t>
            </a:fld>
            <a:endParaRPr lang="es-CO"/>
          </a:p>
        </p:txBody>
      </p:sp>
    </p:spTree>
    <p:extLst>
      <p:ext uri="{BB962C8B-B14F-4D97-AF65-F5344CB8AC3E}">
        <p14:creationId xmlns:p14="http://schemas.microsoft.com/office/powerpoint/2010/main" val="22034426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s-ES"/>
              <a:t>Haga clic para modificar el estilo de título del patrón</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s-ES"/>
              <a:t>Haga clic para modificar el estilo de subtítulo del patrón</a:t>
            </a:r>
            <a:endParaRPr lang="en-US" dirty="0"/>
          </a:p>
        </p:txBody>
      </p:sp>
      <p:sp>
        <p:nvSpPr>
          <p:cNvPr id="4" name="Date Placeholder 3"/>
          <p:cNvSpPr>
            <a:spLocks noGrp="1"/>
          </p:cNvSpPr>
          <p:nvPr>
            <p:ph type="dt" sz="half" idx="10"/>
          </p:nvPr>
        </p:nvSpPr>
        <p:spPr/>
        <p:txBody>
          <a:bodyPr/>
          <a:lstStyle/>
          <a:p>
            <a:fld id="{6CD6C34D-D6A3-4364-94BE-B972A086586D}" type="datetimeFigureOut">
              <a:rPr lang="en-GB" smtClean="0"/>
              <a:t>09/12/2025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‹Nº›</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7685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Content Placeholder 2"/>
          <p:cNvSpPr>
            <a:spLocks noGrp="1"/>
          </p:cNvSpPr>
          <p:nvPr>
            <p:ph idx="1"/>
          </p:nvPr>
        </p:nvSpPr>
        <p:spPr/>
        <p:txBody>
          <a:bodyPr anchor="ct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6CD6C34D-D6A3-4364-94BE-B972A086586D}" type="datetimeFigureOut">
              <a:rPr lang="en-GB" smtClean="0"/>
              <a:t>09/12/2025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‹Nº›</a:t>
            </a:fld>
            <a:endParaRPr lang="en-GB"/>
          </a:p>
        </p:txBody>
      </p:sp>
    </p:spTree>
    <p:extLst>
      <p:ext uri="{BB962C8B-B14F-4D97-AF65-F5344CB8AC3E}">
        <p14:creationId xmlns:p14="http://schemas.microsoft.com/office/powerpoint/2010/main" val="29294083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p:txBody>
          <a:bodyPr/>
          <a:lstStyle/>
          <a:p>
            <a:fld id="{6CD6C34D-D6A3-4364-94BE-B972A086586D}" type="datetimeFigureOut">
              <a:rPr lang="en-GB" smtClean="0"/>
              <a:t>09/12/2025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‹Nº›</a:t>
            </a:fld>
            <a:endParaRPr lang="en-GB"/>
          </a:p>
        </p:txBody>
      </p:sp>
    </p:spTree>
    <p:extLst>
      <p:ext uri="{BB962C8B-B14F-4D97-AF65-F5344CB8AC3E}">
        <p14:creationId xmlns:p14="http://schemas.microsoft.com/office/powerpoint/2010/main" val="23678995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5" name="Date Placeholder 4"/>
          <p:cNvSpPr>
            <a:spLocks noGrp="1"/>
          </p:cNvSpPr>
          <p:nvPr>
            <p:ph type="dt" sz="half" idx="10"/>
          </p:nvPr>
        </p:nvSpPr>
        <p:spPr/>
        <p:txBody>
          <a:bodyPr/>
          <a:lstStyle/>
          <a:p>
            <a:fld id="{6CD6C34D-D6A3-4364-94BE-B972A086586D}" type="datetimeFigureOut">
              <a:rPr lang="en-GB" smtClean="0"/>
              <a:t>09/12/2025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4682FA-2E9E-4DCC-AFA0-70701551065F}" type="slidenum">
              <a:rPr lang="en-GB" smtClean="0"/>
              <a:t>‹Nº›</a:t>
            </a:fld>
            <a:endParaRPr lang="en-GB"/>
          </a:p>
        </p:txBody>
      </p:sp>
    </p:spTree>
    <p:extLst>
      <p:ext uri="{BB962C8B-B14F-4D97-AF65-F5344CB8AC3E}">
        <p14:creationId xmlns:p14="http://schemas.microsoft.com/office/powerpoint/2010/main" val="40799508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7" name="Date Placeholder 6"/>
          <p:cNvSpPr>
            <a:spLocks noGrp="1"/>
          </p:cNvSpPr>
          <p:nvPr>
            <p:ph type="dt" sz="half" idx="10"/>
          </p:nvPr>
        </p:nvSpPr>
        <p:spPr/>
        <p:txBody>
          <a:bodyPr/>
          <a:lstStyle/>
          <a:p>
            <a:fld id="{6CD6C34D-D6A3-4364-94BE-B972A086586D}" type="datetimeFigureOut">
              <a:rPr lang="en-GB" smtClean="0"/>
              <a:t>09/12/2025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4682FA-2E9E-4DCC-AFA0-70701551065F}" type="slidenum">
              <a:rPr lang="en-GB" smtClean="0"/>
              <a:t>‹Nº›</a:t>
            </a:fld>
            <a:endParaRPr lang="en-GB"/>
          </a:p>
        </p:txBody>
      </p:sp>
    </p:spTree>
    <p:extLst>
      <p:ext uri="{BB962C8B-B14F-4D97-AF65-F5344CB8AC3E}">
        <p14:creationId xmlns:p14="http://schemas.microsoft.com/office/powerpoint/2010/main" val="1059092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Date Placeholder 2"/>
          <p:cNvSpPr>
            <a:spLocks noGrp="1"/>
          </p:cNvSpPr>
          <p:nvPr>
            <p:ph type="dt" sz="half" idx="10"/>
          </p:nvPr>
        </p:nvSpPr>
        <p:spPr/>
        <p:txBody>
          <a:bodyPr/>
          <a:lstStyle/>
          <a:p>
            <a:fld id="{6CD6C34D-D6A3-4364-94BE-B972A086586D}" type="datetimeFigureOut">
              <a:rPr lang="en-GB" smtClean="0"/>
              <a:t>09/12/2025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4682FA-2E9E-4DCC-AFA0-70701551065F}" type="slidenum">
              <a:rPr lang="en-GB" smtClean="0"/>
              <a:t>‹Nº›</a:t>
            </a:fld>
            <a:endParaRPr lang="en-GB"/>
          </a:p>
        </p:txBody>
      </p:sp>
    </p:spTree>
    <p:extLst>
      <p:ext uri="{BB962C8B-B14F-4D97-AF65-F5344CB8AC3E}">
        <p14:creationId xmlns:p14="http://schemas.microsoft.com/office/powerpoint/2010/main" val="130402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D6C34D-D6A3-4364-94BE-B972A086586D}" type="datetimeFigureOut">
              <a:rPr lang="en-GB" smtClean="0"/>
              <a:t>09/12/2025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4682FA-2E9E-4DCC-AFA0-70701551065F}" type="slidenum">
              <a:rPr lang="en-GB" smtClean="0"/>
              <a:t>‹Nº›</a:t>
            </a:fld>
            <a:endParaRPr lang="en-GB"/>
          </a:p>
        </p:txBody>
      </p:sp>
    </p:spTree>
    <p:extLst>
      <p:ext uri="{BB962C8B-B14F-4D97-AF65-F5344CB8AC3E}">
        <p14:creationId xmlns:p14="http://schemas.microsoft.com/office/powerpoint/2010/main" val="22295218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s-ES"/>
              <a:t>Haga clic para modificar el estilo de título del patrón</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a:t>Haga clic para modificar los estilos de texto del patrón</a:t>
            </a:r>
          </a:p>
        </p:txBody>
      </p:sp>
      <p:sp>
        <p:nvSpPr>
          <p:cNvPr id="5" name="Date Placeholder 4"/>
          <p:cNvSpPr>
            <a:spLocks noGrp="1"/>
          </p:cNvSpPr>
          <p:nvPr>
            <p:ph type="dt" sz="half" idx="10"/>
          </p:nvPr>
        </p:nvSpPr>
        <p:spPr/>
        <p:txBody>
          <a:bodyPr/>
          <a:lstStyle/>
          <a:p>
            <a:fld id="{6CD6C34D-D6A3-4364-94BE-B972A086586D}" type="datetimeFigureOut">
              <a:rPr lang="en-GB" smtClean="0"/>
              <a:t>09/12/2025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4682FA-2E9E-4DCC-AFA0-70701551065F}" type="slidenum">
              <a:rPr lang="en-GB" smtClean="0"/>
              <a:t>‹Nº›</a:t>
            </a:fld>
            <a:endParaRPr lang="en-GB"/>
          </a:p>
        </p:txBody>
      </p:sp>
    </p:spTree>
    <p:extLst>
      <p:ext uri="{BB962C8B-B14F-4D97-AF65-F5344CB8AC3E}">
        <p14:creationId xmlns:p14="http://schemas.microsoft.com/office/powerpoint/2010/main" val="35255115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s-ES"/>
              <a:t>Haga clic para modificar el estilo de título del patrón</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s-ES"/>
              <a:t>Haga clic en el icono para agregar una imagen</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a:t>Haga clic para modificar los estilos de texto del patrón</a:t>
            </a:r>
          </a:p>
        </p:txBody>
      </p:sp>
      <p:sp>
        <p:nvSpPr>
          <p:cNvPr id="5" name="Date Placeholder 4"/>
          <p:cNvSpPr>
            <a:spLocks noGrp="1"/>
          </p:cNvSpPr>
          <p:nvPr>
            <p:ph type="dt" sz="half" idx="10"/>
          </p:nvPr>
        </p:nvSpPr>
        <p:spPr/>
        <p:txBody>
          <a:bodyPr/>
          <a:lstStyle/>
          <a:p>
            <a:fld id="{6CD6C34D-D6A3-4364-94BE-B972A086586D}" type="datetimeFigureOut">
              <a:rPr lang="en-GB" smtClean="0"/>
              <a:t>09/12/2025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4682FA-2E9E-4DCC-AFA0-70701551065F}" type="slidenum">
              <a:rPr lang="en-GB" smtClean="0"/>
              <a:t>‹Nº›</a:t>
            </a:fld>
            <a:endParaRPr lang="en-GB"/>
          </a:p>
        </p:txBody>
      </p:sp>
    </p:spTree>
    <p:extLst>
      <p:ext uri="{BB962C8B-B14F-4D97-AF65-F5344CB8AC3E}">
        <p14:creationId xmlns:p14="http://schemas.microsoft.com/office/powerpoint/2010/main" val="29479680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Imagen panorámica con descripció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s-ES"/>
              <a:t>Haga clic en el icono para agregar una imagen</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s-ES"/>
              <a:t>Haga clic para modificar los estilos de texto del patrón</a:t>
            </a:r>
          </a:p>
        </p:txBody>
      </p:sp>
      <p:sp>
        <p:nvSpPr>
          <p:cNvPr id="3" name="Date Placeholder 2"/>
          <p:cNvSpPr>
            <a:spLocks noGrp="1"/>
          </p:cNvSpPr>
          <p:nvPr>
            <p:ph type="dt" sz="half" idx="10"/>
          </p:nvPr>
        </p:nvSpPr>
        <p:spPr/>
        <p:txBody>
          <a:bodyPr/>
          <a:lstStyle/>
          <a:p>
            <a:fld id="{6CD6C34D-D6A3-4364-94BE-B972A086586D}" type="datetimeFigureOut">
              <a:rPr lang="en-GB" smtClean="0"/>
              <a:t>09/12/2025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4682FA-2E9E-4DCC-AFA0-70701551065F}" type="slidenum">
              <a:rPr lang="en-GB" smtClean="0"/>
              <a:t>‹Nº›</a:t>
            </a:fld>
            <a:endParaRPr lang="en-GB"/>
          </a:p>
        </p:txBody>
      </p:sp>
    </p:spTree>
    <p:extLst>
      <p:ext uri="{BB962C8B-B14F-4D97-AF65-F5344CB8AC3E}">
        <p14:creationId xmlns:p14="http://schemas.microsoft.com/office/powerpoint/2010/main" val="30449326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ítulo y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p:txBody>
          <a:bodyPr/>
          <a:lstStyle/>
          <a:p>
            <a:fld id="{6CD6C34D-D6A3-4364-94BE-B972A086586D}" type="datetimeFigureOut">
              <a:rPr lang="en-GB" smtClean="0"/>
              <a:t>09/12/2025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‹Nº›</a:t>
            </a:fld>
            <a:endParaRPr lang="en-GB"/>
          </a:p>
        </p:txBody>
      </p:sp>
    </p:spTree>
    <p:extLst>
      <p:ext uri="{BB962C8B-B14F-4D97-AF65-F5344CB8AC3E}">
        <p14:creationId xmlns:p14="http://schemas.microsoft.com/office/powerpoint/2010/main" val="16941618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ita con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s-ES"/>
              <a:t>Haga clic para modificar el estilo de título del patrón</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s-ES"/>
              <a:t>Haga clic para modificar los estilos de texto del patrón</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p:txBody>
          <a:bodyPr/>
          <a:lstStyle/>
          <a:p>
            <a:fld id="{6CD6C34D-D6A3-4364-94BE-B972A086586D}" type="datetimeFigureOut">
              <a:rPr lang="en-GB" smtClean="0"/>
              <a:t>09/12/2025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‹Nº›</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0260413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arjeta de nombre">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p:txBody>
          <a:bodyPr/>
          <a:lstStyle/>
          <a:p>
            <a:fld id="{6CD6C34D-D6A3-4364-94BE-B972A086586D}" type="datetimeFigureOut">
              <a:rPr lang="en-GB" smtClean="0"/>
              <a:t>09/12/2025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‹Nº›</a:t>
            </a:fld>
            <a:endParaRPr lang="en-GB"/>
          </a:p>
        </p:txBody>
      </p:sp>
    </p:spTree>
    <p:extLst>
      <p:ext uri="{BB962C8B-B14F-4D97-AF65-F5344CB8AC3E}">
        <p14:creationId xmlns:p14="http://schemas.microsoft.com/office/powerpoint/2010/main" val="34566990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itar la tarjeta de nombre">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s-ES"/>
              <a:t>Haga clic para modificar el estilo de título del patrón</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s-ES"/>
              <a:t>Haga clic para modificar los estilos de texto del patrón</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p:txBody>
          <a:bodyPr/>
          <a:lstStyle/>
          <a:p>
            <a:fld id="{6CD6C34D-D6A3-4364-94BE-B972A086586D}" type="datetimeFigureOut">
              <a:rPr lang="en-GB" smtClean="0"/>
              <a:t>09/12/2025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‹Nº›</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6711538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Verdadero o falso">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s-ES"/>
              <a:t>Haga clic para modificar el estilo de título del patrón</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s-ES"/>
              <a:t>Haga clic para modificar los estilos de texto del patrón</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p:txBody>
          <a:bodyPr/>
          <a:lstStyle/>
          <a:p>
            <a:fld id="{6CD6C34D-D6A3-4364-94BE-B972A086586D}" type="datetimeFigureOut">
              <a:rPr lang="en-GB" smtClean="0"/>
              <a:t>09/12/2025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‹Nº›</a:t>
            </a:fld>
            <a:endParaRPr lang="en-GB"/>
          </a:p>
        </p:txBody>
      </p:sp>
    </p:spTree>
    <p:extLst>
      <p:ext uri="{BB962C8B-B14F-4D97-AF65-F5344CB8AC3E}">
        <p14:creationId xmlns:p14="http://schemas.microsoft.com/office/powerpoint/2010/main" val="21656547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s-ES"/>
              <a:t>Haga clic para modificar el estilo de título del patrón</a:t>
            </a:r>
            <a:endParaRPr lang="en-US" dirty="0"/>
          </a:p>
        </p:txBody>
      </p:sp>
      <p:sp>
        <p:nvSpPr>
          <p:cNvPr id="3" name="Vertical Text Placeholder 2"/>
          <p:cNvSpPr>
            <a:spLocks noGrp="1"/>
          </p:cNvSpPr>
          <p:nvPr>
            <p:ph type="body" orient="vert" idx="1"/>
          </p:nvPr>
        </p:nvSpPr>
        <p:spPr/>
        <p:txBody>
          <a:bodyPr vert="eaVert" ancho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6CD6C34D-D6A3-4364-94BE-B972A086586D}" type="datetimeFigureOut">
              <a:rPr lang="en-GB" smtClean="0"/>
              <a:t>09/12/2025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‹Nº›</a:t>
            </a:fld>
            <a:endParaRPr lang="en-GB"/>
          </a:p>
        </p:txBody>
      </p:sp>
    </p:spTree>
    <p:extLst>
      <p:ext uri="{BB962C8B-B14F-4D97-AF65-F5344CB8AC3E}">
        <p14:creationId xmlns:p14="http://schemas.microsoft.com/office/powerpoint/2010/main" val="35021402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s-ES"/>
              <a:t>Haga clic para modificar el estilo de título del patrón</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6CD6C34D-D6A3-4364-94BE-B972A086586D}" type="datetimeFigureOut">
              <a:rPr lang="en-GB" smtClean="0"/>
              <a:t>09/12/2025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‹Nº›</a:t>
            </a:fld>
            <a:endParaRPr lang="en-GB"/>
          </a:p>
        </p:txBody>
      </p:sp>
    </p:spTree>
    <p:extLst>
      <p:ext uri="{BB962C8B-B14F-4D97-AF65-F5344CB8AC3E}">
        <p14:creationId xmlns:p14="http://schemas.microsoft.com/office/powerpoint/2010/main" val="14204076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39000">
              <a:schemeClr val="bg2">
                <a:tint val="97000"/>
                <a:hueMod val="92000"/>
                <a:satMod val="169000"/>
                <a:lumMod val="164000"/>
              </a:schemeClr>
            </a:gs>
            <a:gs pos="79000">
              <a:srgbClr val="002060"/>
            </a:gs>
          </a:gsLst>
          <a:lin ang="6120000" scaled="1"/>
          <a:tileRect/>
        </a:gradFill>
        <a:effectLst/>
      </p:bgPr>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s-ES"/>
              <a:t>Haga clic para modificar el estilo de título del patrón</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6CD6C34D-D6A3-4364-94BE-B972A086586D}" type="datetimeFigureOut">
              <a:rPr lang="en-GB" smtClean="0"/>
              <a:t>09/12/2025</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454682FA-2E9E-4DCC-AFA0-70701551065F}" type="slidenum">
              <a:rPr lang="en-GB" smtClean="0"/>
              <a:t>‹Nº›</a:t>
            </a:fld>
            <a:endParaRPr lang="en-GB"/>
          </a:p>
        </p:txBody>
      </p:sp>
    </p:spTree>
    <p:extLst>
      <p:ext uri="{BB962C8B-B14F-4D97-AF65-F5344CB8AC3E}">
        <p14:creationId xmlns:p14="http://schemas.microsoft.com/office/powerpoint/2010/main" val="3556514402"/>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shutterstock.com/es/image-illustration/human-bridge-merging-teams-made-people-309746123" TargetMode="External"/><Relationship Id="rId3" Type="http://schemas.openxmlformats.org/officeDocument/2006/relationships/image" Target="../media/image7.svg"/><Relationship Id="rId7" Type="http://schemas.openxmlformats.org/officeDocument/2006/relationships/hyperlink" Target="https://en.wikipedia.org/wiki/Schramm%27s_model_of_communication#Influence_and_criticism" TargetMode="Externa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hyperlink" Target="https://en.wikipedia.org/wiki/Shannon%E2%80%93Weaver_model" TargetMode="External"/><Relationship Id="rId5" Type="http://schemas.openxmlformats.org/officeDocument/2006/relationships/hyperlink" Target="https://globalassistant.info/claude-shannon-and-warren-weavers-model-of-communication-pdf-download/" TargetMode="External"/><Relationship Id="rId4" Type="http://schemas.openxmlformats.org/officeDocument/2006/relationships/hyperlink" Target="https://www.communicationtheory.org/shannon-and-weaver-model-of-communication/"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36">
            <a:extLst>
              <a:ext uri="{FF2B5EF4-FFF2-40B4-BE49-F238E27FC236}">
                <a16:creationId xmlns:a16="http://schemas.microsoft.com/office/drawing/2014/main" id="{44C5530E-85F5-4469-A5C9-54B113C112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9584BA-2061-58AC-2E65-C3ED29D21493}"/>
              </a:ext>
            </a:extLst>
          </p:cNvPr>
          <p:cNvSpPr>
            <a:spLocks noGrp="1"/>
          </p:cNvSpPr>
          <p:nvPr>
            <p:ph type="title"/>
          </p:nvPr>
        </p:nvSpPr>
        <p:spPr>
          <a:xfrm>
            <a:off x="7532710" y="620722"/>
            <a:ext cx="3654099" cy="3532989"/>
          </a:xfrm>
        </p:spPr>
        <p:txBody>
          <a:bodyPr anchor="b">
            <a:normAutofit fontScale="90000"/>
          </a:bodyPr>
          <a:lstStyle/>
          <a:p>
            <a:r>
              <a:rPr kumimoji="0" lang="en-GB" sz="33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LCLM4003 Effective Teamwork and Communication</a:t>
            </a:r>
            <a:br>
              <a:rPr kumimoji="0" lang="en-GB" sz="33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br>
            <a:br>
              <a:rPr kumimoji="0" lang="en-GB" sz="33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br>
            <a:br>
              <a:rPr kumimoji="0" lang="en-GB" sz="33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br>
            <a:endParaRPr lang="en-GB" sz="3300" dirty="0">
              <a:solidFill>
                <a:srgbClr val="FFFFFF"/>
              </a:solidFill>
              <a:latin typeface="Arial" panose="020B0604020202020204" pitchFamily="34" charset="0"/>
              <a:cs typeface="Arial" panose="020B0604020202020204" pitchFamily="34" charset="0"/>
            </a:endParaRPr>
          </a:p>
        </p:txBody>
      </p:sp>
      <p:sp useBgFill="1">
        <p:nvSpPr>
          <p:cNvPr id="49" name="Snip Diagonal Corner Rectangle 21">
            <a:extLst>
              <a:ext uri="{FF2B5EF4-FFF2-40B4-BE49-F238E27FC236}">
                <a16:creationId xmlns:a16="http://schemas.microsoft.com/office/drawing/2014/main" id="{A9CEB52D-0D40-45E3-94F9-CDB2083A9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6575496" cy="5286838"/>
          </a:xfrm>
          <a:prstGeom prst="snip2DiagRect">
            <a:avLst>
              <a:gd name="adj1" fmla="val 8741"/>
              <a:gd name="adj2" fmla="val 0"/>
            </a:avLst>
          </a:prstGeom>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0" name="Group 40">
            <a:extLst>
              <a:ext uri="{FF2B5EF4-FFF2-40B4-BE49-F238E27FC236}">
                <a16:creationId xmlns:a16="http://schemas.microsoft.com/office/drawing/2014/main" id="{0F7EB202-DE79-4E39-BCF0-D9855DA173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42" name="Straight Connector 41">
              <a:extLst>
                <a:ext uri="{FF2B5EF4-FFF2-40B4-BE49-F238E27FC236}">
                  <a16:creationId xmlns:a16="http://schemas.microsoft.com/office/drawing/2014/main" id="{4DF8FC51-F3B0-4D84-A367-A147071636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5B3C3EDB-3DD5-4F8C-84C2-B598DB12A2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44" name="Straight Connector 43">
              <a:extLst>
                <a:ext uri="{FF2B5EF4-FFF2-40B4-BE49-F238E27FC236}">
                  <a16:creationId xmlns:a16="http://schemas.microsoft.com/office/drawing/2014/main" id="{C9DD3267-7A88-4810-94C1-0176A11D9C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45" name="Straight Connector 44">
              <a:extLst>
                <a:ext uri="{FF2B5EF4-FFF2-40B4-BE49-F238E27FC236}">
                  <a16:creationId xmlns:a16="http://schemas.microsoft.com/office/drawing/2014/main" id="{A9F7E30E-9755-4BB4-B799-15752AE275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46" name="Straight Connector 45">
              <a:extLst>
                <a:ext uri="{FF2B5EF4-FFF2-40B4-BE49-F238E27FC236}">
                  <a16:creationId xmlns:a16="http://schemas.microsoft.com/office/drawing/2014/main" id="{2A0A74F5-C569-4A54-9AA8-8F85E9E7E0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D2E97579-89BD-1202-BFEA-BDA512BE27EE}"/>
              </a:ext>
            </a:extLst>
          </p:cNvPr>
          <p:cNvGraphicFramePr>
            <a:graphicFrameLocks noGrp="1"/>
          </p:cNvGraphicFramePr>
          <p:nvPr>
            <p:ph idx="1"/>
            <p:extLst>
              <p:ext uri="{D42A27DB-BD31-4B8C-83A1-F6EECF244321}">
                <p14:modId xmlns:p14="http://schemas.microsoft.com/office/powerpoint/2010/main" val="309051316"/>
              </p:ext>
            </p:extLst>
          </p:nvPr>
        </p:nvGraphicFramePr>
        <p:xfrm>
          <a:off x="1005191" y="950440"/>
          <a:ext cx="5736923" cy="44803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2741231"/>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Fórmulas escritas en una pizarra">
            <a:extLst>
              <a:ext uri="{FF2B5EF4-FFF2-40B4-BE49-F238E27FC236}">
                <a16:creationId xmlns:a16="http://schemas.microsoft.com/office/drawing/2014/main" id="{F6B611DC-1C07-842B-5530-71A1AC25BC04}"/>
              </a:ext>
            </a:extLst>
          </p:cNvPr>
          <p:cNvPicPr>
            <a:picLocks noChangeAspect="1"/>
          </p:cNvPicPr>
          <p:nvPr/>
        </p:nvPicPr>
        <p:blipFill>
          <a:blip r:embed="rId2">
            <a:grayscl/>
          </a:blip>
          <a:srcRect t="7865" b="7865"/>
          <a:stretch>
            <a:fillRect/>
          </a:stretch>
        </p:blipFill>
        <p:spPr>
          <a:xfrm>
            <a:off x="-12700" y="10"/>
            <a:ext cx="12192000" cy="6857990"/>
          </a:xfrm>
          <a:prstGeom prst="rect">
            <a:avLst/>
          </a:prstGeom>
        </p:spPr>
      </p:pic>
      <p:sp>
        <p:nvSpPr>
          <p:cNvPr id="21" name="Rectangle 20">
            <a:extLst>
              <a:ext uri="{FF2B5EF4-FFF2-40B4-BE49-F238E27FC236}">
                <a16:creationId xmlns:a16="http://schemas.microsoft.com/office/drawing/2014/main" id="{8735A508-2662-409F-B5A3-AEA22CE92A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solidFill>
            <a:srgbClr val="00000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Snip Single Corner Rectangle 17">
            <a:extLst>
              <a:ext uri="{FF2B5EF4-FFF2-40B4-BE49-F238E27FC236}">
                <a16:creationId xmlns:a16="http://schemas.microsoft.com/office/drawing/2014/main" id="{CB8B592B-E5AA-4055-8CB3-6AEDB35AD4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38352"/>
            </a:avLst>
          </a:prstGeom>
          <a:gradFill>
            <a:gsLst>
              <a:gs pos="10000">
                <a:schemeClr val="dk2">
                  <a:tint val="97000"/>
                  <a:hueMod val="92000"/>
                  <a:satMod val="169000"/>
                  <a:lumMod val="164000"/>
                  <a:alpha val="70000"/>
                </a:schemeClr>
              </a:gs>
              <a:gs pos="100000">
                <a:schemeClr val="dk2">
                  <a:shade val="96000"/>
                  <a:satMod val="120000"/>
                  <a:lumMod val="90000"/>
                  <a:alpha val="80000"/>
                </a:schemeClr>
              </a:gs>
            </a:gsLst>
          </a:gradFill>
          <a:ln>
            <a:noFill/>
          </a:ln>
          <a:effectLst/>
        </p:spPr>
        <p:style>
          <a:lnRef idx="2">
            <a:schemeClr val="accent1">
              <a:shade val="50000"/>
            </a:schemeClr>
          </a:lnRef>
          <a:fillRef idx="1002">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8AC0925-C80D-03B2-9CB2-80754DE5343E}"/>
              </a:ext>
            </a:extLst>
          </p:cNvPr>
          <p:cNvSpPr>
            <a:spLocks noGrp="1"/>
          </p:cNvSpPr>
          <p:nvPr>
            <p:ph type="title"/>
          </p:nvPr>
        </p:nvSpPr>
        <p:spPr>
          <a:xfrm>
            <a:off x="587639" y="4301067"/>
            <a:ext cx="8534400" cy="1507067"/>
          </a:xfrm>
        </p:spPr>
        <p:txBody>
          <a:bodyPr>
            <a:normAutofit/>
          </a:bodyPr>
          <a:lstStyle/>
          <a:p>
            <a:r>
              <a:rPr lang="en-GB" dirty="0">
                <a:latin typeface="Arial" panose="020B0604020202020204" pitchFamily="34" charset="0"/>
                <a:cs typeface="Arial" panose="020B0604020202020204" pitchFamily="34" charset="0"/>
              </a:rPr>
              <a:t>Overview</a:t>
            </a:r>
          </a:p>
        </p:txBody>
      </p:sp>
      <p:sp>
        <p:nvSpPr>
          <p:cNvPr id="3" name="Content Placeholder 2">
            <a:extLst>
              <a:ext uri="{FF2B5EF4-FFF2-40B4-BE49-F238E27FC236}">
                <a16:creationId xmlns:a16="http://schemas.microsoft.com/office/drawing/2014/main" id="{C9472314-7F14-6FA9-891C-799657E55802}"/>
              </a:ext>
            </a:extLst>
          </p:cNvPr>
          <p:cNvSpPr>
            <a:spLocks noGrp="1"/>
          </p:cNvSpPr>
          <p:nvPr>
            <p:ph idx="1"/>
          </p:nvPr>
        </p:nvSpPr>
        <p:spPr>
          <a:xfrm>
            <a:off x="684212" y="685800"/>
            <a:ext cx="8534400" cy="3615267"/>
          </a:xfrm>
        </p:spPr>
        <p:txBody>
          <a:bodyPr>
            <a:normAutofit/>
          </a:bodyPr>
          <a:lstStyle/>
          <a:p>
            <a:pPr marL="0" indent="0">
              <a:buNone/>
            </a:pPr>
            <a:r>
              <a:rPr lang="en-GB" sz="1600" dirty="0">
                <a:solidFill>
                  <a:schemeClr val="tx1"/>
                </a:solidFill>
                <a:latin typeface="Arial" panose="020B0604020202020204" pitchFamily="34" charset="0"/>
                <a:cs typeface="Arial" panose="020B0604020202020204" pitchFamily="34" charset="0"/>
              </a:rPr>
              <a:t>S3 1:	Introduction</a:t>
            </a:r>
          </a:p>
          <a:p>
            <a:pPr marL="0" indent="0">
              <a:buNone/>
            </a:pPr>
            <a:r>
              <a:rPr lang="en-GB" sz="1600" dirty="0">
                <a:solidFill>
                  <a:schemeClr val="tx1"/>
                </a:solidFill>
                <a:latin typeface="Arial" panose="020B0604020202020204" pitchFamily="34" charset="0"/>
                <a:cs typeface="Arial" panose="020B0604020202020204" pitchFamily="34" charset="0"/>
              </a:rPr>
              <a:t>S4-6:	Barrier and Solution  1 -   Student MERY </a:t>
            </a:r>
          </a:p>
          <a:p>
            <a:pPr marL="0" indent="0">
              <a:buNone/>
            </a:pPr>
            <a:r>
              <a:rPr kumimoji="0" lang="en-GB" sz="16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S7-9: 	Barrier and Solution  2 -   Student MERY</a:t>
            </a:r>
          </a:p>
          <a:p>
            <a:pPr marL="0" indent="0">
              <a:buNone/>
            </a:pPr>
            <a:r>
              <a:rPr lang="en-GB" sz="1600" dirty="0">
                <a:solidFill>
                  <a:schemeClr val="tx1"/>
                </a:solidFill>
                <a:latin typeface="Arial" panose="020B0604020202020204" pitchFamily="34" charset="0"/>
                <a:cs typeface="Arial" panose="020B0604020202020204" pitchFamily="34" charset="0"/>
              </a:rPr>
              <a:t>S10-12:</a:t>
            </a:r>
            <a:r>
              <a:rPr kumimoji="0" lang="en-GB" sz="16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Barrier and Solution  3 -   Student  MERY</a:t>
            </a:r>
          </a:p>
          <a:p>
            <a:pPr marL="0" indent="0">
              <a:buNone/>
            </a:pPr>
            <a:r>
              <a:rPr lang="en-GB" sz="1600" dirty="0">
                <a:solidFill>
                  <a:schemeClr val="tx1"/>
                </a:solidFill>
                <a:latin typeface="Arial" panose="020B0604020202020204" pitchFamily="34" charset="0"/>
                <a:cs typeface="Arial" panose="020B0604020202020204" pitchFamily="34" charset="0"/>
              </a:rPr>
              <a:t>S13-15:</a:t>
            </a:r>
            <a:r>
              <a:rPr kumimoji="0" lang="en-GB" sz="16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Barrier and Solution  </a:t>
            </a:r>
            <a:r>
              <a:rPr lang="en-GB" sz="1600" dirty="0">
                <a:solidFill>
                  <a:schemeClr val="tx1"/>
                </a:solidFill>
                <a:latin typeface="Arial" panose="020B0604020202020204" pitchFamily="34" charset="0"/>
                <a:cs typeface="Arial" panose="020B0604020202020204" pitchFamily="34" charset="0"/>
              </a:rPr>
              <a:t>4-    Student  MERY</a:t>
            </a:r>
            <a:endParaRPr kumimoji="0" lang="en-GB" sz="16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0" indent="0">
              <a:buNone/>
            </a:pPr>
            <a:r>
              <a:rPr lang="en-GB" sz="1600" dirty="0">
                <a:solidFill>
                  <a:schemeClr val="tx1"/>
                </a:solidFill>
                <a:latin typeface="Arial" panose="020B0604020202020204" pitchFamily="34" charset="0"/>
                <a:cs typeface="Arial" panose="020B0604020202020204" pitchFamily="34" charset="0"/>
              </a:rPr>
              <a:t>S16		Conclusion</a:t>
            </a:r>
          </a:p>
          <a:p>
            <a:pPr marL="0" indent="0">
              <a:buNone/>
            </a:pPr>
            <a:r>
              <a:rPr lang="en-GB" sz="1600" dirty="0">
                <a:solidFill>
                  <a:schemeClr val="tx1"/>
                </a:solidFill>
                <a:latin typeface="Arial" panose="020B0604020202020204" pitchFamily="34" charset="0"/>
                <a:cs typeface="Arial" panose="020B0604020202020204" pitchFamily="34" charset="0"/>
              </a:rPr>
              <a:t>S17	 	References</a:t>
            </a:r>
          </a:p>
          <a:p>
            <a:pPr marL="0" indent="0">
              <a:buNone/>
            </a:pPr>
            <a:r>
              <a:rPr lang="en-GB" sz="1600" dirty="0">
                <a:solidFill>
                  <a:schemeClr val="tx1"/>
                </a:solidFill>
                <a:latin typeface="Arial" panose="020B0604020202020204" pitchFamily="34" charset="0"/>
                <a:cs typeface="Arial" panose="020B0604020202020204" pitchFamily="34" charset="0"/>
              </a:rPr>
              <a:t>S18		Questions</a:t>
            </a:r>
          </a:p>
        </p:txBody>
      </p:sp>
      <p:grpSp>
        <p:nvGrpSpPr>
          <p:cNvPr id="25" name="Group 24">
            <a:extLst>
              <a:ext uri="{FF2B5EF4-FFF2-40B4-BE49-F238E27FC236}">
                <a16:creationId xmlns:a16="http://schemas.microsoft.com/office/drawing/2014/main" id="{6E8443E6-406A-4E9D-BBDF-18D82C7E57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97444" y="2963333"/>
            <a:ext cx="2981858" cy="3208867"/>
            <a:chOff x="9206969" y="2963333"/>
            <a:chExt cx="2981858" cy="3208867"/>
          </a:xfrm>
        </p:grpSpPr>
        <p:cxnSp>
          <p:nvCxnSpPr>
            <p:cNvPr id="26" name="Straight Connector 25">
              <a:extLst>
                <a:ext uri="{FF2B5EF4-FFF2-40B4-BE49-F238E27FC236}">
                  <a16:creationId xmlns:a16="http://schemas.microsoft.com/office/drawing/2014/main" id="{31BA182A-2104-4C55-A000-6A17CB398C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E7FCCA59-6939-4760-9F82-2FC2E686F5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0FB56C56-4387-44BD-B03A-5191625A5E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B2F6CE9C-E697-4BCF-9715-53021444C4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25D51363-57A9-46E1-8441-64EAF401C3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962117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4E830A-06F9-4EAA-9E65-110CF2421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rutas y hortalizas en bolsas">
            <a:extLst>
              <a:ext uri="{FF2B5EF4-FFF2-40B4-BE49-F238E27FC236}">
                <a16:creationId xmlns:a16="http://schemas.microsoft.com/office/drawing/2014/main" id="{53D4BB3D-E277-8844-0FEA-55FE0A2F7867}"/>
              </a:ext>
            </a:extLst>
          </p:cNvPr>
          <p:cNvPicPr>
            <a:picLocks noChangeAspect="1"/>
          </p:cNvPicPr>
          <p:nvPr/>
        </p:nvPicPr>
        <p:blipFill>
          <a:blip r:embed="rId2">
            <a:alphaModFix amt="35000"/>
          </a:blip>
          <a:srcRect b="15730"/>
          <a:stretch>
            <a:fillRect/>
          </a:stretch>
        </p:blipFill>
        <p:spPr>
          <a:xfrm>
            <a:off x="-3175" y="0"/>
            <a:ext cx="12192000" cy="6857990"/>
          </a:xfrm>
          <a:prstGeom prst="rect">
            <a:avLst/>
          </a:prstGeom>
        </p:spPr>
      </p:pic>
      <p:sp>
        <p:nvSpPr>
          <p:cNvPr id="2" name="Title 1">
            <a:extLst>
              <a:ext uri="{FF2B5EF4-FFF2-40B4-BE49-F238E27FC236}">
                <a16:creationId xmlns:a16="http://schemas.microsoft.com/office/drawing/2014/main" id="{5FB69063-314A-2648-2FED-437387B9AAE9}"/>
              </a:ext>
            </a:extLst>
          </p:cNvPr>
          <p:cNvSpPr>
            <a:spLocks noGrp="1"/>
          </p:cNvSpPr>
          <p:nvPr>
            <p:ph type="title"/>
          </p:nvPr>
        </p:nvSpPr>
        <p:spPr>
          <a:xfrm>
            <a:off x="418708" y="-440336"/>
            <a:ext cx="8534400" cy="1507067"/>
          </a:xfrm>
        </p:spPr>
        <p:txBody>
          <a:bodyPr>
            <a:normAutofit/>
          </a:bodyPr>
          <a:lstStyle/>
          <a:p>
            <a:r>
              <a:rPr lang="en-GB" dirty="0">
                <a:latin typeface="Arial" panose="020B0604020202020204" pitchFamily="34" charset="0"/>
                <a:cs typeface="Arial" panose="020B0604020202020204" pitchFamily="34" charset="0"/>
              </a:rPr>
              <a:t>1.Introduction</a:t>
            </a:r>
          </a:p>
        </p:txBody>
      </p:sp>
      <p:sp>
        <p:nvSpPr>
          <p:cNvPr id="3" name="Content Placeholder 2">
            <a:extLst>
              <a:ext uri="{FF2B5EF4-FFF2-40B4-BE49-F238E27FC236}">
                <a16:creationId xmlns:a16="http://schemas.microsoft.com/office/drawing/2014/main" id="{785EE665-D2CE-1368-82C7-E56C664231D0}"/>
              </a:ext>
            </a:extLst>
          </p:cNvPr>
          <p:cNvSpPr>
            <a:spLocks noGrp="1"/>
          </p:cNvSpPr>
          <p:nvPr>
            <p:ph idx="1"/>
          </p:nvPr>
        </p:nvSpPr>
        <p:spPr>
          <a:xfrm>
            <a:off x="374246" y="1831228"/>
            <a:ext cx="8534400" cy="3615267"/>
          </a:xfrm>
        </p:spPr>
        <p:txBody>
          <a:bodyPr>
            <a:noAutofit/>
          </a:bodyPr>
          <a:lstStyle/>
          <a:p>
            <a:pPr algn="just"/>
            <a:r>
              <a:rPr lang="en-US" sz="1800" dirty="0">
                <a:solidFill>
                  <a:schemeClr val="tx1"/>
                </a:solidFill>
                <a:latin typeface="Arial" panose="020B0604020202020204" pitchFamily="34" charset="0"/>
                <a:cs typeface="Arial" panose="020B0604020202020204" pitchFamily="34" charset="0"/>
              </a:rPr>
              <a:t>In today’s fast-paced food production environment, effective communication is essential for safety, quality, and teamwork. At Flight Foods, the factory employs around 40 staff from five different cultural backgrounds, and many of them begin work without proper food-hygiene training. This situation creates a workplace where people have different levels of experience, language abilities, and confidence when following instructions. Gary, the floor manager, must explain daily tasks and procedures, but he often faces difficulties because of language barriers, loud machines, and the different knowledge levels of the team.</a:t>
            </a:r>
          </a:p>
          <a:p>
            <a:pPr algn="just"/>
            <a:r>
              <a:rPr lang="en-US" sz="1800" dirty="0">
                <a:solidFill>
                  <a:schemeClr val="tx1"/>
                </a:solidFill>
                <a:latin typeface="Arial" panose="020B0604020202020204" pitchFamily="34" charset="0"/>
                <a:cs typeface="Arial" panose="020B0604020202020204" pitchFamily="34" charset="0"/>
              </a:rPr>
              <a:t>Even though there are signs and written instructions on the walls, many messages are still misunderstood, especially by younger or less-experienced staff. As a result, tasks are repeated, mistakes occur frequently, and food quality can be affected. These challenges show that communication is not only about giving instructions—it is about making sure everyone clearly understands them.</a:t>
            </a:r>
          </a:p>
          <a:p>
            <a:pPr algn="just"/>
            <a:r>
              <a:rPr lang="en-US" sz="1800" dirty="0">
                <a:solidFill>
                  <a:schemeClr val="tx1"/>
                </a:solidFill>
                <a:latin typeface="Arial" panose="020B0604020202020204" pitchFamily="34" charset="0"/>
                <a:cs typeface="Arial" panose="020B0604020202020204" pitchFamily="34" charset="0"/>
              </a:rPr>
              <a:t>In this presentation, I will analyse these communication problems using Shannon’s model, Schramm’s interactive model, and Berlo’s SMCR model. These three models help us understand where the message breaks down, why misunderstandings happen, and how we can improve the communication process. By applying these theories, we can propose realistic solutions that support better understanding, stronger teamwork, and consistent food quality across the factory.</a:t>
            </a:r>
          </a:p>
        </p:txBody>
      </p:sp>
    </p:spTree>
    <p:extLst>
      <p:ext uri="{BB962C8B-B14F-4D97-AF65-F5344CB8AC3E}">
        <p14:creationId xmlns:p14="http://schemas.microsoft.com/office/powerpoint/2010/main" val="1426741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54" name="Group 53">
            <a:extLst>
              <a:ext uri="{FF2B5EF4-FFF2-40B4-BE49-F238E27FC236}">
                <a16:creationId xmlns:a16="http://schemas.microsoft.com/office/drawing/2014/main" id="{2103B461-323C-4912-BFFD-C375826620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55" name="Straight Connector 54">
              <a:extLst>
                <a:ext uri="{FF2B5EF4-FFF2-40B4-BE49-F238E27FC236}">
                  <a16:creationId xmlns:a16="http://schemas.microsoft.com/office/drawing/2014/main" id="{FBC21318-F4F4-4524-95D1-6B7FE0A788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6" name="Straight Connector 55">
              <a:extLst>
                <a:ext uri="{FF2B5EF4-FFF2-40B4-BE49-F238E27FC236}">
                  <a16:creationId xmlns:a16="http://schemas.microsoft.com/office/drawing/2014/main" id="{D9FFA8E5-974F-409E-89C6-E185BD90933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7" name="Straight Connector 56">
              <a:extLst>
                <a:ext uri="{FF2B5EF4-FFF2-40B4-BE49-F238E27FC236}">
                  <a16:creationId xmlns:a16="http://schemas.microsoft.com/office/drawing/2014/main" id="{C384E2B1-7008-45EE-9F2E-FEF3A08978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8" name="Straight Connector 57">
              <a:extLst>
                <a:ext uri="{FF2B5EF4-FFF2-40B4-BE49-F238E27FC236}">
                  <a16:creationId xmlns:a16="http://schemas.microsoft.com/office/drawing/2014/main" id="{D4563410-7FE9-4955-89C6-0FB9326CD3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3AD14C0E-D5DF-4BDC-BD92-642CFF1801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61" name="Rectangle 60">
            <a:extLst>
              <a:ext uri="{FF2B5EF4-FFF2-40B4-BE49-F238E27FC236}">
                <a16:creationId xmlns:a16="http://schemas.microsoft.com/office/drawing/2014/main" id="{9A212F8F-D812-4A16-BE82-F3500DE32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Snip Diagonal Corner Rectangle 24">
            <a:extLst>
              <a:ext uri="{FF2B5EF4-FFF2-40B4-BE49-F238E27FC236}">
                <a16:creationId xmlns:a16="http://schemas.microsoft.com/office/drawing/2014/main" id="{D2CF1D1B-04ED-443D-A9FE-68BF8859B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229" y="620722"/>
            <a:ext cx="10935543" cy="5286838"/>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Marcador de contenido 6">
            <a:extLst>
              <a:ext uri="{FF2B5EF4-FFF2-40B4-BE49-F238E27FC236}">
                <a16:creationId xmlns:a16="http://schemas.microsoft.com/office/drawing/2014/main" id="{ACC5D0E0-D7AD-1EB2-026F-558BD2B388CF}"/>
              </a:ext>
            </a:extLst>
          </p:cNvPr>
          <p:cNvPicPr>
            <a:picLocks noGrp="1" noChangeAspect="1"/>
          </p:cNvPicPr>
          <p:nvPr>
            <p:ph idx="1"/>
          </p:nvPr>
        </p:nvPicPr>
        <p:blipFill>
          <a:blip r:embed="rId3"/>
          <a:stretch>
            <a:fillRect/>
          </a:stretch>
        </p:blipFill>
        <p:spPr>
          <a:xfrm>
            <a:off x="2383604" y="786117"/>
            <a:ext cx="7424791" cy="4956048"/>
          </a:xfrm>
          <a:custGeom>
            <a:avLst/>
            <a:gdLst/>
            <a:ahLst/>
            <a:cxnLst/>
            <a:rect l="l" t="t" r="r" b="b"/>
            <a:pathLst>
              <a:path w="10607040" h="4956048">
                <a:moveTo>
                  <a:pt x="497480" y="0"/>
                </a:moveTo>
                <a:lnTo>
                  <a:pt x="10607040" y="0"/>
                </a:lnTo>
                <a:lnTo>
                  <a:pt x="10607040" y="4485407"/>
                </a:lnTo>
                <a:lnTo>
                  <a:pt x="10131692" y="4956048"/>
                </a:lnTo>
                <a:lnTo>
                  <a:pt x="0" y="4956048"/>
                </a:lnTo>
                <a:lnTo>
                  <a:pt x="0" y="492554"/>
                </a:lnTo>
                <a:close/>
              </a:path>
            </a:pathLst>
          </a:custGeom>
        </p:spPr>
      </p:pic>
      <p:graphicFrame>
        <p:nvGraphicFramePr>
          <p:cNvPr id="2" name="Tabla 1">
            <a:extLst>
              <a:ext uri="{FF2B5EF4-FFF2-40B4-BE49-F238E27FC236}">
                <a16:creationId xmlns:a16="http://schemas.microsoft.com/office/drawing/2014/main" id="{02CE2076-FE26-1B49-F25D-D65B4B7B6CFB}"/>
              </a:ext>
            </a:extLst>
          </p:cNvPr>
          <p:cNvGraphicFramePr>
            <a:graphicFrameLocks noGrp="1"/>
          </p:cNvGraphicFramePr>
          <p:nvPr>
            <p:extLst>
              <p:ext uri="{D42A27DB-BD31-4B8C-83A1-F6EECF244321}">
                <p14:modId xmlns:p14="http://schemas.microsoft.com/office/powerpoint/2010/main" val="1834513011"/>
              </p:ext>
            </p:extLst>
          </p:nvPr>
        </p:nvGraphicFramePr>
        <p:xfrm>
          <a:off x="2164292" y="5888202"/>
          <a:ext cx="8128000" cy="640080"/>
        </p:xfrm>
        <a:graphic>
          <a:graphicData uri="http://schemas.openxmlformats.org/drawingml/2006/table">
            <a:tbl>
              <a:tblPr firstRow="1" bandRow="1">
                <a:tableStyleId>{5C22544A-7EE6-4342-B048-85BDC9FD1C3A}</a:tableStyleId>
              </a:tblPr>
              <a:tblGrid>
                <a:gridCol w="8128000">
                  <a:extLst>
                    <a:ext uri="{9D8B030D-6E8A-4147-A177-3AD203B41FA5}">
                      <a16:colId xmlns:a16="http://schemas.microsoft.com/office/drawing/2014/main" val="3239094454"/>
                    </a:ext>
                  </a:extLst>
                </a:gridCol>
              </a:tblGrid>
              <a:tr h="370840">
                <a:tc>
                  <a:txBody>
                    <a:bodyPr/>
                    <a:lstStyle/>
                    <a:p>
                      <a:r>
                        <a:rPr lang="en-US" dirty="0"/>
                        <a:t>Wikipedia contributors. (2024). Ishikawa diagram. </a:t>
                      </a:r>
                      <a:r>
                        <a:rPr lang="en-US" i="1" dirty="0"/>
                        <a:t>Wikipedia, The Free Encyclopedia</a:t>
                      </a:r>
                      <a:r>
                        <a:rPr lang="en-US" dirty="0"/>
                        <a:t>. </a:t>
                      </a:r>
                      <a:endParaRPr lang="es-CO" dirty="0"/>
                    </a:p>
                  </a:txBody>
                  <a:tcPr/>
                </a:tc>
                <a:extLst>
                  <a:ext uri="{0D108BD9-81ED-4DB2-BD59-A6C34878D82A}">
                    <a16:rowId xmlns:a16="http://schemas.microsoft.com/office/drawing/2014/main" val="3296342034"/>
                  </a:ext>
                </a:extLst>
              </a:tr>
            </a:tbl>
          </a:graphicData>
        </a:graphic>
      </p:graphicFrame>
    </p:spTree>
    <p:extLst>
      <p:ext uri="{BB962C8B-B14F-4D97-AF65-F5344CB8AC3E}">
        <p14:creationId xmlns:p14="http://schemas.microsoft.com/office/powerpoint/2010/main" val="14006802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30" name="Group 29">
            <a:extLst>
              <a:ext uri="{FF2B5EF4-FFF2-40B4-BE49-F238E27FC236}">
                <a16:creationId xmlns:a16="http://schemas.microsoft.com/office/drawing/2014/main" id="{2103B461-323C-4912-BFFD-C375826620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1" name="Straight Connector 30">
              <a:extLst>
                <a:ext uri="{FF2B5EF4-FFF2-40B4-BE49-F238E27FC236}">
                  <a16:creationId xmlns:a16="http://schemas.microsoft.com/office/drawing/2014/main" id="{FBC21318-F4F4-4524-95D1-6B7FE0A788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D9FFA8E5-974F-409E-89C6-E185BD90933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C384E2B1-7008-45EE-9F2E-FEF3A08978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D4563410-7FE9-4955-89C6-0FB9326CD3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3AD14C0E-D5DF-4BDC-BD92-642CFF1801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37" name="Rectangle 36">
            <a:extLst>
              <a:ext uri="{FF2B5EF4-FFF2-40B4-BE49-F238E27FC236}">
                <a16:creationId xmlns:a16="http://schemas.microsoft.com/office/drawing/2014/main" id="{9A212F8F-D812-4A16-BE82-F3500DE32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Snip Diagonal Corner Rectangle 24">
            <a:extLst>
              <a:ext uri="{FF2B5EF4-FFF2-40B4-BE49-F238E27FC236}">
                <a16:creationId xmlns:a16="http://schemas.microsoft.com/office/drawing/2014/main" id="{D2CF1D1B-04ED-443D-A9FE-68BF8859B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229" y="620722"/>
            <a:ext cx="10935543" cy="5286838"/>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undefined">
            <a:extLst>
              <a:ext uri="{FF2B5EF4-FFF2-40B4-BE49-F238E27FC236}">
                <a16:creationId xmlns:a16="http://schemas.microsoft.com/office/drawing/2014/main" id="{417DAD3E-15BA-86EE-3810-CF09EF04DD2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02673" y="773975"/>
            <a:ext cx="10094746" cy="460572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Tabla 4">
            <a:extLst>
              <a:ext uri="{FF2B5EF4-FFF2-40B4-BE49-F238E27FC236}">
                <a16:creationId xmlns:a16="http://schemas.microsoft.com/office/drawing/2014/main" id="{6C5798A8-673C-2274-80AB-0444777BEA94}"/>
              </a:ext>
            </a:extLst>
          </p:cNvPr>
          <p:cNvGraphicFramePr>
            <a:graphicFrameLocks noGrp="1"/>
          </p:cNvGraphicFramePr>
          <p:nvPr>
            <p:extLst>
              <p:ext uri="{D42A27DB-BD31-4B8C-83A1-F6EECF244321}">
                <p14:modId xmlns:p14="http://schemas.microsoft.com/office/powerpoint/2010/main" val="1491010632"/>
              </p:ext>
            </p:extLst>
          </p:nvPr>
        </p:nvGraphicFramePr>
        <p:xfrm>
          <a:off x="1002673" y="5509624"/>
          <a:ext cx="10094746" cy="1348376"/>
        </p:xfrm>
        <a:graphic>
          <a:graphicData uri="http://schemas.openxmlformats.org/drawingml/2006/table">
            <a:tbl>
              <a:tblPr firstRow="1" bandRow="1">
                <a:tableStyleId>{5C22544A-7EE6-4342-B048-85BDC9FD1C3A}</a:tableStyleId>
              </a:tblPr>
              <a:tblGrid>
                <a:gridCol w="10094746">
                  <a:extLst>
                    <a:ext uri="{9D8B030D-6E8A-4147-A177-3AD203B41FA5}">
                      <a16:colId xmlns:a16="http://schemas.microsoft.com/office/drawing/2014/main" val="3821424215"/>
                    </a:ext>
                  </a:extLst>
                </a:gridCol>
              </a:tblGrid>
              <a:tr h="1348376">
                <a:tc>
                  <a:txBody>
                    <a:bodyPr/>
                    <a:lstStyle/>
                    <a:p>
                      <a:r>
                        <a:rPr lang="en-US" sz="1800" b="0" i="0" kern="1200" dirty="0">
                          <a:solidFill>
                            <a:schemeClr val="lt1"/>
                          </a:solidFill>
                          <a:effectLst/>
                          <a:latin typeface="+mn-lt"/>
                          <a:ea typeface="+mn-ea"/>
                          <a:cs typeface="+mn-cs"/>
                        </a:rPr>
                        <a:t>he five essential parts of the Shannon–Weaver model: A source uses a transmitter to translate a message into a signal, which is sent through a channel and translated back by a receiver until it reaches its destination. </a:t>
                      </a:r>
                      <a:r>
                        <a:rPr lang="en-US" dirty="0"/>
                        <a:t>Wikipedia contributors. (2025). Shannon–Weaver model. In </a:t>
                      </a:r>
                      <a:r>
                        <a:rPr lang="en-US" i="1" dirty="0"/>
                        <a:t>Wikipedia, The Free Encyclopedia</a:t>
                      </a:r>
                      <a:r>
                        <a:rPr lang="en-US" dirty="0"/>
                        <a:t>.</a:t>
                      </a:r>
                      <a:endParaRPr lang="es-CO" dirty="0"/>
                    </a:p>
                  </a:txBody>
                  <a:tcPr/>
                </a:tc>
                <a:extLst>
                  <a:ext uri="{0D108BD9-81ED-4DB2-BD59-A6C34878D82A}">
                    <a16:rowId xmlns:a16="http://schemas.microsoft.com/office/drawing/2014/main" val="1294636224"/>
                  </a:ext>
                </a:extLst>
              </a:tr>
            </a:tbl>
          </a:graphicData>
        </a:graphic>
      </p:graphicFrame>
    </p:spTree>
    <p:extLst>
      <p:ext uri="{BB962C8B-B14F-4D97-AF65-F5344CB8AC3E}">
        <p14:creationId xmlns:p14="http://schemas.microsoft.com/office/powerpoint/2010/main" val="112347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55" name="Snip Diagonal Corner Rectangle 6">
            <a:extLst>
              <a:ext uri="{FF2B5EF4-FFF2-40B4-BE49-F238E27FC236}">
                <a16:creationId xmlns:a16="http://schemas.microsoft.com/office/drawing/2014/main" id="{AD2D45C7-2E37-44FD-AC77-116CD14B9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rect">
            <a:avLst/>
          </a:prstGeom>
          <a:ln>
            <a:noFill/>
          </a:ln>
        </p:spPr>
        <p:style>
          <a:lnRef idx="2">
            <a:schemeClr val="accent2"/>
          </a:lnRef>
          <a:fillRef idx="1002">
            <a:schemeClr val="dk2"/>
          </a:fillRef>
          <a:effectRef idx="0">
            <a:schemeClr val="accent2"/>
          </a:effectRef>
          <a:fontRef idx="minor">
            <a:schemeClr val="dk1"/>
          </a:fontRef>
        </p:style>
        <p:txBody>
          <a:bodyPr wrap="square" rtlCol="0" anchor="ctr">
            <a:noAutofit/>
          </a:bodyPr>
          <a:lstStyle/>
          <a:p>
            <a:pPr algn="ctr"/>
            <a:endParaRPr lang="en-US"/>
          </a:p>
        </p:txBody>
      </p:sp>
      <p:sp useBgFill="1">
        <p:nvSpPr>
          <p:cNvPr id="57" name="Snip Single Corner Rectangle 17">
            <a:extLst>
              <a:ext uri="{FF2B5EF4-FFF2-40B4-BE49-F238E27FC236}">
                <a16:creationId xmlns:a16="http://schemas.microsoft.com/office/drawing/2014/main" id="{1FF88480-2CF1-4C54-8CE3-2CA9CD9FF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3" name="Marcador de contenido 2">
            <a:extLst>
              <a:ext uri="{FF2B5EF4-FFF2-40B4-BE49-F238E27FC236}">
                <a16:creationId xmlns:a16="http://schemas.microsoft.com/office/drawing/2014/main" id="{7BE1017B-F57F-7945-5081-DE502EE00BCF}"/>
              </a:ext>
            </a:extLst>
          </p:cNvPr>
          <p:cNvSpPr>
            <a:spLocks noGrp="1"/>
          </p:cNvSpPr>
          <p:nvPr>
            <p:ph idx="1"/>
          </p:nvPr>
        </p:nvSpPr>
        <p:spPr>
          <a:xfrm>
            <a:off x="684211" y="685799"/>
            <a:ext cx="9644012" cy="5415197"/>
          </a:xfrm>
        </p:spPr>
        <p:txBody>
          <a:bodyPr>
            <a:normAutofit fontScale="85000" lnSpcReduction="10000"/>
          </a:bodyPr>
          <a:lstStyle/>
          <a:p>
            <a:pPr marL="0" indent="0">
              <a:lnSpc>
                <a:spcPct val="90000"/>
              </a:lnSpc>
              <a:buNone/>
            </a:pPr>
            <a:r>
              <a:rPr lang="en-GB" b="1" dirty="0">
                <a:solidFill>
                  <a:schemeClr val="tx1"/>
                </a:solidFill>
                <a:latin typeface="Arial" panose="020B0604020202020204" pitchFamily="34" charset="0"/>
                <a:cs typeface="Arial" panose="020B0604020202020204" pitchFamily="34" charset="0"/>
              </a:rPr>
              <a:t>Problem Identification (Description about problem)</a:t>
            </a:r>
            <a:endParaRPr lang="es-CO" dirty="0">
              <a:solidFill>
                <a:schemeClr val="tx1"/>
              </a:solidFill>
              <a:latin typeface="Arial" panose="020B0604020202020204" pitchFamily="34" charset="0"/>
              <a:cs typeface="Arial" panose="020B0604020202020204" pitchFamily="34" charset="0"/>
            </a:endParaRPr>
          </a:p>
          <a:p>
            <a:pPr>
              <a:lnSpc>
                <a:spcPct val="90000"/>
              </a:lnSpc>
            </a:pPr>
            <a:r>
              <a:rPr lang="en-GB" dirty="0">
                <a:solidFill>
                  <a:schemeClr val="tx1"/>
                </a:solidFill>
                <a:latin typeface="Arial" panose="020B0604020202020204" pitchFamily="34" charset="0"/>
                <a:cs typeface="Arial" panose="020B0604020202020204" pitchFamily="34" charset="0"/>
              </a:rPr>
              <a:t>What are the main communication problems at Flight Foods Ltd that are affecting food quality? </a:t>
            </a:r>
            <a:r>
              <a:rPr lang="es-CO" b="1" dirty="0">
                <a:solidFill>
                  <a:schemeClr val="tx1"/>
                </a:solidFill>
                <a:latin typeface="Arial" panose="020B0604020202020204" pitchFamily="34" charset="0"/>
                <a:cs typeface="Arial" panose="020B0604020202020204" pitchFamily="34" charset="0"/>
              </a:rPr>
              <a:t>Main communication problems:</a:t>
            </a:r>
            <a:r>
              <a:rPr lang="es-CO" dirty="0">
                <a:solidFill>
                  <a:schemeClr val="tx1"/>
                </a:solidFill>
                <a:latin typeface="Arial" panose="020B0604020202020204" pitchFamily="34" charset="0"/>
                <a:cs typeface="Arial" panose="020B0604020202020204" pitchFamily="34" charset="0"/>
              </a:rPr>
              <a:t> Unclear instructions, poor training, ineffective signage.</a:t>
            </a:r>
          </a:p>
          <a:p>
            <a:pPr>
              <a:lnSpc>
                <a:spcPct val="90000"/>
              </a:lnSpc>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How do language barriers and cultural differences contribute to these communication issues? </a:t>
            </a:r>
            <a:r>
              <a:rPr lang="es-CO" dirty="0">
                <a:solidFill>
                  <a:schemeClr val="tx1"/>
                </a:solidFill>
                <a:latin typeface="Arial" panose="020B0604020202020204" pitchFamily="34" charset="0"/>
                <a:cs typeface="Arial" panose="020B0604020202020204" pitchFamily="34" charset="0"/>
              </a:rPr>
              <a:t>Misunderstandings due to language barriers and cultural differences.</a:t>
            </a:r>
          </a:p>
          <a:p>
            <a:pPr>
              <a:lnSpc>
                <a:spcPct val="90000"/>
              </a:lnSpc>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Why do younger staff seem to have more difficulty understanding instructions than older staff? </a:t>
            </a:r>
            <a:r>
              <a:rPr lang="es-CO" dirty="0">
                <a:solidFill>
                  <a:schemeClr val="tx1"/>
                </a:solidFill>
                <a:latin typeface="Arial" panose="020B0604020202020204" pitchFamily="34" charset="0"/>
                <a:cs typeface="Arial" panose="020B0604020202020204" pitchFamily="34" charset="0"/>
              </a:rPr>
              <a:t>Less experience and difficulty following instructions.</a:t>
            </a:r>
          </a:p>
          <a:p>
            <a:pPr marL="0" indent="0">
              <a:lnSpc>
                <a:spcPct val="90000"/>
              </a:lnSpc>
              <a:buNone/>
            </a:pPr>
            <a:r>
              <a:rPr lang="en-GB" b="1" dirty="0">
                <a:solidFill>
                  <a:schemeClr val="tx1"/>
                </a:solidFill>
                <a:latin typeface="Arial" panose="020B0604020202020204" pitchFamily="34" charset="0"/>
                <a:cs typeface="Arial" panose="020B0604020202020204" pitchFamily="34" charset="0"/>
              </a:rPr>
              <a:t>2. Analysis Using Communication Models</a:t>
            </a:r>
            <a:br>
              <a:rPr lang="en-GB" dirty="0">
                <a:solidFill>
                  <a:schemeClr val="tx1"/>
                </a:solidFill>
                <a:latin typeface="Arial" panose="020B0604020202020204" pitchFamily="34" charset="0"/>
                <a:cs typeface="Arial" panose="020B0604020202020204" pitchFamily="34" charset="0"/>
              </a:rPr>
            </a:br>
            <a:endParaRPr lang="en-GB" dirty="0">
              <a:solidFill>
                <a:schemeClr val="tx1"/>
              </a:solidFill>
              <a:latin typeface="Arial" panose="020B0604020202020204" pitchFamily="34" charset="0"/>
              <a:cs typeface="Arial" panose="020B0604020202020204" pitchFamily="34" charset="0"/>
            </a:endParaRPr>
          </a:p>
          <a:p>
            <a:pPr>
              <a:lnSpc>
                <a:spcPct val="90000"/>
              </a:lnSpc>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4. According to Shannon’s model, what are the sources, messages, and channels in the communication between Gary and the staff?  </a:t>
            </a:r>
            <a:r>
              <a:rPr lang="en-GB" b="1" dirty="0">
                <a:solidFill>
                  <a:schemeClr val="tx1"/>
                </a:solidFill>
                <a:latin typeface="Arial" panose="020B0604020202020204" pitchFamily="34" charset="0"/>
                <a:cs typeface="Arial" panose="020B0604020202020204" pitchFamily="34" charset="0"/>
              </a:rPr>
              <a:t>Source:</a:t>
            </a:r>
            <a:r>
              <a:rPr lang="en-GB" dirty="0">
                <a:solidFill>
                  <a:schemeClr val="tx1"/>
                </a:solidFill>
                <a:latin typeface="Arial" panose="020B0604020202020204" pitchFamily="34" charset="0"/>
                <a:cs typeface="Arial" panose="020B0604020202020204" pitchFamily="34" charset="0"/>
              </a:rPr>
              <a:t> Gary, </a:t>
            </a:r>
            <a:r>
              <a:rPr lang="en-GB" b="1" dirty="0">
                <a:solidFill>
                  <a:schemeClr val="tx1"/>
                </a:solidFill>
                <a:latin typeface="Arial" panose="020B0604020202020204" pitchFamily="34" charset="0"/>
                <a:cs typeface="Arial" panose="020B0604020202020204" pitchFamily="34" charset="0"/>
              </a:rPr>
              <a:t>Message:</a:t>
            </a:r>
            <a:r>
              <a:rPr lang="en-GB" dirty="0">
                <a:solidFill>
                  <a:schemeClr val="tx1"/>
                </a:solidFill>
                <a:latin typeface="Arial" panose="020B0604020202020204" pitchFamily="34" charset="0"/>
                <a:cs typeface="Arial" panose="020B0604020202020204" pitchFamily="34" charset="0"/>
              </a:rPr>
              <a:t> Food hygiene and safety rules, </a:t>
            </a:r>
            <a:r>
              <a:rPr lang="en-GB" b="1" dirty="0">
                <a:solidFill>
                  <a:schemeClr val="tx1"/>
                </a:solidFill>
                <a:latin typeface="Arial" panose="020B0604020202020204" pitchFamily="34" charset="0"/>
                <a:cs typeface="Arial" panose="020B0604020202020204" pitchFamily="34" charset="0"/>
              </a:rPr>
              <a:t>Channel:</a:t>
            </a:r>
            <a:r>
              <a:rPr lang="en-GB" dirty="0">
                <a:solidFill>
                  <a:schemeClr val="tx1"/>
                </a:solidFill>
                <a:latin typeface="Arial" panose="020B0604020202020204" pitchFamily="34" charset="0"/>
                <a:cs typeface="Arial" panose="020B0604020202020204" pitchFamily="34" charset="0"/>
              </a:rPr>
              <a:t> Talking and written signs</a:t>
            </a:r>
            <a:endParaRPr lang="es-CO" dirty="0">
              <a:solidFill>
                <a:schemeClr val="tx1"/>
              </a:solidFill>
              <a:latin typeface="Arial" panose="020B0604020202020204" pitchFamily="34" charset="0"/>
              <a:cs typeface="Arial" panose="020B0604020202020204" pitchFamily="34" charset="0"/>
            </a:endParaRPr>
          </a:p>
          <a:p>
            <a:pPr>
              <a:lnSpc>
                <a:spcPct val="90000"/>
              </a:lnSpc>
              <a:buFont typeface="Wingdings" panose="05000000000000000000" pitchFamily="2" charset="2"/>
              <a:buChar char="§"/>
            </a:pPr>
            <a:br>
              <a:rPr lang="en-GB" dirty="0">
                <a:solidFill>
                  <a:schemeClr val="tx1"/>
                </a:solidFill>
                <a:latin typeface="Arial" panose="020B0604020202020204" pitchFamily="34" charset="0"/>
                <a:cs typeface="Arial" panose="020B0604020202020204" pitchFamily="34" charset="0"/>
              </a:rPr>
            </a:br>
            <a:r>
              <a:rPr lang="en-GB" dirty="0">
                <a:solidFill>
                  <a:schemeClr val="tx1"/>
                </a:solidFill>
                <a:latin typeface="Arial" panose="020B0604020202020204" pitchFamily="34" charset="0"/>
                <a:cs typeface="Arial" panose="020B0604020202020204" pitchFamily="34" charset="0"/>
              </a:rPr>
              <a:t>5. Where could “noise” occur in Shannon’s model within Flight Foods’ factory communication? Language problems, cultural differences, loud machines, and distractions</a:t>
            </a:r>
            <a:br>
              <a:rPr lang="en-GB" dirty="0">
                <a:solidFill>
                  <a:schemeClr val="tx1"/>
                </a:solidFill>
                <a:latin typeface="Arial" panose="020B0604020202020204" pitchFamily="34" charset="0"/>
                <a:cs typeface="Arial" panose="020B0604020202020204" pitchFamily="34" charset="0"/>
              </a:rPr>
            </a:br>
            <a:r>
              <a:rPr lang="en-GB" dirty="0">
                <a:solidFill>
                  <a:schemeClr val="tx1"/>
                </a:solidFill>
                <a:latin typeface="Arial" panose="020B0604020202020204" pitchFamily="34" charset="0"/>
                <a:cs typeface="Arial" panose="020B0604020202020204" pitchFamily="34" charset="0"/>
              </a:rPr>
              <a:t>6. Using Schramm’s model, how does the lack of shared experience (overlap) between Gary and his staff affect understanding? Staff do not understand instructions well because they have different experiences and knowledge</a:t>
            </a:r>
            <a:br>
              <a:rPr lang="en-GB" dirty="0">
                <a:solidFill>
                  <a:schemeClr val="tx1"/>
                </a:solidFill>
                <a:latin typeface="Arial" panose="020B0604020202020204" pitchFamily="34" charset="0"/>
                <a:cs typeface="Arial" panose="020B0604020202020204" pitchFamily="34" charset="0"/>
              </a:rPr>
            </a:br>
            <a:r>
              <a:rPr lang="en-GB" dirty="0">
                <a:solidFill>
                  <a:schemeClr val="tx1"/>
                </a:solidFill>
                <a:latin typeface="Arial" panose="020B0604020202020204" pitchFamily="34" charset="0"/>
                <a:cs typeface="Arial" panose="020B0604020202020204" pitchFamily="34" charset="0"/>
              </a:rPr>
              <a:t>7. How do signs on the walls act as alternative communication channels, and are they effective according to Shannon and Schramm? Signs help give instructions, but are not fully effective if staff cannot read or understand them</a:t>
            </a:r>
            <a:endParaRPr lang="es-CO" dirty="0">
              <a:solidFill>
                <a:schemeClr val="tx1"/>
              </a:solidFill>
              <a:latin typeface="Arial" panose="020B0604020202020204" pitchFamily="34" charset="0"/>
              <a:cs typeface="Arial" panose="020B0604020202020204" pitchFamily="34" charset="0"/>
            </a:endParaRPr>
          </a:p>
          <a:p>
            <a:pPr>
              <a:lnSpc>
                <a:spcPct val="90000"/>
              </a:lnSpc>
            </a:pPr>
            <a:endParaRPr lang="es-CO" sz="1100" dirty="0">
              <a:solidFill>
                <a:schemeClr val="tx1"/>
              </a:solidFill>
            </a:endParaRPr>
          </a:p>
        </p:txBody>
      </p:sp>
    </p:spTree>
    <p:extLst>
      <p:ext uri="{BB962C8B-B14F-4D97-AF65-F5344CB8AC3E}">
        <p14:creationId xmlns:p14="http://schemas.microsoft.com/office/powerpoint/2010/main" val="1704538415"/>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Snip Diagonal Corner Rectangle 6">
            <a:extLst>
              <a:ext uri="{FF2B5EF4-FFF2-40B4-BE49-F238E27FC236}">
                <a16:creationId xmlns:a16="http://schemas.microsoft.com/office/drawing/2014/main" id="{AD2D45C7-2E37-44FD-AC77-116CD14B9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rect">
            <a:avLst/>
          </a:prstGeom>
          <a:ln>
            <a:noFill/>
          </a:ln>
        </p:spPr>
        <p:style>
          <a:lnRef idx="2">
            <a:schemeClr val="accent2"/>
          </a:lnRef>
          <a:fillRef idx="1002">
            <a:schemeClr val="dk2"/>
          </a:fillRef>
          <a:effectRef idx="0">
            <a:schemeClr val="accent2"/>
          </a:effectRef>
          <a:fontRef idx="minor">
            <a:schemeClr val="dk1"/>
          </a:fontRef>
        </p:style>
        <p:txBody>
          <a:bodyPr wrap="square" rtlCol="0" anchor="ctr">
            <a:noAutofit/>
          </a:bodyPr>
          <a:lstStyle/>
          <a:p>
            <a:pPr algn="ctr"/>
            <a:endParaRPr lang="en-US"/>
          </a:p>
        </p:txBody>
      </p:sp>
      <p:sp useBgFill="1">
        <p:nvSpPr>
          <p:cNvPr id="10" name="Snip Single Corner Rectangle 17">
            <a:extLst>
              <a:ext uri="{FF2B5EF4-FFF2-40B4-BE49-F238E27FC236}">
                <a16:creationId xmlns:a16="http://schemas.microsoft.com/office/drawing/2014/main" id="{1FF88480-2CF1-4C54-8CE3-2CA9CD9FF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3" name="Marcador de contenido 2">
            <a:extLst>
              <a:ext uri="{FF2B5EF4-FFF2-40B4-BE49-F238E27FC236}">
                <a16:creationId xmlns:a16="http://schemas.microsoft.com/office/drawing/2014/main" id="{0EC88B64-4284-8E45-F031-5C9C5FC75682}"/>
              </a:ext>
            </a:extLst>
          </p:cNvPr>
          <p:cNvSpPr>
            <a:spLocks noGrp="1"/>
          </p:cNvSpPr>
          <p:nvPr>
            <p:ph idx="1"/>
          </p:nvPr>
        </p:nvSpPr>
        <p:spPr>
          <a:xfrm>
            <a:off x="684211" y="685800"/>
            <a:ext cx="10108707" cy="5130384"/>
          </a:xfrm>
        </p:spPr>
        <p:txBody>
          <a:bodyPr>
            <a:normAutofit fontScale="85000" lnSpcReduction="20000"/>
          </a:bodyPr>
          <a:lstStyle/>
          <a:p>
            <a:pPr>
              <a:lnSpc>
                <a:spcPct val="90000"/>
              </a:lnSpc>
            </a:pPr>
            <a:r>
              <a:rPr lang="en-GB" sz="2200" b="1" dirty="0">
                <a:solidFill>
                  <a:schemeClr val="tx1"/>
                </a:solidFill>
                <a:latin typeface="Arial" panose="020B0604020202020204" pitchFamily="34" charset="0"/>
                <a:cs typeface="Arial" panose="020B0604020202020204" pitchFamily="34" charset="0"/>
              </a:rPr>
              <a:t>Solutions Using Communication Models</a:t>
            </a:r>
          </a:p>
          <a:p>
            <a:pPr>
              <a:lnSpc>
                <a:spcPct val="90000"/>
              </a:lnSpc>
            </a:pPr>
            <a:br>
              <a:rPr lang="en-GB" sz="2200" dirty="0">
                <a:solidFill>
                  <a:schemeClr val="tx1"/>
                </a:solidFill>
                <a:latin typeface="Arial" panose="020B0604020202020204" pitchFamily="34" charset="0"/>
                <a:cs typeface="Arial" panose="020B0604020202020204" pitchFamily="34" charset="0"/>
              </a:rPr>
            </a:br>
            <a:r>
              <a:rPr lang="en-GB" sz="2200" dirty="0">
                <a:solidFill>
                  <a:schemeClr val="tx1"/>
                </a:solidFill>
                <a:latin typeface="Arial" panose="020B0604020202020204" pitchFamily="34" charset="0"/>
                <a:cs typeface="Arial" panose="020B0604020202020204" pitchFamily="34" charset="0"/>
              </a:rPr>
              <a:t>8. How could Shannon’s model help improve message clarity and reduce “noise” in the factory? Use clear, simple messages, repeat instructions, and reduce distractions in the factory</a:t>
            </a:r>
          </a:p>
          <a:p>
            <a:pPr>
              <a:lnSpc>
                <a:spcPct val="90000"/>
              </a:lnSpc>
            </a:pPr>
            <a:br>
              <a:rPr lang="en-GB" sz="2200" dirty="0">
                <a:solidFill>
                  <a:schemeClr val="tx1"/>
                </a:solidFill>
                <a:latin typeface="Arial" panose="020B0604020202020204" pitchFamily="34" charset="0"/>
                <a:cs typeface="Arial" panose="020B0604020202020204" pitchFamily="34" charset="0"/>
              </a:rPr>
            </a:br>
            <a:r>
              <a:rPr lang="en-GB" sz="2200" dirty="0">
                <a:solidFill>
                  <a:schemeClr val="tx1"/>
                </a:solidFill>
                <a:latin typeface="Arial" panose="020B0604020202020204" pitchFamily="34" charset="0"/>
                <a:cs typeface="Arial" panose="020B0604020202020204" pitchFamily="34" charset="0"/>
              </a:rPr>
              <a:t>9. Using Schramm’s model, how could training programs increase shared understanding between Gary and the staff? Training increases shared knowledge and experience, helping staff understand instructions better</a:t>
            </a:r>
          </a:p>
          <a:p>
            <a:pPr>
              <a:lnSpc>
                <a:spcPct val="90000"/>
              </a:lnSpc>
            </a:pPr>
            <a:br>
              <a:rPr lang="en-GB" sz="2200" dirty="0">
                <a:solidFill>
                  <a:schemeClr val="tx1"/>
                </a:solidFill>
                <a:latin typeface="Arial" panose="020B0604020202020204" pitchFamily="34" charset="0"/>
                <a:cs typeface="Arial" panose="020B0604020202020204" pitchFamily="34" charset="0"/>
              </a:rPr>
            </a:br>
            <a:r>
              <a:rPr lang="en-GB" sz="2200" dirty="0">
                <a:solidFill>
                  <a:schemeClr val="tx1"/>
                </a:solidFill>
                <a:latin typeface="Arial" panose="020B0604020202020204" pitchFamily="34" charset="0"/>
                <a:cs typeface="Arial" panose="020B0604020202020204" pitchFamily="34" charset="0"/>
              </a:rPr>
              <a:t>10. What strategies could Gary use to improve feedback loops, so he knows the staff have correctly understood instructions? Ask staff to repeat instructions, check tasks regularly, and give immediate corrections</a:t>
            </a:r>
          </a:p>
          <a:p>
            <a:pPr>
              <a:lnSpc>
                <a:spcPct val="90000"/>
              </a:lnSpc>
            </a:pPr>
            <a:br>
              <a:rPr lang="en-GB" sz="2200" dirty="0">
                <a:solidFill>
                  <a:schemeClr val="tx1"/>
                </a:solidFill>
                <a:latin typeface="Arial" panose="020B0604020202020204" pitchFamily="34" charset="0"/>
                <a:cs typeface="Arial" panose="020B0604020202020204" pitchFamily="34" charset="0"/>
              </a:rPr>
            </a:br>
            <a:r>
              <a:rPr lang="en-GB" sz="2200" dirty="0">
                <a:solidFill>
                  <a:schemeClr val="tx1"/>
                </a:solidFill>
                <a:latin typeface="Arial" panose="020B0604020202020204" pitchFamily="34" charset="0"/>
                <a:cs typeface="Arial" panose="020B0604020202020204" pitchFamily="34" charset="0"/>
              </a:rPr>
              <a:t>11. How could visual aids, symbols, or translated instructions improve communication according to these models? Help staff understand messages faster and reduce misunderstandings.</a:t>
            </a:r>
          </a:p>
          <a:p>
            <a:pPr>
              <a:lnSpc>
                <a:spcPct val="90000"/>
              </a:lnSpc>
            </a:pPr>
            <a:br>
              <a:rPr lang="en-GB" sz="2200" dirty="0">
                <a:solidFill>
                  <a:schemeClr val="tx1"/>
                </a:solidFill>
                <a:latin typeface="Arial" panose="020B0604020202020204" pitchFamily="34" charset="0"/>
                <a:cs typeface="Arial" panose="020B0604020202020204" pitchFamily="34" charset="0"/>
              </a:rPr>
            </a:br>
            <a:r>
              <a:rPr lang="en-GB" sz="2200" dirty="0">
                <a:solidFill>
                  <a:schemeClr val="tx1"/>
                </a:solidFill>
                <a:latin typeface="Arial" panose="020B0604020202020204" pitchFamily="34" charset="0"/>
                <a:cs typeface="Arial" panose="020B0604020202020204" pitchFamily="34" charset="0"/>
              </a:rPr>
              <a:t>12. Which model, Shannon or Schramm, is more suitable to solve this problem, and why? </a:t>
            </a:r>
            <a:r>
              <a:rPr lang="en-GB" sz="2200" b="1" dirty="0">
                <a:solidFill>
                  <a:schemeClr val="tx1"/>
                </a:solidFill>
                <a:latin typeface="Arial" panose="020B0604020202020204" pitchFamily="34" charset="0"/>
                <a:cs typeface="Arial" panose="020B0604020202020204" pitchFamily="34" charset="0"/>
              </a:rPr>
              <a:t>Schramm</a:t>
            </a:r>
            <a:r>
              <a:rPr lang="en-GB" sz="2200" dirty="0">
                <a:solidFill>
                  <a:schemeClr val="tx1"/>
                </a:solidFill>
                <a:latin typeface="Arial" panose="020B0604020202020204" pitchFamily="34" charset="0"/>
                <a:cs typeface="Arial" panose="020B0604020202020204" pitchFamily="34" charset="0"/>
              </a:rPr>
              <a:t> – because it focuses on shared understanding and cultural differences, which are key issues at Flight Foods</a:t>
            </a:r>
            <a:endParaRPr lang="es-CO" sz="2200" dirty="0">
              <a:solidFill>
                <a:schemeClr val="tx1"/>
              </a:solidFill>
              <a:latin typeface="Arial" panose="020B0604020202020204" pitchFamily="34" charset="0"/>
              <a:cs typeface="Arial" panose="020B0604020202020204" pitchFamily="34" charset="0"/>
            </a:endParaRPr>
          </a:p>
          <a:p>
            <a:pPr>
              <a:lnSpc>
                <a:spcPct val="90000"/>
              </a:lnSpc>
            </a:pPr>
            <a:endParaRPr lang="es-CO" sz="1400" dirty="0">
              <a:solidFill>
                <a:schemeClr val="tx1"/>
              </a:solidFill>
            </a:endParaRPr>
          </a:p>
        </p:txBody>
      </p:sp>
    </p:spTree>
    <p:extLst>
      <p:ext uri="{BB962C8B-B14F-4D97-AF65-F5344CB8AC3E}">
        <p14:creationId xmlns:p14="http://schemas.microsoft.com/office/powerpoint/2010/main" val="3772193189"/>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4" name="Marcador de contenido 2">
            <a:extLst>
              <a:ext uri="{FF2B5EF4-FFF2-40B4-BE49-F238E27FC236}">
                <a16:creationId xmlns:a16="http://schemas.microsoft.com/office/drawing/2014/main" id="{679C202E-D8E7-3F09-07FB-335279745D76}"/>
              </a:ext>
            </a:extLst>
          </p:cNvPr>
          <p:cNvSpPr>
            <a:spLocks noGrp="1"/>
          </p:cNvSpPr>
          <p:nvPr>
            <p:ph idx="1"/>
          </p:nvPr>
        </p:nvSpPr>
        <p:spPr>
          <a:xfrm>
            <a:off x="629587" y="809469"/>
            <a:ext cx="9503764" cy="5471410"/>
          </a:xfrm>
        </p:spPr>
        <p:txBody>
          <a:bodyPr>
            <a:noAutofit/>
          </a:bodyPr>
          <a:lstStyle/>
          <a:p>
            <a:pPr marL="0" indent="0" algn="just">
              <a:lnSpc>
                <a:spcPct val="90000"/>
              </a:lnSpc>
              <a:buNone/>
            </a:pPr>
            <a:r>
              <a:rPr lang="en-GB" sz="1600" b="1" dirty="0">
                <a:solidFill>
                  <a:schemeClr val="tx1"/>
                </a:solidFill>
                <a:latin typeface="Arial" panose="020B0604020202020204" pitchFamily="34" charset="0"/>
                <a:cs typeface="Arial" panose="020B0604020202020204" pitchFamily="34" charset="0"/>
              </a:rPr>
              <a:t>SLIDE LAYOUT – FLIGHT FOODS COMMUNICATION CASE</a:t>
            </a:r>
          </a:p>
          <a:p>
            <a:pPr algn="just">
              <a:lnSpc>
                <a:spcPct val="90000"/>
              </a:lnSpc>
            </a:pPr>
            <a:endParaRPr lang="es-CO" sz="1600" dirty="0">
              <a:solidFill>
                <a:schemeClr val="tx1"/>
              </a:solidFill>
              <a:latin typeface="Arial" panose="020B0604020202020204" pitchFamily="34" charset="0"/>
              <a:cs typeface="Arial" panose="020B0604020202020204" pitchFamily="34" charset="0"/>
            </a:endParaRPr>
          </a:p>
          <a:p>
            <a:pPr marL="0" indent="0" algn="just">
              <a:lnSpc>
                <a:spcPct val="90000"/>
              </a:lnSpc>
              <a:buNone/>
            </a:pPr>
            <a:r>
              <a:rPr lang="es-CO" sz="1600" b="1" dirty="0">
                <a:solidFill>
                  <a:schemeClr val="tx1"/>
                </a:solidFill>
                <a:latin typeface="Arial" panose="020B0604020202020204" pitchFamily="34" charset="0"/>
                <a:cs typeface="Arial" panose="020B0604020202020204" pitchFamily="34" charset="0"/>
              </a:rPr>
              <a:t>🟢</a:t>
            </a:r>
            <a:r>
              <a:rPr lang="en-GB" sz="1600" b="1" dirty="0">
                <a:solidFill>
                  <a:schemeClr val="tx1"/>
                </a:solidFill>
                <a:latin typeface="Arial" panose="020B0604020202020204" pitchFamily="34" charset="0"/>
                <a:cs typeface="Arial" panose="020B0604020202020204" pitchFamily="34" charset="0"/>
              </a:rPr>
              <a:t> 1. PROBLEM IDENTIFICATION</a:t>
            </a:r>
            <a:r>
              <a:rPr lang="en-GB" sz="1600" dirty="0">
                <a:solidFill>
                  <a:schemeClr val="tx1"/>
                </a:solidFill>
                <a:latin typeface="Arial" panose="020B0604020202020204" pitchFamily="34" charset="0"/>
                <a:cs typeface="Arial" panose="020B0604020202020204" pitchFamily="34" charset="0"/>
              </a:rPr>
              <a:t> (GREEN BACKGROUND)</a:t>
            </a:r>
            <a:endParaRPr lang="es-CO" sz="1600" dirty="0">
              <a:solidFill>
                <a:schemeClr val="tx1"/>
              </a:solidFill>
              <a:latin typeface="Arial" panose="020B0604020202020204" pitchFamily="34" charset="0"/>
              <a:cs typeface="Arial" panose="020B0604020202020204" pitchFamily="34" charset="0"/>
            </a:endParaRPr>
          </a:p>
          <a:p>
            <a:pPr marL="0" lvl="0" indent="0" algn="just">
              <a:lnSpc>
                <a:spcPct val="90000"/>
              </a:lnSpc>
              <a:buNone/>
            </a:pPr>
            <a:r>
              <a:rPr lang="en-GB" sz="1600" dirty="0">
                <a:solidFill>
                  <a:schemeClr val="tx1"/>
                </a:solidFill>
                <a:latin typeface="Arial" panose="020B0604020202020204" pitchFamily="34" charset="0"/>
                <a:cs typeface="Arial" panose="020B0604020202020204" pitchFamily="34" charset="0"/>
              </a:rPr>
              <a:t>⚠️ </a:t>
            </a:r>
            <a:r>
              <a:rPr lang="en-GB" sz="1600" b="1" dirty="0">
                <a:solidFill>
                  <a:schemeClr val="tx1"/>
                </a:solidFill>
                <a:latin typeface="Arial" panose="020B0604020202020204" pitchFamily="34" charset="0"/>
                <a:cs typeface="Arial" panose="020B0604020202020204" pitchFamily="34" charset="0"/>
              </a:rPr>
              <a:t>Main problems:</a:t>
            </a:r>
            <a:r>
              <a:rPr lang="en-GB" sz="1600" dirty="0">
                <a:solidFill>
                  <a:schemeClr val="tx1"/>
                </a:solidFill>
                <a:latin typeface="Arial" panose="020B0604020202020204" pitchFamily="34" charset="0"/>
                <a:cs typeface="Arial" panose="020B0604020202020204" pitchFamily="34" charset="0"/>
              </a:rPr>
              <a:t> </a:t>
            </a:r>
            <a:r>
              <a:rPr lang="en-US" sz="1600" dirty="0">
                <a:solidFill>
                  <a:schemeClr val="tx1"/>
                </a:solidFill>
                <a:latin typeface="Arial" panose="020B0604020202020204" pitchFamily="34" charset="0"/>
                <a:cs typeface="Arial" panose="020B0604020202020204" pitchFamily="34" charset="0"/>
              </a:rPr>
              <a:t>Staff misunderstand instructions because of language and culture. </a:t>
            </a:r>
          </a:p>
          <a:p>
            <a:pPr marL="0" lvl="0" indent="0" algn="just">
              <a:lnSpc>
                <a:spcPct val="90000"/>
              </a:lnSpc>
              <a:buNone/>
            </a:pPr>
            <a:r>
              <a:rPr lang="es-CO" sz="1600" dirty="0">
                <a:solidFill>
                  <a:schemeClr val="tx1"/>
                </a:solidFill>
                <a:latin typeface="Arial" panose="020B0604020202020204" pitchFamily="34" charset="0"/>
                <a:cs typeface="Arial" panose="020B0604020202020204" pitchFamily="34" charset="0"/>
              </a:rPr>
              <a:t>🌍 </a:t>
            </a:r>
            <a:r>
              <a:rPr lang="en-GB" sz="1600" b="1" dirty="0">
                <a:solidFill>
                  <a:schemeClr val="tx1"/>
                </a:solidFill>
                <a:latin typeface="Arial" panose="020B0604020202020204" pitchFamily="34" charset="0"/>
                <a:cs typeface="Arial" panose="020B0604020202020204" pitchFamily="34" charset="0"/>
              </a:rPr>
              <a:t>Language &amp; cultural differences:</a:t>
            </a:r>
            <a:r>
              <a:rPr lang="en-GB" sz="1600" dirty="0">
                <a:solidFill>
                  <a:schemeClr val="tx1"/>
                </a:solidFill>
                <a:latin typeface="Arial" panose="020B0604020202020204" pitchFamily="34" charset="0"/>
                <a:cs typeface="Arial" panose="020B0604020202020204" pitchFamily="34" charset="0"/>
              </a:rPr>
              <a:t> Cause misunderstandings and mistakes</a:t>
            </a:r>
            <a:endParaRPr lang="es-CO" sz="1600" dirty="0">
              <a:solidFill>
                <a:schemeClr val="tx1"/>
              </a:solidFill>
              <a:latin typeface="Arial" panose="020B0604020202020204" pitchFamily="34" charset="0"/>
              <a:cs typeface="Arial" panose="020B0604020202020204" pitchFamily="34" charset="0"/>
            </a:endParaRPr>
          </a:p>
          <a:p>
            <a:pPr marL="0" indent="0" algn="just">
              <a:lnSpc>
                <a:spcPct val="90000"/>
              </a:lnSpc>
              <a:buNone/>
            </a:pPr>
            <a:r>
              <a:rPr lang="es-CO" sz="1600" dirty="0">
                <a:solidFill>
                  <a:schemeClr val="tx1"/>
                </a:solidFill>
                <a:latin typeface="Arial" panose="020B0604020202020204" pitchFamily="34" charset="0"/>
                <a:cs typeface="Arial" panose="020B0604020202020204" pitchFamily="34" charset="0"/>
              </a:rPr>
              <a:t>👶 </a:t>
            </a:r>
            <a:r>
              <a:rPr lang="en-GB" sz="1600" b="1" dirty="0">
                <a:solidFill>
                  <a:schemeClr val="tx1"/>
                </a:solidFill>
                <a:latin typeface="Arial" panose="020B0604020202020204" pitchFamily="34" charset="0"/>
                <a:cs typeface="Arial" panose="020B0604020202020204" pitchFamily="34" charset="0"/>
              </a:rPr>
              <a:t>Younger staff</a:t>
            </a:r>
            <a:r>
              <a:rPr lang="en-GB" sz="1600" dirty="0">
                <a:solidFill>
                  <a:schemeClr val="tx1"/>
                </a:solidFill>
                <a:latin typeface="Arial" panose="020B0604020202020204" pitchFamily="34" charset="0"/>
                <a:cs typeface="Arial" panose="020B0604020202020204" pitchFamily="34" charset="0"/>
              </a:rPr>
              <a:t>: </a:t>
            </a:r>
            <a:r>
              <a:rPr lang="en-US" sz="1600" dirty="0">
                <a:solidFill>
                  <a:schemeClr val="tx1"/>
                </a:solidFill>
                <a:latin typeface="Arial" panose="020B0604020202020204" pitchFamily="34" charset="0"/>
                <a:cs typeface="Arial" panose="020B0604020202020204" pitchFamily="34" charset="0"/>
              </a:rPr>
              <a:t>Less experience makes it harder for them to follow rules</a:t>
            </a:r>
          </a:p>
          <a:p>
            <a:pPr marL="0" lvl="0" indent="0" algn="just">
              <a:lnSpc>
                <a:spcPct val="90000"/>
              </a:lnSpc>
              <a:buNone/>
            </a:pPr>
            <a:br>
              <a:rPr lang="en-GB" sz="1600" dirty="0">
                <a:solidFill>
                  <a:schemeClr val="tx1"/>
                </a:solidFill>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a:t>
            </a:r>
            <a:r>
              <a:rPr lang="es-CO" sz="1600" b="1" dirty="0">
                <a:solidFill>
                  <a:schemeClr val="tx1"/>
                </a:solidFill>
                <a:latin typeface="Arial" panose="020B0604020202020204" pitchFamily="34" charset="0"/>
                <a:cs typeface="Arial" panose="020B0604020202020204" pitchFamily="34" charset="0"/>
              </a:rPr>
              <a:t>🔵</a:t>
            </a:r>
            <a:r>
              <a:rPr lang="en-GB" sz="1600" b="1" dirty="0">
                <a:solidFill>
                  <a:schemeClr val="tx1"/>
                </a:solidFill>
                <a:latin typeface="Arial" panose="020B0604020202020204" pitchFamily="34" charset="0"/>
                <a:cs typeface="Arial" panose="020B0604020202020204" pitchFamily="34" charset="0"/>
              </a:rPr>
              <a:t> 2. ANALYSIS USING COMMUNICATION MODELS</a:t>
            </a:r>
            <a:r>
              <a:rPr lang="en-GB" sz="1600" dirty="0">
                <a:solidFill>
                  <a:schemeClr val="tx1"/>
                </a:solidFill>
                <a:latin typeface="Arial" panose="020B0604020202020204" pitchFamily="34" charset="0"/>
                <a:cs typeface="Arial" panose="020B0604020202020204" pitchFamily="34" charset="0"/>
              </a:rPr>
              <a:t> (BLUE BACKGROUND)</a:t>
            </a:r>
          </a:p>
          <a:p>
            <a:pPr marL="0" lvl="0" indent="0" algn="just">
              <a:lnSpc>
                <a:spcPct val="90000"/>
              </a:lnSpc>
              <a:buNone/>
            </a:pPr>
            <a:endParaRPr lang="es-CO" sz="1600" dirty="0">
              <a:solidFill>
                <a:schemeClr val="tx1"/>
              </a:solidFill>
              <a:latin typeface="Arial" panose="020B0604020202020204" pitchFamily="34" charset="0"/>
              <a:cs typeface="Arial" panose="020B0604020202020204" pitchFamily="34" charset="0"/>
            </a:endParaRPr>
          </a:p>
          <a:p>
            <a:pPr marL="0" indent="0" algn="just">
              <a:lnSpc>
                <a:spcPct val="90000"/>
              </a:lnSpc>
              <a:buNone/>
            </a:pPr>
            <a:r>
              <a:rPr lang="es-CO" sz="1600" dirty="0">
                <a:solidFill>
                  <a:schemeClr val="tx1"/>
                </a:solidFill>
                <a:latin typeface="Arial" panose="020B0604020202020204" pitchFamily="34" charset="0"/>
                <a:cs typeface="Arial" panose="020B0604020202020204" pitchFamily="34" charset="0"/>
              </a:rPr>
              <a:t>📡 </a:t>
            </a:r>
            <a:r>
              <a:rPr lang="en-GB" sz="1600" b="1" dirty="0">
                <a:solidFill>
                  <a:schemeClr val="tx1"/>
                </a:solidFill>
                <a:latin typeface="Arial" panose="020B0604020202020204" pitchFamily="34" charset="0"/>
                <a:cs typeface="Arial" panose="020B0604020202020204" pitchFamily="34" charset="0"/>
              </a:rPr>
              <a:t>Shannon:</a:t>
            </a:r>
            <a:r>
              <a:rPr lang="en-GB" sz="1600" dirty="0">
                <a:solidFill>
                  <a:schemeClr val="tx1"/>
                </a:solidFill>
                <a:latin typeface="Arial" panose="020B0604020202020204" pitchFamily="34" charset="0"/>
                <a:cs typeface="Arial" panose="020B0604020202020204" pitchFamily="34" charset="0"/>
              </a:rPr>
              <a:t> </a:t>
            </a:r>
            <a:r>
              <a:rPr lang="en-US" sz="1600" dirty="0">
                <a:solidFill>
                  <a:schemeClr val="tx1"/>
                </a:solidFill>
                <a:latin typeface="Arial" panose="020B0604020202020204" pitchFamily="34" charset="0"/>
                <a:cs typeface="Arial" panose="020B0604020202020204" pitchFamily="34" charset="0"/>
              </a:rPr>
              <a:t>Gary is the source, the message is hygiene rules, the channel is talking and signs. </a:t>
            </a:r>
          </a:p>
          <a:p>
            <a:pPr marL="0" indent="0" algn="just">
              <a:lnSpc>
                <a:spcPct val="90000"/>
              </a:lnSpc>
              <a:buNone/>
            </a:pPr>
            <a:r>
              <a:rPr lang="es-CO" sz="1600" dirty="0">
                <a:solidFill>
                  <a:schemeClr val="tx1"/>
                </a:solidFill>
                <a:latin typeface="Arial" panose="020B0604020202020204" pitchFamily="34" charset="0"/>
                <a:cs typeface="Arial" panose="020B0604020202020204" pitchFamily="34" charset="0"/>
              </a:rPr>
              <a:t>🔊 </a:t>
            </a:r>
            <a:r>
              <a:rPr lang="en-GB" sz="1600" b="1" dirty="0">
                <a:solidFill>
                  <a:schemeClr val="tx1"/>
                </a:solidFill>
                <a:latin typeface="Arial" panose="020B0604020202020204" pitchFamily="34" charset="0"/>
                <a:cs typeface="Arial" panose="020B0604020202020204" pitchFamily="34" charset="0"/>
              </a:rPr>
              <a:t>Noise:</a:t>
            </a:r>
            <a:r>
              <a:rPr lang="en-GB" sz="1600" dirty="0">
                <a:solidFill>
                  <a:schemeClr val="tx1"/>
                </a:solidFill>
                <a:latin typeface="Arial" panose="020B0604020202020204" pitchFamily="34" charset="0"/>
                <a:cs typeface="Arial" panose="020B0604020202020204" pitchFamily="34" charset="0"/>
              </a:rPr>
              <a:t> language issues, cultural differences, loud machines, distractions</a:t>
            </a:r>
            <a:endParaRPr lang="es-CO" sz="1600" dirty="0">
              <a:solidFill>
                <a:schemeClr val="tx1"/>
              </a:solidFill>
              <a:latin typeface="Arial" panose="020B0604020202020204" pitchFamily="34" charset="0"/>
              <a:cs typeface="Arial" panose="020B0604020202020204" pitchFamily="34" charset="0"/>
            </a:endParaRPr>
          </a:p>
          <a:p>
            <a:pPr marL="0" lvl="0" indent="0" algn="just">
              <a:lnSpc>
                <a:spcPct val="90000"/>
              </a:lnSpc>
              <a:buNone/>
            </a:pPr>
            <a:r>
              <a:rPr lang="es-CO" sz="1600" dirty="0">
                <a:solidFill>
                  <a:schemeClr val="tx1"/>
                </a:solidFill>
                <a:latin typeface="Arial" panose="020B0604020202020204" pitchFamily="34" charset="0"/>
                <a:cs typeface="Arial" panose="020B0604020202020204" pitchFamily="34" charset="0"/>
              </a:rPr>
              <a:t>🤝 </a:t>
            </a:r>
            <a:r>
              <a:rPr lang="en-GB" sz="1600" b="1" dirty="0">
                <a:solidFill>
                  <a:schemeClr val="tx1"/>
                </a:solidFill>
                <a:latin typeface="Arial" panose="020B0604020202020204" pitchFamily="34" charset="0"/>
                <a:cs typeface="Arial" panose="020B0604020202020204" pitchFamily="34" charset="0"/>
              </a:rPr>
              <a:t>Schramm:</a:t>
            </a:r>
            <a:r>
              <a:rPr lang="en-GB" sz="1600" dirty="0">
                <a:solidFill>
                  <a:schemeClr val="tx1"/>
                </a:solidFill>
                <a:latin typeface="Arial" panose="020B0604020202020204" pitchFamily="34" charset="0"/>
                <a:cs typeface="Arial" panose="020B0604020202020204" pitchFamily="34" charset="0"/>
              </a:rPr>
              <a:t> lack of shared experience → staff misunderstand instructions</a:t>
            </a:r>
          </a:p>
          <a:p>
            <a:pPr marL="0" lvl="0" indent="0" algn="just">
              <a:lnSpc>
                <a:spcPct val="90000"/>
              </a:lnSpc>
              <a:buNone/>
            </a:pPr>
            <a:r>
              <a:rPr lang="es-CO" sz="1600" dirty="0">
                <a:solidFill>
                  <a:schemeClr val="tx1"/>
                </a:solidFill>
                <a:latin typeface="Arial" panose="020B0604020202020204" pitchFamily="34" charset="0"/>
                <a:cs typeface="Arial" panose="020B0604020202020204" pitchFamily="34" charset="0"/>
              </a:rPr>
              <a:t>📝 </a:t>
            </a:r>
            <a:r>
              <a:rPr lang="en-GB" sz="1600" b="1" dirty="0">
                <a:solidFill>
                  <a:schemeClr val="tx1"/>
                </a:solidFill>
                <a:latin typeface="Arial" panose="020B0604020202020204" pitchFamily="34" charset="0"/>
                <a:cs typeface="Arial" panose="020B0604020202020204" pitchFamily="34" charset="0"/>
              </a:rPr>
              <a:t>Signs:</a:t>
            </a:r>
            <a:r>
              <a:rPr lang="en-GB" sz="1600" dirty="0">
                <a:solidFill>
                  <a:schemeClr val="tx1"/>
                </a:solidFill>
                <a:latin typeface="Arial" panose="020B0604020202020204" pitchFamily="34" charset="0"/>
                <a:cs typeface="Arial" panose="020B0604020202020204" pitchFamily="34" charset="0"/>
              </a:rPr>
              <a:t> </a:t>
            </a:r>
            <a:r>
              <a:rPr lang="en-US" sz="1600" dirty="0">
                <a:solidFill>
                  <a:schemeClr val="tx1"/>
                </a:solidFill>
                <a:latin typeface="Arial" panose="020B0604020202020204" pitchFamily="34" charset="0"/>
                <a:cs typeface="Arial" panose="020B0604020202020204" pitchFamily="34" charset="0"/>
              </a:rPr>
              <a:t>Help but not fully effective if staff cannot read or understand them.</a:t>
            </a:r>
            <a:endParaRPr lang="es-CO" sz="16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434256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F4E830A-06F9-4EAA-9E65-110CF2421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Notas adhesivas en una pared">
            <a:extLst>
              <a:ext uri="{FF2B5EF4-FFF2-40B4-BE49-F238E27FC236}">
                <a16:creationId xmlns:a16="http://schemas.microsoft.com/office/drawing/2014/main" id="{B6DAC3DE-697D-40AD-32D9-D571F7C7CF06}"/>
              </a:ext>
            </a:extLst>
          </p:cNvPr>
          <p:cNvPicPr>
            <a:picLocks noChangeAspect="1"/>
          </p:cNvPicPr>
          <p:nvPr/>
        </p:nvPicPr>
        <p:blipFill>
          <a:blip r:embed="rId2">
            <a:alphaModFix amt="35000"/>
          </a:blip>
          <a:srcRect t="12855" b="6500"/>
          <a:stretch>
            <a:fillRect/>
          </a:stretch>
        </p:blipFill>
        <p:spPr>
          <a:xfrm>
            <a:off x="3174" y="10"/>
            <a:ext cx="12192000" cy="6857990"/>
          </a:xfrm>
          <a:prstGeom prst="rect">
            <a:avLst/>
          </a:prstGeom>
        </p:spPr>
      </p:pic>
      <p:sp>
        <p:nvSpPr>
          <p:cNvPr id="3" name="Marcador de contenido 2">
            <a:extLst>
              <a:ext uri="{FF2B5EF4-FFF2-40B4-BE49-F238E27FC236}">
                <a16:creationId xmlns:a16="http://schemas.microsoft.com/office/drawing/2014/main" id="{6470E978-8C6C-DE32-A1E4-21280D1812C1}"/>
              </a:ext>
            </a:extLst>
          </p:cNvPr>
          <p:cNvSpPr>
            <a:spLocks noGrp="1"/>
          </p:cNvSpPr>
          <p:nvPr>
            <p:ph idx="1"/>
          </p:nvPr>
        </p:nvSpPr>
        <p:spPr>
          <a:xfrm>
            <a:off x="684212" y="685800"/>
            <a:ext cx="9554070" cy="5220325"/>
          </a:xfrm>
        </p:spPr>
        <p:txBody>
          <a:bodyPr>
            <a:normAutofit/>
          </a:bodyPr>
          <a:lstStyle/>
          <a:p>
            <a:pPr marL="0" indent="0">
              <a:lnSpc>
                <a:spcPct val="90000"/>
              </a:lnSpc>
              <a:buNone/>
            </a:pPr>
            <a:r>
              <a:rPr lang="es-CO" sz="1800" b="1" dirty="0">
                <a:solidFill>
                  <a:schemeClr val="tx1"/>
                </a:solidFill>
                <a:latin typeface="Arial" panose="020B0604020202020204" pitchFamily="34" charset="0"/>
                <a:cs typeface="Arial" panose="020B0604020202020204" pitchFamily="34" charset="0"/>
              </a:rPr>
              <a:t>🟠</a:t>
            </a:r>
            <a:r>
              <a:rPr lang="en-GB" sz="1800" b="1" dirty="0">
                <a:solidFill>
                  <a:schemeClr val="tx1"/>
                </a:solidFill>
                <a:latin typeface="Arial" panose="020B0604020202020204" pitchFamily="34" charset="0"/>
                <a:cs typeface="Arial" panose="020B0604020202020204" pitchFamily="34" charset="0"/>
              </a:rPr>
              <a:t> </a:t>
            </a:r>
            <a:r>
              <a:rPr lang="en-GB" sz="1600" b="1" dirty="0">
                <a:solidFill>
                  <a:schemeClr val="tx1"/>
                </a:solidFill>
                <a:latin typeface="Arial" panose="020B0604020202020204" pitchFamily="34" charset="0"/>
                <a:cs typeface="Arial" panose="020B0604020202020204" pitchFamily="34" charset="0"/>
              </a:rPr>
              <a:t>3. SOLUTIONS USING COMMUNICATION MODELS</a:t>
            </a:r>
            <a:r>
              <a:rPr lang="en-GB" sz="1600" dirty="0">
                <a:solidFill>
                  <a:schemeClr val="tx1"/>
                </a:solidFill>
                <a:latin typeface="Arial" panose="020B0604020202020204" pitchFamily="34" charset="0"/>
                <a:cs typeface="Arial" panose="020B0604020202020204" pitchFamily="34" charset="0"/>
              </a:rPr>
              <a:t> (ORANGE BACKGROUND)</a:t>
            </a:r>
          </a:p>
          <a:p>
            <a:pPr marL="0" indent="0">
              <a:lnSpc>
                <a:spcPct val="90000"/>
              </a:lnSpc>
              <a:buNone/>
            </a:pPr>
            <a:endParaRPr lang="es-CO" sz="1600" dirty="0">
              <a:solidFill>
                <a:schemeClr val="tx1"/>
              </a:solidFill>
              <a:latin typeface="Arial" panose="020B0604020202020204" pitchFamily="34" charset="0"/>
              <a:cs typeface="Arial" panose="020B0604020202020204" pitchFamily="34" charset="0"/>
            </a:endParaRPr>
          </a:p>
          <a:p>
            <a:pPr marL="0" indent="0" algn="just">
              <a:lnSpc>
                <a:spcPct val="90000"/>
              </a:lnSpc>
              <a:buNone/>
            </a:pPr>
            <a:r>
              <a:rPr lang="en-US" sz="1600" b="1" dirty="0">
                <a:solidFill>
                  <a:schemeClr val="tx1"/>
                </a:solidFill>
                <a:latin typeface="Arial" panose="020B0604020202020204" pitchFamily="34" charset="0"/>
                <a:cs typeface="Arial" panose="020B0604020202020204" pitchFamily="34" charset="0"/>
              </a:rPr>
              <a:t>✅ Shannon: clear messages, repeat instructions, reduce distractions.</a:t>
            </a:r>
          </a:p>
          <a:p>
            <a:pPr marL="0" indent="0" algn="just">
              <a:lnSpc>
                <a:spcPct val="90000"/>
              </a:lnSpc>
              <a:buNone/>
            </a:pPr>
            <a:r>
              <a:rPr lang="en-US" sz="1600" b="1" dirty="0">
                <a:solidFill>
                  <a:schemeClr val="tx1"/>
                </a:solidFill>
                <a:latin typeface="Arial" panose="020B0604020202020204" pitchFamily="34" charset="0"/>
                <a:cs typeface="Arial" panose="020B0604020202020204" pitchFamily="34" charset="0"/>
              </a:rPr>
              <a:t>📚 Schramm: training increases shared knowledge and understanding.</a:t>
            </a:r>
          </a:p>
          <a:p>
            <a:pPr marL="0" indent="0" algn="just">
              <a:lnSpc>
                <a:spcPct val="90000"/>
              </a:lnSpc>
              <a:buNone/>
            </a:pPr>
            <a:r>
              <a:rPr lang="en-US" sz="1600" b="1" dirty="0">
                <a:solidFill>
                  <a:schemeClr val="tx1"/>
                </a:solidFill>
                <a:latin typeface="Arial" panose="020B0604020202020204" pitchFamily="34" charset="0"/>
                <a:cs typeface="Arial" panose="020B0604020202020204" pitchFamily="34" charset="0"/>
              </a:rPr>
              <a:t>🔄 Feedback: ask staff to repeat instructions, check tasks, and give corrections.</a:t>
            </a:r>
          </a:p>
          <a:p>
            <a:pPr marL="0" indent="0" algn="just">
              <a:lnSpc>
                <a:spcPct val="90000"/>
              </a:lnSpc>
              <a:buNone/>
            </a:pPr>
            <a:r>
              <a:rPr lang="en-US" sz="1600" b="1" dirty="0">
                <a:solidFill>
                  <a:schemeClr val="tx1"/>
                </a:solidFill>
                <a:latin typeface="Arial" panose="020B0604020202020204" pitchFamily="34" charset="0"/>
                <a:cs typeface="Arial" panose="020B0604020202020204" pitchFamily="34" charset="0"/>
              </a:rPr>
              <a:t>🎨 Visual aids &amp; translations: faster understanding, fewer mistakes.</a:t>
            </a:r>
          </a:p>
          <a:p>
            <a:pPr marL="0" indent="0" algn="just">
              <a:lnSpc>
                <a:spcPct val="90000"/>
              </a:lnSpc>
              <a:buNone/>
            </a:pPr>
            <a:r>
              <a:rPr lang="en-US" sz="1600" b="1" dirty="0">
                <a:solidFill>
                  <a:schemeClr val="tx1"/>
                </a:solidFill>
                <a:latin typeface="Arial" panose="020B0604020202020204" pitchFamily="34" charset="0"/>
                <a:cs typeface="Arial" panose="020B0604020202020204" pitchFamily="34" charset="0"/>
              </a:rPr>
              <a:t>🏆 Most suitable model: Schramm – because it focuses on shared understanding and cultural differences, which are key issues at Flight Foods.</a:t>
            </a:r>
          </a:p>
        </p:txBody>
      </p:sp>
    </p:spTree>
    <p:extLst>
      <p:ext uri="{BB962C8B-B14F-4D97-AF65-F5344CB8AC3E}">
        <p14:creationId xmlns:p14="http://schemas.microsoft.com/office/powerpoint/2010/main" val="29530303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29" name="Group 28">
            <a:extLst>
              <a:ext uri="{FF2B5EF4-FFF2-40B4-BE49-F238E27FC236}">
                <a16:creationId xmlns:a16="http://schemas.microsoft.com/office/drawing/2014/main" id="{2103B461-323C-4912-BFFD-C375826620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0" name="Straight Connector 29">
              <a:extLst>
                <a:ext uri="{FF2B5EF4-FFF2-40B4-BE49-F238E27FC236}">
                  <a16:creationId xmlns:a16="http://schemas.microsoft.com/office/drawing/2014/main" id="{FBC21318-F4F4-4524-95D1-6B7FE0A788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D9FFA8E5-974F-409E-89C6-E185BD90933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C384E2B1-7008-45EE-9F2E-FEF3A08978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D4563410-7FE9-4955-89C6-0FB9326CD3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3AD14C0E-D5DF-4BDC-BD92-642CFF1801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36" name="Rectangle 35">
            <a:extLst>
              <a:ext uri="{FF2B5EF4-FFF2-40B4-BE49-F238E27FC236}">
                <a16:creationId xmlns:a16="http://schemas.microsoft.com/office/drawing/2014/main" id="{9A212F8F-D812-4A16-BE82-F3500DE32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Snip Diagonal Corner Rectangle 24">
            <a:extLst>
              <a:ext uri="{FF2B5EF4-FFF2-40B4-BE49-F238E27FC236}">
                <a16:creationId xmlns:a16="http://schemas.microsoft.com/office/drawing/2014/main" id="{D2CF1D1B-04ED-443D-A9FE-68BF8859B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229" y="620722"/>
            <a:ext cx="10935543" cy="5286838"/>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3" name="Marcador de contenido 12">
            <a:extLst>
              <a:ext uri="{FF2B5EF4-FFF2-40B4-BE49-F238E27FC236}">
                <a16:creationId xmlns:a16="http://schemas.microsoft.com/office/drawing/2014/main" id="{2523F594-A3CC-4A74-55CB-9001E5AABD09}"/>
              </a:ext>
            </a:extLst>
          </p:cNvPr>
          <p:cNvGraphicFramePr>
            <a:graphicFrameLocks noGrp="1"/>
          </p:cNvGraphicFramePr>
          <p:nvPr>
            <p:ph idx="1"/>
            <p:extLst>
              <p:ext uri="{D42A27DB-BD31-4B8C-83A1-F6EECF244321}">
                <p14:modId xmlns:p14="http://schemas.microsoft.com/office/powerpoint/2010/main" val="3602197880"/>
              </p:ext>
            </p:extLst>
          </p:nvPr>
        </p:nvGraphicFramePr>
        <p:xfrm>
          <a:off x="824459" y="685801"/>
          <a:ext cx="10739311" cy="5448769"/>
        </p:xfrm>
        <a:graphic>
          <a:graphicData uri="http://schemas.openxmlformats.org/drawingml/2006/table">
            <a:tbl>
              <a:tblPr firstRow="1" firstCol="1" bandRow="1">
                <a:tableStyleId>{5C22544A-7EE6-4342-B048-85BDC9FD1C3A}</a:tableStyleId>
              </a:tblPr>
              <a:tblGrid>
                <a:gridCol w="2122102">
                  <a:extLst>
                    <a:ext uri="{9D8B030D-6E8A-4147-A177-3AD203B41FA5}">
                      <a16:colId xmlns:a16="http://schemas.microsoft.com/office/drawing/2014/main" val="127549273"/>
                    </a:ext>
                  </a:extLst>
                </a:gridCol>
                <a:gridCol w="3049763">
                  <a:extLst>
                    <a:ext uri="{9D8B030D-6E8A-4147-A177-3AD203B41FA5}">
                      <a16:colId xmlns:a16="http://schemas.microsoft.com/office/drawing/2014/main" val="3965249475"/>
                    </a:ext>
                  </a:extLst>
                </a:gridCol>
                <a:gridCol w="2456889">
                  <a:extLst>
                    <a:ext uri="{9D8B030D-6E8A-4147-A177-3AD203B41FA5}">
                      <a16:colId xmlns:a16="http://schemas.microsoft.com/office/drawing/2014/main" val="1886075301"/>
                    </a:ext>
                  </a:extLst>
                </a:gridCol>
                <a:gridCol w="3110557">
                  <a:extLst>
                    <a:ext uri="{9D8B030D-6E8A-4147-A177-3AD203B41FA5}">
                      <a16:colId xmlns:a16="http://schemas.microsoft.com/office/drawing/2014/main" val="3867597465"/>
                    </a:ext>
                  </a:extLst>
                </a:gridCol>
              </a:tblGrid>
              <a:tr h="419740">
                <a:tc>
                  <a:txBody>
                    <a:bodyPr/>
                    <a:lstStyle/>
                    <a:p>
                      <a:pPr algn="l">
                        <a:lnSpc>
                          <a:spcPct val="115000"/>
                        </a:lnSpc>
                        <a:spcAft>
                          <a:spcPts val="800"/>
                        </a:spcAft>
                        <a:buNone/>
                      </a:pPr>
                      <a:r>
                        <a:rPr lang="es-CO" sz="1200" kern="100" dirty="0">
                          <a:effectLst/>
                          <a:latin typeface="Arial" panose="020B0604020202020204" pitchFamily="34" charset="0"/>
                          <a:cs typeface="Arial" panose="020B0604020202020204" pitchFamily="34" charset="0"/>
                        </a:rPr>
                        <a:t>PROBLEM ÁREA</a:t>
                      </a:r>
                      <a:endParaRPr lang="es-CO" sz="1200" kern="100" dirty="0">
                        <a:effectLst/>
                        <a:latin typeface="Arial" panose="020B0604020202020204" pitchFamily="34" charset="0"/>
                        <a:ea typeface="Aptos" panose="020B0004020202020204" pitchFamily="34" charset="0"/>
                        <a:cs typeface="Arial" panose="020B0604020202020204" pitchFamily="34" charset="0"/>
                      </a:endParaRPr>
                    </a:p>
                  </a:txBody>
                  <a:tcPr marL="21836" marR="21836" marT="0" marB="0"/>
                </a:tc>
                <a:tc>
                  <a:txBody>
                    <a:bodyPr/>
                    <a:lstStyle/>
                    <a:p>
                      <a:pPr algn="l">
                        <a:lnSpc>
                          <a:spcPct val="115000"/>
                        </a:lnSpc>
                        <a:spcAft>
                          <a:spcPts val="800"/>
                        </a:spcAft>
                        <a:buNone/>
                      </a:pPr>
                      <a:r>
                        <a:rPr lang="es-CO" sz="1200" kern="100" dirty="0">
                          <a:effectLst/>
                          <a:latin typeface="Arial" panose="020B0604020202020204" pitchFamily="34" charset="0"/>
                          <a:cs typeface="Arial" panose="020B0604020202020204" pitchFamily="34" charset="0"/>
                        </a:rPr>
                        <a:t>SHANNON &amp; WEAVER ANALYSIS</a:t>
                      </a:r>
                      <a:endParaRPr lang="es-CO" sz="1200" kern="100" dirty="0">
                        <a:effectLst/>
                        <a:latin typeface="Arial" panose="020B0604020202020204" pitchFamily="34" charset="0"/>
                        <a:ea typeface="Aptos" panose="020B0004020202020204" pitchFamily="34" charset="0"/>
                        <a:cs typeface="Arial" panose="020B0604020202020204" pitchFamily="34" charset="0"/>
                      </a:endParaRPr>
                    </a:p>
                  </a:txBody>
                  <a:tcPr marL="21836" marR="21836" marT="0" marB="0"/>
                </a:tc>
                <a:tc>
                  <a:txBody>
                    <a:bodyPr/>
                    <a:lstStyle/>
                    <a:p>
                      <a:pPr algn="l">
                        <a:lnSpc>
                          <a:spcPct val="115000"/>
                        </a:lnSpc>
                        <a:spcAft>
                          <a:spcPts val="800"/>
                        </a:spcAft>
                        <a:buNone/>
                      </a:pPr>
                      <a:r>
                        <a:rPr lang="es-CO" sz="1200" kern="100" dirty="0">
                          <a:effectLst/>
                          <a:latin typeface="Arial" panose="020B0604020202020204" pitchFamily="34" charset="0"/>
                          <a:cs typeface="Arial" panose="020B0604020202020204" pitchFamily="34" charset="0"/>
                        </a:rPr>
                        <a:t>SCHRAMM ANALYSIS</a:t>
                      </a:r>
                      <a:endParaRPr lang="es-CO" sz="1200" kern="100" dirty="0">
                        <a:effectLst/>
                        <a:latin typeface="Arial" panose="020B0604020202020204" pitchFamily="34" charset="0"/>
                        <a:ea typeface="Aptos" panose="020B0004020202020204" pitchFamily="34" charset="0"/>
                        <a:cs typeface="Arial" panose="020B0604020202020204" pitchFamily="34" charset="0"/>
                      </a:endParaRPr>
                    </a:p>
                  </a:txBody>
                  <a:tcPr marL="21836" marR="21836" marT="0" marB="0"/>
                </a:tc>
                <a:tc>
                  <a:txBody>
                    <a:bodyPr/>
                    <a:lstStyle/>
                    <a:p>
                      <a:pPr algn="l">
                        <a:lnSpc>
                          <a:spcPct val="115000"/>
                        </a:lnSpc>
                        <a:spcAft>
                          <a:spcPts val="800"/>
                        </a:spcAft>
                        <a:buNone/>
                      </a:pPr>
                      <a:r>
                        <a:rPr lang="es-CO" sz="1200" kern="100" dirty="0">
                          <a:effectLst/>
                          <a:latin typeface="Arial" panose="020B0604020202020204" pitchFamily="34" charset="0"/>
                          <a:cs typeface="Arial" panose="020B0604020202020204" pitchFamily="34" charset="0"/>
                        </a:rPr>
                        <a:t>SOLUTION USING COMMUNICATION MODEL</a:t>
                      </a:r>
                      <a:endParaRPr lang="es-CO" sz="1200" kern="100" dirty="0">
                        <a:effectLst/>
                        <a:latin typeface="Arial" panose="020B0604020202020204" pitchFamily="34" charset="0"/>
                        <a:ea typeface="Aptos" panose="020B0004020202020204" pitchFamily="34" charset="0"/>
                        <a:cs typeface="Arial" panose="020B0604020202020204" pitchFamily="34" charset="0"/>
                      </a:endParaRPr>
                    </a:p>
                  </a:txBody>
                  <a:tcPr marL="21836" marR="21836" marT="0" marB="0"/>
                </a:tc>
                <a:extLst>
                  <a:ext uri="{0D108BD9-81ED-4DB2-BD59-A6C34878D82A}">
                    <a16:rowId xmlns:a16="http://schemas.microsoft.com/office/drawing/2014/main" val="1173857771"/>
                  </a:ext>
                </a:extLst>
              </a:tr>
              <a:tr h="1758209">
                <a:tc>
                  <a:txBody>
                    <a:bodyPr/>
                    <a:lstStyle/>
                    <a:p>
                      <a:pPr algn="l">
                        <a:lnSpc>
                          <a:spcPct val="115000"/>
                        </a:lnSpc>
                        <a:spcAft>
                          <a:spcPts val="800"/>
                        </a:spcAft>
                        <a:buNone/>
                      </a:pPr>
                      <a:r>
                        <a:rPr lang="en-GB" sz="1200" kern="100" dirty="0">
                          <a:effectLst/>
                          <a:latin typeface="Arial" panose="020B0604020202020204" pitchFamily="34" charset="0"/>
                          <a:cs typeface="Arial" panose="020B0604020202020204" pitchFamily="34" charset="0"/>
                        </a:rPr>
                        <a:t>MISCOMMUNICATION BETWEEN MANAGER AND STAFF</a:t>
                      </a:r>
                      <a:endParaRPr lang="es-CO" sz="1200" kern="100" dirty="0">
                        <a:effectLst/>
                        <a:latin typeface="Arial" panose="020B0604020202020204" pitchFamily="34" charset="0"/>
                        <a:ea typeface="Aptos" panose="020B0004020202020204" pitchFamily="34" charset="0"/>
                        <a:cs typeface="Arial" panose="020B0604020202020204" pitchFamily="34" charset="0"/>
                      </a:endParaRPr>
                    </a:p>
                  </a:txBody>
                  <a:tcPr marL="21836" marR="21836" marT="0" marB="0"/>
                </a:tc>
                <a:tc>
                  <a:txBody>
                    <a:bodyPr/>
                    <a:lstStyle/>
                    <a:p>
                      <a:pPr marL="171450" indent="-171450" algn="l">
                        <a:lnSpc>
                          <a:spcPct val="115000"/>
                        </a:lnSpc>
                        <a:spcAft>
                          <a:spcPts val="800"/>
                        </a:spcAft>
                        <a:buFont typeface="Arial" panose="020B0604020202020204" pitchFamily="34" charset="0"/>
                        <a:buChar char="•"/>
                      </a:pPr>
                      <a:r>
                        <a:rPr lang="en-GB" sz="1200" kern="100" dirty="0">
                          <a:effectLst/>
                          <a:latin typeface="Arial" panose="020B0604020202020204" pitchFamily="34" charset="0"/>
                          <a:cs typeface="Arial" panose="020B0604020202020204" pitchFamily="34" charset="0"/>
                        </a:rPr>
                        <a:t>NOISE IN THE CHANNEL: LANGUAGE BARRIERS, CULTURAL DIFFERENCES, AND DISTRACTIONS ON THE FACTORY FLOOR PREVENT MESSAGES FROM BEING RECEIVED CORRECTLY.</a:t>
                      </a:r>
                      <a:endParaRPr lang="es-CO" sz="1200" kern="100" dirty="0">
                        <a:effectLst/>
                        <a:latin typeface="Arial" panose="020B0604020202020204" pitchFamily="34" charset="0"/>
                        <a:ea typeface="Aptos" panose="020B0004020202020204" pitchFamily="34" charset="0"/>
                        <a:cs typeface="Arial" panose="020B0604020202020204" pitchFamily="34" charset="0"/>
                      </a:endParaRPr>
                    </a:p>
                  </a:txBody>
                  <a:tcPr marL="21836" marR="21836" marT="0" marB="0"/>
                </a:tc>
                <a:tc>
                  <a:txBody>
                    <a:bodyPr/>
                    <a:lstStyle/>
                    <a:p>
                      <a:pPr marL="171450" indent="-171450" algn="l">
                        <a:lnSpc>
                          <a:spcPct val="115000"/>
                        </a:lnSpc>
                        <a:spcAft>
                          <a:spcPts val="800"/>
                        </a:spcAft>
                        <a:buFont typeface="Arial" panose="020B0604020202020204" pitchFamily="34" charset="0"/>
                        <a:buChar char="•"/>
                      </a:pPr>
                      <a:r>
                        <a:rPr lang="en-GB" sz="1200" kern="100" dirty="0">
                          <a:effectLst/>
                          <a:latin typeface="Arial" panose="020B0604020202020204" pitchFamily="34" charset="0"/>
                          <a:cs typeface="Arial" panose="020B0604020202020204" pitchFamily="34" charset="0"/>
                        </a:rPr>
                        <a:t>LACK OF A SHARED FIELD OF EXPERIENCE: EMPLOYEES DECODE MESSAGES BASED ON LIMITED ENGLISH SKILLS AND DIFFERENT CULTURAL BACKGROUNDS. FEEDBACK IS INSUFFICIENT.</a:t>
                      </a:r>
                      <a:endParaRPr lang="es-CO" sz="1200" kern="100" dirty="0">
                        <a:effectLst/>
                        <a:latin typeface="Arial" panose="020B0604020202020204" pitchFamily="34" charset="0"/>
                        <a:ea typeface="Aptos" panose="020B0004020202020204" pitchFamily="34" charset="0"/>
                        <a:cs typeface="Arial" panose="020B0604020202020204" pitchFamily="34" charset="0"/>
                      </a:endParaRPr>
                    </a:p>
                  </a:txBody>
                  <a:tcPr marL="21836" marR="21836" marT="0" marB="0"/>
                </a:tc>
                <a:tc>
                  <a:txBody>
                    <a:bodyPr/>
                    <a:lstStyle/>
                    <a:p>
                      <a:pPr marL="171450" indent="-171450" algn="l">
                        <a:lnSpc>
                          <a:spcPct val="115000"/>
                        </a:lnSpc>
                        <a:spcAft>
                          <a:spcPts val="800"/>
                        </a:spcAft>
                        <a:buFont typeface="Arial" panose="020B0604020202020204" pitchFamily="34" charset="0"/>
                        <a:buChar char="•"/>
                      </a:pPr>
                      <a:r>
                        <a:rPr lang="en-GB" sz="1200" kern="100" dirty="0">
                          <a:effectLst/>
                          <a:latin typeface="Arial" panose="020B0604020202020204" pitchFamily="34" charset="0"/>
                          <a:cs typeface="Arial" panose="020B0604020202020204" pitchFamily="34" charset="0"/>
                        </a:rPr>
                        <a:t>- USE VISUAL INSTRUCTIONS AND DEMONSTRATIONS. </a:t>
                      </a:r>
                      <a:br>
                        <a:rPr lang="en-GB" sz="1200" kern="100" dirty="0">
                          <a:effectLst/>
                          <a:latin typeface="Arial" panose="020B0604020202020204" pitchFamily="34" charset="0"/>
                          <a:cs typeface="Arial" panose="020B0604020202020204" pitchFamily="34" charset="0"/>
                        </a:rPr>
                      </a:br>
                      <a:r>
                        <a:rPr lang="en-GB" sz="1200" kern="100" dirty="0">
                          <a:effectLst/>
                          <a:latin typeface="Arial" panose="020B0604020202020204" pitchFamily="34" charset="0"/>
                          <a:cs typeface="Arial" panose="020B0604020202020204" pitchFamily="34" charset="0"/>
                        </a:rPr>
                        <a:t>- GROUP STAFF BY LANGUAGE FOR TRAINING. </a:t>
                      </a:r>
                      <a:br>
                        <a:rPr lang="en-GB" sz="1200" kern="100" dirty="0">
                          <a:effectLst/>
                          <a:latin typeface="Arial" panose="020B0604020202020204" pitchFamily="34" charset="0"/>
                          <a:cs typeface="Arial" panose="020B0604020202020204" pitchFamily="34" charset="0"/>
                        </a:rPr>
                      </a:br>
                      <a:r>
                        <a:rPr lang="en-GB" sz="1200" kern="100" dirty="0">
                          <a:effectLst/>
                          <a:latin typeface="Arial" panose="020B0604020202020204" pitchFamily="34" charset="0"/>
                          <a:cs typeface="Arial" panose="020B0604020202020204" pitchFamily="34" charset="0"/>
                        </a:rPr>
                        <a:t>- PROVIDE CLEAR, SHORT INSTRUCTIONS. </a:t>
                      </a:r>
                      <a:br>
                        <a:rPr lang="en-GB" sz="1200" kern="100" dirty="0">
                          <a:effectLst/>
                          <a:latin typeface="Arial" panose="020B0604020202020204" pitchFamily="34" charset="0"/>
                          <a:cs typeface="Arial" panose="020B0604020202020204" pitchFamily="34" charset="0"/>
                        </a:rPr>
                      </a:br>
                      <a:r>
                        <a:rPr lang="en-GB" sz="1200" kern="100" dirty="0">
                          <a:effectLst/>
                          <a:latin typeface="Arial" panose="020B0604020202020204" pitchFamily="34" charset="0"/>
                          <a:cs typeface="Arial" panose="020B0604020202020204" pitchFamily="34" charset="0"/>
                        </a:rPr>
                        <a:t>- ENCOURAGE FEEDBACK AND QUESTIONS IN NATIVE LANGUAGES</a:t>
                      </a:r>
                      <a:endParaRPr lang="es-CO" sz="1200" kern="100" dirty="0">
                        <a:effectLst/>
                        <a:latin typeface="Arial" panose="020B0604020202020204" pitchFamily="34" charset="0"/>
                        <a:ea typeface="Aptos" panose="020B0004020202020204" pitchFamily="34" charset="0"/>
                        <a:cs typeface="Arial" panose="020B0604020202020204" pitchFamily="34" charset="0"/>
                      </a:endParaRPr>
                    </a:p>
                  </a:txBody>
                  <a:tcPr marL="21836" marR="21836" marT="0" marB="0"/>
                </a:tc>
                <a:extLst>
                  <a:ext uri="{0D108BD9-81ED-4DB2-BD59-A6C34878D82A}">
                    <a16:rowId xmlns:a16="http://schemas.microsoft.com/office/drawing/2014/main" val="1918766076"/>
                  </a:ext>
                </a:extLst>
              </a:tr>
              <a:tr h="1536077">
                <a:tc>
                  <a:txBody>
                    <a:bodyPr/>
                    <a:lstStyle/>
                    <a:p>
                      <a:pPr algn="l">
                        <a:lnSpc>
                          <a:spcPct val="115000"/>
                        </a:lnSpc>
                        <a:spcAft>
                          <a:spcPts val="800"/>
                        </a:spcAft>
                        <a:buNone/>
                      </a:pPr>
                      <a:r>
                        <a:rPr lang="en-GB" sz="1200" kern="100" dirty="0">
                          <a:effectLst/>
                          <a:latin typeface="Arial" panose="020B0604020202020204" pitchFamily="34" charset="0"/>
                          <a:cs typeface="Arial" panose="020B0604020202020204" pitchFamily="34" charset="0"/>
                        </a:rPr>
                        <a:t>POOR ADHERENCE TO FOOD HYGIENE RULES</a:t>
                      </a:r>
                      <a:endParaRPr lang="es-CO" sz="1200" kern="100" dirty="0">
                        <a:effectLst/>
                        <a:latin typeface="Arial" panose="020B0604020202020204" pitchFamily="34" charset="0"/>
                        <a:ea typeface="Aptos" panose="020B0004020202020204" pitchFamily="34" charset="0"/>
                        <a:cs typeface="Arial" panose="020B0604020202020204" pitchFamily="34" charset="0"/>
                      </a:endParaRPr>
                    </a:p>
                  </a:txBody>
                  <a:tcPr marL="21836" marR="21836" marT="0" marB="0"/>
                </a:tc>
                <a:tc>
                  <a:txBody>
                    <a:bodyPr/>
                    <a:lstStyle/>
                    <a:p>
                      <a:pPr marL="171450" indent="-171450" algn="l">
                        <a:lnSpc>
                          <a:spcPct val="115000"/>
                        </a:lnSpc>
                        <a:spcAft>
                          <a:spcPts val="800"/>
                        </a:spcAft>
                        <a:buFont typeface="Arial" panose="020B0604020202020204" pitchFamily="34" charset="0"/>
                        <a:buChar char="•"/>
                      </a:pPr>
                      <a:r>
                        <a:rPr lang="en-GB" sz="1200" kern="100" dirty="0">
                          <a:effectLst/>
                          <a:latin typeface="Arial" panose="020B0604020202020204" pitchFamily="34" charset="0"/>
                          <a:cs typeface="Arial" panose="020B0604020202020204" pitchFamily="34" charset="0"/>
                        </a:rPr>
                        <a:t>MESSAGES FROM MANAGER ARE NOT FULLY RECEIVED OR UNDERSTOOD → SO RULES ARE IGNORED OR APPLIED INCORRECTLY.</a:t>
                      </a:r>
                      <a:endParaRPr lang="es-CO" sz="1200" kern="100" dirty="0">
                        <a:effectLst/>
                        <a:latin typeface="Arial" panose="020B0604020202020204" pitchFamily="34" charset="0"/>
                        <a:ea typeface="Aptos" panose="020B0004020202020204" pitchFamily="34" charset="0"/>
                        <a:cs typeface="Arial" panose="020B0604020202020204" pitchFamily="34" charset="0"/>
                      </a:endParaRPr>
                    </a:p>
                  </a:txBody>
                  <a:tcPr marL="21836" marR="21836" marT="0" marB="0"/>
                </a:tc>
                <a:tc>
                  <a:txBody>
                    <a:bodyPr/>
                    <a:lstStyle/>
                    <a:p>
                      <a:pPr marL="171450" indent="-171450" algn="l">
                        <a:lnSpc>
                          <a:spcPct val="115000"/>
                        </a:lnSpc>
                        <a:spcAft>
                          <a:spcPts val="800"/>
                        </a:spcAft>
                        <a:buFont typeface="Arial" panose="020B0604020202020204" pitchFamily="34" charset="0"/>
                        <a:buChar char="•"/>
                      </a:pPr>
                      <a:r>
                        <a:rPr lang="en-GB" sz="1200" kern="100" dirty="0">
                          <a:effectLst/>
                          <a:latin typeface="Arial" panose="020B0604020202020204" pitchFamily="34" charset="0"/>
                          <a:cs typeface="Arial" panose="020B0604020202020204" pitchFamily="34" charset="0"/>
                        </a:rPr>
                        <a:t>EMPLOYEES MAY MISINTERPRET INSTRUCTIONS DUE TO LACK OF SHARED CONTEXT. </a:t>
                      </a:r>
                      <a:r>
                        <a:rPr lang="es-CO" sz="1200" kern="100" dirty="0">
                          <a:effectLst/>
                          <a:latin typeface="Arial" panose="020B0604020202020204" pitchFamily="34" charset="0"/>
                          <a:cs typeface="Arial" panose="020B0604020202020204" pitchFamily="34" charset="0"/>
                        </a:rPr>
                        <a:t>OLDER STAFF UNDERSTAND BETTER; YOUNGER STAFF STRUGGLE.</a:t>
                      </a:r>
                      <a:endParaRPr lang="es-CO" sz="1200" kern="100" dirty="0">
                        <a:effectLst/>
                        <a:latin typeface="Arial" panose="020B0604020202020204" pitchFamily="34" charset="0"/>
                        <a:ea typeface="Aptos" panose="020B0004020202020204" pitchFamily="34" charset="0"/>
                        <a:cs typeface="Arial" panose="020B0604020202020204" pitchFamily="34" charset="0"/>
                      </a:endParaRPr>
                    </a:p>
                  </a:txBody>
                  <a:tcPr marL="21836" marR="21836" marT="0" marB="0"/>
                </a:tc>
                <a:tc>
                  <a:txBody>
                    <a:bodyPr/>
                    <a:lstStyle/>
                    <a:p>
                      <a:pPr marL="171450" indent="-171450" algn="l">
                        <a:lnSpc>
                          <a:spcPct val="115000"/>
                        </a:lnSpc>
                        <a:spcAft>
                          <a:spcPts val="800"/>
                        </a:spcAft>
                        <a:buFont typeface="Arial" panose="020B0604020202020204" pitchFamily="34" charset="0"/>
                        <a:buChar char="•"/>
                      </a:pPr>
                      <a:r>
                        <a:rPr lang="en-GB" sz="1200" kern="100" dirty="0">
                          <a:effectLst/>
                          <a:latin typeface="Arial" panose="020B0604020202020204" pitchFamily="34" charset="0"/>
                          <a:cs typeface="Arial" panose="020B0604020202020204" pitchFamily="34" charset="0"/>
                        </a:rPr>
                        <a:t>HANDS-ON HYGIENE TRAINING SESSIONS. </a:t>
                      </a:r>
                      <a:br>
                        <a:rPr lang="en-GB" sz="1200" kern="100" dirty="0">
                          <a:effectLst/>
                          <a:latin typeface="Arial" panose="020B0604020202020204" pitchFamily="34" charset="0"/>
                          <a:cs typeface="Arial" panose="020B0604020202020204" pitchFamily="34" charset="0"/>
                        </a:rPr>
                      </a:br>
                      <a:r>
                        <a:rPr lang="en-GB" sz="1200" kern="100" dirty="0">
                          <a:effectLst/>
                          <a:latin typeface="Arial" panose="020B0604020202020204" pitchFamily="34" charset="0"/>
                          <a:cs typeface="Arial" panose="020B0604020202020204" pitchFamily="34" charset="0"/>
                        </a:rPr>
                        <a:t>- SUPERVISORS OBSERVE AND CORRECT MISTAKES IMMEDIATELY. </a:t>
                      </a:r>
                      <a:br>
                        <a:rPr lang="en-GB" sz="1200" kern="100" dirty="0">
                          <a:effectLst/>
                          <a:latin typeface="Arial" panose="020B0604020202020204" pitchFamily="34" charset="0"/>
                          <a:cs typeface="Arial" panose="020B0604020202020204" pitchFamily="34" charset="0"/>
                        </a:rPr>
                      </a:br>
                      <a:r>
                        <a:rPr lang="es-CO" sz="1200" kern="100" dirty="0">
                          <a:effectLst/>
                          <a:latin typeface="Arial" panose="020B0604020202020204" pitchFamily="34" charset="0"/>
                          <a:cs typeface="Arial" panose="020B0604020202020204" pitchFamily="34" charset="0"/>
                        </a:rPr>
                        <a:t>- USE ROLE-PLAY OR PRACTICAL EXAMPLES TO INCREASE UNDERSTANDING.</a:t>
                      </a:r>
                      <a:endParaRPr lang="es-CO" sz="1200" kern="100" dirty="0">
                        <a:effectLst/>
                        <a:latin typeface="Arial" panose="020B0604020202020204" pitchFamily="34" charset="0"/>
                        <a:ea typeface="Aptos" panose="020B0004020202020204" pitchFamily="34" charset="0"/>
                        <a:cs typeface="Arial" panose="020B0604020202020204" pitchFamily="34" charset="0"/>
                      </a:endParaRPr>
                    </a:p>
                  </a:txBody>
                  <a:tcPr marL="21836" marR="21836" marT="0" marB="0"/>
                </a:tc>
                <a:extLst>
                  <a:ext uri="{0D108BD9-81ED-4DB2-BD59-A6C34878D82A}">
                    <a16:rowId xmlns:a16="http://schemas.microsoft.com/office/drawing/2014/main" val="379446582"/>
                  </a:ext>
                </a:extLst>
              </a:tr>
              <a:tr h="1734743">
                <a:tc>
                  <a:txBody>
                    <a:bodyPr/>
                    <a:lstStyle/>
                    <a:p>
                      <a:pPr algn="l">
                        <a:lnSpc>
                          <a:spcPct val="115000"/>
                        </a:lnSpc>
                        <a:spcAft>
                          <a:spcPts val="800"/>
                        </a:spcAft>
                        <a:buNone/>
                      </a:pPr>
                      <a:r>
                        <a:rPr lang="es-CO" sz="1200" kern="100" dirty="0">
                          <a:effectLst/>
                          <a:latin typeface="Arial" panose="020B0604020202020204" pitchFamily="34" charset="0"/>
                          <a:cs typeface="Arial" panose="020B0604020202020204" pitchFamily="34" charset="0"/>
                        </a:rPr>
                        <a:t>ERRORS IN FOOD PREPARATION</a:t>
                      </a:r>
                      <a:endParaRPr lang="es-CO" sz="1200" kern="100" dirty="0">
                        <a:effectLst/>
                        <a:latin typeface="Arial" panose="020B0604020202020204" pitchFamily="34" charset="0"/>
                        <a:ea typeface="Aptos" panose="020B0004020202020204" pitchFamily="34" charset="0"/>
                        <a:cs typeface="Arial" panose="020B0604020202020204" pitchFamily="34" charset="0"/>
                      </a:endParaRPr>
                    </a:p>
                  </a:txBody>
                  <a:tcPr marL="21836" marR="21836" marT="0" marB="0"/>
                </a:tc>
                <a:tc>
                  <a:txBody>
                    <a:bodyPr/>
                    <a:lstStyle/>
                    <a:p>
                      <a:pPr marL="171450" indent="-171450" algn="l">
                        <a:lnSpc>
                          <a:spcPct val="115000"/>
                        </a:lnSpc>
                        <a:spcAft>
                          <a:spcPts val="800"/>
                        </a:spcAft>
                        <a:buFont typeface="Arial" panose="020B0604020202020204" pitchFamily="34" charset="0"/>
                        <a:buChar char="•"/>
                      </a:pPr>
                      <a:r>
                        <a:rPr lang="en-GB" sz="1200" kern="100" dirty="0">
                          <a:effectLst/>
                          <a:latin typeface="Arial" panose="020B0604020202020204" pitchFamily="34" charset="0"/>
                          <a:cs typeface="Arial" panose="020B0604020202020204" pitchFamily="34" charset="0"/>
                        </a:rPr>
                        <a:t>EVEN WITH INSTRUCTIONS POSTED ON WALLS, NOISE PREVENTS CORRECT ACTION → LEADING TO UNDERCOOKED FOOD, WRONG PACKAGING, CROSS-CONTAMINATION.</a:t>
                      </a:r>
                      <a:endParaRPr lang="es-CO" sz="1200" kern="100" dirty="0">
                        <a:effectLst/>
                        <a:latin typeface="Arial" panose="020B0604020202020204" pitchFamily="34" charset="0"/>
                        <a:ea typeface="Aptos" panose="020B0004020202020204" pitchFamily="34" charset="0"/>
                        <a:cs typeface="Arial" panose="020B0604020202020204" pitchFamily="34" charset="0"/>
                      </a:endParaRPr>
                    </a:p>
                  </a:txBody>
                  <a:tcPr marL="21836" marR="21836" marT="0" marB="0"/>
                </a:tc>
                <a:tc>
                  <a:txBody>
                    <a:bodyPr/>
                    <a:lstStyle/>
                    <a:p>
                      <a:pPr marL="171450" indent="-171450" algn="l">
                        <a:lnSpc>
                          <a:spcPct val="115000"/>
                        </a:lnSpc>
                        <a:spcAft>
                          <a:spcPts val="800"/>
                        </a:spcAft>
                        <a:buFont typeface="Arial" panose="020B0604020202020204" pitchFamily="34" charset="0"/>
                        <a:buChar char="•"/>
                      </a:pPr>
                      <a:r>
                        <a:rPr lang="en-GB" sz="1200" kern="100" dirty="0">
                          <a:effectLst/>
                          <a:latin typeface="Arial" panose="020B0604020202020204" pitchFamily="34" charset="0"/>
                          <a:cs typeface="Arial" panose="020B0604020202020204" pitchFamily="34" charset="0"/>
                        </a:rPr>
                        <a:t>INSUFFICIENT FEEDBACK LOOPS: SIGNS ON WALLS DO NOT CREATE REAL UNDERSTANDING.</a:t>
                      </a:r>
                      <a:endParaRPr lang="es-CO" sz="1200" kern="100" dirty="0">
                        <a:effectLst/>
                        <a:latin typeface="Arial" panose="020B0604020202020204" pitchFamily="34" charset="0"/>
                        <a:ea typeface="Aptos" panose="020B0004020202020204" pitchFamily="34" charset="0"/>
                        <a:cs typeface="Arial" panose="020B0604020202020204" pitchFamily="34" charset="0"/>
                      </a:endParaRPr>
                    </a:p>
                  </a:txBody>
                  <a:tcPr marL="21836" marR="21836" marT="0" marB="0"/>
                </a:tc>
                <a:tc>
                  <a:txBody>
                    <a:bodyPr/>
                    <a:lstStyle/>
                    <a:p>
                      <a:pPr marL="171450" indent="-171450" algn="l">
                        <a:lnSpc>
                          <a:spcPct val="115000"/>
                        </a:lnSpc>
                        <a:spcAft>
                          <a:spcPts val="800"/>
                        </a:spcAft>
                        <a:buFont typeface="Arial" panose="020B0604020202020204" pitchFamily="34" charset="0"/>
                        <a:buChar char="•"/>
                      </a:pPr>
                      <a:r>
                        <a:rPr lang="en-GB" sz="1200" kern="100" dirty="0">
                          <a:effectLst/>
                          <a:latin typeface="Arial" panose="020B0604020202020204" pitchFamily="34" charset="0"/>
                          <a:cs typeface="Arial" panose="020B0604020202020204" pitchFamily="34" charset="0"/>
                        </a:rPr>
                        <a:t>- CONTINUOUS FEEDBACK AND PRACTICAL DEMONSTRATION LOOPS. </a:t>
                      </a:r>
                      <a:br>
                        <a:rPr lang="en-GB" sz="1200" kern="100" dirty="0">
                          <a:effectLst/>
                          <a:latin typeface="Arial" panose="020B0604020202020204" pitchFamily="34" charset="0"/>
                          <a:cs typeface="Arial" panose="020B0604020202020204" pitchFamily="34" charset="0"/>
                        </a:rPr>
                      </a:br>
                      <a:r>
                        <a:rPr lang="en-GB" sz="1200" kern="100" dirty="0">
                          <a:effectLst/>
                          <a:latin typeface="Arial" panose="020B0604020202020204" pitchFamily="34" charset="0"/>
                          <a:cs typeface="Arial" panose="020B0604020202020204" pitchFamily="34" charset="0"/>
                        </a:rPr>
                        <a:t>- ENCOURAGE EMPLOYEES TO SHOW THEIR UNDERSTANDING. </a:t>
                      </a:r>
                      <a:br>
                        <a:rPr lang="en-GB" sz="1200" kern="100" dirty="0">
                          <a:effectLst/>
                          <a:latin typeface="Arial" panose="020B0604020202020204" pitchFamily="34" charset="0"/>
                          <a:cs typeface="Arial" panose="020B0604020202020204" pitchFamily="34" charset="0"/>
                        </a:rPr>
                      </a:br>
                      <a:r>
                        <a:rPr lang="es-CO" sz="1200" kern="100" dirty="0">
                          <a:effectLst/>
                          <a:latin typeface="Arial" panose="020B0604020202020204" pitchFamily="34" charset="0"/>
                          <a:cs typeface="Arial" panose="020B0604020202020204" pitchFamily="34" charset="0"/>
                        </a:rPr>
                        <a:t>- SIMPLIFY MESSAGES USING PICTURES, SYMBOLS, AND DEMONSTRATIONS.</a:t>
                      </a:r>
                      <a:endParaRPr lang="es-CO" sz="1200" kern="100" dirty="0">
                        <a:effectLst/>
                        <a:latin typeface="Arial" panose="020B0604020202020204" pitchFamily="34" charset="0"/>
                        <a:ea typeface="Aptos" panose="020B0004020202020204" pitchFamily="34" charset="0"/>
                        <a:cs typeface="Arial" panose="020B0604020202020204" pitchFamily="34" charset="0"/>
                      </a:endParaRPr>
                    </a:p>
                  </a:txBody>
                  <a:tcPr marL="21836" marR="21836" marT="0" marB="0"/>
                </a:tc>
                <a:extLst>
                  <a:ext uri="{0D108BD9-81ED-4DB2-BD59-A6C34878D82A}">
                    <a16:rowId xmlns:a16="http://schemas.microsoft.com/office/drawing/2014/main" val="3228349514"/>
                  </a:ext>
                </a:extLst>
              </a:tr>
            </a:tbl>
          </a:graphicData>
        </a:graphic>
      </p:graphicFrame>
    </p:spTree>
    <p:extLst>
      <p:ext uri="{BB962C8B-B14F-4D97-AF65-F5344CB8AC3E}">
        <p14:creationId xmlns:p14="http://schemas.microsoft.com/office/powerpoint/2010/main" val="35509694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2581D567-2851-AD76-D819-4E6A15709F92}"/>
              </a:ext>
            </a:extLst>
          </p:cNvPr>
          <p:cNvSpPr>
            <a:spLocks noGrp="1"/>
          </p:cNvSpPr>
          <p:nvPr>
            <p:ph type="title"/>
          </p:nvPr>
        </p:nvSpPr>
        <p:spPr>
          <a:xfrm>
            <a:off x="1043976" y="439988"/>
            <a:ext cx="8534400" cy="1507067"/>
          </a:xfrm>
        </p:spPr>
        <p:txBody>
          <a:bodyPr>
            <a:normAutofit/>
          </a:bodyPr>
          <a:lstStyle/>
          <a:p>
            <a:r>
              <a:rPr lang="en-GB" dirty="0">
                <a:latin typeface="Arial" panose="020B0604020202020204" pitchFamily="34" charset="0"/>
                <a:cs typeface="Arial" panose="020B0604020202020204" pitchFamily="34" charset="0"/>
              </a:rPr>
              <a:t>CONCLUSIONS</a:t>
            </a:r>
            <a:endParaRPr lang="es-CO" dirty="0">
              <a:latin typeface="Arial" panose="020B0604020202020204" pitchFamily="34" charset="0"/>
              <a:cs typeface="Arial" panose="020B0604020202020204" pitchFamily="34" charset="0"/>
            </a:endParaRPr>
          </a:p>
        </p:txBody>
      </p:sp>
      <p:sp>
        <p:nvSpPr>
          <p:cNvPr id="3" name="Marcador de contenido 2">
            <a:extLst>
              <a:ext uri="{FF2B5EF4-FFF2-40B4-BE49-F238E27FC236}">
                <a16:creationId xmlns:a16="http://schemas.microsoft.com/office/drawing/2014/main" id="{1D79BF09-7888-58B2-B0AC-6EBF2F5C8A53}"/>
              </a:ext>
            </a:extLst>
          </p:cNvPr>
          <p:cNvSpPr>
            <a:spLocks noGrp="1"/>
          </p:cNvSpPr>
          <p:nvPr>
            <p:ph idx="1"/>
          </p:nvPr>
        </p:nvSpPr>
        <p:spPr>
          <a:xfrm>
            <a:off x="279478" y="987685"/>
            <a:ext cx="9434148" cy="3615267"/>
          </a:xfrm>
        </p:spPr>
        <p:txBody>
          <a:bodyPr>
            <a:normAutofit/>
          </a:bodyPr>
          <a:lstStyle/>
          <a:p>
            <a:pPr>
              <a:buFont typeface="Wingdings" panose="05000000000000000000" pitchFamily="2" charset="2"/>
              <a:buChar char="§"/>
            </a:pPr>
            <a:r>
              <a:rPr lang="en-US" sz="1600" dirty="0">
                <a:latin typeface="Arial" panose="020B0604020202020204" pitchFamily="34" charset="0"/>
                <a:cs typeface="Arial" panose="020B0604020202020204" pitchFamily="34" charset="0"/>
              </a:rPr>
              <a:t>Flight Foods’ communication breakdown—caused by unclear instructions, language barriers, and limited shared experience—directly affects food safety and quality. </a:t>
            </a:r>
          </a:p>
          <a:p>
            <a:pPr>
              <a:buFont typeface="Wingdings" panose="05000000000000000000" pitchFamily="2" charset="2"/>
              <a:buChar char="§"/>
            </a:pPr>
            <a:r>
              <a:rPr lang="en-US" sz="1600" dirty="0">
                <a:latin typeface="Arial" panose="020B0604020202020204" pitchFamily="34" charset="0"/>
                <a:cs typeface="Arial" panose="020B0604020202020204" pitchFamily="34" charset="0"/>
              </a:rPr>
              <a:t>Shannon’s model shows how noise from language issues, cultural differences, and machinery interferes with the message, while Schramm explains why meaning is lost between Gary and his multicultural team.</a:t>
            </a:r>
            <a:endParaRPr lang="es-CO"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695189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FED0C-FBA8-6118-722A-CEE065D70330}"/>
              </a:ext>
            </a:extLst>
          </p:cNvPr>
          <p:cNvSpPr>
            <a:spLocks noGrp="1"/>
          </p:cNvSpPr>
          <p:nvPr>
            <p:ph type="title"/>
          </p:nvPr>
        </p:nvSpPr>
        <p:spPr>
          <a:xfrm>
            <a:off x="684212" y="4487332"/>
            <a:ext cx="8534400" cy="1507067"/>
          </a:xfrm>
        </p:spPr>
        <p:txBody>
          <a:bodyPr>
            <a:normAutofit/>
          </a:bodyPr>
          <a:lstStyle/>
          <a:p>
            <a:r>
              <a:rPr lang="en-GB" dirty="0">
                <a:latin typeface="Arial" panose="020B0604020202020204" pitchFamily="34" charset="0"/>
                <a:cs typeface="Arial" panose="020B0604020202020204" pitchFamily="34" charset="0"/>
              </a:rPr>
              <a:t>REFERENCES</a:t>
            </a:r>
          </a:p>
        </p:txBody>
      </p:sp>
      <p:pic>
        <p:nvPicPr>
          <p:cNvPr id="7" name="Graphic 6" descr="Chat Bubble">
            <a:extLst>
              <a:ext uri="{FF2B5EF4-FFF2-40B4-BE49-F238E27FC236}">
                <a16:creationId xmlns:a16="http://schemas.microsoft.com/office/drawing/2014/main" id="{E7119CF6-2AEC-F587-0DE9-EEFF1D0A417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0818" y="977727"/>
            <a:ext cx="3185108" cy="3185108"/>
          </a:xfrm>
          <a:prstGeom prst="rect">
            <a:avLst/>
          </a:prstGeom>
          <a:effectLst>
            <a:innerShdw blurRad="57150" dist="38100" dir="14460000">
              <a:prstClr val="black">
                <a:alpha val="70000"/>
              </a:prstClr>
            </a:innerShdw>
          </a:effectLst>
        </p:spPr>
      </p:pic>
      <p:sp>
        <p:nvSpPr>
          <p:cNvPr id="3" name="Content Placeholder 2">
            <a:extLst>
              <a:ext uri="{FF2B5EF4-FFF2-40B4-BE49-F238E27FC236}">
                <a16:creationId xmlns:a16="http://schemas.microsoft.com/office/drawing/2014/main" id="{C01BDFE9-DFA5-654D-AFFA-365D4CAE0443}"/>
              </a:ext>
            </a:extLst>
          </p:cNvPr>
          <p:cNvSpPr>
            <a:spLocks noGrp="1"/>
          </p:cNvSpPr>
          <p:nvPr>
            <p:ph idx="1"/>
          </p:nvPr>
        </p:nvSpPr>
        <p:spPr>
          <a:xfrm>
            <a:off x="3687581" y="284812"/>
            <a:ext cx="7989757" cy="5595461"/>
          </a:xfrm>
        </p:spPr>
        <p:txBody>
          <a:bodyPr>
            <a:normAutofit/>
          </a:bodyPr>
          <a:lstStyle/>
          <a:p>
            <a:pPr>
              <a:lnSpc>
                <a:spcPct val="90000"/>
              </a:lnSpc>
              <a:buFont typeface="Arial" panose="020B0604020202020204" pitchFamily="34" charset="0"/>
              <a:buChar char="•"/>
            </a:pPr>
            <a:r>
              <a:rPr lang="es-CO" sz="1700" dirty="0">
                <a:latin typeface="Arial" panose="020B0604020202020204" pitchFamily="34" charset="0"/>
                <a:cs typeface="Arial" panose="020B0604020202020204" pitchFamily="34" charset="0"/>
              </a:rPr>
              <a:t>Communication Theory. (2025). Shannon and Weaver Model of Communication. Disponible en: </a:t>
            </a:r>
            <a:r>
              <a:rPr lang="es-CO" sz="17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https://www.communicationtheory.org/shannon-and-weaver-model-of-communication/</a:t>
            </a:r>
            <a:r>
              <a:rPr lang="es-CO" sz="1700" dirty="0">
                <a:latin typeface="Arial" panose="020B0604020202020204" pitchFamily="34" charset="0"/>
                <a:cs typeface="Arial" panose="020B0604020202020204" pitchFamily="34" charset="0"/>
              </a:rPr>
              <a:t> (Acceso: 25 November 2025).</a:t>
            </a:r>
          </a:p>
          <a:p>
            <a:pPr>
              <a:lnSpc>
                <a:spcPct val="90000"/>
              </a:lnSpc>
              <a:buFont typeface="Arial" panose="020B0604020202020204" pitchFamily="34" charset="0"/>
              <a:buChar char="•"/>
            </a:pPr>
            <a:r>
              <a:rPr lang="es-CO" sz="1700" dirty="0">
                <a:latin typeface="Arial" panose="020B0604020202020204" pitchFamily="34" charset="0"/>
                <a:cs typeface="Arial" panose="020B0604020202020204" pitchFamily="34" charset="0"/>
              </a:rPr>
              <a:t>Global Assistant. (n.d.). Claude Shannon and Warren Weaver’s Model of Communication. Disponible en: </a:t>
            </a:r>
            <a:r>
              <a:rPr lang="es-CO" sz="17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https://globalassistant.info/claude-shannon-and-warren-weavers-model-of-communication-pdf-download/</a:t>
            </a:r>
            <a:endParaRPr lang="es-CO" sz="1700" dirty="0">
              <a:latin typeface="Arial" panose="020B0604020202020204" pitchFamily="34" charset="0"/>
              <a:cs typeface="Arial" panose="020B0604020202020204" pitchFamily="34" charset="0"/>
            </a:endParaRPr>
          </a:p>
          <a:p>
            <a:pPr>
              <a:lnSpc>
                <a:spcPct val="90000"/>
              </a:lnSpc>
              <a:buFont typeface="Arial" panose="020B0604020202020204" pitchFamily="34" charset="0"/>
              <a:buChar char="•"/>
            </a:pPr>
            <a:r>
              <a:rPr lang="es-CO" sz="1700" dirty="0">
                <a:latin typeface="Arial" panose="020B0604020202020204" pitchFamily="34" charset="0"/>
                <a:cs typeface="Arial" panose="020B0604020202020204" pitchFamily="34" charset="0"/>
              </a:rPr>
              <a:t>Wikipedia. (2025). Shannon–Weaver model. Disponible en: </a:t>
            </a:r>
            <a:r>
              <a:rPr lang="es-CO" sz="17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https://en.wikipedia.org/wiki/Shannon–Weaver_model</a:t>
            </a:r>
            <a:r>
              <a:rPr lang="es-CO" sz="1700" dirty="0">
                <a:latin typeface="Arial" panose="020B0604020202020204" pitchFamily="34" charset="0"/>
                <a:cs typeface="Arial" panose="020B0604020202020204" pitchFamily="34" charset="0"/>
              </a:rPr>
              <a:t> (Acceso: 25 November 2025).</a:t>
            </a:r>
          </a:p>
          <a:p>
            <a:pPr>
              <a:lnSpc>
                <a:spcPct val="90000"/>
              </a:lnSpc>
              <a:buFont typeface="Arial" panose="020B0604020202020204" pitchFamily="34" charset="0"/>
              <a:buChar char="•"/>
            </a:pPr>
            <a:r>
              <a:rPr lang="es-CO" sz="1700" dirty="0">
                <a:latin typeface="Arial" panose="020B0604020202020204" pitchFamily="34" charset="0"/>
                <a:cs typeface="Arial" panose="020B0604020202020204" pitchFamily="34" charset="0"/>
              </a:rPr>
              <a:t>Wikipedia. (2025). Schramm’s Model of Communication – Influence and criticism. Disponible en:</a:t>
            </a:r>
            <a:br>
              <a:rPr lang="es-CO" sz="1700" dirty="0">
                <a:latin typeface="Arial" panose="020B0604020202020204" pitchFamily="34" charset="0"/>
                <a:cs typeface="Arial" panose="020B0604020202020204" pitchFamily="34" charset="0"/>
              </a:rPr>
            </a:br>
            <a:r>
              <a:rPr lang="es-CO" sz="170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https://en.wikipedia.org/wiki/Schramm%27s_model_of_communication#Influence_and_criticism</a:t>
            </a:r>
            <a:r>
              <a:rPr lang="es-CO" sz="1700" dirty="0">
                <a:latin typeface="Arial" panose="020B0604020202020204" pitchFamily="34" charset="0"/>
                <a:cs typeface="Arial" panose="020B0604020202020204" pitchFamily="34" charset="0"/>
              </a:rPr>
              <a:t> (Acceso: 25 November 2025).</a:t>
            </a:r>
          </a:p>
          <a:p>
            <a:pPr>
              <a:lnSpc>
                <a:spcPct val="90000"/>
              </a:lnSpc>
              <a:buFont typeface="Arial" panose="020B0604020202020204" pitchFamily="34" charset="0"/>
              <a:buChar char="•"/>
            </a:pPr>
            <a:r>
              <a:rPr lang="es-CO" sz="1700" dirty="0">
                <a:latin typeface="Arial" panose="020B0604020202020204" pitchFamily="34" charset="0"/>
                <a:cs typeface="Arial" panose="020B0604020202020204" pitchFamily="34" charset="0"/>
              </a:rPr>
              <a:t>Shutterstock. (n.d.). Human bridge merging teams made of people. Disponible en:</a:t>
            </a:r>
            <a:br>
              <a:rPr lang="es-CO" sz="1700" dirty="0">
                <a:latin typeface="Arial" panose="020B0604020202020204" pitchFamily="34" charset="0"/>
                <a:cs typeface="Arial" panose="020B0604020202020204" pitchFamily="34" charset="0"/>
              </a:rPr>
            </a:br>
            <a:r>
              <a:rPr lang="es-CO" sz="1700"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https://www.shutterstock.com/es/image-illustration/human-bridge-merging-teams-made-people-309746123</a:t>
            </a:r>
            <a:r>
              <a:rPr lang="es-CO" sz="1700" dirty="0">
                <a:latin typeface="Arial" panose="020B0604020202020204" pitchFamily="34" charset="0"/>
                <a:cs typeface="Arial" panose="020B0604020202020204" pitchFamily="34" charset="0"/>
              </a:rPr>
              <a:t> (Acceso: 25 November 2025).</a:t>
            </a:r>
          </a:p>
          <a:p>
            <a:pPr>
              <a:lnSpc>
                <a:spcPct val="90000"/>
              </a:lnSpc>
              <a:buFont typeface="Wingdings" panose="05000000000000000000" pitchFamily="2" charset="2"/>
              <a:buChar char="§"/>
            </a:pPr>
            <a:endParaRPr lang="en-US" sz="1600" dirty="0">
              <a:latin typeface="Arial" panose="020B0604020202020204" pitchFamily="34" charset="0"/>
              <a:cs typeface="Arial" panose="020B0604020202020204" pitchFamily="34" charset="0"/>
            </a:endParaRPr>
          </a:p>
          <a:p>
            <a:pPr>
              <a:lnSpc>
                <a:spcPct val="90000"/>
              </a:lnSpc>
              <a:buFont typeface="Wingdings" panose="05000000000000000000" pitchFamily="2" charset="2"/>
              <a:buChar char="§"/>
            </a:pP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278489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6443D945-448E-1599-385C-523326B8F8F5}"/>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781BBDC9-2DC6-4959-AC3D-49A5DCB05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B74BB55-8517-4CFE-9389-81D0E6F81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accent1">
              <a:lumMod val="5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grpSp>
        <p:nvGrpSpPr>
          <p:cNvPr id="12" name="Group 11">
            <a:extLst>
              <a:ext uri="{FF2B5EF4-FFF2-40B4-BE49-F238E27FC236}">
                <a16:creationId xmlns:a16="http://schemas.microsoft.com/office/drawing/2014/main" id="{A3F7C935-E41E-4E8D-91DF-D3BAB9521DF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45" y="4435646"/>
            <a:ext cx="1419541" cy="1660354"/>
            <a:chOff x="10292292" y="2963333"/>
            <a:chExt cx="1896535" cy="2218267"/>
          </a:xfrm>
        </p:grpSpPr>
        <p:cxnSp>
          <p:nvCxnSpPr>
            <p:cNvPr id="13" name="Straight Connector 12">
              <a:extLst>
                <a:ext uri="{FF2B5EF4-FFF2-40B4-BE49-F238E27FC236}">
                  <a16:creationId xmlns:a16="http://schemas.microsoft.com/office/drawing/2014/main" id="{4FB64230-1B44-4C76-9885-0BBE5C736C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D3F7F181-4FFE-4F8E-A3D0-1A8ECDEFFB3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0292292" y="3190344"/>
              <a:ext cx="1896535"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2066495D-EC57-44E4-8DED-0DC2E07AA2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0E0DA2F2-D672-4417-8072-9ED4FA5CC5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30E8BACB-AEC7-46A5-A3AD-4D1BBE8715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19" name="Rectangle 18">
            <a:extLst>
              <a:ext uri="{FF2B5EF4-FFF2-40B4-BE49-F238E27FC236}">
                <a16:creationId xmlns:a16="http://schemas.microsoft.com/office/drawing/2014/main" id="{08452CCF-4A27-488A-AAF4-424933CFC9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4212" y="0"/>
            <a:ext cx="4657345" cy="6858000"/>
          </a:xfrm>
          <a:prstGeom prst="rect">
            <a:avLst/>
          </a:prstGeom>
          <a:solidFill>
            <a:schemeClr val="accent1">
              <a:lumMod val="75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05636C-84FB-984E-25D1-0F3500757750}"/>
              </a:ext>
            </a:extLst>
          </p:cNvPr>
          <p:cNvSpPr>
            <a:spLocks noGrp="1"/>
          </p:cNvSpPr>
          <p:nvPr>
            <p:ph type="title"/>
          </p:nvPr>
        </p:nvSpPr>
        <p:spPr>
          <a:xfrm>
            <a:off x="1834919" y="685800"/>
            <a:ext cx="3705269" cy="5308599"/>
          </a:xfrm>
        </p:spPr>
        <p:txBody>
          <a:bodyPr>
            <a:normAutofit/>
          </a:bodyPr>
          <a:lstStyle/>
          <a:p>
            <a:r>
              <a:rPr lang="en-GB" dirty="0">
                <a:solidFill>
                  <a:srgbClr val="FFFFFF"/>
                </a:solidFill>
                <a:latin typeface="Arial" panose="020B0604020202020204" pitchFamily="34" charset="0"/>
                <a:cs typeface="Arial" panose="020B0604020202020204" pitchFamily="34" charset="0"/>
              </a:rPr>
              <a:t>Questions?</a:t>
            </a:r>
          </a:p>
        </p:txBody>
      </p:sp>
      <p:pic>
        <p:nvPicPr>
          <p:cNvPr id="4" name="Marcador de contenido 3">
            <a:extLst>
              <a:ext uri="{FF2B5EF4-FFF2-40B4-BE49-F238E27FC236}">
                <a16:creationId xmlns:a16="http://schemas.microsoft.com/office/drawing/2014/main" id="{DBD694BA-D73E-2393-AA14-F0F5F52DAEAA}"/>
              </a:ext>
            </a:extLst>
          </p:cNvPr>
          <p:cNvPicPr>
            <a:picLocks noGrp="1" noChangeAspect="1"/>
          </p:cNvPicPr>
          <p:nvPr>
            <p:ph idx="1"/>
          </p:nvPr>
        </p:nvPicPr>
        <p:blipFill>
          <a:blip r:embed="rId2"/>
          <a:stretch>
            <a:fillRect/>
          </a:stretch>
        </p:blipFill>
        <p:spPr>
          <a:xfrm>
            <a:off x="6366890" y="1519805"/>
            <a:ext cx="5156545" cy="3454506"/>
          </a:xfrm>
          <a:prstGeom prst="rect">
            <a:avLst/>
          </a:prstGeom>
        </p:spPr>
      </p:pic>
    </p:spTree>
    <p:extLst>
      <p:ext uri="{BB962C8B-B14F-4D97-AF65-F5344CB8AC3E}">
        <p14:creationId xmlns:p14="http://schemas.microsoft.com/office/powerpoint/2010/main" val="3828368617"/>
      </p:ext>
    </p:extLst>
  </p:cSld>
  <p:clrMapOvr>
    <a:masterClrMapping/>
  </p:clrMapOvr>
</p:sld>
</file>

<file path=ppt/theme/theme1.xml><?xml version="1.0" encoding="utf-8"?>
<a:theme xmlns:a="http://schemas.openxmlformats.org/drawingml/2006/main" name="Sector">
  <a:themeElements>
    <a:clrScheme name="Sector">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ector">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ector">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Tema d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TM02900771[[fn=Segmento]]</Template>
  <TotalTime>7259</TotalTime>
  <Words>1516</Words>
  <Application>Microsoft Office PowerPoint</Application>
  <PresentationFormat>Panorámica</PresentationFormat>
  <Paragraphs>78</Paragraphs>
  <Slides>13</Slides>
  <Notes>1</Notes>
  <HiddenSlides>0</HiddenSlides>
  <MMClips>0</MMClips>
  <ScaleCrop>false</ScaleCrop>
  <HeadingPairs>
    <vt:vector size="6" baseType="variant">
      <vt:variant>
        <vt:lpstr>Fuentes usadas</vt:lpstr>
      </vt:variant>
      <vt:variant>
        <vt:i4>5</vt:i4>
      </vt:variant>
      <vt:variant>
        <vt:lpstr>Tema</vt:lpstr>
      </vt:variant>
      <vt:variant>
        <vt:i4>1</vt:i4>
      </vt:variant>
      <vt:variant>
        <vt:lpstr>Títulos de diapositiva</vt:lpstr>
      </vt:variant>
      <vt:variant>
        <vt:i4>13</vt:i4>
      </vt:variant>
    </vt:vector>
  </HeadingPairs>
  <TitlesOfParts>
    <vt:vector size="19" baseType="lpstr">
      <vt:lpstr>Aptos</vt:lpstr>
      <vt:lpstr>Arial</vt:lpstr>
      <vt:lpstr>Century Gothic</vt:lpstr>
      <vt:lpstr>Wingdings</vt:lpstr>
      <vt:lpstr>Wingdings 3</vt:lpstr>
      <vt:lpstr>Sector</vt:lpstr>
      <vt:lpstr>LCLM4003 Effective Teamwork and Communication   </vt:lpstr>
      <vt:lpstr>Overview</vt:lpstr>
      <vt:lpstr>1.Introduction</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CONCLUSIONS</vt:lpstr>
      <vt:lpstr>REFERENCES</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LCLM4003 Effective Teamwork and Communication</dc:title>
  <dc:creator>Lloyd Beharry</dc:creator>
  <cp:lastModifiedBy>lucci ana Lamboglia</cp:lastModifiedBy>
  <cp:revision>18</cp:revision>
  <dcterms:created xsi:type="dcterms:W3CDTF">2025-03-30T08:53:31Z</dcterms:created>
  <dcterms:modified xsi:type="dcterms:W3CDTF">2025-12-09T15:41:46Z</dcterms:modified>
</cp:coreProperties>
</file>