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tags/tag1.xml" ContentType="application/vnd.openxmlformats-officedocument.presentationml.tags+xml"/>
  <Override PartName="/ppt/notesSlides/notesSlide3.xml" ContentType="application/vnd.openxmlformats-officedocument.presentationml.notesSlide+xml"/>
  <Override PartName="/ppt/tags/tag2.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8.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27" r:id="rId1"/>
  </p:sldMasterIdLst>
  <p:notesMasterIdLst>
    <p:notesMasterId r:id="rId43"/>
  </p:notesMasterIdLst>
  <p:sldIdLst>
    <p:sldId id="304" r:id="rId2"/>
    <p:sldId id="306" r:id="rId3"/>
    <p:sldId id="328" r:id="rId4"/>
    <p:sldId id="320" r:id="rId5"/>
    <p:sldId id="318" r:id="rId6"/>
    <p:sldId id="321" r:id="rId7"/>
    <p:sldId id="331" r:id="rId8"/>
    <p:sldId id="332" r:id="rId9"/>
    <p:sldId id="339" r:id="rId10"/>
    <p:sldId id="340" r:id="rId11"/>
    <p:sldId id="333" r:id="rId12"/>
    <p:sldId id="336" r:id="rId13"/>
    <p:sldId id="337" r:id="rId14"/>
    <p:sldId id="338" r:id="rId15"/>
    <p:sldId id="322" r:id="rId16"/>
    <p:sldId id="324" r:id="rId17"/>
    <p:sldId id="325" r:id="rId18"/>
    <p:sldId id="327" r:id="rId19"/>
    <p:sldId id="334" r:id="rId20"/>
    <p:sldId id="342" r:id="rId21"/>
    <p:sldId id="341" r:id="rId22"/>
    <p:sldId id="343" r:id="rId23"/>
    <p:sldId id="344" r:id="rId24"/>
    <p:sldId id="326" r:id="rId25"/>
    <p:sldId id="346" r:id="rId26"/>
    <p:sldId id="348" r:id="rId27"/>
    <p:sldId id="352" r:id="rId28"/>
    <p:sldId id="347" r:id="rId29"/>
    <p:sldId id="316" r:id="rId30"/>
    <p:sldId id="349" r:id="rId31"/>
    <p:sldId id="350" r:id="rId32"/>
    <p:sldId id="351" r:id="rId33"/>
    <p:sldId id="353" r:id="rId34"/>
    <p:sldId id="329" r:id="rId35"/>
    <p:sldId id="335" r:id="rId36"/>
    <p:sldId id="356" r:id="rId37"/>
    <p:sldId id="345" r:id="rId38"/>
    <p:sldId id="355" r:id="rId39"/>
    <p:sldId id="354" r:id="rId40"/>
    <p:sldId id="357" r:id="rId41"/>
    <p:sldId id="317" r:id="rId42"/>
  </p:sldIdLst>
  <p:sldSz cx="9144000" cy="6858000" type="screen4x3"/>
  <p:notesSz cx="6858000" cy="9144000"/>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mn-cs"/>
      </a:defRPr>
    </a:lvl5pPr>
    <a:lvl6pPr marL="2286000" algn="l" defTabSz="914400" rtl="0" eaLnBrk="1" latinLnBrk="0" hangingPunct="1">
      <a:defRPr kern="1200">
        <a:solidFill>
          <a:schemeClr val="tx1"/>
        </a:solidFill>
        <a:latin typeface="Arial" panose="020B0604020202020204" pitchFamily="34" charset="0"/>
        <a:ea typeface="+mn-ea"/>
        <a:cs typeface="+mn-cs"/>
      </a:defRPr>
    </a:lvl6pPr>
    <a:lvl7pPr marL="2743200" algn="l" defTabSz="914400" rtl="0" eaLnBrk="1" latinLnBrk="0" hangingPunct="1">
      <a:defRPr kern="1200">
        <a:solidFill>
          <a:schemeClr val="tx1"/>
        </a:solidFill>
        <a:latin typeface="Arial" panose="020B0604020202020204" pitchFamily="34" charset="0"/>
        <a:ea typeface="+mn-ea"/>
        <a:cs typeface="+mn-cs"/>
      </a:defRPr>
    </a:lvl7pPr>
    <a:lvl8pPr marL="3200400" algn="l" defTabSz="914400" rtl="0" eaLnBrk="1" latinLnBrk="0" hangingPunct="1">
      <a:defRPr kern="1200">
        <a:solidFill>
          <a:schemeClr val="tx1"/>
        </a:solidFill>
        <a:latin typeface="Arial" panose="020B0604020202020204" pitchFamily="34" charset="0"/>
        <a:ea typeface="+mn-ea"/>
        <a:cs typeface="+mn-cs"/>
      </a:defRPr>
    </a:lvl8pPr>
    <a:lvl9pPr marL="3657600" algn="l" defTabSz="914400" rtl="0" eaLnBrk="1" latinLnBrk="0" hangingPunct="1">
      <a:defRPr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0000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121" autoAdjust="0"/>
    <p:restoredTop sz="79247" autoAdjust="0"/>
  </p:normalViewPr>
  <p:slideViewPr>
    <p:cSldViewPr>
      <p:cViewPr varScale="1">
        <p:scale>
          <a:sx n="83" d="100"/>
          <a:sy n="83" d="100"/>
        </p:scale>
        <p:origin x="999" y="45"/>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slide" Target="slides/slide40.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C1E82ED-F02C-4068-BAD9-29057AFAC46D}" type="doc">
      <dgm:prSet loTypeId="urn:microsoft.com/office/officeart/2005/8/layout/radial1" loCatId="relationship" qsTypeId="urn:microsoft.com/office/officeart/2005/8/quickstyle/simple1" qsCatId="simple" csTypeId="urn:microsoft.com/office/officeart/2005/8/colors/colorful5" csCatId="colorful" phldr="1"/>
      <dgm:spPr/>
      <dgm:t>
        <a:bodyPr/>
        <a:lstStyle/>
        <a:p>
          <a:endParaRPr lang="en-US"/>
        </a:p>
      </dgm:t>
    </dgm:pt>
    <dgm:pt modelId="{6E61D0F6-9047-4E56-9669-A55D319D96ED}">
      <dgm:prSet phldrT="[Text]" custT="1"/>
      <dgm:spPr/>
      <dgm:t>
        <a:bodyPr/>
        <a:lstStyle/>
        <a:p>
          <a:r>
            <a:rPr lang="en-US" sz="1600" dirty="0" err="1" smtClean="0">
              <a:solidFill>
                <a:schemeClr val="tx1"/>
              </a:solidFill>
            </a:rPr>
            <a:t>Addysg</a:t>
          </a:r>
          <a:r>
            <a:rPr lang="en-US" sz="1600" dirty="0" smtClean="0">
              <a:solidFill>
                <a:schemeClr val="tx1"/>
              </a:solidFill>
            </a:rPr>
            <a:t> </a:t>
          </a:r>
          <a:r>
            <a:rPr lang="en-US" sz="1600" dirty="0" err="1" smtClean="0">
              <a:solidFill>
                <a:schemeClr val="tx1"/>
              </a:solidFill>
            </a:rPr>
            <a:t>Amlddiwylliannol</a:t>
          </a:r>
          <a:endParaRPr lang="en-US" sz="1600" dirty="0">
            <a:solidFill>
              <a:schemeClr val="tx1"/>
            </a:solidFill>
          </a:endParaRPr>
        </a:p>
      </dgm:t>
    </dgm:pt>
    <dgm:pt modelId="{E0D8E52C-B406-4B38-829D-C124D6152F8B}" type="parTrans" cxnId="{DA40B805-AB24-4B21-A818-575001CEB653}">
      <dgm:prSet/>
      <dgm:spPr/>
      <dgm:t>
        <a:bodyPr/>
        <a:lstStyle/>
        <a:p>
          <a:endParaRPr lang="en-US"/>
        </a:p>
      </dgm:t>
    </dgm:pt>
    <dgm:pt modelId="{1EA86639-0994-4218-B4EF-60EEA5B7347F}" type="sibTrans" cxnId="{DA40B805-AB24-4B21-A818-575001CEB653}">
      <dgm:prSet/>
      <dgm:spPr/>
      <dgm:t>
        <a:bodyPr/>
        <a:lstStyle/>
        <a:p>
          <a:endParaRPr lang="en-US"/>
        </a:p>
      </dgm:t>
    </dgm:pt>
    <dgm:pt modelId="{C6DBA264-53EB-4FCB-82E2-90E2C0E0E4A9}">
      <dgm:prSet phldrT="[Text]"/>
      <dgm:spPr/>
      <dgm:t>
        <a:bodyPr/>
        <a:lstStyle/>
        <a:p>
          <a:r>
            <a:rPr lang="en-US" dirty="0" smtClean="0"/>
            <a:t>1. </a:t>
          </a:r>
          <a:r>
            <a:rPr lang="en-US" dirty="0" err="1" smtClean="0"/>
            <a:t>Cynnwys</a:t>
          </a:r>
          <a:r>
            <a:rPr lang="en-US" dirty="0" smtClean="0"/>
            <a:t> </a:t>
          </a:r>
          <a:r>
            <a:rPr lang="en-US" dirty="0" err="1" smtClean="0"/>
            <a:t>wedi’i</a:t>
          </a:r>
          <a:r>
            <a:rPr lang="en-US" dirty="0" smtClean="0"/>
            <a:t> </a:t>
          </a:r>
          <a:r>
            <a:rPr lang="en-US" dirty="0" err="1" smtClean="0"/>
            <a:t>Integreiddio</a:t>
          </a:r>
          <a:endParaRPr lang="en-US" dirty="0"/>
        </a:p>
      </dgm:t>
    </dgm:pt>
    <dgm:pt modelId="{A518F57D-6BA0-45BA-89E2-DB5283816DFE}" type="parTrans" cxnId="{28296969-142B-4E38-830C-5421E803190F}">
      <dgm:prSet/>
      <dgm:spPr/>
      <dgm:t>
        <a:bodyPr/>
        <a:lstStyle/>
        <a:p>
          <a:endParaRPr lang="en-US"/>
        </a:p>
      </dgm:t>
    </dgm:pt>
    <dgm:pt modelId="{F7698A8F-E22F-4412-B02C-62500C339A5D}" type="sibTrans" cxnId="{28296969-142B-4E38-830C-5421E803190F}">
      <dgm:prSet/>
      <dgm:spPr/>
      <dgm:t>
        <a:bodyPr/>
        <a:lstStyle/>
        <a:p>
          <a:endParaRPr lang="en-US"/>
        </a:p>
      </dgm:t>
    </dgm:pt>
    <dgm:pt modelId="{EDB2BBFF-8AD7-4E43-B303-919F47063164}">
      <dgm:prSet phldrT="[Text]"/>
      <dgm:spPr/>
      <dgm:t>
        <a:bodyPr/>
        <a:lstStyle/>
        <a:p>
          <a:r>
            <a:rPr lang="en-US" dirty="0" smtClean="0"/>
            <a:t>2. Proses </a:t>
          </a:r>
          <a:r>
            <a:rPr lang="en-US" dirty="0" err="1" smtClean="0"/>
            <a:t>Adeiladu</a:t>
          </a:r>
          <a:r>
            <a:rPr lang="en-US" dirty="0" smtClean="0"/>
            <a:t> </a:t>
          </a:r>
          <a:r>
            <a:rPr lang="en-US" dirty="0" err="1" smtClean="0"/>
            <a:t>Gwybodaeth</a:t>
          </a:r>
          <a:endParaRPr lang="en-US" dirty="0"/>
        </a:p>
      </dgm:t>
    </dgm:pt>
    <dgm:pt modelId="{A1B24C35-70A1-4826-BC05-F26215C80624}" type="parTrans" cxnId="{3AB77F66-68C0-40EB-B223-56230B9221CD}">
      <dgm:prSet/>
      <dgm:spPr/>
      <dgm:t>
        <a:bodyPr/>
        <a:lstStyle/>
        <a:p>
          <a:endParaRPr lang="en-US"/>
        </a:p>
      </dgm:t>
    </dgm:pt>
    <dgm:pt modelId="{B6BA3F63-888D-4E35-80B7-E5CE374D1782}" type="sibTrans" cxnId="{3AB77F66-68C0-40EB-B223-56230B9221CD}">
      <dgm:prSet/>
      <dgm:spPr/>
      <dgm:t>
        <a:bodyPr/>
        <a:lstStyle/>
        <a:p>
          <a:endParaRPr lang="en-US"/>
        </a:p>
      </dgm:t>
    </dgm:pt>
    <dgm:pt modelId="{9E368231-E4F2-409D-A7B8-1B328F9357BB}">
      <dgm:prSet phldrT="[Text]"/>
      <dgm:spPr/>
      <dgm:t>
        <a:bodyPr/>
        <a:lstStyle/>
        <a:p>
          <a:r>
            <a:rPr lang="en-US" dirty="0" smtClean="0"/>
            <a:t>3. </a:t>
          </a:r>
          <a:r>
            <a:rPr lang="en-US" dirty="0" err="1" smtClean="0"/>
            <a:t>Lleihau</a:t>
          </a:r>
          <a:r>
            <a:rPr lang="en-US" dirty="0" smtClean="0"/>
            <a:t> </a:t>
          </a:r>
          <a:r>
            <a:rPr lang="en-US" dirty="0" err="1" smtClean="0"/>
            <a:t>Rhagfarn</a:t>
          </a:r>
          <a:endParaRPr lang="en-US" dirty="0"/>
        </a:p>
      </dgm:t>
    </dgm:pt>
    <dgm:pt modelId="{6D5499B3-2300-4759-BE9C-A9CB3094E61E}" type="parTrans" cxnId="{0F735FEC-F6E0-4105-B0E2-B6B19A5C4A41}">
      <dgm:prSet/>
      <dgm:spPr/>
      <dgm:t>
        <a:bodyPr/>
        <a:lstStyle/>
        <a:p>
          <a:endParaRPr lang="en-US"/>
        </a:p>
      </dgm:t>
    </dgm:pt>
    <dgm:pt modelId="{EFDD457D-F578-469C-BD59-A5CA7CCFDEF2}" type="sibTrans" cxnId="{0F735FEC-F6E0-4105-B0E2-B6B19A5C4A41}">
      <dgm:prSet/>
      <dgm:spPr/>
      <dgm:t>
        <a:bodyPr/>
        <a:lstStyle/>
        <a:p>
          <a:endParaRPr lang="en-US"/>
        </a:p>
      </dgm:t>
    </dgm:pt>
    <dgm:pt modelId="{52A00197-EE4B-4FC0-9AF1-0FB52F2D5046}">
      <dgm:prSet phldrT="[Text]"/>
      <dgm:spPr/>
      <dgm:t>
        <a:bodyPr/>
        <a:lstStyle/>
        <a:p>
          <a:r>
            <a:rPr lang="en-US" dirty="0" smtClean="0"/>
            <a:t>5.Diwylliant Ysgol  a </a:t>
          </a:r>
          <a:r>
            <a:rPr lang="en-US" dirty="0" err="1" smtClean="0"/>
            <a:t>Diwylliant</a:t>
          </a:r>
          <a:r>
            <a:rPr lang="en-US" dirty="0" smtClean="0"/>
            <a:t> </a:t>
          </a:r>
          <a:r>
            <a:rPr lang="en-US" dirty="0" err="1" smtClean="0"/>
            <a:t>Cymdeithasol</a:t>
          </a:r>
          <a:r>
            <a:rPr lang="en-US" dirty="0" smtClean="0"/>
            <a:t> </a:t>
          </a:r>
          <a:r>
            <a:rPr lang="en-US" dirty="0" err="1" smtClean="0"/>
            <a:t>Grymus</a:t>
          </a:r>
          <a:endParaRPr lang="en-US" dirty="0"/>
        </a:p>
      </dgm:t>
    </dgm:pt>
    <dgm:pt modelId="{46AA9060-9D76-40FD-8854-0B7A56CF0C2F}" type="parTrans" cxnId="{7D4393C8-FA82-4906-9CF1-4551D60FADAF}">
      <dgm:prSet/>
      <dgm:spPr/>
      <dgm:t>
        <a:bodyPr/>
        <a:lstStyle/>
        <a:p>
          <a:endParaRPr lang="en-US"/>
        </a:p>
      </dgm:t>
    </dgm:pt>
    <dgm:pt modelId="{0DAAE8FA-8A2C-4513-AFAE-4DF8E8CCF8D2}" type="sibTrans" cxnId="{7D4393C8-FA82-4906-9CF1-4551D60FADAF}">
      <dgm:prSet/>
      <dgm:spPr/>
      <dgm:t>
        <a:bodyPr/>
        <a:lstStyle/>
        <a:p>
          <a:endParaRPr lang="en-US"/>
        </a:p>
      </dgm:t>
    </dgm:pt>
    <dgm:pt modelId="{1F3E1F2A-0AD2-46B0-B680-6F5A05167A5E}">
      <dgm:prSet/>
      <dgm:spPr/>
      <dgm:t>
        <a:bodyPr/>
        <a:lstStyle/>
        <a:p>
          <a:r>
            <a:rPr lang="en-US" dirty="0" smtClean="0"/>
            <a:t>4. </a:t>
          </a:r>
          <a:r>
            <a:rPr lang="en-US" dirty="0" err="1" smtClean="0"/>
            <a:t>Addysgeg</a:t>
          </a:r>
          <a:r>
            <a:rPr lang="en-US" dirty="0" smtClean="0"/>
            <a:t> </a:t>
          </a:r>
          <a:r>
            <a:rPr lang="en-US" dirty="0" err="1" smtClean="0"/>
            <a:t>Teg</a:t>
          </a:r>
          <a:endParaRPr lang="en-US" dirty="0"/>
        </a:p>
      </dgm:t>
    </dgm:pt>
    <dgm:pt modelId="{36835AE2-1410-4D06-8D09-938037D3FE12}" type="parTrans" cxnId="{7C7CAE9B-9320-4878-AAC4-6D8F59337272}">
      <dgm:prSet/>
      <dgm:spPr/>
      <dgm:t>
        <a:bodyPr/>
        <a:lstStyle/>
        <a:p>
          <a:endParaRPr lang="en-US"/>
        </a:p>
      </dgm:t>
    </dgm:pt>
    <dgm:pt modelId="{F913F53A-0D5A-4FA0-A106-6DD9E2011834}" type="sibTrans" cxnId="{7C7CAE9B-9320-4878-AAC4-6D8F59337272}">
      <dgm:prSet/>
      <dgm:spPr/>
      <dgm:t>
        <a:bodyPr/>
        <a:lstStyle/>
        <a:p>
          <a:endParaRPr lang="en-US"/>
        </a:p>
      </dgm:t>
    </dgm:pt>
    <dgm:pt modelId="{DE255D41-F04D-4AEC-B4AE-CB0FD4970B33}" type="pres">
      <dgm:prSet presAssocID="{8C1E82ED-F02C-4068-BAD9-29057AFAC46D}" presName="cycle" presStyleCnt="0">
        <dgm:presLayoutVars>
          <dgm:chMax val="1"/>
          <dgm:dir/>
          <dgm:animLvl val="ctr"/>
          <dgm:resizeHandles val="exact"/>
        </dgm:presLayoutVars>
      </dgm:prSet>
      <dgm:spPr/>
      <dgm:t>
        <a:bodyPr/>
        <a:lstStyle/>
        <a:p>
          <a:endParaRPr lang="en-US"/>
        </a:p>
      </dgm:t>
    </dgm:pt>
    <dgm:pt modelId="{D14C2EA0-BA57-4159-8217-A6D553A69372}" type="pres">
      <dgm:prSet presAssocID="{6E61D0F6-9047-4E56-9669-A55D319D96ED}" presName="centerShape" presStyleLbl="node0" presStyleIdx="0" presStyleCnt="1" custScaleX="129045" custLinFactNeighborX="0" custLinFactNeighborY="758"/>
      <dgm:spPr/>
      <dgm:t>
        <a:bodyPr/>
        <a:lstStyle/>
        <a:p>
          <a:endParaRPr lang="en-US"/>
        </a:p>
      </dgm:t>
    </dgm:pt>
    <dgm:pt modelId="{2DCBE903-1151-48A7-8D9B-21A50BBC7930}" type="pres">
      <dgm:prSet presAssocID="{A518F57D-6BA0-45BA-89E2-DB5283816DFE}" presName="Name9" presStyleLbl="parChTrans1D2" presStyleIdx="0" presStyleCnt="5"/>
      <dgm:spPr/>
      <dgm:t>
        <a:bodyPr/>
        <a:lstStyle/>
        <a:p>
          <a:endParaRPr lang="en-US"/>
        </a:p>
      </dgm:t>
    </dgm:pt>
    <dgm:pt modelId="{FD233542-9C7E-4727-991A-5CE6A8A285C6}" type="pres">
      <dgm:prSet presAssocID="{A518F57D-6BA0-45BA-89E2-DB5283816DFE}" presName="connTx" presStyleLbl="parChTrans1D2" presStyleIdx="0" presStyleCnt="5"/>
      <dgm:spPr/>
      <dgm:t>
        <a:bodyPr/>
        <a:lstStyle/>
        <a:p>
          <a:endParaRPr lang="en-US"/>
        </a:p>
      </dgm:t>
    </dgm:pt>
    <dgm:pt modelId="{0FE5D60F-E4CF-4C1C-8AF3-B970D631D079}" type="pres">
      <dgm:prSet presAssocID="{C6DBA264-53EB-4FCB-82E2-90E2C0E0E4A9}" presName="node" presStyleLbl="node1" presStyleIdx="0" presStyleCnt="5">
        <dgm:presLayoutVars>
          <dgm:bulletEnabled val="1"/>
        </dgm:presLayoutVars>
      </dgm:prSet>
      <dgm:spPr/>
      <dgm:t>
        <a:bodyPr/>
        <a:lstStyle/>
        <a:p>
          <a:endParaRPr lang="en-US"/>
        </a:p>
      </dgm:t>
    </dgm:pt>
    <dgm:pt modelId="{068DF553-D3B1-4966-A2C0-174506D53F8B}" type="pres">
      <dgm:prSet presAssocID="{A1B24C35-70A1-4826-BC05-F26215C80624}" presName="Name9" presStyleLbl="parChTrans1D2" presStyleIdx="1" presStyleCnt="5"/>
      <dgm:spPr/>
      <dgm:t>
        <a:bodyPr/>
        <a:lstStyle/>
        <a:p>
          <a:endParaRPr lang="en-US"/>
        </a:p>
      </dgm:t>
    </dgm:pt>
    <dgm:pt modelId="{75D3C17D-AB9D-446E-87A9-6BA1056171CD}" type="pres">
      <dgm:prSet presAssocID="{A1B24C35-70A1-4826-BC05-F26215C80624}" presName="connTx" presStyleLbl="parChTrans1D2" presStyleIdx="1" presStyleCnt="5"/>
      <dgm:spPr/>
      <dgm:t>
        <a:bodyPr/>
        <a:lstStyle/>
        <a:p>
          <a:endParaRPr lang="en-US"/>
        </a:p>
      </dgm:t>
    </dgm:pt>
    <dgm:pt modelId="{E5BFBCF4-5DC0-4DA3-A32B-C8F7111CC2B7}" type="pres">
      <dgm:prSet presAssocID="{EDB2BBFF-8AD7-4E43-B303-919F47063164}" presName="node" presStyleLbl="node1" presStyleIdx="1" presStyleCnt="5">
        <dgm:presLayoutVars>
          <dgm:bulletEnabled val="1"/>
        </dgm:presLayoutVars>
      </dgm:prSet>
      <dgm:spPr/>
      <dgm:t>
        <a:bodyPr/>
        <a:lstStyle/>
        <a:p>
          <a:endParaRPr lang="en-US"/>
        </a:p>
      </dgm:t>
    </dgm:pt>
    <dgm:pt modelId="{735C7AB6-C761-46B2-B03A-6D25B485E96C}" type="pres">
      <dgm:prSet presAssocID="{6D5499B3-2300-4759-BE9C-A9CB3094E61E}" presName="Name9" presStyleLbl="parChTrans1D2" presStyleIdx="2" presStyleCnt="5"/>
      <dgm:spPr/>
      <dgm:t>
        <a:bodyPr/>
        <a:lstStyle/>
        <a:p>
          <a:endParaRPr lang="en-US"/>
        </a:p>
      </dgm:t>
    </dgm:pt>
    <dgm:pt modelId="{8B056E99-E3E5-4905-9CB2-FAD43806A48D}" type="pres">
      <dgm:prSet presAssocID="{6D5499B3-2300-4759-BE9C-A9CB3094E61E}" presName="connTx" presStyleLbl="parChTrans1D2" presStyleIdx="2" presStyleCnt="5"/>
      <dgm:spPr/>
      <dgm:t>
        <a:bodyPr/>
        <a:lstStyle/>
        <a:p>
          <a:endParaRPr lang="en-US"/>
        </a:p>
      </dgm:t>
    </dgm:pt>
    <dgm:pt modelId="{F6961303-DC03-473C-BC4C-50C78161ED50}" type="pres">
      <dgm:prSet presAssocID="{9E368231-E4F2-409D-A7B8-1B328F9357BB}" presName="node" presStyleLbl="node1" presStyleIdx="2" presStyleCnt="5">
        <dgm:presLayoutVars>
          <dgm:bulletEnabled val="1"/>
        </dgm:presLayoutVars>
      </dgm:prSet>
      <dgm:spPr/>
      <dgm:t>
        <a:bodyPr/>
        <a:lstStyle/>
        <a:p>
          <a:endParaRPr lang="en-US"/>
        </a:p>
      </dgm:t>
    </dgm:pt>
    <dgm:pt modelId="{6FCE0241-DF38-44D2-AA12-A5235D6123CB}" type="pres">
      <dgm:prSet presAssocID="{36835AE2-1410-4D06-8D09-938037D3FE12}" presName="Name9" presStyleLbl="parChTrans1D2" presStyleIdx="3" presStyleCnt="5"/>
      <dgm:spPr/>
      <dgm:t>
        <a:bodyPr/>
        <a:lstStyle/>
        <a:p>
          <a:endParaRPr lang="en-US"/>
        </a:p>
      </dgm:t>
    </dgm:pt>
    <dgm:pt modelId="{C4DEF8D2-186F-4E77-80D1-18D74520727E}" type="pres">
      <dgm:prSet presAssocID="{36835AE2-1410-4D06-8D09-938037D3FE12}" presName="connTx" presStyleLbl="parChTrans1D2" presStyleIdx="3" presStyleCnt="5"/>
      <dgm:spPr/>
      <dgm:t>
        <a:bodyPr/>
        <a:lstStyle/>
        <a:p>
          <a:endParaRPr lang="en-US"/>
        </a:p>
      </dgm:t>
    </dgm:pt>
    <dgm:pt modelId="{28ECEFBA-391C-41B3-8D65-B88426E68B0B}" type="pres">
      <dgm:prSet presAssocID="{1F3E1F2A-0AD2-46B0-B680-6F5A05167A5E}" presName="node" presStyleLbl="node1" presStyleIdx="3" presStyleCnt="5">
        <dgm:presLayoutVars>
          <dgm:bulletEnabled val="1"/>
        </dgm:presLayoutVars>
      </dgm:prSet>
      <dgm:spPr/>
      <dgm:t>
        <a:bodyPr/>
        <a:lstStyle/>
        <a:p>
          <a:endParaRPr lang="en-US"/>
        </a:p>
      </dgm:t>
    </dgm:pt>
    <dgm:pt modelId="{2CEB2488-CDC8-45B9-AA6C-100C9D5744EF}" type="pres">
      <dgm:prSet presAssocID="{46AA9060-9D76-40FD-8854-0B7A56CF0C2F}" presName="Name9" presStyleLbl="parChTrans1D2" presStyleIdx="4" presStyleCnt="5"/>
      <dgm:spPr/>
      <dgm:t>
        <a:bodyPr/>
        <a:lstStyle/>
        <a:p>
          <a:endParaRPr lang="en-US"/>
        </a:p>
      </dgm:t>
    </dgm:pt>
    <dgm:pt modelId="{A4ADEE19-B73D-473E-8E7F-19E5FAA9F11F}" type="pres">
      <dgm:prSet presAssocID="{46AA9060-9D76-40FD-8854-0B7A56CF0C2F}" presName="connTx" presStyleLbl="parChTrans1D2" presStyleIdx="4" presStyleCnt="5"/>
      <dgm:spPr/>
      <dgm:t>
        <a:bodyPr/>
        <a:lstStyle/>
        <a:p>
          <a:endParaRPr lang="en-US"/>
        </a:p>
      </dgm:t>
    </dgm:pt>
    <dgm:pt modelId="{49BE8117-9592-40BB-B7E2-B98A96BDD8BE}" type="pres">
      <dgm:prSet presAssocID="{52A00197-EE4B-4FC0-9AF1-0FB52F2D5046}" presName="node" presStyleLbl="node1" presStyleIdx="4" presStyleCnt="5">
        <dgm:presLayoutVars>
          <dgm:bulletEnabled val="1"/>
        </dgm:presLayoutVars>
      </dgm:prSet>
      <dgm:spPr/>
      <dgm:t>
        <a:bodyPr/>
        <a:lstStyle/>
        <a:p>
          <a:endParaRPr lang="en-US"/>
        </a:p>
      </dgm:t>
    </dgm:pt>
  </dgm:ptLst>
  <dgm:cxnLst>
    <dgm:cxn modelId="{6426E0EE-C9DF-4704-B5FF-FBF37D7BDD50}" type="presOf" srcId="{52A00197-EE4B-4FC0-9AF1-0FB52F2D5046}" destId="{49BE8117-9592-40BB-B7E2-B98A96BDD8BE}" srcOrd="0" destOrd="0" presId="urn:microsoft.com/office/officeart/2005/8/layout/radial1"/>
    <dgm:cxn modelId="{A87D65E8-4141-4CBB-843D-20B9F5D7F8D2}" type="presOf" srcId="{A518F57D-6BA0-45BA-89E2-DB5283816DFE}" destId="{FD233542-9C7E-4727-991A-5CE6A8A285C6}" srcOrd="1" destOrd="0" presId="urn:microsoft.com/office/officeart/2005/8/layout/radial1"/>
    <dgm:cxn modelId="{30B4F3F1-3FD6-460C-8F83-89C1808B182E}" type="presOf" srcId="{6D5499B3-2300-4759-BE9C-A9CB3094E61E}" destId="{735C7AB6-C761-46B2-B03A-6D25B485E96C}" srcOrd="0" destOrd="0" presId="urn:microsoft.com/office/officeart/2005/8/layout/radial1"/>
    <dgm:cxn modelId="{2DBFB661-49D4-42D7-BD19-0D3189E88470}" type="presOf" srcId="{EDB2BBFF-8AD7-4E43-B303-919F47063164}" destId="{E5BFBCF4-5DC0-4DA3-A32B-C8F7111CC2B7}" srcOrd="0" destOrd="0" presId="urn:microsoft.com/office/officeart/2005/8/layout/radial1"/>
    <dgm:cxn modelId="{9DD0BDA6-65A0-409C-9319-48BA1B20A8DF}" type="presOf" srcId="{8C1E82ED-F02C-4068-BAD9-29057AFAC46D}" destId="{DE255D41-F04D-4AEC-B4AE-CB0FD4970B33}" srcOrd="0" destOrd="0" presId="urn:microsoft.com/office/officeart/2005/8/layout/radial1"/>
    <dgm:cxn modelId="{F7C427A2-041D-4D82-BD6C-6E9ECD546404}" type="presOf" srcId="{A1B24C35-70A1-4826-BC05-F26215C80624}" destId="{75D3C17D-AB9D-446E-87A9-6BA1056171CD}" srcOrd="1" destOrd="0" presId="urn:microsoft.com/office/officeart/2005/8/layout/radial1"/>
    <dgm:cxn modelId="{567A64C4-AF8F-49EA-98C5-DD4A3208557B}" type="presOf" srcId="{C6DBA264-53EB-4FCB-82E2-90E2C0E0E4A9}" destId="{0FE5D60F-E4CF-4C1C-8AF3-B970D631D079}" srcOrd="0" destOrd="0" presId="urn:microsoft.com/office/officeart/2005/8/layout/radial1"/>
    <dgm:cxn modelId="{632CC44A-2F34-4AB4-9FE0-96DBF4C02C52}" type="presOf" srcId="{36835AE2-1410-4D06-8D09-938037D3FE12}" destId="{6FCE0241-DF38-44D2-AA12-A5235D6123CB}" srcOrd="0" destOrd="0" presId="urn:microsoft.com/office/officeart/2005/8/layout/radial1"/>
    <dgm:cxn modelId="{DF9A5616-3B5D-443A-8A71-F07B7A5D4329}" type="presOf" srcId="{46AA9060-9D76-40FD-8854-0B7A56CF0C2F}" destId="{2CEB2488-CDC8-45B9-AA6C-100C9D5744EF}" srcOrd="0" destOrd="0" presId="urn:microsoft.com/office/officeart/2005/8/layout/radial1"/>
    <dgm:cxn modelId="{EA0B6DFF-A898-4EBE-A21A-E89F66A6EEA6}" type="presOf" srcId="{46AA9060-9D76-40FD-8854-0B7A56CF0C2F}" destId="{A4ADEE19-B73D-473E-8E7F-19E5FAA9F11F}" srcOrd="1" destOrd="0" presId="urn:microsoft.com/office/officeart/2005/8/layout/radial1"/>
    <dgm:cxn modelId="{57640F2E-CF4C-4DC0-BF47-5116540BDCD1}" type="presOf" srcId="{9E368231-E4F2-409D-A7B8-1B328F9357BB}" destId="{F6961303-DC03-473C-BC4C-50C78161ED50}" srcOrd="0" destOrd="0" presId="urn:microsoft.com/office/officeart/2005/8/layout/radial1"/>
    <dgm:cxn modelId="{9D0A54A3-8884-4335-A2BB-7E6F64FDCD85}" type="presOf" srcId="{A518F57D-6BA0-45BA-89E2-DB5283816DFE}" destId="{2DCBE903-1151-48A7-8D9B-21A50BBC7930}" srcOrd="0" destOrd="0" presId="urn:microsoft.com/office/officeart/2005/8/layout/radial1"/>
    <dgm:cxn modelId="{3AB77F66-68C0-40EB-B223-56230B9221CD}" srcId="{6E61D0F6-9047-4E56-9669-A55D319D96ED}" destId="{EDB2BBFF-8AD7-4E43-B303-919F47063164}" srcOrd="1" destOrd="0" parTransId="{A1B24C35-70A1-4826-BC05-F26215C80624}" sibTransId="{B6BA3F63-888D-4E35-80B7-E5CE374D1782}"/>
    <dgm:cxn modelId="{8DB56B05-E971-4AEC-8AE1-6D4DA0637F99}" type="presOf" srcId="{36835AE2-1410-4D06-8D09-938037D3FE12}" destId="{C4DEF8D2-186F-4E77-80D1-18D74520727E}" srcOrd="1" destOrd="0" presId="urn:microsoft.com/office/officeart/2005/8/layout/radial1"/>
    <dgm:cxn modelId="{5AA16159-082C-4D66-9B75-8DB102CEFC4A}" type="presOf" srcId="{A1B24C35-70A1-4826-BC05-F26215C80624}" destId="{068DF553-D3B1-4966-A2C0-174506D53F8B}" srcOrd="0" destOrd="0" presId="urn:microsoft.com/office/officeart/2005/8/layout/radial1"/>
    <dgm:cxn modelId="{7D4393C8-FA82-4906-9CF1-4551D60FADAF}" srcId="{6E61D0F6-9047-4E56-9669-A55D319D96ED}" destId="{52A00197-EE4B-4FC0-9AF1-0FB52F2D5046}" srcOrd="4" destOrd="0" parTransId="{46AA9060-9D76-40FD-8854-0B7A56CF0C2F}" sibTransId="{0DAAE8FA-8A2C-4513-AFAE-4DF8E8CCF8D2}"/>
    <dgm:cxn modelId="{8A747D16-A570-4777-A2DA-481ABC019F5C}" type="presOf" srcId="{1F3E1F2A-0AD2-46B0-B680-6F5A05167A5E}" destId="{28ECEFBA-391C-41B3-8D65-B88426E68B0B}" srcOrd="0" destOrd="0" presId="urn:microsoft.com/office/officeart/2005/8/layout/radial1"/>
    <dgm:cxn modelId="{41A4AE77-7590-499F-8C7F-F0A9B6FFA8C3}" type="presOf" srcId="{6D5499B3-2300-4759-BE9C-A9CB3094E61E}" destId="{8B056E99-E3E5-4905-9CB2-FAD43806A48D}" srcOrd="1" destOrd="0" presId="urn:microsoft.com/office/officeart/2005/8/layout/radial1"/>
    <dgm:cxn modelId="{28296969-142B-4E38-830C-5421E803190F}" srcId="{6E61D0F6-9047-4E56-9669-A55D319D96ED}" destId="{C6DBA264-53EB-4FCB-82E2-90E2C0E0E4A9}" srcOrd="0" destOrd="0" parTransId="{A518F57D-6BA0-45BA-89E2-DB5283816DFE}" sibTransId="{F7698A8F-E22F-4412-B02C-62500C339A5D}"/>
    <dgm:cxn modelId="{72234BE8-D331-46DD-A21C-3359D37E82A6}" type="presOf" srcId="{6E61D0F6-9047-4E56-9669-A55D319D96ED}" destId="{D14C2EA0-BA57-4159-8217-A6D553A69372}" srcOrd="0" destOrd="0" presId="urn:microsoft.com/office/officeart/2005/8/layout/radial1"/>
    <dgm:cxn modelId="{DA40B805-AB24-4B21-A818-575001CEB653}" srcId="{8C1E82ED-F02C-4068-BAD9-29057AFAC46D}" destId="{6E61D0F6-9047-4E56-9669-A55D319D96ED}" srcOrd="0" destOrd="0" parTransId="{E0D8E52C-B406-4B38-829D-C124D6152F8B}" sibTransId="{1EA86639-0994-4218-B4EF-60EEA5B7347F}"/>
    <dgm:cxn modelId="{0F735FEC-F6E0-4105-B0E2-B6B19A5C4A41}" srcId="{6E61D0F6-9047-4E56-9669-A55D319D96ED}" destId="{9E368231-E4F2-409D-A7B8-1B328F9357BB}" srcOrd="2" destOrd="0" parTransId="{6D5499B3-2300-4759-BE9C-A9CB3094E61E}" sibTransId="{EFDD457D-F578-469C-BD59-A5CA7CCFDEF2}"/>
    <dgm:cxn modelId="{7C7CAE9B-9320-4878-AAC4-6D8F59337272}" srcId="{6E61D0F6-9047-4E56-9669-A55D319D96ED}" destId="{1F3E1F2A-0AD2-46B0-B680-6F5A05167A5E}" srcOrd="3" destOrd="0" parTransId="{36835AE2-1410-4D06-8D09-938037D3FE12}" sibTransId="{F913F53A-0D5A-4FA0-A106-6DD9E2011834}"/>
    <dgm:cxn modelId="{AC5444F5-316D-4CDC-B375-5FAE75BBD5CC}" type="presParOf" srcId="{DE255D41-F04D-4AEC-B4AE-CB0FD4970B33}" destId="{D14C2EA0-BA57-4159-8217-A6D553A69372}" srcOrd="0" destOrd="0" presId="urn:microsoft.com/office/officeart/2005/8/layout/radial1"/>
    <dgm:cxn modelId="{F9545627-73E4-4FBB-925C-A799E2292553}" type="presParOf" srcId="{DE255D41-F04D-4AEC-B4AE-CB0FD4970B33}" destId="{2DCBE903-1151-48A7-8D9B-21A50BBC7930}" srcOrd="1" destOrd="0" presId="urn:microsoft.com/office/officeart/2005/8/layout/radial1"/>
    <dgm:cxn modelId="{10B450FC-0F28-472B-99AC-168DC1D1BA82}" type="presParOf" srcId="{2DCBE903-1151-48A7-8D9B-21A50BBC7930}" destId="{FD233542-9C7E-4727-991A-5CE6A8A285C6}" srcOrd="0" destOrd="0" presId="urn:microsoft.com/office/officeart/2005/8/layout/radial1"/>
    <dgm:cxn modelId="{12502B1C-E26A-4903-A834-1498923273D5}" type="presParOf" srcId="{DE255D41-F04D-4AEC-B4AE-CB0FD4970B33}" destId="{0FE5D60F-E4CF-4C1C-8AF3-B970D631D079}" srcOrd="2" destOrd="0" presId="urn:microsoft.com/office/officeart/2005/8/layout/radial1"/>
    <dgm:cxn modelId="{17C8F71C-2FB0-44A9-BB03-1E862C5EFD0D}" type="presParOf" srcId="{DE255D41-F04D-4AEC-B4AE-CB0FD4970B33}" destId="{068DF553-D3B1-4966-A2C0-174506D53F8B}" srcOrd="3" destOrd="0" presId="urn:microsoft.com/office/officeart/2005/8/layout/radial1"/>
    <dgm:cxn modelId="{CCD9AB4E-635E-40C9-A7EE-020D081B1ACC}" type="presParOf" srcId="{068DF553-D3B1-4966-A2C0-174506D53F8B}" destId="{75D3C17D-AB9D-446E-87A9-6BA1056171CD}" srcOrd="0" destOrd="0" presId="urn:microsoft.com/office/officeart/2005/8/layout/radial1"/>
    <dgm:cxn modelId="{1D74EC7B-F07F-4294-818C-F2D17597EDA8}" type="presParOf" srcId="{DE255D41-F04D-4AEC-B4AE-CB0FD4970B33}" destId="{E5BFBCF4-5DC0-4DA3-A32B-C8F7111CC2B7}" srcOrd="4" destOrd="0" presId="urn:microsoft.com/office/officeart/2005/8/layout/radial1"/>
    <dgm:cxn modelId="{7157C225-49CF-4733-A148-EF1A7C6AB311}" type="presParOf" srcId="{DE255D41-F04D-4AEC-B4AE-CB0FD4970B33}" destId="{735C7AB6-C761-46B2-B03A-6D25B485E96C}" srcOrd="5" destOrd="0" presId="urn:microsoft.com/office/officeart/2005/8/layout/radial1"/>
    <dgm:cxn modelId="{21262555-BD2C-49E7-9DBB-12D4D1757E30}" type="presParOf" srcId="{735C7AB6-C761-46B2-B03A-6D25B485E96C}" destId="{8B056E99-E3E5-4905-9CB2-FAD43806A48D}" srcOrd="0" destOrd="0" presId="urn:microsoft.com/office/officeart/2005/8/layout/radial1"/>
    <dgm:cxn modelId="{333A7A80-928B-451D-88D0-80BDD1B96CFD}" type="presParOf" srcId="{DE255D41-F04D-4AEC-B4AE-CB0FD4970B33}" destId="{F6961303-DC03-473C-BC4C-50C78161ED50}" srcOrd="6" destOrd="0" presId="urn:microsoft.com/office/officeart/2005/8/layout/radial1"/>
    <dgm:cxn modelId="{F514B68D-9BE7-4D91-BC09-5262E4876934}" type="presParOf" srcId="{DE255D41-F04D-4AEC-B4AE-CB0FD4970B33}" destId="{6FCE0241-DF38-44D2-AA12-A5235D6123CB}" srcOrd="7" destOrd="0" presId="urn:microsoft.com/office/officeart/2005/8/layout/radial1"/>
    <dgm:cxn modelId="{10252C84-5D32-4E95-9AD9-AC44C1D2BD85}" type="presParOf" srcId="{6FCE0241-DF38-44D2-AA12-A5235D6123CB}" destId="{C4DEF8D2-186F-4E77-80D1-18D74520727E}" srcOrd="0" destOrd="0" presId="urn:microsoft.com/office/officeart/2005/8/layout/radial1"/>
    <dgm:cxn modelId="{AB0FA13A-671E-4135-8DDA-2DDCEC65FACF}" type="presParOf" srcId="{DE255D41-F04D-4AEC-B4AE-CB0FD4970B33}" destId="{28ECEFBA-391C-41B3-8D65-B88426E68B0B}" srcOrd="8" destOrd="0" presId="urn:microsoft.com/office/officeart/2005/8/layout/radial1"/>
    <dgm:cxn modelId="{30073926-2825-4927-ACAA-1B4690158E1A}" type="presParOf" srcId="{DE255D41-F04D-4AEC-B4AE-CB0FD4970B33}" destId="{2CEB2488-CDC8-45B9-AA6C-100C9D5744EF}" srcOrd="9" destOrd="0" presId="urn:microsoft.com/office/officeart/2005/8/layout/radial1"/>
    <dgm:cxn modelId="{3A71F512-8D19-4914-8AC2-349ECB1DE45E}" type="presParOf" srcId="{2CEB2488-CDC8-45B9-AA6C-100C9D5744EF}" destId="{A4ADEE19-B73D-473E-8E7F-19E5FAA9F11F}" srcOrd="0" destOrd="0" presId="urn:microsoft.com/office/officeart/2005/8/layout/radial1"/>
    <dgm:cxn modelId="{B8A62F4B-1881-4D64-9BA1-F9886EE00A3F}" type="presParOf" srcId="{DE255D41-F04D-4AEC-B4AE-CB0FD4970B33}" destId="{49BE8117-9592-40BB-B7E2-B98A96BDD8BE}"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8C1E82ED-F02C-4068-BAD9-29057AFAC46D}" type="doc">
      <dgm:prSet loTypeId="urn:microsoft.com/office/officeart/2005/8/layout/radial1" loCatId="relationship" qsTypeId="urn:microsoft.com/office/officeart/2005/8/quickstyle/simple1" qsCatId="simple" csTypeId="urn:microsoft.com/office/officeart/2005/8/colors/colorful5" csCatId="colorful" phldr="1"/>
      <dgm:spPr/>
      <dgm:t>
        <a:bodyPr/>
        <a:lstStyle/>
        <a:p>
          <a:endParaRPr lang="en-US"/>
        </a:p>
      </dgm:t>
    </dgm:pt>
    <dgm:pt modelId="{6E61D0F6-9047-4E56-9669-A55D319D96ED}">
      <dgm:prSet phldrT="[Text]"/>
      <dgm:spPr/>
      <dgm:t>
        <a:bodyPr/>
        <a:lstStyle/>
        <a:p>
          <a:r>
            <a:rPr lang="en-US" dirty="0" smtClean="0">
              <a:solidFill>
                <a:schemeClr val="tx1"/>
              </a:solidFill>
            </a:rPr>
            <a:t>Multicultural Education</a:t>
          </a:r>
          <a:endParaRPr lang="en-US" dirty="0">
            <a:solidFill>
              <a:schemeClr val="tx1"/>
            </a:solidFill>
          </a:endParaRPr>
        </a:p>
      </dgm:t>
    </dgm:pt>
    <dgm:pt modelId="{E0D8E52C-B406-4B38-829D-C124D6152F8B}" type="parTrans" cxnId="{DA40B805-AB24-4B21-A818-575001CEB653}">
      <dgm:prSet/>
      <dgm:spPr/>
      <dgm:t>
        <a:bodyPr/>
        <a:lstStyle/>
        <a:p>
          <a:endParaRPr lang="en-US"/>
        </a:p>
      </dgm:t>
    </dgm:pt>
    <dgm:pt modelId="{1EA86639-0994-4218-B4EF-60EEA5B7347F}" type="sibTrans" cxnId="{DA40B805-AB24-4B21-A818-575001CEB653}">
      <dgm:prSet/>
      <dgm:spPr/>
      <dgm:t>
        <a:bodyPr/>
        <a:lstStyle/>
        <a:p>
          <a:endParaRPr lang="en-US"/>
        </a:p>
      </dgm:t>
    </dgm:pt>
    <dgm:pt modelId="{C6DBA264-53EB-4FCB-82E2-90E2C0E0E4A9}">
      <dgm:prSet phldrT="[Text]"/>
      <dgm:spPr/>
      <dgm:t>
        <a:bodyPr/>
        <a:lstStyle/>
        <a:p>
          <a:r>
            <a:rPr lang="en-US" dirty="0" smtClean="0"/>
            <a:t>1. Content Integration</a:t>
          </a:r>
          <a:endParaRPr lang="en-US" dirty="0"/>
        </a:p>
      </dgm:t>
    </dgm:pt>
    <dgm:pt modelId="{A518F57D-6BA0-45BA-89E2-DB5283816DFE}" type="parTrans" cxnId="{28296969-142B-4E38-830C-5421E803190F}">
      <dgm:prSet/>
      <dgm:spPr/>
      <dgm:t>
        <a:bodyPr/>
        <a:lstStyle/>
        <a:p>
          <a:endParaRPr lang="en-US"/>
        </a:p>
      </dgm:t>
    </dgm:pt>
    <dgm:pt modelId="{F7698A8F-E22F-4412-B02C-62500C339A5D}" type="sibTrans" cxnId="{28296969-142B-4E38-830C-5421E803190F}">
      <dgm:prSet/>
      <dgm:spPr/>
      <dgm:t>
        <a:bodyPr/>
        <a:lstStyle/>
        <a:p>
          <a:endParaRPr lang="en-US"/>
        </a:p>
      </dgm:t>
    </dgm:pt>
    <dgm:pt modelId="{EDB2BBFF-8AD7-4E43-B303-919F47063164}">
      <dgm:prSet phldrT="[Text]"/>
      <dgm:spPr/>
      <dgm:t>
        <a:bodyPr/>
        <a:lstStyle/>
        <a:p>
          <a:r>
            <a:rPr lang="en-US" dirty="0" smtClean="0"/>
            <a:t>2. Knowledge Construction</a:t>
          </a:r>
          <a:endParaRPr lang="en-US" dirty="0"/>
        </a:p>
      </dgm:t>
    </dgm:pt>
    <dgm:pt modelId="{A1B24C35-70A1-4826-BC05-F26215C80624}" type="parTrans" cxnId="{3AB77F66-68C0-40EB-B223-56230B9221CD}">
      <dgm:prSet/>
      <dgm:spPr/>
      <dgm:t>
        <a:bodyPr/>
        <a:lstStyle/>
        <a:p>
          <a:endParaRPr lang="en-US"/>
        </a:p>
      </dgm:t>
    </dgm:pt>
    <dgm:pt modelId="{B6BA3F63-888D-4E35-80B7-E5CE374D1782}" type="sibTrans" cxnId="{3AB77F66-68C0-40EB-B223-56230B9221CD}">
      <dgm:prSet/>
      <dgm:spPr/>
      <dgm:t>
        <a:bodyPr/>
        <a:lstStyle/>
        <a:p>
          <a:endParaRPr lang="en-US"/>
        </a:p>
      </dgm:t>
    </dgm:pt>
    <dgm:pt modelId="{9E368231-E4F2-409D-A7B8-1B328F9357BB}">
      <dgm:prSet phldrT="[Text]"/>
      <dgm:spPr/>
      <dgm:t>
        <a:bodyPr/>
        <a:lstStyle/>
        <a:p>
          <a:r>
            <a:rPr lang="en-US" dirty="0" smtClean="0"/>
            <a:t>3. Prejudice Reduction</a:t>
          </a:r>
          <a:endParaRPr lang="en-US" dirty="0"/>
        </a:p>
      </dgm:t>
    </dgm:pt>
    <dgm:pt modelId="{6D5499B3-2300-4759-BE9C-A9CB3094E61E}" type="parTrans" cxnId="{0F735FEC-F6E0-4105-B0E2-B6B19A5C4A41}">
      <dgm:prSet/>
      <dgm:spPr/>
      <dgm:t>
        <a:bodyPr/>
        <a:lstStyle/>
        <a:p>
          <a:endParaRPr lang="en-US"/>
        </a:p>
      </dgm:t>
    </dgm:pt>
    <dgm:pt modelId="{EFDD457D-F578-469C-BD59-A5CA7CCFDEF2}" type="sibTrans" cxnId="{0F735FEC-F6E0-4105-B0E2-B6B19A5C4A41}">
      <dgm:prSet/>
      <dgm:spPr/>
      <dgm:t>
        <a:bodyPr/>
        <a:lstStyle/>
        <a:p>
          <a:endParaRPr lang="en-US"/>
        </a:p>
      </dgm:t>
    </dgm:pt>
    <dgm:pt modelId="{52A00197-EE4B-4FC0-9AF1-0FB52F2D5046}">
      <dgm:prSet phldrT="[Text]"/>
      <dgm:spPr/>
      <dgm:t>
        <a:bodyPr/>
        <a:lstStyle/>
        <a:p>
          <a:r>
            <a:rPr lang="en-US" dirty="0" smtClean="0"/>
            <a:t>5.Empowering School Culture and Social Culture</a:t>
          </a:r>
          <a:endParaRPr lang="en-US" dirty="0"/>
        </a:p>
      </dgm:t>
    </dgm:pt>
    <dgm:pt modelId="{46AA9060-9D76-40FD-8854-0B7A56CF0C2F}" type="parTrans" cxnId="{7D4393C8-FA82-4906-9CF1-4551D60FADAF}">
      <dgm:prSet/>
      <dgm:spPr/>
      <dgm:t>
        <a:bodyPr/>
        <a:lstStyle/>
        <a:p>
          <a:endParaRPr lang="en-US"/>
        </a:p>
      </dgm:t>
    </dgm:pt>
    <dgm:pt modelId="{0DAAE8FA-8A2C-4513-AFAE-4DF8E8CCF8D2}" type="sibTrans" cxnId="{7D4393C8-FA82-4906-9CF1-4551D60FADAF}">
      <dgm:prSet/>
      <dgm:spPr/>
      <dgm:t>
        <a:bodyPr/>
        <a:lstStyle/>
        <a:p>
          <a:endParaRPr lang="en-US"/>
        </a:p>
      </dgm:t>
    </dgm:pt>
    <dgm:pt modelId="{1F3E1F2A-0AD2-46B0-B680-6F5A05167A5E}">
      <dgm:prSet/>
      <dgm:spPr/>
      <dgm:t>
        <a:bodyPr/>
        <a:lstStyle/>
        <a:p>
          <a:r>
            <a:rPr lang="en-US" dirty="0" smtClean="0"/>
            <a:t>4. An Equity Pedagogy</a:t>
          </a:r>
          <a:endParaRPr lang="en-US" dirty="0"/>
        </a:p>
      </dgm:t>
    </dgm:pt>
    <dgm:pt modelId="{36835AE2-1410-4D06-8D09-938037D3FE12}" type="parTrans" cxnId="{7C7CAE9B-9320-4878-AAC4-6D8F59337272}">
      <dgm:prSet/>
      <dgm:spPr/>
      <dgm:t>
        <a:bodyPr/>
        <a:lstStyle/>
        <a:p>
          <a:endParaRPr lang="en-US"/>
        </a:p>
      </dgm:t>
    </dgm:pt>
    <dgm:pt modelId="{F913F53A-0D5A-4FA0-A106-6DD9E2011834}" type="sibTrans" cxnId="{7C7CAE9B-9320-4878-AAC4-6D8F59337272}">
      <dgm:prSet/>
      <dgm:spPr/>
      <dgm:t>
        <a:bodyPr/>
        <a:lstStyle/>
        <a:p>
          <a:endParaRPr lang="en-US"/>
        </a:p>
      </dgm:t>
    </dgm:pt>
    <dgm:pt modelId="{DE255D41-F04D-4AEC-B4AE-CB0FD4970B33}" type="pres">
      <dgm:prSet presAssocID="{8C1E82ED-F02C-4068-BAD9-29057AFAC46D}" presName="cycle" presStyleCnt="0">
        <dgm:presLayoutVars>
          <dgm:chMax val="1"/>
          <dgm:dir/>
          <dgm:animLvl val="ctr"/>
          <dgm:resizeHandles val="exact"/>
        </dgm:presLayoutVars>
      </dgm:prSet>
      <dgm:spPr/>
      <dgm:t>
        <a:bodyPr/>
        <a:lstStyle/>
        <a:p>
          <a:endParaRPr lang="en-US"/>
        </a:p>
      </dgm:t>
    </dgm:pt>
    <dgm:pt modelId="{D14C2EA0-BA57-4159-8217-A6D553A69372}" type="pres">
      <dgm:prSet presAssocID="{6E61D0F6-9047-4E56-9669-A55D319D96ED}" presName="centerShape" presStyleLbl="node0" presStyleIdx="0" presStyleCnt="1"/>
      <dgm:spPr/>
      <dgm:t>
        <a:bodyPr/>
        <a:lstStyle/>
        <a:p>
          <a:endParaRPr lang="en-US"/>
        </a:p>
      </dgm:t>
    </dgm:pt>
    <dgm:pt modelId="{2DCBE903-1151-48A7-8D9B-21A50BBC7930}" type="pres">
      <dgm:prSet presAssocID="{A518F57D-6BA0-45BA-89E2-DB5283816DFE}" presName="Name9" presStyleLbl="parChTrans1D2" presStyleIdx="0" presStyleCnt="5"/>
      <dgm:spPr/>
      <dgm:t>
        <a:bodyPr/>
        <a:lstStyle/>
        <a:p>
          <a:endParaRPr lang="en-US"/>
        </a:p>
      </dgm:t>
    </dgm:pt>
    <dgm:pt modelId="{FD233542-9C7E-4727-991A-5CE6A8A285C6}" type="pres">
      <dgm:prSet presAssocID="{A518F57D-6BA0-45BA-89E2-DB5283816DFE}" presName="connTx" presStyleLbl="parChTrans1D2" presStyleIdx="0" presStyleCnt="5"/>
      <dgm:spPr/>
      <dgm:t>
        <a:bodyPr/>
        <a:lstStyle/>
        <a:p>
          <a:endParaRPr lang="en-US"/>
        </a:p>
      </dgm:t>
    </dgm:pt>
    <dgm:pt modelId="{0FE5D60F-E4CF-4C1C-8AF3-B970D631D079}" type="pres">
      <dgm:prSet presAssocID="{C6DBA264-53EB-4FCB-82E2-90E2C0E0E4A9}" presName="node" presStyleLbl="node1" presStyleIdx="0" presStyleCnt="5">
        <dgm:presLayoutVars>
          <dgm:bulletEnabled val="1"/>
        </dgm:presLayoutVars>
      </dgm:prSet>
      <dgm:spPr/>
      <dgm:t>
        <a:bodyPr/>
        <a:lstStyle/>
        <a:p>
          <a:endParaRPr lang="en-US"/>
        </a:p>
      </dgm:t>
    </dgm:pt>
    <dgm:pt modelId="{068DF553-D3B1-4966-A2C0-174506D53F8B}" type="pres">
      <dgm:prSet presAssocID="{A1B24C35-70A1-4826-BC05-F26215C80624}" presName="Name9" presStyleLbl="parChTrans1D2" presStyleIdx="1" presStyleCnt="5"/>
      <dgm:spPr/>
      <dgm:t>
        <a:bodyPr/>
        <a:lstStyle/>
        <a:p>
          <a:endParaRPr lang="en-US"/>
        </a:p>
      </dgm:t>
    </dgm:pt>
    <dgm:pt modelId="{75D3C17D-AB9D-446E-87A9-6BA1056171CD}" type="pres">
      <dgm:prSet presAssocID="{A1B24C35-70A1-4826-BC05-F26215C80624}" presName="connTx" presStyleLbl="parChTrans1D2" presStyleIdx="1" presStyleCnt="5"/>
      <dgm:spPr/>
      <dgm:t>
        <a:bodyPr/>
        <a:lstStyle/>
        <a:p>
          <a:endParaRPr lang="en-US"/>
        </a:p>
      </dgm:t>
    </dgm:pt>
    <dgm:pt modelId="{E5BFBCF4-5DC0-4DA3-A32B-C8F7111CC2B7}" type="pres">
      <dgm:prSet presAssocID="{EDB2BBFF-8AD7-4E43-B303-919F47063164}" presName="node" presStyleLbl="node1" presStyleIdx="1" presStyleCnt="5">
        <dgm:presLayoutVars>
          <dgm:bulletEnabled val="1"/>
        </dgm:presLayoutVars>
      </dgm:prSet>
      <dgm:spPr/>
      <dgm:t>
        <a:bodyPr/>
        <a:lstStyle/>
        <a:p>
          <a:endParaRPr lang="en-US"/>
        </a:p>
      </dgm:t>
    </dgm:pt>
    <dgm:pt modelId="{735C7AB6-C761-46B2-B03A-6D25B485E96C}" type="pres">
      <dgm:prSet presAssocID="{6D5499B3-2300-4759-BE9C-A9CB3094E61E}" presName="Name9" presStyleLbl="parChTrans1D2" presStyleIdx="2" presStyleCnt="5"/>
      <dgm:spPr/>
      <dgm:t>
        <a:bodyPr/>
        <a:lstStyle/>
        <a:p>
          <a:endParaRPr lang="en-US"/>
        </a:p>
      </dgm:t>
    </dgm:pt>
    <dgm:pt modelId="{8B056E99-E3E5-4905-9CB2-FAD43806A48D}" type="pres">
      <dgm:prSet presAssocID="{6D5499B3-2300-4759-BE9C-A9CB3094E61E}" presName="connTx" presStyleLbl="parChTrans1D2" presStyleIdx="2" presStyleCnt="5"/>
      <dgm:spPr/>
      <dgm:t>
        <a:bodyPr/>
        <a:lstStyle/>
        <a:p>
          <a:endParaRPr lang="en-US"/>
        </a:p>
      </dgm:t>
    </dgm:pt>
    <dgm:pt modelId="{F6961303-DC03-473C-BC4C-50C78161ED50}" type="pres">
      <dgm:prSet presAssocID="{9E368231-E4F2-409D-A7B8-1B328F9357BB}" presName="node" presStyleLbl="node1" presStyleIdx="2" presStyleCnt="5">
        <dgm:presLayoutVars>
          <dgm:bulletEnabled val="1"/>
        </dgm:presLayoutVars>
      </dgm:prSet>
      <dgm:spPr/>
      <dgm:t>
        <a:bodyPr/>
        <a:lstStyle/>
        <a:p>
          <a:endParaRPr lang="en-US"/>
        </a:p>
      </dgm:t>
    </dgm:pt>
    <dgm:pt modelId="{6FCE0241-DF38-44D2-AA12-A5235D6123CB}" type="pres">
      <dgm:prSet presAssocID="{36835AE2-1410-4D06-8D09-938037D3FE12}" presName="Name9" presStyleLbl="parChTrans1D2" presStyleIdx="3" presStyleCnt="5"/>
      <dgm:spPr/>
      <dgm:t>
        <a:bodyPr/>
        <a:lstStyle/>
        <a:p>
          <a:endParaRPr lang="en-US"/>
        </a:p>
      </dgm:t>
    </dgm:pt>
    <dgm:pt modelId="{C4DEF8D2-186F-4E77-80D1-18D74520727E}" type="pres">
      <dgm:prSet presAssocID="{36835AE2-1410-4D06-8D09-938037D3FE12}" presName="connTx" presStyleLbl="parChTrans1D2" presStyleIdx="3" presStyleCnt="5"/>
      <dgm:spPr/>
      <dgm:t>
        <a:bodyPr/>
        <a:lstStyle/>
        <a:p>
          <a:endParaRPr lang="en-US"/>
        </a:p>
      </dgm:t>
    </dgm:pt>
    <dgm:pt modelId="{28ECEFBA-391C-41B3-8D65-B88426E68B0B}" type="pres">
      <dgm:prSet presAssocID="{1F3E1F2A-0AD2-46B0-B680-6F5A05167A5E}" presName="node" presStyleLbl="node1" presStyleIdx="3" presStyleCnt="5">
        <dgm:presLayoutVars>
          <dgm:bulletEnabled val="1"/>
        </dgm:presLayoutVars>
      </dgm:prSet>
      <dgm:spPr/>
      <dgm:t>
        <a:bodyPr/>
        <a:lstStyle/>
        <a:p>
          <a:endParaRPr lang="en-US"/>
        </a:p>
      </dgm:t>
    </dgm:pt>
    <dgm:pt modelId="{2CEB2488-CDC8-45B9-AA6C-100C9D5744EF}" type="pres">
      <dgm:prSet presAssocID="{46AA9060-9D76-40FD-8854-0B7A56CF0C2F}" presName="Name9" presStyleLbl="parChTrans1D2" presStyleIdx="4" presStyleCnt="5"/>
      <dgm:spPr/>
      <dgm:t>
        <a:bodyPr/>
        <a:lstStyle/>
        <a:p>
          <a:endParaRPr lang="en-US"/>
        </a:p>
      </dgm:t>
    </dgm:pt>
    <dgm:pt modelId="{A4ADEE19-B73D-473E-8E7F-19E5FAA9F11F}" type="pres">
      <dgm:prSet presAssocID="{46AA9060-9D76-40FD-8854-0B7A56CF0C2F}" presName="connTx" presStyleLbl="parChTrans1D2" presStyleIdx="4" presStyleCnt="5"/>
      <dgm:spPr/>
      <dgm:t>
        <a:bodyPr/>
        <a:lstStyle/>
        <a:p>
          <a:endParaRPr lang="en-US"/>
        </a:p>
      </dgm:t>
    </dgm:pt>
    <dgm:pt modelId="{49BE8117-9592-40BB-B7E2-B98A96BDD8BE}" type="pres">
      <dgm:prSet presAssocID="{52A00197-EE4B-4FC0-9AF1-0FB52F2D5046}" presName="node" presStyleLbl="node1" presStyleIdx="4" presStyleCnt="5">
        <dgm:presLayoutVars>
          <dgm:bulletEnabled val="1"/>
        </dgm:presLayoutVars>
      </dgm:prSet>
      <dgm:spPr/>
      <dgm:t>
        <a:bodyPr/>
        <a:lstStyle/>
        <a:p>
          <a:endParaRPr lang="en-US"/>
        </a:p>
      </dgm:t>
    </dgm:pt>
  </dgm:ptLst>
  <dgm:cxnLst>
    <dgm:cxn modelId="{6426E0EE-C9DF-4704-B5FF-FBF37D7BDD50}" type="presOf" srcId="{52A00197-EE4B-4FC0-9AF1-0FB52F2D5046}" destId="{49BE8117-9592-40BB-B7E2-B98A96BDD8BE}" srcOrd="0" destOrd="0" presId="urn:microsoft.com/office/officeart/2005/8/layout/radial1"/>
    <dgm:cxn modelId="{A87D65E8-4141-4CBB-843D-20B9F5D7F8D2}" type="presOf" srcId="{A518F57D-6BA0-45BA-89E2-DB5283816DFE}" destId="{FD233542-9C7E-4727-991A-5CE6A8A285C6}" srcOrd="1" destOrd="0" presId="urn:microsoft.com/office/officeart/2005/8/layout/radial1"/>
    <dgm:cxn modelId="{30B4F3F1-3FD6-460C-8F83-89C1808B182E}" type="presOf" srcId="{6D5499B3-2300-4759-BE9C-A9CB3094E61E}" destId="{735C7AB6-C761-46B2-B03A-6D25B485E96C}" srcOrd="0" destOrd="0" presId="urn:microsoft.com/office/officeart/2005/8/layout/radial1"/>
    <dgm:cxn modelId="{2DBFB661-49D4-42D7-BD19-0D3189E88470}" type="presOf" srcId="{EDB2BBFF-8AD7-4E43-B303-919F47063164}" destId="{E5BFBCF4-5DC0-4DA3-A32B-C8F7111CC2B7}" srcOrd="0" destOrd="0" presId="urn:microsoft.com/office/officeart/2005/8/layout/radial1"/>
    <dgm:cxn modelId="{9DD0BDA6-65A0-409C-9319-48BA1B20A8DF}" type="presOf" srcId="{8C1E82ED-F02C-4068-BAD9-29057AFAC46D}" destId="{DE255D41-F04D-4AEC-B4AE-CB0FD4970B33}" srcOrd="0" destOrd="0" presId="urn:microsoft.com/office/officeart/2005/8/layout/radial1"/>
    <dgm:cxn modelId="{F7C427A2-041D-4D82-BD6C-6E9ECD546404}" type="presOf" srcId="{A1B24C35-70A1-4826-BC05-F26215C80624}" destId="{75D3C17D-AB9D-446E-87A9-6BA1056171CD}" srcOrd="1" destOrd="0" presId="urn:microsoft.com/office/officeart/2005/8/layout/radial1"/>
    <dgm:cxn modelId="{567A64C4-AF8F-49EA-98C5-DD4A3208557B}" type="presOf" srcId="{C6DBA264-53EB-4FCB-82E2-90E2C0E0E4A9}" destId="{0FE5D60F-E4CF-4C1C-8AF3-B970D631D079}" srcOrd="0" destOrd="0" presId="urn:microsoft.com/office/officeart/2005/8/layout/radial1"/>
    <dgm:cxn modelId="{632CC44A-2F34-4AB4-9FE0-96DBF4C02C52}" type="presOf" srcId="{36835AE2-1410-4D06-8D09-938037D3FE12}" destId="{6FCE0241-DF38-44D2-AA12-A5235D6123CB}" srcOrd="0" destOrd="0" presId="urn:microsoft.com/office/officeart/2005/8/layout/radial1"/>
    <dgm:cxn modelId="{DF9A5616-3B5D-443A-8A71-F07B7A5D4329}" type="presOf" srcId="{46AA9060-9D76-40FD-8854-0B7A56CF0C2F}" destId="{2CEB2488-CDC8-45B9-AA6C-100C9D5744EF}" srcOrd="0" destOrd="0" presId="urn:microsoft.com/office/officeart/2005/8/layout/radial1"/>
    <dgm:cxn modelId="{EA0B6DFF-A898-4EBE-A21A-E89F66A6EEA6}" type="presOf" srcId="{46AA9060-9D76-40FD-8854-0B7A56CF0C2F}" destId="{A4ADEE19-B73D-473E-8E7F-19E5FAA9F11F}" srcOrd="1" destOrd="0" presId="urn:microsoft.com/office/officeart/2005/8/layout/radial1"/>
    <dgm:cxn modelId="{57640F2E-CF4C-4DC0-BF47-5116540BDCD1}" type="presOf" srcId="{9E368231-E4F2-409D-A7B8-1B328F9357BB}" destId="{F6961303-DC03-473C-BC4C-50C78161ED50}" srcOrd="0" destOrd="0" presId="urn:microsoft.com/office/officeart/2005/8/layout/radial1"/>
    <dgm:cxn modelId="{9D0A54A3-8884-4335-A2BB-7E6F64FDCD85}" type="presOf" srcId="{A518F57D-6BA0-45BA-89E2-DB5283816DFE}" destId="{2DCBE903-1151-48A7-8D9B-21A50BBC7930}" srcOrd="0" destOrd="0" presId="urn:microsoft.com/office/officeart/2005/8/layout/radial1"/>
    <dgm:cxn modelId="{3AB77F66-68C0-40EB-B223-56230B9221CD}" srcId="{6E61D0F6-9047-4E56-9669-A55D319D96ED}" destId="{EDB2BBFF-8AD7-4E43-B303-919F47063164}" srcOrd="1" destOrd="0" parTransId="{A1B24C35-70A1-4826-BC05-F26215C80624}" sibTransId="{B6BA3F63-888D-4E35-80B7-E5CE374D1782}"/>
    <dgm:cxn modelId="{8DB56B05-E971-4AEC-8AE1-6D4DA0637F99}" type="presOf" srcId="{36835AE2-1410-4D06-8D09-938037D3FE12}" destId="{C4DEF8D2-186F-4E77-80D1-18D74520727E}" srcOrd="1" destOrd="0" presId="urn:microsoft.com/office/officeart/2005/8/layout/radial1"/>
    <dgm:cxn modelId="{5AA16159-082C-4D66-9B75-8DB102CEFC4A}" type="presOf" srcId="{A1B24C35-70A1-4826-BC05-F26215C80624}" destId="{068DF553-D3B1-4966-A2C0-174506D53F8B}" srcOrd="0" destOrd="0" presId="urn:microsoft.com/office/officeart/2005/8/layout/radial1"/>
    <dgm:cxn modelId="{7D4393C8-FA82-4906-9CF1-4551D60FADAF}" srcId="{6E61D0F6-9047-4E56-9669-A55D319D96ED}" destId="{52A00197-EE4B-4FC0-9AF1-0FB52F2D5046}" srcOrd="4" destOrd="0" parTransId="{46AA9060-9D76-40FD-8854-0B7A56CF0C2F}" sibTransId="{0DAAE8FA-8A2C-4513-AFAE-4DF8E8CCF8D2}"/>
    <dgm:cxn modelId="{8A747D16-A570-4777-A2DA-481ABC019F5C}" type="presOf" srcId="{1F3E1F2A-0AD2-46B0-B680-6F5A05167A5E}" destId="{28ECEFBA-391C-41B3-8D65-B88426E68B0B}" srcOrd="0" destOrd="0" presId="urn:microsoft.com/office/officeart/2005/8/layout/radial1"/>
    <dgm:cxn modelId="{41A4AE77-7590-499F-8C7F-F0A9B6FFA8C3}" type="presOf" srcId="{6D5499B3-2300-4759-BE9C-A9CB3094E61E}" destId="{8B056E99-E3E5-4905-9CB2-FAD43806A48D}" srcOrd="1" destOrd="0" presId="urn:microsoft.com/office/officeart/2005/8/layout/radial1"/>
    <dgm:cxn modelId="{28296969-142B-4E38-830C-5421E803190F}" srcId="{6E61D0F6-9047-4E56-9669-A55D319D96ED}" destId="{C6DBA264-53EB-4FCB-82E2-90E2C0E0E4A9}" srcOrd="0" destOrd="0" parTransId="{A518F57D-6BA0-45BA-89E2-DB5283816DFE}" sibTransId="{F7698A8F-E22F-4412-B02C-62500C339A5D}"/>
    <dgm:cxn modelId="{72234BE8-D331-46DD-A21C-3359D37E82A6}" type="presOf" srcId="{6E61D0F6-9047-4E56-9669-A55D319D96ED}" destId="{D14C2EA0-BA57-4159-8217-A6D553A69372}" srcOrd="0" destOrd="0" presId="urn:microsoft.com/office/officeart/2005/8/layout/radial1"/>
    <dgm:cxn modelId="{DA40B805-AB24-4B21-A818-575001CEB653}" srcId="{8C1E82ED-F02C-4068-BAD9-29057AFAC46D}" destId="{6E61D0F6-9047-4E56-9669-A55D319D96ED}" srcOrd="0" destOrd="0" parTransId="{E0D8E52C-B406-4B38-829D-C124D6152F8B}" sibTransId="{1EA86639-0994-4218-B4EF-60EEA5B7347F}"/>
    <dgm:cxn modelId="{0F735FEC-F6E0-4105-B0E2-B6B19A5C4A41}" srcId="{6E61D0F6-9047-4E56-9669-A55D319D96ED}" destId="{9E368231-E4F2-409D-A7B8-1B328F9357BB}" srcOrd="2" destOrd="0" parTransId="{6D5499B3-2300-4759-BE9C-A9CB3094E61E}" sibTransId="{EFDD457D-F578-469C-BD59-A5CA7CCFDEF2}"/>
    <dgm:cxn modelId="{7C7CAE9B-9320-4878-AAC4-6D8F59337272}" srcId="{6E61D0F6-9047-4E56-9669-A55D319D96ED}" destId="{1F3E1F2A-0AD2-46B0-B680-6F5A05167A5E}" srcOrd="3" destOrd="0" parTransId="{36835AE2-1410-4D06-8D09-938037D3FE12}" sibTransId="{F913F53A-0D5A-4FA0-A106-6DD9E2011834}"/>
    <dgm:cxn modelId="{AC5444F5-316D-4CDC-B375-5FAE75BBD5CC}" type="presParOf" srcId="{DE255D41-F04D-4AEC-B4AE-CB0FD4970B33}" destId="{D14C2EA0-BA57-4159-8217-A6D553A69372}" srcOrd="0" destOrd="0" presId="urn:microsoft.com/office/officeart/2005/8/layout/radial1"/>
    <dgm:cxn modelId="{F9545627-73E4-4FBB-925C-A799E2292553}" type="presParOf" srcId="{DE255D41-F04D-4AEC-B4AE-CB0FD4970B33}" destId="{2DCBE903-1151-48A7-8D9B-21A50BBC7930}" srcOrd="1" destOrd="0" presId="urn:microsoft.com/office/officeart/2005/8/layout/radial1"/>
    <dgm:cxn modelId="{10B450FC-0F28-472B-99AC-168DC1D1BA82}" type="presParOf" srcId="{2DCBE903-1151-48A7-8D9B-21A50BBC7930}" destId="{FD233542-9C7E-4727-991A-5CE6A8A285C6}" srcOrd="0" destOrd="0" presId="urn:microsoft.com/office/officeart/2005/8/layout/radial1"/>
    <dgm:cxn modelId="{12502B1C-E26A-4903-A834-1498923273D5}" type="presParOf" srcId="{DE255D41-F04D-4AEC-B4AE-CB0FD4970B33}" destId="{0FE5D60F-E4CF-4C1C-8AF3-B970D631D079}" srcOrd="2" destOrd="0" presId="urn:microsoft.com/office/officeart/2005/8/layout/radial1"/>
    <dgm:cxn modelId="{17C8F71C-2FB0-44A9-BB03-1E862C5EFD0D}" type="presParOf" srcId="{DE255D41-F04D-4AEC-B4AE-CB0FD4970B33}" destId="{068DF553-D3B1-4966-A2C0-174506D53F8B}" srcOrd="3" destOrd="0" presId="urn:microsoft.com/office/officeart/2005/8/layout/radial1"/>
    <dgm:cxn modelId="{CCD9AB4E-635E-40C9-A7EE-020D081B1ACC}" type="presParOf" srcId="{068DF553-D3B1-4966-A2C0-174506D53F8B}" destId="{75D3C17D-AB9D-446E-87A9-6BA1056171CD}" srcOrd="0" destOrd="0" presId="urn:microsoft.com/office/officeart/2005/8/layout/radial1"/>
    <dgm:cxn modelId="{1D74EC7B-F07F-4294-818C-F2D17597EDA8}" type="presParOf" srcId="{DE255D41-F04D-4AEC-B4AE-CB0FD4970B33}" destId="{E5BFBCF4-5DC0-4DA3-A32B-C8F7111CC2B7}" srcOrd="4" destOrd="0" presId="urn:microsoft.com/office/officeart/2005/8/layout/radial1"/>
    <dgm:cxn modelId="{7157C225-49CF-4733-A148-EF1A7C6AB311}" type="presParOf" srcId="{DE255D41-F04D-4AEC-B4AE-CB0FD4970B33}" destId="{735C7AB6-C761-46B2-B03A-6D25B485E96C}" srcOrd="5" destOrd="0" presId="urn:microsoft.com/office/officeart/2005/8/layout/radial1"/>
    <dgm:cxn modelId="{21262555-BD2C-49E7-9DBB-12D4D1757E30}" type="presParOf" srcId="{735C7AB6-C761-46B2-B03A-6D25B485E96C}" destId="{8B056E99-E3E5-4905-9CB2-FAD43806A48D}" srcOrd="0" destOrd="0" presId="urn:microsoft.com/office/officeart/2005/8/layout/radial1"/>
    <dgm:cxn modelId="{333A7A80-928B-451D-88D0-80BDD1B96CFD}" type="presParOf" srcId="{DE255D41-F04D-4AEC-B4AE-CB0FD4970B33}" destId="{F6961303-DC03-473C-BC4C-50C78161ED50}" srcOrd="6" destOrd="0" presId="urn:microsoft.com/office/officeart/2005/8/layout/radial1"/>
    <dgm:cxn modelId="{F514B68D-9BE7-4D91-BC09-5262E4876934}" type="presParOf" srcId="{DE255D41-F04D-4AEC-B4AE-CB0FD4970B33}" destId="{6FCE0241-DF38-44D2-AA12-A5235D6123CB}" srcOrd="7" destOrd="0" presId="urn:microsoft.com/office/officeart/2005/8/layout/radial1"/>
    <dgm:cxn modelId="{10252C84-5D32-4E95-9AD9-AC44C1D2BD85}" type="presParOf" srcId="{6FCE0241-DF38-44D2-AA12-A5235D6123CB}" destId="{C4DEF8D2-186F-4E77-80D1-18D74520727E}" srcOrd="0" destOrd="0" presId="urn:microsoft.com/office/officeart/2005/8/layout/radial1"/>
    <dgm:cxn modelId="{AB0FA13A-671E-4135-8DDA-2DDCEC65FACF}" type="presParOf" srcId="{DE255D41-F04D-4AEC-B4AE-CB0FD4970B33}" destId="{28ECEFBA-391C-41B3-8D65-B88426E68B0B}" srcOrd="8" destOrd="0" presId="urn:microsoft.com/office/officeart/2005/8/layout/radial1"/>
    <dgm:cxn modelId="{30073926-2825-4927-ACAA-1B4690158E1A}" type="presParOf" srcId="{DE255D41-F04D-4AEC-B4AE-CB0FD4970B33}" destId="{2CEB2488-CDC8-45B9-AA6C-100C9D5744EF}" srcOrd="9" destOrd="0" presId="urn:microsoft.com/office/officeart/2005/8/layout/radial1"/>
    <dgm:cxn modelId="{3A71F512-8D19-4914-8AC2-349ECB1DE45E}" type="presParOf" srcId="{2CEB2488-CDC8-45B9-AA6C-100C9D5744EF}" destId="{A4ADEE19-B73D-473E-8E7F-19E5FAA9F11F}" srcOrd="0" destOrd="0" presId="urn:microsoft.com/office/officeart/2005/8/layout/radial1"/>
    <dgm:cxn modelId="{B8A62F4B-1881-4D64-9BA1-F9886EE00A3F}" type="presParOf" srcId="{DE255D41-F04D-4AEC-B4AE-CB0FD4970B33}" destId="{49BE8117-9592-40BB-B7E2-B98A96BDD8BE}" srcOrd="10" destOrd="0" presId="urn:microsoft.com/office/officeart/2005/8/layout/radial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4C2EA0-BA57-4159-8217-A6D553A69372}">
      <dsp:nvSpPr>
        <dsp:cNvPr id="0" name=""/>
        <dsp:cNvSpPr/>
      </dsp:nvSpPr>
      <dsp:spPr>
        <a:xfrm>
          <a:off x="3024339" y="2160260"/>
          <a:ext cx="2088225" cy="161821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err="1" smtClean="0">
              <a:solidFill>
                <a:schemeClr val="tx1"/>
              </a:solidFill>
            </a:rPr>
            <a:t>Addysg</a:t>
          </a:r>
          <a:r>
            <a:rPr lang="en-US" sz="1600" kern="1200" dirty="0" smtClean="0">
              <a:solidFill>
                <a:schemeClr val="tx1"/>
              </a:solidFill>
            </a:rPr>
            <a:t> </a:t>
          </a:r>
          <a:r>
            <a:rPr lang="en-US" sz="1600" kern="1200" dirty="0" err="1" smtClean="0">
              <a:solidFill>
                <a:schemeClr val="tx1"/>
              </a:solidFill>
            </a:rPr>
            <a:t>Amlddiwylliannol</a:t>
          </a:r>
          <a:endParaRPr lang="en-US" sz="1600" kern="1200" dirty="0">
            <a:solidFill>
              <a:schemeClr val="tx1"/>
            </a:solidFill>
          </a:endParaRPr>
        </a:p>
      </dsp:txBody>
      <dsp:txXfrm>
        <a:off x="3330152" y="2397242"/>
        <a:ext cx="1476599" cy="1144250"/>
      </dsp:txXfrm>
    </dsp:sp>
    <dsp:sp modelId="{2DCBE903-1151-48A7-8D9B-21A50BBC7930}">
      <dsp:nvSpPr>
        <dsp:cNvPr id="0" name=""/>
        <dsp:cNvSpPr/>
      </dsp:nvSpPr>
      <dsp:spPr>
        <a:xfrm rot="16200000">
          <a:off x="3808451" y="1882361"/>
          <a:ext cx="520000" cy="35797"/>
        </a:xfrm>
        <a:custGeom>
          <a:avLst/>
          <a:gdLst/>
          <a:ahLst/>
          <a:cxnLst/>
          <a:rect l="0" t="0" r="0" b="0"/>
          <a:pathLst>
            <a:path>
              <a:moveTo>
                <a:pt x="0" y="17898"/>
              </a:moveTo>
              <a:lnTo>
                <a:pt x="520000"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055451" y="1887259"/>
        <a:ext cx="26000" cy="26000"/>
      </dsp:txXfrm>
    </dsp:sp>
    <dsp:sp modelId="{0FE5D60F-E4CF-4C1C-8AF3-B970D631D079}">
      <dsp:nvSpPr>
        <dsp:cNvPr id="0" name=""/>
        <dsp:cNvSpPr/>
      </dsp:nvSpPr>
      <dsp:spPr>
        <a:xfrm>
          <a:off x="3259344" y="22045"/>
          <a:ext cx="1618214" cy="161821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1. </a:t>
          </a:r>
          <a:r>
            <a:rPr lang="en-US" sz="1600" kern="1200" dirty="0" err="1" smtClean="0"/>
            <a:t>Cynnwys</a:t>
          </a:r>
          <a:r>
            <a:rPr lang="en-US" sz="1600" kern="1200" dirty="0" smtClean="0"/>
            <a:t> </a:t>
          </a:r>
          <a:r>
            <a:rPr lang="en-US" sz="1600" kern="1200" dirty="0" err="1" smtClean="0"/>
            <a:t>wedi’i</a:t>
          </a:r>
          <a:r>
            <a:rPr lang="en-US" sz="1600" kern="1200" dirty="0" smtClean="0"/>
            <a:t> </a:t>
          </a:r>
          <a:r>
            <a:rPr lang="en-US" sz="1600" kern="1200" dirty="0" err="1" smtClean="0"/>
            <a:t>Integreiddio</a:t>
          </a:r>
          <a:endParaRPr lang="en-US" sz="1600" kern="1200" dirty="0"/>
        </a:p>
      </dsp:txBody>
      <dsp:txXfrm>
        <a:off x="3496326" y="259027"/>
        <a:ext cx="1144250" cy="1144250"/>
      </dsp:txXfrm>
    </dsp:sp>
    <dsp:sp modelId="{068DF553-D3B1-4966-A2C0-174506D53F8B}">
      <dsp:nvSpPr>
        <dsp:cNvPr id="0" name=""/>
        <dsp:cNvSpPr/>
      </dsp:nvSpPr>
      <dsp:spPr>
        <a:xfrm rot="20470669">
          <a:off x="5016237" y="2577699"/>
          <a:ext cx="297524" cy="35797"/>
        </a:xfrm>
        <a:custGeom>
          <a:avLst/>
          <a:gdLst/>
          <a:ahLst/>
          <a:cxnLst/>
          <a:rect l="0" t="0" r="0" b="0"/>
          <a:pathLst>
            <a:path>
              <a:moveTo>
                <a:pt x="0" y="17898"/>
              </a:moveTo>
              <a:lnTo>
                <a:pt x="297524"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157561" y="2588160"/>
        <a:ext cx="14876" cy="14876"/>
      </dsp:txXfrm>
    </dsp:sp>
    <dsp:sp modelId="{E5BFBCF4-5DC0-4DA3-A32B-C8F7111CC2B7}">
      <dsp:nvSpPr>
        <dsp:cNvPr id="0" name=""/>
        <dsp:cNvSpPr/>
      </dsp:nvSpPr>
      <dsp:spPr>
        <a:xfrm>
          <a:off x="5262539" y="1477451"/>
          <a:ext cx="1618214" cy="1618214"/>
        </a:xfrm>
        <a:prstGeom prst="ellipse">
          <a:avLst/>
        </a:prstGeom>
        <a:solidFill>
          <a:schemeClr val="accent5">
            <a:hueOff val="-1838336"/>
            <a:satOff val="-255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2. Proses </a:t>
          </a:r>
          <a:r>
            <a:rPr lang="en-US" sz="1600" kern="1200" dirty="0" err="1" smtClean="0"/>
            <a:t>Adeiladu</a:t>
          </a:r>
          <a:r>
            <a:rPr lang="en-US" sz="1600" kern="1200" dirty="0" smtClean="0"/>
            <a:t> </a:t>
          </a:r>
          <a:r>
            <a:rPr lang="en-US" sz="1600" kern="1200" dirty="0" err="1" smtClean="0"/>
            <a:t>Gwybodaeth</a:t>
          </a:r>
          <a:endParaRPr lang="en-US" sz="1600" kern="1200" dirty="0"/>
        </a:p>
      </dsp:txBody>
      <dsp:txXfrm>
        <a:off x="5499521" y="1714433"/>
        <a:ext cx="1144250" cy="1144250"/>
      </dsp:txXfrm>
    </dsp:sp>
    <dsp:sp modelId="{735C7AB6-C761-46B2-B03A-6D25B485E96C}">
      <dsp:nvSpPr>
        <dsp:cNvPr id="0" name=""/>
        <dsp:cNvSpPr/>
      </dsp:nvSpPr>
      <dsp:spPr>
        <a:xfrm rot="3208987">
          <a:off x="4507447" y="3813277"/>
          <a:ext cx="398204" cy="35797"/>
        </a:xfrm>
        <a:custGeom>
          <a:avLst/>
          <a:gdLst/>
          <a:ahLst/>
          <a:cxnLst/>
          <a:rect l="0" t="0" r="0" b="0"/>
          <a:pathLst>
            <a:path>
              <a:moveTo>
                <a:pt x="0" y="17898"/>
              </a:moveTo>
              <a:lnTo>
                <a:pt x="398204"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696594" y="3821221"/>
        <a:ext cx="19910" cy="19910"/>
      </dsp:txXfrm>
    </dsp:sp>
    <dsp:sp modelId="{F6961303-DC03-473C-BC4C-50C78161ED50}">
      <dsp:nvSpPr>
        <dsp:cNvPr id="0" name=""/>
        <dsp:cNvSpPr/>
      </dsp:nvSpPr>
      <dsp:spPr>
        <a:xfrm>
          <a:off x="4497387" y="3832348"/>
          <a:ext cx="1618214" cy="1618214"/>
        </a:xfrm>
        <a:prstGeom prst="ellipse">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3. </a:t>
          </a:r>
          <a:r>
            <a:rPr lang="en-US" sz="1600" kern="1200" dirty="0" err="1" smtClean="0"/>
            <a:t>Lleihau</a:t>
          </a:r>
          <a:r>
            <a:rPr lang="en-US" sz="1600" kern="1200" dirty="0" smtClean="0"/>
            <a:t> </a:t>
          </a:r>
          <a:r>
            <a:rPr lang="en-US" sz="1600" kern="1200" dirty="0" err="1" smtClean="0"/>
            <a:t>Rhagfarn</a:t>
          </a:r>
          <a:endParaRPr lang="en-US" sz="1600" kern="1200" dirty="0"/>
        </a:p>
      </dsp:txBody>
      <dsp:txXfrm>
        <a:off x="4734369" y="4069330"/>
        <a:ext cx="1144250" cy="1144250"/>
      </dsp:txXfrm>
    </dsp:sp>
    <dsp:sp modelId="{6FCE0241-DF38-44D2-AA12-A5235D6123CB}">
      <dsp:nvSpPr>
        <dsp:cNvPr id="0" name=""/>
        <dsp:cNvSpPr/>
      </dsp:nvSpPr>
      <dsp:spPr>
        <a:xfrm rot="7591013">
          <a:off x="3231252" y="3813277"/>
          <a:ext cx="398204" cy="35797"/>
        </a:xfrm>
        <a:custGeom>
          <a:avLst/>
          <a:gdLst/>
          <a:ahLst/>
          <a:cxnLst/>
          <a:rect l="0" t="0" r="0" b="0"/>
          <a:pathLst>
            <a:path>
              <a:moveTo>
                <a:pt x="0" y="17898"/>
              </a:moveTo>
              <a:lnTo>
                <a:pt x="398204"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3420399" y="3821221"/>
        <a:ext cx="19910" cy="19910"/>
      </dsp:txXfrm>
    </dsp:sp>
    <dsp:sp modelId="{28ECEFBA-391C-41B3-8D65-B88426E68B0B}">
      <dsp:nvSpPr>
        <dsp:cNvPr id="0" name=""/>
        <dsp:cNvSpPr/>
      </dsp:nvSpPr>
      <dsp:spPr>
        <a:xfrm>
          <a:off x="2021302" y="3832348"/>
          <a:ext cx="1618214" cy="1618214"/>
        </a:xfrm>
        <a:prstGeom prst="ellipse">
          <a:avLst/>
        </a:prstGeom>
        <a:solidFill>
          <a:schemeClr val="accent5">
            <a:hueOff val="-5515009"/>
            <a:satOff val="-7671"/>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4. </a:t>
          </a:r>
          <a:r>
            <a:rPr lang="en-US" sz="1600" kern="1200" dirty="0" err="1" smtClean="0"/>
            <a:t>Addysgeg</a:t>
          </a:r>
          <a:r>
            <a:rPr lang="en-US" sz="1600" kern="1200" dirty="0" smtClean="0"/>
            <a:t> </a:t>
          </a:r>
          <a:r>
            <a:rPr lang="en-US" sz="1600" kern="1200" dirty="0" err="1" smtClean="0"/>
            <a:t>Teg</a:t>
          </a:r>
          <a:endParaRPr lang="en-US" sz="1600" kern="1200" dirty="0"/>
        </a:p>
      </dsp:txBody>
      <dsp:txXfrm>
        <a:off x="2258284" y="4069330"/>
        <a:ext cx="1144250" cy="1144250"/>
      </dsp:txXfrm>
    </dsp:sp>
    <dsp:sp modelId="{2CEB2488-CDC8-45B9-AA6C-100C9D5744EF}">
      <dsp:nvSpPr>
        <dsp:cNvPr id="0" name=""/>
        <dsp:cNvSpPr/>
      </dsp:nvSpPr>
      <dsp:spPr>
        <a:xfrm rot="11929331">
          <a:off x="2823141" y="2577699"/>
          <a:ext cx="297524" cy="35797"/>
        </a:xfrm>
        <a:custGeom>
          <a:avLst/>
          <a:gdLst/>
          <a:ahLst/>
          <a:cxnLst/>
          <a:rect l="0" t="0" r="0" b="0"/>
          <a:pathLst>
            <a:path>
              <a:moveTo>
                <a:pt x="0" y="17898"/>
              </a:moveTo>
              <a:lnTo>
                <a:pt x="297524"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2964466" y="2588160"/>
        <a:ext cx="14876" cy="14876"/>
      </dsp:txXfrm>
    </dsp:sp>
    <dsp:sp modelId="{49BE8117-9592-40BB-B7E2-B98A96BDD8BE}">
      <dsp:nvSpPr>
        <dsp:cNvPr id="0" name=""/>
        <dsp:cNvSpPr/>
      </dsp:nvSpPr>
      <dsp:spPr>
        <a:xfrm>
          <a:off x="1256149" y="1477451"/>
          <a:ext cx="1618214" cy="1618214"/>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t>5.Diwylliant Ysgol  a </a:t>
          </a:r>
          <a:r>
            <a:rPr lang="en-US" sz="1600" kern="1200" dirty="0" err="1" smtClean="0"/>
            <a:t>Diwylliant</a:t>
          </a:r>
          <a:r>
            <a:rPr lang="en-US" sz="1600" kern="1200" dirty="0" smtClean="0"/>
            <a:t> </a:t>
          </a:r>
          <a:r>
            <a:rPr lang="en-US" sz="1600" kern="1200" dirty="0" err="1" smtClean="0"/>
            <a:t>Cymdeithasol</a:t>
          </a:r>
          <a:r>
            <a:rPr lang="en-US" sz="1600" kern="1200" dirty="0" smtClean="0"/>
            <a:t> </a:t>
          </a:r>
          <a:r>
            <a:rPr lang="en-US" sz="1600" kern="1200" dirty="0" err="1" smtClean="0"/>
            <a:t>Grymus</a:t>
          </a:r>
          <a:endParaRPr lang="en-US" sz="1600" kern="1200" dirty="0"/>
        </a:p>
      </dsp:txBody>
      <dsp:txXfrm>
        <a:off x="1493131" y="1714433"/>
        <a:ext cx="1144250" cy="114425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14C2EA0-BA57-4159-8217-A6D553A69372}">
      <dsp:nvSpPr>
        <dsp:cNvPr id="0" name=""/>
        <dsp:cNvSpPr/>
      </dsp:nvSpPr>
      <dsp:spPr>
        <a:xfrm>
          <a:off x="3259344" y="2128328"/>
          <a:ext cx="1618214" cy="1618214"/>
        </a:xfrm>
        <a:prstGeom prst="ellipse">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160" tIns="10160" rIns="10160" bIns="10160" numCol="1" spcCol="1270" anchor="ctr" anchorCtr="0">
          <a:noAutofit/>
        </a:bodyPr>
        <a:lstStyle/>
        <a:p>
          <a:pPr lvl="0" algn="ctr" defTabSz="711200">
            <a:lnSpc>
              <a:spcPct val="90000"/>
            </a:lnSpc>
            <a:spcBef>
              <a:spcPct val="0"/>
            </a:spcBef>
            <a:spcAft>
              <a:spcPct val="35000"/>
            </a:spcAft>
          </a:pPr>
          <a:r>
            <a:rPr lang="en-US" sz="1600" kern="1200" dirty="0" smtClean="0">
              <a:solidFill>
                <a:schemeClr val="tx1"/>
              </a:solidFill>
            </a:rPr>
            <a:t>Multicultural Education</a:t>
          </a:r>
          <a:endParaRPr lang="en-US" sz="1600" kern="1200" dirty="0">
            <a:solidFill>
              <a:schemeClr val="tx1"/>
            </a:solidFill>
          </a:endParaRPr>
        </a:p>
      </dsp:txBody>
      <dsp:txXfrm>
        <a:off x="3496326" y="2365310"/>
        <a:ext cx="1144250" cy="1144250"/>
      </dsp:txXfrm>
    </dsp:sp>
    <dsp:sp modelId="{2DCBE903-1151-48A7-8D9B-21A50BBC7930}">
      <dsp:nvSpPr>
        <dsp:cNvPr id="0" name=""/>
        <dsp:cNvSpPr/>
      </dsp:nvSpPr>
      <dsp:spPr>
        <a:xfrm rot="16200000">
          <a:off x="3824417" y="1866395"/>
          <a:ext cx="488069" cy="35797"/>
        </a:xfrm>
        <a:custGeom>
          <a:avLst/>
          <a:gdLst/>
          <a:ahLst/>
          <a:cxnLst/>
          <a:rect l="0" t="0" r="0" b="0"/>
          <a:pathLst>
            <a:path>
              <a:moveTo>
                <a:pt x="0" y="17898"/>
              </a:moveTo>
              <a:lnTo>
                <a:pt x="488069"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056250" y="1872092"/>
        <a:ext cx="24403" cy="24403"/>
      </dsp:txXfrm>
    </dsp:sp>
    <dsp:sp modelId="{0FE5D60F-E4CF-4C1C-8AF3-B970D631D079}">
      <dsp:nvSpPr>
        <dsp:cNvPr id="0" name=""/>
        <dsp:cNvSpPr/>
      </dsp:nvSpPr>
      <dsp:spPr>
        <a:xfrm>
          <a:off x="3259344" y="22045"/>
          <a:ext cx="1618214" cy="1618214"/>
        </a:xfrm>
        <a:prstGeom prst="ellipse">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smtClean="0"/>
            <a:t>1. Content Integration</a:t>
          </a:r>
          <a:endParaRPr lang="en-US" sz="1500" kern="1200" dirty="0"/>
        </a:p>
      </dsp:txBody>
      <dsp:txXfrm>
        <a:off x="3496326" y="259027"/>
        <a:ext cx="1144250" cy="1144250"/>
      </dsp:txXfrm>
    </dsp:sp>
    <dsp:sp modelId="{068DF553-D3B1-4966-A2C0-174506D53F8B}">
      <dsp:nvSpPr>
        <dsp:cNvPr id="0" name=""/>
        <dsp:cNvSpPr/>
      </dsp:nvSpPr>
      <dsp:spPr>
        <a:xfrm rot="20520000">
          <a:off x="4826014" y="2594098"/>
          <a:ext cx="488069" cy="35797"/>
        </a:xfrm>
        <a:custGeom>
          <a:avLst/>
          <a:gdLst/>
          <a:ahLst/>
          <a:cxnLst/>
          <a:rect l="0" t="0" r="0" b="0"/>
          <a:pathLst>
            <a:path>
              <a:moveTo>
                <a:pt x="0" y="17898"/>
              </a:moveTo>
              <a:lnTo>
                <a:pt x="488069"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5057847" y="2599795"/>
        <a:ext cx="24403" cy="24403"/>
      </dsp:txXfrm>
    </dsp:sp>
    <dsp:sp modelId="{E5BFBCF4-5DC0-4DA3-A32B-C8F7111CC2B7}">
      <dsp:nvSpPr>
        <dsp:cNvPr id="0" name=""/>
        <dsp:cNvSpPr/>
      </dsp:nvSpPr>
      <dsp:spPr>
        <a:xfrm>
          <a:off x="5262539" y="1477451"/>
          <a:ext cx="1618214" cy="1618214"/>
        </a:xfrm>
        <a:prstGeom prst="ellipse">
          <a:avLst/>
        </a:prstGeom>
        <a:solidFill>
          <a:schemeClr val="accent5">
            <a:hueOff val="-1838336"/>
            <a:satOff val="-2557"/>
            <a:lumOff val="-98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smtClean="0"/>
            <a:t>2. Knowledge Construction</a:t>
          </a:r>
          <a:endParaRPr lang="en-US" sz="1500" kern="1200" dirty="0"/>
        </a:p>
      </dsp:txBody>
      <dsp:txXfrm>
        <a:off x="5499521" y="1714433"/>
        <a:ext cx="1144250" cy="1144250"/>
      </dsp:txXfrm>
    </dsp:sp>
    <dsp:sp modelId="{735C7AB6-C761-46B2-B03A-6D25B485E96C}">
      <dsp:nvSpPr>
        <dsp:cNvPr id="0" name=""/>
        <dsp:cNvSpPr/>
      </dsp:nvSpPr>
      <dsp:spPr>
        <a:xfrm rot="3240000">
          <a:off x="4443438" y="3771547"/>
          <a:ext cx="488069" cy="35797"/>
        </a:xfrm>
        <a:custGeom>
          <a:avLst/>
          <a:gdLst/>
          <a:ahLst/>
          <a:cxnLst/>
          <a:rect l="0" t="0" r="0" b="0"/>
          <a:pathLst>
            <a:path>
              <a:moveTo>
                <a:pt x="0" y="17898"/>
              </a:moveTo>
              <a:lnTo>
                <a:pt x="488069"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a:off x="4675271" y="3777244"/>
        <a:ext cx="24403" cy="24403"/>
      </dsp:txXfrm>
    </dsp:sp>
    <dsp:sp modelId="{F6961303-DC03-473C-BC4C-50C78161ED50}">
      <dsp:nvSpPr>
        <dsp:cNvPr id="0" name=""/>
        <dsp:cNvSpPr/>
      </dsp:nvSpPr>
      <dsp:spPr>
        <a:xfrm>
          <a:off x="4497387" y="3832348"/>
          <a:ext cx="1618214" cy="1618214"/>
        </a:xfrm>
        <a:prstGeom prst="ellipse">
          <a:avLst/>
        </a:prstGeom>
        <a:solidFill>
          <a:schemeClr val="accent5">
            <a:hueOff val="-3676672"/>
            <a:satOff val="-5114"/>
            <a:lumOff val="-196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smtClean="0"/>
            <a:t>3. Prejudice Reduction</a:t>
          </a:r>
          <a:endParaRPr lang="en-US" sz="1500" kern="1200" dirty="0"/>
        </a:p>
      </dsp:txBody>
      <dsp:txXfrm>
        <a:off x="4734369" y="4069330"/>
        <a:ext cx="1144250" cy="1144250"/>
      </dsp:txXfrm>
    </dsp:sp>
    <dsp:sp modelId="{6FCE0241-DF38-44D2-AA12-A5235D6123CB}">
      <dsp:nvSpPr>
        <dsp:cNvPr id="0" name=""/>
        <dsp:cNvSpPr/>
      </dsp:nvSpPr>
      <dsp:spPr>
        <a:xfrm rot="7560000">
          <a:off x="3205396" y="3771547"/>
          <a:ext cx="488069" cy="35797"/>
        </a:xfrm>
        <a:custGeom>
          <a:avLst/>
          <a:gdLst/>
          <a:ahLst/>
          <a:cxnLst/>
          <a:rect l="0" t="0" r="0" b="0"/>
          <a:pathLst>
            <a:path>
              <a:moveTo>
                <a:pt x="0" y="17898"/>
              </a:moveTo>
              <a:lnTo>
                <a:pt x="488069"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3437229" y="3777244"/>
        <a:ext cx="24403" cy="24403"/>
      </dsp:txXfrm>
    </dsp:sp>
    <dsp:sp modelId="{28ECEFBA-391C-41B3-8D65-B88426E68B0B}">
      <dsp:nvSpPr>
        <dsp:cNvPr id="0" name=""/>
        <dsp:cNvSpPr/>
      </dsp:nvSpPr>
      <dsp:spPr>
        <a:xfrm>
          <a:off x="2021302" y="3832348"/>
          <a:ext cx="1618214" cy="1618214"/>
        </a:xfrm>
        <a:prstGeom prst="ellipse">
          <a:avLst/>
        </a:prstGeom>
        <a:solidFill>
          <a:schemeClr val="accent5">
            <a:hueOff val="-5515009"/>
            <a:satOff val="-7671"/>
            <a:lumOff val="-294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smtClean="0"/>
            <a:t>4. An Equity Pedagogy</a:t>
          </a:r>
          <a:endParaRPr lang="en-US" sz="1500" kern="1200" dirty="0"/>
        </a:p>
      </dsp:txBody>
      <dsp:txXfrm>
        <a:off x="2258284" y="4069330"/>
        <a:ext cx="1144250" cy="1144250"/>
      </dsp:txXfrm>
    </dsp:sp>
    <dsp:sp modelId="{2CEB2488-CDC8-45B9-AA6C-100C9D5744EF}">
      <dsp:nvSpPr>
        <dsp:cNvPr id="0" name=""/>
        <dsp:cNvSpPr/>
      </dsp:nvSpPr>
      <dsp:spPr>
        <a:xfrm rot="11880000">
          <a:off x="2822820" y="2594098"/>
          <a:ext cx="488069" cy="35797"/>
        </a:xfrm>
        <a:custGeom>
          <a:avLst/>
          <a:gdLst/>
          <a:ahLst/>
          <a:cxnLst/>
          <a:rect l="0" t="0" r="0" b="0"/>
          <a:pathLst>
            <a:path>
              <a:moveTo>
                <a:pt x="0" y="17898"/>
              </a:moveTo>
              <a:lnTo>
                <a:pt x="488069" y="17898"/>
              </a:lnTo>
            </a:path>
          </a:pathLst>
        </a:custGeom>
        <a:noFill/>
        <a:ln w="12700" cap="flat" cmpd="sng" algn="ctr">
          <a:solidFill>
            <a:schemeClr val="accent6">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lvl="0" algn="ctr" defTabSz="222250">
            <a:lnSpc>
              <a:spcPct val="90000"/>
            </a:lnSpc>
            <a:spcBef>
              <a:spcPct val="0"/>
            </a:spcBef>
            <a:spcAft>
              <a:spcPct val="35000"/>
            </a:spcAft>
          </a:pPr>
          <a:endParaRPr lang="en-US" sz="500" kern="1200"/>
        </a:p>
      </dsp:txBody>
      <dsp:txXfrm rot="10800000">
        <a:off x="3054652" y="2599795"/>
        <a:ext cx="24403" cy="24403"/>
      </dsp:txXfrm>
    </dsp:sp>
    <dsp:sp modelId="{49BE8117-9592-40BB-B7E2-B98A96BDD8BE}">
      <dsp:nvSpPr>
        <dsp:cNvPr id="0" name=""/>
        <dsp:cNvSpPr/>
      </dsp:nvSpPr>
      <dsp:spPr>
        <a:xfrm>
          <a:off x="1256149" y="1477451"/>
          <a:ext cx="1618214" cy="1618214"/>
        </a:xfrm>
        <a:prstGeom prst="ellipse">
          <a:avLst/>
        </a:prstGeom>
        <a:solidFill>
          <a:schemeClr val="accent5">
            <a:hueOff val="-7353344"/>
            <a:satOff val="-10228"/>
            <a:lumOff val="-392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525" tIns="9525" rIns="9525" bIns="9525" numCol="1" spcCol="1270" anchor="ctr" anchorCtr="0">
          <a:noAutofit/>
        </a:bodyPr>
        <a:lstStyle/>
        <a:p>
          <a:pPr lvl="0" algn="ctr" defTabSz="666750">
            <a:lnSpc>
              <a:spcPct val="90000"/>
            </a:lnSpc>
            <a:spcBef>
              <a:spcPct val="0"/>
            </a:spcBef>
            <a:spcAft>
              <a:spcPct val="35000"/>
            </a:spcAft>
          </a:pPr>
          <a:r>
            <a:rPr lang="en-US" sz="1500" kern="1200" dirty="0" smtClean="0"/>
            <a:t>5.Empowering School Culture and Social Culture</a:t>
          </a:r>
          <a:endParaRPr lang="en-US" sz="1500" kern="1200" dirty="0"/>
        </a:p>
      </dsp:txBody>
      <dsp:txXfrm>
        <a:off x="1493131" y="1714433"/>
        <a:ext cx="1144250" cy="1144250"/>
      </dsp:txXfrm>
    </dsp:sp>
  </dsp:spTree>
</dsp:drawing>
</file>

<file path=ppt/diagrams/layout1.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radial1">
  <dgm:title val=""/>
  <dgm:desc val=""/>
  <dgm:catLst>
    <dgm:cat type="relationship" pri="22000"/>
    <dgm:cat type="cycle" pri="10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ycle">
    <dgm:varLst>
      <dgm:chMax val="1"/>
      <dgm:dir/>
      <dgm:animLvl val="ctr"/>
      <dgm:resizeHandles val="exact"/>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w" for="ch" forName="node" refType="w" refFor="ch" refForName="centerShape" op="equ"/>
      <dgm:constr type="sp" refType="w" refFor="ch" refForName="node" fact="0.3"/>
      <dgm:constr type="sibSp" refType="w" refFor="ch" refForName="node" fact="0.3"/>
      <dgm:constr type="primFontSz" for="ch" forName="centerShape" val="65"/>
      <dgm:constr type="primFontSz" for="des" forName="node" op="equ" val="65"/>
      <dgm:constr type="primFontSz" for="des" forName="connTx" val="55"/>
      <dgm:constr type="primFontSz" for="des" forName="connTx" refType="primFontSz" refFor="ch" refForName="centerShape" op="lte" fact="0.8"/>
    </dgm:constrLst>
    <dgm:ruleLst/>
    <dgm:forEach name="Name6" axis="ch" ptType="node" cnt="1">
      <dgm:layoutNode name="centerShape" styleLbl="node0">
        <dgm:alg type="tx"/>
        <dgm:shape xmlns:r="http://schemas.openxmlformats.org/officeDocument/2006/relationships" type="ellipse" r:blip="">
          <dgm:adjLst/>
        </dgm:shape>
        <dgm:presOf axis="self"/>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name="Name7" axis="ch">
        <dgm:forEach name="Name8" axis="self" ptType="parTrans">
          <dgm:layoutNode name="Name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connDist"/>
              <dgm:constr type="userA" for="ch" refType="connDist"/>
              <dgm:constr type="w" val="1"/>
              <dgm:constr type="h" val="5"/>
              <dgm:constr type="begPad"/>
              <dgm:constr type="endPad"/>
            </dgm:constrLst>
            <dgm:ruleLst/>
            <dgm:layoutNode name="connTx">
              <dgm:alg type="tx">
                <dgm:param type="autoTxRot" val="grav"/>
              </dgm:alg>
              <dgm:shape xmlns:r="http://schemas.openxmlformats.org/officeDocument/2006/relationships" type="rect" r:blip="" hideGeom="1">
                <dgm:adjLst/>
              </dgm:shape>
              <dgm:presOf axis="self"/>
              <dgm:constrLst>
                <dgm:constr type="userA"/>
                <dgm:constr type="w" refType="userA" fact="0.05"/>
                <dgm:constr type="h" refType="userA" fact="0.05"/>
                <dgm:constr type="lMarg" val="1"/>
                <dgm:constr type="rMarg" val="1"/>
                <dgm:constr type="tMarg"/>
                <dgm:constr type="bMarg"/>
              </dgm:constrLst>
              <dgm:ruleLst>
                <dgm:rule type="w" val="NaN" fact="0.8" max="NaN"/>
                <dgm:rule type="h" val="NaN" fact="1" max="NaN"/>
                <dgm:rule type="primFontSz" val="5" fact="NaN" max="NaN"/>
              </dgm:ruleLst>
            </dgm:layoutNode>
          </dgm:layoutNode>
        </dgm:forEach>
        <dgm:forEach name="Name10" axis="self" ptType="node">
          <dgm:layoutNode name="node" styleLbl="node1">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tMarg" refType="primFontSz" fact="0.05"/>
              <dgm:constr type="bMarg" refType="primFontSz" fact="0.05"/>
              <dgm:constr type="lMarg" refType="primFontSz" fact="0.05"/>
              <dgm:constr type="rMarg" refType="primFontSz" fact="0.05"/>
            </dgm:constrLst>
            <dgm:ruleLst>
              <dgm:rule type="primFontSz" val="5" fact="NaN" max="NaN"/>
            </dgm:ruleLst>
          </dgm:layoutNode>
        </dgm:forEach>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p:cNvSpPr>
            <a:spLocks noGrp="1" noChangeArrowheads="1"/>
          </p:cNvSpPr>
          <p:nvPr>
            <p:ph type="hdr" sz="quarter"/>
          </p:nvPr>
        </p:nvSpPr>
        <p:spPr bwMode="auto">
          <a:xfrm>
            <a:off x="0"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3" name="Rectangle 3"/>
          <p:cNvSpPr>
            <a:spLocks noGrp="1" noChangeArrowheads="1"/>
          </p:cNvSpPr>
          <p:nvPr>
            <p:ph type="dt" idx="1"/>
          </p:nvPr>
        </p:nvSpPr>
        <p:spPr bwMode="auto">
          <a:xfrm>
            <a:off x="3884613" y="0"/>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lvl1pPr algn="r" eaLnBrk="1" hangingPunct="1">
              <a:defRPr sz="1200">
                <a:latin typeface="Arial" charset="0"/>
              </a:defRPr>
            </a:lvl1pPr>
          </a:lstStyle>
          <a:p>
            <a:pPr>
              <a:defRPr/>
            </a:pPr>
            <a:endParaRPr lang="en-GB" altLang="cy-GB"/>
          </a:p>
        </p:txBody>
      </p:sp>
      <p:sp>
        <p:nvSpPr>
          <p:cNvPr id="25604" name="Rectangle 4"/>
          <p:cNvSpPr>
            <a:spLocks noGrp="1" noRot="1" noChangeAspect="1" noChangeArrowheads="1" noTextEdit="1"/>
          </p:cNvSpPr>
          <p:nvPr>
            <p:ph type="sldImg" idx="2"/>
          </p:nvPr>
        </p:nvSpPr>
        <p:spPr bwMode="auto">
          <a:xfrm>
            <a:off x="1143000" y="685800"/>
            <a:ext cx="4572000" cy="3429000"/>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30725" name="Rectangle 5"/>
          <p:cNvSpPr>
            <a:spLocks noGrp="1" noChangeArrowheads="1"/>
          </p:cNvSpPr>
          <p:nvPr>
            <p:ph type="body" sz="quarter" idx="3"/>
          </p:nvPr>
        </p:nvSpPr>
        <p:spPr bwMode="auto">
          <a:xfrm>
            <a:off x="685800" y="4343400"/>
            <a:ext cx="5486400" cy="4114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t" anchorCtr="0" compatLnSpc="1">
            <a:prstTxWarp prst="textNoShape">
              <a:avLst/>
            </a:prstTxWarp>
          </a:bodyPr>
          <a:lstStyle/>
          <a:p>
            <a:pPr lvl="0"/>
            <a:r>
              <a:rPr lang="en-GB" altLang="cy-GB" noProof="0" smtClean="0"/>
              <a:t>Click to edit Master text styles</a:t>
            </a:r>
          </a:p>
          <a:p>
            <a:pPr lvl="1"/>
            <a:r>
              <a:rPr lang="en-GB" altLang="cy-GB" noProof="0" smtClean="0"/>
              <a:t>Second level</a:t>
            </a:r>
          </a:p>
          <a:p>
            <a:pPr lvl="2"/>
            <a:r>
              <a:rPr lang="en-GB" altLang="cy-GB" noProof="0" smtClean="0"/>
              <a:t>Third level</a:t>
            </a:r>
          </a:p>
          <a:p>
            <a:pPr lvl="3"/>
            <a:r>
              <a:rPr lang="en-GB" altLang="cy-GB" noProof="0" smtClean="0"/>
              <a:t>Fourth level</a:t>
            </a:r>
          </a:p>
          <a:p>
            <a:pPr lvl="4"/>
            <a:r>
              <a:rPr lang="en-GB" altLang="cy-GB" noProof="0" smtClean="0"/>
              <a:t>Fifth level</a:t>
            </a:r>
          </a:p>
        </p:txBody>
      </p:sp>
      <p:sp>
        <p:nvSpPr>
          <p:cNvPr id="30726" name="Rectangle 6"/>
          <p:cNvSpPr>
            <a:spLocks noGrp="1" noChangeArrowheads="1"/>
          </p:cNvSpPr>
          <p:nvPr>
            <p:ph type="ftr" sz="quarter" idx="4"/>
          </p:nvPr>
        </p:nvSpPr>
        <p:spPr bwMode="auto">
          <a:xfrm>
            <a:off x="0"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eaLnBrk="1" hangingPunct="1">
              <a:defRPr sz="1200">
                <a:latin typeface="Arial" charset="0"/>
              </a:defRPr>
            </a:lvl1pPr>
          </a:lstStyle>
          <a:p>
            <a:pPr>
              <a:defRPr/>
            </a:pPr>
            <a:endParaRPr lang="en-GB" altLang="cy-GB"/>
          </a:p>
        </p:txBody>
      </p:sp>
      <p:sp>
        <p:nvSpPr>
          <p:cNvPr id="30727" name="Rectangle 7"/>
          <p:cNvSpPr>
            <a:spLocks noGrp="1" noChangeArrowheads="1"/>
          </p:cNvSpPr>
          <p:nvPr>
            <p:ph type="sldNum" sz="quarter" idx="5"/>
          </p:nvPr>
        </p:nvSpPr>
        <p:spPr bwMode="auto">
          <a:xfrm>
            <a:off x="3884613" y="8685213"/>
            <a:ext cx="29718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b" anchorCtr="0" compatLnSpc="1">
            <a:prstTxWarp prst="textNoShape">
              <a:avLst/>
            </a:prstTxWarp>
          </a:bodyPr>
          <a:lstStyle>
            <a:lvl1pPr algn="r" eaLnBrk="1" hangingPunct="1">
              <a:defRPr sz="1200"/>
            </a:lvl1pPr>
          </a:lstStyle>
          <a:p>
            <a:pPr>
              <a:defRPr/>
            </a:pPr>
            <a:fld id="{E4502D7E-44A0-4F6E-B3E2-6D08B9FFA326}" type="slidenum">
              <a:rPr lang="en-GB" altLang="cy-GB"/>
              <a:pPr>
                <a:defRPr/>
              </a:pPr>
              <a:t>‹#›</a:t>
            </a:fld>
            <a:endParaRPr lang="en-GB" altLang="cy-GB"/>
          </a:p>
        </p:txBody>
      </p:sp>
    </p:spTree>
    <p:extLst>
      <p:ext uri="{BB962C8B-B14F-4D97-AF65-F5344CB8AC3E}">
        <p14:creationId xmlns:p14="http://schemas.microsoft.com/office/powerpoint/2010/main" val="4109270541"/>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2</a:t>
            </a:fld>
            <a:endParaRPr lang="en-GB" altLang="en-US" smtClean="0">
              <a:solidFill>
                <a:srgbClr val="000000"/>
              </a:solidFill>
            </a:endParaRPr>
          </a:p>
        </p:txBody>
      </p:sp>
    </p:spTree>
    <p:extLst>
      <p:ext uri="{BB962C8B-B14F-4D97-AF65-F5344CB8AC3E}">
        <p14:creationId xmlns:p14="http://schemas.microsoft.com/office/powerpoint/2010/main" val="263307397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3</a:t>
            </a:fld>
            <a:endParaRPr lang="en-GB" altLang="en-US" smtClean="0">
              <a:solidFill>
                <a:srgbClr val="000000"/>
              </a:solidFill>
            </a:endParaRPr>
          </a:p>
        </p:txBody>
      </p:sp>
    </p:spTree>
    <p:extLst>
      <p:ext uri="{BB962C8B-B14F-4D97-AF65-F5344CB8AC3E}">
        <p14:creationId xmlns:p14="http://schemas.microsoft.com/office/powerpoint/2010/main" val="257795655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Beth sy'n unigryw amdanoch chi?
https://www.polleverywhere.com/free_text_polls/Lj02ZeW9cD5d8CFCkF2xS</a:t>
            </a:r>
            <a:endParaRPr lang="en-GB"/>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4</a:t>
            </a:fld>
            <a:endParaRPr lang="en-GB" altLang="cy-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71650164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
Poll Title: What is unique about you?
https://www.polleverywhere.com/free_text_polls/9bzOHtoEZKDw7sqN93jOT</a:t>
            </a:r>
            <a:endParaRPr lang="en-GB"/>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5</a:t>
            </a:fld>
            <a:endParaRPr lang="en-GB" altLang="cy-GB"/>
          </a:p>
        </p:txBody>
      </p:sp>
      <p:sp>
        <p:nvSpPr>
          <p:cNvPr id="5" name="TextBox 4"/>
          <p:cNvSpPr txBox="1"/>
          <p:nvPr/>
        </p:nvSpPr>
        <p:spPr>
          <a:xfrm>
            <a:off x="0" y="0"/>
            <a:ext cx="3810000" cy="1270000"/>
          </a:xfrm>
          <a:prstGeom prst="rect">
            <a:avLst/>
          </a:prstGeom>
          <a:noFill/>
        </p:spPr>
        <p:txBody>
          <a:bodyPr vert="horz" rtlCol="0">
            <a:spAutoFit/>
          </a:bodyPr>
          <a:lstStyle/>
          <a:p>
            <a:endParaRPr lang="en-GB"/>
          </a:p>
        </p:txBody>
      </p:sp>
    </p:spTree>
    <p:extLst>
      <p:ext uri="{BB962C8B-B14F-4D97-AF65-F5344CB8AC3E}">
        <p14:creationId xmlns:p14="http://schemas.microsoft.com/office/powerpoint/2010/main" val="29842081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Practical session for students to learn about ‘uniqueness’</a:t>
            </a:r>
          </a:p>
          <a:p>
            <a:endParaRPr lang="en-GB" dirty="0" smtClean="0"/>
          </a:p>
          <a:p>
            <a:r>
              <a:rPr lang="en-GB" dirty="0" smtClean="0"/>
              <a:t>Students</a:t>
            </a:r>
            <a:r>
              <a:rPr lang="en-GB" baseline="0" dirty="0" smtClean="0"/>
              <a:t> to create </a:t>
            </a:r>
            <a:r>
              <a:rPr lang="en-GB" dirty="0" smtClean="0"/>
              <a:t>a unique person one part at a time. </a:t>
            </a:r>
          </a:p>
          <a:p>
            <a:endParaRPr lang="en-GB" dirty="0" smtClean="0"/>
          </a:p>
          <a:p>
            <a:r>
              <a:rPr lang="en-GB" dirty="0" smtClean="0"/>
              <a:t>MATERIALS</a:t>
            </a:r>
            <a:r>
              <a:rPr lang="en-GB" baseline="0" dirty="0" smtClean="0"/>
              <a:t> – PREP BEFOREHAND</a:t>
            </a:r>
          </a:p>
          <a:p>
            <a:endParaRPr lang="en-GB" baseline="0" dirty="0" smtClean="0"/>
          </a:p>
          <a:p>
            <a:pPr marL="171450" indent="-171450">
              <a:buFont typeface="Arial" panose="020B0604020202020204" pitchFamily="34" charset="0"/>
              <a:buChar char="•"/>
            </a:pPr>
            <a:r>
              <a:rPr lang="en-GB" sz="1200" dirty="0" smtClean="0"/>
              <a:t>2 inch squares of plain, white paper (one for each student)</a:t>
            </a:r>
          </a:p>
          <a:p>
            <a:pPr marL="171450" indent="-171450">
              <a:buFont typeface="Arial" panose="020B0604020202020204" pitchFamily="34" charset="0"/>
              <a:buChar char="•"/>
            </a:pPr>
            <a:r>
              <a:rPr lang="en-GB" sz="1200" dirty="0" smtClean="0"/>
              <a:t>3 inch squares of plain, white paper (one for each student)</a:t>
            </a:r>
          </a:p>
          <a:p>
            <a:pPr marL="171450" indent="-171450">
              <a:buFont typeface="Arial" panose="020B0604020202020204" pitchFamily="34" charset="0"/>
              <a:buChar char="•"/>
            </a:pPr>
            <a:r>
              <a:rPr lang="en-GB" sz="1200" dirty="0" smtClean="0"/>
              <a:t>4 inch squares of plain, white paper (one for each student)</a:t>
            </a:r>
          </a:p>
          <a:p>
            <a:pPr marL="171450" indent="-171450">
              <a:buFont typeface="Arial" panose="020B0604020202020204" pitchFamily="34" charset="0"/>
              <a:buChar char="•"/>
            </a:pPr>
            <a:r>
              <a:rPr lang="en-GB" sz="1200" dirty="0" smtClean="0"/>
              <a:t>Crayons, markers, colour pencils</a:t>
            </a:r>
          </a:p>
          <a:p>
            <a:pPr marL="171450" indent="-171450">
              <a:buFont typeface="Arial" panose="020B0604020202020204" pitchFamily="34" charset="0"/>
              <a:buChar char="•"/>
            </a:pPr>
            <a:r>
              <a:rPr lang="en-GB" sz="1200" dirty="0" smtClean="0"/>
              <a:t>Tape</a:t>
            </a:r>
          </a:p>
          <a:p>
            <a:pPr marL="0" indent="0">
              <a:buNone/>
            </a:pPr>
            <a:endParaRPr lang="en-GB" dirty="0" smtClean="0"/>
          </a:p>
          <a:p>
            <a:pPr marL="0" indent="0">
              <a:buNone/>
            </a:pPr>
            <a:r>
              <a:rPr lang="en-GB" b="1" dirty="0" smtClean="0"/>
              <a:t>Link back to</a:t>
            </a:r>
            <a:r>
              <a:rPr lang="en-GB" b="1" baseline="0" dirty="0" smtClean="0"/>
              <a:t> discussion about ‘being unique’</a:t>
            </a:r>
          </a:p>
          <a:p>
            <a:pPr marL="0" indent="0">
              <a:buNone/>
            </a:pPr>
            <a:r>
              <a:rPr lang="en-GB" dirty="0" smtClean="0"/>
              <a:t>Pass out the 2 inch pieces of paper to students;</a:t>
            </a:r>
            <a:r>
              <a:rPr lang="en-GB" baseline="0" dirty="0" smtClean="0"/>
              <a:t> </a:t>
            </a:r>
            <a:r>
              <a:rPr lang="en-GB" dirty="0" smtClean="0"/>
              <a:t>tell the students to draw a</a:t>
            </a:r>
            <a:r>
              <a:rPr lang="en-GB" baseline="0" dirty="0" smtClean="0"/>
              <a:t> head on one side of the paper and their name on the other side. </a:t>
            </a:r>
            <a:r>
              <a:rPr lang="en-GB" dirty="0" smtClean="0"/>
              <a:t>Tell the students that this person should not be someone they know. Tell the students to be as creative as possible. </a:t>
            </a:r>
          </a:p>
          <a:p>
            <a:pPr marL="0" indent="0">
              <a:buNone/>
            </a:pPr>
            <a:r>
              <a:rPr lang="en-GB" dirty="0" smtClean="0"/>
              <a:t>Once students are finished with the head, collect the papers then pass out the 4 inch squares and have them draw the body. Again, have students put their name on the back of the paper. After students have completed the body, collect those. Pass out the 3 inch squares instructing them to draw the lower half of the body, following the same directions as the other pieces. Once the students are done with the lower half of the body, collect those pieces.</a:t>
            </a:r>
          </a:p>
          <a:p>
            <a:r>
              <a:rPr lang="en-GB" dirty="0" smtClean="0"/>
              <a:t>Pass out to students one of each lower body, head, and torso piece. Students should not receive one that they created. Have students tape together the pieces to create a unique person. Once students construct their person the student will give</a:t>
            </a:r>
            <a:r>
              <a:rPr lang="en-GB" baseline="0" dirty="0" smtClean="0"/>
              <a:t> the person a name. </a:t>
            </a:r>
            <a:endParaRPr lang="en-GB" dirty="0" smtClean="0"/>
          </a:p>
          <a:p>
            <a:r>
              <a:rPr lang="en-GB" dirty="0" smtClean="0"/>
              <a:t>Have the students share their new friend and their stories about their friend (optional).</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6</a:t>
            </a:fld>
            <a:endParaRPr lang="en-GB" altLang="cy-GB"/>
          </a:p>
        </p:txBody>
      </p:sp>
    </p:spTree>
    <p:extLst>
      <p:ext uri="{BB962C8B-B14F-4D97-AF65-F5344CB8AC3E}">
        <p14:creationId xmlns:p14="http://schemas.microsoft.com/office/powerpoint/2010/main" val="321844437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r>
              <a:rPr lang="cy-GB" altLang="en-US" dirty="0" smtClean="0">
                <a:latin typeface="Arial" panose="020B0604020202020204" pitchFamily="34" charset="0"/>
              </a:rPr>
              <a:t>13:40</a:t>
            </a:r>
          </a:p>
          <a:p>
            <a:r>
              <a:rPr lang="cy-GB" altLang="en-US" dirty="0" smtClean="0">
                <a:latin typeface="Arial" panose="020B0604020202020204" pitchFamily="34" charset="0"/>
              </a:rPr>
              <a:t>Gwyliwch a thrafodwch...</a:t>
            </a:r>
          </a:p>
          <a:p>
            <a:r>
              <a:rPr lang="cy-GB" altLang="en-US" dirty="0" err="1" smtClean="0">
                <a:latin typeface="Arial" panose="020B0604020202020204" pitchFamily="34" charset="0"/>
              </a:rPr>
              <a:t>Watch</a:t>
            </a:r>
            <a:r>
              <a:rPr lang="cy-GB" altLang="en-US" dirty="0" smtClean="0">
                <a:latin typeface="Arial" panose="020B0604020202020204" pitchFamily="34" charset="0"/>
              </a:rPr>
              <a:t> </a:t>
            </a:r>
            <a:r>
              <a:rPr lang="cy-GB" altLang="en-US" dirty="0" err="1" smtClean="0">
                <a:latin typeface="Arial" panose="020B0604020202020204" pitchFamily="34" charset="0"/>
              </a:rPr>
              <a:t>and</a:t>
            </a:r>
            <a:r>
              <a:rPr lang="cy-GB" altLang="en-US" dirty="0" smtClean="0">
                <a:latin typeface="Arial" panose="020B0604020202020204" pitchFamily="34" charset="0"/>
              </a:rPr>
              <a:t> </a:t>
            </a:r>
            <a:r>
              <a:rPr lang="cy-GB" altLang="en-US" dirty="0" err="1" smtClean="0">
                <a:latin typeface="Arial" panose="020B0604020202020204" pitchFamily="34" charset="0"/>
              </a:rPr>
              <a:t>discuss</a:t>
            </a:r>
            <a:r>
              <a:rPr lang="cy-GB" altLang="en-US" dirty="0" smtClean="0">
                <a:latin typeface="Arial" panose="020B0604020202020204" pitchFamily="34" charset="0"/>
              </a:rPr>
              <a:t>...</a:t>
            </a: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7</a:t>
            </a:fld>
            <a:endParaRPr lang="en-GB" altLang="en-US" smtClean="0">
              <a:solidFill>
                <a:srgbClr val="000000"/>
              </a:solidFill>
            </a:endParaRPr>
          </a:p>
        </p:txBody>
      </p:sp>
    </p:spTree>
    <p:extLst>
      <p:ext uri="{BB962C8B-B14F-4D97-AF65-F5344CB8AC3E}">
        <p14:creationId xmlns:p14="http://schemas.microsoft.com/office/powerpoint/2010/main" val="8433234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8</a:t>
            </a:fld>
            <a:endParaRPr lang="en-GB" altLang="cy-GB"/>
          </a:p>
        </p:txBody>
      </p:sp>
    </p:spTree>
    <p:extLst>
      <p:ext uri="{BB962C8B-B14F-4D97-AF65-F5344CB8AC3E}">
        <p14:creationId xmlns:p14="http://schemas.microsoft.com/office/powerpoint/2010/main" val="273854931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to discuss the language</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9</a:t>
            </a:fld>
            <a:endParaRPr lang="en-GB" altLang="cy-GB"/>
          </a:p>
        </p:txBody>
      </p:sp>
    </p:spTree>
    <p:extLst>
      <p:ext uri="{BB962C8B-B14F-4D97-AF65-F5344CB8AC3E}">
        <p14:creationId xmlns:p14="http://schemas.microsoft.com/office/powerpoint/2010/main" val="18880408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Students to critique….</a:t>
            </a:r>
          </a:p>
          <a:p>
            <a:endParaRPr lang="en-GB" dirty="0" smtClean="0"/>
          </a:p>
          <a:p>
            <a:r>
              <a:rPr lang="en-GB" dirty="0" smtClean="0"/>
              <a:t>Any</a:t>
            </a:r>
            <a:r>
              <a:rPr lang="en-GB" baseline="0" dirty="0" smtClean="0"/>
              <a:t> implications for children/parents/staff?</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10</a:t>
            </a:fld>
            <a:endParaRPr lang="en-GB" altLang="cy-GB"/>
          </a:p>
        </p:txBody>
      </p:sp>
    </p:spTree>
    <p:extLst>
      <p:ext uri="{BB962C8B-B14F-4D97-AF65-F5344CB8AC3E}">
        <p14:creationId xmlns:p14="http://schemas.microsoft.com/office/powerpoint/2010/main" val="268916704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11</a:t>
            </a:fld>
            <a:endParaRPr lang="en-GB" altLang="cy-GB"/>
          </a:p>
        </p:txBody>
      </p:sp>
    </p:spTree>
    <p:extLst>
      <p:ext uri="{BB962C8B-B14F-4D97-AF65-F5344CB8AC3E}">
        <p14:creationId xmlns:p14="http://schemas.microsoft.com/office/powerpoint/2010/main" val="165967133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smtClean="0">
                <a:solidFill>
                  <a:srgbClr val="002060"/>
                </a:solidFill>
              </a:rPr>
              <a:t>A bi-cultural curriculum – “biculturalism represents comfort and proficiency with both one's heritage culture and the culture of the country or region in which one has settled. It is applicable not only to immigrants who have come from other countries, but also to children of immigrants who – although they are born and raised in the receiving society – are likely deeply embedded in the heritage culture at home with their families” (</a:t>
            </a:r>
            <a:r>
              <a:rPr lang="de-DE" dirty="0" smtClean="0">
                <a:solidFill>
                  <a:srgbClr val="002060"/>
                </a:solidFill>
              </a:rPr>
              <a:t>Schwartz and Unger, 2010).</a:t>
            </a:r>
            <a:endParaRPr lang="en-GB" dirty="0" smtClean="0">
              <a:solidFill>
                <a:srgbClr val="002060"/>
              </a:solidFill>
            </a:endParaRPr>
          </a:p>
          <a:p>
            <a:pPr marL="171450" indent="-171450">
              <a:buFont typeface="Arial" panose="020B0604020202020204" pitchFamily="34" charset="0"/>
              <a:buChar char="•"/>
            </a:pPr>
            <a:r>
              <a:rPr lang="en-GB" dirty="0" smtClean="0">
                <a:solidFill>
                  <a:srgbClr val="002060"/>
                </a:solidFill>
              </a:rPr>
              <a:t>4 principles – 1. Empowerment – children will be empowered to learn and grow; 2. Holistic development – children learn and grow in a holistic way. Their intellectual, social, cultural, physical, emotional and spiritual learning is interwoven across all their experiences;</a:t>
            </a:r>
            <a:r>
              <a:rPr lang="en-GB" baseline="0" dirty="0" smtClean="0">
                <a:solidFill>
                  <a:srgbClr val="002060"/>
                </a:solidFill>
              </a:rPr>
              <a:t> 3. </a:t>
            </a:r>
            <a:r>
              <a:rPr lang="en-GB" dirty="0" smtClean="0">
                <a:solidFill>
                  <a:srgbClr val="002060"/>
                </a:solidFill>
              </a:rPr>
              <a:t>Family, </a:t>
            </a:r>
            <a:r>
              <a:rPr lang="en-GB" dirty="0" err="1" smtClean="0">
                <a:solidFill>
                  <a:srgbClr val="002060"/>
                </a:solidFill>
              </a:rPr>
              <a:t>whānau</a:t>
            </a:r>
            <a:r>
              <a:rPr lang="en-GB" dirty="0" smtClean="0">
                <a:solidFill>
                  <a:srgbClr val="002060"/>
                </a:solidFill>
              </a:rPr>
              <a:t> and community – a child’s family, </a:t>
            </a:r>
            <a:r>
              <a:rPr lang="en-GB" dirty="0" err="1" smtClean="0">
                <a:solidFill>
                  <a:srgbClr val="002060"/>
                </a:solidFill>
              </a:rPr>
              <a:t>whānau</a:t>
            </a:r>
            <a:r>
              <a:rPr lang="en-GB" dirty="0" smtClean="0">
                <a:solidFill>
                  <a:srgbClr val="002060"/>
                </a:solidFill>
              </a:rPr>
              <a:t> and community are recognised as part of the learning experience;</a:t>
            </a:r>
            <a:r>
              <a:rPr lang="en-GB" baseline="0" dirty="0" smtClean="0">
                <a:solidFill>
                  <a:srgbClr val="002060"/>
                </a:solidFill>
              </a:rPr>
              <a:t> 4. </a:t>
            </a:r>
            <a:r>
              <a:rPr lang="en-GB" dirty="0" smtClean="0">
                <a:solidFill>
                  <a:srgbClr val="002060"/>
                </a:solidFill>
              </a:rPr>
              <a:t>Relationships – children learn through positive relationships with people, places and things.</a:t>
            </a:r>
          </a:p>
          <a:p>
            <a:pPr marL="171450" indent="-171450">
              <a:buFont typeface="Arial" panose="020B0604020202020204" pitchFamily="34" charset="0"/>
              <a:buChar char="•"/>
            </a:pPr>
            <a:r>
              <a:rPr lang="en-GB" dirty="0" smtClean="0">
                <a:solidFill>
                  <a:srgbClr val="002060"/>
                </a:solidFill>
              </a:rPr>
              <a:t>Encourages children to </a:t>
            </a:r>
            <a:r>
              <a:rPr lang="en-GB" i="1" dirty="0" smtClean="0">
                <a:solidFill>
                  <a:srgbClr val="002060"/>
                </a:solidFill>
              </a:rPr>
              <a:t>learn how to learn</a:t>
            </a:r>
          </a:p>
          <a:p>
            <a:pPr marL="171450" indent="-171450">
              <a:buFont typeface="Arial" panose="020B0604020202020204" pitchFamily="34" charset="0"/>
              <a:buChar char="•"/>
            </a:pPr>
            <a:r>
              <a:rPr lang="en-GB" sz="1200" b="1" i="0" kern="1200" dirty="0" smtClean="0">
                <a:solidFill>
                  <a:schemeClr val="tx1"/>
                </a:solidFill>
                <a:effectLst/>
                <a:latin typeface="Arial" charset="0"/>
                <a:ea typeface="+mn-ea"/>
                <a:cs typeface="+mn-cs"/>
              </a:rPr>
              <a:t>Learning and teaching is individualised for children </a:t>
            </a:r>
            <a:endParaRPr lang="en-GB" sz="1200" b="0" i="0" kern="1200" dirty="0" smtClean="0">
              <a:solidFill>
                <a:schemeClr val="tx1"/>
              </a:solidFill>
              <a:effectLst/>
              <a:latin typeface="Arial" charset="0"/>
              <a:ea typeface="+mn-ea"/>
              <a:cs typeface="+mn-cs"/>
            </a:endParaRPr>
          </a:p>
          <a:p>
            <a:r>
              <a:rPr lang="en-GB" sz="1200" b="0" i="0" kern="1200" dirty="0" smtClean="0">
                <a:solidFill>
                  <a:schemeClr val="tx1"/>
                </a:solidFill>
                <a:effectLst/>
                <a:latin typeface="Arial" charset="0"/>
                <a:ea typeface="+mn-ea"/>
                <a:cs typeface="+mn-cs"/>
              </a:rPr>
              <a:t>The </a:t>
            </a:r>
            <a:r>
              <a:rPr lang="en-GB" sz="1200" b="0" i="1" kern="1200" dirty="0" smtClean="0">
                <a:solidFill>
                  <a:schemeClr val="tx1"/>
                </a:solidFill>
                <a:effectLst/>
                <a:latin typeface="Arial" charset="0"/>
                <a:ea typeface="+mn-ea"/>
                <a:cs typeface="+mn-cs"/>
              </a:rPr>
              <a:t>Responsibilities of </a:t>
            </a:r>
            <a:r>
              <a:rPr lang="en-GB" sz="1200" b="0" i="1" kern="1200" dirty="0" err="1" smtClean="0">
                <a:solidFill>
                  <a:schemeClr val="tx1"/>
                </a:solidFill>
                <a:effectLst/>
                <a:latin typeface="Arial" charset="0"/>
                <a:ea typeface="+mn-ea"/>
                <a:cs typeface="+mn-cs"/>
              </a:rPr>
              <a:t>kaiako</a:t>
            </a:r>
            <a:r>
              <a:rPr lang="en-GB" sz="1200" b="0" i="1" kern="1200" dirty="0" smtClean="0">
                <a:solidFill>
                  <a:schemeClr val="tx1"/>
                </a:solidFill>
                <a:effectLst/>
                <a:latin typeface="Arial" charset="0"/>
                <a:ea typeface="+mn-ea"/>
                <a:cs typeface="+mn-cs"/>
              </a:rPr>
              <a:t> (qualified and unqualified teachers) </a:t>
            </a:r>
            <a:r>
              <a:rPr lang="en-GB" sz="1200" b="0" i="0" kern="1200" dirty="0" smtClean="0">
                <a:solidFill>
                  <a:schemeClr val="tx1"/>
                </a:solidFill>
                <a:effectLst/>
                <a:latin typeface="Arial" charset="0"/>
                <a:ea typeface="+mn-ea"/>
                <a:cs typeface="+mn-cs"/>
              </a:rPr>
              <a:t>section of </a:t>
            </a:r>
            <a:r>
              <a:rPr lang="en-GB" sz="1200" b="0" i="0" kern="1200" dirty="0" err="1" smtClean="0">
                <a:solidFill>
                  <a:schemeClr val="tx1"/>
                </a:solidFill>
                <a:effectLst/>
                <a:latin typeface="Arial" charset="0"/>
                <a:ea typeface="+mn-ea"/>
                <a:cs typeface="+mn-cs"/>
              </a:rPr>
              <a:t>Te</a:t>
            </a:r>
            <a:r>
              <a:rPr lang="en-GB" sz="1200" b="0" i="0" kern="1200" dirty="0" smtClean="0">
                <a:solidFill>
                  <a:schemeClr val="tx1"/>
                </a:solidFill>
                <a:effectLst/>
                <a:latin typeface="Arial" charset="0"/>
                <a:ea typeface="+mn-ea"/>
                <a:cs typeface="+mn-cs"/>
              </a:rPr>
              <a:t> </a:t>
            </a:r>
            <a:r>
              <a:rPr lang="en-GB" sz="1200" b="0" i="0" kern="1200" dirty="0" err="1" smtClean="0">
                <a:solidFill>
                  <a:schemeClr val="tx1"/>
                </a:solidFill>
                <a:effectLst/>
                <a:latin typeface="Arial" charset="0"/>
                <a:ea typeface="+mn-ea"/>
                <a:cs typeface="+mn-cs"/>
              </a:rPr>
              <a:t>Whāriki</a:t>
            </a:r>
            <a:r>
              <a:rPr lang="en-GB" sz="1200" b="0" i="0" kern="1200" dirty="0" smtClean="0">
                <a:solidFill>
                  <a:schemeClr val="tx1"/>
                </a:solidFill>
                <a:effectLst/>
                <a:latin typeface="Arial" charset="0"/>
                <a:ea typeface="+mn-ea"/>
                <a:cs typeface="+mn-cs"/>
              </a:rPr>
              <a:t> emphasises the importance for </a:t>
            </a:r>
            <a:r>
              <a:rPr lang="en-GB" sz="1200" b="0" i="0" kern="1200" dirty="0" err="1" smtClean="0">
                <a:solidFill>
                  <a:schemeClr val="tx1"/>
                </a:solidFill>
                <a:effectLst/>
                <a:latin typeface="Arial" charset="0"/>
                <a:ea typeface="+mn-ea"/>
                <a:cs typeface="+mn-cs"/>
              </a:rPr>
              <a:t>kaiako</a:t>
            </a:r>
            <a:r>
              <a:rPr lang="en-GB" sz="1200" b="0" i="0" kern="1200" dirty="0" smtClean="0">
                <a:solidFill>
                  <a:schemeClr val="tx1"/>
                </a:solidFill>
                <a:effectLst/>
                <a:latin typeface="Arial" charset="0"/>
                <a:ea typeface="+mn-ea"/>
                <a:cs typeface="+mn-cs"/>
              </a:rPr>
              <a:t> to ‘Facilitate children’s learning and development through </a:t>
            </a:r>
            <a:r>
              <a:rPr lang="en-GB" sz="1200" b="1" i="0" kern="1200" dirty="0" smtClean="0">
                <a:solidFill>
                  <a:schemeClr val="tx1"/>
                </a:solidFill>
                <a:effectLst/>
                <a:latin typeface="Arial" charset="0"/>
                <a:ea typeface="+mn-ea"/>
                <a:cs typeface="+mn-cs"/>
              </a:rPr>
              <a:t>thoughtful and intentional</a:t>
            </a:r>
            <a:r>
              <a:rPr lang="en-GB" sz="1200" b="0" i="0" kern="1200" dirty="0" smtClean="0">
                <a:solidFill>
                  <a:schemeClr val="tx1"/>
                </a:solidFill>
                <a:effectLst/>
                <a:latin typeface="Arial" charset="0"/>
                <a:ea typeface="+mn-ea"/>
                <a:cs typeface="+mn-cs"/>
              </a:rPr>
              <a:t> pedagogy’.  Check the documentation on your child's learning at the service and see that </a:t>
            </a:r>
            <a:r>
              <a:rPr lang="en-GB" sz="1200" b="0" i="0" kern="1200" dirty="0" err="1" smtClean="0">
                <a:solidFill>
                  <a:schemeClr val="tx1"/>
                </a:solidFill>
                <a:effectLst/>
                <a:latin typeface="Arial" charset="0"/>
                <a:ea typeface="+mn-ea"/>
                <a:cs typeface="+mn-cs"/>
              </a:rPr>
              <a:t>kaiako</a:t>
            </a:r>
            <a:r>
              <a:rPr lang="en-GB" sz="1200" b="0" i="0" kern="1200" dirty="0" smtClean="0">
                <a:solidFill>
                  <a:schemeClr val="tx1"/>
                </a:solidFill>
                <a:effectLst/>
                <a:latin typeface="Arial" charset="0"/>
                <a:ea typeface="+mn-ea"/>
                <a:cs typeface="+mn-cs"/>
              </a:rPr>
              <a:t> have a good understanding of your child, and have gained a good understanding through talking with and engaging in observations about your child’s individual background, interests and developing skills. The documentation should also show that they are helping your child to continue to develop and extend on these areas.</a:t>
            </a:r>
          </a:p>
          <a:p>
            <a:r>
              <a:rPr lang="en-GB" dirty="0" smtClean="0"/>
              <a:t/>
            </a:r>
            <a:br>
              <a:rPr lang="en-GB" dirty="0" smtClean="0"/>
            </a:b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12</a:t>
            </a:fld>
            <a:endParaRPr lang="en-GB" altLang="cy-GB"/>
          </a:p>
        </p:txBody>
      </p:sp>
    </p:spTree>
    <p:extLst>
      <p:ext uri="{BB962C8B-B14F-4D97-AF65-F5344CB8AC3E}">
        <p14:creationId xmlns:p14="http://schemas.microsoft.com/office/powerpoint/2010/main" val="106721885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13</a:t>
            </a:fld>
            <a:endParaRPr lang="en-GB" altLang="cy-GB"/>
          </a:p>
        </p:txBody>
      </p:sp>
    </p:spTree>
    <p:extLst>
      <p:ext uri="{BB962C8B-B14F-4D97-AF65-F5344CB8AC3E}">
        <p14:creationId xmlns:p14="http://schemas.microsoft.com/office/powerpoint/2010/main" val="318120530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6:20 minutes</a:t>
            </a:r>
          </a:p>
          <a:p>
            <a:endParaRPr lang="en-GB" dirty="0" smtClean="0"/>
          </a:p>
          <a:p>
            <a:r>
              <a:rPr lang="en-GB" dirty="0" smtClean="0"/>
              <a:t>Wendy Lee  - New Zealand educator</a:t>
            </a:r>
          </a:p>
          <a:p>
            <a:endParaRPr lang="en-GB" dirty="0" smtClean="0"/>
          </a:p>
          <a:p>
            <a:r>
              <a:rPr lang="en-GB" dirty="0" smtClean="0"/>
              <a:t>More episodes to watch if</a:t>
            </a:r>
            <a:r>
              <a:rPr lang="en-GB" baseline="0" dirty="0" smtClean="0"/>
              <a:t> students are interested</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14</a:t>
            </a:fld>
            <a:endParaRPr lang="en-GB" altLang="cy-GB"/>
          </a:p>
        </p:txBody>
      </p:sp>
    </p:spTree>
    <p:extLst>
      <p:ext uri="{BB962C8B-B14F-4D97-AF65-F5344CB8AC3E}">
        <p14:creationId xmlns:p14="http://schemas.microsoft.com/office/powerpoint/2010/main" val="244169061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40275189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408813577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a:p>
            <a:r>
              <a:rPr lang="cy-GB" altLang="cy-GB" dirty="0" err="1" smtClean="0">
                <a:latin typeface="Arial" panose="020B0604020202020204" pitchFamily="34" charset="0"/>
              </a:rPr>
              <a:t>This</a:t>
            </a:r>
            <a:r>
              <a:rPr lang="cy-GB" altLang="cy-GB" dirty="0" smtClean="0">
                <a:latin typeface="Arial" panose="020B0604020202020204" pitchFamily="34" charset="0"/>
              </a:rPr>
              <a:t> can </a:t>
            </a:r>
            <a:r>
              <a:rPr lang="cy-GB" altLang="cy-GB" dirty="0" err="1" smtClean="0">
                <a:latin typeface="Arial" panose="020B0604020202020204" pitchFamily="34" charset="0"/>
              </a:rPr>
              <a:t>either</a:t>
            </a:r>
            <a:r>
              <a:rPr lang="cy-GB" altLang="cy-GB" dirty="0" smtClean="0">
                <a:latin typeface="Arial" panose="020B0604020202020204" pitchFamily="34" charset="0"/>
              </a:rPr>
              <a:t> be a </a:t>
            </a:r>
            <a:r>
              <a:rPr lang="cy-GB" altLang="cy-GB" dirty="0" err="1" smtClean="0">
                <a:latin typeface="Arial" panose="020B0604020202020204" pitchFamily="34" charset="0"/>
              </a:rPr>
              <a:t>whole</a:t>
            </a:r>
            <a:r>
              <a:rPr lang="cy-GB" altLang="cy-GB" baseline="0" dirty="0" smtClean="0">
                <a:latin typeface="Arial" panose="020B0604020202020204" pitchFamily="34" charset="0"/>
              </a:rPr>
              <a:t> clas </a:t>
            </a:r>
            <a:r>
              <a:rPr lang="cy-GB" altLang="cy-GB" baseline="0" dirty="0" err="1" smtClean="0">
                <a:latin typeface="Arial" panose="020B0604020202020204" pitchFamily="34" charset="0"/>
              </a:rPr>
              <a:t>discussion</a:t>
            </a:r>
            <a:r>
              <a:rPr lang="cy-GB" altLang="cy-GB" baseline="0" dirty="0" smtClean="0">
                <a:latin typeface="Arial" panose="020B0604020202020204" pitchFamily="34" charset="0"/>
              </a:rPr>
              <a:t> or </a:t>
            </a:r>
            <a:r>
              <a:rPr lang="cy-GB" altLang="cy-GB" baseline="0" dirty="0" err="1" smtClean="0">
                <a:latin typeface="Arial" panose="020B0604020202020204" pitchFamily="34" charset="0"/>
              </a:rPr>
              <a:t>ask</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groups</a:t>
            </a:r>
            <a:r>
              <a:rPr lang="cy-GB" altLang="cy-GB" baseline="0" dirty="0" smtClean="0">
                <a:latin typeface="Arial" panose="020B0604020202020204" pitchFamily="34" charset="0"/>
              </a:rPr>
              <a:t> to </a:t>
            </a:r>
            <a:r>
              <a:rPr lang="cy-GB" altLang="cy-GB" baseline="0" dirty="0" err="1" smtClean="0">
                <a:latin typeface="Arial" panose="020B0604020202020204" pitchFamily="34" charset="0"/>
              </a:rPr>
              <a:t>focus</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on</a:t>
            </a:r>
            <a:r>
              <a:rPr lang="cy-GB" altLang="cy-GB" baseline="0" dirty="0" smtClean="0">
                <a:latin typeface="Arial" panose="020B0604020202020204" pitchFamily="34" charset="0"/>
              </a:rPr>
              <a:t> 1 </a:t>
            </a:r>
            <a:r>
              <a:rPr lang="cy-GB" altLang="cy-GB" baseline="0" dirty="0" err="1" smtClean="0">
                <a:latin typeface="Arial" panose="020B0604020202020204" pitchFamily="34" charset="0"/>
              </a:rPr>
              <a:t>question</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in</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particular</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and</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feedback</a:t>
            </a:r>
            <a:r>
              <a:rPr lang="cy-GB" altLang="cy-GB" baseline="0" dirty="0" smtClean="0">
                <a:latin typeface="Arial" panose="020B0604020202020204" pitchFamily="34" charset="0"/>
              </a:rPr>
              <a:t>.</a:t>
            </a:r>
          </a:p>
          <a:p>
            <a:endParaRPr lang="cy-GB" altLang="cy-GB" baseline="0" dirty="0" smtClean="0">
              <a:latin typeface="Arial" panose="020B0604020202020204" pitchFamily="34" charset="0"/>
            </a:endParaRPr>
          </a:p>
          <a:p>
            <a:r>
              <a:rPr lang="cy-GB" altLang="cy-GB" baseline="0" dirty="0" err="1" smtClean="0">
                <a:latin typeface="Arial" panose="020B0604020202020204" pitchFamily="34" charset="0"/>
              </a:rPr>
              <a:t>Students</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may</a:t>
            </a:r>
            <a:r>
              <a:rPr lang="cy-GB" altLang="cy-GB" baseline="0" dirty="0" smtClean="0">
                <a:latin typeface="Arial" panose="020B0604020202020204" pitchFamily="34" charset="0"/>
              </a:rPr>
              <a:t> want to </a:t>
            </a:r>
            <a:r>
              <a:rPr lang="cy-GB" altLang="cy-GB" baseline="0" dirty="0" err="1" smtClean="0">
                <a:latin typeface="Arial" panose="020B0604020202020204" pitchFamily="34" charset="0"/>
              </a:rPr>
              <a:t>consider</a:t>
            </a:r>
            <a:r>
              <a:rPr lang="cy-GB" altLang="cy-GB" baseline="0" dirty="0" smtClean="0">
                <a:latin typeface="Arial" panose="020B0604020202020204" pitchFamily="34" charset="0"/>
              </a:rPr>
              <a:t>:</a:t>
            </a:r>
          </a:p>
          <a:p>
            <a:pPr marL="171450" indent="-171450">
              <a:buFont typeface="Arial" panose="020B0604020202020204" pitchFamily="34" charset="0"/>
              <a:buChar char="•"/>
            </a:pPr>
            <a:r>
              <a:rPr lang="cy-GB" altLang="cy-GB" baseline="0" dirty="0" smtClean="0">
                <a:latin typeface="Arial" panose="020B0604020202020204" pitchFamily="34" charset="0"/>
              </a:rPr>
              <a:t>UNCRC </a:t>
            </a:r>
            <a:r>
              <a:rPr lang="cy-GB" altLang="cy-GB" baseline="0" dirty="0" err="1" smtClean="0">
                <a:latin typeface="Arial" panose="020B0604020202020204" pitchFamily="34" charset="0"/>
              </a:rPr>
              <a:t>articles</a:t>
            </a:r>
            <a:endParaRPr lang="cy-GB" altLang="cy-GB" baseline="0" dirty="0" smtClean="0">
              <a:latin typeface="Arial" panose="020B0604020202020204" pitchFamily="34" charset="0"/>
            </a:endParaRPr>
          </a:p>
          <a:p>
            <a:pPr marL="171450" indent="-171450">
              <a:buFont typeface="Arial" panose="020B0604020202020204" pitchFamily="34" charset="0"/>
              <a:buChar char="•"/>
            </a:pPr>
            <a:r>
              <a:rPr lang="cy-GB" altLang="cy-GB" baseline="0" dirty="0" smtClean="0">
                <a:latin typeface="Arial" panose="020B0604020202020204" pitchFamily="34" charset="0"/>
              </a:rPr>
              <a:t>A </a:t>
            </a:r>
            <a:r>
              <a:rPr lang="cy-GB" altLang="cy-GB" baseline="0" dirty="0" err="1" smtClean="0">
                <a:latin typeface="Arial" panose="020B0604020202020204" pitchFamily="34" charset="0"/>
              </a:rPr>
              <a:t>need</a:t>
            </a:r>
            <a:r>
              <a:rPr lang="cy-GB" altLang="cy-GB" baseline="0" dirty="0" smtClean="0">
                <a:latin typeface="Arial" panose="020B0604020202020204" pitchFamily="34" charset="0"/>
              </a:rPr>
              <a:t> for a </a:t>
            </a:r>
            <a:r>
              <a:rPr lang="cy-GB" altLang="cy-GB" baseline="0" dirty="0" err="1" smtClean="0">
                <a:latin typeface="Arial" panose="020B0604020202020204" pitchFamily="34" charset="0"/>
              </a:rPr>
              <a:t>balance</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between</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local</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culture</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and</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other</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cultures</a:t>
            </a:r>
            <a:endParaRPr lang="cy-GB" altLang="cy-GB" baseline="0" dirty="0" smtClean="0">
              <a:latin typeface="Arial" panose="020B0604020202020204" pitchFamily="34" charset="0"/>
            </a:endParaRPr>
          </a:p>
          <a:p>
            <a:pPr marL="171450" indent="-171450">
              <a:buFont typeface="Arial" panose="020B0604020202020204" pitchFamily="34" charset="0"/>
              <a:buChar char="•"/>
            </a:pPr>
            <a:r>
              <a:rPr lang="cy-GB" altLang="cy-GB" baseline="0" dirty="0" smtClean="0">
                <a:latin typeface="Arial" panose="020B0604020202020204" pitchFamily="34" charset="0"/>
              </a:rPr>
              <a:t>Is </a:t>
            </a:r>
            <a:r>
              <a:rPr lang="cy-GB" altLang="cy-GB" baseline="0" dirty="0" err="1" smtClean="0">
                <a:latin typeface="Arial" panose="020B0604020202020204" pitchFamily="34" charset="0"/>
              </a:rPr>
              <a:t>there</a:t>
            </a:r>
            <a:r>
              <a:rPr lang="cy-GB" altLang="cy-GB" baseline="0" dirty="0" smtClean="0">
                <a:latin typeface="Arial" panose="020B0604020202020204" pitchFamily="34" charset="0"/>
              </a:rPr>
              <a:t> a </a:t>
            </a:r>
            <a:r>
              <a:rPr lang="cy-GB" altLang="cy-GB" baseline="0" dirty="0" err="1" smtClean="0">
                <a:latin typeface="Arial" panose="020B0604020202020204" pitchFamily="34" charset="0"/>
              </a:rPr>
              <a:t>risk</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that</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too</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much</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emphasis</a:t>
            </a:r>
            <a:r>
              <a:rPr lang="cy-GB" altLang="cy-GB" baseline="0" dirty="0" smtClean="0">
                <a:latin typeface="Arial" panose="020B0604020202020204" pitchFamily="34" charset="0"/>
              </a:rPr>
              <a:t> is </a:t>
            </a:r>
            <a:r>
              <a:rPr lang="cy-GB" altLang="cy-GB" baseline="0" dirty="0" err="1" smtClean="0">
                <a:latin typeface="Arial" panose="020B0604020202020204" pitchFamily="34" charset="0"/>
              </a:rPr>
              <a:t>given</a:t>
            </a:r>
            <a:r>
              <a:rPr lang="cy-GB" altLang="cy-GB" baseline="0" dirty="0" smtClean="0">
                <a:latin typeface="Arial" panose="020B0604020202020204" pitchFamily="34" charset="0"/>
              </a:rPr>
              <a:t> to </a:t>
            </a:r>
            <a:r>
              <a:rPr lang="cy-GB" altLang="cy-GB" baseline="0" dirty="0" err="1" smtClean="0">
                <a:latin typeface="Arial" panose="020B0604020202020204" pitchFamily="34" charset="0"/>
              </a:rPr>
              <a:t>other</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cultures</a:t>
            </a:r>
            <a:r>
              <a:rPr lang="cy-GB" altLang="cy-GB" baseline="0" dirty="0" smtClean="0">
                <a:latin typeface="Arial" panose="020B0604020202020204" pitchFamily="34" charset="0"/>
              </a:rPr>
              <a:t>? Or not </a:t>
            </a:r>
            <a:r>
              <a:rPr lang="cy-GB" altLang="cy-GB" baseline="0" dirty="0" err="1" smtClean="0">
                <a:latin typeface="Arial" panose="020B0604020202020204" pitchFamily="34" charset="0"/>
              </a:rPr>
              <a:t>enough</a:t>
            </a:r>
            <a:r>
              <a:rPr lang="cy-GB" altLang="cy-GB" baseline="0" dirty="0" smtClean="0">
                <a:latin typeface="Arial" panose="020B0604020202020204" pitchFamily="34" charset="0"/>
              </a:rPr>
              <a:t>?</a:t>
            </a:r>
          </a:p>
          <a:p>
            <a:pPr marL="171450" indent="-171450">
              <a:buFont typeface="Arial" panose="020B0604020202020204" pitchFamily="34" charset="0"/>
              <a:buChar char="•"/>
            </a:pPr>
            <a:r>
              <a:rPr lang="cy-GB" altLang="cy-GB" baseline="0" dirty="0" err="1" smtClean="0">
                <a:latin typeface="Arial" panose="020B0604020202020204" pitchFamily="34" charset="0"/>
              </a:rPr>
              <a:t>Any</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complications</a:t>
            </a:r>
            <a:r>
              <a:rPr lang="cy-GB" altLang="cy-GB" baseline="0" dirty="0" smtClean="0">
                <a:latin typeface="Arial" panose="020B0604020202020204" pitchFamily="34" charset="0"/>
              </a:rPr>
              <a:t> for staff/</a:t>
            </a:r>
            <a:r>
              <a:rPr lang="cy-GB" altLang="cy-GB" baseline="0" dirty="0" err="1" smtClean="0">
                <a:latin typeface="Arial" panose="020B0604020202020204" pitchFamily="34" charset="0"/>
              </a:rPr>
              <a:t>settings</a:t>
            </a:r>
            <a:r>
              <a:rPr lang="cy-GB" altLang="cy-GB" baseline="0" dirty="0" smtClean="0">
                <a:latin typeface="Arial" panose="020B0604020202020204" pitchFamily="34" charset="0"/>
              </a:rPr>
              <a:t>?</a:t>
            </a:r>
          </a:p>
          <a:p>
            <a:pPr marL="171450" indent="-171450">
              <a:buFont typeface="Arial" panose="020B0604020202020204" pitchFamily="34" charset="0"/>
              <a:buChar char="•"/>
            </a:pPr>
            <a:r>
              <a:rPr lang="cy-GB" altLang="cy-GB" baseline="0" dirty="0" err="1" smtClean="0">
                <a:latin typeface="Arial" panose="020B0604020202020204" pitchFamily="34" charset="0"/>
              </a:rPr>
              <a:t>Are</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children</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able</a:t>
            </a:r>
            <a:r>
              <a:rPr lang="cy-GB" altLang="cy-GB" baseline="0" dirty="0" smtClean="0">
                <a:latin typeface="Arial" panose="020B0604020202020204" pitchFamily="34" charset="0"/>
              </a:rPr>
              <a:t> to </a:t>
            </a:r>
            <a:r>
              <a:rPr lang="cy-GB" altLang="cy-GB" baseline="0" dirty="0" err="1" smtClean="0">
                <a:latin typeface="Arial" panose="020B0604020202020204" pitchFamily="34" charset="0"/>
              </a:rPr>
              <a:t>conform</a:t>
            </a:r>
            <a:r>
              <a:rPr lang="cy-GB" altLang="cy-GB" baseline="0" dirty="0" smtClean="0">
                <a:latin typeface="Arial" panose="020B0604020202020204" pitchFamily="34" charset="0"/>
              </a:rPr>
              <a:t> to </a:t>
            </a:r>
            <a:r>
              <a:rPr lang="cy-GB" altLang="cy-GB" baseline="0" dirty="0" err="1" smtClean="0">
                <a:latin typeface="Arial" panose="020B0604020202020204" pitchFamily="34" charset="0"/>
              </a:rPr>
              <a:t>mainstream</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culture</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without</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losing</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their</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own</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culture</a:t>
            </a:r>
            <a:r>
              <a:rPr lang="cy-GB" altLang="cy-GB" baseline="0" dirty="0" smtClean="0">
                <a:latin typeface="Arial" panose="020B0604020202020204" pitchFamily="34" charset="0"/>
              </a:rPr>
              <a:t>?</a:t>
            </a:r>
          </a:p>
          <a:p>
            <a:pPr marL="171450" indent="-171450">
              <a:buFont typeface="Arial" panose="020B0604020202020204" pitchFamily="34" charset="0"/>
              <a:buChar char="•"/>
            </a:pPr>
            <a:r>
              <a:rPr lang="cy-GB" altLang="cy-GB" baseline="0" dirty="0" smtClean="0">
                <a:latin typeface="Arial" panose="020B0604020202020204" pitchFamily="34" charset="0"/>
              </a:rPr>
              <a:t>Do EY </a:t>
            </a:r>
            <a:r>
              <a:rPr lang="cy-GB" altLang="cy-GB" baseline="0" dirty="0" err="1" smtClean="0">
                <a:latin typeface="Arial" panose="020B0604020202020204" pitchFamily="34" charset="0"/>
              </a:rPr>
              <a:t>practitioners</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have</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opportunities</a:t>
            </a:r>
            <a:r>
              <a:rPr lang="cy-GB" altLang="cy-GB" baseline="0" dirty="0" smtClean="0">
                <a:latin typeface="Arial" panose="020B0604020202020204" pitchFamily="34" charset="0"/>
              </a:rPr>
              <a:t> to </a:t>
            </a:r>
            <a:r>
              <a:rPr lang="cy-GB" altLang="cy-GB" baseline="0" dirty="0" err="1" smtClean="0">
                <a:latin typeface="Arial" panose="020B0604020202020204" pitchFamily="34" charset="0"/>
              </a:rPr>
              <a:t>consider</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their</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own</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prejudices</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and</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assumptions</a:t>
            </a:r>
            <a:r>
              <a:rPr lang="cy-GB" altLang="cy-GB" baseline="0" dirty="0" smtClean="0">
                <a:latin typeface="Arial" panose="020B0604020202020204" pitchFamily="34" charset="0"/>
              </a:rPr>
              <a:t>?</a:t>
            </a:r>
          </a:p>
          <a:p>
            <a:pPr marL="171450" indent="-171450">
              <a:buFont typeface="Arial" panose="020B0604020202020204" pitchFamily="34" charset="0"/>
              <a:buChar char="•"/>
            </a:pPr>
            <a:r>
              <a:rPr lang="cy-GB" altLang="cy-GB" baseline="0" dirty="0" smtClean="0">
                <a:latin typeface="Arial" panose="020B0604020202020204" pitchFamily="34" charset="0"/>
              </a:rPr>
              <a:t>Do EY </a:t>
            </a:r>
            <a:r>
              <a:rPr lang="cy-GB" altLang="cy-GB" baseline="0" dirty="0" err="1" smtClean="0">
                <a:latin typeface="Arial" panose="020B0604020202020204" pitchFamily="34" charset="0"/>
              </a:rPr>
              <a:t>practitioners</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have</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opportunities</a:t>
            </a:r>
            <a:r>
              <a:rPr lang="cy-GB" altLang="cy-GB" baseline="0" dirty="0" smtClean="0">
                <a:latin typeface="Arial" panose="020B0604020202020204" pitchFamily="34" charset="0"/>
              </a:rPr>
              <a:t> to </a:t>
            </a:r>
            <a:r>
              <a:rPr lang="cy-GB" altLang="cy-GB" baseline="0" dirty="0" err="1" smtClean="0">
                <a:latin typeface="Arial" panose="020B0604020202020204" pitchFamily="34" charset="0"/>
              </a:rPr>
              <a:t>reflect</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on</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their</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own</a:t>
            </a:r>
            <a:r>
              <a:rPr lang="cy-GB" altLang="cy-GB" baseline="0" dirty="0" smtClean="0">
                <a:latin typeface="Arial" panose="020B0604020202020204" pitchFamily="34" charset="0"/>
              </a:rPr>
              <a:t> </a:t>
            </a:r>
            <a:r>
              <a:rPr lang="cy-GB" altLang="cy-GB" baseline="0" dirty="0" err="1" smtClean="0">
                <a:latin typeface="Arial" panose="020B0604020202020204" pitchFamily="34" charset="0"/>
              </a:rPr>
              <a:t>practice</a:t>
            </a:r>
            <a:r>
              <a:rPr lang="cy-GB" altLang="cy-GB" baseline="0" dirty="0" smtClean="0">
                <a:latin typeface="Arial" panose="020B0604020202020204" pitchFamily="34" charset="0"/>
              </a:rPr>
              <a:t>?</a:t>
            </a:r>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93519462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To change school</a:t>
            </a:r>
            <a:r>
              <a:rPr lang="en-GB" baseline="0" dirty="0" smtClean="0"/>
              <a:t> culture:</a:t>
            </a:r>
          </a:p>
          <a:p>
            <a:r>
              <a:rPr lang="en-GB" baseline="0" dirty="0" smtClean="0"/>
              <a:t>Educators must question their beliefs about teaching and learning</a:t>
            </a:r>
          </a:p>
          <a:p>
            <a:endParaRPr lang="en-GB" baseline="0" dirty="0" smtClean="0"/>
          </a:p>
          <a:p>
            <a:r>
              <a:rPr lang="en-GB" baseline="0" dirty="0" smtClean="0"/>
              <a:t>Collaborative Culture</a:t>
            </a:r>
          </a:p>
          <a:p>
            <a:pPr marL="171450" indent="-171450">
              <a:buFont typeface="Arial" panose="020B0604020202020204" pitchFamily="34" charset="0"/>
              <a:buChar char="•"/>
            </a:pPr>
            <a:r>
              <a:rPr lang="en-GB" baseline="0" dirty="0" smtClean="0"/>
              <a:t>Higher levels of trust and respect</a:t>
            </a:r>
          </a:p>
          <a:p>
            <a:pPr marL="171450" indent="-171450">
              <a:buFont typeface="Arial" panose="020B0604020202020204" pitchFamily="34" charset="0"/>
              <a:buChar char="•"/>
            </a:pPr>
            <a:r>
              <a:rPr lang="en-GB" baseline="0" dirty="0" smtClean="0"/>
              <a:t>Improved professional satisfaction</a:t>
            </a:r>
          </a:p>
          <a:p>
            <a:pPr marL="171450" indent="-171450">
              <a:buFont typeface="Arial" panose="020B0604020202020204" pitchFamily="34" charset="0"/>
              <a:buChar char="•"/>
            </a:pPr>
            <a:r>
              <a:rPr lang="en-GB" baseline="0" dirty="0" smtClean="0"/>
              <a:t>Improved practice</a:t>
            </a:r>
          </a:p>
          <a:p>
            <a:pPr marL="171450" indent="-171450">
              <a:buFont typeface="Arial" panose="020B0604020202020204" pitchFamily="34" charset="0"/>
              <a:buChar char="•"/>
            </a:pPr>
            <a:r>
              <a:rPr lang="en-GB" baseline="0" dirty="0" smtClean="0"/>
              <a:t>Better outcomes for students</a:t>
            </a:r>
          </a:p>
          <a:p>
            <a:pPr marL="171450" indent="-171450">
              <a:buFont typeface="Arial" panose="020B0604020202020204" pitchFamily="34" charset="0"/>
              <a:buChar char="•"/>
            </a:pPr>
            <a:endParaRPr lang="en-GB" baseline="0" dirty="0" smtClean="0"/>
          </a:p>
          <a:p>
            <a:pPr marL="171450" indent="-171450">
              <a:buFont typeface="Arial" panose="020B0604020202020204" pitchFamily="34" charset="0"/>
              <a:buChar char="•"/>
            </a:pPr>
            <a:endParaRPr lang="en-GB" baseline="0" dirty="0" smtClean="0"/>
          </a:p>
          <a:p>
            <a:pPr marL="0" indent="0">
              <a:buFont typeface="Arial" panose="020B0604020202020204" pitchFamily="34" charset="0"/>
              <a:buNone/>
            </a:pPr>
            <a:r>
              <a:rPr lang="en-GB" baseline="0" dirty="0" smtClean="0"/>
              <a:t>Consider this in the context of the new curriculum for Wales…</a:t>
            </a:r>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20</a:t>
            </a:fld>
            <a:endParaRPr lang="en-GB" altLang="cy-GB"/>
          </a:p>
        </p:txBody>
      </p:sp>
    </p:spTree>
    <p:extLst>
      <p:ext uri="{BB962C8B-B14F-4D97-AF65-F5344CB8AC3E}">
        <p14:creationId xmlns:p14="http://schemas.microsoft.com/office/powerpoint/2010/main" val="41017710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22</a:t>
            </a:fld>
            <a:endParaRPr lang="en-GB" altLang="cy-GB"/>
          </a:p>
        </p:txBody>
      </p:sp>
    </p:spTree>
    <p:extLst>
      <p:ext uri="{BB962C8B-B14F-4D97-AF65-F5344CB8AC3E}">
        <p14:creationId xmlns:p14="http://schemas.microsoft.com/office/powerpoint/2010/main" val="2678383523"/>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Is this a realistic</a:t>
            </a:r>
            <a:r>
              <a:rPr lang="en-GB" baseline="0" dirty="0" smtClean="0"/>
              <a:t> consideration?</a:t>
            </a:r>
            <a:br>
              <a:rPr lang="en-GB" baseline="0" dirty="0" smtClean="0"/>
            </a:br>
            <a:r>
              <a:rPr lang="en-GB" baseline="0" dirty="0" smtClean="0"/>
              <a:t>Discuss…</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23</a:t>
            </a:fld>
            <a:endParaRPr lang="en-GB" altLang="cy-GB"/>
          </a:p>
        </p:txBody>
      </p:sp>
    </p:spTree>
    <p:extLst>
      <p:ext uri="{BB962C8B-B14F-4D97-AF65-F5344CB8AC3E}">
        <p14:creationId xmlns:p14="http://schemas.microsoft.com/office/powerpoint/2010/main" val="227792999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64542270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865071186"/>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dirty="0" smtClean="0">
                <a:latin typeface="Arial" panose="020B0604020202020204" pitchFamily="34" charset="0"/>
              </a:rPr>
              <a:t>Vygotsky's sociocultural theory of learning explains that learning occurs during social interactions between individuals. It is one of the dominant theories of education today. It believes learning happens first through social interaction and second through individual internalization of social behaviours.</a:t>
            </a:r>
          </a:p>
          <a:p>
            <a:endParaRPr lang="en-GB" altLang="cy-GB" dirty="0" smtClean="0">
              <a:latin typeface="Arial" panose="020B0604020202020204" pitchFamily="34" charset="0"/>
            </a:endParaRPr>
          </a:p>
          <a:p>
            <a:r>
              <a:rPr lang="en-GB" altLang="cy-GB" dirty="0" smtClean="0">
                <a:latin typeface="Arial" panose="020B0604020202020204" pitchFamily="34" charset="0"/>
              </a:rPr>
              <a:t>Cultural markers like art, ethnicity, food, language, music, nationality, and religion, can positively or negatively impact a child's ability to grow under the major developmental domains. These developmental domains include cognitive, emotional, social, physical, and language development.</a:t>
            </a:r>
          </a:p>
          <a:p>
            <a:endParaRPr lang="en-GB" altLang="cy-GB" dirty="0" smtClean="0">
              <a:latin typeface="Arial" panose="020B0604020202020204" pitchFamily="34" charset="0"/>
            </a:endParaRPr>
          </a:p>
          <a:p>
            <a:r>
              <a:rPr lang="en-GB" altLang="cy-GB" dirty="0" smtClean="0">
                <a:latin typeface="Arial" panose="020B0604020202020204" pitchFamily="34" charset="0"/>
              </a:rPr>
              <a:t>ZPD</a:t>
            </a:r>
          </a:p>
          <a:p>
            <a:r>
              <a:rPr lang="en-GB" altLang="cy-GB" dirty="0" smtClean="0">
                <a:latin typeface="Arial" panose="020B0604020202020204" pitchFamily="34" charset="0"/>
              </a:rPr>
              <a:t>MKO</a:t>
            </a:r>
          </a:p>
          <a:p>
            <a:r>
              <a:rPr lang="en-GB" altLang="cy-GB" dirty="0" smtClean="0">
                <a:latin typeface="Arial" panose="020B0604020202020204" pitchFamily="34" charset="0"/>
              </a:rPr>
              <a:t>Children need opportunities</a:t>
            </a:r>
            <a:r>
              <a:rPr lang="en-GB" altLang="cy-GB" baseline="0" dirty="0" smtClean="0">
                <a:latin typeface="Arial" panose="020B0604020202020204" pitchFamily="34" charset="0"/>
              </a:rPr>
              <a:t> to learn alongside others – adults and other children</a:t>
            </a:r>
            <a:endParaRPr lang="cy-GB" altLang="cy-GB" dirty="0" smtClean="0">
              <a:latin typeface="Arial" panose="020B0604020202020204" pitchFamily="34" charset="0"/>
            </a:endParaRPr>
          </a:p>
        </p:txBody>
      </p:sp>
    </p:spTree>
    <p:extLst>
      <p:ext uri="{BB962C8B-B14F-4D97-AF65-F5344CB8AC3E}">
        <p14:creationId xmlns:p14="http://schemas.microsoft.com/office/powerpoint/2010/main" val="354590397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cy-GB" altLang="cy-GB" dirty="0" err="1" smtClean="0">
                <a:latin typeface="Arial" panose="020B0604020202020204" pitchFamily="34" charset="0"/>
              </a:rPr>
              <a:t>Discuss</a:t>
            </a:r>
            <a:r>
              <a:rPr lang="cy-GB" altLang="cy-GB" dirty="0" smtClean="0">
                <a:latin typeface="Arial" panose="020B0604020202020204" pitchFamily="34" charset="0"/>
              </a:rPr>
              <a:t> </a:t>
            </a:r>
            <a:r>
              <a:rPr lang="cy-GB" altLang="cy-GB" dirty="0" err="1" smtClean="0">
                <a:latin typeface="Arial" panose="020B0604020202020204" pitchFamily="34" charset="0"/>
              </a:rPr>
              <a:t>quotation</a:t>
            </a:r>
            <a:r>
              <a:rPr lang="cy-GB" altLang="cy-GB" dirty="0" smtClean="0">
                <a:latin typeface="Arial" panose="020B0604020202020204" pitchFamily="34" charset="0"/>
              </a:rPr>
              <a:t>...</a:t>
            </a:r>
          </a:p>
        </p:txBody>
      </p:sp>
    </p:spTree>
    <p:extLst>
      <p:ext uri="{BB962C8B-B14F-4D97-AF65-F5344CB8AC3E}">
        <p14:creationId xmlns:p14="http://schemas.microsoft.com/office/powerpoint/2010/main" val="7649936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321441331"/>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r>
              <a:rPr lang="cy-GB" altLang="en-US" dirty="0" err="1" smtClean="0">
                <a:latin typeface="Arial" panose="020B0604020202020204" pitchFamily="34" charset="0"/>
              </a:rPr>
              <a:t>Click</a:t>
            </a:r>
            <a:r>
              <a:rPr lang="cy-GB" altLang="en-US" dirty="0" smtClean="0">
                <a:latin typeface="Arial" panose="020B0604020202020204" pitchFamily="34" charset="0"/>
              </a:rPr>
              <a:t> </a:t>
            </a:r>
            <a:r>
              <a:rPr lang="cy-GB" altLang="en-US" dirty="0" err="1" smtClean="0">
                <a:latin typeface="Arial" panose="020B0604020202020204" pitchFamily="34" charset="0"/>
              </a:rPr>
              <a:t>on</a:t>
            </a:r>
            <a:r>
              <a:rPr lang="cy-GB" altLang="en-US" dirty="0" smtClean="0">
                <a:latin typeface="Arial" panose="020B0604020202020204" pitchFamily="34" charset="0"/>
              </a:rPr>
              <a:t> </a:t>
            </a:r>
            <a:r>
              <a:rPr lang="cy-GB" altLang="en-US" dirty="0" err="1" smtClean="0">
                <a:latin typeface="Arial" panose="020B0604020202020204" pitchFamily="34" charset="0"/>
              </a:rPr>
              <a:t>image</a:t>
            </a:r>
            <a:r>
              <a:rPr lang="cy-GB" altLang="en-US" dirty="0" smtClean="0">
                <a:latin typeface="Arial" panose="020B0604020202020204" pitchFamily="34" charset="0"/>
              </a:rPr>
              <a:t> to </a:t>
            </a:r>
            <a:r>
              <a:rPr lang="cy-GB" altLang="en-US" dirty="0" err="1" smtClean="0">
                <a:latin typeface="Arial" panose="020B0604020202020204" pitchFamily="34" charset="0"/>
              </a:rPr>
              <a:t>open</a:t>
            </a:r>
            <a:r>
              <a:rPr lang="cy-GB" altLang="en-US" dirty="0" smtClean="0">
                <a:latin typeface="Arial" panose="020B0604020202020204" pitchFamily="34" charset="0"/>
              </a:rPr>
              <a:t> YouTube clip – 12:34 </a:t>
            </a:r>
            <a:r>
              <a:rPr lang="cy-GB" altLang="en-US" dirty="0" err="1" smtClean="0">
                <a:latin typeface="Arial" panose="020B0604020202020204" pitchFamily="34" charset="0"/>
              </a:rPr>
              <a:t>minutes</a:t>
            </a:r>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29</a:t>
            </a:fld>
            <a:endParaRPr lang="en-GB" altLang="en-US" smtClean="0">
              <a:solidFill>
                <a:srgbClr val="000000"/>
              </a:solidFill>
            </a:endParaRPr>
          </a:p>
        </p:txBody>
      </p:sp>
    </p:spTree>
    <p:extLst>
      <p:ext uri="{BB962C8B-B14F-4D97-AF65-F5344CB8AC3E}">
        <p14:creationId xmlns:p14="http://schemas.microsoft.com/office/powerpoint/2010/main" val="719877753"/>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dirty="0" smtClean="0">
                <a:latin typeface="Arial" panose="020B0604020202020204" pitchFamily="34" charset="0"/>
              </a:rPr>
              <a:t>James Albert Banks is an educator who has been called the “father of multicultural education,” a discipline that seeks to develop awareness and skills in teachers and students for living in a culturally diverse United States and world. Growing up as an African-American youth in the Arkansas Delta during the Jim Crow years, Banks developed a commitment to social justice. Banks became the first black professor in the College of Education at the University of Washington (UW) in Seattle and is also founding director of UW’s </a:t>
            </a:r>
            <a:r>
              <a:rPr lang="en-GB" altLang="cy-GB" dirty="0" err="1" smtClean="0">
                <a:latin typeface="Arial" panose="020B0604020202020204" pitchFamily="34" charset="0"/>
              </a:rPr>
              <a:t>Center</a:t>
            </a:r>
            <a:r>
              <a:rPr lang="en-GB" altLang="cy-GB" dirty="0" smtClean="0">
                <a:latin typeface="Arial" panose="020B0604020202020204" pitchFamily="34" charset="0"/>
              </a:rPr>
              <a:t> for Multicultural Education.</a:t>
            </a:r>
            <a:endParaRPr lang="cy-GB" altLang="cy-GB" dirty="0" smtClean="0">
              <a:latin typeface="Arial" panose="020B0604020202020204" pitchFamily="34" charset="0"/>
            </a:endParaRPr>
          </a:p>
        </p:txBody>
      </p:sp>
    </p:spTree>
    <p:extLst>
      <p:ext uri="{BB962C8B-B14F-4D97-AF65-F5344CB8AC3E}">
        <p14:creationId xmlns:p14="http://schemas.microsoft.com/office/powerpoint/2010/main" val="793520104"/>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dirty="0" smtClean="0">
                <a:latin typeface="Arial" panose="020B0604020202020204" pitchFamily="34" charset="0"/>
              </a:rPr>
              <a:t>The five dimensions are:(1) content integration; (2) the knowledge construction process; (3) prejudice reduction; (4) an equity pedagogy; and (5) an empowering school culture and social structure. Although each dimension is conceptually distinct, in practice they overlap and are interrelated.</a:t>
            </a:r>
          </a:p>
          <a:p>
            <a:endParaRPr lang="en-GB" altLang="cy-GB" dirty="0" smtClean="0">
              <a:latin typeface="Arial" panose="020B0604020202020204" pitchFamily="34" charset="0"/>
            </a:endParaRPr>
          </a:p>
          <a:p>
            <a:r>
              <a:rPr lang="en-GB" altLang="cy-GB" dirty="0" smtClean="0">
                <a:latin typeface="Arial" panose="020B0604020202020204" pitchFamily="34" charset="0"/>
              </a:rPr>
              <a:t>Y 5 </a:t>
            </a:r>
            <a:r>
              <a:rPr lang="en-GB" altLang="cy-GB" dirty="0" err="1" smtClean="0">
                <a:latin typeface="Arial" panose="020B0604020202020204" pitchFamily="34" charset="0"/>
              </a:rPr>
              <a:t>dimensiwn</a:t>
            </a:r>
            <a:r>
              <a:rPr lang="en-GB" altLang="cy-GB" dirty="0" smtClean="0">
                <a:latin typeface="Arial" panose="020B0604020202020204" pitchFamily="34" charset="0"/>
              </a:rPr>
              <a:t>:</a:t>
            </a:r>
            <a:r>
              <a:rPr lang="en-GB" altLang="cy-GB" baseline="0" dirty="0" smtClean="0">
                <a:latin typeface="Arial" panose="020B0604020202020204" pitchFamily="34" charset="0"/>
              </a:rPr>
              <a:t> (1) </a:t>
            </a:r>
            <a:r>
              <a:rPr lang="en-GB" altLang="cy-GB" dirty="0" err="1" smtClean="0">
                <a:latin typeface="Arial" panose="020B0604020202020204" pitchFamily="34" charset="0"/>
              </a:rPr>
              <a:t>integreiddio</a:t>
            </a:r>
            <a:r>
              <a:rPr lang="en-GB" altLang="cy-GB" dirty="0" smtClean="0">
                <a:latin typeface="Arial" panose="020B0604020202020204" pitchFamily="34" charset="0"/>
              </a:rPr>
              <a:t> </a:t>
            </a:r>
            <a:r>
              <a:rPr lang="en-GB" altLang="cy-GB" dirty="0" err="1" smtClean="0">
                <a:latin typeface="Arial" panose="020B0604020202020204" pitchFamily="34" charset="0"/>
              </a:rPr>
              <a:t>cynnwys</a:t>
            </a:r>
            <a:r>
              <a:rPr lang="en-GB" altLang="cy-GB" dirty="0" smtClean="0">
                <a:latin typeface="Arial" panose="020B0604020202020204" pitchFamily="34" charset="0"/>
              </a:rPr>
              <a:t>; (2) y broses </a:t>
            </a:r>
            <a:r>
              <a:rPr lang="en-GB" altLang="cy-GB" dirty="0" err="1" smtClean="0">
                <a:latin typeface="Arial" panose="020B0604020202020204" pitchFamily="34" charset="0"/>
              </a:rPr>
              <a:t>adeiladu</a:t>
            </a:r>
            <a:r>
              <a:rPr lang="en-GB" altLang="cy-GB" dirty="0" smtClean="0">
                <a:latin typeface="Arial" panose="020B0604020202020204" pitchFamily="34" charset="0"/>
              </a:rPr>
              <a:t> </a:t>
            </a:r>
            <a:r>
              <a:rPr lang="en-GB" altLang="cy-GB" dirty="0" err="1" smtClean="0">
                <a:latin typeface="Arial" panose="020B0604020202020204" pitchFamily="34" charset="0"/>
              </a:rPr>
              <a:t>gwybodaeth</a:t>
            </a:r>
            <a:r>
              <a:rPr lang="en-GB" altLang="cy-GB" dirty="0" smtClean="0">
                <a:latin typeface="Arial" panose="020B0604020202020204" pitchFamily="34" charset="0"/>
              </a:rPr>
              <a:t>; (3) </a:t>
            </a:r>
            <a:r>
              <a:rPr lang="en-GB" altLang="cy-GB" dirty="0" err="1" smtClean="0">
                <a:latin typeface="Arial" panose="020B0604020202020204" pitchFamily="34" charset="0"/>
              </a:rPr>
              <a:t>lleihau</a:t>
            </a:r>
            <a:r>
              <a:rPr lang="en-GB" altLang="cy-GB" dirty="0" smtClean="0">
                <a:latin typeface="Arial" panose="020B0604020202020204" pitchFamily="34" charset="0"/>
              </a:rPr>
              <a:t> </a:t>
            </a:r>
            <a:r>
              <a:rPr lang="en-GB" altLang="cy-GB" dirty="0" err="1" smtClean="0">
                <a:latin typeface="Arial" panose="020B0604020202020204" pitchFamily="34" charset="0"/>
              </a:rPr>
              <a:t>rhagfarn</a:t>
            </a:r>
            <a:r>
              <a:rPr lang="en-GB" altLang="cy-GB" dirty="0" smtClean="0">
                <a:latin typeface="Arial" panose="020B0604020202020204" pitchFamily="34" charset="0"/>
              </a:rPr>
              <a:t>; (4) </a:t>
            </a:r>
            <a:r>
              <a:rPr lang="en-GB" altLang="cy-GB" dirty="0" err="1" smtClean="0">
                <a:latin typeface="Arial" panose="020B0604020202020204" pitchFamily="34" charset="0"/>
              </a:rPr>
              <a:t>addysgeg</a:t>
            </a:r>
            <a:r>
              <a:rPr lang="en-GB" altLang="cy-GB" dirty="0" smtClean="0">
                <a:latin typeface="Arial" panose="020B0604020202020204" pitchFamily="34" charset="0"/>
              </a:rPr>
              <a:t> </a:t>
            </a:r>
            <a:r>
              <a:rPr lang="en-GB" altLang="cy-GB" dirty="0" err="1" smtClean="0">
                <a:latin typeface="Arial" panose="020B0604020202020204" pitchFamily="34" charset="0"/>
              </a:rPr>
              <a:t>ecwiti</a:t>
            </a:r>
            <a:r>
              <a:rPr lang="en-GB" altLang="cy-GB" dirty="0" smtClean="0">
                <a:latin typeface="Arial" panose="020B0604020202020204" pitchFamily="34" charset="0"/>
              </a:rPr>
              <a:t>; a (5) </a:t>
            </a:r>
            <a:r>
              <a:rPr lang="en-GB" altLang="cy-GB" dirty="0" err="1" smtClean="0">
                <a:latin typeface="Arial" panose="020B0604020202020204" pitchFamily="34" charset="0"/>
              </a:rPr>
              <a:t>diwylliant</a:t>
            </a:r>
            <a:r>
              <a:rPr lang="en-GB" altLang="cy-GB" dirty="0" smtClean="0">
                <a:latin typeface="Arial" panose="020B0604020202020204" pitchFamily="34" charset="0"/>
              </a:rPr>
              <a:t> </a:t>
            </a:r>
            <a:r>
              <a:rPr lang="en-GB" altLang="cy-GB" dirty="0" err="1" smtClean="0">
                <a:latin typeface="Arial" panose="020B0604020202020204" pitchFamily="34" charset="0"/>
              </a:rPr>
              <a:t>ysgol</a:t>
            </a:r>
            <a:r>
              <a:rPr lang="en-GB" altLang="cy-GB" dirty="0" smtClean="0">
                <a:latin typeface="Arial" panose="020B0604020202020204" pitchFamily="34" charset="0"/>
              </a:rPr>
              <a:t> a </a:t>
            </a:r>
            <a:r>
              <a:rPr lang="en-GB" altLang="cy-GB" dirty="0" err="1" smtClean="0">
                <a:latin typeface="Arial" panose="020B0604020202020204" pitchFamily="34" charset="0"/>
              </a:rPr>
              <a:t>strwythur</a:t>
            </a:r>
            <a:r>
              <a:rPr lang="en-GB" altLang="cy-GB" dirty="0" smtClean="0">
                <a:latin typeface="Arial" panose="020B0604020202020204" pitchFamily="34" charset="0"/>
              </a:rPr>
              <a:t> </a:t>
            </a:r>
            <a:r>
              <a:rPr lang="en-GB" altLang="cy-GB" dirty="0" err="1" smtClean="0">
                <a:latin typeface="Arial" panose="020B0604020202020204" pitchFamily="34" charset="0"/>
              </a:rPr>
              <a:t>cymdeithasol</a:t>
            </a:r>
            <a:r>
              <a:rPr lang="en-GB" altLang="cy-GB" dirty="0" smtClean="0">
                <a:latin typeface="Arial" panose="020B0604020202020204" pitchFamily="34" charset="0"/>
              </a:rPr>
              <a:t> </a:t>
            </a:r>
            <a:r>
              <a:rPr lang="en-GB" altLang="cy-GB" dirty="0" err="1" smtClean="0">
                <a:latin typeface="Arial" panose="020B0604020202020204" pitchFamily="34" charset="0"/>
              </a:rPr>
              <a:t>grymusol</a:t>
            </a:r>
            <a:r>
              <a:rPr lang="en-GB" altLang="cy-GB" dirty="0" smtClean="0">
                <a:latin typeface="Arial" panose="020B0604020202020204" pitchFamily="34" charset="0"/>
              </a:rPr>
              <a:t>. </a:t>
            </a:r>
            <a:r>
              <a:rPr lang="en-GB" altLang="cy-GB" dirty="0" err="1" smtClean="0">
                <a:latin typeface="Arial" panose="020B0604020202020204" pitchFamily="34" charset="0"/>
              </a:rPr>
              <a:t>Er</a:t>
            </a:r>
            <a:r>
              <a:rPr lang="en-GB" altLang="cy-GB" dirty="0" smtClean="0">
                <a:latin typeface="Arial" panose="020B0604020202020204" pitchFamily="34" charset="0"/>
              </a:rPr>
              <a:t> bod </a:t>
            </a:r>
            <a:r>
              <a:rPr lang="en-GB" altLang="cy-GB" dirty="0" err="1" smtClean="0">
                <a:latin typeface="Arial" panose="020B0604020202020204" pitchFamily="34" charset="0"/>
              </a:rPr>
              <a:t>pob</a:t>
            </a:r>
            <a:r>
              <a:rPr lang="en-GB" altLang="cy-GB" dirty="0" smtClean="0">
                <a:latin typeface="Arial" panose="020B0604020202020204" pitchFamily="34" charset="0"/>
              </a:rPr>
              <a:t> </a:t>
            </a:r>
            <a:r>
              <a:rPr lang="en-GB" altLang="cy-GB" dirty="0" err="1" smtClean="0">
                <a:latin typeface="Arial" panose="020B0604020202020204" pitchFamily="34" charset="0"/>
              </a:rPr>
              <a:t>dimensiwn</a:t>
            </a:r>
            <a:r>
              <a:rPr lang="en-GB" altLang="cy-GB" dirty="0" smtClean="0">
                <a:latin typeface="Arial" panose="020B0604020202020204" pitchFamily="34" charset="0"/>
              </a:rPr>
              <a:t> </a:t>
            </a:r>
            <a:r>
              <a:rPr lang="en-GB" altLang="cy-GB" dirty="0" err="1" smtClean="0">
                <a:latin typeface="Arial" panose="020B0604020202020204" pitchFamily="34" charset="0"/>
              </a:rPr>
              <a:t>yn</a:t>
            </a:r>
            <a:r>
              <a:rPr lang="en-GB" altLang="cy-GB" dirty="0" smtClean="0">
                <a:latin typeface="Arial" panose="020B0604020202020204" pitchFamily="34" charset="0"/>
              </a:rPr>
              <a:t> </a:t>
            </a:r>
            <a:r>
              <a:rPr lang="en-GB" altLang="cy-GB" dirty="0" err="1" smtClean="0">
                <a:latin typeface="Arial" panose="020B0604020202020204" pitchFamily="34" charset="0"/>
              </a:rPr>
              <a:t>gysyniadol</a:t>
            </a:r>
            <a:r>
              <a:rPr lang="en-GB" altLang="cy-GB" dirty="0" smtClean="0">
                <a:latin typeface="Arial" panose="020B0604020202020204" pitchFamily="34" charset="0"/>
              </a:rPr>
              <a:t> </a:t>
            </a:r>
            <a:r>
              <a:rPr lang="en-GB" altLang="cy-GB" dirty="0" err="1" smtClean="0">
                <a:latin typeface="Arial" panose="020B0604020202020204" pitchFamily="34" charset="0"/>
              </a:rPr>
              <a:t>wahanol</a:t>
            </a:r>
            <a:r>
              <a:rPr lang="en-GB" altLang="cy-GB" dirty="0" smtClean="0">
                <a:latin typeface="Arial" panose="020B0604020202020204" pitchFamily="34" charset="0"/>
              </a:rPr>
              <a:t>, </a:t>
            </a:r>
            <a:r>
              <a:rPr lang="en-GB" altLang="cy-GB" dirty="0" err="1" smtClean="0">
                <a:latin typeface="Arial" panose="020B0604020202020204" pitchFamily="34" charset="0"/>
              </a:rPr>
              <a:t>yn</a:t>
            </a:r>
            <a:r>
              <a:rPr lang="en-GB" altLang="cy-GB" dirty="0" smtClean="0">
                <a:latin typeface="Arial" panose="020B0604020202020204" pitchFamily="34" charset="0"/>
              </a:rPr>
              <a:t> </a:t>
            </a:r>
            <a:r>
              <a:rPr lang="en-GB" altLang="cy-GB" dirty="0" err="1" smtClean="0">
                <a:latin typeface="Arial" panose="020B0604020202020204" pitchFamily="34" charset="0"/>
              </a:rPr>
              <a:t>ymarferol</a:t>
            </a:r>
            <a:r>
              <a:rPr lang="en-GB" altLang="cy-GB" dirty="0" smtClean="0">
                <a:latin typeface="Arial" panose="020B0604020202020204" pitchFamily="34" charset="0"/>
              </a:rPr>
              <a:t> </a:t>
            </a:r>
            <a:r>
              <a:rPr lang="en-GB" altLang="cy-GB" dirty="0" err="1" smtClean="0">
                <a:latin typeface="Arial" panose="020B0604020202020204" pitchFamily="34" charset="0"/>
              </a:rPr>
              <a:t>maent</a:t>
            </a:r>
            <a:r>
              <a:rPr lang="en-GB" altLang="cy-GB" dirty="0" smtClean="0">
                <a:latin typeface="Arial" panose="020B0604020202020204" pitchFamily="34" charset="0"/>
              </a:rPr>
              <a:t> </a:t>
            </a:r>
            <a:r>
              <a:rPr lang="en-GB" altLang="cy-GB" dirty="0" err="1" smtClean="0">
                <a:latin typeface="Arial" panose="020B0604020202020204" pitchFamily="34" charset="0"/>
              </a:rPr>
              <a:t>yn</a:t>
            </a:r>
            <a:r>
              <a:rPr lang="en-GB" altLang="cy-GB" dirty="0" smtClean="0">
                <a:latin typeface="Arial" panose="020B0604020202020204" pitchFamily="34" charset="0"/>
              </a:rPr>
              <a:t> </a:t>
            </a:r>
            <a:r>
              <a:rPr lang="en-GB" altLang="cy-GB" dirty="0" err="1" smtClean="0">
                <a:latin typeface="Arial" panose="020B0604020202020204" pitchFamily="34" charset="0"/>
              </a:rPr>
              <a:t>gorgyffwrdd</a:t>
            </a:r>
            <a:r>
              <a:rPr lang="en-GB" altLang="cy-GB" dirty="0" smtClean="0">
                <a:latin typeface="Arial" panose="020B0604020202020204" pitchFamily="34" charset="0"/>
              </a:rPr>
              <a:t> ac </a:t>
            </a:r>
            <a:r>
              <a:rPr lang="en-GB" altLang="cy-GB" dirty="0" err="1" smtClean="0">
                <a:latin typeface="Arial" panose="020B0604020202020204" pitchFamily="34" charset="0"/>
              </a:rPr>
              <a:t>yn</a:t>
            </a:r>
            <a:r>
              <a:rPr lang="en-GB" altLang="cy-GB" dirty="0" smtClean="0">
                <a:latin typeface="Arial" panose="020B0604020202020204" pitchFamily="34" charset="0"/>
              </a:rPr>
              <a:t> </a:t>
            </a:r>
            <a:r>
              <a:rPr lang="en-GB" altLang="cy-GB" dirty="0" err="1" smtClean="0">
                <a:latin typeface="Arial" panose="020B0604020202020204" pitchFamily="34" charset="0"/>
              </a:rPr>
              <a:t>rhyngberthynol</a:t>
            </a:r>
            <a:r>
              <a:rPr lang="en-GB" altLang="cy-GB" dirty="0" smtClean="0">
                <a:latin typeface="Arial" panose="020B0604020202020204" pitchFamily="34" charset="0"/>
              </a:rPr>
              <a:t>.</a:t>
            </a:r>
          </a:p>
          <a:p>
            <a:endParaRPr lang="en-GB" altLang="cy-GB" dirty="0" smtClean="0">
              <a:latin typeface="Arial" panose="020B0604020202020204" pitchFamily="34" charset="0"/>
            </a:endParaRPr>
          </a:p>
          <a:p>
            <a:r>
              <a:rPr lang="en-GB" altLang="cy-GB" dirty="0" smtClean="0">
                <a:latin typeface="Arial" panose="020B0604020202020204" pitchFamily="34" charset="0"/>
              </a:rPr>
              <a:t>Multicultural education refers to any form of education or teaching that incorporates the histories, texts, values, beliefs, and perspectives of people from different cultural backgrounds.</a:t>
            </a:r>
            <a:endParaRPr lang="cy-GB" altLang="cy-GB" dirty="0" smtClean="0">
              <a:latin typeface="Arial" panose="020B0604020202020204" pitchFamily="34" charset="0"/>
            </a:endParaRPr>
          </a:p>
        </p:txBody>
      </p:sp>
    </p:spTree>
    <p:extLst>
      <p:ext uri="{BB962C8B-B14F-4D97-AF65-F5344CB8AC3E}">
        <p14:creationId xmlns:p14="http://schemas.microsoft.com/office/powerpoint/2010/main" val="142341984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dirty="0" smtClean="0">
                <a:latin typeface="Arial" panose="020B0604020202020204" pitchFamily="34" charset="0"/>
              </a:rPr>
              <a:t>The five dimensions are:(1) content integration; (2) the knowledge construction process; (3) prejudice reduction; (4) an equity pedagogy; and (5) an empowering school culture and social structure. Although each dimension is conceptually distinct, in practice they overlap and are interrelated.</a:t>
            </a:r>
          </a:p>
          <a:p>
            <a:endParaRPr lang="en-GB" altLang="cy-GB" dirty="0" smtClean="0">
              <a:latin typeface="Arial" panose="020B0604020202020204" pitchFamily="34" charset="0"/>
            </a:endParaRPr>
          </a:p>
          <a:p>
            <a:r>
              <a:rPr lang="en-GB" altLang="cy-GB" dirty="0" smtClean="0">
                <a:latin typeface="Arial" panose="020B0604020202020204" pitchFamily="34" charset="0"/>
              </a:rPr>
              <a:t>Multicultural education refers to any form of education or teaching that incorporates the histories, texts, values, beliefs, and perspectives of people from different cultural backgrounds.</a:t>
            </a:r>
            <a:endParaRPr lang="cy-GB" altLang="cy-GB" dirty="0" smtClean="0">
              <a:latin typeface="Arial" panose="020B0604020202020204" pitchFamily="34" charset="0"/>
            </a:endParaRPr>
          </a:p>
        </p:txBody>
      </p:sp>
    </p:spTree>
    <p:extLst>
      <p:ext uri="{BB962C8B-B14F-4D97-AF65-F5344CB8AC3E}">
        <p14:creationId xmlns:p14="http://schemas.microsoft.com/office/powerpoint/2010/main" val="2397625140"/>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Rot="1" noChangeAspect="1" noChangeArrowheads="1" noTextEdit="1"/>
          </p:cNvSpPr>
          <p:nvPr>
            <p:ph type="sldImg"/>
          </p:nvPr>
        </p:nvSpPr>
        <p:spPr>
          <a:ln/>
        </p:spPr>
      </p:sp>
      <p:sp>
        <p:nvSpPr>
          <p:cNvPr id="1945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cy-GB" dirty="0" smtClean="0">
                <a:latin typeface="Arial" panose="020B0604020202020204" pitchFamily="34" charset="0"/>
              </a:rPr>
              <a:t>According to Banks, a major goal of multicultural education is to change teaching and learning approaches so that students of both genders and from diverse cultural, ethnic, and language groups will have equal opportunities to learn in educational institutions.</a:t>
            </a:r>
          </a:p>
          <a:p>
            <a:endParaRPr lang="en-GB" altLang="cy-GB" dirty="0" smtClean="0">
              <a:latin typeface="Arial" panose="020B0604020202020204" pitchFamily="34" charset="0"/>
            </a:endParaRPr>
          </a:p>
          <a:p>
            <a:endParaRPr lang="en-GB" altLang="cy-GB" dirty="0" smtClean="0">
              <a:latin typeface="Arial" panose="020B0604020202020204" pitchFamily="34" charset="0"/>
            </a:endParaRPr>
          </a:p>
          <a:p>
            <a:endParaRPr lang="en-GB" altLang="cy-GB" dirty="0" smtClean="0">
              <a:latin typeface="Arial" panose="020B0604020202020204" pitchFamily="34" charset="0"/>
            </a:endParaRPr>
          </a:p>
          <a:p>
            <a:r>
              <a:rPr lang="en-GB" altLang="cy-GB" dirty="0" smtClean="0">
                <a:latin typeface="Arial" panose="020B0604020202020204" pitchFamily="34" charset="0"/>
              </a:rPr>
              <a:t>The Contributions Approach</a:t>
            </a:r>
          </a:p>
          <a:p>
            <a:r>
              <a:rPr lang="en-GB" altLang="cy-GB" dirty="0" smtClean="0">
                <a:latin typeface="Arial" panose="020B0604020202020204" pitchFamily="34" charset="0"/>
              </a:rPr>
              <a:t>This approach reflects the least amount of involvement in multicultural education approaches.  This is incorporated by selecting books and activities that celebrate holidays, heroes, and special events from various cultures.  In this approach, culturally diverse books and issues are not specified as part of the curriculum.</a:t>
            </a:r>
          </a:p>
          <a:p>
            <a:endParaRPr lang="en-GB" altLang="cy-GB" dirty="0" smtClean="0">
              <a:latin typeface="Arial" panose="020B0604020202020204" pitchFamily="34" charset="0"/>
            </a:endParaRPr>
          </a:p>
          <a:p>
            <a:r>
              <a:rPr lang="en-GB" altLang="cy-GB" dirty="0" smtClean="0">
                <a:latin typeface="Arial" panose="020B0604020202020204" pitchFamily="34" charset="0"/>
              </a:rPr>
              <a:t>The Additive Approach</a:t>
            </a:r>
          </a:p>
          <a:p>
            <a:r>
              <a:rPr lang="en-GB" altLang="cy-GB" dirty="0" smtClean="0">
                <a:latin typeface="Arial" panose="020B0604020202020204" pitchFamily="34" charset="0"/>
              </a:rPr>
              <a:t>In this approach content, concepts, themes, and perspectives are added to the curriculum without changing its basic structure.  This involves incorporating literature by and about people from diverse cultures into the mainstream curriculum without changing the curriculum.  However, this approach does not necessarily transform thinking.</a:t>
            </a:r>
          </a:p>
          <a:p>
            <a:endParaRPr lang="en-GB" altLang="cy-GB" dirty="0" smtClean="0">
              <a:latin typeface="Arial" panose="020B0604020202020204" pitchFamily="34" charset="0"/>
            </a:endParaRPr>
          </a:p>
          <a:p>
            <a:r>
              <a:rPr lang="en-GB" altLang="cy-GB" dirty="0" smtClean="0">
                <a:latin typeface="Arial" panose="020B0604020202020204" pitchFamily="34" charset="0"/>
              </a:rPr>
              <a:t>The Transformation Approach</a:t>
            </a:r>
          </a:p>
          <a:p>
            <a:r>
              <a:rPr lang="en-GB" altLang="cy-GB" dirty="0" smtClean="0">
                <a:latin typeface="Arial" panose="020B0604020202020204" pitchFamily="34" charset="0"/>
              </a:rPr>
              <a:t>This approach actually changes the structure of the curriculum and encourages students to view concepts, issues, themes, and problems from several ethnic perspectives and points of view. This type of instruction involves critical thinking and involves a consideration of diversity as a basic premise.</a:t>
            </a:r>
          </a:p>
          <a:p>
            <a:endParaRPr lang="en-GB" altLang="cy-GB" dirty="0" smtClean="0">
              <a:latin typeface="Arial" panose="020B0604020202020204" pitchFamily="34" charset="0"/>
            </a:endParaRPr>
          </a:p>
          <a:p>
            <a:r>
              <a:rPr lang="en-GB" altLang="cy-GB" dirty="0" smtClean="0">
                <a:latin typeface="Arial" panose="020B0604020202020204" pitchFamily="34" charset="0"/>
              </a:rPr>
              <a:t>The Social Action Approach</a:t>
            </a:r>
          </a:p>
          <a:p>
            <a:r>
              <a:rPr lang="en-GB" altLang="cy-GB" dirty="0" smtClean="0">
                <a:latin typeface="Arial" panose="020B0604020202020204" pitchFamily="34" charset="0"/>
              </a:rPr>
              <a:t>This approach combines the transformation approach with activities to strive for social change.  Students are not only instructed to understand and question social issues, but to also do something about important about it.  </a:t>
            </a:r>
            <a:endParaRPr lang="cy-GB" altLang="cy-GB" dirty="0" smtClean="0">
              <a:latin typeface="Arial" panose="020B0604020202020204" pitchFamily="34" charset="0"/>
            </a:endParaRPr>
          </a:p>
        </p:txBody>
      </p:sp>
    </p:spTree>
    <p:extLst>
      <p:ext uri="{BB962C8B-B14F-4D97-AF65-F5344CB8AC3E}">
        <p14:creationId xmlns:p14="http://schemas.microsoft.com/office/powerpoint/2010/main" val="3957484618"/>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34</a:t>
            </a:fld>
            <a:endParaRPr lang="en-GB" altLang="en-US" smtClean="0">
              <a:solidFill>
                <a:srgbClr val="000000"/>
              </a:solidFill>
            </a:endParaRPr>
          </a:p>
        </p:txBody>
      </p:sp>
    </p:spTree>
    <p:extLst>
      <p:ext uri="{BB962C8B-B14F-4D97-AF65-F5344CB8AC3E}">
        <p14:creationId xmlns:p14="http://schemas.microsoft.com/office/powerpoint/2010/main" val="1097374125"/>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 quotation </a:t>
            </a:r>
          </a:p>
          <a:p>
            <a:endParaRPr lang="en-GB" dirty="0" smtClean="0"/>
          </a:p>
          <a:p>
            <a:r>
              <a:rPr lang="en-GB" dirty="0" smtClean="0"/>
              <a:t>Students’ concept</a:t>
            </a:r>
            <a:r>
              <a:rPr lang="en-GB" baseline="0" dirty="0" smtClean="0"/>
              <a:t> </a:t>
            </a:r>
            <a:r>
              <a:rPr lang="en-GB" baseline="0" smtClean="0"/>
              <a:t>of ability?</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35</a:t>
            </a:fld>
            <a:endParaRPr lang="en-GB" altLang="cy-GB"/>
          </a:p>
        </p:txBody>
      </p:sp>
    </p:spTree>
    <p:extLst>
      <p:ext uri="{BB962C8B-B14F-4D97-AF65-F5344CB8AC3E}">
        <p14:creationId xmlns:p14="http://schemas.microsoft.com/office/powerpoint/2010/main" val="1809040545"/>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err="1" smtClean="0"/>
              <a:t>Dweck</a:t>
            </a:r>
            <a:r>
              <a:rPr lang="en-GB" dirty="0" smtClean="0"/>
              <a:t> coined the terms fixed </a:t>
            </a:r>
            <a:r>
              <a:rPr lang="en-GB" dirty="0" err="1" smtClean="0"/>
              <a:t>mindset</a:t>
            </a:r>
            <a:r>
              <a:rPr lang="en-GB" dirty="0" smtClean="0"/>
              <a:t> and growth </a:t>
            </a:r>
            <a:r>
              <a:rPr lang="en-GB" dirty="0" err="1" smtClean="0"/>
              <a:t>mindset</a:t>
            </a:r>
            <a:r>
              <a:rPr lang="en-GB" dirty="0" smtClean="0"/>
              <a:t> to describe the underlying beliefs people have about learning and intelligence. When children believe they can get smarter, they understand that effort makes them stronger. Therefore they put in extra time and effort, and that leads to higher achievement.</a:t>
            </a:r>
          </a:p>
          <a:p>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36</a:t>
            </a:fld>
            <a:endParaRPr lang="en-GB" altLang="cy-GB"/>
          </a:p>
        </p:txBody>
      </p:sp>
    </p:spTree>
    <p:extLst>
      <p:ext uri="{BB962C8B-B14F-4D97-AF65-F5344CB8AC3E}">
        <p14:creationId xmlns:p14="http://schemas.microsoft.com/office/powerpoint/2010/main" val="966641279"/>
      </p:ext>
    </p:extLst>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Discussion points….</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37</a:t>
            </a:fld>
            <a:endParaRPr lang="en-GB" altLang="cy-GB"/>
          </a:p>
        </p:txBody>
      </p:sp>
    </p:spTree>
    <p:extLst>
      <p:ext uri="{BB962C8B-B14F-4D97-AF65-F5344CB8AC3E}">
        <p14:creationId xmlns:p14="http://schemas.microsoft.com/office/powerpoint/2010/main" val="1510658282"/>
      </p:ext>
    </p:extLst>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Discussion points….</a:t>
            </a:r>
          </a:p>
          <a:p>
            <a:endParaRPr lang="en-GB" dirty="0" smtClean="0"/>
          </a:p>
          <a:p>
            <a:r>
              <a:rPr lang="en-GB" dirty="0" smtClean="0"/>
              <a:t>ALL children should</a:t>
            </a:r>
            <a:r>
              <a:rPr lang="en-GB" baseline="0" dirty="0" smtClean="0"/>
              <a:t> have opportunities to experience a challenging and enjoyable curriculum where learning and development happens.</a:t>
            </a:r>
          </a:p>
          <a:p>
            <a:endParaRPr lang="en-GB" baseline="0" dirty="0" smtClean="0"/>
          </a:p>
          <a:p>
            <a:r>
              <a:rPr lang="en-GB" baseline="0" dirty="0" smtClean="0"/>
              <a:t>Practitioners MUST ensure that their own knowledge about different cultures/abilities is up-to-date and consider their own attitudes towards children who are different from themselves.</a:t>
            </a:r>
            <a:endParaRPr lang="en-GB" dirty="0"/>
          </a:p>
        </p:txBody>
      </p:sp>
      <p:sp>
        <p:nvSpPr>
          <p:cNvPr id="4" name="Slide Number Placeholder 3"/>
          <p:cNvSpPr>
            <a:spLocks noGrp="1"/>
          </p:cNvSpPr>
          <p:nvPr>
            <p:ph type="sldNum" sz="quarter" idx="10"/>
          </p:nvPr>
        </p:nvSpPr>
        <p:spPr/>
        <p:txBody>
          <a:bodyPr/>
          <a:lstStyle/>
          <a:p>
            <a:pPr>
              <a:defRPr/>
            </a:pPr>
            <a:fld id="{E4502D7E-44A0-4F6E-B3E2-6D08B9FFA326}" type="slidenum">
              <a:rPr lang="en-GB" altLang="cy-GB" smtClean="0"/>
              <a:pPr>
                <a:defRPr/>
              </a:pPr>
              <a:t>38</a:t>
            </a:fld>
            <a:endParaRPr lang="en-GB" altLang="cy-GB"/>
          </a:p>
        </p:txBody>
      </p:sp>
    </p:spTree>
    <p:extLst>
      <p:ext uri="{BB962C8B-B14F-4D97-AF65-F5344CB8AC3E}">
        <p14:creationId xmlns:p14="http://schemas.microsoft.com/office/powerpoint/2010/main" val="996663997"/>
      </p:ext>
    </p:extLst>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p:cNvSpPr>
            <a:spLocks noGrp="1" noRot="1" noChangeAspect="1" noTextEdit="1"/>
          </p:cNvSpPr>
          <p:nvPr>
            <p:ph type="sldImg"/>
          </p:nvPr>
        </p:nvSpPr>
        <p:spPr>
          <a:ln/>
        </p:spPr>
      </p:sp>
      <p:sp>
        <p:nvSpPr>
          <p:cNvPr id="44035"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44036"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DC20BF05-8DDB-40FC-A885-279DAA34BF2A}" type="slidenum">
              <a:rPr lang="en-GB" altLang="en-US" smtClean="0">
                <a:solidFill>
                  <a:srgbClr val="000000"/>
                </a:solidFill>
              </a:rPr>
              <a:pPr/>
              <a:t>39</a:t>
            </a:fld>
            <a:endParaRPr lang="en-GB" altLang="en-US" smtClean="0">
              <a:solidFill>
                <a:srgbClr val="000000"/>
              </a:solidFill>
            </a:endParaRPr>
          </a:p>
        </p:txBody>
      </p:sp>
    </p:spTree>
    <p:extLst>
      <p:ext uri="{BB962C8B-B14F-4D97-AF65-F5344CB8AC3E}">
        <p14:creationId xmlns:p14="http://schemas.microsoft.com/office/powerpoint/2010/main" val="239405297"/>
      </p:ext>
    </p:extLst>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p:spPr>
        <p:txBody>
          <a:bodyPr/>
          <a:lstStyle/>
          <a:p>
            <a:endParaRPr lang="cy-GB" altLang="en-US" dirty="0" smtClean="0">
              <a:latin typeface="Arial" panose="020B0604020202020204" pitchFamily="34" charset="0"/>
            </a:endParaRPr>
          </a:p>
        </p:txBody>
      </p:sp>
      <p:sp>
        <p:nvSpPr>
          <p:cNvPr id="29700" name="Slide Number Placeholder 3"/>
          <p:cNvSpPr>
            <a:spLocks noGrp="1"/>
          </p:cNvSpPr>
          <p:nvPr>
            <p:ph type="sldNum" sz="quarter" idx="5"/>
          </p:nvPr>
        </p:nvSpPr>
        <p:spPr>
          <a:noFill/>
        </p:spPr>
        <p:txBody>
          <a:bodyPr/>
          <a:lstStyle>
            <a:lvl1pPr>
              <a:defRPr>
                <a:solidFill>
                  <a:schemeClr val="tx1"/>
                </a:solidFill>
                <a:latin typeface="Arial" panose="020B0604020202020204" pitchFamily="34" charset="0"/>
              </a:defRPr>
            </a:lvl1pPr>
            <a:lvl2pPr marL="742950" indent="-285750">
              <a:defRPr>
                <a:solidFill>
                  <a:schemeClr val="tx1"/>
                </a:solidFill>
                <a:latin typeface="Arial" panose="020B0604020202020204" pitchFamily="34" charset="0"/>
              </a:defRPr>
            </a:lvl2pPr>
            <a:lvl3pPr marL="1143000" indent="-228600">
              <a:defRPr>
                <a:solidFill>
                  <a:schemeClr val="tx1"/>
                </a:solidFill>
                <a:latin typeface="Arial" panose="020B0604020202020204" pitchFamily="34" charset="0"/>
              </a:defRPr>
            </a:lvl3pPr>
            <a:lvl4pPr marL="1600200" indent="-228600">
              <a:defRPr>
                <a:solidFill>
                  <a:schemeClr val="tx1"/>
                </a:solidFill>
                <a:latin typeface="Arial" panose="020B0604020202020204" pitchFamily="34" charset="0"/>
              </a:defRPr>
            </a:lvl4pPr>
            <a:lvl5pPr marL="2057400" indent="-22860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fld id="{A994E75A-A71B-440E-9B17-439E2B400284}" type="slidenum">
              <a:rPr lang="en-GB" altLang="en-US" smtClean="0">
                <a:solidFill>
                  <a:srgbClr val="000000"/>
                </a:solidFill>
              </a:rPr>
              <a:pPr/>
              <a:t>41</a:t>
            </a:fld>
            <a:endParaRPr lang="en-GB" altLang="en-US" smtClean="0">
              <a:solidFill>
                <a:srgbClr val="000000"/>
              </a:solidFill>
            </a:endParaRPr>
          </a:p>
        </p:txBody>
      </p:sp>
    </p:spTree>
    <p:extLst>
      <p:ext uri="{BB962C8B-B14F-4D97-AF65-F5344CB8AC3E}">
        <p14:creationId xmlns:p14="http://schemas.microsoft.com/office/powerpoint/2010/main" val="33034777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4011305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Title and Content">
    <p:spTree>
      <p:nvGrpSpPr>
        <p:cNvPr id="1" name=""/>
        <p:cNvGrpSpPr/>
        <p:nvPr/>
      </p:nvGrpSpPr>
      <p:grpSpPr>
        <a:xfrm>
          <a:off x="0" y="0"/>
          <a:ext cx="0" cy="0"/>
          <a:chOff x="0" y="0"/>
          <a:chExt cx="0" cy="0"/>
        </a:xfrm>
      </p:grpSpPr>
      <p:pic>
        <p:nvPicPr>
          <p:cNvPr id="7" name="Picture 6"/>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75435276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9556621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Content Placeholder 2"/>
          <p:cNvSpPr>
            <a:spLocks noGrp="1"/>
          </p:cNvSpPr>
          <p:nvPr>
            <p:ph sz="half" idx="1"/>
          </p:nvPr>
        </p:nvSpPr>
        <p:spPr>
          <a:xfrm>
            <a:off x="6286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Content Placeholder 3"/>
          <p:cNvSpPr>
            <a:spLocks noGrp="1"/>
          </p:cNvSpPr>
          <p:nvPr>
            <p:ph sz="half" idx="2"/>
          </p:nvPr>
        </p:nvSpPr>
        <p:spPr>
          <a:xfrm>
            <a:off x="4629150" y="1825625"/>
            <a:ext cx="3886200" cy="435133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0552020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GB" smtClean="0"/>
              <a:t>Click to edit Master title style</a:t>
            </a:r>
            <a:endParaRPr lang="en-US" dirty="0"/>
          </a:p>
        </p:txBody>
      </p:sp>
      <p:sp>
        <p:nvSpPr>
          <p:cNvPr id="3" name="Text Placeholder 2"/>
          <p:cNvSpPr>
            <a:spLocks noGrp="1"/>
          </p:cNvSpPr>
          <p:nvPr>
            <p:ph type="body" idx="1"/>
          </p:nvPr>
        </p:nvSpPr>
        <p:spPr>
          <a:xfrm>
            <a:off x="629842" y="1681163"/>
            <a:ext cx="3868340"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2/24/2020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8790820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2/24/2020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1189914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2/24/2020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3518305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Content Placeholder 2"/>
          <p:cNvSpPr>
            <a:spLocks noGrp="1"/>
          </p:cNvSpPr>
          <p:nvPr>
            <p:ph idx="1"/>
          </p:nvPr>
        </p:nvSpPr>
        <p:spPr>
          <a:xfrm>
            <a:off x="3887391" y="987426"/>
            <a:ext cx="462915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128145749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3200"/>
            </a:lvl1pPr>
          </a:lstStyle>
          <a:p>
            <a:r>
              <a:rPr lang="en-GB" smtClean="0"/>
              <a:t>Click to edit Master title style</a:t>
            </a:r>
            <a:endParaRPr lang="en-US" dirty="0"/>
          </a:p>
        </p:txBody>
      </p:sp>
      <p:sp>
        <p:nvSpPr>
          <p:cNvPr id="3" name="Picture Placeholder 2"/>
          <p:cNvSpPr>
            <a:spLocks noGrp="1" noChangeAspect="1"/>
          </p:cNvSpPr>
          <p:nvPr>
            <p:ph type="pic" idx="1"/>
          </p:nvPr>
        </p:nvSpPr>
        <p:spPr>
          <a:xfrm>
            <a:off x="3887391" y="987426"/>
            <a:ext cx="462915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US" dirty="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8574175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1865948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GB" smtClean="0"/>
              <a:t>Click to edit Master title style</a:t>
            </a:r>
            <a:endParaRPr lang="en-US" dirty="0"/>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a:p>
        </p:txBody>
      </p:sp>
    </p:spTree>
    <p:extLst>
      <p:ext uri="{BB962C8B-B14F-4D97-AF65-F5344CB8AC3E}">
        <p14:creationId xmlns:p14="http://schemas.microsoft.com/office/powerpoint/2010/main" val="254241378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28650" y="365126"/>
            <a:ext cx="7886700" cy="1325563"/>
          </a:xfrm>
          <a:prstGeom prst="rect">
            <a:avLst/>
          </a:prstGeom>
        </p:spPr>
        <p:txBody>
          <a:bodyPr vert="horz" lIns="91440" tIns="45720" rIns="91440" bIns="45720" rtlCol="0" anchor="ctr">
            <a:normAutofit/>
          </a:bodyPr>
          <a:lstStyle/>
          <a:p>
            <a:r>
              <a:rPr lang="en-GB" smtClean="0"/>
              <a:t>Click to edit Master title style</a:t>
            </a:r>
            <a:endParaRPr lang="en-US" dirty="0"/>
          </a:p>
        </p:txBody>
      </p:sp>
      <p:sp>
        <p:nvSpPr>
          <p:cNvPr id="3" name="Text Placeholder 2"/>
          <p:cNvSpPr>
            <a:spLocks noGrp="1"/>
          </p:cNvSpPr>
          <p:nvPr>
            <p:ph type="body" idx="1"/>
          </p:nvPr>
        </p:nvSpPr>
        <p:spPr>
          <a:xfrm>
            <a:off x="628650" y="1825625"/>
            <a:ext cx="7886700" cy="4351338"/>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dirty="0"/>
          </a:p>
        </p:txBody>
      </p:sp>
      <p:sp>
        <p:nvSpPr>
          <p:cNvPr id="4" name="Date Placeholder 3"/>
          <p:cNvSpPr>
            <a:spLocks noGrp="1"/>
          </p:cNvSpPr>
          <p:nvPr>
            <p:ph type="dt" sz="half" idx="2"/>
          </p:nvPr>
        </p:nvSpPr>
        <p:spPr>
          <a:xfrm>
            <a:off x="628650" y="6356351"/>
            <a:ext cx="20574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2/24/2020</a:t>
            </a:fld>
            <a:endParaRPr lang="en-US"/>
          </a:p>
        </p:txBody>
      </p:sp>
      <p:sp>
        <p:nvSpPr>
          <p:cNvPr id="5" name="Footer Placeholder 4"/>
          <p:cNvSpPr>
            <a:spLocks noGrp="1"/>
          </p:cNvSpPr>
          <p:nvPr>
            <p:ph type="ftr" sz="quarter" idx="3"/>
          </p:nvPr>
        </p:nvSpPr>
        <p:spPr>
          <a:xfrm>
            <a:off x="3028950" y="6356351"/>
            <a:ext cx="30861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457950" y="6356351"/>
            <a:ext cx="20574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a:p>
        </p:txBody>
      </p:sp>
      <p:pic>
        <p:nvPicPr>
          <p:cNvPr id="7" name="Picture 6"/>
          <p:cNvPicPr>
            <a:picLocks noChangeAspect="1"/>
          </p:cNvPicPr>
          <p:nvPr userDrawn="1"/>
        </p:nvPicPr>
        <p:blipFill>
          <a:blip r:embed="rId13">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Tree>
    <p:extLst>
      <p:ext uri="{BB962C8B-B14F-4D97-AF65-F5344CB8AC3E}">
        <p14:creationId xmlns:p14="http://schemas.microsoft.com/office/powerpoint/2010/main" val="3234571015"/>
      </p:ext>
    </p:extLst>
  </p:cSld>
  <p:clrMap bg1="lt1" tx1="dk1" bg2="lt2" tx2="dk2" accent1="accent1" accent2="accent2" accent3="accent3" accent4="accent4" accent5="accent5" accent6="accent6" hlink="hlink" folHlink="folHlink"/>
  <p:sldLayoutIdLst>
    <p:sldLayoutId id="2147484028" r:id="rId1"/>
    <p:sldLayoutId id="2147484029" r:id="rId2"/>
    <p:sldLayoutId id="2147484030" r:id="rId3"/>
    <p:sldLayoutId id="2147484031" r:id="rId4"/>
    <p:sldLayoutId id="2147484032" r:id="rId5"/>
    <p:sldLayoutId id="2147484033" r:id="rId6"/>
    <p:sldLayoutId id="2147484034" r:id="rId7"/>
    <p:sldLayoutId id="2147484035" r:id="rId8"/>
    <p:sldLayoutId id="2147484036" r:id="rId9"/>
    <p:sldLayoutId id="2147484037" r:id="rId10"/>
    <p:sldLayoutId id="214748403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7.xml"/><Relationship Id="rId1" Type="http://schemas.openxmlformats.org/officeDocument/2006/relationships/tags" Target="../tags/tag2.xml"/><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youtube.com/watch?v=danfo5KqCWY" TargetMode="External"/><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hyperlink" Target="https://pdfs.semanticscholar.org/d007/58df51aa65e15f0d7789674eeff65190a574.pdf" TargetMode="External"/><Relationship Id="rId2" Type="http://schemas.openxmlformats.org/officeDocument/2006/relationships/notesSlide" Target="../notesSlides/notesSlide12.xml"/><Relationship Id="rId1" Type="http://schemas.openxmlformats.org/officeDocument/2006/relationships/slideLayout" Target="../slideLayouts/slideLayout4.xml"/><Relationship Id="rId4" Type="http://schemas.openxmlformats.org/officeDocument/2006/relationships/hyperlink" Target="https://files.eric.ed.gov/fulltext/EJ1112390.pdf"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s://www.youtube.com/watch?v=jpor4bXCf44" TargetMode="External"/><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hyperlink" Target="https://www.google.com/search?q=chinese+new+year+display&amp;tbm=isch&amp;ved=2ahUKEwjD7PjDntHnAhWQ_IUKHfLpB6UQ2-cCegQIABAA&amp;oq=chinese+new+year+display&amp;gs_l=img.3..0l10.7619.8854..9176...0.0..0.71.327.5......0....1..gws-wiz-img.......0i7i30j0i8i7i30.GIQPcBEI2qE&amp;ei=r6xGXoPZM5D5lwTy05-oCg&amp;bih=937&amp;biw=1920&amp;safe=strict&amp;hl=en#imgrc=8UA_rbjMC318XM"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4.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4.xml"/></Relationships>
</file>

<file path=ppt/slides/_rels/slide2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4.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2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29.xml.rels><?xml version="1.0" encoding="UTF-8" standalone="yes"?>
<Relationships xmlns="http://schemas.openxmlformats.org/package/2006/relationships"><Relationship Id="rId3" Type="http://schemas.openxmlformats.org/officeDocument/2006/relationships/hyperlink" Target="https://www.youtube.com/watch?v=a9Z83I_g4Hw" TargetMode="External"/><Relationship Id="rId2" Type="http://schemas.openxmlformats.org/officeDocument/2006/relationships/notesSlide" Target="../notesSlides/notesSlide25.xml"/><Relationship Id="rId1" Type="http://schemas.openxmlformats.org/officeDocument/2006/relationships/slideLayout" Target="../slideLayouts/slideLayout4.xml"/><Relationship Id="rId4" Type="http://schemas.openxmlformats.org/officeDocument/2006/relationships/image" Target="../media/image8.png"/></Relationships>
</file>

<file path=ppt/slides/_rels/slide3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31.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28.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33.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34.xml.rels><?xml version="1.0" encoding="UTF-8" standalone="yes"?>
<Relationships xmlns="http://schemas.openxmlformats.org/package/2006/relationships"><Relationship Id="rId3" Type="http://schemas.openxmlformats.org/officeDocument/2006/relationships/hyperlink" Target="https://files.eric.ed.gov/fulltext/EJ1081654.pdf" TargetMode="External"/><Relationship Id="rId2" Type="http://schemas.openxmlformats.org/officeDocument/2006/relationships/notesSlide" Target="../notesSlides/notesSlide30.xml"/><Relationship Id="rId1" Type="http://schemas.openxmlformats.org/officeDocument/2006/relationships/slideLayout" Target="../slideLayouts/slideLayout4.xml"/><Relationship Id="rId4" Type="http://schemas.openxmlformats.org/officeDocument/2006/relationships/hyperlink" Target="https://www.researchgate.net/" TargetMode="Externa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2.xml"/><Relationship Id="rId1" Type="http://schemas.openxmlformats.org/officeDocument/2006/relationships/slideLayout" Target="../slideLayouts/slideLayout4.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33.xml"/><Relationship Id="rId1" Type="http://schemas.openxmlformats.org/officeDocument/2006/relationships/slideLayout" Target="../slideLayouts/slideLayout4.xml"/></Relationships>
</file>

<file path=ppt/slides/_rels/slide38.xml.rels><?xml version="1.0" encoding="UTF-8" standalone="yes"?>
<Relationships xmlns="http://schemas.openxmlformats.org/package/2006/relationships"><Relationship Id="rId2" Type="http://schemas.openxmlformats.org/officeDocument/2006/relationships/notesSlide" Target="../notesSlides/notesSlide34.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hyperlink" Target="https://vtechworks.lib.vt.edu/bitstream/handle/10919/95163/UnlockingEmergentTalent.pdf?sequence=1&amp;isAllowed=y" TargetMode="External"/><Relationship Id="rId2" Type="http://schemas.openxmlformats.org/officeDocument/2006/relationships/notesSlide" Target="../notesSlides/notesSlide35.xml"/><Relationship Id="rId1" Type="http://schemas.openxmlformats.org/officeDocument/2006/relationships/slideLayout" Target="../slideLayouts/slideLayout4.xml"/><Relationship Id="rId4" Type="http://schemas.openxmlformats.org/officeDocument/2006/relationships/hyperlink" Target="https://www.tandfonline.com/doi/full/10.1080/03626784.2017.1383755" TargetMode="External"/></Relationships>
</file>

<file path=ppt/slides/_rels/slide40.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3" Type="http://schemas.openxmlformats.org/officeDocument/2006/relationships/hyperlink" Target="https://www.youtube.com/watch?v=danfo5KqCWY" TargetMode="External"/><Relationship Id="rId2" Type="http://schemas.openxmlformats.org/officeDocument/2006/relationships/notesSlide" Target="../notesSlides/notesSlide36.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lgn="ctr"/>
            <a:r>
              <a:rPr lang="en-GB" dirty="0" smtClean="0">
                <a:latin typeface="Lucida Sans" panose="020B0602030504020204" pitchFamily="34" charset="0"/>
              </a:rPr>
              <a:t>ECEY6001C</a:t>
            </a:r>
            <a:br>
              <a:rPr lang="en-GB" dirty="0" smtClean="0">
                <a:latin typeface="Lucida Sans" panose="020B0602030504020204" pitchFamily="34" charset="0"/>
              </a:rPr>
            </a:br>
            <a:r>
              <a:rPr lang="en-GB" dirty="0" smtClean="0">
                <a:solidFill>
                  <a:srgbClr val="002060"/>
                </a:solidFill>
                <a:latin typeface="Lucida Sans" panose="020B0602030504020204" pitchFamily="34" charset="0"/>
              </a:rPr>
              <a:t>ECEY6001</a:t>
            </a:r>
            <a:endParaRPr lang="en-GB" dirty="0">
              <a:solidFill>
                <a:srgbClr val="002060"/>
              </a:solidFill>
              <a:latin typeface="Lucida Sans" panose="020B0602030504020204" pitchFamily="34" charset="0"/>
            </a:endParaRPr>
          </a:p>
        </p:txBody>
      </p:sp>
      <p:sp>
        <p:nvSpPr>
          <p:cNvPr id="4" name="Content Placeholder 3"/>
          <p:cNvSpPr>
            <a:spLocks noGrp="1"/>
          </p:cNvSpPr>
          <p:nvPr>
            <p:ph sz="half" idx="1"/>
          </p:nvPr>
        </p:nvSpPr>
        <p:spPr>
          <a:xfrm>
            <a:off x="628650" y="2564903"/>
            <a:ext cx="3886200" cy="3612060"/>
          </a:xfrm>
        </p:spPr>
        <p:txBody>
          <a:bodyPr>
            <a:normAutofit/>
          </a:bodyPr>
          <a:lstStyle/>
          <a:p>
            <a:pPr marL="0" indent="0">
              <a:buNone/>
            </a:pPr>
            <a:r>
              <a:rPr lang="en-GB" sz="4400" dirty="0" smtClean="0">
                <a:latin typeface="Lucida Sans" panose="020B0602030504020204" pitchFamily="34" charset="0"/>
              </a:rPr>
              <a:t>Y </a:t>
            </a:r>
            <a:r>
              <a:rPr lang="en-GB" sz="4400" dirty="0" err="1" smtClean="0">
                <a:latin typeface="Lucida Sans" panose="020B0602030504020204" pitchFamily="34" charset="0"/>
              </a:rPr>
              <a:t>Plentyn</a:t>
            </a:r>
            <a:r>
              <a:rPr lang="en-GB" sz="4400" dirty="0" smtClean="0">
                <a:latin typeface="Lucida Sans" panose="020B0602030504020204" pitchFamily="34" charset="0"/>
              </a:rPr>
              <a:t> </a:t>
            </a:r>
            <a:r>
              <a:rPr lang="en-GB" sz="4400" dirty="0" err="1" smtClean="0">
                <a:latin typeface="Lucida Sans" panose="020B0602030504020204" pitchFamily="34" charset="0"/>
              </a:rPr>
              <a:t>Unigryw</a:t>
            </a:r>
            <a:endParaRPr lang="en-GB" sz="4400" dirty="0">
              <a:latin typeface="Lucida Sans" panose="020B0602030504020204" pitchFamily="34" charset="0"/>
            </a:endParaRPr>
          </a:p>
        </p:txBody>
      </p:sp>
      <p:sp>
        <p:nvSpPr>
          <p:cNvPr id="5" name="Content Placeholder 4"/>
          <p:cNvSpPr>
            <a:spLocks noGrp="1"/>
          </p:cNvSpPr>
          <p:nvPr>
            <p:ph sz="half" idx="2"/>
          </p:nvPr>
        </p:nvSpPr>
        <p:spPr>
          <a:xfrm>
            <a:off x="4629150" y="2564903"/>
            <a:ext cx="4335338" cy="3612059"/>
          </a:xfrm>
        </p:spPr>
        <p:txBody>
          <a:bodyPr>
            <a:normAutofit/>
          </a:bodyPr>
          <a:lstStyle/>
          <a:p>
            <a:pPr marL="0" indent="0">
              <a:buNone/>
            </a:pPr>
            <a:r>
              <a:rPr lang="en-GB" sz="4400" dirty="0" smtClean="0">
                <a:solidFill>
                  <a:srgbClr val="002060"/>
                </a:solidFill>
                <a:latin typeface="Lucida Sans" panose="020B0602030504020204" pitchFamily="34" charset="0"/>
              </a:rPr>
              <a:t>The Unique Child</a:t>
            </a:r>
            <a:endParaRPr lang="en-GB" sz="4400"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031362123"/>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a:solidFill>
                  <a:srgbClr val="000000"/>
                </a:solidFill>
                <a:latin typeface="Lucida Sans" panose="020B0602030504020204" pitchFamily="34" charset="0"/>
                <a:ea typeface="ＭＳ Ｐゴシック" panose="020B0600070205080204" pitchFamily="34" charset="-128"/>
              </a:rPr>
              <a:t>Cynnwys</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a:solidFill>
                  <a:srgbClr val="002060"/>
                </a:solidFill>
                <a:latin typeface="Lucida Sans" panose="020B0602030504020204" pitchFamily="34" charset="0"/>
                <a:ea typeface="ＭＳ Ｐゴシック" panose="020B0600070205080204" pitchFamily="34" charset="-128"/>
              </a:rPr>
              <a:t>Content</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defRPr/>
            </a:pPr>
            <a:r>
              <a:rPr lang="en-GB" altLang="cy-GB" dirty="0" err="1" smtClean="0">
                <a:latin typeface="Lucida Sans" pitchFamily="34" charset="0"/>
              </a:rPr>
              <a:t>Ystyr</a:t>
            </a:r>
            <a:r>
              <a:rPr lang="en-GB" altLang="cy-GB" dirty="0" smtClean="0">
                <a:latin typeface="Lucida Sans" pitchFamily="34" charset="0"/>
              </a:rPr>
              <a:t> ‘</a:t>
            </a:r>
            <a:r>
              <a:rPr lang="en-GB" altLang="cy-GB" dirty="0" err="1" smtClean="0">
                <a:latin typeface="Lucida Sans" pitchFamily="34" charset="0"/>
              </a:rPr>
              <a:t>unigryw</a:t>
            </a:r>
            <a:r>
              <a:rPr lang="en-GB" altLang="cy-GB" dirty="0" smtClean="0">
                <a:latin typeface="Lucida Sans" pitchFamily="34" charset="0"/>
              </a:rPr>
              <a:t>’</a:t>
            </a:r>
            <a:endParaRPr lang="en-GB" altLang="cy-GB" dirty="0">
              <a:latin typeface="Lucida Sans" pitchFamily="34" charset="0"/>
            </a:endParaRPr>
          </a:p>
          <a:p>
            <a:pPr>
              <a:defRPr/>
            </a:pPr>
            <a:r>
              <a:rPr lang="en-GB" altLang="cy-GB" dirty="0" err="1" smtClean="0">
                <a:latin typeface="Lucida Sans" pitchFamily="34" charset="0"/>
              </a:rPr>
              <a:t>Unigrywiaeth</a:t>
            </a:r>
            <a:r>
              <a:rPr lang="en-GB" altLang="cy-GB" dirty="0" smtClean="0">
                <a:latin typeface="Lucida Sans" pitchFamily="34" charset="0"/>
              </a:rPr>
              <a:t> plant</a:t>
            </a:r>
            <a:endParaRPr lang="en-GB" altLang="cy-GB" dirty="0">
              <a:latin typeface="Lucida Sans" pitchFamily="34" charset="0"/>
            </a:endParaRPr>
          </a:p>
          <a:p>
            <a:pPr>
              <a:defRPr/>
            </a:pPr>
            <a:r>
              <a:rPr lang="en-GB" altLang="cy-GB" dirty="0" err="1" smtClean="0">
                <a:latin typeface="Lucida Sans" pitchFamily="34" charset="0"/>
              </a:rPr>
              <a:t>Cwricwla</a:t>
            </a:r>
            <a:r>
              <a:rPr lang="en-GB" altLang="cy-GB" dirty="0" smtClean="0">
                <a:latin typeface="Lucida Sans" pitchFamily="34" charset="0"/>
              </a:rPr>
              <a:t> </a:t>
            </a:r>
            <a:r>
              <a:rPr lang="en-GB" altLang="cy-GB" dirty="0" err="1" smtClean="0">
                <a:latin typeface="Lucida Sans" pitchFamily="34" charset="0"/>
              </a:rPr>
              <a:t>Blynyddoedd</a:t>
            </a:r>
            <a:r>
              <a:rPr lang="en-GB" altLang="cy-GB" dirty="0" smtClean="0">
                <a:latin typeface="Lucida Sans" pitchFamily="34" charset="0"/>
              </a:rPr>
              <a:t> </a:t>
            </a:r>
            <a:r>
              <a:rPr lang="en-GB" altLang="cy-GB" dirty="0" err="1" smtClean="0">
                <a:latin typeface="Lucida Sans" pitchFamily="34" charset="0"/>
              </a:rPr>
              <a:t>Cynnar</a:t>
            </a:r>
            <a:endParaRPr lang="en-GB" altLang="cy-GB" dirty="0" smtClean="0">
              <a:latin typeface="Lucida Sans" pitchFamily="34" charset="0"/>
            </a:endParaRPr>
          </a:p>
          <a:p>
            <a:pPr>
              <a:defRPr/>
            </a:pPr>
            <a:r>
              <a:rPr lang="en-GB" altLang="cy-GB" dirty="0" err="1" smtClean="0">
                <a:latin typeface="Lucida Sans" pitchFamily="34" charset="0"/>
              </a:rPr>
              <a:t>Diwylliant</a:t>
            </a:r>
            <a:endParaRPr lang="en-GB" altLang="cy-GB" dirty="0" smtClean="0">
              <a:latin typeface="Lucida Sans" pitchFamily="34" charset="0"/>
            </a:endParaRPr>
          </a:p>
          <a:p>
            <a:pPr>
              <a:defRPr/>
            </a:pPr>
            <a:r>
              <a:rPr lang="en-GB" altLang="cy-GB" dirty="0" err="1" smtClean="0">
                <a:latin typeface="Lucida Sans" pitchFamily="34" charset="0"/>
              </a:rPr>
              <a:t>Gallu</a:t>
            </a:r>
            <a:endParaRPr lang="en-GB" altLang="cy-GB" dirty="0">
              <a:latin typeface="Lucida Sans" pitchFamily="34" charset="0"/>
            </a:endParaRPr>
          </a:p>
          <a:p>
            <a:pPr>
              <a:defRPr/>
            </a:pPr>
            <a:r>
              <a:rPr lang="en-GB" altLang="cy-GB" dirty="0" err="1" smtClean="0">
                <a:latin typeface="Lucida Sans" pitchFamily="34" charset="0"/>
              </a:rPr>
              <a:t>Asesu</a:t>
            </a:r>
            <a:endParaRPr lang="en-GB" altLang="cy-GB" dirty="0">
              <a:latin typeface="Lucida Sans" pitchFamily="34" charset="0"/>
            </a:endParaRPr>
          </a:p>
          <a:p>
            <a:pPr>
              <a:defRPr/>
            </a:pPr>
            <a:r>
              <a:rPr lang="en-GB" altLang="cy-GB" dirty="0" err="1" smtClean="0">
                <a:latin typeface="Lucida Sans" pitchFamily="34" charset="0"/>
              </a:rPr>
              <a:t>Goblygiadau</a:t>
            </a:r>
            <a:endParaRPr lang="en-GB" altLang="cy-GB" dirty="0">
              <a:latin typeface="Lucida Sans" pitchFamily="34" charset="0"/>
            </a:endParaRPr>
          </a:p>
          <a:p>
            <a:pPr eaLnBrk="1" fontAlgn="auto" hangingPunct="1">
              <a:spcAft>
                <a:spcPts val="0"/>
              </a:spcAft>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556792"/>
            <a:ext cx="4249042" cy="4464495"/>
          </a:xfrm>
        </p:spPr>
        <p:txBody>
          <a:bodyPr rtlCol="0">
            <a:normAutofit/>
          </a:bodyPr>
          <a:lstStyle/>
          <a:p>
            <a:pPr>
              <a:defRPr/>
            </a:pPr>
            <a:r>
              <a:rPr lang="en-GB" altLang="cy-GB" dirty="0" smtClean="0">
                <a:solidFill>
                  <a:srgbClr val="002060"/>
                </a:solidFill>
                <a:latin typeface="Lucida Sans" pitchFamily="34" charset="0"/>
              </a:rPr>
              <a:t>Meaning of ‘unique’</a:t>
            </a:r>
          </a:p>
          <a:p>
            <a:pPr>
              <a:defRPr/>
            </a:pPr>
            <a:r>
              <a:rPr lang="en-GB" altLang="cy-GB" dirty="0" smtClean="0">
                <a:solidFill>
                  <a:srgbClr val="002060"/>
                </a:solidFill>
                <a:latin typeface="Lucida Sans" pitchFamily="34" charset="0"/>
              </a:rPr>
              <a:t>Uniqueness of children</a:t>
            </a:r>
          </a:p>
          <a:p>
            <a:pPr>
              <a:defRPr/>
            </a:pPr>
            <a:r>
              <a:rPr lang="en-GB" altLang="cy-GB" dirty="0" smtClean="0">
                <a:solidFill>
                  <a:srgbClr val="002060"/>
                </a:solidFill>
                <a:latin typeface="Lucida Sans" pitchFamily="34" charset="0"/>
              </a:rPr>
              <a:t>Early Years’ curricula</a:t>
            </a:r>
          </a:p>
          <a:p>
            <a:pPr>
              <a:defRPr/>
            </a:pPr>
            <a:r>
              <a:rPr lang="en-GB" altLang="cy-GB" dirty="0" smtClean="0">
                <a:solidFill>
                  <a:srgbClr val="002060"/>
                </a:solidFill>
                <a:latin typeface="Lucida Sans" pitchFamily="34" charset="0"/>
              </a:rPr>
              <a:t>Culture</a:t>
            </a:r>
          </a:p>
          <a:p>
            <a:pPr>
              <a:defRPr/>
            </a:pPr>
            <a:r>
              <a:rPr lang="en-GB" altLang="cy-GB" dirty="0" smtClean="0">
                <a:solidFill>
                  <a:srgbClr val="002060"/>
                </a:solidFill>
                <a:latin typeface="Lucida Sans" pitchFamily="34" charset="0"/>
              </a:rPr>
              <a:t>Ability</a:t>
            </a:r>
          </a:p>
          <a:p>
            <a:pPr>
              <a:defRPr/>
            </a:pPr>
            <a:r>
              <a:rPr lang="en-GB" altLang="cy-GB" dirty="0" smtClean="0">
                <a:solidFill>
                  <a:srgbClr val="002060"/>
                </a:solidFill>
                <a:latin typeface="Lucida Sans" pitchFamily="34" charset="0"/>
              </a:rPr>
              <a:t>Assessment</a:t>
            </a:r>
          </a:p>
          <a:p>
            <a:pPr>
              <a:defRPr/>
            </a:pPr>
            <a:r>
              <a:rPr lang="en-GB" altLang="cy-GB" dirty="0" smtClean="0">
                <a:solidFill>
                  <a:srgbClr val="002060"/>
                </a:solidFill>
                <a:latin typeface="Lucida Sans" pitchFamily="34" charset="0"/>
              </a:rPr>
              <a:t>Implications</a:t>
            </a:r>
          </a:p>
          <a:p>
            <a:pPr>
              <a:defRPr/>
            </a:pPr>
            <a:endParaRPr lang="en-GB" altLang="cy-GB" sz="2600" dirty="0" smtClean="0">
              <a:solidFill>
                <a:srgbClr val="0000FF"/>
              </a:solidFill>
              <a:latin typeface="Lucida Sans" pitchFamily="34" charset="0"/>
            </a:endParaRPr>
          </a:p>
        </p:txBody>
      </p:sp>
    </p:spTree>
    <p:extLst>
      <p:ext uri="{BB962C8B-B14F-4D97-AF65-F5344CB8AC3E}">
        <p14:creationId xmlns:p14="http://schemas.microsoft.com/office/powerpoint/2010/main" val="1910606675"/>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84213" y="404813"/>
            <a:ext cx="7772400" cy="1143000"/>
          </a:xfrm>
        </p:spPr>
        <p:txBody>
          <a:bodyPr rtlCol="0">
            <a:noAutofit/>
          </a:bodyPr>
          <a:lstStyle/>
          <a:p>
            <a:pPr eaLnBrk="1" fontAlgn="auto" hangingPunct="1">
              <a:spcAft>
                <a:spcPts val="0"/>
              </a:spcAft>
              <a:defRPr/>
            </a:pPr>
            <a:r>
              <a:rPr lang="cy-GB" altLang="en-US" sz="3200" kern="0" dirty="0" smtClean="0">
                <a:solidFill>
                  <a:srgbClr val="000000"/>
                </a:solidFill>
                <a:latin typeface="Lucida Sans" panose="020B0602030504020204" pitchFamily="34" charset="0"/>
                <a:ea typeface="ＭＳ Ｐゴシック" panose="020B0600070205080204" pitchFamily="34" charset="-128"/>
              </a:rPr>
              <a:t>Adnoddau</a:t>
            </a:r>
            <a:r>
              <a:rPr lang="en-GB" altLang="en-US" sz="3200" kern="0" dirty="0">
                <a:solidFill>
                  <a:srgbClr val="000000"/>
                </a:solidFill>
                <a:latin typeface="Lucida Sans" panose="020B0602030504020204" pitchFamily="34" charset="0"/>
                <a:ea typeface="ＭＳ Ｐゴシック" panose="020B0600070205080204" pitchFamily="34" charset="-128"/>
              </a:rPr>
              <a:t/>
            </a:r>
            <a:br>
              <a:rPr lang="en-GB" altLang="en-US" sz="3200" kern="0" dirty="0">
                <a:solidFill>
                  <a:srgbClr val="000000"/>
                </a:solidFill>
                <a:latin typeface="Lucida Sans" panose="020B0602030504020204" pitchFamily="34" charset="0"/>
                <a:ea typeface="ＭＳ Ｐゴシック" panose="020B0600070205080204" pitchFamily="34" charset="-128"/>
              </a:rPr>
            </a:br>
            <a:r>
              <a:rPr lang="en-GB" altLang="en-US" sz="3200" kern="0" dirty="0" smtClean="0">
                <a:solidFill>
                  <a:srgbClr val="002060"/>
                </a:solidFill>
                <a:latin typeface="Lucida Sans" panose="020B0602030504020204" pitchFamily="34" charset="0"/>
                <a:ea typeface="ＭＳ Ｐゴシック" panose="020B0600070205080204" pitchFamily="34" charset="-128"/>
              </a:rPr>
              <a:t>Resources</a:t>
            </a:r>
            <a:endParaRPr lang="en-GB" altLang="cy-GB" sz="32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628775"/>
            <a:ext cx="4242122" cy="4114800"/>
          </a:xfrm>
        </p:spPr>
        <p:txBody>
          <a:bodyPr rtlCol="0">
            <a:normAutofit/>
          </a:bodyPr>
          <a:lstStyle/>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Ymchwil</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Erthyglau</a:t>
            </a:r>
          </a:p>
          <a:p>
            <a:pPr>
              <a:buFontTx/>
              <a:buChar char="•"/>
              <a:defRPr/>
            </a:pPr>
            <a:r>
              <a:rPr lang="cy-GB" altLang="en-US" sz="2400" kern="0" dirty="0">
                <a:solidFill>
                  <a:srgbClr val="000000"/>
                </a:solidFill>
                <a:latin typeface="Lucida Sans" panose="020B0602030504020204" pitchFamily="34" charset="0"/>
                <a:ea typeface="ＭＳ Ｐゴシック" panose="020B0600070205080204" pitchFamily="34" charset="-128"/>
              </a:rPr>
              <a:t>A</a:t>
            </a:r>
            <a:r>
              <a:rPr lang="cy-GB" altLang="en-US" sz="2400" kern="0" dirty="0" smtClean="0">
                <a:solidFill>
                  <a:srgbClr val="000000"/>
                </a:solidFill>
                <a:latin typeface="Lucida Sans" panose="020B0602030504020204" pitchFamily="34" charset="0"/>
                <a:ea typeface="ＭＳ Ｐゴシック" panose="020B0600070205080204" pitchFamily="34" charset="-128"/>
              </a:rPr>
              <a:t>studiaethau achos</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Clipiau fideo</a:t>
            </a:r>
          </a:p>
          <a:p>
            <a:pPr>
              <a:buFontTx/>
              <a:buChar char="•"/>
              <a:defRPr/>
            </a:pPr>
            <a:r>
              <a:rPr lang="cy-GB" altLang="en-US" sz="2400" kern="0" dirty="0" smtClean="0">
                <a:solidFill>
                  <a:srgbClr val="000000"/>
                </a:solidFill>
                <a:latin typeface="Lucida Sans" panose="020B0602030504020204" pitchFamily="34" charset="0"/>
                <a:ea typeface="ＭＳ Ｐゴシック" panose="020B0600070205080204" pitchFamily="34" charset="-128"/>
              </a:rPr>
              <a:t>Gweithgareddau</a:t>
            </a:r>
          </a:p>
          <a:p>
            <a:pPr marL="0" indent="0" eaLnBrk="1" fontAlgn="auto" hangingPunct="1">
              <a:spcAft>
                <a:spcPts val="0"/>
              </a:spcAft>
              <a:buNone/>
              <a:defRPr/>
            </a:pPr>
            <a:endParaRPr lang="cy-GB" altLang="cy-GB" dirty="0" smtClean="0">
              <a:latin typeface="Lucida Sans" pitchFamily="34" charset="0"/>
            </a:endParaRPr>
          </a:p>
        </p:txBody>
      </p:sp>
      <p:sp>
        <p:nvSpPr>
          <p:cNvPr id="5124" name="Rectangle 6"/>
          <p:cNvSpPr>
            <a:spLocks noGrp="1" noChangeArrowheads="1"/>
          </p:cNvSpPr>
          <p:nvPr>
            <p:ph type="body" sz="half" idx="2"/>
          </p:nvPr>
        </p:nvSpPr>
        <p:spPr>
          <a:xfrm>
            <a:off x="4643438" y="1628775"/>
            <a:ext cx="4249042" cy="4114800"/>
          </a:xfrm>
        </p:spPr>
        <p:txBody>
          <a:bodyPr rtlCol="0">
            <a:normAutofit/>
          </a:bodyPr>
          <a:lstStyle/>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Research</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Articles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Case studies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Video clips</a:t>
            </a:r>
          </a:p>
          <a:p>
            <a:pPr>
              <a:buFontTx/>
              <a:buChar char="•"/>
              <a:defRPr/>
            </a:pPr>
            <a:r>
              <a:rPr lang="en-GB" altLang="en-US" sz="2400" kern="0" dirty="0" smtClean="0">
                <a:solidFill>
                  <a:srgbClr val="002060"/>
                </a:solidFill>
                <a:latin typeface="Lucida Sans" panose="020B0602030504020204" pitchFamily="34" charset="0"/>
                <a:ea typeface="ＭＳ Ｐゴシック" panose="020B0600070205080204" pitchFamily="34" charset="-128"/>
              </a:rPr>
              <a:t>Activities</a:t>
            </a:r>
          </a:p>
        </p:txBody>
      </p:sp>
    </p:spTree>
    <p:extLst>
      <p:ext uri="{BB962C8B-B14F-4D97-AF65-F5344CB8AC3E}">
        <p14:creationId xmlns:p14="http://schemas.microsoft.com/office/powerpoint/2010/main" val="3724831945"/>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3045312655"/>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p:cNvPicPr>
          <p:nvPr>
            <p:custDataLst>
              <p:tags r:id="rId1"/>
            </p:custDataLst>
          </p:nvPr>
        </p:nvPicPr>
        <p:blipFill>
          <a:blip r:embed="rId4">
            <a:extLst>
              <a:ext uri="{28A0092B-C50C-407E-A947-70E740481C1C}">
                <a14:useLocalDpi xmlns:a14="http://schemas.microsoft.com/office/drawing/2010/main" val="0"/>
              </a:ext>
            </a:extLst>
          </a:blip>
          <a:stretch>
            <a:fillRect/>
          </a:stretch>
        </p:blipFill>
        <p:spPr>
          <a:xfrm>
            <a:off x="254000" y="254000"/>
            <a:ext cx="8636000" cy="6350000"/>
          </a:xfrm>
          <a:prstGeom prst="rect">
            <a:avLst/>
          </a:prstGeom>
        </p:spPr>
      </p:pic>
    </p:spTree>
    <p:extLst>
      <p:ext uri="{BB962C8B-B14F-4D97-AF65-F5344CB8AC3E}">
        <p14:creationId xmlns:p14="http://schemas.microsoft.com/office/powerpoint/2010/main" val="83590801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1187624" y="365125"/>
            <a:ext cx="6699076" cy="1325563"/>
          </a:xfrm>
        </p:spPr>
        <p:txBody>
          <a:bodyPr>
            <a:normAutofit/>
          </a:bodyPr>
          <a:lstStyle/>
          <a:p>
            <a:r>
              <a:rPr lang="en-GB" sz="3200" dirty="0" err="1" smtClean="0">
                <a:latin typeface="Lucida Sans" panose="020B0602030504020204" pitchFamily="34" charset="0"/>
              </a:rPr>
              <a:t>Gweithgaredd</a:t>
            </a:r>
            <a:r>
              <a:rPr lang="en-GB" sz="3200" dirty="0" smtClean="0">
                <a:latin typeface="Lucida Sans" panose="020B0602030504020204" pitchFamily="34" charset="0"/>
              </a:rPr>
              <a:t> -  </a:t>
            </a:r>
            <a:r>
              <a:rPr lang="en-GB" sz="3200" dirty="0" err="1" smtClean="0">
                <a:latin typeface="Lucida Sans" panose="020B0602030504020204" pitchFamily="34" charset="0"/>
              </a:rPr>
              <a:t>Unigrywiaeth</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2060"/>
                </a:solidFill>
                <a:latin typeface="Lucida Sans" panose="020B0602030504020204" pitchFamily="34" charset="0"/>
              </a:rPr>
              <a:t>Activity - Uniqueness</a:t>
            </a:r>
            <a:endParaRPr lang="en-GB" sz="3200" dirty="0">
              <a:solidFill>
                <a:srgbClr val="002060"/>
              </a:solidFill>
              <a:latin typeface="Lucida Sans" panose="020B0602030504020204" pitchFamily="34" charset="0"/>
            </a:endParaRPr>
          </a:p>
        </p:txBody>
      </p:sp>
      <p:pic>
        <p:nvPicPr>
          <p:cNvPr id="7" name="Picture 6"/>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71600" y="1844824"/>
            <a:ext cx="7200800" cy="3384376"/>
          </a:xfrm>
          <a:prstGeom prst="rect">
            <a:avLst/>
          </a:prstGeom>
        </p:spPr>
      </p:pic>
    </p:spTree>
    <p:extLst>
      <p:ext uri="{BB962C8B-B14F-4D97-AF65-F5344CB8AC3E}">
        <p14:creationId xmlns:p14="http://schemas.microsoft.com/office/powerpoint/2010/main" val="1308560563"/>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Tasg</a:t>
            </a: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en-GB" altLang="en-US" sz="3000" kern="0" dirty="0" smtClean="0">
                <a:solidFill>
                  <a:srgbClr val="002060"/>
                </a:solidFill>
                <a:latin typeface="Lucida Sans" panose="020B0602030504020204" pitchFamily="34" charset="0"/>
                <a:ea typeface="ＭＳ Ｐゴシック" panose="020B0600070205080204" pitchFamily="34" charset="-128"/>
              </a:rPr>
              <a:t>Task</a:t>
            </a:r>
            <a:endParaRPr lang="en-GB" altLang="cy-GB" sz="3200" dirty="0" smtClean="0">
              <a:solidFill>
                <a:srgbClr val="002060"/>
              </a:solidFill>
              <a:latin typeface="Lucida Sans" pitchFamily="34" charset="0"/>
            </a:endParaRPr>
          </a:p>
        </p:txBody>
      </p:sp>
      <p:sp>
        <p:nvSpPr>
          <p:cNvPr id="2" name="Content Placeholder 1"/>
          <p:cNvSpPr>
            <a:spLocks noGrp="1"/>
          </p:cNvSpPr>
          <p:nvPr>
            <p:ph sz="half" idx="1"/>
          </p:nvPr>
        </p:nvSpPr>
        <p:spPr>
          <a:xfrm>
            <a:off x="628650" y="1825625"/>
            <a:ext cx="6967686" cy="4351338"/>
          </a:xfrm>
        </p:spPr>
        <p:txBody>
          <a:bodyPr/>
          <a:lstStyle/>
          <a:p>
            <a:pPr marL="0" indent="0">
              <a:buNone/>
            </a:pPr>
            <a:r>
              <a:rPr lang="en-GB" dirty="0" smtClean="0"/>
              <a:t>Teacher’s TV (2015) </a:t>
            </a:r>
            <a:r>
              <a:rPr lang="en-GB" i="1" dirty="0" smtClean="0"/>
              <a:t>A Unique Child. </a:t>
            </a:r>
            <a:r>
              <a:rPr lang="en-GB" dirty="0" smtClean="0"/>
              <a:t>Available at: </a:t>
            </a:r>
            <a:r>
              <a:rPr lang="en-GB" dirty="0">
                <a:hlinkClick r:id="rId3"/>
              </a:rPr>
              <a:t>https://</a:t>
            </a:r>
            <a:r>
              <a:rPr lang="en-GB" dirty="0" smtClean="0">
                <a:hlinkClick r:id="rId3"/>
              </a:rPr>
              <a:t>www.youtube.com/watch?v=danfo5KqCWY</a:t>
            </a:r>
            <a:r>
              <a:rPr lang="en-GB" dirty="0" smtClean="0"/>
              <a:t> [Accessed: January 8</a:t>
            </a:r>
            <a:r>
              <a:rPr lang="en-GB" baseline="30000" dirty="0" smtClean="0"/>
              <a:t>th</a:t>
            </a:r>
            <a:r>
              <a:rPr lang="en-GB" dirty="0" smtClean="0"/>
              <a:t> 2020].</a:t>
            </a:r>
            <a:endParaRPr lang="en-GB" dirty="0"/>
          </a:p>
        </p:txBody>
      </p:sp>
    </p:spTree>
    <p:extLst>
      <p:ext uri="{BB962C8B-B14F-4D97-AF65-F5344CB8AC3E}">
        <p14:creationId xmlns:p14="http://schemas.microsoft.com/office/powerpoint/2010/main" val="2414867165"/>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Cwricwla</a:t>
            </a:r>
            <a:r>
              <a:rPr lang="en-GB" sz="3200" dirty="0" smtClean="0">
                <a:latin typeface="Lucida Sans" panose="020B0602030504020204" pitchFamily="34" charset="0"/>
              </a:rPr>
              <a:t> </a:t>
            </a:r>
            <a:r>
              <a:rPr lang="en-GB" sz="3200" dirty="0" err="1" smtClean="0">
                <a:latin typeface="Lucida Sans" panose="020B0602030504020204" pitchFamily="34" charset="0"/>
              </a:rPr>
              <a:t>Blynyddoedd</a:t>
            </a:r>
            <a:r>
              <a:rPr lang="en-GB" sz="3200" dirty="0" smtClean="0">
                <a:latin typeface="Lucida Sans" panose="020B0602030504020204" pitchFamily="34" charset="0"/>
              </a:rPr>
              <a:t> </a:t>
            </a:r>
            <a:r>
              <a:rPr lang="en-GB" sz="3200" dirty="0" err="1" smtClean="0">
                <a:latin typeface="Lucida Sans" panose="020B0602030504020204" pitchFamily="34" charset="0"/>
              </a:rPr>
              <a:t>Cynnar</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2060"/>
                </a:solidFill>
                <a:latin typeface="Lucida Sans" panose="020B0602030504020204" pitchFamily="34" charset="0"/>
              </a:rPr>
              <a:t>Early Years Curricula</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p:txBody>
          <a:bodyPr/>
          <a:lstStyle/>
          <a:p>
            <a:r>
              <a:rPr lang="en-GB" dirty="0"/>
              <a:t>Y Cyfnod Sylfaen (CYMRU)</a:t>
            </a:r>
          </a:p>
          <a:p>
            <a:r>
              <a:rPr lang="en-GB" dirty="0" err="1"/>
              <a:t>Cwricwlwm</a:t>
            </a:r>
            <a:r>
              <a:rPr lang="en-GB" dirty="0"/>
              <a:t> </a:t>
            </a:r>
            <a:r>
              <a:rPr lang="en-GB" dirty="0" err="1"/>
              <a:t>newydd</a:t>
            </a:r>
            <a:r>
              <a:rPr lang="en-GB" dirty="0"/>
              <a:t> (CYMRU)</a:t>
            </a:r>
          </a:p>
          <a:p>
            <a:r>
              <a:rPr lang="en-GB" dirty="0" smtClean="0"/>
              <a:t>Cyfnod Sylfaen </a:t>
            </a:r>
            <a:r>
              <a:rPr lang="en-GB" dirty="0" err="1" smtClean="0"/>
              <a:t>Blynyddoedd</a:t>
            </a:r>
            <a:r>
              <a:rPr lang="en-GB" dirty="0" smtClean="0"/>
              <a:t> </a:t>
            </a:r>
            <a:r>
              <a:rPr lang="en-GB" dirty="0" err="1" smtClean="0"/>
              <a:t>Cynnar</a:t>
            </a:r>
            <a:r>
              <a:rPr lang="en-GB" dirty="0" smtClean="0"/>
              <a:t> (LLOEGR)</a:t>
            </a:r>
          </a:p>
          <a:p>
            <a:r>
              <a:rPr lang="en-GB" dirty="0" err="1" smtClean="0"/>
              <a:t>Te</a:t>
            </a:r>
            <a:r>
              <a:rPr lang="en-GB" dirty="0" smtClean="0"/>
              <a:t> </a:t>
            </a:r>
            <a:r>
              <a:rPr lang="en-GB" dirty="0" err="1" smtClean="0"/>
              <a:t>Whäriki</a:t>
            </a:r>
            <a:r>
              <a:rPr lang="en-GB" dirty="0" smtClean="0"/>
              <a:t> (SELAND NEWYDD)</a:t>
            </a:r>
            <a:endParaRPr lang="en-GB" dirty="0"/>
          </a:p>
        </p:txBody>
      </p:sp>
      <p:sp>
        <p:nvSpPr>
          <p:cNvPr id="4" name="Content Placeholder 3"/>
          <p:cNvSpPr>
            <a:spLocks noGrp="1"/>
          </p:cNvSpPr>
          <p:nvPr>
            <p:ph sz="half" idx="2"/>
          </p:nvPr>
        </p:nvSpPr>
        <p:spPr/>
        <p:txBody>
          <a:bodyPr/>
          <a:lstStyle/>
          <a:p>
            <a:r>
              <a:rPr lang="en-GB" dirty="0">
                <a:solidFill>
                  <a:srgbClr val="002060"/>
                </a:solidFill>
              </a:rPr>
              <a:t>The Foundation Phase (WALES)</a:t>
            </a:r>
          </a:p>
          <a:p>
            <a:r>
              <a:rPr lang="en-GB" dirty="0">
                <a:solidFill>
                  <a:srgbClr val="002060"/>
                </a:solidFill>
              </a:rPr>
              <a:t>New curriculum (WALES)</a:t>
            </a:r>
          </a:p>
          <a:p>
            <a:r>
              <a:rPr lang="en-GB" dirty="0" smtClean="0">
                <a:solidFill>
                  <a:srgbClr val="002060"/>
                </a:solidFill>
              </a:rPr>
              <a:t>Early Years Foundation Stage (ENGLAND)</a:t>
            </a:r>
          </a:p>
          <a:p>
            <a:r>
              <a:rPr lang="en-GB" dirty="0" err="1" smtClean="0">
                <a:solidFill>
                  <a:srgbClr val="002060"/>
                </a:solidFill>
              </a:rPr>
              <a:t>Te</a:t>
            </a:r>
            <a:r>
              <a:rPr lang="en-GB" dirty="0" smtClean="0">
                <a:solidFill>
                  <a:srgbClr val="002060"/>
                </a:solidFill>
              </a:rPr>
              <a:t> </a:t>
            </a:r>
            <a:r>
              <a:rPr lang="en-GB" dirty="0" err="1" smtClean="0">
                <a:solidFill>
                  <a:srgbClr val="002060"/>
                </a:solidFill>
              </a:rPr>
              <a:t>Whäriki</a:t>
            </a:r>
            <a:r>
              <a:rPr lang="en-GB" dirty="0" smtClean="0">
                <a:solidFill>
                  <a:srgbClr val="002060"/>
                </a:solidFill>
              </a:rPr>
              <a:t> (NEW ZEALAND)</a:t>
            </a:r>
            <a:r>
              <a:rPr lang="en-GB" dirty="0" smtClean="0"/>
              <a:t/>
            </a:r>
            <a:br>
              <a:rPr lang="en-GB" dirty="0" smtClean="0"/>
            </a:br>
            <a:endParaRPr lang="en-GB" dirty="0" smtClean="0"/>
          </a:p>
          <a:p>
            <a:endParaRPr lang="en-GB" dirty="0" smtClean="0"/>
          </a:p>
        </p:txBody>
      </p:sp>
    </p:spTree>
    <p:extLst>
      <p:ext uri="{BB962C8B-B14F-4D97-AF65-F5344CB8AC3E}">
        <p14:creationId xmlns:p14="http://schemas.microsoft.com/office/powerpoint/2010/main" val="2701130637"/>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903634"/>
          </a:xfrm>
        </p:spPr>
        <p:txBody>
          <a:bodyPr>
            <a:normAutofit/>
          </a:bodyPr>
          <a:lstStyle/>
          <a:p>
            <a:r>
              <a:rPr lang="en-GB" sz="2400" dirty="0" smtClean="0">
                <a:latin typeface="Lucida Sans" panose="020B0602030504020204" pitchFamily="34" charset="0"/>
              </a:rPr>
              <a:t>Y Cyfnod Sylfaen (2015:4)</a:t>
            </a:r>
            <a:r>
              <a:rPr lang="en-GB" sz="2400" dirty="0">
                <a:latin typeface="Lucida Sans" panose="020B0602030504020204" pitchFamily="34" charset="0"/>
              </a:rPr>
              <a:t/>
            </a:r>
            <a:br>
              <a:rPr lang="en-GB" sz="2400" dirty="0">
                <a:latin typeface="Lucida Sans" panose="020B0602030504020204" pitchFamily="34" charset="0"/>
              </a:rPr>
            </a:br>
            <a:r>
              <a:rPr lang="en-GB" sz="2400" dirty="0" smtClean="0">
                <a:solidFill>
                  <a:srgbClr val="002060"/>
                </a:solidFill>
                <a:latin typeface="Lucida Sans" panose="020B0602030504020204" pitchFamily="34" charset="0"/>
              </a:rPr>
              <a:t>The Foundation Phase (2015: 4)</a:t>
            </a:r>
            <a:endParaRPr lang="en-GB" sz="24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51520" y="1196752"/>
            <a:ext cx="4263330" cy="4980211"/>
          </a:xfrm>
        </p:spPr>
        <p:txBody>
          <a:bodyPr>
            <a:normAutofit fontScale="92500" lnSpcReduction="20000"/>
          </a:bodyPr>
          <a:lstStyle/>
          <a:p>
            <a:pPr marL="0" indent="0">
              <a:buNone/>
            </a:pPr>
            <a:r>
              <a:rPr lang="en-GB" i="1" dirty="0" smtClean="0"/>
              <a:t>“</a:t>
            </a:r>
            <a:r>
              <a:rPr lang="en-GB" i="1" dirty="0" err="1" smtClean="0"/>
              <a:t>Bydd</a:t>
            </a:r>
            <a:r>
              <a:rPr lang="en-GB" i="1" dirty="0" smtClean="0"/>
              <a:t> </a:t>
            </a:r>
            <a:r>
              <a:rPr lang="en-GB" i="1" dirty="0"/>
              <a:t>plant </a:t>
            </a:r>
            <a:r>
              <a:rPr lang="en-GB" i="1" dirty="0" err="1"/>
              <a:t>yn</a:t>
            </a:r>
            <a:r>
              <a:rPr lang="en-GB" i="1" dirty="0"/>
              <a:t> </a:t>
            </a:r>
            <a:r>
              <a:rPr lang="en-GB" i="1" dirty="0" err="1"/>
              <a:t>caffael</a:t>
            </a:r>
            <a:r>
              <a:rPr lang="en-GB" i="1" dirty="0"/>
              <a:t> </a:t>
            </a:r>
            <a:r>
              <a:rPr lang="en-GB" i="1" dirty="0" smtClean="0"/>
              <a:t>ac </a:t>
            </a:r>
            <a:r>
              <a:rPr lang="en-GB" i="1" dirty="0" err="1" smtClean="0"/>
              <a:t>yn</a:t>
            </a:r>
            <a:r>
              <a:rPr lang="en-GB" i="1" dirty="0" smtClean="0"/>
              <a:t> </a:t>
            </a:r>
            <a:r>
              <a:rPr lang="en-GB" i="1" dirty="0" err="1"/>
              <a:t>datblygu</a:t>
            </a:r>
            <a:r>
              <a:rPr lang="en-GB" i="1" dirty="0"/>
              <a:t> </a:t>
            </a:r>
            <a:r>
              <a:rPr lang="en-GB" i="1" dirty="0" err="1"/>
              <a:t>sgiliau</a:t>
            </a:r>
            <a:r>
              <a:rPr lang="en-GB" i="1" dirty="0"/>
              <a:t> </a:t>
            </a:r>
            <a:r>
              <a:rPr lang="en-GB" i="1" dirty="0" err="1"/>
              <a:t>ar</a:t>
            </a:r>
            <a:r>
              <a:rPr lang="en-GB" i="1" dirty="0"/>
              <a:t> </a:t>
            </a:r>
            <a:r>
              <a:rPr lang="en-GB" i="1" dirty="0" err="1"/>
              <a:t>gyflymder</a:t>
            </a:r>
            <a:r>
              <a:rPr lang="en-GB" i="1" dirty="0"/>
              <a:t> </a:t>
            </a:r>
            <a:r>
              <a:rPr lang="en-GB" i="1" dirty="0" err="1"/>
              <a:t>gwahanol</a:t>
            </a:r>
            <a:r>
              <a:rPr lang="en-GB" i="1" dirty="0"/>
              <a:t> a </a:t>
            </a:r>
            <a:r>
              <a:rPr lang="en-GB" i="1" dirty="0" err="1"/>
              <a:t>rhaid</a:t>
            </a:r>
            <a:r>
              <a:rPr lang="en-GB" i="1" dirty="0"/>
              <a:t> </a:t>
            </a:r>
            <a:r>
              <a:rPr lang="en-GB" i="1" dirty="0" err="1"/>
              <a:t>rhoi</a:t>
            </a:r>
            <a:r>
              <a:rPr lang="en-GB" i="1" dirty="0"/>
              <a:t> </a:t>
            </a:r>
            <a:r>
              <a:rPr lang="en-GB" i="1" dirty="0" err="1"/>
              <a:t>cyfle</a:t>
            </a:r>
            <a:r>
              <a:rPr lang="en-GB" i="1" dirty="0"/>
              <a:t> </a:t>
            </a:r>
            <a:r>
              <a:rPr lang="en-GB" i="1" dirty="0" err="1"/>
              <a:t>iddynt</a:t>
            </a:r>
            <a:r>
              <a:rPr lang="en-GB" i="1" dirty="0"/>
              <a:t> </a:t>
            </a:r>
            <a:r>
              <a:rPr lang="en-GB" i="1" dirty="0" err="1"/>
              <a:t>ddatblygu</a:t>
            </a:r>
            <a:r>
              <a:rPr lang="en-GB" i="1" dirty="0"/>
              <a:t> </a:t>
            </a:r>
            <a:r>
              <a:rPr lang="en-GB" i="1" dirty="0" err="1"/>
              <a:t>ar</a:t>
            </a:r>
            <a:r>
              <a:rPr lang="en-GB" i="1" dirty="0"/>
              <a:t> </a:t>
            </a:r>
            <a:r>
              <a:rPr lang="en-GB" i="1" dirty="0" err="1"/>
              <a:t>eu</a:t>
            </a:r>
            <a:r>
              <a:rPr lang="en-GB" i="1" dirty="0"/>
              <a:t> </a:t>
            </a:r>
            <a:r>
              <a:rPr lang="en-GB" i="1" dirty="0" err="1" smtClean="0"/>
              <a:t>cyflymder</a:t>
            </a:r>
            <a:r>
              <a:rPr lang="en-GB" i="1" dirty="0" smtClean="0"/>
              <a:t> </a:t>
            </a:r>
            <a:r>
              <a:rPr lang="en-GB" b="1" i="1" dirty="0" err="1" smtClean="0"/>
              <a:t>unigryw</a:t>
            </a:r>
            <a:r>
              <a:rPr lang="en-GB" i="1" dirty="0"/>
              <a:t>, </a:t>
            </a:r>
            <a:r>
              <a:rPr lang="en-GB" i="1" dirty="0" err="1"/>
              <a:t>unigol</a:t>
            </a:r>
            <a:r>
              <a:rPr lang="en-GB" i="1" dirty="0"/>
              <a:t> </a:t>
            </a:r>
            <a:r>
              <a:rPr lang="en-GB" i="1" dirty="0" err="1"/>
              <a:t>eu</a:t>
            </a:r>
            <a:r>
              <a:rPr lang="en-GB" i="1" dirty="0"/>
              <a:t> </a:t>
            </a:r>
            <a:r>
              <a:rPr lang="en-GB" i="1" dirty="0" err="1"/>
              <a:t>hunain</a:t>
            </a:r>
            <a:r>
              <a:rPr lang="en-GB" i="1" dirty="0"/>
              <a:t>. </a:t>
            </a:r>
            <a:r>
              <a:rPr lang="en-GB" i="1" dirty="0" err="1"/>
              <a:t>Wrth</a:t>
            </a:r>
            <a:r>
              <a:rPr lang="en-GB" i="1" dirty="0"/>
              <a:t> </a:t>
            </a:r>
            <a:r>
              <a:rPr lang="en-GB" i="1" dirty="0" err="1"/>
              <a:t>i</a:t>
            </a:r>
            <a:r>
              <a:rPr lang="en-GB" i="1" dirty="0"/>
              <a:t> </a:t>
            </a:r>
            <a:r>
              <a:rPr lang="en-GB" i="1" dirty="0" err="1"/>
              <a:t>blant</a:t>
            </a:r>
            <a:r>
              <a:rPr lang="en-GB" i="1" dirty="0"/>
              <a:t> </a:t>
            </a:r>
            <a:r>
              <a:rPr lang="en-GB" i="1" dirty="0" err="1"/>
              <a:t>ddysgu</a:t>
            </a:r>
            <a:r>
              <a:rPr lang="en-GB" i="1" dirty="0"/>
              <a:t> </a:t>
            </a:r>
            <a:r>
              <a:rPr lang="en-GB" i="1" dirty="0" err="1"/>
              <a:t>sgiliau</a:t>
            </a:r>
            <a:r>
              <a:rPr lang="en-GB" i="1" dirty="0"/>
              <a:t> </a:t>
            </a:r>
            <a:r>
              <a:rPr lang="en-GB" i="1" dirty="0" err="1"/>
              <a:t>newydd</a:t>
            </a:r>
            <a:r>
              <a:rPr lang="en-GB" i="1" dirty="0"/>
              <a:t> </a:t>
            </a:r>
            <a:r>
              <a:rPr lang="en-GB" b="1" i="1" dirty="0" err="1"/>
              <a:t>dylid</a:t>
            </a:r>
            <a:r>
              <a:rPr lang="en-GB" b="1" i="1" dirty="0"/>
              <a:t> </a:t>
            </a:r>
            <a:r>
              <a:rPr lang="en-GB" b="1" i="1" dirty="0" err="1"/>
              <a:t>rhoi</a:t>
            </a:r>
            <a:r>
              <a:rPr lang="en-GB" b="1" i="1" dirty="0"/>
              <a:t> </a:t>
            </a:r>
            <a:r>
              <a:rPr lang="en-GB" b="1" i="1" dirty="0" err="1"/>
              <a:t>cyfleoedd</a:t>
            </a:r>
            <a:r>
              <a:rPr lang="en-GB" b="1" i="1" dirty="0"/>
              <a:t> </a:t>
            </a:r>
            <a:r>
              <a:rPr lang="en-GB" b="1" i="1" dirty="0" err="1" smtClean="0"/>
              <a:t>iddynt</a:t>
            </a:r>
            <a:r>
              <a:rPr lang="en-GB" b="1" i="1" dirty="0" smtClean="0"/>
              <a:t> </a:t>
            </a:r>
            <a:r>
              <a:rPr lang="en-GB" i="1" dirty="0" err="1" smtClean="0"/>
              <a:t>ymarfer</a:t>
            </a:r>
            <a:r>
              <a:rPr lang="en-GB" i="1" dirty="0" smtClean="0"/>
              <a:t> </a:t>
            </a:r>
            <a:r>
              <a:rPr lang="en-GB" i="1" dirty="0"/>
              <a:t>y </a:t>
            </a:r>
            <a:r>
              <a:rPr lang="en-GB" i="1" dirty="0" err="1"/>
              <a:t>sgiliau</a:t>
            </a:r>
            <a:r>
              <a:rPr lang="en-GB" i="1" dirty="0"/>
              <a:t> </a:t>
            </a:r>
            <a:r>
              <a:rPr lang="en-GB" i="1" dirty="0" err="1"/>
              <a:t>hynny</a:t>
            </a:r>
            <a:r>
              <a:rPr lang="en-GB" i="1" dirty="0"/>
              <a:t> </a:t>
            </a:r>
            <a:r>
              <a:rPr lang="en-GB" i="1" dirty="0" err="1"/>
              <a:t>mewn</a:t>
            </a:r>
            <a:r>
              <a:rPr lang="en-GB" i="1" dirty="0"/>
              <a:t> </a:t>
            </a:r>
            <a:r>
              <a:rPr lang="en-GB" i="1" dirty="0" err="1"/>
              <a:t>gwahanol</a:t>
            </a:r>
            <a:r>
              <a:rPr lang="en-GB" i="1" dirty="0"/>
              <a:t> </a:t>
            </a:r>
            <a:r>
              <a:rPr lang="en-GB" i="1" dirty="0" err="1"/>
              <a:t>sefyllfaoedd</a:t>
            </a:r>
            <a:r>
              <a:rPr lang="en-GB" i="1" dirty="0"/>
              <a:t>, a </a:t>
            </a:r>
            <a:r>
              <a:rPr lang="en-GB" i="1" dirty="0" err="1"/>
              <a:t>myfyrio</a:t>
            </a:r>
            <a:r>
              <a:rPr lang="en-GB" i="1" dirty="0"/>
              <a:t> </a:t>
            </a:r>
            <a:r>
              <a:rPr lang="en-GB" i="1" dirty="0" err="1"/>
              <a:t>ar</a:t>
            </a:r>
            <a:r>
              <a:rPr lang="en-GB" i="1" dirty="0"/>
              <a:t> </a:t>
            </a:r>
            <a:r>
              <a:rPr lang="en-GB" i="1" dirty="0" err="1"/>
              <a:t>eu</a:t>
            </a:r>
            <a:r>
              <a:rPr lang="en-GB" i="1" dirty="0"/>
              <a:t> </a:t>
            </a:r>
            <a:r>
              <a:rPr lang="en-GB" i="1" dirty="0" err="1"/>
              <a:t>gwaith</a:t>
            </a:r>
            <a:r>
              <a:rPr lang="en-GB" i="1" dirty="0"/>
              <a:t> </a:t>
            </a:r>
            <a:r>
              <a:rPr lang="en-GB" i="1" dirty="0" err="1"/>
              <a:t>a’i</a:t>
            </a:r>
            <a:r>
              <a:rPr lang="en-GB" i="1" dirty="0"/>
              <a:t> </a:t>
            </a:r>
            <a:r>
              <a:rPr lang="en-GB" i="1" dirty="0" err="1"/>
              <a:t>werthuso</a:t>
            </a:r>
            <a:r>
              <a:rPr lang="en-GB" i="1" dirty="0" smtClean="0"/>
              <a:t>. </a:t>
            </a:r>
            <a:r>
              <a:rPr lang="en-GB" i="1" dirty="0" err="1" smtClean="0"/>
              <a:t>Ym</a:t>
            </a:r>
            <a:r>
              <a:rPr lang="en-GB" i="1" dirty="0" smtClean="0"/>
              <a:t> </a:t>
            </a:r>
            <a:r>
              <a:rPr lang="en-GB" b="1" i="1" dirty="0" err="1"/>
              <a:t>mhob</a:t>
            </a:r>
            <a:r>
              <a:rPr lang="en-GB" b="1" i="1" dirty="0"/>
              <a:t> </a:t>
            </a:r>
            <a:r>
              <a:rPr lang="en-GB" b="1" i="1" dirty="0" err="1"/>
              <a:t>agwedd</a:t>
            </a:r>
            <a:r>
              <a:rPr lang="en-GB" b="1" i="1" dirty="0"/>
              <a:t> </a:t>
            </a:r>
            <a:r>
              <a:rPr lang="en-GB" b="1" i="1" dirty="0" err="1"/>
              <a:t>ar</a:t>
            </a:r>
            <a:r>
              <a:rPr lang="en-GB" b="1" i="1" dirty="0"/>
              <a:t> </a:t>
            </a:r>
            <a:r>
              <a:rPr lang="en-GB" b="1" i="1" dirty="0" err="1"/>
              <a:t>eu</a:t>
            </a:r>
            <a:r>
              <a:rPr lang="en-GB" b="1" i="1" dirty="0"/>
              <a:t> </a:t>
            </a:r>
            <a:r>
              <a:rPr lang="en-GB" b="1" i="1" dirty="0" err="1"/>
              <a:t>datblygiad</a:t>
            </a:r>
            <a:r>
              <a:rPr lang="en-GB" i="1" dirty="0"/>
              <a:t>, </a:t>
            </a:r>
            <a:r>
              <a:rPr lang="en-GB" i="1" dirty="0" err="1"/>
              <a:t>dylid</a:t>
            </a:r>
            <a:r>
              <a:rPr lang="en-GB" i="1" dirty="0"/>
              <a:t> </a:t>
            </a:r>
            <a:r>
              <a:rPr lang="en-GB" i="1" dirty="0" err="1"/>
              <a:t>parchu</a:t>
            </a:r>
            <a:r>
              <a:rPr lang="en-GB" i="1" dirty="0"/>
              <a:t>, </a:t>
            </a:r>
            <a:r>
              <a:rPr lang="en-GB" i="1" dirty="0" err="1"/>
              <a:t>gwerthfawrogi</a:t>
            </a:r>
            <a:r>
              <a:rPr lang="en-GB" i="1" dirty="0"/>
              <a:t> ac </a:t>
            </a:r>
            <a:r>
              <a:rPr lang="en-GB" i="1" dirty="0" err="1"/>
              <a:t>annog</a:t>
            </a:r>
            <a:r>
              <a:rPr lang="en-GB" i="1" dirty="0"/>
              <a:t> </a:t>
            </a:r>
            <a:r>
              <a:rPr lang="en-GB" i="1" dirty="0" err="1"/>
              <a:t>gwaith</a:t>
            </a:r>
            <a:r>
              <a:rPr lang="en-GB" i="1" dirty="0"/>
              <a:t> plant </a:t>
            </a:r>
            <a:r>
              <a:rPr lang="en-GB" i="1" dirty="0" smtClean="0"/>
              <a:t>am </a:t>
            </a:r>
            <a:r>
              <a:rPr lang="en-GB" i="1" dirty="0" err="1" smtClean="0"/>
              <a:t>ei</a:t>
            </a:r>
            <a:r>
              <a:rPr lang="en-GB" i="1" dirty="0" smtClean="0"/>
              <a:t> </a:t>
            </a:r>
            <a:r>
              <a:rPr lang="en-GB" i="1" dirty="0" err="1"/>
              <a:t>wreiddioldeb</a:t>
            </a:r>
            <a:r>
              <a:rPr lang="en-GB" i="1" dirty="0"/>
              <a:t> </a:t>
            </a:r>
            <a:r>
              <a:rPr lang="en-GB" i="1" dirty="0" err="1"/>
              <a:t>a’i</a:t>
            </a:r>
            <a:r>
              <a:rPr lang="en-GB" i="1" dirty="0"/>
              <a:t> </a:t>
            </a:r>
            <a:r>
              <a:rPr lang="en-GB" i="1" dirty="0" err="1"/>
              <a:t>onestrwydd</a:t>
            </a:r>
            <a:r>
              <a:rPr lang="en-GB" i="1" dirty="0" smtClean="0"/>
              <a:t>.”</a:t>
            </a:r>
            <a:endParaRPr lang="en-GB" i="1" dirty="0"/>
          </a:p>
        </p:txBody>
      </p:sp>
      <p:sp>
        <p:nvSpPr>
          <p:cNvPr id="4" name="Content Placeholder 3"/>
          <p:cNvSpPr>
            <a:spLocks noGrp="1"/>
          </p:cNvSpPr>
          <p:nvPr>
            <p:ph sz="half" idx="2"/>
          </p:nvPr>
        </p:nvSpPr>
        <p:spPr>
          <a:xfrm>
            <a:off x="4716016" y="1268762"/>
            <a:ext cx="4176464" cy="4908202"/>
          </a:xfrm>
        </p:spPr>
        <p:txBody>
          <a:bodyPr>
            <a:normAutofit fontScale="92500" lnSpcReduction="20000"/>
          </a:bodyPr>
          <a:lstStyle/>
          <a:p>
            <a:pPr marL="0" indent="0">
              <a:buNone/>
            </a:pPr>
            <a:r>
              <a:rPr lang="en-GB" i="1" dirty="0" smtClean="0">
                <a:solidFill>
                  <a:srgbClr val="002060"/>
                </a:solidFill>
              </a:rPr>
              <a:t>“Children </a:t>
            </a:r>
            <a:r>
              <a:rPr lang="en-GB" i="1" dirty="0">
                <a:solidFill>
                  <a:srgbClr val="002060"/>
                </a:solidFill>
              </a:rPr>
              <a:t>acquire and </a:t>
            </a:r>
            <a:r>
              <a:rPr lang="en-GB" i="1" dirty="0" smtClean="0">
                <a:solidFill>
                  <a:srgbClr val="002060"/>
                </a:solidFill>
              </a:rPr>
              <a:t>develop skills </a:t>
            </a:r>
            <a:r>
              <a:rPr lang="en-GB" i="1" dirty="0">
                <a:solidFill>
                  <a:srgbClr val="002060"/>
                </a:solidFill>
              </a:rPr>
              <a:t>at different rates and must be allowed to develop at their own </a:t>
            </a:r>
            <a:r>
              <a:rPr lang="en-GB" b="1" i="1" dirty="0">
                <a:solidFill>
                  <a:srgbClr val="002060"/>
                </a:solidFill>
              </a:rPr>
              <a:t>unique</a:t>
            </a:r>
            <a:r>
              <a:rPr lang="en-GB" i="1" dirty="0">
                <a:solidFill>
                  <a:srgbClr val="002060"/>
                </a:solidFill>
              </a:rPr>
              <a:t>, individual pace</a:t>
            </a:r>
            <a:r>
              <a:rPr lang="en-GB" i="1" dirty="0" smtClean="0">
                <a:solidFill>
                  <a:srgbClr val="002060"/>
                </a:solidFill>
              </a:rPr>
              <a:t>. As </a:t>
            </a:r>
            <a:r>
              <a:rPr lang="en-GB" i="1" dirty="0">
                <a:solidFill>
                  <a:srgbClr val="002060"/>
                </a:solidFill>
              </a:rPr>
              <a:t>children learn new skills they </a:t>
            </a:r>
            <a:r>
              <a:rPr lang="en-GB" b="1" i="1" dirty="0">
                <a:solidFill>
                  <a:srgbClr val="002060"/>
                </a:solidFill>
              </a:rPr>
              <a:t>should be given opportunities </a:t>
            </a:r>
            <a:r>
              <a:rPr lang="en-GB" i="1" dirty="0">
                <a:solidFill>
                  <a:srgbClr val="002060"/>
                </a:solidFill>
              </a:rPr>
              <a:t>to practise them in </a:t>
            </a:r>
            <a:r>
              <a:rPr lang="en-GB" i="1" dirty="0" smtClean="0">
                <a:solidFill>
                  <a:srgbClr val="002060"/>
                </a:solidFill>
              </a:rPr>
              <a:t>different situations</a:t>
            </a:r>
            <a:r>
              <a:rPr lang="en-GB" i="1" dirty="0">
                <a:solidFill>
                  <a:srgbClr val="002060"/>
                </a:solidFill>
              </a:rPr>
              <a:t>, to reflect on and evaluate their work. In </a:t>
            </a:r>
            <a:r>
              <a:rPr lang="en-GB" b="1" i="1" dirty="0">
                <a:solidFill>
                  <a:srgbClr val="002060"/>
                </a:solidFill>
              </a:rPr>
              <a:t>all aspects of their development</a:t>
            </a:r>
            <a:r>
              <a:rPr lang="en-GB" i="1" dirty="0">
                <a:solidFill>
                  <a:srgbClr val="002060"/>
                </a:solidFill>
              </a:rPr>
              <a:t>, </a:t>
            </a:r>
            <a:r>
              <a:rPr lang="en-GB" i="1" dirty="0" smtClean="0">
                <a:solidFill>
                  <a:srgbClr val="002060"/>
                </a:solidFill>
              </a:rPr>
              <a:t>children’s own </a:t>
            </a:r>
            <a:r>
              <a:rPr lang="en-GB" i="1" dirty="0">
                <a:solidFill>
                  <a:srgbClr val="002060"/>
                </a:solidFill>
              </a:rPr>
              <a:t>work should be respected, valued and encouraged for its originality and honesty</a:t>
            </a:r>
            <a:r>
              <a:rPr lang="en-GB" i="1" dirty="0" smtClean="0">
                <a:solidFill>
                  <a:srgbClr val="002060"/>
                </a:solidFill>
              </a:rPr>
              <a:t>.”</a:t>
            </a:r>
            <a:r>
              <a:rPr lang="en-GB" dirty="0" smtClean="0"/>
              <a:t/>
            </a:r>
            <a:br>
              <a:rPr lang="en-GB" dirty="0" smtClean="0"/>
            </a:br>
            <a:endParaRPr lang="en-GB" dirty="0" smtClean="0"/>
          </a:p>
          <a:p>
            <a:endParaRPr lang="en-GB" dirty="0" smtClean="0"/>
          </a:p>
        </p:txBody>
      </p:sp>
    </p:spTree>
    <p:extLst>
      <p:ext uri="{BB962C8B-B14F-4D97-AF65-F5344CB8AC3E}">
        <p14:creationId xmlns:p14="http://schemas.microsoft.com/office/powerpoint/2010/main" val="1939580527"/>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899592" y="365125"/>
            <a:ext cx="6987108" cy="1325563"/>
          </a:xfrm>
        </p:spPr>
        <p:txBody>
          <a:bodyPr>
            <a:normAutofit/>
          </a:bodyPr>
          <a:lstStyle/>
          <a:p>
            <a:r>
              <a:rPr lang="en-GB" sz="3200" dirty="0" err="1" smtClean="0">
                <a:latin typeface="Lucida Sans" panose="020B0602030504020204" pitchFamily="34" charset="0"/>
              </a:rPr>
              <a:t>Cwricwlwm</a:t>
            </a:r>
            <a:r>
              <a:rPr lang="en-GB" sz="3200" dirty="0" smtClean="0">
                <a:latin typeface="Lucida Sans" panose="020B0602030504020204" pitchFamily="34" charset="0"/>
              </a:rPr>
              <a:t> </a:t>
            </a:r>
            <a:r>
              <a:rPr lang="en-GB" sz="3200" dirty="0" err="1" smtClean="0">
                <a:latin typeface="Lucida Sans" panose="020B0602030504020204" pitchFamily="34" charset="0"/>
              </a:rPr>
              <a:t>i</a:t>
            </a:r>
            <a:r>
              <a:rPr lang="en-GB" sz="3200" dirty="0" smtClean="0">
                <a:latin typeface="Lucida Sans" panose="020B0602030504020204" pitchFamily="34" charset="0"/>
              </a:rPr>
              <a:t> </a:t>
            </a:r>
            <a:r>
              <a:rPr lang="en-GB" sz="3200" dirty="0" err="1" smtClean="0">
                <a:latin typeface="Lucida Sans" panose="020B0602030504020204" pitchFamily="34" charset="0"/>
              </a:rPr>
              <a:t>Gymru</a:t>
            </a:r>
            <a:r>
              <a:rPr lang="en-GB" sz="3200" dirty="0" smtClean="0">
                <a:latin typeface="Lucida Sans" panose="020B0602030504020204" pitchFamily="34" charset="0"/>
              </a:rPr>
              <a:t> 2022</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2060"/>
                </a:solidFill>
                <a:latin typeface="Lucida Sans" panose="020B0602030504020204" pitchFamily="34" charset="0"/>
              </a:rPr>
              <a:t>Curriculum for Wales 2022</a:t>
            </a:r>
            <a:endParaRPr lang="en-GB" sz="3200" dirty="0">
              <a:solidFill>
                <a:srgbClr val="002060"/>
              </a:solidFill>
              <a:latin typeface="Lucida Sans" panose="020B0602030504020204" pitchFamily="34" charset="0"/>
            </a:endParaRPr>
          </a:p>
        </p:txBody>
      </p:sp>
      <p:sp>
        <p:nvSpPr>
          <p:cNvPr id="4" name="Content Placeholder 3"/>
          <p:cNvSpPr>
            <a:spLocks noGrp="1"/>
          </p:cNvSpPr>
          <p:nvPr>
            <p:ph sz="half" idx="4294967295"/>
          </p:nvPr>
        </p:nvSpPr>
        <p:spPr>
          <a:xfrm>
            <a:off x="395536" y="1825625"/>
            <a:ext cx="8064896" cy="4351338"/>
          </a:xfrm>
        </p:spPr>
        <p:txBody>
          <a:bodyPr/>
          <a:lstStyle/>
          <a:p>
            <a:pPr marL="0" indent="0">
              <a:buNone/>
            </a:pPr>
            <a:r>
              <a:rPr lang="en-GB" i="1" dirty="0" smtClean="0"/>
              <a:t>“…a new framework for learning in Wales which gives each school express permission to design a bespoke curriculum for the needs of each child.”</a:t>
            </a:r>
          </a:p>
          <a:p>
            <a:pPr marL="0" indent="0">
              <a:buNone/>
            </a:pPr>
            <a:endParaRPr lang="en-GB" dirty="0"/>
          </a:p>
          <a:p>
            <a:pPr marL="0" indent="0">
              <a:buNone/>
            </a:pPr>
            <a:r>
              <a:rPr lang="en-GB" i="1" dirty="0" smtClean="0"/>
              <a:t>“…no two schools are the same and every child has their own unique needs and aspirations…no two schools have the same curriculum…”</a:t>
            </a:r>
          </a:p>
          <a:p>
            <a:pPr marL="0" indent="0" algn="r">
              <a:buNone/>
            </a:pPr>
            <a:r>
              <a:rPr lang="en-GB" dirty="0" smtClean="0"/>
              <a:t>(Primary School in Wales, 2020)</a:t>
            </a:r>
            <a:br>
              <a:rPr lang="en-GB" dirty="0" smtClean="0"/>
            </a:br>
            <a:endParaRPr lang="en-GB" dirty="0" smtClean="0"/>
          </a:p>
          <a:p>
            <a:endParaRPr lang="en-GB" dirty="0" smtClean="0"/>
          </a:p>
        </p:txBody>
      </p:sp>
    </p:spTree>
    <p:extLst>
      <p:ext uri="{BB962C8B-B14F-4D97-AF65-F5344CB8AC3E}">
        <p14:creationId xmlns:p14="http://schemas.microsoft.com/office/powerpoint/2010/main" val="200277293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65126"/>
            <a:ext cx="8640960" cy="1325563"/>
          </a:xfrm>
        </p:spPr>
        <p:txBody>
          <a:bodyPr>
            <a:normAutofit fontScale="90000"/>
          </a:bodyPr>
          <a:lstStyle/>
          <a:p>
            <a:r>
              <a:rPr lang="en-GB" sz="3200" dirty="0" smtClean="0">
                <a:latin typeface="Lucida Sans" panose="020B0602030504020204" pitchFamily="34" charset="0"/>
              </a:rPr>
              <a:t>Cyfnod Sylfaen </a:t>
            </a:r>
            <a:r>
              <a:rPr lang="en-GB" sz="3200" dirty="0" err="1" smtClean="0">
                <a:latin typeface="Lucida Sans" panose="020B0602030504020204" pitchFamily="34" charset="0"/>
              </a:rPr>
              <a:t>Blynyddoedd</a:t>
            </a:r>
            <a:r>
              <a:rPr lang="en-GB" sz="3200" dirty="0" smtClean="0">
                <a:latin typeface="Lucida Sans" panose="020B0602030504020204" pitchFamily="34" charset="0"/>
              </a:rPr>
              <a:t> </a:t>
            </a:r>
            <a:r>
              <a:rPr lang="en-GB" sz="3200" dirty="0" err="1" smtClean="0">
                <a:latin typeface="Lucida Sans" panose="020B0602030504020204" pitchFamily="34" charset="0"/>
              </a:rPr>
              <a:t>Cynnar</a:t>
            </a:r>
            <a:r>
              <a:rPr lang="en-GB" sz="3200" dirty="0" smtClean="0">
                <a:latin typeface="Lucida Sans" panose="020B0602030504020204" pitchFamily="34" charset="0"/>
              </a:rPr>
              <a:t> (LLOEGR)</a:t>
            </a:r>
            <a:r>
              <a:rPr lang="en-GB" sz="3200" dirty="0">
                <a:latin typeface="Lucida Sans" panose="020B0602030504020204" pitchFamily="34" charset="0"/>
              </a:rPr>
              <a:t/>
            </a:r>
            <a:br>
              <a:rPr lang="en-GB" sz="3200" dirty="0">
                <a:latin typeface="Lucida Sans" panose="020B0602030504020204" pitchFamily="34" charset="0"/>
              </a:rPr>
            </a:br>
            <a:r>
              <a:rPr lang="en-GB" sz="3200" dirty="0">
                <a:solidFill>
                  <a:srgbClr val="002060"/>
                </a:solidFill>
                <a:latin typeface="Lucida Sans" panose="020B0602030504020204" pitchFamily="34" charset="0"/>
              </a:rPr>
              <a:t>Early Years Foundation </a:t>
            </a:r>
            <a:r>
              <a:rPr lang="en-GB" sz="3200" dirty="0" smtClean="0">
                <a:solidFill>
                  <a:srgbClr val="002060"/>
                </a:solidFill>
                <a:latin typeface="Lucida Sans" panose="020B0602030504020204" pitchFamily="34" charset="0"/>
              </a:rPr>
              <a:t>Stage (ENGLAND)</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628650" y="1825625"/>
            <a:ext cx="3583310" cy="4351338"/>
          </a:xfrm>
        </p:spPr>
        <p:txBody>
          <a:bodyPr/>
          <a:lstStyle/>
          <a:p>
            <a:pPr marL="0" indent="0" algn="ctr">
              <a:buNone/>
            </a:pPr>
            <a:r>
              <a:rPr lang="en-GB" b="1" dirty="0" smtClean="0"/>
              <a:t>‘</a:t>
            </a:r>
            <a:r>
              <a:rPr lang="en-GB" b="1" dirty="0" err="1"/>
              <a:t>Plentyn</a:t>
            </a:r>
            <a:r>
              <a:rPr lang="en-GB" b="1" dirty="0"/>
              <a:t> </a:t>
            </a:r>
            <a:r>
              <a:rPr lang="en-GB" b="1" dirty="0" err="1"/>
              <a:t>Unigryw</a:t>
            </a:r>
            <a:r>
              <a:rPr lang="en-GB" b="1" dirty="0"/>
              <a:t>’</a:t>
            </a:r>
          </a:p>
          <a:p>
            <a:r>
              <a:rPr lang="en-GB" dirty="0"/>
              <a:t> Un o 4 </a:t>
            </a:r>
            <a:r>
              <a:rPr lang="en-GB" dirty="0" err="1"/>
              <a:t>thema</a:t>
            </a:r>
            <a:endParaRPr lang="en-GB" dirty="0"/>
          </a:p>
          <a:p>
            <a:pPr marL="0" indent="0">
              <a:buNone/>
            </a:pPr>
            <a:r>
              <a:rPr lang="en-GB" i="1" dirty="0"/>
              <a:t>“Mae </a:t>
            </a:r>
            <a:r>
              <a:rPr lang="en-GB" i="1" dirty="0" err="1"/>
              <a:t>pob</a:t>
            </a:r>
            <a:r>
              <a:rPr lang="en-GB" i="1" dirty="0"/>
              <a:t> </a:t>
            </a:r>
            <a:r>
              <a:rPr lang="en-GB" i="1" dirty="0" err="1"/>
              <a:t>plentyn</a:t>
            </a:r>
            <a:r>
              <a:rPr lang="en-GB" i="1" dirty="0"/>
              <a:t> </a:t>
            </a:r>
            <a:r>
              <a:rPr lang="en-GB" i="1" dirty="0" err="1"/>
              <a:t>yn</a:t>
            </a:r>
            <a:r>
              <a:rPr lang="en-GB" i="1" dirty="0"/>
              <a:t> </a:t>
            </a:r>
            <a:r>
              <a:rPr lang="en-GB" i="1" dirty="0" err="1"/>
              <a:t>blentyn</a:t>
            </a:r>
            <a:r>
              <a:rPr lang="en-GB" i="1" dirty="0"/>
              <a:t> </a:t>
            </a:r>
            <a:r>
              <a:rPr lang="en-GB" i="1" dirty="0" err="1"/>
              <a:t>unigryw</a:t>
            </a:r>
            <a:r>
              <a:rPr lang="en-GB" i="1" dirty="0"/>
              <a:t> </a:t>
            </a:r>
            <a:r>
              <a:rPr lang="en-GB" i="1" dirty="0" err="1"/>
              <a:t>sydd</a:t>
            </a:r>
            <a:r>
              <a:rPr lang="en-GB" i="1" dirty="0"/>
              <a:t> bob </a:t>
            </a:r>
            <a:r>
              <a:rPr lang="en-GB" i="1" dirty="0" err="1"/>
              <a:t>amser</a:t>
            </a:r>
            <a:r>
              <a:rPr lang="en-GB" i="1" dirty="0"/>
              <a:t> </a:t>
            </a:r>
            <a:r>
              <a:rPr lang="en-GB" i="1" dirty="0" err="1"/>
              <a:t>yn</a:t>
            </a:r>
            <a:r>
              <a:rPr lang="en-GB" i="1" dirty="0"/>
              <a:t> </a:t>
            </a:r>
            <a:r>
              <a:rPr lang="en-GB" i="1" dirty="0" err="1"/>
              <a:t>dysgu</a:t>
            </a:r>
            <a:r>
              <a:rPr lang="en-GB" i="1" dirty="0"/>
              <a:t> ac </a:t>
            </a:r>
            <a:r>
              <a:rPr lang="en-GB" i="1" dirty="0" err="1"/>
              <a:t>yn</a:t>
            </a:r>
            <a:r>
              <a:rPr lang="en-GB" i="1" dirty="0"/>
              <a:t> </a:t>
            </a:r>
            <a:r>
              <a:rPr lang="en-GB" i="1" dirty="0" err="1"/>
              <a:t>gallu</a:t>
            </a:r>
            <a:r>
              <a:rPr lang="en-GB" i="1" dirty="0"/>
              <a:t> bod </a:t>
            </a:r>
            <a:r>
              <a:rPr lang="en-GB" i="1" dirty="0" err="1"/>
              <a:t>yn</a:t>
            </a:r>
            <a:r>
              <a:rPr lang="en-GB" i="1" dirty="0"/>
              <a:t> </a:t>
            </a:r>
            <a:r>
              <a:rPr lang="en-GB" i="1" dirty="0" err="1"/>
              <a:t>wydn</a:t>
            </a:r>
            <a:r>
              <a:rPr lang="en-GB" i="1" dirty="0"/>
              <a:t>, </a:t>
            </a:r>
            <a:r>
              <a:rPr lang="en-GB" i="1" dirty="0" err="1"/>
              <a:t>yn</a:t>
            </a:r>
            <a:r>
              <a:rPr lang="en-GB" i="1" dirty="0"/>
              <a:t> </a:t>
            </a:r>
            <a:r>
              <a:rPr lang="en-GB" i="1" dirty="0" err="1"/>
              <a:t>alluog</a:t>
            </a:r>
            <a:r>
              <a:rPr lang="en-GB" i="1" dirty="0"/>
              <a:t>, </a:t>
            </a:r>
            <a:r>
              <a:rPr lang="en-GB" i="1" dirty="0" err="1"/>
              <a:t>yn</a:t>
            </a:r>
            <a:r>
              <a:rPr lang="en-GB" i="1" dirty="0"/>
              <a:t> </a:t>
            </a:r>
            <a:r>
              <a:rPr lang="en-GB" i="1" dirty="0" err="1"/>
              <a:t>hyderus</a:t>
            </a:r>
            <a:r>
              <a:rPr lang="en-GB" i="1" dirty="0"/>
              <a:t> ac </a:t>
            </a:r>
            <a:r>
              <a:rPr lang="en-GB" i="1" dirty="0" err="1"/>
              <a:t>yn</a:t>
            </a:r>
            <a:r>
              <a:rPr lang="en-GB" i="1" dirty="0"/>
              <a:t> </a:t>
            </a:r>
            <a:r>
              <a:rPr lang="en-GB" i="1" dirty="0" err="1"/>
              <a:t>hunan-sicr</a:t>
            </a:r>
            <a:r>
              <a:rPr lang="en-GB" i="1" dirty="0"/>
              <a:t>”.</a:t>
            </a:r>
          </a:p>
        </p:txBody>
      </p:sp>
      <p:sp>
        <p:nvSpPr>
          <p:cNvPr id="4" name="Content Placeholder 3"/>
          <p:cNvSpPr>
            <a:spLocks noGrp="1"/>
          </p:cNvSpPr>
          <p:nvPr>
            <p:ph sz="half" idx="2"/>
          </p:nvPr>
        </p:nvSpPr>
        <p:spPr>
          <a:xfrm>
            <a:off x="4932040" y="1825625"/>
            <a:ext cx="3583310" cy="4351338"/>
          </a:xfrm>
        </p:spPr>
        <p:txBody>
          <a:bodyPr/>
          <a:lstStyle/>
          <a:p>
            <a:pPr marL="0" indent="0" algn="ctr">
              <a:buNone/>
            </a:pPr>
            <a:r>
              <a:rPr lang="en-GB" b="1" dirty="0" smtClean="0">
                <a:solidFill>
                  <a:srgbClr val="002060"/>
                </a:solidFill>
              </a:rPr>
              <a:t>‘A Unique Child’</a:t>
            </a:r>
          </a:p>
          <a:p>
            <a:r>
              <a:rPr lang="en-GB" b="1" dirty="0" smtClean="0">
                <a:solidFill>
                  <a:srgbClr val="002060"/>
                </a:solidFill>
              </a:rPr>
              <a:t> </a:t>
            </a:r>
            <a:r>
              <a:rPr lang="en-GB" dirty="0" smtClean="0">
                <a:solidFill>
                  <a:srgbClr val="002060"/>
                </a:solidFill>
              </a:rPr>
              <a:t>One of 4 themes</a:t>
            </a:r>
          </a:p>
          <a:p>
            <a:pPr marL="0" indent="0">
              <a:buNone/>
            </a:pPr>
            <a:r>
              <a:rPr lang="en-GB" i="1" dirty="0" smtClean="0">
                <a:solidFill>
                  <a:srgbClr val="002060"/>
                </a:solidFill>
              </a:rPr>
              <a:t>“Every </a:t>
            </a:r>
            <a:r>
              <a:rPr lang="en-GB" i="1" dirty="0">
                <a:solidFill>
                  <a:srgbClr val="002060"/>
                </a:solidFill>
              </a:rPr>
              <a:t>child is a unique child who is constantly learning and can be resilient, capable, confident and </a:t>
            </a:r>
            <a:r>
              <a:rPr lang="en-GB" i="1" dirty="0" smtClean="0">
                <a:solidFill>
                  <a:srgbClr val="002060"/>
                </a:solidFill>
              </a:rPr>
              <a:t>self-assured”.</a:t>
            </a:r>
          </a:p>
        </p:txBody>
      </p:sp>
    </p:spTree>
    <p:extLst>
      <p:ext uri="{BB962C8B-B14F-4D97-AF65-F5344CB8AC3E}">
        <p14:creationId xmlns:p14="http://schemas.microsoft.com/office/powerpoint/2010/main" val="2617219320"/>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65127"/>
            <a:ext cx="8640960" cy="759618"/>
          </a:xfrm>
        </p:spPr>
        <p:txBody>
          <a:bodyPr>
            <a:normAutofit/>
          </a:bodyPr>
          <a:lstStyle/>
          <a:p>
            <a:r>
              <a:rPr lang="en-GB" sz="3200" dirty="0" err="1" smtClean="0">
                <a:latin typeface="Lucida Sans" panose="020B0602030504020204" pitchFamily="34" charset="0"/>
              </a:rPr>
              <a:t>Te</a:t>
            </a:r>
            <a:r>
              <a:rPr lang="en-GB" sz="3200" dirty="0" smtClean="0">
                <a:latin typeface="Lucida Sans" panose="020B0602030504020204" pitchFamily="34" charset="0"/>
              </a:rPr>
              <a:t> </a:t>
            </a:r>
            <a:r>
              <a:rPr lang="en-GB" sz="3200" dirty="0" err="1" smtClean="0">
                <a:latin typeface="Lucida Sans" panose="020B0602030504020204" pitchFamily="34" charset="0"/>
              </a:rPr>
              <a:t>Whäriki</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67544" y="1196753"/>
            <a:ext cx="3744416" cy="4980210"/>
          </a:xfrm>
        </p:spPr>
        <p:txBody>
          <a:bodyPr>
            <a:normAutofit fontScale="77500" lnSpcReduction="20000"/>
          </a:bodyPr>
          <a:lstStyle/>
          <a:p>
            <a:r>
              <a:rPr lang="en-GB" dirty="0" err="1"/>
              <a:t>Cwricwlwm</a:t>
            </a:r>
            <a:r>
              <a:rPr lang="en-GB" dirty="0"/>
              <a:t> </a:t>
            </a:r>
            <a:r>
              <a:rPr lang="en-GB" dirty="0" smtClean="0"/>
              <a:t>bi-</a:t>
            </a:r>
            <a:r>
              <a:rPr lang="en-GB" dirty="0" err="1"/>
              <a:t>d</a:t>
            </a:r>
            <a:r>
              <a:rPr lang="en-GB" dirty="0" err="1" smtClean="0"/>
              <a:t>diwylliannol</a:t>
            </a:r>
            <a:endParaRPr lang="en-GB" dirty="0"/>
          </a:p>
          <a:p>
            <a:r>
              <a:rPr lang="en-GB" dirty="0"/>
              <a:t>4 </a:t>
            </a:r>
            <a:r>
              <a:rPr lang="en-GB" dirty="0" err="1"/>
              <a:t>egwyddor</a:t>
            </a:r>
            <a:endParaRPr lang="en-GB" dirty="0"/>
          </a:p>
          <a:p>
            <a:r>
              <a:rPr lang="en-GB" dirty="0" err="1"/>
              <a:t>A</a:t>
            </a:r>
            <a:r>
              <a:rPr lang="en-GB" dirty="0" err="1" smtClean="0"/>
              <a:t>nnog</a:t>
            </a:r>
            <a:r>
              <a:rPr lang="en-GB" dirty="0" smtClean="0"/>
              <a:t> </a:t>
            </a:r>
            <a:r>
              <a:rPr lang="en-GB" dirty="0"/>
              <a:t>plant </a:t>
            </a:r>
            <a:r>
              <a:rPr lang="en-GB" dirty="0" err="1"/>
              <a:t>i</a:t>
            </a:r>
            <a:r>
              <a:rPr lang="en-GB" dirty="0"/>
              <a:t> </a:t>
            </a:r>
            <a:r>
              <a:rPr lang="en-GB" i="1" dirty="0" err="1"/>
              <a:t>ddysgu</a:t>
            </a:r>
            <a:r>
              <a:rPr lang="en-GB" i="1" dirty="0"/>
              <a:t> </a:t>
            </a:r>
            <a:r>
              <a:rPr lang="en-GB" i="1" dirty="0" err="1"/>
              <a:t>sut</a:t>
            </a:r>
            <a:r>
              <a:rPr lang="en-GB" i="1" dirty="0"/>
              <a:t> </a:t>
            </a:r>
            <a:r>
              <a:rPr lang="en-GB" i="1" dirty="0" err="1"/>
              <a:t>i</a:t>
            </a:r>
            <a:r>
              <a:rPr lang="en-GB" i="1" dirty="0"/>
              <a:t> </a:t>
            </a:r>
            <a:r>
              <a:rPr lang="en-GB" i="1" dirty="0" err="1" smtClean="0"/>
              <a:t>ddysgu</a:t>
            </a:r>
            <a:endParaRPr lang="en-GB" i="1" dirty="0" smtClean="0"/>
          </a:p>
          <a:p>
            <a:r>
              <a:rPr lang="en-GB" dirty="0" err="1"/>
              <a:t>D</a:t>
            </a:r>
            <a:r>
              <a:rPr lang="en-GB" dirty="0" err="1" smtClean="0"/>
              <a:t>ysgu</a:t>
            </a:r>
            <a:r>
              <a:rPr lang="en-GB" dirty="0" smtClean="0"/>
              <a:t> </a:t>
            </a:r>
            <a:r>
              <a:rPr lang="en-GB" dirty="0"/>
              <a:t>ac </a:t>
            </a:r>
            <a:r>
              <a:rPr lang="en-GB" dirty="0" err="1"/>
              <a:t>addysgu</a:t>
            </a:r>
            <a:r>
              <a:rPr lang="en-GB" dirty="0"/>
              <a:t> </a:t>
            </a:r>
            <a:r>
              <a:rPr lang="en-GB" dirty="0" err="1"/>
              <a:t>yn</a:t>
            </a:r>
            <a:r>
              <a:rPr lang="en-GB" dirty="0"/>
              <a:t> </a:t>
            </a:r>
            <a:r>
              <a:rPr lang="en-GB" dirty="0" err="1"/>
              <a:t>unigol</a:t>
            </a:r>
            <a:r>
              <a:rPr lang="en-GB" dirty="0"/>
              <a:t> </a:t>
            </a:r>
            <a:r>
              <a:rPr lang="en-GB" dirty="0" err="1"/>
              <a:t>i</a:t>
            </a:r>
            <a:r>
              <a:rPr lang="en-GB" dirty="0"/>
              <a:t> </a:t>
            </a:r>
            <a:r>
              <a:rPr lang="en-GB" dirty="0" err="1" smtClean="0"/>
              <a:t>blant</a:t>
            </a:r>
            <a:endParaRPr lang="en-GB" dirty="0" smtClean="0"/>
          </a:p>
          <a:p>
            <a:pPr marL="0" indent="0">
              <a:buNone/>
            </a:pPr>
            <a:r>
              <a:rPr lang="en-GB" dirty="0" smtClean="0"/>
              <a:t> </a:t>
            </a:r>
            <a:r>
              <a:rPr lang="en-GB" i="1" dirty="0"/>
              <a:t>“Mae plant </a:t>
            </a:r>
            <a:r>
              <a:rPr lang="en-GB" i="1" dirty="0" err="1"/>
              <a:t>yn</a:t>
            </a:r>
            <a:r>
              <a:rPr lang="en-GB" i="1" dirty="0"/>
              <a:t> </a:t>
            </a:r>
            <a:r>
              <a:rPr lang="en-GB" i="1" dirty="0" err="1"/>
              <a:t>ddysgwyr</a:t>
            </a:r>
            <a:r>
              <a:rPr lang="en-GB" i="1" dirty="0"/>
              <a:t> a </a:t>
            </a:r>
            <a:r>
              <a:rPr lang="en-GB" i="1" dirty="0" err="1"/>
              <a:t>chyfathrebwyr</a:t>
            </a:r>
            <a:r>
              <a:rPr lang="en-GB" i="1" dirty="0"/>
              <a:t> </a:t>
            </a:r>
            <a:r>
              <a:rPr lang="en-GB" i="1" dirty="0" err="1"/>
              <a:t>cymwys</a:t>
            </a:r>
            <a:r>
              <a:rPr lang="en-GB" i="1" dirty="0"/>
              <a:t> a </a:t>
            </a:r>
            <a:r>
              <a:rPr lang="en-GB" i="1" dirty="0" err="1"/>
              <a:t>hyderus</a:t>
            </a:r>
            <a:r>
              <a:rPr lang="en-GB" i="1" dirty="0"/>
              <a:t>, </a:t>
            </a:r>
            <a:r>
              <a:rPr lang="en-GB" i="1" dirty="0" err="1"/>
              <a:t>yn</a:t>
            </a:r>
            <a:r>
              <a:rPr lang="en-GB" i="1" dirty="0"/>
              <a:t> </a:t>
            </a:r>
            <a:r>
              <a:rPr lang="en-GB" i="1" dirty="0" err="1"/>
              <a:t>iach</a:t>
            </a:r>
            <a:r>
              <a:rPr lang="en-GB" i="1" dirty="0"/>
              <a:t> </a:t>
            </a:r>
            <a:r>
              <a:rPr lang="en-GB" i="1" dirty="0" err="1"/>
              <a:t>eu</a:t>
            </a:r>
            <a:r>
              <a:rPr lang="en-GB" i="1" dirty="0"/>
              <a:t> </a:t>
            </a:r>
            <a:r>
              <a:rPr lang="en-GB" i="1" dirty="0" err="1"/>
              <a:t>meddwl</a:t>
            </a:r>
            <a:r>
              <a:rPr lang="en-GB" i="1" dirty="0"/>
              <a:t>, </a:t>
            </a:r>
            <a:r>
              <a:rPr lang="en-GB" i="1" dirty="0" err="1"/>
              <a:t>eu</a:t>
            </a:r>
            <a:r>
              <a:rPr lang="en-GB" i="1" dirty="0"/>
              <a:t> </a:t>
            </a:r>
            <a:r>
              <a:rPr lang="en-GB" i="1" dirty="0" err="1"/>
              <a:t>corff</a:t>
            </a:r>
            <a:r>
              <a:rPr lang="en-GB" i="1" dirty="0"/>
              <a:t> </a:t>
            </a:r>
            <a:r>
              <a:rPr lang="en-GB" i="1" dirty="0" err="1"/>
              <a:t>a'u</a:t>
            </a:r>
            <a:r>
              <a:rPr lang="en-GB" i="1" dirty="0"/>
              <a:t> </a:t>
            </a:r>
            <a:r>
              <a:rPr lang="en-GB" i="1" dirty="0" err="1"/>
              <a:t>hysbryd</a:t>
            </a:r>
            <a:r>
              <a:rPr lang="en-GB" i="1" dirty="0"/>
              <a:t>, </a:t>
            </a:r>
            <a:r>
              <a:rPr lang="en-GB" i="1" dirty="0" err="1"/>
              <a:t>yn</a:t>
            </a:r>
            <a:r>
              <a:rPr lang="en-GB" i="1" dirty="0"/>
              <a:t> </a:t>
            </a:r>
            <a:r>
              <a:rPr lang="en-GB" i="1" dirty="0" err="1"/>
              <a:t>ddiogel</a:t>
            </a:r>
            <a:r>
              <a:rPr lang="en-GB" i="1" dirty="0"/>
              <a:t> </a:t>
            </a:r>
            <a:r>
              <a:rPr lang="en-GB" i="1" dirty="0" err="1"/>
              <a:t>yn</a:t>
            </a:r>
            <a:r>
              <a:rPr lang="en-GB" i="1" dirty="0"/>
              <a:t> </a:t>
            </a:r>
            <a:r>
              <a:rPr lang="en-GB" i="1" dirty="0" err="1"/>
              <a:t>eu</a:t>
            </a:r>
            <a:r>
              <a:rPr lang="en-GB" i="1" dirty="0"/>
              <a:t> </a:t>
            </a:r>
            <a:r>
              <a:rPr lang="en-GB" i="1" dirty="0" err="1"/>
              <a:t>synnwyr</a:t>
            </a:r>
            <a:r>
              <a:rPr lang="en-GB" i="1" dirty="0"/>
              <a:t> o </a:t>
            </a:r>
            <a:r>
              <a:rPr lang="en-GB" i="1" dirty="0" err="1"/>
              <a:t>berthyn</a:t>
            </a:r>
            <a:r>
              <a:rPr lang="en-GB" i="1" dirty="0"/>
              <a:t> ac </a:t>
            </a:r>
            <a:r>
              <a:rPr lang="en-GB" i="1" dirty="0" err="1"/>
              <a:t>yn</a:t>
            </a:r>
            <a:r>
              <a:rPr lang="en-GB" i="1" dirty="0"/>
              <a:t> y </a:t>
            </a:r>
            <a:r>
              <a:rPr lang="en-GB" i="1" dirty="0" err="1"/>
              <a:t>wybodaeth</a:t>
            </a:r>
            <a:r>
              <a:rPr lang="en-GB" i="1" dirty="0"/>
              <a:t> </a:t>
            </a:r>
            <a:r>
              <a:rPr lang="en-GB" i="1" dirty="0" err="1"/>
              <a:t>eu</a:t>
            </a:r>
            <a:r>
              <a:rPr lang="en-GB" i="1" dirty="0"/>
              <a:t> bod </a:t>
            </a:r>
            <a:r>
              <a:rPr lang="en-GB" i="1" dirty="0" err="1"/>
              <a:t>yn</a:t>
            </a:r>
            <a:r>
              <a:rPr lang="en-GB" i="1" dirty="0"/>
              <a:t> </a:t>
            </a:r>
            <a:r>
              <a:rPr lang="en-GB" i="1" dirty="0" err="1"/>
              <a:t>gwneud</a:t>
            </a:r>
            <a:r>
              <a:rPr lang="en-GB" i="1" dirty="0"/>
              <a:t> </a:t>
            </a:r>
            <a:r>
              <a:rPr lang="en-GB" i="1" dirty="0" err="1"/>
              <a:t>cyfraniad</a:t>
            </a:r>
            <a:r>
              <a:rPr lang="en-GB" i="1" dirty="0"/>
              <a:t> </a:t>
            </a:r>
            <a:r>
              <a:rPr lang="en-GB" i="1" dirty="0" err="1"/>
              <a:t>gwerthfawr</a:t>
            </a:r>
            <a:r>
              <a:rPr lang="en-GB" i="1" dirty="0"/>
              <a:t> </a:t>
            </a:r>
            <a:r>
              <a:rPr lang="en-GB" i="1" dirty="0" err="1"/>
              <a:t>i</a:t>
            </a:r>
            <a:r>
              <a:rPr lang="en-GB" i="1" dirty="0"/>
              <a:t> </a:t>
            </a:r>
            <a:r>
              <a:rPr lang="en-GB" i="1" dirty="0" err="1"/>
              <a:t>gymdeithas</a:t>
            </a:r>
            <a:r>
              <a:rPr lang="en-GB" i="1" dirty="0"/>
              <a:t>.”</a:t>
            </a:r>
          </a:p>
        </p:txBody>
      </p:sp>
      <p:sp>
        <p:nvSpPr>
          <p:cNvPr id="4" name="Content Placeholder 3"/>
          <p:cNvSpPr>
            <a:spLocks noGrp="1"/>
          </p:cNvSpPr>
          <p:nvPr>
            <p:ph sz="half" idx="2"/>
          </p:nvPr>
        </p:nvSpPr>
        <p:spPr>
          <a:xfrm>
            <a:off x="4932040" y="1196753"/>
            <a:ext cx="3888432" cy="4248472"/>
          </a:xfrm>
        </p:spPr>
        <p:txBody>
          <a:bodyPr>
            <a:normAutofit fontScale="77500" lnSpcReduction="20000"/>
          </a:bodyPr>
          <a:lstStyle/>
          <a:p>
            <a:r>
              <a:rPr lang="en-GB" dirty="0" smtClean="0">
                <a:solidFill>
                  <a:srgbClr val="002060"/>
                </a:solidFill>
              </a:rPr>
              <a:t>A bi-cultural curriculum</a:t>
            </a:r>
          </a:p>
          <a:p>
            <a:r>
              <a:rPr lang="en-GB" dirty="0" smtClean="0">
                <a:solidFill>
                  <a:srgbClr val="002060"/>
                </a:solidFill>
              </a:rPr>
              <a:t>4 principles</a:t>
            </a:r>
          </a:p>
          <a:p>
            <a:r>
              <a:rPr lang="en-GB" dirty="0" smtClean="0">
                <a:solidFill>
                  <a:srgbClr val="002060"/>
                </a:solidFill>
              </a:rPr>
              <a:t>Encourages children to </a:t>
            </a:r>
            <a:r>
              <a:rPr lang="en-GB" i="1" dirty="0" smtClean="0">
                <a:solidFill>
                  <a:srgbClr val="002060"/>
                </a:solidFill>
              </a:rPr>
              <a:t>learn how to learn</a:t>
            </a:r>
          </a:p>
          <a:p>
            <a:r>
              <a:rPr lang="en-GB" dirty="0" smtClean="0">
                <a:solidFill>
                  <a:srgbClr val="002060"/>
                </a:solidFill>
              </a:rPr>
              <a:t>Learning and teaching is individualised for children</a:t>
            </a:r>
            <a:r>
              <a:rPr lang="en-GB" dirty="0"/>
              <a:t/>
            </a:r>
            <a:br>
              <a:rPr lang="en-GB" dirty="0"/>
            </a:br>
            <a:r>
              <a:rPr lang="en-GB" i="1" dirty="0">
                <a:solidFill>
                  <a:srgbClr val="002060"/>
                </a:solidFill>
              </a:rPr>
              <a:t/>
            </a:r>
            <a:br>
              <a:rPr lang="en-GB" i="1" dirty="0">
                <a:solidFill>
                  <a:srgbClr val="002060"/>
                </a:solidFill>
              </a:rPr>
            </a:br>
            <a:r>
              <a:rPr lang="en-GB" i="1" dirty="0" smtClean="0">
                <a:solidFill>
                  <a:srgbClr val="002060"/>
                </a:solidFill>
              </a:rPr>
              <a:t>“Children </a:t>
            </a:r>
            <a:r>
              <a:rPr lang="en-GB" i="1" dirty="0">
                <a:solidFill>
                  <a:srgbClr val="002060"/>
                </a:solidFill>
              </a:rPr>
              <a:t>are competent and confidence learners and communicators, healthy in mind, body and spirit, secure in their sense of belonging and in the knowledge that they make a valued contribution to </a:t>
            </a:r>
            <a:r>
              <a:rPr lang="en-GB" i="1" dirty="0" smtClean="0">
                <a:solidFill>
                  <a:srgbClr val="002060"/>
                </a:solidFill>
              </a:rPr>
              <a:t>society.”</a:t>
            </a:r>
          </a:p>
        </p:txBody>
      </p:sp>
    </p:spTree>
    <p:extLst>
      <p:ext uri="{BB962C8B-B14F-4D97-AF65-F5344CB8AC3E}">
        <p14:creationId xmlns:p14="http://schemas.microsoft.com/office/powerpoint/2010/main" val="1348077109"/>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365127"/>
            <a:ext cx="8640960" cy="831626"/>
          </a:xfrm>
        </p:spPr>
        <p:txBody>
          <a:bodyPr>
            <a:normAutofit fontScale="90000"/>
          </a:bodyPr>
          <a:lstStyle/>
          <a:p>
            <a:r>
              <a:rPr lang="en-GB" sz="2800" dirty="0" err="1" smtClean="0">
                <a:latin typeface="Lucida Sans" panose="020B0602030504020204" pitchFamily="34" charset="0"/>
              </a:rPr>
              <a:t>Darllen</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Reading</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51520" y="1484784"/>
            <a:ext cx="4320480" cy="4692180"/>
          </a:xfrm>
        </p:spPr>
        <p:txBody>
          <a:bodyPr>
            <a:normAutofit fontScale="92500" lnSpcReduction="10000"/>
          </a:bodyPr>
          <a:lstStyle/>
          <a:p>
            <a:pPr marL="0" indent="0">
              <a:buNone/>
            </a:pPr>
            <a:r>
              <a:rPr lang="en-GB" dirty="0" err="1"/>
              <a:t>Ongley</a:t>
            </a:r>
            <a:r>
              <a:rPr lang="en-GB" dirty="0"/>
              <a:t>, </a:t>
            </a:r>
            <a:r>
              <a:rPr lang="en-GB" dirty="0" smtClean="0"/>
              <a:t>I. (2013) ‘A </a:t>
            </a:r>
            <a:r>
              <a:rPr lang="en-GB" dirty="0"/>
              <a:t>bicultural curriculum for toddlers: Living it every </a:t>
            </a:r>
            <a:r>
              <a:rPr lang="en-GB" dirty="0" smtClean="0"/>
              <a:t>day’, </a:t>
            </a:r>
            <a:r>
              <a:rPr lang="en-GB" dirty="0" err="1"/>
              <a:t>T</a:t>
            </a:r>
            <a:r>
              <a:rPr lang="en-GB" i="1" dirty="0" err="1"/>
              <a:t>e</a:t>
            </a:r>
            <a:r>
              <a:rPr lang="en-GB" i="1" dirty="0"/>
              <a:t> </a:t>
            </a:r>
            <a:r>
              <a:rPr lang="en-GB" i="1" dirty="0" err="1"/>
              <a:t>Iti</a:t>
            </a:r>
            <a:r>
              <a:rPr lang="en-GB" i="1" dirty="0"/>
              <a:t> </a:t>
            </a:r>
            <a:r>
              <a:rPr lang="en-GB" i="1" dirty="0" err="1"/>
              <a:t>Kahurangi</a:t>
            </a:r>
            <a:r>
              <a:rPr lang="en-GB" i="1" dirty="0"/>
              <a:t> School of Education </a:t>
            </a:r>
            <a:r>
              <a:rPr lang="en-GB" i="1" dirty="0" err="1" smtClean="0"/>
              <a:t>Ejournal</a:t>
            </a:r>
            <a:r>
              <a:rPr lang="en-GB" i="1" dirty="0" smtClean="0"/>
              <a:t> (</a:t>
            </a:r>
            <a:r>
              <a:rPr lang="en-GB" dirty="0" smtClean="0"/>
              <a:t>2), pp. 1-8. [On-line]. </a:t>
            </a:r>
            <a:r>
              <a:rPr lang="en-GB" dirty="0"/>
              <a:t>Available at: </a:t>
            </a:r>
            <a:r>
              <a:rPr lang="en-GB" dirty="0">
                <a:hlinkClick r:id="rId3"/>
              </a:rPr>
              <a:t>https://</a:t>
            </a:r>
            <a:r>
              <a:rPr lang="en-GB" dirty="0" smtClean="0">
                <a:hlinkClick r:id="rId3"/>
              </a:rPr>
              <a:t>pdfs.semanticscholar.org/d007/58df51aa65e15f0d7789674eeff65190a574.pdf</a:t>
            </a:r>
            <a:r>
              <a:rPr lang="en-GB" dirty="0" smtClean="0"/>
              <a:t> [Accessed: February 17 2020].</a:t>
            </a:r>
            <a:endParaRPr lang="en-GB" dirty="0"/>
          </a:p>
        </p:txBody>
      </p:sp>
      <p:sp>
        <p:nvSpPr>
          <p:cNvPr id="4" name="Content Placeholder 3"/>
          <p:cNvSpPr>
            <a:spLocks noGrp="1"/>
          </p:cNvSpPr>
          <p:nvPr>
            <p:ph sz="half" idx="2"/>
          </p:nvPr>
        </p:nvSpPr>
        <p:spPr>
          <a:xfrm>
            <a:off x="4860032" y="1412776"/>
            <a:ext cx="3960440" cy="4032448"/>
          </a:xfrm>
        </p:spPr>
        <p:txBody>
          <a:bodyPr>
            <a:normAutofit fontScale="92500" lnSpcReduction="10000"/>
          </a:bodyPr>
          <a:lstStyle/>
          <a:p>
            <a:pPr marL="0" indent="0">
              <a:buNone/>
            </a:pPr>
            <a:r>
              <a:rPr lang="en-GB" dirty="0"/>
              <a:t>Jenkin, </a:t>
            </a:r>
            <a:r>
              <a:rPr lang="en-GB" dirty="0" smtClean="0"/>
              <a:t>C.J. (2016) ‘Investigation </a:t>
            </a:r>
            <a:r>
              <a:rPr lang="en-GB" dirty="0"/>
              <a:t>of Teacher Education Delivery of Bicultural </a:t>
            </a:r>
            <a:r>
              <a:rPr lang="en-GB" dirty="0" smtClean="0"/>
              <a:t>Education’,  </a:t>
            </a:r>
            <a:r>
              <a:rPr lang="en-GB" i="1" dirty="0"/>
              <a:t>Australian Journal of Teacher Education</a:t>
            </a:r>
            <a:r>
              <a:rPr lang="en-GB" dirty="0"/>
              <a:t>, 41(6), pp.180-196</a:t>
            </a:r>
            <a:r>
              <a:rPr lang="en-GB" dirty="0" smtClean="0"/>
              <a:t>. [On-line]. </a:t>
            </a:r>
            <a:r>
              <a:rPr lang="en-GB" dirty="0"/>
              <a:t>Available at: </a:t>
            </a:r>
            <a:r>
              <a:rPr lang="en-GB" dirty="0">
                <a:solidFill>
                  <a:srgbClr val="002060"/>
                </a:solidFill>
                <a:hlinkClick r:id="rId4"/>
              </a:rPr>
              <a:t>https://</a:t>
            </a:r>
            <a:r>
              <a:rPr lang="en-GB" dirty="0" smtClean="0">
                <a:solidFill>
                  <a:srgbClr val="002060"/>
                </a:solidFill>
                <a:hlinkClick r:id="rId4"/>
              </a:rPr>
              <a:t>files.eric.ed.gov/fulltext/EJ1112390.pdf</a:t>
            </a:r>
            <a:r>
              <a:rPr lang="en-GB" dirty="0">
                <a:solidFill>
                  <a:srgbClr val="002060"/>
                </a:solidFill>
              </a:rPr>
              <a:t> </a:t>
            </a:r>
            <a:r>
              <a:rPr lang="en-GB" dirty="0"/>
              <a:t>[Accessed: February 17 2020].</a:t>
            </a:r>
          </a:p>
          <a:p>
            <a:pPr marL="0" indent="0">
              <a:buNone/>
            </a:pPr>
            <a:endParaRPr lang="en-GB" dirty="0" smtClean="0">
              <a:solidFill>
                <a:srgbClr val="002060"/>
              </a:solidFill>
            </a:endParaRPr>
          </a:p>
        </p:txBody>
      </p:sp>
    </p:spTree>
    <p:extLst>
      <p:ext uri="{BB962C8B-B14F-4D97-AF65-F5344CB8AC3E}">
        <p14:creationId xmlns:p14="http://schemas.microsoft.com/office/powerpoint/2010/main" val="3276873709"/>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1560" y="365125"/>
            <a:ext cx="7776864" cy="759619"/>
          </a:xfrm>
        </p:spPr>
        <p:txBody>
          <a:bodyPr>
            <a:normAutofit fontScale="90000"/>
          </a:bodyPr>
          <a:lstStyle/>
          <a:p>
            <a:r>
              <a:rPr lang="en-GB" sz="3200" dirty="0" err="1" smtClean="0">
                <a:latin typeface="Lucida Sans" panose="020B0602030504020204" pitchFamily="34" charset="0"/>
              </a:rPr>
              <a:t>Gwyliwch</a:t>
            </a:r>
            <a:r>
              <a:rPr lang="en-GB" sz="3200" dirty="0" smtClean="0">
                <a:latin typeface="Lucida Sans" panose="020B0602030504020204" pitchFamily="34" charset="0"/>
              </a:rPr>
              <a:t> a </a:t>
            </a:r>
            <a:r>
              <a:rPr lang="en-GB" sz="3200" dirty="0" err="1" smtClean="0">
                <a:latin typeface="Lucida Sans" panose="020B0602030504020204" pitchFamily="34" charset="0"/>
              </a:rPr>
              <a:t>thrafodwch</a:t>
            </a:r>
            <a:r>
              <a:rPr lang="en-GB" sz="3200" dirty="0" smtClean="0">
                <a:latin typeface="Lucida Sans" panose="020B0602030504020204" pitchFamily="34" charset="0"/>
              </a:rPr>
              <a:t>… </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2060"/>
                </a:solidFill>
                <a:latin typeface="Lucida Sans" panose="020B0602030504020204" pitchFamily="34" charset="0"/>
              </a:rPr>
              <a:t>Watch and discuss…</a:t>
            </a:r>
            <a:endParaRPr lang="en-GB" sz="3200" dirty="0">
              <a:solidFill>
                <a:srgbClr val="002060"/>
              </a:solidFill>
              <a:latin typeface="Lucida Sans" panose="020B0602030504020204" pitchFamily="34" charset="0"/>
            </a:endParaRPr>
          </a:p>
        </p:txBody>
      </p:sp>
      <p:sp>
        <p:nvSpPr>
          <p:cNvPr id="5" name="TextBox 4"/>
          <p:cNvSpPr txBox="1"/>
          <p:nvPr/>
        </p:nvSpPr>
        <p:spPr>
          <a:xfrm>
            <a:off x="323529" y="1484784"/>
            <a:ext cx="8352928" cy="4493538"/>
          </a:xfrm>
          <a:prstGeom prst="rect">
            <a:avLst/>
          </a:prstGeom>
          <a:noFill/>
        </p:spPr>
        <p:txBody>
          <a:bodyPr wrap="square" rtlCol="0">
            <a:spAutoFit/>
          </a:bodyPr>
          <a:lstStyle/>
          <a:p>
            <a:r>
              <a:rPr lang="en-GB" sz="2000" dirty="0">
                <a:latin typeface="Lucida Sans" panose="020B0602030504020204" pitchFamily="34" charset="0"/>
              </a:rPr>
              <a:t>Educational Leadership Project Ltd (2019) ‘PART 1: Learning Stories are more than just a form of assessment, they are a philosophical approach’, </a:t>
            </a:r>
            <a:r>
              <a:rPr lang="en-GB" sz="2000" dirty="0">
                <a:latin typeface="Lucida Sans" panose="020B0602030504020204" pitchFamily="34" charset="0"/>
                <a:hlinkClick r:id="rId3"/>
              </a:rPr>
              <a:t>https://</a:t>
            </a:r>
            <a:r>
              <a:rPr lang="en-GB" sz="2000" dirty="0" smtClean="0">
                <a:latin typeface="Lucida Sans" panose="020B0602030504020204" pitchFamily="34" charset="0"/>
                <a:hlinkClick r:id="rId3"/>
              </a:rPr>
              <a:t>www.youtube.com/watch?v=jpor4bXCf44</a:t>
            </a:r>
            <a:r>
              <a:rPr lang="en-GB" sz="2000" dirty="0" smtClean="0">
                <a:latin typeface="Lucida Sans" panose="020B0602030504020204" pitchFamily="34" charset="0"/>
              </a:rPr>
              <a:t> [Accessed: February 17 2020].</a:t>
            </a:r>
          </a:p>
          <a:p>
            <a:pPr algn="just"/>
            <a:endParaRPr lang="en-GB" sz="2000" dirty="0" smtClean="0">
              <a:latin typeface="Lucida Sans" panose="020B0602030504020204" pitchFamily="34" charset="0"/>
            </a:endParaRPr>
          </a:p>
          <a:p>
            <a:pPr marL="342900" indent="-342900">
              <a:buFont typeface="Arial" panose="020B0604020202020204" pitchFamily="34" charset="0"/>
              <a:buChar char="•"/>
            </a:pPr>
            <a:r>
              <a:rPr lang="en-GB" dirty="0" err="1" smtClean="0">
                <a:latin typeface="Lucida Sans" panose="020B0602030504020204" pitchFamily="34" charset="0"/>
              </a:rPr>
              <a:t>Ystyriwch</a:t>
            </a:r>
            <a:r>
              <a:rPr lang="en-GB" dirty="0" smtClean="0">
                <a:latin typeface="Lucida Sans" panose="020B0602030504020204" pitchFamily="34" charset="0"/>
              </a:rPr>
              <a:t> </a:t>
            </a:r>
            <a:r>
              <a:rPr lang="en-GB" dirty="0" err="1" smtClean="0">
                <a:latin typeface="Lucida Sans" panose="020B0602030504020204" pitchFamily="34" charset="0"/>
              </a:rPr>
              <a:t>esboniad</a:t>
            </a:r>
            <a:r>
              <a:rPr lang="en-GB" dirty="0" smtClean="0">
                <a:latin typeface="Lucida Sans" panose="020B0602030504020204" pitchFamily="34" charset="0"/>
              </a:rPr>
              <a:t> Wendy Lee o </a:t>
            </a:r>
            <a:r>
              <a:rPr lang="en-GB" dirty="0" err="1" smtClean="0">
                <a:latin typeface="Lucida Sans" panose="020B0602030504020204" pitchFamily="34" charset="0"/>
              </a:rPr>
              <a:t>gwricwlem</a:t>
            </a:r>
            <a:r>
              <a:rPr lang="en-GB" dirty="0" smtClean="0">
                <a:latin typeface="Lucida Sans" panose="020B0602030504020204" pitchFamily="34" charset="0"/>
              </a:rPr>
              <a:t> </a:t>
            </a:r>
            <a:r>
              <a:rPr lang="en-GB" dirty="0" err="1" smtClean="0">
                <a:latin typeface="Lucida Sans" panose="020B0602030504020204" pitchFamily="34" charset="0"/>
              </a:rPr>
              <a:t>Te</a:t>
            </a:r>
            <a:r>
              <a:rPr lang="en-GB" dirty="0" smtClean="0">
                <a:latin typeface="Lucida Sans" panose="020B0602030504020204" pitchFamily="34" charset="0"/>
              </a:rPr>
              <a:t> </a:t>
            </a:r>
            <a:r>
              <a:rPr lang="en-GB" dirty="0" err="1" smtClean="0">
                <a:latin typeface="Lucida Sans" panose="020B0602030504020204" pitchFamily="34" charset="0"/>
              </a:rPr>
              <a:t>Whäriki</a:t>
            </a:r>
            <a:endParaRPr lang="en-GB" dirty="0" smtClean="0">
              <a:latin typeface="Lucida Sans" panose="020B0602030504020204" pitchFamily="34" charset="0"/>
            </a:endParaRPr>
          </a:p>
          <a:p>
            <a:pPr marL="342900" indent="-342900">
              <a:buFont typeface="Arial" panose="020B0604020202020204" pitchFamily="34" charset="0"/>
              <a:buChar char="•"/>
            </a:pPr>
            <a:r>
              <a:rPr lang="en-GB" dirty="0" smtClean="0">
                <a:solidFill>
                  <a:srgbClr val="002060"/>
                </a:solidFill>
                <a:latin typeface="Lucida Sans" panose="020B0602030504020204" pitchFamily="34" charset="0"/>
              </a:rPr>
              <a:t>Consider Wendy Lee’s explanation of the </a:t>
            </a:r>
            <a:r>
              <a:rPr lang="en-GB" dirty="0" err="1" smtClean="0">
                <a:solidFill>
                  <a:srgbClr val="002060"/>
                </a:solidFill>
                <a:latin typeface="Lucida Sans" panose="020B0602030504020204" pitchFamily="34" charset="0"/>
              </a:rPr>
              <a:t>Te</a:t>
            </a:r>
            <a:r>
              <a:rPr lang="en-GB" dirty="0" smtClean="0">
                <a:solidFill>
                  <a:srgbClr val="002060"/>
                </a:solidFill>
                <a:latin typeface="Lucida Sans" panose="020B0602030504020204" pitchFamily="34" charset="0"/>
              </a:rPr>
              <a:t> </a:t>
            </a:r>
            <a:r>
              <a:rPr lang="en-GB" dirty="0" err="1" smtClean="0">
                <a:solidFill>
                  <a:srgbClr val="002060"/>
                </a:solidFill>
                <a:latin typeface="Lucida Sans" panose="020B0602030504020204" pitchFamily="34" charset="0"/>
              </a:rPr>
              <a:t>Whäriki</a:t>
            </a:r>
            <a:r>
              <a:rPr lang="en-GB" dirty="0" smtClean="0">
                <a:solidFill>
                  <a:srgbClr val="002060"/>
                </a:solidFill>
                <a:latin typeface="Lucida Sans" panose="020B0602030504020204" pitchFamily="34" charset="0"/>
              </a:rPr>
              <a:t> curriculum.</a:t>
            </a:r>
            <a:r>
              <a:rPr lang="en-GB" dirty="0" smtClean="0">
                <a:latin typeface="Lucida Sans" panose="020B0602030504020204" pitchFamily="34" charset="0"/>
              </a:rPr>
              <a:t/>
            </a:r>
            <a:br>
              <a:rPr lang="en-GB" dirty="0" smtClean="0">
                <a:latin typeface="Lucida Sans" panose="020B0602030504020204" pitchFamily="34" charset="0"/>
              </a:rPr>
            </a:br>
            <a:endParaRPr lang="en-GB" dirty="0" smtClean="0">
              <a:latin typeface="Lucida Sans" panose="020B0602030504020204" pitchFamily="34" charset="0"/>
            </a:endParaRPr>
          </a:p>
          <a:p>
            <a:pPr marL="342900" indent="-342900">
              <a:buFont typeface="Arial" panose="020B0604020202020204" pitchFamily="34" charset="0"/>
              <a:buChar char="•"/>
            </a:pPr>
            <a:r>
              <a:rPr lang="en-GB" dirty="0" smtClean="0">
                <a:latin typeface="Lucida Sans" panose="020B0602030504020204" pitchFamily="34" charset="0"/>
              </a:rPr>
              <a:t>A </a:t>
            </a:r>
            <a:r>
              <a:rPr lang="en-GB" dirty="0" err="1" smtClean="0">
                <a:latin typeface="Lucida Sans" panose="020B0602030504020204" pitchFamily="34" charset="0"/>
              </a:rPr>
              <a:t>fyddai’r</a:t>
            </a:r>
            <a:r>
              <a:rPr lang="en-GB" dirty="0" smtClean="0">
                <a:latin typeface="Lucida Sans" panose="020B0602030504020204" pitchFamily="34" charset="0"/>
              </a:rPr>
              <a:t> </a:t>
            </a:r>
            <a:r>
              <a:rPr lang="en-GB" dirty="0" err="1" smtClean="0">
                <a:latin typeface="Lucida Sans" panose="020B0602030504020204" pitchFamily="34" charset="0"/>
              </a:rPr>
              <a:t>dynesiad</a:t>
            </a:r>
            <a:r>
              <a:rPr lang="en-GB" dirty="0" smtClean="0">
                <a:latin typeface="Lucida Sans" panose="020B0602030504020204" pitchFamily="34" charset="0"/>
              </a:rPr>
              <a:t> </a:t>
            </a:r>
            <a:r>
              <a:rPr lang="en-GB" dirty="0" err="1" smtClean="0">
                <a:latin typeface="Lucida Sans" panose="020B0602030504020204" pitchFamily="34" charset="0"/>
              </a:rPr>
              <a:t>yma</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a:latin typeface="Lucida Sans" panose="020B0602030504020204" pitchFamily="34" charset="0"/>
              </a:rPr>
              <a:t> </a:t>
            </a:r>
            <a:r>
              <a:rPr lang="en-GB" dirty="0" err="1" smtClean="0">
                <a:latin typeface="Lucida Sans" panose="020B0602030504020204" pitchFamily="34" charset="0"/>
              </a:rPr>
              <a:t>gweithio</a:t>
            </a:r>
            <a:r>
              <a:rPr lang="en-GB" dirty="0" smtClean="0">
                <a:latin typeface="Lucida Sans" panose="020B0602030504020204" pitchFamily="34" charset="0"/>
              </a:rPr>
              <a:t> </a:t>
            </a:r>
            <a:r>
              <a:rPr lang="en-GB" dirty="0" err="1" smtClean="0">
                <a:latin typeface="Lucida Sans" panose="020B0602030504020204" pitchFamily="34" charset="0"/>
              </a:rPr>
              <a:t>yng</a:t>
            </a:r>
            <a:r>
              <a:rPr lang="en-GB" dirty="0" smtClean="0">
                <a:latin typeface="Lucida Sans" panose="020B0602030504020204" pitchFamily="34" charset="0"/>
              </a:rPr>
              <a:t> </a:t>
            </a:r>
            <a:r>
              <a:rPr lang="en-GB" dirty="0" err="1" smtClean="0">
                <a:latin typeface="Lucida Sans" panose="020B0602030504020204" pitchFamily="34" charset="0"/>
              </a:rPr>
              <a:t>Nghymru</a:t>
            </a:r>
            <a:r>
              <a:rPr lang="en-GB" dirty="0" smtClean="0">
                <a:latin typeface="Lucida Sans" panose="020B0602030504020204" pitchFamily="34" charset="0"/>
              </a:rPr>
              <a:t>?</a:t>
            </a:r>
          </a:p>
          <a:p>
            <a:pPr marL="342900" indent="-342900">
              <a:buFont typeface="Arial" panose="020B0604020202020204" pitchFamily="34" charset="0"/>
              <a:buChar char="•"/>
            </a:pPr>
            <a:r>
              <a:rPr lang="en-GB" dirty="0" smtClean="0">
                <a:solidFill>
                  <a:srgbClr val="002060"/>
                </a:solidFill>
                <a:latin typeface="Lucida Sans" panose="020B0602030504020204" pitchFamily="34" charset="0"/>
              </a:rPr>
              <a:t>Could this approach work in Wales?</a:t>
            </a:r>
          </a:p>
          <a:p>
            <a:pPr marL="342900" indent="-342900">
              <a:buFont typeface="Arial" panose="020B0604020202020204" pitchFamily="34" charset="0"/>
              <a:buChar char="•"/>
            </a:pPr>
            <a:endParaRPr lang="en-GB" dirty="0">
              <a:solidFill>
                <a:srgbClr val="002060"/>
              </a:solidFill>
              <a:latin typeface="Lucida Sans" panose="020B0602030504020204" pitchFamily="34" charset="0"/>
            </a:endParaRPr>
          </a:p>
          <a:p>
            <a:pPr marL="342900" indent="-342900">
              <a:buFont typeface="Arial" panose="020B0604020202020204" pitchFamily="34" charset="0"/>
              <a:buChar char="•"/>
            </a:pPr>
            <a:r>
              <a:rPr lang="en-GB" dirty="0" smtClean="0">
                <a:solidFill>
                  <a:srgbClr val="000000"/>
                </a:solidFill>
                <a:latin typeface="Lucida Sans" panose="020B0602030504020204" pitchFamily="34" charset="0"/>
              </a:rPr>
              <a:t>Pam?</a:t>
            </a:r>
          </a:p>
          <a:p>
            <a:pPr marL="342900" indent="-342900">
              <a:buFont typeface="Arial" panose="020B0604020202020204" pitchFamily="34" charset="0"/>
              <a:buChar char="•"/>
            </a:pPr>
            <a:r>
              <a:rPr lang="en-GB" dirty="0" smtClean="0">
                <a:solidFill>
                  <a:srgbClr val="002060"/>
                </a:solidFill>
                <a:latin typeface="Lucida Sans" panose="020B0602030504020204" pitchFamily="34" charset="0"/>
              </a:rPr>
              <a:t>Why?</a:t>
            </a:r>
            <a:r>
              <a:rPr lang="en-GB" sz="2000" dirty="0" smtClean="0">
                <a:latin typeface="Lucida Sans" panose="020B0602030504020204" pitchFamily="34" charset="0"/>
              </a:rPr>
              <a:t/>
            </a:r>
            <a:br>
              <a:rPr lang="en-GB" sz="2000" dirty="0" smtClean="0">
                <a:latin typeface="Lucida Sans" panose="020B0602030504020204" pitchFamily="34" charset="0"/>
              </a:rPr>
            </a:br>
            <a:endParaRPr lang="en-GB" sz="2000" dirty="0">
              <a:latin typeface="Lucida Sans" panose="020B0602030504020204" pitchFamily="34" charset="0"/>
            </a:endParaRPr>
          </a:p>
        </p:txBody>
      </p:sp>
    </p:spTree>
    <p:extLst>
      <p:ext uri="{BB962C8B-B14F-4D97-AF65-F5344CB8AC3E}">
        <p14:creationId xmlns:p14="http://schemas.microsoft.com/office/powerpoint/2010/main" val="483666387"/>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sz="3200" dirty="0" smtClean="0">
                <a:latin typeface="Lucida Sans" panose="020B0602030504020204" pitchFamily="34" charset="0"/>
              </a:rPr>
              <a:t>Diwylliant</a:t>
            </a:r>
            <a:r>
              <a:rPr lang="cy-GB" sz="3200" dirty="0">
                <a:latin typeface="Lucida Sans" panose="020B0602030504020204" pitchFamily="34" charset="0"/>
              </a:rPr>
              <a:t/>
            </a:r>
            <a:br>
              <a:rPr lang="cy-GB" sz="3200" dirty="0">
                <a:latin typeface="Lucida Sans" panose="020B0602030504020204" pitchFamily="34" charset="0"/>
              </a:rPr>
            </a:br>
            <a:r>
              <a:rPr lang="cy-GB" sz="3200" dirty="0" err="1" smtClean="0">
                <a:solidFill>
                  <a:srgbClr val="002060"/>
                </a:solidFill>
                <a:latin typeface="Lucida Sans" panose="020B0602030504020204" pitchFamily="34" charset="0"/>
              </a:rPr>
              <a:t>Culture</a:t>
            </a:r>
            <a:endParaRPr lang="cy-GB" sz="32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457200" y="1628800"/>
            <a:ext cx="4038600" cy="3960788"/>
          </a:xfrm>
        </p:spPr>
        <p:txBody>
          <a:bodyPr rtlCol="0">
            <a:normAutofit/>
          </a:bodyPr>
          <a:lstStyle/>
          <a:p>
            <a:pPr>
              <a:defRPr/>
            </a:pPr>
            <a:r>
              <a:rPr lang="cy-GB" sz="3000" dirty="0">
                <a:latin typeface="Lucida Sans" panose="020B0602040502020204" pitchFamily="34" charset="0"/>
              </a:rPr>
              <a:t>Beth yw diwylliant?</a:t>
            </a:r>
          </a:p>
          <a:p>
            <a:pPr>
              <a:defRPr/>
            </a:pPr>
            <a:r>
              <a:rPr lang="cy-GB" sz="3000" dirty="0">
                <a:latin typeface="Lucida Sans" panose="020B0602040502020204" pitchFamily="34" charset="0"/>
              </a:rPr>
              <a:t>Beth </a:t>
            </a:r>
            <a:r>
              <a:rPr lang="cy-GB" sz="3000" dirty="0" smtClean="0">
                <a:latin typeface="Lucida Sans" panose="020B0602040502020204" pitchFamily="34" charset="0"/>
              </a:rPr>
              <a:t>mae diwylliant yn </a:t>
            </a:r>
            <a:r>
              <a:rPr lang="cy-GB" sz="3000" dirty="0">
                <a:latin typeface="Lucida Sans" panose="020B0602040502020204" pitchFamily="34" charset="0"/>
              </a:rPr>
              <a:t>edrych fel?</a:t>
            </a:r>
          </a:p>
          <a:p>
            <a:pPr>
              <a:defRPr/>
            </a:pPr>
            <a:r>
              <a:rPr lang="cy-GB" sz="3000" dirty="0">
                <a:latin typeface="Lucida Sans" panose="020B0602040502020204" pitchFamily="34" charset="0"/>
              </a:rPr>
              <a:t>O ble mae ein dealltwriaeth o ddiwylliant yn dod?</a:t>
            </a:r>
          </a:p>
          <a:p>
            <a:pPr>
              <a:defRPr/>
            </a:pPr>
            <a:r>
              <a:rPr lang="cy-GB" sz="3000" dirty="0">
                <a:latin typeface="Lucida Sans" panose="020B0602040502020204" pitchFamily="34" charset="0"/>
              </a:rPr>
              <a:t>Beth yw </a:t>
            </a:r>
            <a:r>
              <a:rPr lang="cy-GB" sz="3000" dirty="0" err="1" smtClean="0">
                <a:latin typeface="Lucida Sans" panose="020B0602040502020204" pitchFamily="34" charset="0"/>
              </a:rPr>
              <a:t>amlddiwylliannedd</a:t>
            </a:r>
            <a:r>
              <a:rPr lang="cy-GB" sz="3000" dirty="0" smtClean="0">
                <a:latin typeface="Lucida Sans" panose="020B0602040502020204" pitchFamily="34" charset="0"/>
              </a:rPr>
              <a:t>?</a:t>
            </a:r>
            <a:endParaRPr lang="cy-GB" sz="3000" kern="0" dirty="0">
              <a:solidFill>
                <a:srgbClr val="000000"/>
              </a:solidFill>
              <a:latin typeface="Lucida Sans" pitchFamily="34" charset="0"/>
              <a:ea typeface="ＭＳ Ｐゴシック" charset="-128"/>
            </a:endParaRPr>
          </a:p>
          <a:p>
            <a:pPr marL="0" indent="0">
              <a:buFont typeface="Arial" panose="020B0604020202020204" pitchFamily="34" charset="0"/>
              <a:buNone/>
              <a:defRPr/>
            </a:pP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628799"/>
            <a:ext cx="4038600" cy="3672409"/>
          </a:xfrm>
        </p:spPr>
        <p:txBody>
          <a:bodyPr rtlCol="0">
            <a:normAutofit/>
          </a:bodyPr>
          <a:lstStyle/>
          <a:p>
            <a:pPr>
              <a:buFontTx/>
              <a:buChar char="•"/>
              <a:defRPr/>
            </a:pPr>
            <a:r>
              <a:rPr lang="en-GB" kern="0" dirty="0" smtClean="0">
                <a:solidFill>
                  <a:srgbClr val="002060"/>
                </a:solidFill>
                <a:latin typeface="Lucida Sans" panose="020B0602040502020204" pitchFamily="34" charset="0"/>
                <a:ea typeface="MS PGothic" pitchFamily="34" charset="-128"/>
              </a:rPr>
              <a:t>What is culture?</a:t>
            </a:r>
          </a:p>
          <a:p>
            <a:pPr>
              <a:buFontTx/>
              <a:buChar char="•"/>
              <a:defRPr/>
            </a:pPr>
            <a:r>
              <a:rPr lang="en-GB" kern="0" dirty="0" smtClean="0">
                <a:solidFill>
                  <a:srgbClr val="002060"/>
                </a:solidFill>
                <a:latin typeface="Lucida Sans" panose="020B0602040502020204" pitchFamily="34" charset="0"/>
                <a:ea typeface="MS PGothic" pitchFamily="34" charset="-128"/>
              </a:rPr>
              <a:t>What does culture look like?</a:t>
            </a:r>
          </a:p>
          <a:p>
            <a:pPr>
              <a:buFontTx/>
              <a:buChar char="•"/>
              <a:defRPr/>
            </a:pPr>
            <a:r>
              <a:rPr lang="en-GB" kern="0" dirty="0" smtClean="0">
                <a:solidFill>
                  <a:srgbClr val="002060"/>
                </a:solidFill>
                <a:latin typeface="Lucida Sans" panose="020B0602040502020204" pitchFamily="34" charset="0"/>
                <a:ea typeface="MS PGothic" pitchFamily="34" charset="-128"/>
              </a:rPr>
              <a:t>Where does our understanding of culture come from?</a:t>
            </a:r>
          </a:p>
          <a:p>
            <a:pPr>
              <a:buFontTx/>
              <a:buChar char="•"/>
              <a:defRPr/>
            </a:pPr>
            <a:r>
              <a:rPr lang="en-GB" kern="0" dirty="0" smtClean="0">
                <a:solidFill>
                  <a:srgbClr val="002060"/>
                </a:solidFill>
                <a:latin typeface="Lucida Sans" panose="020B0602040502020204" pitchFamily="34" charset="0"/>
                <a:ea typeface="MS PGothic" pitchFamily="34" charset="-128"/>
              </a:rPr>
              <a:t>What is multiculturalism?</a:t>
            </a:r>
            <a:endParaRPr lang="cy-GB" altLang="cy-GB" dirty="0" smtClean="0">
              <a:latin typeface="Lucida Sans" pitchFamily="34" charset="0"/>
            </a:endParaRPr>
          </a:p>
        </p:txBody>
      </p:sp>
    </p:spTree>
    <p:extLst>
      <p:ext uri="{BB962C8B-B14F-4D97-AF65-F5344CB8AC3E}">
        <p14:creationId xmlns:p14="http://schemas.microsoft.com/office/powerpoint/2010/main" val="2300444176"/>
      </p:ext>
    </p:extLst>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idx="4294967295"/>
          </p:nvPr>
        </p:nvSpPr>
        <p:spPr>
          <a:xfrm>
            <a:off x="611560" y="365125"/>
            <a:ext cx="7776864" cy="831627"/>
          </a:xfrm>
        </p:spPr>
        <p:txBody>
          <a:bodyPr>
            <a:normAutofit fontScale="90000"/>
          </a:bodyPr>
          <a:lstStyle/>
          <a:p>
            <a:r>
              <a:rPr lang="en-GB" sz="3200" dirty="0" err="1" smtClean="0">
                <a:latin typeface="Lucida Sans" panose="020B0602030504020204" pitchFamily="34" charset="0"/>
              </a:rPr>
              <a:t>Yn</a:t>
            </a:r>
            <a:r>
              <a:rPr lang="en-GB" sz="3200" dirty="0" smtClean="0">
                <a:latin typeface="Lucida Sans" panose="020B0602030504020204" pitchFamily="34" charset="0"/>
              </a:rPr>
              <a:t> </a:t>
            </a:r>
            <a:r>
              <a:rPr lang="en-GB" sz="3200" dirty="0" err="1" smtClean="0">
                <a:latin typeface="Lucida Sans" panose="020B0602030504020204" pitchFamily="34" charset="0"/>
              </a:rPr>
              <a:t>ôl</a:t>
            </a:r>
            <a:r>
              <a:rPr lang="en-GB" sz="3200" dirty="0" smtClean="0">
                <a:latin typeface="Lucida Sans" panose="020B0602030504020204" pitchFamily="34" charset="0"/>
              </a:rPr>
              <a:t> </a:t>
            </a:r>
            <a:r>
              <a:rPr lang="en-GB" sz="3200" dirty="0" err="1" smtClean="0">
                <a:latin typeface="Lucida Sans" panose="020B0602030504020204" pitchFamily="34" charset="0"/>
              </a:rPr>
              <a:t>Devarakonda</a:t>
            </a:r>
            <a:r>
              <a:rPr lang="en-GB" sz="3200" dirty="0" smtClean="0">
                <a:latin typeface="Lucida Sans" panose="020B0602030504020204" pitchFamily="34" charset="0"/>
              </a:rPr>
              <a:t> (2013: 52): </a:t>
            </a:r>
            <a:r>
              <a:rPr lang="en-GB" sz="3200" dirty="0">
                <a:latin typeface="Lucida Sans" panose="020B0602030504020204" pitchFamily="34" charset="0"/>
              </a:rPr>
              <a:t/>
            </a:r>
            <a:br>
              <a:rPr lang="en-GB" sz="3200" dirty="0">
                <a:latin typeface="Lucida Sans" panose="020B0602030504020204" pitchFamily="34" charset="0"/>
              </a:rPr>
            </a:br>
            <a:r>
              <a:rPr lang="en-GB" sz="3200" dirty="0" smtClean="0">
                <a:solidFill>
                  <a:srgbClr val="002060"/>
                </a:solidFill>
                <a:latin typeface="Lucida Sans" panose="020B0602030504020204" pitchFamily="34" charset="0"/>
              </a:rPr>
              <a:t>According to </a:t>
            </a:r>
            <a:r>
              <a:rPr lang="en-GB" sz="3200" dirty="0" err="1" smtClean="0">
                <a:solidFill>
                  <a:srgbClr val="002060"/>
                </a:solidFill>
                <a:latin typeface="Lucida Sans" panose="020B0602030504020204" pitchFamily="34" charset="0"/>
              </a:rPr>
              <a:t>Devarakonda</a:t>
            </a:r>
            <a:r>
              <a:rPr lang="en-GB" sz="3200" dirty="0" smtClean="0">
                <a:solidFill>
                  <a:srgbClr val="002060"/>
                </a:solidFill>
                <a:latin typeface="Lucida Sans" panose="020B0602030504020204" pitchFamily="34" charset="0"/>
              </a:rPr>
              <a:t> (2013: 52):</a:t>
            </a:r>
            <a:endParaRPr lang="en-GB" sz="3200" dirty="0">
              <a:solidFill>
                <a:srgbClr val="002060"/>
              </a:solidFill>
              <a:latin typeface="Lucida Sans" panose="020B0602030504020204" pitchFamily="34" charset="0"/>
            </a:endParaRPr>
          </a:p>
        </p:txBody>
      </p:sp>
      <p:sp>
        <p:nvSpPr>
          <p:cNvPr id="5" name="TextBox 4"/>
          <p:cNvSpPr txBox="1"/>
          <p:nvPr/>
        </p:nvSpPr>
        <p:spPr>
          <a:xfrm>
            <a:off x="323528" y="1772816"/>
            <a:ext cx="8568953" cy="3170099"/>
          </a:xfrm>
          <a:prstGeom prst="rect">
            <a:avLst/>
          </a:prstGeom>
          <a:noFill/>
        </p:spPr>
        <p:txBody>
          <a:bodyPr wrap="square" rtlCol="0">
            <a:spAutoFit/>
          </a:bodyPr>
          <a:lstStyle/>
          <a:p>
            <a:pPr algn="just"/>
            <a:r>
              <a:rPr lang="en-GB" sz="2000" dirty="0" smtClean="0">
                <a:latin typeface="Lucida Sans" panose="020B0602030504020204" pitchFamily="34" charset="0"/>
              </a:rPr>
              <a:t>Culture is a complicated phenomenon with several layers. Common knowledge of different cultures is </a:t>
            </a:r>
            <a:r>
              <a:rPr lang="en-GB" sz="2000" dirty="0" smtClean="0">
                <a:latin typeface="Lucida Sans" panose="020B0602030504020204" pitchFamily="34" charset="0"/>
                <a:hlinkClick r:id="rId2"/>
              </a:rPr>
              <a:t>superficial</a:t>
            </a:r>
            <a:r>
              <a:rPr lang="en-GB" sz="2000" dirty="0" smtClean="0">
                <a:latin typeface="Lucida Sans" panose="020B0602030504020204" pitchFamily="34" charset="0"/>
              </a:rPr>
              <a:t> and is often perceived to relate to food, dress, language festivals and so on….. For example, a majority of [the] practitioners may display posters of different festivals in a childcare setting; however, there may be very little awareness about the context and background of different festivals. This may be due to a lack of  knowledge and understanding of practitioners….It will be difficult for a person who does not belong to a culture to identify with certain customs and understand the values and beliefs of that culture…</a:t>
            </a:r>
            <a:endParaRPr lang="en-GB" sz="2000" dirty="0">
              <a:latin typeface="Lucida Sans" panose="020B0602030504020204" pitchFamily="34" charset="0"/>
            </a:endParaRPr>
          </a:p>
        </p:txBody>
      </p:sp>
    </p:spTree>
    <p:extLst>
      <p:ext uri="{BB962C8B-B14F-4D97-AF65-F5344CB8AC3E}">
        <p14:creationId xmlns:p14="http://schemas.microsoft.com/office/powerpoint/2010/main" val="4099718059"/>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sz="3200" dirty="0" smtClean="0">
                <a:latin typeface="Lucida Sans" panose="020B0602030504020204" pitchFamily="34" charset="0"/>
              </a:rPr>
              <a:t>Gweithgaredd </a:t>
            </a:r>
            <a:r>
              <a:rPr lang="cy-GB" sz="2000" dirty="0" smtClean="0">
                <a:latin typeface="Lucida Sans" panose="020B0602030504020204" pitchFamily="34" charset="0"/>
              </a:rPr>
              <a:t>(o </a:t>
            </a:r>
            <a:r>
              <a:rPr lang="cy-GB" sz="2000" dirty="0" err="1" smtClean="0">
                <a:latin typeface="Lucida Sans" panose="020B0602030504020204" pitchFamily="34" charset="0"/>
              </a:rPr>
              <a:t>Devarakonda</a:t>
            </a:r>
            <a:r>
              <a:rPr lang="cy-GB" sz="2000" dirty="0" smtClean="0">
                <a:latin typeface="Lucida Sans" panose="020B0602030504020204" pitchFamily="34" charset="0"/>
              </a:rPr>
              <a:t>, 2013)</a:t>
            </a:r>
            <a:r>
              <a:rPr lang="cy-GB" sz="3200" dirty="0">
                <a:latin typeface="Lucida Sans" panose="020B0602030504020204" pitchFamily="34" charset="0"/>
              </a:rPr>
              <a:t/>
            </a:r>
            <a:br>
              <a:rPr lang="cy-GB" sz="3200" dirty="0">
                <a:latin typeface="Lucida Sans" panose="020B0602030504020204" pitchFamily="34" charset="0"/>
              </a:rPr>
            </a:br>
            <a:r>
              <a:rPr lang="cy-GB" sz="3200" dirty="0" err="1" smtClean="0">
                <a:solidFill>
                  <a:srgbClr val="002060"/>
                </a:solidFill>
                <a:latin typeface="Lucida Sans" panose="020B0602030504020204" pitchFamily="34" charset="0"/>
              </a:rPr>
              <a:t>Activity</a:t>
            </a:r>
            <a:r>
              <a:rPr lang="cy-GB" sz="3200" dirty="0" smtClean="0">
                <a:solidFill>
                  <a:srgbClr val="002060"/>
                </a:solidFill>
                <a:latin typeface="Lucida Sans" panose="020B0602030504020204" pitchFamily="34" charset="0"/>
              </a:rPr>
              <a:t> </a:t>
            </a:r>
            <a:r>
              <a:rPr lang="cy-GB" sz="2000" dirty="0" smtClean="0">
                <a:solidFill>
                  <a:srgbClr val="002060"/>
                </a:solidFill>
                <a:latin typeface="Lucida Sans" panose="020B0602030504020204" pitchFamily="34" charset="0"/>
              </a:rPr>
              <a:t>(</a:t>
            </a:r>
            <a:r>
              <a:rPr lang="cy-GB" sz="2000" dirty="0" err="1" smtClean="0">
                <a:solidFill>
                  <a:srgbClr val="002060"/>
                </a:solidFill>
                <a:latin typeface="Lucida Sans" panose="020B0602030504020204" pitchFamily="34" charset="0"/>
              </a:rPr>
              <a:t>from</a:t>
            </a:r>
            <a:r>
              <a:rPr lang="cy-GB" sz="2000" dirty="0" smtClean="0">
                <a:solidFill>
                  <a:srgbClr val="002060"/>
                </a:solidFill>
                <a:latin typeface="Lucida Sans" panose="020B0602030504020204" pitchFamily="34" charset="0"/>
              </a:rPr>
              <a:t> </a:t>
            </a:r>
            <a:r>
              <a:rPr lang="cy-GB" sz="2000" dirty="0" err="1" smtClean="0">
                <a:solidFill>
                  <a:srgbClr val="002060"/>
                </a:solidFill>
                <a:latin typeface="Lucida Sans" panose="020B0602030504020204" pitchFamily="34" charset="0"/>
              </a:rPr>
              <a:t>Devarakonda</a:t>
            </a:r>
            <a:r>
              <a:rPr lang="cy-GB" sz="2000" dirty="0" smtClean="0">
                <a:solidFill>
                  <a:srgbClr val="002060"/>
                </a:solidFill>
                <a:latin typeface="Lucida Sans" panose="020B0602030504020204" pitchFamily="34" charset="0"/>
              </a:rPr>
              <a:t>, 2013)</a:t>
            </a:r>
            <a:endParaRPr lang="cy-GB" sz="20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323528" y="1268760"/>
            <a:ext cx="4172272" cy="4248472"/>
          </a:xfrm>
        </p:spPr>
        <p:txBody>
          <a:bodyPr rtlCol="0">
            <a:normAutofit fontScale="85000" lnSpcReduction="20000"/>
          </a:bodyPr>
          <a:lstStyle/>
          <a:p>
            <a:pPr marL="0" indent="0">
              <a:buNone/>
              <a:defRPr/>
            </a:pPr>
            <a:r>
              <a:rPr lang="cy-GB" sz="3000" dirty="0" smtClean="0">
                <a:latin typeface="Lucida Sans" panose="020B0602040502020204" pitchFamily="34" charset="0"/>
              </a:rPr>
              <a:t>Mewn </a:t>
            </a:r>
            <a:r>
              <a:rPr lang="cy-GB" sz="3000" dirty="0">
                <a:latin typeface="Lucida Sans" panose="020B0602040502020204" pitchFamily="34" charset="0"/>
              </a:rPr>
              <a:t>grwpiau, dewiswch 2 </a:t>
            </a:r>
            <a:r>
              <a:rPr lang="cy-GB" sz="3000" dirty="0" smtClean="0">
                <a:latin typeface="Arial" panose="020B0604020202020204" pitchFamily="34" charset="0"/>
                <a:cs typeface="Arial" panose="020B0604020202020204" pitchFamily="34" charset="0"/>
              </a:rPr>
              <a:t>ŵ</a:t>
            </a:r>
            <a:r>
              <a:rPr lang="cy-GB" sz="3000" dirty="0" smtClean="0">
                <a:latin typeface="Lucida Sans" panose="020B0602040502020204" pitchFamily="34" charset="0"/>
              </a:rPr>
              <a:t>yl </a:t>
            </a:r>
            <a:r>
              <a:rPr lang="cy-GB" sz="3000" dirty="0">
                <a:latin typeface="Lucida Sans" panose="020B0602040502020204" pitchFamily="34" charset="0"/>
              </a:rPr>
              <a:t>a thrafodwch y canlynol:</a:t>
            </a:r>
          </a:p>
          <a:p>
            <a:pPr>
              <a:defRPr/>
            </a:pPr>
            <a:r>
              <a:rPr lang="cy-GB" sz="3000" dirty="0">
                <a:latin typeface="Lucida Sans" panose="020B0602040502020204" pitchFamily="34" charset="0"/>
              </a:rPr>
              <a:t>Enw'r </a:t>
            </a:r>
            <a:r>
              <a:rPr lang="cy-GB" sz="3000" dirty="0" smtClean="0">
                <a:latin typeface="Lucida Sans" panose="020B0602040502020204" pitchFamily="34" charset="0"/>
              </a:rPr>
              <a:t>g</a:t>
            </a:r>
            <a:r>
              <a:rPr lang="cy-GB" sz="3000" dirty="0" smtClean="0">
                <a:latin typeface="Arial" panose="020B0604020202020204" pitchFamily="34" charset="0"/>
                <a:cs typeface="Arial" panose="020B0604020202020204" pitchFamily="34" charset="0"/>
              </a:rPr>
              <a:t>wyliau</a:t>
            </a:r>
            <a:endParaRPr lang="cy-GB" sz="3000" dirty="0">
              <a:latin typeface="Lucida Sans" panose="020B0602040502020204" pitchFamily="34" charset="0"/>
            </a:endParaRPr>
          </a:p>
          <a:p>
            <a:pPr>
              <a:defRPr/>
            </a:pPr>
            <a:r>
              <a:rPr lang="cy-GB" sz="3000" dirty="0">
                <a:latin typeface="Lucida Sans" panose="020B0602040502020204" pitchFamily="34" charset="0"/>
              </a:rPr>
              <a:t>Pwy sy'n dathlu'r </a:t>
            </a:r>
            <a:r>
              <a:rPr lang="cy-GB" sz="3000" dirty="0" smtClean="0">
                <a:latin typeface="Lucida Sans" panose="020B0602040502020204" pitchFamily="34" charset="0"/>
              </a:rPr>
              <a:t>gwyliau yma?</a:t>
            </a:r>
            <a:endParaRPr lang="cy-GB" sz="3000" dirty="0">
              <a:latin typeface="Lucida Sans" panose="020B0602040502020204" pitchFamily="34" charset="0"/>
            </a:endParaRPr>
          </a:p>
          <a:p>
            <a:pPr>
              <a:defRPr/>
            </a:pPr>
            <a:r>
              <a:rPr lang="cy-GB" sz="3000" dirty="0">
                <a:latin typeface="Lucida Sans" panose="020B0602040502020204" pitchFamily="34" charset="0"/>
              </a:rPr>
              <a:t>Unrhyw draddodiadau sy'n gysylltiedig â'r </a:t>
            </a:r>
            <a:r>
              <a:rPr lang="cy-GB" sz="3000" dirty="0" smtClean="0">
                <a:latin typeface="Lucida Sans" panose="020B0602040502020204" pitchFamily="34" charset="0"/>
              </a:rPr>
              <a:t>gwyliau?</a:t>
            </a:r>
            <a:endParaRPr lang="cy-GB" sz="3000" dirty="0">
              <a:latin typeface="Lucida Sans" panose="020B0602040502020204" pitchFamily="34" charset="0"/>
            </a:endParaRPr>
          </a:p>
          <a:p>
            <a:pPr>
              <a:defRPr/>
            </a:pPr>
            <a:r>
              <a:rPr lang="cy-GB" sz="3000" dirty="0">
                <a:latin typeface="Lucida Sans" panose="020B0602040502020204" pitchFamily="34" charset="0"/>
              </a:rPr>
              <a:t>Arwyddocâd? Pam </a:t>
            </a:r>
            <a:r>
              <a:rPr lang="cy-GB" sz="3000" dirty="0" smtClean="0">
                <a:latin typeface="Lucida Sans" panose="020B0602040502020204" pitchFamily="34" charset="0"/>
              </a:rPr>
              <a:t>mae'r gwyliau </a:t>
            </a:r>
            <a:r>
              <a:rPr lang="cy-GB" sz="3000" dirty="0">
                <a:latin typeface="Lucida Sans" panose="020B0602040502020204" pitchFamily="34" charset="0"/>
              </a:rPr>
              <a:t>yn cael </a:t>
            </a:r>
            <a:r>
              <a:rPr lang="cy-GB" sz="3000" dirty="0" smtClean="0">
                <a:latin typeface="Lucida Sans" panose="020B0602040502020204" pitchFamily="34" charset="0"/>
              </a:rPr>
              <a:t>eu </a:t>
            </a:r>
            <a:r>
              <a:rPr lang="cy-GB" sz="3000" dirty="0">
                <a:latin typeface="Lucida Sans" panose="020B0602040502020204" pitchFamily="34" charset="0"/>
              </a:rPr>
              <a:t>dathlu?</a:t>
            </a: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283968" y="1196975"/>
            <a:ext cx="4680520" cy="4176241"/>
          </a:xfrm>
        </p:spPr>
        <p:txBody>
          <a:bodyPr rtlCol="0">
            <a:noAutofit/>
          </a:bodyPr>
          <a:lstStyle/>
          <a:p>
            <a:pPr marL="0" indent="0">
              <a:buNone/>
              <a:defRPr/>
            </a:pPr>
            <a:r>
              <a:rPr lang="en-GB" sz="2600" kern="0" dirty="0" smtClean="0">
                <a:solidFill>
                  <a:srgbClr val="002060"/>
                </a:solidFill>
                <a:latin typeface="Lucida Sans" panose="020B0602040502020204" pitchFamily="34" charset="0"/>
                <a:ea typeface="MS PGothic" pitchFamily="34" charset="-128"/>
              </a:rPr>
              <a:t>In groups, choose 2 festivals and discuss the following:</a:t>
            </a:r>
          </a:p>
          <a:p>
            <a:pPr>
              <a:buFontTx/>
              <a:buChar char="•"/>
              <a:defRPr/>
            </a:pPr>
            <a:r>
              <a:rPr lang="en-GB" sz="2600" kern="0" dirty="0" smtClean="0">
                <a:solidFill>
                  <a:srgbClr val="002060"/>
                </a:solidFill>
                <a:latin typeface="Lucida Sans" panose="020B0602040502020204" pitchFamily="34" charset="0"/>
                <a:ea typeface="MS PGothic" pitchFamily="34" charset="-128"/>
              </a:rPr>
              <a:t>Name of festivals</a:t>
            </a:r>
          </a:p>
          <a:p>
            <a:pPr>
              <a:buFontTx/>
              <a:buChar char="•"/>
              <a:defRPr/>
            </a:pPr>
            <a:r>
              <a:rPr lang="en-GB" sz="2600" kern="0" dirty="0" smtClean="0">
                <a:solidFill>
                  <a:srgbClr val="002060"/>
                </a:solidFill>
                <a:latin typeface="Lucida Sans" panose="020B0602040502020204" pitchFamily="34" charset="0"/>
                <a:ea typeface="MS PGothic" pitchFamily="34" charset="-128"/>
              </a:rPr>
              <a:t>Who celebrates these festivals?</a:t>
            </a:r>
          </a:p>
          <a:p>
            <a:pPr>
              <a:buFontTx/>
              <a:buChar char="•"/>
              <a:defRPr/>
            </a:pPr>
            <a:r>
              <a:rPr lang="en-GB" sz="2600" kern="0" dirty="0" smtClean="0">
                <a:solidFill>
                  <a:srgbClr val="002060"/>
                </a:solidFill>
                <a:latin typeface="Lucida Sans" panose="020B0602040502020204" pitchFamily="34" charset="0"/>
                <a:ea typeface="MS PGothic" pitchFamily="34" charset="-128"/>
              </a:rPr>
              <a:t>Any traditions linked to these festivals?</a:t>
            </a:r>
          </a:p>
          <a:p>
            <a:pPr>
              <a:buFontTx/>
              <a:buChar char="•"/>
              <a:defRPr/>
            </a:pPr>
            <a:r>
              <a:rPr lang="en-GB" sz="2600" kern="0" dirty="0" smtClean="0">
                <a:solidFill>
                  <a:srgbClr val="002060"/>
                </a:solidFill>
                <a:latin typeface="Lucida Sans" panose="020B0602040502020204" pitchFamily="34" charset="0"/>
                <a:ea typeface="MS PGothic" pitchFamily="34" charset="-128"/>
              </a:rPr>
              <a:t>Significance? Why are these festival celebrated?</a:t>
            </a:r>
            <a:endParaRPr lang="cy-GB" altLang="cy-GB" sz="2600" dirty="0" smtClean="0">
              <a:latin typeface="Lucida Sans" pitchFamily="34" charset="0"/>
            </a:endParaRPr>
          </a:p>
        </p:txBody>
      </p:sp>
    </p:spTree>
    <p:extLst>
      <p:ext uri="{BB962C8B-B14F-4D97-AF65-F5344CB8AC3E}">
        <p14:creationId xmlns:p14="http://schemas.microsoft.com/office/powerpoint/2010/main" val="4209107811"/>
      </p:ext>
    </p:extLst>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sz="3200" dirty="0" smtClean="0">
                <a:latin typeface="Lucida Sans" panose="020B0602030504020204" pitchFamily="34" charset="0"/>
              </a:rPr>
              <a:t>Trafodwch...</a:t>
            </a:r>
            <a:r>
              <a:rPr lang="cy-GB" sz="3200" dirty="0">
                <a:latin typeface="Lucida Sans" panose="020B0602030504020204" pitchFamily="34" charset="0"/>
              </a:rPr>
              <a:t/>
            </a:r>
            <a:br>
              <a:rPr lang="cy-GB" sz="3200" dirty="0">
                <a:latin typeface="Lucida Sans" panose="020B0602030504020204" pitchFamily="34" charset="0"/>
              </a:rPr>
            </a:br>
            <a:r>
              <a:rPr lang="cy-GB" sz="3200" dirty="0" err="1" smtClean="0">
                <a:solidFill>
                  <a:srgbClr val="002060"/>
                </a:solidFill>
                <a:latin typeface="Lucida Sans" panose="020B0602030504020204" pitchFamily="34" charset="0"/>
              </a:rPr>
              <a:t>Discuss</a:t>
            </a:r>
            <a:r>
              <a:rPr lang="cy-GB" sz="3200" dirty="0" smtClean="0">
                <a:solidFill>
                  <a:srgbClr val="002060"/>
                </a:solidFill>
                <a:latin typeface="Lucida Sans" panose="020B0602030504020204" pitchFamily="34" charset="0"/>
              </a:rPr>
              <a:t>...</a:t>
            </a:r>
            <a:endParaRPr lang="cy-GB" sz="20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323528" y="1340768"/>
            <a:ext cx="4172272" cy="4464496"/>
          </a:xfrm>
        </p:spPr>
        <p:txBody>
          <a:bodyPr rtlCol="0">
            <a:normAutofit fontScale="77500" lnSpcReduction="20000"/>
          </a:bodyPr>
          <a:lstStyle/>
          <a:p>
            <a:pPr>
              <a:defRPr/>
            </a:pPr>
            <a:r>
              <a:rPr lang="cy-GB" sz="3000" dirty="0" smtClean="0">
                <a:latin typeface="Lucida Sans" panose="020B0602040502020204" pitchFamily="34" charset="0"/>
              </a:rPr>
              <a:t>Sut ymgorfforwyd </a:t>
            </a:r>
            <a:r>
              <a:rPr lang="cy-GB" sz="3000" dirty="0">
                <a:latin typeface="Lucida Sans" panose="020B0602040502020204" pitchFamily="34" charset="0"/>
              </a:rPr>
              <a:t>‘</a:t>
            </a:r>
            <a:r>
              <a:rPr lang="cy-GB" sz="3000" dirty="0" smtClean="0">
                <a:latin typeface="Lucida Sans" panose="020B0602040502020204" pitchFamily="34" charset="0"/>
              </a:rPr>
              <a:t>diwylliant’ mewn </a:t>
            </a:r>
            <a:r>
              <a:rPr lang="cy-GB" sz="3000" dirty="0">
                <a:latin typeface="Lucida Sans" panose="020B0602040502020204" pitchFamily="34" charset="0"/>
              </a:rPr>
              <a:t>arferion </a:t>
            </a:r>
            <a:r>
              <a:rPr lang="cy-GB" sz="3000" dirty="0" smtClean="0">
                <a:latin typeface="Lucida Sans" panose="020B0602040502020204" pitchFamily="34" charset="0"/>
              </a:rPr>
              <a:t>dyddiol?</a:t>
            </a:r>
            <a:endParaRPr lang="cy-GB" sz="3000" dirty="0">
              <a:latin typeface="Lucida Sans" panose="020B0602040502020204" pitchFamily="34" charset="0"/>
            </a:endParaRPr>
          </a:p>
          <a:p>
            <a:pPr>
              <a:defRPr/>
            </a:pPr>
            <a:r>
              <a:rPr lang="cy-GB" sz="3000" dirty="0" smtClean="0">
                <a:latin typeface="Lucida Sans" panose="020B0602040502020204" pitchFamily="34" charset="0"/>
              </a:rPr>
              <a:t>Sut </a:t>
            </a:r>
            <a:r>
              <a:rPr lang="cy-GB" sz="3000" dirty="0">
                <a:latin typeface="Lucida Sans" panose="020B0602040502020204" pitchFamily="34" charset="0"/>
              </a:rPr>
              <a:t>gall ymarferwyr </a:t>
            </a:r>
            <a:r>
              <a:rPr lang="cy-GB" sz="3000" dirty="0" smtClean="0">
                <a:latin typeface="Lucida Sans" panose="020B0602040502020204" pitchFamily="34" charset="0"/>
              </a:rPr>
              <a:t>BC </a:t>
            </a:r>
            <a:r>
              <a:rPr lang="cy-GB" sz="3000" dirty="0">
                <a:latin typeface="Lucida Sans" panose="020B0602040502020204" pitchFamily="34" charset="0"/>
              </a:rPr>
              <a:t>sicrhau bod pob diwylliant yn cael </a:t>
            </a:r>
            <a:r>
              <a:rPr lang="cy-GB" sz="3000" dirty="0" smtClean="0">
                <a:latin typeface="Lucida Sans" panose="020B0602040502020204" pitchFamily="34" charset="0"/>
              </a:rPr>
              <a:t>sylw teilwng?</a:t>
            </a:r>
            <a:endParaRPr lang="cy-GB" sz="3000" dirty="0">
              <a:latin typeface="Lucida Sans" panose="020B0602040502020204" pitchFamily="34" charset="0"/>
            </a:endParaRPr>
          </a:p>
          <a:p>
            <a:pPr>
              <a:defRPr/>
            </a:pPr>
            <a:r>
              <a:rPr lang="cy-GB" sz="3000" dirty="0">
                <a:latin typeface="Lucida Sans" panose="020B0602040502020204" pitchFamily="34" charset="0"/>
              </a:rPr>
              <a:t>A yw lleoliadau </a:t>
            </a:r>
            <a:r>
              <a:rPr lang="cy-GB" sz="3000" dirty="0" smtClean="0">
                <a:latin typeface="Lucida Sans" panose="020B0602040502020204" pitchFamily="34" charset="0"/>
              </a:rPr>
              <a:t>BC </a:t>
            </a:r>
            <a:r>
              <a:rPr lang="cy-GB" sz="3000" dirty="0">
                <a:latin typeface="Lucida Sans" panose="020B0602040502020204" pitchFamily="34" charset="0"/>
              </a:rPr>
              <a:t>yn creu cydbwysedd </a:t>
            </a:r>
            <a:r>
              <a:rPr lang="cy-GB" sz="3000" dirty="0" smtClean="0">
                <a:latin typeface="Lucida Sans" panose="020B0602040502020204" pitchFamily="34" charset="0"/>
              </a:rPr>
              <a:t>rhwng diwylliant yn y cartref â </a:t>
            </a:r>
            <a:r>
              <a:rPr lang="cy-GB" sz="3000" dirty="0">
                <a:latin typeface="Lucida Sans" panose="020B0602040502020204" pitchFamily="34" charset="0"/>
              </a:rPr>
              <a:t>diwylliannau amrywiol ledled y byd?</a:t>
            </a:r>
          </a:p>
          <a:p>
            <a:pPr>
              <a:defRPr/>
            </a:pPr>
            <a:r>
              <a:rPr lang="cy-GB" sz="3000" dirty="0">
                <a:latin typeface="Lucida Sans" panose="020B0602040502020204" pitchFamily="34" charset="0"/>
              </a:rPr>
              <a:t>Beth yw'r heriau allweddol wrth hyrwyddo gwahanol ddiwylliannau mewn lleoliadau </a:t>
            </a:r>
            <a:r>
              <a:rPr lang="cy-GB" sz="3000" dirty="0" smtClean="0">
                <a:latin typeface="Lucida Sans" panose="020B0602040502020204" pitchFamily="34" charset="0"/>
              </a:rPr>
              <a:t>BC?</a:t>
            </a:r>
            <a:endParaRPr lang="cy-GB" sz="20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412776"/>
            <a:ext cx="4316288" cy="4320480"/>
          </a:xfrm>
        </p:spPr>
        <p:txBody>
          <a:bodyPr rtlCol="0">
            <a:noAutofit/>
          </a:bodyPr>
          <a:lstStyle/>
          <a:p>
            <a:pPr>
              <a:defRPr/>
            </a:pPr>
            <a:r>
              <a:rPr lang="en-GB" sz="2200" kern="0" dirty="0" smtClean="0">
                <a:solidFill>
                  <a:srgbClr val="002060"/>
                </a:solidFill>
                <a:latin typeface="Lucida Sans" panose="020B0602040502020204" pitchFamily="34" charset="0"/>
                <a:ea typeface="MS PGothic" pitchFamily="34" charset="-128"/>
              </a:rPr>
              <a:t>How is ‘culture’ embedded in daily routines?</a:t>
            </a:r>
            <a:endParaRPr lang="en-GB" altLang="cy-GB" sz="2200" kern="0" dirty="0">
              <a:solidFill>
                <a:srgbClr val="002060"/>
              </a:solidFill>
              <a:latin typeface="Lucida Sans" panose="020B0602040502020204" pitchFamily="34" charset="0"/>
              <a:ea typeface="MS PGothic" pitchFamily="34" charset="-128"/>
            </a:endParaRPr>
          </a:p>
          <a:p>
            <a:pPr>
              <a:defRPr/>
            </a:pPr>
            <a:r>
              <a:rPr lang="en-GB" altLang="cy-GB" sz="2200" kern="0" dirty="0" smtClean="0">
                <a:solidFill>
                  <a:srgbClr val="002060"/>
                </a:solidFill>
                <a:latin typeface="Lucida Sans" panose="020B0602040502020204" pitchFamily="34" charset="0"/>
                <a:ea typeface="MS PGothic" pitchFamily="34" charset="-128"/>
              </a:rPr>
              <a:t>How can EY practitioners ensure all cultures are given importance?</a:t>
            </a:r>
          </a:p>
          <a:p>
            <a:pPr>
              <a:defRPr/>
            </a:pPr>
            <a:r>
              <a:rPr lang="en-GB" altLang="cy-GB" sz="2200" kern="0" dirty="0" smtClean="0">
                <a:solidFill>
                  <a:srgbClr val="002060"/>
                </a:solidFill>
                <a:latin typeface="Lucida Sans" panose="020B0602040502020204" pitchFamily="34" charset="0"/>
                <a:ea typeface="MS PGothic" pitchFamily="34" charset="-128"/>
              </a:rPr>
              <a:t>Do EY settings create a balance of home culture as well as diverse cultures around the world?</a:t>
            </a:r>
          </a:p>
          <a:p>
            <a:pPr>
              <a:defRPr/>
            </a:pPr>
            <a:r>
              <a:rPr lang="en-GB" altLang="cy-GB" sz="2200" kern="0" dirty="0" smtClean="0">
                <a:solidFill>
                  <a:srgbClr val="002060"/>
                </a:solidFill>
                <a:latin typeface="Lucida Sans" panose="020B0602040502020204" pitchFamily="34" charset="0"/>
                <a:ea typeface="MS PGothic" pitchFamily="34" charset="-128"/>
              </a:rPr>
              <a:t>What are the key challenges when promoting different cultures in EY settings?</a:t>
            </a:r>
            <a:endParaRPr lang="cy-GB" altLang="cy-GB" sz="2200" dirty="0" smtClean="0">
              <a:latin typeface="Lucida Sans" pitchFamily="34" charset="0"/>
            </a:endParaRPr>
          </a:p>
        </p:txBody>
      </p:sp>
    </p:spTree>
    <p:extLst>
      <p:ext uri="{BB962C8B-B14F-4D97-AF65-F5344CB8AC3E}">
        <p14:creationId xmlns:p14="http://schemas.microsoft.com/office/powerpoint/2010/main" val="707340526"/>
      </p:ext>
    </p:extLst>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4624"/>
            <a:ext cx="7886700" cy="1325563"/>
          </a:xfrm>
        </p:spPr>
        <p:txBody>
          <a:bodyPr>
            <a:normAutofit/>
          </a:bodyPr>
          <a:lstStyle/>
          <a:p>
            <a:r>
              <a:rPr lang="en-GB" sz="2800" dirty="0" smtClean="0">
                <a:latin typeface="Lucida Sans" panose="020B0602030504020204" pitchFamily="34" charset="0"/>
              </a:rPr>
              <a:t>“</a:t>
            </a:r>
            <a:r>
              <a:rPr lang="en-GB" sz="2800" dirty="0" err="1" smtClean="0">
                <a:latin typeface="Lucida Sans" panose="020B0602030504020204" pitchFamily="34" charset="0"/>
              </a:rPr>
              <a:t>Diwylliant</a:t>
            </a:r>
            <a:r>
              <a:rPr lang="en-GB" sz="2800" dirty="0" smtClean="0">
                <a:latin typeface="Lucida Sans" panose="020B0602030504020204" pitchFamily="34" charset="0"/>
              </a:rPr>
              <a:t> o </a:t>
            </a:r>
            <a:r>
              <a:rPr lang="en-GB" sz="2800" dirty="0" err="1" smtClean="0">
                <a:latin typeface="Lucida Sans" panose="020B0602030504020204" pitchFamily="34" charset="0"/>
              </a:rPr>
              <a:t>newid</a:t>
            </a:r>
            <a:r>
              <a:rPr lang="en-GB" sz="2800" dirty="0" smtClean="0">
                <a:latin typeface="Lucida Sans" panose="020B0602030504020204" pitchFamily="34" charset="0"/>
              </a:rPr>
              <a:t>…”</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“A culture of change….”</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51520" y="1268760"/>
            <a:ext cx="4479354" cy="4908203"/>
          </a:xfrm>
        </p:spPr>
        <p:txBody>
          <a:bodyPr>
            <a:normAutofit/>
          </a:bodyPr>
          <a:lstStyle/>
          <a:p>
            <a:pPr marL="0" indent="0">
              <a:buNone/>
            </a:pPr>
            <a:r>
              <a:rPr lang="en-GB" dirty="0" err="1"/>
              <a:t>Gellir</a:t>
            </a:r>
            <a:r>
              <a:rPr lang="en-GB" dirty="0"/>
              <a:t> </a:t>
            </a:r>
            <a:r>
              <a:rPr lang="en-GB" dirty="0" err="1"/>
              <a:t>diffinio</a:t>
            </a:r>
            <a:r>
              <a:rPr lang="en-GB" dirty="0"/>
              <a:t> </a:t>
            </a:r>
            <a:r>
              <a:rPr lang="en-GB" dirty="0" err="1"/>
              <a:t>diwylliant</a:t>
            </a:r>
            <a:r>
              <a:rPr lang="en-GB" dirty="0"/>
              <a:t> </a:t>
            </a:r>
            <a:r>
              <a:rPr lang="en-GB" dirty="0" err="1"/>
              <a:t>ysgol</a:t>
            </a:r>
            <a:r>
              <a:rPr lang="en-GB" dirty="0"/>
              <a:t> </a:t>
            </a:r>
            <a:r>
              <a:rPr lang="en-GB" dirty="0" err="1"/>
              <a:t>fel</a:t>
            </a:r>
            <a:r>
              <a:rPr lang="en-GB" dirty="0"/>
              <a:t> “</a:t>
            </a:r>
            <a:r>
              <a:rPr lang="en-GB" i="1" dirty="0"/>
              <a:t>y </a:t>
            </a:r>
            <a:r>
              <a:rPr lang="en-GB" i="1" dirty="0" err="1"/>
              <a:t>credoau</a:t>
            </a:r>
            <a:r>
              <a:rPr lang="en-GB" i="1" dirty="0"/>
              <a:t> </a:t>
            </a:r>
            <a:r>
              <a:rPr lang="en-GB" i="1" dirty="0" err="1"/>
              <a:t>a’r</a:t>
            </a:r>
            <a:r>
              <a:rPr lang="en-GB" i="1" dirty="0"/>
              <a:t> </a:t>
            </a:r>
            <a:r>
              <a:rPr lang="en-GB" i="1" dirty="0" err="1"/>
              <a:t>disgwyliadau</a:t>
            </a:r>
            <a:r>
              <a:rPr lang="en-GB" i="1" dirty="0"/>
              <a:t> </a:t>
            </a:r>
            <a:r>
              <a:rPr lang="en-GB" i="1" dirty="0" err="1"/>
              <a:t>arweiniol</a:t>
            </a:r>
            <a:r>
              <a:rPr lang="en-GB" i="1" dirty="0"/>
              <a:t> </a:t>
            </a:r>
            <a:r>
              <a:rPr lang="en-GB" i="1" dirty="0" err="1"/>
              <a:t>sy’n</a:t>
            </a:r>
            <a:r>
              <a:rPr lang="en-GB" i="1" dirty="0"/>
              <a:t> </a:t>
            </a:r>
            <a:r>
              <a:rPr lang="en-GB" i="1" dirty="0" err="1"/>
              <a:t>amlwg</a:t>
            </a:r>
            <a:r>
              <a:rPr lang="en-GB" i="1" dirty="0"/>
              <a:t> </a:t>
            </a:r>
            <a:r>
              <a:rPr lang="en-GB" i="1" dirty="0" err="1"/>
              <a:t>yn</a:t>
            </a:r>
            <a:r>
              <a:rPr lang="en-GB" i="1" dirty="0"/>
              <a:t> y </a:t>
            </a:r>
            <a:r>
              <a:rPr lang="en-GB" i="1" dirty="0" err="1"/>
              <a:t>ffordd</a:t>
            </a:r>
            <a:r>
              <a:rPr lang="en-GB" i="1" dirty="0"/>
              <a:t> y </a:t>
            </a:r>
            <a:r>
              <a:rPr lang="en-GB" i="1" dirty="0" err="1"/>
              <a:t>mae</a:t>
            </a:r>
            <a:r>
              <a:rPr lang="en-GB" i="1" dirty="0"/>
              <a:t> </a:t>
            </a:r>
            <a:r>
              <a:rPr lang="en-GB" i="1" dirty="0" err="1"/>
              <a:t>ysgol</a:t>
            </a:r>
            <a:r>
              <a:rPr lang="en-GB" i="1" dirty="0"/>
              <a:t> </a:t>
            </a:r>
            <a:r>
              <a:rPr lang="en-GB" i="1" dirty="0" err="1"/>
              <a:t>yn</a:t>
            </a:r>
            <a:r>
              <a:rPr lang="en-GB" i="1" dirty="0"/>
              <a:t> </a:t>
            </a:r>
            <a:r>
              <a:rPr lang="en-GB" i="1" dirty="0" err="1"/>
              <a:t>gweithredu</a:t>
            </a:r>
            <a:r>
              <a:rPr lang="en-GB" dirty="0"/>
              <a:t>” (</a:t>
            </a:r>
            <a:r>
              <a:rPr lang="en-GB" dirty="0" err="1"/>
              <a:t>Fullan</a:t>
            </a:r>
            <a:r>
              <a:rPr lang="en-GB" dirty="0"/>
              <a:t>, </a:t>
            </a:r>
            <a:r>
              <a:rPr lang="en-GB" dirty="0" smtClean="0"/>
              <a:t>2007, </a:t>
            </a:r>
            <a:r>
              <a:rPr lang="en-GB" dirty="0" err="1" smtClean="0"/>
              <a:t>dyfynnwyd</a:t>
            </a:r>
            <a:r>
              <a:rPr lang="en-GB" dirty="0" smtClean="0"/>
              <a:t> </a:t>
            </a:r>
            <a:r>
              <a:rPr lang="en-GB" dirty="0" err="1"/>
              <a:t>yn</a:t>
            </a:r>
            <a:r>
              <a:rPr lang="en-GB" dirty="0"/>
              <a:t> Waldron a </a:t>
            </a:r>
            <a:r>
              <a:rPr lang="en-GB" dirty="0" err="1"/>
              <a:t>McLeskey</a:t>
            </a:r>
            <a:r>
              <a:rPr lang="en-GB" dirty="0"/>
              <a:t>, 2010: 59).</a:t>
            </a:r>
          </a:p>
          <a:p>
            <a:pPr marL="0" indent="0">
              <a:buNone/>
            </a:pPr>
            <a:r>
              <a:rPr lang="en-GB" dirty="0" err="1"/>
              <a:t>Er</a:t>
            </a:r>
            <a:r>
              <a:rPr lang="en-GB" dirty="0"/>
              <a:t> </a:t>
            </a:r>
            <a:r>
              <a:rPr lang="en-GB" dirty="0" err="1"/>
              <a:t>mwyn</a:t>
            </a:r>
            <a:r>
              <a:rPr lang="en-GB" dirty="0"/>
              <a:t> </a:t>
            </a:r>
            <a:r>
              <a:rPr lang="en-GB" dirty="0" err="1"/>
              <a:t>gwella</a:t>
            </a:r>
            <a:r>
              <a:rPr lang="en-GB" dirty="0"/>
              <a:t> </a:t>
            </a:r>
            <a:r>
              <a:rPr lang="en-GB" dirty="0" err="1"/>
              <a:t>arferion</a:t>
            </a:r>
            <a:r>
              <a:rPr lang="en-GB" dirty="0"/>
              <a:t> </a:t>
            </a:r>
            <a:r>
              <a:rPr lang="en-GB" dirty="0" err="1"/>
              <a:t>addysgu</a:t>
            </a:r>
            <a:r>
              <a:rPr lang="en-GB" dirty="0"/>
              <a:t> a </a:t>
            </a:r>
            <a:r>
              <a:rPr lang="en-GB" dirty="0" err="1"/>
              <a:t>chyflawniad</a:t>
            </a:r>
            <a:r>
              <a:rPr lang="en-GB" dirty="0"/>
              <a:t> </a:t>
            </a:r>
            <a:r>
              <a:rPr lang="en-GB" dirty="0" smtClean="0"/>
              <a:t>plant, </a:t>
            </a:r>
            <a:r>
              <a:rPr lang="en-GB" dirty="0" err="1"/>
              <a:t>mae</a:t>
            </a:r>
            <a:r>
              <a:rPr lang="en-GB" dirty="0"/>
              <a:t> </a:t>
            </a:r>
            <a:r>
              <a:rPr lang="en-GB" dirty="0" err="1"/>
              <a:t>angen</a:t>
            </a:r>
            <a:r>
              <a:rPr lang="en-GB" dirty="0"/>
              <a:t> </a:t>
            </a:r>
            <a:r>
              <a:rPr lang="en-GB" dirty="0" err="1" smtClean="0"/>
              <a:t>diwygio</a:t>
            </a:r>
            <a:r>
              <a:rPr lang="en-GB" dirty="0" smtClean="0"/>
              <a:t> </a:t>
            </a:r>
            <a:r>
              <a:rPr lang="en-GB" dirty="0" err="1" smtClean="0"/>
              <a:t>arfer</a:t>
            </a:r>
            <a:r>
              <a:rPr lang="en-GB" dirty="0" smtClean="0"/>
              <a:t> </a:t>
            </a:r>
            <a:r>
              <a:rPr lang="en-GB" dirty="0" err="1" smtClean="0"/>
              <a:t>mewn</a:t>
            </a:r>
            <a:r>
              <a:rPr lang="en-GB" dirty="0" smtClean="0"/>
              <a:t> </a:t>
            </a:r>
            <a:r>
              <a:rPr lang="en-GB" dirty="0" err="1" smtClean="0"/>
              <a:t>ysgolion</a:t>
            </a:r>
            <a:r>
              <a:rPr lang="en-GB" dirty="0" smtClean="0"/>
              <a:t>…</a:t>
            </a:r>
            <a:endParaRPr lang="en-GB" dirty="0"/>
          </a:p>
        </p:txBody>
      </p:sp>
      <p:sp>
        <p:nvSpPr>
          <p:cNvPr id="4" name="Content Placeholder 3"/>
          <p:cNvSpPr>
            <a:spLocks noGrp="1"/>
          </p:cNvSpPr>
          <p:nvPr>
            <p:ph sz="half" idx="2"/>
          </p:nvPr>
        </p:nvSpPr>
        <p:spPr>
          <a:xfrm>
            <a:off x="4730874" y="1268760"/>
            <a:ext cx="4305622" cy="4908203"/>
          </a:xfrm>
        </p:spPr>
        <p:txBody>
          <a:bodyPr>
            <a:normAutofit/>
          </a:bodyPr>
          <a:lstStyle/>
          <a:p>
            <a:pPr marL="0" indent="0">
              <a:buNone/>
            </a:pPr>
            <a:r>
              <a:rPr lang="en-GB" dirty="0" smtClean="0">
                <a:solidFill>
                  <a:srgbClr val="002060"/>
                </a:solidFill>
              </a:rPr>
              <a:t>A school culture can be defined as “</a:t>
            </a:r>
            <a:r>
              <a:rPr lang="en-GB" i="1" dirty="0" smtClean="0">
                <a:solidFill>
                  <a:srgbClr val="002060"/>
                </a:solidFill>
              </a:rPr>
              <a:t>the guiding beliefs and expectations evident in the way a school operates</a:t>
            </a:r>
            <a:r>
              <a:rPr lang="en-GB" dirty="0" smtClean="0">
                <a:solidFill>
                  <a:srgbClr val="002060"/>
                </a:solidFill>
              </a:rPr>
              <a:t>” (</a:t>
            </a:r>
            <a:r>
              <a:rPr lang="en-GB" dirty="0" err="1" smtClean="0">
                <a:solidFill>
                  <a:srgbClr val="002060"/>
                </a:solidFill>
              </a:rPr>
              <a:t>Fullan</a:t>
            </a:r>
            <a:r>
              <a:rPr lang="en-GB" dirty="0" smtClean="0">
                <a:solidFill>
                  <a:srgbClr val="002060"/>
                </a:solidFill>
              </a:rPr>
              <a:t>, 2007 cited in Waldron and </a:t>
            </a:r>
            <a:r>
              <a:rPr lang="en-GB" dirty="0" err="1" smtClean="0">
                <a:solidFill>
                  <a:srgbClr val="002060"/>
                </a:solidFill>
              </a:rPr>
              <a:t>McLeskey</a:t>
            </a:r>
            <a:r>
              <a:rPr lang="en-GB" dirty="0" smtClean="0">
                <a:solidFill>
                  <a:srgbClr val="002060"/>
                </a:solidFill>
              </a:rPr>
              <a:t>, 2010: 59).</a:t>
            </a:r>
          </a:p>
          <a:p>
            <a:pPr marL="0" indent="0">
              <a:buNone/>
            </a:pPr>
            <a:r>
              <a:rPr lang="en-GB" dirty="0" smtClean="0">
                <a:solidFill>
                  <a:srgbClr val="002060"/>
                </a:solidFill>
              </a:rPr>
              <a:t>To improve teaching practice and achievement of children, school reform required… </a:t>
            </a:r>
          </a:p>
          <a:p>
            <a:endParaRPr lang="en-GB" dirty="0"/>
          </a:p>
        </p:txBody>
      </p:sp>
    </p:spTree>
    <p:extLst>
      <p:ext uri="{BB962C8B-B14F-4D97-AF65-F5344CB8AC3E}">
        <p14:creationId xmlns:p14="http://schemas.microsoft.com/office/powerpoint/2010/main" val="3394124328"/>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404664"/>
            <a:ext cx="7886700" cy="965523"/>
          </a:xfrm>
        </p:spPr>
        <p:txBody>
          <a:bodyPr>
            <a:normAutofit/>
          </a:bodyPr>
          <a:lstStyle/>
          <a:p>
            <a:r>
              <a:rPr lang="en-GB" sz="2800" dirty="0" smtClean="0">
                <a:latin typeface="Lucida Sans" panose="020B0602030504020204" pitchFamily="34" charset="0"/>
              </a:rPr>
              <a:t>“</a:t>
            </a:r>
            <a:r>
              <a:rPr lang="en-GB" sz="2800" dirty="0" err="1" smtClean="0">
                <a:latin typeface="Lucida Sans" panose="020B0602030504020204" pitchFamily="34" charset="0"/>
              </a:rPr>
              <a:t>Diwylliant</a:t>
            </a:r>
            <a:r>
              <a:rPr lang="en-GB" sz="2800" dirty="0" smtClean="0">
                <a:latin typeface="Lucida Sans" panose="020B0602030504020204" pitchFamily="34" charset="0"/>
              </a:rPr>
              <a:t> o </a:t>
            </a:r>
            <a:r>
              <a:rPr lang="en-GB" sz="2800" dirty="0" err="1" smtClean="0">
                <a:latin typeface="Lucida Sans" panose="020B0602030504020204" pitchFamily="34" charset="0"/>
              </a:rPr>
              <a:t>newid</a:t>
            </a:r>
            <a:r>
              <a:rPr lang="en-GB" sz="2800" dirty="0" smtClean="0">
                <a:latin typeface="Lucida Sans" panose="020B0602030504020204" pitchFamily="34" charset="0"/>
              </a:rPr>
              <a:t>…”</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“A culture of change….”</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628650" y="1484784"/>
            <a:ext cx="3886200" cy="4692179"/>
          </a:xfrm>
        </p:spPr>
        <p:txBody>
          <a:bodyPr>
            <a:normAutofit/>
          </a:bodyPr>
          <a:lstStyle/>
          <a:p>
            <a:pPr marL="0" indent="0">
              <a:buNone/>
            </a:pPr>
            <a:r>
              <a:rPr lang="en-GB" dirty="0" smtClean="0"/>
              <a:t>FODD BYNNAG…</a:t>
            </a:r>
            <a:endParaRPr lang="en-GB" dirty="0"/>
          </a:p>
          <a:p>
            <a:pPr marL="0" indent="0">
              <a:buNone/>
            </a:pPr>
            <a:r>
              <a:rPr lang="en-GB" dirty="0"/>
              <a:t>Ni </a:t>
            </a:r>
            <a:r>
              <a:rPr lang="en-GB" dirty="0" err="1"/>
              <a:t>chyflawnwyd</a:t>
            </a:r>
            <a:r>
              <a:rPr lang="en-GB" dirty="0"/>
              <a:t> y </a:t>
            </a:r>
            <a:r>
              <a:rPr lang="en-GB" dirty="0" err="1"/>
              <a:t>canlyniadau</a:t>
            </a:r>
            <a:r>
              <a:rPr lang="en-GB" dirty="0"/>
              <a:t> </a:t>
            </a:r>
            <a:r>
              <a:rPr lang="en-GB" dirty="0" err="1"/>
              <a:t>gofynnol</a:t>
            </a:r>
            <a:r>
              <a:rPr lang="en-GB" dirty="0"/>
              <a:t>:</a:t>
            </a:r>
          </a:p>
          <a:p>
            <a:r>
              <a:rPr lang="en-GB" dirty="0"/>
              <a:t>Ni </a:t>
            </a:r>
            <a:r>
              <a:rPr lang="en-GB" dirty="0" err="1"/>
              <a:t>newidiodd</a:t>
            </a:r>
            <a:r>
              <a:rPr lang="en-GB" dirty="0"/>
              <a:t> </a:t>
            </a:r>
            <a:r>
              <a:rPr lang="en-GB" dirty="0" err="1"/>
              <a:t>ymarfer</a:t>
            </a:r>
            <a:r>
              <a:rPr lang="en-GB" dirty="0"/>
              <a:t> </a:t>
            </a:r>
            <a:r>
              <a:rPr lang="en-GB" dirty="0" err="1"/>
              <a:t>yn</a:t>
            </a:r>
            <a:r>
              <a:rPr lang="en-GB" dirty="0"/>
              <a:t> </a:t>
            </a:r>
            <a:r>
              <a:rPr lang="en-GB" dirty="0" err="1"/>
              <a:t>yr</a:t>
            </a:r>
            <a:r>
              <a:rPr lang="en-GB" dirty="0"/>
              <a:t> </a:t>
            </a:r>
            <a:r>
              <a:rPr lang="en-GB" dirty="0" err="1"/>
              <a:t>ystafell</a:t>
            </a:r>
            <a:r>
              <a:rPr lang="en-GB" dirty="0"/>
              <a:t> </a:t>
            </a:r>
            <a:r>
              <a:rPr lang="en-GB" dirty="0" err="1"/>
              <a:t>ddosbarth</a:t>
            </a:r>
            <a:endParaRPr lang="en-GB" dirty="0"/>
          </a:p>
          <a:p>
            <a:r>
              <a:rPr lang="en-GB" dirty="0" err="1"/>
              <a:t>Arhosodd</a:t>
            </a:r>
            <a:r>
              <a:rPr lang="en-GB" dirty="0"/>
              <a:t> </a:t>
            </a:r>
            <a:r>
              <a:rPr lang="en-GB" dirty="0" err="1"/>
              <a:t>cyflawniad</a:t>
            </a:r>
            <a:r>
              <a:rPr lang="en-GB" dirty="0"/>
              <a:t> </a:t>
            </a:r>
            <a:r>
              <a:rPr lang="en-GB" dirty="0" smtClean="0"/>
              <a:t>plant </a:t>
            </a:r>
            <a:r>
              <a:rPr lang="en-GB" dirty="0" err="1" smtClean="0"/>
              <a:t>yr</a:t>
            </a:r>
            <a:r>
              <a:rPr lang="en-GB" dirty="0" smtClean="0"/>
              <a:t> un </a:t>
            </a:r>
            <a:r>
              <a:rPr lang="en-GB" dirty="0" err="1" smtClean="0"/>
              <a:t>peth</a:t>
            </a:r>
            <a:r>
              <a:rPr lang="en-GB" dirty="0" smtClean="0"/>
              <a:t>/ </a:t>
            </a:r>
            <a:r>
              <a:rPr lang="en-GB" dirty="0" err="1"/>
              <a:t>dirywiodd</a:t>
            </a:r>
            <a:r>
              <a:rPr lang="en-GB" dirty="0"/>
              <a:t> </a:t>
            </a:r>
            <a:r>
              <a:rPr lang="en-GB" dirty="0" err="1"/>
              <a:t>ymhellach</a:t>
            </a:r>
            <a:endParaRPr lang="en-GB" dirty="0"/>
          </a:p>
          <a:p>
            <a:pPr marL="0" indent="0">
              <a:buNone/>
            </a:pPr>
            <a:r>
              <a:rPr lang="en-GB" b="1" dirty="0" err="1"/>
              <a:t>Angen</a:t>
            </a:r>
            <a:r>
              <a:rPr lang="en-GB" b="1" dirty="0"/>
              <a:t> ‘ail-</a:t>
            </a:r>
            <a:r>
              <a:rPr lang="en-GB" b="1" dirty="0" err="1"/>
              <a:t>ddiwyllio</a:t>
            </a:r>
            <a:r>
              <a:rPr lang="en-GB" b="1" dirty="0"/>
              <a:t>’</a:t>
            </a:r>
          </a:p>
        </p:txBody>
      </p:sp>
      <p:sp>
        <p:nvSpPr>
          <p:cNvPr id="4" name="Content Placeholder 3"/>
          <p:cNvSpPr>
            <a:spLocks noGrp="1"/>
          </p:cNvSpPr>
          <p:nvPr>
            <p:ph sz="half" idx="2"/>
          </p:nvPr>
        </p:nvSpPr>
        <p:spPr>
          <a:xfrm>
            <a:off x="4629150" y="1556792"/>
            <a:ext cx="4407346" cy="4620171"/>
          </a:xfrm>
        </p:spPr>
        <p:txBody>
          <a:bodyPr>
            <a:normAutofit/>
          </a:bodyPr>
          <a:lstStyle/>
          <a:p>
            <a:pPr marL="0" indent="0">
              <a:buNone/>
            </a:pPr>
            <a:r>
              <a:rPr lang="en-GB" sz="2400" dirty="0" smtClean="0">
                <a:solidFill>
                  <a:srgbClr val="002060"/>
                </a:solidFill>
                <a:latin typeface="Lucida Sans" panose="020B0602030504020204" pitchFamily="34" charset="0"/>
              </a:rPr>
              <a:t>HOWEVER…</a:t>
            </a:r>
          </a:p>
          <a:p>
            <a:pPr marL="0" indent="0">
              <a:buNone/>
            </a:pPr>
            <a:r>
              <a:rPr lang="en-GB" sz="2400" dirty="0" smtClean="0">
                <a:solidFill>
                  <a:srgbClr val="002060"/>
                </a:solidFill>
                <a:latin typeface="Lucida Sans" panose="020B0602030504020204" pitchFamily="34" charset="0"/>
              </a:rPr>
              <a:t>Required results were not achieved:</a:t>
            </a:r>
          </a:p>
          <a:p>
            <a:r>
              <a:rPr lang="en-GB" sz="2400" dirty="0" smtClean="0">
                <a:solidFill>
                  <a:srgbClr val="002060"/>
                </a:solidFill>
                <a:latin typeface="Lucida Sans" panose="020B0602030504020204" pitchFamily="34" charset="0"/>
              </a:rPr>
              <a:t>Practice in the classroom did not change</a:t>
            </a:r>
          </a:p>
          <a:p>
            <a:r>
              <a:rPr lang="en-GB" sz="2400" dirty="0" smtClean="0">
                <a:solidFill>
                  <a:srgbClr val="002060"/>
                </a:solidFill>
                <a:latin typeface="Lucida Sans" panose="020B0602030504020204" pitchFamily="34" charset="0"/>
              </a:rPr>
              <a:t>Student achievement remained stagnant/declined further</a:t>
            </a:r>
          </a:p>
          <a:p>
            <a:pPr marL="0" indent="0">
              <a:buNone/>
            </a:pPr>
            <a:r>
              <a:rPr lang="en-GB" sz="2400" b="1" dirty="0" smtClean="0">
                <a:solidFill>
                  <a:srgbClr val="002060"/>
                </a:solidFill>
                <a:latin typeface="Lucida Sans" panose="020B0602030504020204" pitchFamily="34" charset="0"/>
              </a:rPr>
              <a:t>A need for ‘re-culturing’</a:t>
            </a:r>
          </a:p>
          <a:p>
            <a:endParaRPr lang="en-GB" dirty="0"/>
          </a:p>
        </p:txBody>
      </p:sp>
    </p:spTree>
    <p:extLst>
      <p:ext uri="{BB962C8B-B14F-4D97-AF65-F5344CB8AC3E}">
        <p14:creationId xmlns:p14="http://schemas.microsoft.com/office/powerpoint/2010/main" val="414592218"/>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Diwylliant</a:t>
            </a:r>
            <a:r>
              <a:rPr lang="en-GB" sz="3200" dirty="0" smtClean="0">
                <a:latin typeface="Lucida Sans" panose="020B0602030504020204" pitchFamily="34" charset="0"/>
              </a:rPr>
              <a:t> ac </a:t>
            </a:r>
            <a:r>
              <a:rPr lang="en-GB" sz="3200" dirty="0" err="1" smtClean="0">
                <a:latin typeface="Lucida Sans" panose="020B0602030504020204" pitchFamily="34" charset="0"/>
              </a:rPr>
              <a:t>Asesu</a:t>
            </a:r>
            <a:r>
              <a:rPr lang="en-GB" sz="3200" dirty="0" smtClean="0">
                <a:latin typeface="Lucida Sans" panose="020B0602030504020204" pitchFamily="34" charset="0"/>
              </a:rPr>
              <a:t> </a:t>
            </a:r>
            <a:r>
              <a:rPr lang="en-GB" sz="2000" dirty="0" smtClean="0">
                <a:latin typeface="Lucida Sans" panose="020B0602030504020204" pitchFamily="34" charset="0"/>
              </a:rPr>
              <a:t>(</a:t>
            </a:r>
            <a:r>
              <a:rPr lang="en-GB" sz="2000" dirty="0" err="1" smtClean="0">
                <a:latin typeface="Lucida Sans" panose="020B0602030504020204" pitchFamily="34" charset="0"/>
              </a:rPr>
              <a:t>Bornman</a:t>
            </a:r>
            <a:r>
              <a:rPr lang="en-GB" sz="2000" dirty="0" smtClean="0">
                <a:latin typeface="Lucida Sans" panose="020B0602030504020204" pitchFamily="34" charset="0"/>
              </a:rPr>
              <a:t> et al., 2010)</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Culture and Assessment </a:t>
            </a:r>
            <a:r>
              <a:rPr lang="en-GB" sz="2000" dirty="0" smtClean="0">
                <a:solidFill>
                  <a:srgbClr val="002060"/>
                </a:solidFill>
                <a:latin typeface="Lucida Sans" panose="020B0602030504020204" pitchFamily="34" charset="0"/>
              </a:rPr>
              <a:t>(</a:t>
            </a:r>
            <a:r>
              <a:rPr lang="en-GB" sz="2000" dirty="0" err="1" smtClean="0">
                <a:solidFill>
                  <a:srgbClr val="002060"/>
                </a:solidFill>
                <a:latin typeface="Lucida Sans" panose="020B0602030504020204" pitchFamily="34" charset="0"/>
              </a:rPr>
              <a:t>Bornman</a:t>
            </a:r>
            <a:r>
              <a:rPr lang="en-GB" sz="2000" dirty="0" smtClean="0">
                <a:solidFill>
                  <a:srgbClr val="002060"/>
                </a:solidFill>
                <a:latin typeface="Lucida Sans" panose="020B0602030504020204" pitchFamily="34" charset="0"/>
              </a:rPr>
              <a:t> et al., 2010)</a:t>
            </a:r>
            <a:endParaRPr lang="en-GB" sz="20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67544" y="1825625"/>
            <a:ext cx="4047306" cy="4351338"/>
          </a:xfrm>
        </p:spPr>
        <p:txBody>
          <a:bodyPr>
            <a:normAutofit fontScale="85000" lnSpcReduction="10000"/>
          </a:bodyPr>
          <a:lstStyle/>
          <a:p>
            <a:r>
              <a:rPr lang="en-GB" dirty="0">
                <a:latin typeface="Lucida Sans" panose="020B0602030504020204" pitchFamily="34" charset="0"/>
              </a:rPr>
              <a:t>Plant ag ADY</a:t>
            </a:r>
          </a:p>
          <a:p>
            <a:r>
              <a:rPr lang="en-GB" dirty="0" err="1">
                <a:latin typeface="Lucida Sans" panose="020B0602030504020204" pitchFamily="34" charset="0"/>
              </a:rPr>
              <a:t>Cyfieithu</a:t>
            </a:r>
            <a:r>
              <a:rPr lang="en-GB" dirty="0">
                <a:latin typeface="Lucida Sans" panose="020B0602030504020204" pitchFamily="34" charset="0"/>
              </a:rPr>
              <a:t> </a:t>
            </a:r>
            <a:r>
              <a:rPr lang="en-GB" dirty="0" err="1">
                <a:latin typeface="Lucida Sans" panose="020B0602030504020204" pitchFamily="34" charset="0"/>
              </a:rPr>
              <a:t>asesiadau</a:t>
            </a:r>
            <a:endParaRPr lang="en-GB" dirty="0">
              <a:latin typeface="Lucida Sans" panose="020B0602030504020204" pitchFamily="34" charset="0"/>
            </a:endParaRPr>
          </a:p>
          <a:p>
            <a:r>
              <a:rPr lang="en-GB" dirty="0" err="1">
                <a:latin typeface="Lucida Sans" panose="020B0602030504020204" pitchFamily="34" charset="0"/>
              </a:rPr>
              <a:t>Iaith</a:t>
            </a:r>
            <a:r>
              <a:rPr lang="en-GB" dirty="0">
                <a:latin typeface="Lucida Sans" panose="020B0602030504020204" pitchFamily="34" charset="0"/>
              </a:rPr>
              <a:t> (</a:t>
            </a:r>
            <a:r>
              <a:rPr lang="en-GB" dirty="0" err="1">
                <a:latin typeface="Lucida Sans" panose="020B0602030504020204" pitchFamily="34" charset="0"/>
              </a:rPr>
              <a:t>Saesneg</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Affricaneg</a:t>
            </a:r>
            <a:r>
              <a:rPr lang="en-GB" dirty="0">
                <a:latin typeface="Lucida Sans" panose="020B0602030504020204" pitchFamily="34" charset="0"/>
              </a:rPr>
              <a:t>)</a:t>
            </a:r>
          </a:p>
          <a:p>
            <a:r>
              <a:rPr lang="en-GB" dirty="0" err="1">
                <a:latin typeface="Lucida Sans" panose="020B0602030504020204" pitchFamily="34" charset="0"/>
              </a:rPr>
              <a:t>Diwylliant</a:t>
            </a:r>
            <a:r>
              <a:rPr lang="en-GB" dirty="0">
                <a:latin typeface="Lucida Sans" panose="020B0602030504020204" pitchFamily="34" charset="0"/>
              </a:rPr>
              <a:t> (</a:t>
            </a:r>
            <a:r>
              <a:rPr lang="en-GB" dirty="0" err="1">
                <a:latin typeface="Lucida Sans" panose="020B0602030504020204" pitchFamily="34" charset="0"/>
              </a:rPr>
              <a:t>Gorllewin</a:t>
            </a:r>
            <a:r>
              <a:rPr lang="en-GB" dirty="0">
                <a:latin typeface="Lucida Sans" panose="020B0602030504020204" pitchFamily="34" charset="0"/>
              </a:rPr>
              <a:t> </a:t>
            </a:r>
            <a:r>
              <a:rPr lang="en-GB" dirty="0" err="1">
                <a:latin typeface="Lucida Sans" panose="020B0602030504020204" pitchFamily="34" charset="0"/>
              </a:rPr>
              <a:t>i</a:t>
            </a:r>
            <a:r>
              <a:rPr lang="en-GB" dirty="0">
                <a:latin typeface="Lucida Sans" panose="020B0602030504020204" pitchFamily="34" charset="0"/>
              </a:rPr>
              <a:t> </a:t>
            </a:r>
            <a:r>
              <a:rPr lang="en-GB" dirty="0" err="1">
                <a:latin typeface="Lucida Sans" panose="020B0602030504020204" pitchFamily="34" charset="0"/>
              </a:rPr>
              <a:t>Dde</a:t>
            </a:r>
            <a:r>
              <a:rPr lang="en-GB" dirty="0">
                <a:latin typeface="Lucida Sans" panose="020B0602030504020204" pitchFamily="34" charset="0"/>
              </a:rPr>
              <a:t> </a:t>
            </a:r>
            <a:r>
              <a:rPr lang="en-GB" dirty="0" err="1">
                <a:latin typeface="Lucida Sans" panose="020B0602030504020204" pitchFamily="34" charset="0"/>
              </a:rPr>
              <a:t>Affrica</a:t>
            </a:r>
            <a:r>
              <a:rPr lang="en-GB" dirty="0">
                <a:latin typeface="Lucida Sans" panose="020B0602030504020204" pitchFamily="34" charset="0"/>
              </a:rPr>
              <a:t>)</a:t>
            </a:r>
          </a:p>
          <a:p>
            <a:r>
              <a:rPr lang="en-GB" dirty="0" err="1">
                <a:latin typeface="Lucida Sans" panose="020B0602030504020204" pitchFamily="34" charset="0"/>
              </a:rPr>
              <a:t>Perfformiad</a:t>
            </a:r>
            <a:r>
              <a:rPr lang="en-GB" dirty="0">
                <a:latin typeface="Lucida Sans" panose="020B0602030504020204" pitchFamily="34" charset="0"/>
              </a:rPr>
              <a:t> plant </a:t>
            </a:r>
            <a:r>
              <a:rPr lang="en-GB" dirty="0" err="1">
                <a:latin typeface="Lucida Sans" panose="020B0602030504020204" pitchFamily="34" charset="0"/>
              </a:rPr>
              <a:t>mewn</a:t>
            </a:r>
            <a:r>
              <a:rPr lang="en-GB" dirty="0">
                <a:latin typeface="Lucida Sans" panose="020B0602030504020204" pitchFamily="34" charset="0"/>
              </a:rPr>
              <a:t> </a:t>
            </a:r>
            <a:r>
              <a:rPr lang="en-GB" dirty="0" err="1">
                <a:latin typeface="Lucida Sans" panose="020B0602030504020204" pitchFamily="34" charset="0"/>
              </a:rPr>
              <a:t>asesiadau</a:t>
            </a:r>
            <a:r>
              <a:rPr lang="en-GB" dirty="0">
                <a:latin typeface="Lucida Sans" panose="020B0602030504020204" pitchFamily="34" charset="0"/>
              </a:rPr>
              <a:t> </a:t>
            </a:r>
            <a:r>
              <a:rPr lang="en-GB" dirty="0" err="1">
                <a:latin typeface="Lucida Sans" panose="020B0602030504020204" pitchFamily="34" charset="0"/>
              </a:rPr>
              <a:t>wedi'i</a:t>
            </a:r>
            <a:r>
              <a:rPr lang="en-GB" dirty="0">
                <a:latin typeface="Lucida Sans" panose="020B0602030504020204" pitchFamily="34" charset="0"/>
              </a:rPr>
              <a:t> </a:t>
            </a:r>
            <a:r>
              <a:rPr lang="en-GB" dirty="0" err="1">
                <a:latin typeface="Lucida Sans" panose="020B0602030504020204" pitchFamily="34" charset="0"/>
              </a:rPr>
              <a:t>fesur</a:t>
            </a:r>
            <a:endParaRPr lang="en-GB" dirty="0">
              <a:latin typeface="Lucida Sans" panose="020B0602030504020204" pitchFamily="34" charset="0"/>
            </a:endParaRPr>
          </a:p>
        </p:txBody>
      </p:sp>
      <p:sp>
        <p:nvSpPr>
          <p:cNvPr id="4" name="Content Placeholder 3"/>
          <p:cNvSpPr>
            <a:spLocks noGrp="1"/>
          </p:cNvSpPr>
          <p:nvPr>
            <p:ph sz="half" idx="2"/>
          </p:nvPr>
        </p:nvSpPr>
        <p:spPr>
          <a:xfrm>
            <a:off x="4629150" y="1825625"/>
            <a:ext cx="4119314" cy="3619599"/>
          </a:xfrm>
        </p:spPr>
        <p:txBody>
          <a:bodyPr>
            <a:normAutofit fontScale="85000" lnSpcReduction="10000"/>
          </a:bodyPr>
          <a:lstStyle/>
          <a:p>
            <a:r>
              <a:rPr lang="en-GB" dirty="0" smtClean="0">
                <a:solidFill>
                  <a:srgbClr val="002060"/>
                </a:solidFill>
                <a:latin typeface="Lucida Sans" panose="020B0602030504020204" pitchFamily="34" charset="0"/>
              </a:rPr>
              <a:t>Children with ALN</a:t>
            </a:r>
          </a:p>
          <a:p>
            <a:r>
              <a:rPr lang="en-GB" dirty="0" smtClean="0">
                <a:solidFill>
                  <a:srgbClr val="002060"/>
                </a:solidFill>
                <a:latin typeface="Lucida Sans" panose="020B0602030504020204" pitchFamily="34" charset="0"/>
              </a:rPr>
              <a:t>Translation of assessments</a:t>
            </a:r>
          </a:p>
          <a:p>
            <a:pPr>
              <a:buFontTx/>
              <a:buChar char="-"/>
            </a:pPr>
            <a:r>
              <a:rPr lang="en-GB" dirty="0" smtClean="0">
                <a:solidFill>
                  <a:srgbClr val="002060"/>
                </a:solidFill>
                <a:latin typeface="Lucida Sans" panose="020B0602030504020204" pitchFamily="34" charset="0"/>
              </a:rPr>
              <a:t>Language (English to Afrikaans)</a:t>
            </a:r>
          </a:p>
          <a:p>
            <a:pPr>
              <a:buFontTx/>
              <a:buChar char="-"/>
            </a:pPr>
            <a:r>
              <a:rPr lang="en-GB" dirty="0" smtClean="0">
                <a:solidFill>
                  <a:srgbClr val="002060"/>
                </a:solidFill>
                <a:latin typeface="Lucida Sans" panose="020B0602030504020204" pitchFamily="34" charset="0"/>
              </a:rPr>
              <a:t>Culture (Western to South African)</a:t>
            </a:r>
          </a:p>
          <a:p>
            <a:r>
              <a:rPr lang="en-GB" dirty="0" smtClean="0">
                <a:solidFill>
                  <a:srgbClr val="002060"/>
                </a:solidFill>
                <a:latin typeface="Lucida Sans" panose="020B0602030504020204" pitchFamily="34" charset="0"/>
              </a:rPr>
              <a:t>Children’s performance in assessments measured</a:t>
            </a: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355374204"/>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200" dirty="0" err="1" smtClean="0">
                <a:latin typeface="Lucida Sans" panose="020B0602030504020204" pitchFamily="34" charset="0"/>
              </a:rPr>
              <a:t>Diwylliant</a:t>
            </a:r>
            <a:r>
              <a:rPr lang="en-GB" sz="3200" dirty="0" smtClean="0">
                <a:latin typeface="Lucida Sans" panose="020B0602030504020204" pitchFamily="34" charset="0"/>
              </a:rPr>
              <a:t> ac </a:t>
            </a:r>
            <a:r>
              <a:rPr lang="en-GB" sz="3200" dirty="0" err="1" smtClean="0">
                <a:latin typeface="Lucida Sans" panose="020B0602030504020204" pitchFamily="34" charset="0"/>
              </a:rPr>
              <a:t>Asesu</a:t>
            </a:r>
            <a:r>
              <a:rPr lang="en-GB" sz="3200" dirty="0" smtClean="0">
                <a:latin typeface="Lucida Sans" panose="020B0602030504020204" pitchFamily="34" charset="0"/>
              </a:rPr>
              <a:t> </a:t>
            </a:r>
            <a:r>
              <a:rPr lang="en-GB" sz="2000" dirty="0" smtClean="0">
                <a:latin typeface="Lucida Sans" panose="020B0602030504020204" pitchFamily="34" charset="0"/>
              </a:rPr>
              <a:t>(</a:t>
            </a:r>
            <a:r>
              <a:rPr lang="en-GB" sz="2000" dirty="0" err="1" smtClean="0">
                <a:latin typeface="Lucida Sans" panose="020B0602030504020204" pitchFamily="34" charset="0"/>
              </a:rPr>
              <a:t>Bornman</a:t>
            </a:r>
            <a:r>
              <a:rPr lang="en-GB" sz="2000" dirty="0" smtClean="0">
                <a:latin typeface="Lucida Sans" panose="020B0602030504020204" pitchFamily="34" charset="0"/>
              </a:rPr>
              <a:t> et al., 2010)</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Culture and Assessment </a:t>
            </a:r>
            <a:r>
              <a:rPr lang="en-GB" sz="2000" dirty="0" smtClean="0">
                <a:solidFill>
                  <a:srgbClr val="002060"/>
                </a:solidFill>
                <a:latin typeface="Lucida Sans" panose="020B0602030504020204" pitchFamily="34" charset="0"/>
              </a:rPr>
              <a:t>(</a:t>
            </a:r>
            <a:r>
              <a:rPr lang="en-GB" sz="2000" dirty="0" err="1" smtClean="0">
                <a:solidFill>
                  <a:srgbClr val="002060"/>
                </a:solidFill>
                <a:latin typeface="Lucida Sans" panose="020B0602030504020204" pitchFamily="34" charset="0"/>
              </a:rPr>
              <a:t>Bornman</a:t>
            </a:r>
            <a:r>
              <a:rPr lang="en-GB" sz="2000" dirty="0" smtClean="0">
                <a:solidFill>
                  <a:srgbClr val="002060"/>
                </a:solidFill>
                <a:latin typeface="Lucida Sans" panose="020B0602030504020204" pitchFamily="34" charset="0"/>
              </a:rPr>
              <a:t> et al., 2010)</a:t>
            </a:r>
            <a:endParaRPr lang="en-GB" sz="20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67544" y="1825625"/>
            <a:ext cx="4047306" cy="4351338"/>
          </a:xfrm>
        </p:spPr>
        <p:txBody>
          <a:bodyPr>
            <a:normAutofit fontScale="85000" lnSpcReduction="10000"/>
          </a:bodyPr>
          <a:lstStyle/>
          <a:p>
            <a:r>
              <a:rPr lang="en-GB" dirty="0">
                <a:latin typeface="Lucida Sans" panose="020B0602030504020204" pitchFamily="34" charset="0"/>
              </a:rPr>
              <a:t>Gall </a:t>
            </a:r>
            <a:r>
              <a:rPr lang="en-GB" dirty="0" err="1">
                <a:latin typeface="Lucida Sans" panose="020B0602030504020204" pitchFamily="34" charset="0"/>
              </a:rPr>
              <a:t>cyfieithu</a:t>
            </a:r>
            <a:r>
              <a:rPr lang="en-GB" dirty="0">
                <a:latin typeface="Lucida Sans" panose="020B0602030504020204" pitchFamily="34" charset="0"/>
              </a:rPr>
              <a:t> </a:t>
            </a:r>
            <a:r>
              <a:rPr lang="en-GB" dirty="0" err="1">
                <a:latin typeface="Lucida Sans" panose="020B0602030504020204" pitchFamily="34" charset="0"/>
              </a:rPr>
              <a:t>asesiadau</a:t>
            </a:r>
            <a:r>
              <a:rPr lang="en-GB" dirty="0">
                <a:latin typeface="Lucida Sans" panose="020B0602030504020204" pitchFamily="34" charset="0"/>
              </a:rPr>
              <a:t> </a:t>
            </a:r>
            <a:r>
              <a:rPr lang="en-GB" dirty="0" err="1">
                <a:latin typeface="Lucida Sans" panose="020B0602030504020204" pitchFamily="34" charset="0"/>
              </a:rPr>
              <a:t>arwain</a:t>
            </a:r>
            <a:r>
              <a:rPr lang="en-GB" dirty="0">
                <a:latin typeface="Lucida Sans" panose="020B0602030504020204" pitchFamily="34" charset="0"/>
              </a:rPr>
              <a:t> at </a:t>
            </a:r>
            <a:r>
              <a:rPr lang="en-GB" dirty="0" err="1">
                <a:latin typeface="Lucida Sans" panose="020B0602030504020204" pitchFamily="34" charset="0"/>
              </a:rPr>
              <a:t>anghydwedd</a:t>
            </a:r>
            <a:r>
              <a:rPr lang="en-GB" dirty="0">
                <a:latin typeface="Lucida Sans" panose="020B0602030504020204" pitchFamily="34" charset="0"/>
              </a:rPr>
              <a:t> </a:t>
            </a:r>
            <a:r>
              <a:rPr lang="en-GB" dirty="0" err="1">
                <a:latin typeface="Lucida Sans" panose="020B0602030504020204" pitchFamily="34" charset="0"/>
              </a:rPr>
              <a:t>mewn</a:t>
            </a:r>
            <a:r>
              <a:rPr lang="en-GB" dirty="0">
                <a:latin typeface="Lucida Sans" panose="020B0602030504020204" pitchFamily="34" charset="0"/>
              </a:rPr>
              <a:t> </a:t>
            </a:r>
            <a:r>
              <a:rPr lang="en-GB" dirty="0" err="1">
                <a:latin typeface="Lucida Sans" panose="020B0602030504020204" pitchFamily="34" charset="0"/>
              </a:rPr>
              <a:t>ystyr</a:t>
            </a:r>
            <a:endParaRPr lang="en-GB" dirty="0">
              <a:latin typeface="Lucida Sans" panose="020B0602030504020204" pitchFamily="34" charset="0"/>
            </a:endParaRPr>
          </a:p>
          <a:p>
            <a:r>
              <a:rPr lang="en-GB" dirty="0">
                <a:latin typeface="Lucida Sans" panose="020B0602030504020204" pitchFamily="34" charset="0"/>
              </a:rPr>
              <a:t>Gall plant o </a:t>
            </a:r>
            <a:r>
              <a:rPr lang="en-GB" dirty="0" err="1">
                <a:latin typeface="Lucida Sans" panose="020B0602030504020204" pitchFamily="34" charset="0"/>
              </a:rPr>
              <a:t>wahanol</a:t>
            </a:r>
            <a:r>
              <a:rPr lang="en-GB" dirty="0">
                <a:latin typeface="Lucida Sans" panose="020B0602030504020204" pitchFamily="34" charset="0"/>
              </a:rPr>
              <a:t> </a:t>
            </a:r>
            <a:r>
              <a:rPr lang="en-GB" dirty="0" err="1">
                <a:latin typeface="Lucida Sans" panose="020B0602030504020204" pitchFamily="34" charset="0"/>
              </a:rPr>
              <a:t>gefndiroedd</a:t>
            </a:r>
            <a:r>
              <a:rPr lang="en-GB" dirty="0">
                <a:latin typeface="Lucida Sans" panose="020B0602030504020204" pitchFamily="34" charset="0"/>
              </a:rPr>
              <a:t> </a:t>
            </a:r>
            <a:r>
              <a:rPr lang="en-GB" dirty="0" err="1">
                <a:latin typeface="Lucida Sans" panose="020B0602030504020204" pitchFamily="34" charset="0"/>
              </a:rPr>
              <a:t>diwylliannol</a:t>
            </a:r>
            <a:r>
              <a:rPr lang="en-GB" dirty="0">
                <a:latin typeface="Lucida Sans" panose="020B0602030504020204" pitchFamily="34" charset="0"/>
              </a:rPr>
              <a:t> ac </a:t>
            </a:r>
            <a:r>
              <a:rPr lang="en-GB" dirty="0" err="1">
                <a:latin typeface="Lucida Sans" panose="020B0602030504020204" pitchFamily="34" charset="0"/>
              </a:rPr>
              <a:t>ieithyddol</a:t>
            </a:r>
            <a:r>
              <a:rPr lang="en-GB" dirty="0">
                <a:latin typeface="Lucida Sans" panose="020B0602030504020204" pitchFamily="34" charset="0"/>
              </a:rPr>
              <a:t> </a:t>
            </a:r>
            <a:r>
              <a:rPr lang="en-GB" dirty="0" err="1">
                <a:latin typeface="Lucida Sans" panose="020B0602030504020204" pitchFamily="34" charset="0"/>
              </a:rPr>
              <a:t>ddehongli</a:t>
            </a:r>
            <a:r>
              <a:rPr lang="en-GB" dirty="0">
                <a:latin typeface="Lucida Sans" panose="020B0602030504020204" pitchFamily="34" charset="0"/>
              </a:rPr>
              <a:t> </a:t>
            </a:r>
            <a:r>
              <a:rPr lang="en-GB" dirty="0" err="1">
                <a:latin typeface="Lucida Sans" panose="020B0602030504020204" pitchFamily="34" charset="0"/>
              </a:rPr>
              <a:t>geiriad</a:t>
            </a:r>
            <a:r>
              <a:rPr lang="en-GB" dirty="0">
                <a:latin typeface="Lucida Sans" panose="020B0602030504020204" pitchFamily="34" charset="0"/>
              </a:rPr>
              <a:t> </a:t>
            </a:r>
            <a:r>
              <a:rPr lang="en-GB" dirty="0" err="1">
                <a:latin typeface="Lucida Sans" panose="020B0602030504020204" pitchFamily="34" charset="0"/>
              </a:rPr>
              <a:t>asesiadau</a:t>
            </a:r>
            <a:r>
              <a:rPr lang="en-GB" dirty="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wahanol</a:t>
            </a:r>
            <a:endParaRPr lang="en-GB" dirty="0">
              <a:latin typeface="Lucida Sans" panose="020B0602030504020204" pitchFamily="34" charset="0"/>
            </a:endParaRPr>
          </a:p>
          <a:p>
            <a:pPr marL="0" indent="0">
              <a:buNone/>
            </a:pPr>
            <a:r>
              <a:rPr lang="en-GB" b="1" dirty="0">
                <a:latin typeface="Lucida Sans" panose="020B0602030504020204" pitchFamily="34" charset="0"/>
              </a:rPr>
              <a:t>= </a:t>
            </a:r>
            <a:r>
              <a:rPr lang="en-GB" b="1" dirty="0" err="1">
                <a:latin typeface="Lucida Sans" panose="020B0602030504020204" pitchFamily="34" charset="0"/>
              </a:rPr>
              <a:t>bygwth</a:t>
            </a:r>
            <a:r>
              <a:rPr lang="en-GB" b="1" dirty="0">
                <a:latin typeface="Lucida Sans" panose="020B0602030504020204" pitchFamily="34" charset="0"/>
              </a:rPr>
              <a:t> </a:t>
            </a:r>
            <a:r>
              <a:rPr lang="en-GB" b="1" dirty="0" err="1">
                <a:latin typeface="Lucida Sans" panose="020B0602030504020204" pitchFamily="34" charset="0"/>
              </a:rPr>
              <a:t>dilysrwydd</a:t>
            </a:r>
            <a:r>
              <a:rPr lang="en-GB" b="1" dirty="0">
                <a:latin typeface="Lucida Sans" panose="020B0602030504020204" pitchFamily="34" charset="0"/>
              </a:rPr>
              <a:t> </a:t>
            </a:r>
            <a:r>
              <a:rPr lang="en-GB" b="1" dirty="0" err="1">
                <a:latin typeface="Lucida Sans" panose="020B0602030504020204" pitchFamily="34" charset="0"/>
              </a:rPr>
              <a:t>canlyniadau</a:t>
            </a:r>
            <a:endParaRPr lang="en-GB" b="1" dirty="0">
              <a:latin typeface="Lucida Sans" panose="020B0602030504020204" pitchFamily="34" charset="0"/>
            </a:endParaRPr>
          </a:p>
        </p:txBody>
      </p:sp>
      <p:sp>
        <p:nvSpPr>
          <p:cNvPr id="4" name="Content Placeholder 3"/>
          <p:cNvSpPr>
            <a:spLocks noGrp="1"/>
          </p:cNvSpPr>
          <p:nvPr>
            <p:ph sz="half" idx="2"/>
          </p:nvPr>
        </p:nvSpPr>
        <p:spPr>
          <a:xfrm>
            <a:off x="4629150" y="1825625"/>
            <a:ext cx="4119314" cy="3619599"/>
          </a:xfrm>
        </p:spPr>
        <p:txBody>
          <a:bodyPr>
            <a:normAutofit fontScale="85000" lnSpcReduction="10000"/>
          </a:bodyPr>
          <a:lstStyle/>
          <a:p>
            <a:r>
              <a:rPr lang="en-GB" dirty="0" smtClean="0">
                <a:solidFill>
                  <a:srgbClr val="002060"/>
                </a:solidFill>
                <a:latin typeface="Lucida Sans" panose="020B0602030504020204" pitchFamily="34" charset="0"/>
              </a:rPr>
              <a:t>Translating assessments can result in incongruity in meaning</a:t>
            </a:r>
          </a:p>
          <a:p>
            <a:r>
              <a:rPr lang="en-GB" dirty="0" smtClean="0">
                <a:solidFill>
                  <a:srgbClr val="002060"/>
                </a:solidFill>
                <a:latin typeface="Lucida Sans" panose="020B0602030504020204" pitchFamily="34" charset="0"/>
              </a:rPr>
              <a:t>Children from different cultural and linguistic backgrounds may interpret wording of assessments differently</a:t>
            </a:r>
          </a:p>
          <a:p>
            <a:pPr marL="0" indent="0">
              <a:buNone/>
            </a:pPr>
            <a:r>
              <a:rPr lang="en-GB" b="1" dirty="0">
                <a:solidFill>
                  <a:srgbClr val="002060"/>
                </a:solidFill>
                <a:latin typeface="Lucida Sans" panose="020B0602030504020204" pitchFamily="34" charset="0"/>
              </a:rPr>
              <a:t>= threatens validity of results</a:t>
            </a:r>
          </a:p>
          <a:p>
            <a:pPr marL="0" indent="0">
              <a:buNone/>
            </a:pPr>
            <a:endParaRPr lang="en-GB"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2581265155"/>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365126"/>
            <a:ext cx="8424936" cy="1325563"/>
          </a:xfrm>
        </p:spPr>
        <p:txBody>
          <a:bodyPr>
            <a:normAutofit/>
          </a:bodyPr>
          <a:lstStyle/>
          <a:p>
            <a:r>
              <a:rPr lang="en-GB" sz="3200" dirty="0" err="1" smtClean="0">
                <a:latin typeface="Lucida Sans" panose="020B0602030504020204" pitchFamily="34" charset="0"/>
              </a:rPr>
              <a:t>Diwylliant</a:t>
            </a:r>
            <a:r>
              <a:rPr lang="en-GB" sz="3200" dirty="0" smtClean="0">
                <a:latin typeface="Lucida Sans" panose="020B0602030504020204" pitchFamily="34" charset="0"/>
              </a:rPr>
              <a:t> ac </a:t>
            </a:r>
            <a:r>
              <a:rPr lang="en-GB" sz="3200" dirty="0" err="1" smtClean="0">
                <a:latin typeface="Lucida Sans" panose="020B0602030504020204" pitchFamily="34" charset="0"/>
              </a:rPr>
              <a:t>Asesu</a:t>
            </a:r>
            <a:r>
              <a:rPr lang="en-GB" sz="3200" dirty="0" smtClean="0">
                <a:latin typeface="Lucida Sans" panose="020B0602030504020204" pitchFamily="34" charset="0"/>
              </a:rPr>
              <a:t> </a:t>
            </a:r>
            <a:r>
              <a:rPr lang="en-GB" sz="1800" dirty="0" smtClean="0">
                <a:latin typeface="Lucida Sans" panose="020B0602030504020204" pitchFamily="34" charset="0"/>
              </a:rPr>
              <a:t>(</a:t>
            </a:r>
            <a:r>
              <a:rPr lang="en-GB" sz="1800" dirty="0" err="1" smtClean="0">
                <a:latin typeface="Lucida Sans" panose="020B0602030504020204" pitchFamily="34" charset="0"/>
              </a:rPr>
              <a:t>Bornman</a:t>
            </a:r>
            <a:r>
              <a:rPr lang="en-GB" sz="1800" dirty="0" smtClean="0">
                <a:latin typeface="Lucida Sans" panose="020B0602030504020204" pitchFamily="34" charset="0"/>
              </a:rPr>
              <a:t> et al., 2010: 117)</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Culture and Assessment </a:t>
            </a:r>
            <a:r>
              <a:rPr lang="en-GB" sz="1800" dirty="0" smtClean="0">
                <a:solidFill>
                  <a:srgbClr val="002060"/>
                </a:solidFill>
                <a:latin typeface="Lucida Sans" panose="020B0602030504020204" pitchFamily="34" charset="0"/>
              </a:rPr>
              <a:t>(</a:t>
            </a:r>
            <a:r>
              <a:rPr lang="en-GB" sz="1800" dirty="0" err="1" smtClean="0">
                <a:solidFill>
                  <a:srgbClr val="002060"/>
                </a:solidFill>
                <a:latin typeface="Lucida Sans" panose="020B0602030504020204" pitchFamily="34" charset="0"/>
              </a:rPr>
              <a:t>Bornman</a:t>
            </a:r>
            <a:r>
              <a:rPr lang="en-GB" sz="1800" dirty="0" smtClean="0">
                <a:solidFill>
                  <a:srgbClr val="002060"/>
                </a:solidFill>
                <a:latin typeface="Lucida Sans" panose="020B0602030504020204" pitchFamily="34" charset="0"/>
              </a:rPr>
              <a:t> et al., 2010: 117)</a:t>
            </a:r>
            <a:endParaRPr lang="en-GB" sz="1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467544" y="1825625"/>
            <a:ext cx="4047306" cy="4351338"/>
          </a:xfrm>
        </p:spPr>
        <p:txBody>
          <a:bodyPr>
            <a:normAutofit lnSpcReduction="10000"/>
          </a:bodyPr>
          <a:lstStyle/>
          <a:p>
            <a:pPr marL="0" indent="0">
              <a:buNone/>
            </a:pPr>
            <a:r>
              <a:rPr lang="en-GB" dirty="0" err="1" smtClean="0">
                <a:latin typeface="Lucida Sans" panose="020B0602030504020204" pitchFamily="34" charset="0"/>
              </a:rPr>
              <a:t>Ystyriwch</a:t>
            </a:r>
            <a:r>
              <a:rPr lang="en-GB" dirty="0" smtClean="0">
                <a:latin typeface="Lucida Sans" panose="020B0602030504020204" pitchFamily="34" charset="0"/>
              </a:rPr>
              <a:t>:</a:t>
            </a:r>
          </a:p>
          <a:p>
            <a:pPr marL="0" indent="0">
              <a:buNone/>
            </a:pPr>
            <a:r>
              <a:rPr lang="en-GB" i="1" dirty="0">
                <a:latin typeface="Lucida Sans" panose="020B0602030504020204" pitchFamily="34" charset="0"/>
              </a:rPr>
              <a:t>“Pan </a:t>
            </a:r>
            <a:r>
              <a:rPr lang="en-GB" i="1" dirty="0" err="1">
                <a:latin typeface="Lucida Sans" panose="020B0602030504020204" pitchFamily="34" charset="0"/>
              </a:rPr>
              <a:t>wneir</a:t>
            </a:r>
            <a:r>
              <a:rPr lang="en-GB" i="1" dirty="0">
                <a:latin typeface="Lucida Sans" panose="020B0602030504020204" pitchFamily="34" charset="0"/>
              </a:rPr>
              <a:t> </a:t>
            </a:r>
            <a:r>
              <a:rPr lang="en-GB" i="1" dirty="0" err="1">
                <a:latin typeface="Lucida Sans" panose="020B0602030504020204" pitchFamily="34" charset="0"/>
              </a:rPr>
              <a:t>cyfieithiadau</a:t>
            </a:r>
            <a:r>
              <a:rPr lang="en-GB" i="1" dirty="0">
                <a:latin typeface="Lucida Sans" panose="020B0602030504020204" pitchFamily="34" charset="0"/>
              </a:rPr>
              <a:t> </a:t>
            </a:r>
            <a:r>
              <a:rPr lang="en-GB" i="1" dirty="0" err="1">
                <a:latin typeface="Lucida Sans" panose="020B0602030504020204" pitchFamily="34" charset="0"/>
              </a:rPr>
              <a:t>ieithyddol</a:t>
            </a:r>
            <a:r>
              <a:rPr lang="en-GB" i="1" dirty="0">
                <a:latin typeface="Lucida Sans" panose="020B0602030504020204" pitchFamily="34" charset="0"/>
              </a:rPr>
              <a:t> a </a:t>
            </a:r>
            <a:r>
              <a:rPr lang="en-GB" i="1" dirty="0" err="1">
                <a:latin typeface="Lucida Sans" panose="020B0602030504020204" pitchFamily="34" charset="0"/>
              </a:rPr>
              <a:t>diwylliannol</a:t>
            </a:r>
            <a:r>
              <a:rPr lang="en-GB" i="1" dirty="0">
                <a:latin typeface="Lucida Sans" panose="020B0602030504020204" pitchFamily="34" charset="0"/>
              </a:rPr>
              <a:t>, </a:t>
            </a:r>
            <a:r>
              <a:rPr lang="en-GB" i="1" dirty="0" err="1">
                <a:latin typeface="Lucida Sans" panose="020B0602030504020204" pitchFamily="34" charset="0"/>
              </a:rPr>
              <a:t>rhaid</a:t>
            </a:r>
            <a:r>
              <a:rPr lang="en-GB" i="1" dirty="0">
                <a:latin typeface="Lucida Sans" panose="020B0602030504020204" pitchFamily="34" charset="0"/>
              </a:rPr>
              <a:t> </a:t>
            </a:r>
            <a:r>
              <a:rPr lang="en-GB" i="1" dirty="0" err="1">
                <a:latin typeface="Lucida Sans" panose="020B0602030504020204" pitchFamily="34" charset="0"/>
              </a:rPr>
              <a:t>i’r</a:t>
            </a:r>
            <a:r>
              <a:rPr lang="en-GB" i="1" dirty="0">
                <a:latin typeface="Lucida Sans" panose="020B0602030504020204" pitchFamily="34" charset="0"/>
              </a:rPr>
              <a:t> </a:t>
            </a:r>
            <a:r>
              <a:rPr lang="en-GB" i="1" dirty="0" err="1">
                <a:latin typeface="Lucida Sans" panose="020B0602030504020204" pitchFamily="34" charset="0"/>
              </a:rPr>
              <a:t>tîm</a:t>
            </a:r>
            <a:r>
              <a:rPr lang="en-GB" i="1" dirty="0">
                <a:latin typeface="Lucida Sans" panose="020B0602030504020204" pitchFamily="34" charset="0"/>
              </a:rPr>
              <a:t> </a:t>
            </a:r>
            <a:r>
              <a:rPr lang="en-GB" i="1" dirty="0" err="1">
                <a:latin typeface="Lucida Sans" panose="020B0602030504020204" pitchFamily="34" charset="0"/>
              </a:rPr>
              <a:t>gynnwys</a:t>
            </a:r>
            <a:r>
              <a:rPr lang="en-GB" i="1" dirty="0">
                <a:latin typeface="Lucida Sans" panose="020B0602030504020204" pitchFamily="34" charset="0"/>
              </a:rPr>
              <a:t> </a:t>
            </a:r>
            <a:r>
              <a:rPr lang="en-GB" i="1" dirty="0" err="1">
                <a:latin typeface="Lucida Sans" panose="020B0602030504020204" pitchFamily="34" charset="0"/>
              </a:rPr>
              <a:t>aelodau</a:t>
            </a:r>
            <a:r>
              <a:rPr lang="en-GB" i="1" dirty="0">
                <a:latin typeface="Lucida Sans" panose="020B0602030504020204" pitchFamily="34" charset="0"/>
              </a:rPr>
              <a:t> </a:t>
            </a:r>
            <a:r>
              <a:rPr lang="en-GB" i="1" dirty="0" err="1">
                <a:latin typeface="Lucida Sans" panose="020B0602030504020204" pitchFamily="34" charset="0"/>
              </a:rPr>
              <a:t>sy’n</a:t>
            </a:r>
            <a:r>
              <a:rPr lang="en-GB" i="1" dirty="0">
                <a:latin typeface="Lucida Sans" panose="020B0602030504020204" pitchFamily="34" charset="0"/>
              </a:rPr>
              <a:t> </a:t>
            </a:r>
            <a:r>
              <a:rPr lang="en-GB" i="1" dirty="0" err="1">
                <a:latin typeface="Lucida Sans" panose="020B0602030504020204" pitchFamily="34" charset="0"/>
              </a:rPr>
              <a:t>siarad</a:t>
            </a:r>
            <a:r>
              <a:rPr lang="en-GB" i="1" dirty="0">
                <a:latin typeface="Lucida Sans" panose="020B0602030504020204" pitchFamily="34" charset="0"/>
              </a:rPr>
              <a:t> </a:t>
            </a:r>
            <a:r>
              <a:rPr lang="en-GB" i="1" dirty="0" err="1">
                <a:latin typeface="Lucida Sans" panose="020B0602030504020204" pitchFamily="34" charset="0"/>
              </a:rPr>
              <a:t>yr</a:t>
            </a:r>
            <a:r>
              <a:rPr lang="en-GB" i="1" dirty="0">
                <a:latin typeface="Lucida Sans" panose="020B0602030504020204" pitchFamily="34" charset="0"/>
              </a:rPr>
              <a:t> </a:t>
            </a:r>
            <a:r>
              <a:rPr lang="en-GB" i="1" dirty="0" err="1">
                <a:latin typeface="Lucida Sans" panose="020B0602030504020204" pitchFamily="34" charset="0"/>
              </a:rPr>
              <a:t>iaith</a:t>
            </a:r>
            <a:r>
              <a:rPr lang="en-GB" i="1" dirty="0">
                <a:latin typeface="Lucida Sans" panose="020B0602030504020204" pitchFamily="34" charset="0"/>
              </a:rPr>
              <a:t> </a:t>
            </a:r>
            <a:r>
              <a:rPr lang="en-GB" i="1" dirty="0" err="1">
                <a:latin typeface="Lucida Sans" panose="020B0602030504020204" pitchFamily="34" charset="0"/>
              </a:rPr>
              <a:t>darged</a:t>
            </a:r>
            <a:r>
              <a:rPr lang="en-GB" i="1" dirty="0">
                <a:latin typeface="Lucida Sans" panose="020B0602030504020204" pitchFamily="34" charset="0"/>
              </a:rPr>
              <a:t> </a:t>
            </a:r>
            <a:r>
              <a:rPr lang="en-GB" i="1" dirty="0" smtClean="0">
                <a:latin typeface="Lucida Sans" panose="020B0602030504020204" pitchFamily="34" charset="0"/>
              </a:rPr>
              <a:t>ac </a:t>
            </a:r>
            <a:r>
              <a:rPr lang="en-GB" i="1" dirty="0" err="1" smtClean="0">
                <a:latin typeface="Lucida Sans" panose="020B0602030504020204" pitchFamily="34" charset="0"/>
              </a:rPr>
              <a:t>yn</a:t>
            </a:r>
            <a:r>
              <a:rPr lang="en-GB" i="1" dirty="0" smtClean="0">
                <a:latin typeface="Lucida Sans" panose="020B0602030504020204" pitchFamily="34" charset="0"/>
              </a:rPr>
              <a:t> </a:t>
            </a:r>
            <a:r>
              <a:rPr lang="en-GB" i="1" dirty="0" err="1" smtClean="0">
                <a:latin typeface="Lucida Sans" panose="020B0602030504020204" pitchFamily="34" charset="0"/>
              </a:rPr>
              <a:t>cynrychioli’r</a:t>
            </a:r>
            <a:r>
              <a:rPr lang="en-GB" i="1" dirty="0" smtClean="0">
                <a:latin typeface="Lucida Sans" panose="020B0602030504020204" pitchFamily="34" charset="0"/>
              </a:rPr>
              <a:t> </a:t>
            </a:r>
            <a:r>
              <a:rPr lang="en-GB" i="1" dirty="0" err="1" smtClean="0">
                <a:latin typeface="Lucida Sans" panose="020B0602030504020204" pitchFamily="34" charset="0"/>
              </a:rPr>
              <a:t>diwylliant</a:t>
            </a:r>
            <a:r>
              <a:rPr lang="en-GB" i="1" dirty="0" smtClean="0">
                <a:latin typeface="Lucida Sans" panose="020B0602030504020204" pitchFamily="34" charset="0"/>
              </a:rPr>
              <a:t> </a:t>
            </a:r>
            <a:r>
              <a:rPr lang="en-GB" i="1" dirty="0" err="1" smtClean="0">
                <a:latin typeface="Lucida Sans" panose="020B0602030504020204" pitchFamily="34" charset="0"/>
              </a:rPr>
              <a:t>dan</a:t>
            </a:r>
            <a:r>
              <a:rPr lang="en-GB" i="1" dirty="0" smtClean="0">
                <a:latin typeface="Lucida Sans" panose="020B0602030504020204" pitchFamily="34" charset="0"/>
              </a:rPr>
              <a:t> </a:t>
            </a:r>
            <a:r>
              <a:rPr lang="en-GB" i="1" dirty="0" err="1" smtClean="0">
                <a:latin typeface="Lucida Sans" panose="020B0602030504020204" pitchFamily="34" charset="0"/>
              </a:rPr>
              <a:t>sylw</a:t>
            </a:r>
            <a:r>
              <a:rPr lang="en-GB" i="1" dirty="0" smtClean="0">
                <a:latin typeface="Lucida Sans" panose="020B0602030504020204" pitchFamily="34" charset="0"/>
              </a:rPr>
              <a:t>.”</a:t>
            </a:r>
            <a:endParaRPr lang="en-GB" i="1" dirty="0">
              <a:latin typeface="Lucida Sans" panose="020B0602030504020204" pitchFamily="34" charset="0"/>
            </a:endParaRPr>
          </a:p>
        </p:txBody>
      </p:sp>
      <p:sp>
        <p:nvSpPr>
          <p:cNvPr id="4" name="Content Placeholder 3"/>
          <p:cNvSpPr>
            <a:spLocks noGrp="1"/>
          </p:cNvSpPr>
          <p:nvPr>
            <p:ph sz="half" idx="2"/>
          </p:nvPr>
        </p:nvSpPr>
        <p:spPr>
          <a:xfrm>
            <a:off x="4629150" y="1825625"/>
            <a:ext cx="4119314" cy="3619599"/>
          </a:xfrm>
        </p:spPr>
        <p:txBody>
          <a:bodyPr>
            <a:normAutofit lnSpcReduction="10000"/>
          </a:bodyPr>
          <a:lstStyle/>
          <a:p>
            <a:pPr marL="0" indent="0">
              <a:buNone/>
            </a:pPr>
            <a:r>
              <a:rPr lang="en-GB" dirty="0" smtClean="0">
                <a:solidFill>
                  <a:srgbClr val="002060"/>
                </a:solidFill>
                <a:latin typeface="Lucida Sans" panose="020B0602030504020204" pitchFamily="34" charset="0"/>
              </a:rPr>
              <a:t>Consider:</a:t>
            </a:r>
          </a:p>
          <a:p>
            <a:pPr marL="0" indent="0">
              <a:buNone/>
            </a:pPr>
            <a:r>
              <a:rPr lang="en-GB" i="1" dirty="0" smtClean="0">
                <a:solidFill>
                  <a:srgbClr val="002060"/>
                </a:solidFill>
                <a:latin typeface="Lucida Sans" panose="020B0602030504020204" pitchFamily="34" charset="0"/>
              </a:rPr>
              <a:t>“When linguistic and cultural translations are made, the team must include members who speak the target language and represent the target culture.”</a:t>
            </a:r>
            <a:endParaRPr lang="en-GB" i="1" dirty="0">
              <a:solidFill>
                <a:srgbClr val="002060"/>
              </a:solidFill>
              <a:latin typeface="Lucida Sans" panose="020B0602030504020204" pitchFamily="34" charset="0"/>
            </a:endParaRPr>
          </a:p>
        </p:txBody>
      </p:sp>
    </p:spTree>
    <p:extLst>
      <p:ext uri="{BB962C8B-B14F-4D97-AF65-F5344CB8AC3E}">
        <p14:creationId xmlns:p14="http://schemas.microsoft.com/office/powerpoint/2010/main" val="1991104315"/>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548680"/>
            <a:ext cx="8229600" cy="864096"/>
          </a:xfrm>
        </p:spPr>
        <p:txBody>
          <a:bodyPr rtlCol="0">
            <a:normAutofit fontScale="90000"/>
          </a:bodyPr>
          <a:lstStyle/>
          <a:p>
            <a:pPr eaLnBrk="1" fontAlgn="auto" hangingPunct="1">
              <a:spcAft>
                <a:spcPts val="0"/>
              </a:spcAft>
              <a:defRPr/>
            </a:pPr>
            <a:r>
              <a:rPr lang="cy-GB" sz="3200" dirty="0" smtClean="0">
                <a:latin typeface="Lucida Sans" panose="020B0602030504020204" pitchFamily="34" charset="0"/>
              </a:rPr>
              <a:t>Damcaniaeth</a:t>
            </a:r>
            <a:r>
              <a:rPr lang="cy-GB" sz="3200" dirty="0">
                <a:latin typeface="Lucida Sans" panose="020B0602030504020204" pitchFamily="34" charset="0"/>
              </a:rPr>
              <a:t/>
            </a:r>
            <a:br>
              <a:rPr lang="cy-GB" sz="3200" dirty="0">
                <a:latin typeface="Lucida Sans" panose="020B0602030504020204" pitchFamily="34" charset="0"/>
              </a:rPr>
            </a:br>
            <a:r>
              <a:rPr lang="cy-GB" sz="3200" dirty="0" err="1" smtClean="0">
                <a:solidFill>
                  <a:srgbClr val="002060"/>
                </a:solidFill>
                <a:latin typeface="Lucida Sans" panose="020B0602030504020204" pitchFamily="34" charset="0"/>
              </a:rPr>
              <a:t>Theory</a:t>
            </a:r>
            <a:endParaRPr lang="cy-GB" sz="20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611560" y="1772816"/>
            <a:ext cx="3884240" cy="4032448"/>
          </a:xfrm>
        </p:spPr>
        <p:txBody>
          <a:bodyPr rtlCol="0">
            <a:normAutofit/>
          </a:bodyPr>
          <a:lstStyle/>
          <a:p>
            <a:pPr>
              <a:defRPr/>
            </a:pPr>
            <a:r>
              <a:rPr lang="cy-GB" sz="2400" kern="0" dirty="0">
                <a:solidFill>
                  <a:srgbClr val="000000"/>
                </a:solidFill>
                <a:latin typeface="Lucida Sans" pitchFamily="34" charset="0"/>
                <a:ea typeface="ＭＳ Ｐゴシック" charset="-128"/>
              </a:rPr>
              <a:t>Cymdeithaseg-ddiwylliannol (</a:t>
            </a:r>
            <a:r>
              <a:rPr lang="cy-GB" sz="2400" kern="0" dirty="0" err="1">
                <a:solidFill>
                  <a:srgbClr val="000000"/>
                </a:solidFill>
                <a:latin typeface="Lucida Sans" pitchFamily="34" charset="0"/>
                <a:ea typeface="ＭＳ Ｐゴシック" charset="-128"/>
              </a:rPr>
              <a:t>Vygotsky</a:t>
            </a:r>
            <a:r>
              <a:rPr lang="cy-GB" sz="2400" kern="0" dirty="0">
                <a:solidFill>
                  <a:srgbClr val="000000"/>
                </a:solidFill>
                <a:latin typeface="Lucida Sans" pitchFamily="34" charset="0"/>
                <a:ea typeface="ＭＳ Ｐゴシック" charset="-128"/>
              </a:rPr>
              <a:t>)</a:t>
            </a:r>
          </a:p>
          <a:p>
            <a:pPr>
              <a:defRPr/>
            </a:pPr>
            <a:r>
              <a:rPr lang="cy-GB" sz="2400" kern="0" dirty="0">
                <a:solidFill>
                  <a:srgbClr val="000000"/>
                </a:solidFill>
                <a:latin typeface="Lucida Sans" pitchFamily="34" charset="0"/>
                <a:ea typeface="ＭＳ Ｐゴシック" charset="-128"/>
              </a:rPr>
              <a:t>Model </a:t>
            </a:r>
            <a:r>
              <a:rPr lang="cy-GB" sz="2400" kern="0" dirty="0" smtClean="0">
                <a:solidFill>
                  <a:srgbClr val="000000"/>
                </a:solidFill>
                <a:latin typeface="Lucida Sans" pitchFamily="34" charset="0"/>
                <a:ea typeface="ＭＳ Ｐゴシック" charset="-128"/>
              </a:rPr>
              <a:t>Mynydd Iâ Diwylliannol (</a:t>
            </a:r>
            <a:r>
              <a:rPr lang="cy-GB" sz="2400" kern="0" dirty="0">
                <a:solidFill>
                  <a:srgbClr val="000000"/>
                </a:solidFill>
                <a:latin typeface="Lucida Sans" pitchFamily="34" charset="0"/>
                <a:ea typeface="ＭＳ Ｐゴシック" charset="-128"/>
              </a:rPr>
              <a:t>Hall, 1976)</a:t>
            </a:r>
          </a:p>
          <a:p>
            <a:pPr>
              <a:defRPr/>
            </a:pPr>
            <a:r>
              <a:rPr lang="cy-GB" sz="2400" kern="0" dirty="0">
                <a:solidFill>
                  <a:srgbClr val="000000"/>
                </a:solidFill>
                <a:latin typeface="Lucida Sans" pitchFamily="34" charset="0"/>
                <a:ea typeface="ＭＳ Ｐゴシック" charset="-128"/>
              </a:rPr>
              <a:t>Addysg Amlddiwylliannol (Banks, 2004)</a:t>
            </a:r>
            <a:endParaRPr lang="cy-GB" sz="24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772816"/>
            <a:ext cx="4038600" cy="3960440"/>
          </a:xfrm>
        </p:spPr>
        <p:txBody>
          <a:bodyPr rtlCol="0">
            <a:noAutofit/>
          </a:bodyPr>
          <a:lstStyle/>
          <a:p>
            <a:pPr>
              <a:defRPr/>
            </a:pPr>
            <a:r>
              <a:rPr lang="cy-GB" altLang="cy-GB" dirty="0">
                <a:solidFill>
                  <a:srgbClr val="002060"/>
                </a:solidFill>
                <a:latin typeface="Lucida Sans" pitchFamily="34" charset="0"/>
              </a:rPr>
              <a:t>Socio-culturalism (</a:t>
            </a:r>
            <a:r>
              <a:rPr lang="cy-GB" altLang="cy-GB" dirty="0" err="1">
                <a:solidFill>
                  <a:srgbClr val="002060"/>
                </a:solidFill>
                <a:latin typeface="Lucida Sans" pitchFamily="34" charset="0"/>
              </a:rPr>
              <a:t>Vygotsky</a:t>
            </a:r>
            <a:r>
              <a:rPr lang="cy-GB" altLang="cy-GB" dirty="0" smtClean="0">
                <a:solidFill>
                  <a:srgbClr val="002060"/>
                </a:solidFill>
                <a:latin typeface="Lucida Sans" pitchFamily="34" charset="0"/>
              </a:rPr>
              <a:t>)</a:t>
            </a:r>
          </a:p>
          <a:p>
            <a:pPr>
              <a:defRPr/>
            </a:pPr>
            <a:r>
              <a:rPr lang="cy-GB" altLang="cy-GB" dirty="0" smtClean="0">
                <a:solidFill>
                  <a:srgbClr val="002060"/>
                </a:solidFill>
                <a:latin typeface="Lucida Sans" pitchFamily="34" charset="0"/>
              </a:rPr>
              <a:t>Cultural </a:t>
            </a:r>
            <a:r>
              <a:rPr lang="cy-GB" altLang="cy-GB" dirty="0" err="1">
                <a:solidFill>
                  <a:srgbClr val="002060"/>
                </a:solidFill>
                <a:latin typeface="Lucida Sans" pitchFamily="34" charset="0"/>
              </a:rPr>
              <a:t>I</a:t>
            </a:r>
            <a:r>
              <a:rPr lang="cy-GB" altLang="cy-GB" dirty="0" err="1" smtClean="0">
                <a:solidFill>
                  <a:srgbClr val="002060"/>
                </a:solidFill>
                <a:latin typeface="Lucida Sans" pitchFamily="34" charset="0"/>
              </a:rPr>
              <a:t>ceberg</a:t>
            </a:r>
            <a:r>
              <a:rPr lang="cy-GB" altLang="cy-GB" dirty="0" smtClean="0">
                <a:solidFill>
                  <a:srgbClr val="002060"/>
                </a:solidFill>
                <a:latin typeface="Lucida Sans" pitchFamily="34" charset="0"/>
              </a:rPr>
              <a:t> </a:t>
            </a:r>
            <a:r>
              <a:rPr lang="cy-GB" altLang="cy-GB" dirty="0">
                <a:solidFill>
                  <a:srgbClr val="002060"/>
                </a:solidFill>
                <a:latin typeface="Lucida Sans" pitchFamily="34" charset="0"/>
              </a:rPr>
              <a:t>M</a:t>
            </a:r>
            <a:r>
              <a:rPr lang="cy-GB" altLang="cy-GB" dirty="0" smtClean="0">
                <a:solidFill>
                  <a:srgbClr val="002060"/>
                </a:solidFill>
                <a:latin typeface="Lucida Sans" pitchFamily="34" charset="0"/>
              </a:rPr>
              <a:t>odel (Hall, 1976)</a:t>
            </a:r>
          </a:p>
          <a:p>
            <a:pPr>
              <a:defRPr/>
            </a:pPr>
            <a:r>
              <a:rPr lang="cy-GB" altLang="cy-GB" dirty="0" err="1" smtClean="0">
                <a:solidFill>
                  <a:srgbClr val="002060"/>
                </a:solidFill>
                <a:latin typeface="Lucida Sans" pitchFamily="34" charset="0"/>
              </a:rPr>
              <a:t>Multicultural</a:t>
            </a:r>
            <a:r>
              <a:rPr lang="cy-GB" altLang="cy-GB" dirty="0" smtClean="0">
                <a:solidFill>
                  <a:srgbClr val="002060"/>
                </a:solidFill>
                <a:latin typeface="Lucida Sans" pitchFamily="34" charset="0"/>
              </a:rPr>
              <a:t> </a:t>
            </a:r>
            <a:r>
              <a:rPr lang="cy-GB" altLang="cy-GB" dirty="0" err="1" smtClean="0">
                <a:solidFill>
                  <a:srgbClr val="002060"/>
                </a:solidFill>
                <a:latin typeface="Lucida Sans" pitchFamily="34" charset="0"/>
              </a:rPr>
              <a:t>Education</a:t>
            </a:r>
            <a:r>
              <a:rPr lang="cy-GB" altLang="cy-GB" dirty="0" smtClean="0">
                <a:solidFill>
                  <a:srgbClr val="002060"/>
                </a:solidFill>
                <a:latin typeface="Lucida Sans" pitchFamily="34" charset="0"/>
              </a:rPr>
              <a:t> (Banks, 2004)</a:t>
            </a:r>
          </a:p>
        </p:txBody>
      </p:sp>
    </p:spTree>
    <p:extLst>
      <p:ext uri="{BB962C8B-B14F-4D97-AF65-F5344CB8AC3E}">
        <p14:creationId xmlns:p14="http://schemas.microsoft.com/office/powerpoint/2010/main" val="1161036217"/>
      </p:ext>
    </p:extLst>
  </p:cSld>
  <p:clrMapOvr>
    <a:masterClrMapping/>
  </p:clrMapOvr>
  <p:transition/>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a:bodyPr>
          <a:lstStyle/>
          <a:p>
            <a:pPr eaLnBrk="1" fontAlgn="auto" hangingPunct="1">
              <a:spcAft>
                <a:spcPts val="0"/>
              </a:spcAft>
              <a:defRPr/>
            </a:pPr>
            <a:r>
              <a:rPr lang="cy-GB" sz="3200" dirty="0" err="1" smtClean="0">
                <a:latin typeface="Lucida Sans" panose="020B0602030504020204" pitchFamily="34" charset="0"/>
              </a:rPr>
              <a:t>Lev</a:t>
            </a:r>
            <a:r>
              <a:rPr lang="cy-GB" sz="3200" dirty="0" smtClean="0">
                <a:latin typeface="Lucida Sans" panose="020B0602030504020204" pitchFamily="34" charset="0"/>
              </a:rPr>
              <a:t> </a:t>
            </a:r>
            <a:r>
              <a:rPr lang="cy-GB" sz="3200" dirty="0" err="1" smtClean="0">
                <a:latin typeface="Lucida Sans" panose="020B0602030504020204" pitchFamily="34" charset="0"/>
              </a:rPr>
              <a:t>Vygotsky</a:t>
            </a:r>
            <a:r>
              <a:rPr lang="cy-GB" sz="3200" dirty="0" smtClean="0">
                <a:latin typeface="Lucida Sans" panose="020B0602030504020204" pitchFamily="34" charset="0"/>
              </a:rPr>
              <a:t> (1896-1934)</a:t>
            </a:r>
            <a:endParaRPr lang="cy-GB" sz="2000" dirty="0">
              <a:solidFill>
                <a:srgbClr val="002060"/>
              </a:solidFill>
              <a:latin typeface="Lucida Sans" panose="020B0602030504020204" pitchFamily="34" charset="0"/>
            </a:endParaRPr>
          </a:p>
        </p:txBody>
      </p:sp>
      <p:sp>
        <p:nvSpPr>
          <p:cNvPr id="4100" name="Rectangle 5"/>
          <p:cNvSpPr>
            <a:spLocks noGrp="1" noChangeArrowheads="1"/>
          </p:cNvSpPr>
          <p:nvPr>
            <p:ph sz="half" idx="2"/>
          </p:nvPr>
        </p:nvSpPr>
        <p:spPr>
          <a:xfrm>
            <a:off x="4648200" y="1412776"/>
            <a:ext cx="4316288" cy="4320480"/>
          </a:xfrm>
        </p:spPr>
        <p:txBody>
          <a:bodyPr rtlCol="0">
            <a:noAutofit/>
          </a:bodyPr>
          <a:lstStyle/>
          <a:p>
            <a:pPr>
              <a:defRPr/>
            </a:pPr>
            <a:r>
              <a:rPr lang="cy-GB" altLang="cy-GB" sz="2200" dirty="0">
                <a:latin typeface="Lucida Sans" pitchFamily="34" charset="0"/>
              </a:rPr>
              <a:t>Seicolegydd datblygiadol</a:t>
            </a:r>
          </a:p>
          <a:p>
            <a:pPr>
              <a:defRPr/>
            </a:pPr>
            <a:r>
              <a:rPr lang="cy-GB" altLang="cy-GB" sz="2200" dirty="0">
                <a:latin typeface="Lucida Sans" pitchFamily="34" charset="0"/>
              </a:rPr>
              <a:t>Damcaniaeth gymdeithasol-ddiwylliannol</a:t>
            </a:r>
          </a:p>
          <a:p>
            <a:pPr>
              <a:defRPr/>
            </a:pPr>
            <a:r>
              <a:rPr lang="cy-GB" altLang="cy-GB" sz="2200" dirty="0">
                <a:latin typeface="Lucida Sans" pitchFamily="34" charset="0"/>
              </a:rPr>
              <a:t>Dylanwad diwylliant ar ddatblygiad </a:t>
            </a:r>
            <a:r>
              <a:rPr lang="cy-GB" altLang="cy-GB" sz="2200" dirty="0" smtClean="0">
                <a:latin typeface="Lucida Sans" pitchFamily="34" charset="0"/>
              </a:rPr>
              <a:t>plant</a:t>
            </a:r>
          </a:p>
          <a:p>
            <a:pPr marL="0" indent="0">
              <a:buNone/>
              <a:defRPr/>
            </a:pPr>
            <a:endParaRPr lang="cy-GB" altLang="cy-GB" sz="2200" dirty="0">
              <a:solidFill>
                <a:srgbClr val="002060"/>
              </a:solidFill>
              <a:latin typeface="Lucida Sans" pitchFamily="34" charset="0"/>
            </a:endParaRPr>
          </a:p>
          <a:p>
            <a:pPr>
              <a:defRPr/>
            </a:pPr>
            <a:r>
              <a:rPr lang="cy-GB" altLang="cy-GB" sz="2200" dirty="0" smtClean="0">
                <a:solidFill>
                  <a:srgbClr val="002060"/>
                </a:solidFill>
                <a:latin typeface="Lucida Sans" pitchFamily="34" charset="0"/>
              </a:rPr>
              <a:t>Developmental </a:t>
            </a:r>
            <a:r>
              <a:rPr lang="cy-GB" altLang="cy-GB" sz="2200" dirty="0" err="1" smtClean="0">
                <a:solidFill>
                  <a:srgbClr val="002060"/>
                </a:solidFill>
                <a:latin typeface="Lucida Sans" pitchFamily="34" charset="0"/>
              </a:rPr>
              <a:t>psychologist</a:t>
            </a:r>
            <a:endParaRPr lang="cy-GB" altLang="cy-GB" sz="2200" dirty="0" smtClean="0">
              <a:solidFill>
                <a:srgbClr val="002060"/>
              </a:solidFill>
              <a:latin typeface="Lucida Sans" pitchFamily="34" charset="0"/>
            </a:endParaRPr>
          </a:p>
          <a:p>
            <a:pPr>
              <a:defRPr/>
            </a:pPr>
            <a:r>
              <a:rPr lang="cy-GB" altLang="cy-GB" sz="2200" dirty="0" err="1" smtClean="0">
                <a:solidFill>
                  <a:srgbClr val="002060"/>
                </a:solidFill>
                <a:latin typeface="Lucida Sans" pitchFamily="34" charset="0"/>
              </a:rPr>
              <a:t>Sociocultural</a:t>
            </a:r>
            <a:r>
              <a:rPr lang="cy-GB" altLang="cy-GB" sz="2200" dirty="0" smtClean="0">
                <a:solidFill>
                  <a:srgbClr val="002060"/>
                </a:solidFill>
                <a:latin typeface="Lucida Sans" pitchFamily="34" charset="0"/>
              </a:rPr>
              <a:t> </a:t>
            </a:r>
            <a:r>
              <a:rPr lang="cy-GB" altLang="cy-GB" sz="2200" dirty="0" err="1" smtClean="0">
                <a:solidFill>
                  <a:srgbClr val="002060"/>
                </a:solidFill>
                <a:latin typeface="Lucida Sans" pitchFamily="34" charset="0"/>
              </a:rPr>
              <a:t>theory</a:t>
            </a:r>
            <a:endParaRPr lang="cy-GB" altLang="cy-GB" sz="2200" dirty="0" smtClean="0">
              <a:solidFill>
                <a:srgbClr val="002060"/>
              </a:solidFill>
              <a:latin typeface="Lucida Sans" pitchFamily="34" charset="0"/>
            </a:endParaRPr>
          </a:p>
          <a:p>
            <a:pPr>
              <a:defRPr/>
            </a:pPr>
            <a:r>
              <a:rPr lang="cy-GB" altLang="cy-GB" sz="2200" dirty="0" err="1" smtClean="0">
                <a:solidFill>
                  <a:srgbClr val="002060"/>
                </a:solidFill>
                <a:latin typeface="Lucida Sans" pitchFamily="34" charset="0"/>
              </a:rPr>
              <a:t>Influence</a:t>
            </a:r>
            <a:r>
              <a:rPr lang="cy-GB" altLang="cy-GB" sz="2200" dirty="0" smtClean="0">
                <a:solidFill>
                  <a:srgbClr val="002060"/>
                </a:solidFill>
                <a:latin typeface="Lucida Sans" pitchFamily="34" charset="0"/>
              </a:rPr>
              <a:t> of </a:t>
            </a:r>
            <a:r>
              <a:rPr lang="cy-GB" altLang="cy-GB" sz="2200" dirty="0" err="1" smtClean="0">
                <a:solidFill>
                  <a:srgbClr val="002060"/>
                </a:solidFill>
                <a:latin typeface="Lucida Sans" pitchFamily="34" charset="0"/>
              </a:rPr>
              <a:t>culture</a:t>
            </a:r>
            <a:r>
              <a:rPr lang="cy-GB" altLang="cy-GB" sz="2200" dirty="0" smtClean="0">
                <a:solidFill>
                  <a:srgbClr val="002060"/>
                </a:solidFill>
                <a:latin typeface="Lucida Sans" pitchFamily="34" charset="0"/>
              </a:rPr>
              <a:t> </a:t>
            </a:r>
            <a:r>
              <a:rPr lang="cy-GB" altLang="cy-GB" sz="2200" dirty="0" err="1" smtClean="0">
                <a:solidFill>
                  <a:srgbClr val="002060"/>
                </a:solidFill>
                <a:latin typeface="Lucida Sans" pitchFamily="34" charset="0"/>
              </a:rPr>
              <a:t>on</a:t>
            </a:r>
            <a:r>
              <a:rPr lang="cy-GB" altLang="cy-GB" sz="2200" dirty="0" smtClean="0">
                <a:solidFill>
                  <a:srgbClr val="002060"/>
                </a:solidFill>
                <a:latin typeface="Lucida Sans" pitchFamily="34" charset="0"/>
              </a:rPr>
              <a:t> </a:t>
            </a:r>
            <a:r>
              <a:rPr lang="cy-GB" altLang="cy-GB" sz="2200" dirty="0" err="1" smtClean="0">
                <a:solidFill>
                  <a:srgbClr val="002060"/>
                </a:solidFill>
                <a:latin typeface="Lucida Sans" pitchFamily="34" charset="0"/>
              </a:rPr>
              <a:t>child</a:t>
            </a:r>
            <a:r>
              <a:rPr lang="cy-GB" altLang="cy-GB" sz="2200" dirty="0" smtClean="0">
                <a:solidFill>
                  <a:srgbClr val="002060"/>
                </a:solidFill>
                <a:latin typeface="Lucida Sans" pitchFamily="34" charset="0"/>
              </a:rPr>
              <a:t> </a:t>
            </a:r>
            <a:r>
              <a:rPr lang="cy-GB" altLang="cy-GB" sz="2200" dirty="0" err="1" smtClean="0">
                <a:solidFill>
                  <a:srgbClr val="002060"/>
                </a:solidFill>
                <a:latin typeface="Lucida Sans" pitchFamily="34" charset="0"/>
              </a:rPr>
              <a:t>development</a:t>
            </a:r>
            <a:endParaRPr lang="cy-GB" altLang="cy-GB" sz="2200" dirty="0" smtClean="0">
              <a:solidFill>
                <a:srgbClr val="002060"/>
              </a:solidFill>
              <a:latin typeface="Lucida Sans" pitchFamily="34" charset="0"/>
            </a:endParaRPr>
          </a:p>
        </p:txBody>
      </p:sp>
      <p:pic>
        <p:nvPicPr>
          <p:cNvPr id="4" name="Content Placeholder 3"/>
          <p:cNvPicPr>
            <a:picLocks noGrp="1" noChangeAspect="1"/>
          </p:cNvPicPr>
          <p:nvPr>
            <p:ph sz="half" idx="1"/>
          </p:nvPr>
        </p:nvPicPr>
        <p:blipFill>
          <a:blip r:embed="rId3"/>
          <a:stretch>
            <a:fillRect/>
          </a:stretch>
        </p:blipFill>
        <p:spPr>
          <a:xfrm>
            <a:off x="755575" y="1340768"/>
            <a:ext cx="3312369" cy="3732089"/>
          </a:xfrm>
          <a:prstGeom prst="rect">
            <a:avLst/>
          </a:prstGeom>
        </p:spPr>
      </p:pic>
    </p:spTree>
    <p:extLst>
      <p:ext uri="{BB962C8B-B14F-4D97-AF65-F5344CB8AC3E}">
        <p14:creationId xmlns:p14="http://schemas.microsoft.com/office/powerpoint/2010/main" val="2791357224"/>
      </p:ext>
    </p:extLst>
  </p:cSld>
  <p:clrMapOvr>
    <a:masterClrMapping/>
  </p:clrMapOvr>
  <p:transition/>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fontScale="90000"/>
          </a:bodyPr>
          <a:lstStyle/>
          <a:p>
            <a:pPr eaLnBrk="1" fontAlgn="auto" hangingPunct="1">
              <a:spcAft>
                <a:spcPts val="0"/>
              </a:spcAft>
              <a:defRPr/>
            </a:pPr>
            <a:r>
              <a:rPr lang="cy-GB" sz="3200" dirty="0" smtClean="0">
                <a:latin typeface="Lucida Sans" panose="020B0602030504020204" pitchFamily="34" charset="0"/>
              </a:rPr>
              <a:t>Damcaniaeth gymdeithasol-ddiwylliannol</a:t>
            </a:r>
            <a:r>
              <a:rPr lang="cy-GB" sz="3200" dirty="0">
                <a:latin typeface="Lucida Sans" panose="020B0602030504020204" pitchFamily="34" charset="0"/>
              </a:rPr>
              <a:t/>
            </a:r>
            <a:br>
              <a:rPr lang="cy-GB" sz="3200" dirty="0">
                <a:latin typeface="Lucida Sans" panose="020B0602030504020204" pitchFamily="34" charset="0"/>
              </a:rPr>
            </a:br>
            <a:r>
              <a:rPr lang="cy-GB" sz="3200" dirty="0" err="1" smtClean="0">
                <a:solidFill>
                  <a:srgbClr val="002060"/>
                </a:solidFill>
                <a:latin typeface="Lucida Sans" panose="020B0602030504020204" pitchFamily="34" charset="0"/>
              </a:rPr>
              <a:t>Sociocultural</a:t>
            </a:r>
            <a:r>
              <a:rPr lang="cy-GB" sz="3200" dirty="0" smtClean="0">
                <a:solidFill>
                  <a:srgbClr val="002060"/>
                </a:solidFill>
                <a:latin typeface="Lucida Sans" panose="020B0602030504020204" pitchFamily="34" charset="0"/>
              </a:rPr>
              <a:t> </a:t>
            </a:r>
            <a:r>
              <a:rPr lang="cy-GB" sz="3200" dirty="0" err="1" smtClean="0">
                <a:solidFill>
                  <a:srgbClr val="002060"/>
                </a:solidFill>
                <a:latin typeface="Lucida Sans" panose="020B0602030504020204" pitchFamily="34" charset="0"/>
              </a:rPr>
              <a:t>theory</a:t>
            </a:r>
            <a:endParaRPr lang="cy-GB" sz="20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323528" y="1340768"/>
            <a:ext cx="4172272" cy="4464496"/>
          </a:xfrm>
        </p:spPr>
        <p:txBody>
          <a:bodyPr rtlCol="0">
            <a:noAutofit/>
          </a:bodyPr>
          <a:lstStyle/>
          <a:p>
            <a:pPr>
              <a:defRPr/>
            </a:pPr>
            <a:r>
              <a:rPr lang="cy-GB" sz="2400" kern="0" dirty="0">
                <a:solidFill>
                  <a:srgbClr val="000000"/>
                </a:solidFill>
                <a:latin typeface="Lucida Sans" pitchFamily="34" charset="0"/>
                <a:ea typeface="ＭＳ Ｐゴシック" charset="-128"/>
              </a:rPr>
              <a:t>D</a:t>
            </a:r>
            <a:r>
              <a:rPr lang="cy-GB" sz="2400" kern="0" dirty="0" smtClean="0">
                <a:solidFill>
                  <a:srgbClr val="000000"/>
                </a:solidFill>
                <a:latin typeface="Lucida Sans" pitchFamily="34" charset="0"/>
                <a:ea typeface="ＭＳ Ｐゴシック" charset="-128"/>
              </a:rPr>
              <a:t>ysgu </a:t>
            </a:r>
            <a:r>
              <a:rPr lang="cy-GB" sz="2400" kern="0" dirty="0">
                <a:solidFill>
                  <a:srgbClr val="000000"/>
                </a:solidFill>
                <a:latin typeface="Lucida Sans" pitchFamily="34" charset="0"/>
                <a:ea typeface="ＭＳ Ｐゴシック" charset="-128"/>
              </a:rPr>
              <a:t>yn broses gymdeithasol</a:t>
            </a:r>
          </a:p>
          <a:p>
            <a:pPr>
              <a:defRPr/>
            </a:pPr>
            <a:r>
              <a:rPr lang="cy-GB" sz="2400" kern="0" dirty="0">
                <a:solidFill>
                  <a:srgbClr val="000000"/>
                </a:solidFill>
                <a:latin typeface="Lucida Sans" pitchFamily="34" charset="0"/>
                <a:ea typeface="ＭＳ Ｐゴシック" charset="-128"/>
              </a:rPr>
              <a:t>D</a:t>
            </a:r>
            <a:r>
              <a:rPr lang="cy-GB" sz="2400" kern="0" dirty="0" smtClean="0">
                <a:solidFill>
                  <a:srgbClr val="000000"/>
                </a:solidFill>
                <a:latin typeface="Lucida Sans" pitchFamily="34" charset="0"/>
                <a:ea typeface="ＭＳ Ｐゴシック" charset="-128"/>
              </a:rPr>
              <a:t>ysgu'n </a:t>
            </a:r>
            <a:r>
              <a:rPr lang="cy-GB" sz="2400" kern="0" dirty="0">
                <a:solidFill>
                  <a:srgbClr val="000000"/>
                </a:solidFill>
                <a:latin typeface="Lucida Sans" pitchFamily="34" charset="0"/>
                <a:ea typeface="ＭＳ Ｐゴシック" charset="-128"/>
              </a:rPr>
              <a:t>digwydd yn ystod rhyngweithio cymdeithasol</a:t>
            </a:r>
          </a:p>
          <a:p>
            <a:pPr>
              <a:defRPr/>
            </a:pPr>
            <a:r>
              <a:rPr lang="cy-GB" sz="2400" kern="0" dirty="0">
                <a:solidFill>
                  <a:srgbClr val="000000"/>
                </a:solidFill>
                <a:latin typeface="Lucida Sans" pitchFamily="34" charset="0"/>
                <a:ea typeface="ＭＳ Ｐゴシック" charset="-128"/>
              </a:rPr>
              <a:t>L</a:t>
            </a:r>
            <a:r>
              <a:rPr lang="cy-GB" sz="2400" kern="0" dirty="0" smtClean="0">
                <a:solidFill>
                  <a:srgbClr val="000000"/>
                </a:solidFill>
                <a:latin typeface="Lucida Sans" pitchFamily="34" charset="0"/>
                <a:ea typeface="ＭＳ Ｐゴシック" charset="-128"/>
              </a:rPr>
              <a:t>efelau </a:t>
            </a:r>
            <a:r>
              <a:rPr lang="cy-GB" sz="2400" kern="0" dirty="0">
                <a:solidFill>
                  <a:srgbClr val="000000"/>
                </a:solidFill>
                <a:latin typeface="Lucida Sans" pitchFamily="34" charset="0"/>
                <a:ea typeface="ＭＳ Ｐゴシック" charset="-128"/>
              </a:rPr>
              <a:t>gwybyddol plant yn wahanol</a:t>
            </a:r>
          </a:p>
          <a:p>
            <a:pPr>
              <a:defRPr/>
            </a:pPr>
            <a:r>
              <a:rPr lang="cy-GB" sz="2400" kern="0" dirty="0" smtClean="0">
                <a:solidFill>
                  <a:srgbClr val="000000"/>
                </a:solidFill>
                <a:latin typeface="Lucida Sans" pitchFamily="34" charset="0"/>
                <a:ea typeface="ＭＳ Ｐゴシック" charset="-128"/>
              </a:rPr>
              <a:t>‘Marcwyr</a:t>
            </a:r>
            <a:r>
              <a:rPr lang="cy-GB" sz="2400" kern="0" dirty="0">
                <a:solidFill>
                  <a:srgbClr val="000000"/>
                </a:solidFill>
                <a:latin typeface="Lucida Sans" pitchFamily="34" charset="0"/>
                <a:ea typeface="ＭＳ Ｐゴシック" charset="-128"/>
              </a:rPr>
              <a:t>’ diwylliannol yn cael effaith ar ddatblygiad plant</a:t>
            </a:r>
          </a:p>
          <a:p>
            <a:pPr>
              <a:defRPr/>
            </a:pPr>
            <a:r>
              <a:rPr lang="cy-GB" sz="2400" kern="0" dirty="0">
                <a:solidFill>
                  <a:srgbClr val="000000"/>
                </a:solidFill>
                <a:latin typeface="Lucida Sans" pitchFamily="34" charset="0"/>
                <a:ea typeface="ＭＳ Ｐゴシック" charset="-128"/>
              </a:rPr>
              <a:t>Iaith - </a:t>
            </a:r>
            <a:r>
              <a:rPr lang="cy-GB" sz="2400" kern="0" dirty="0" smtClean="0">
                <a:solidFill>
                  <a:srgbClr val="000000"/>
                </a:solidFill>
                <a:latin typeface="Lucida Sans" pitchFamily="34" charset="0"/>
                <a:ea typeface="ＭＳ Ｐゴシック" charset="-128"/>
              </a:rPr>
              <a:t>teclyn </a:t>
            </a:r>
            <a:r>
              <a:rPr lang="cy-GB" sz="2400" kern="0" dirty="0">
                <a:solidFill>
                  <a:srgbClr val="000000"/>
                </a:solidFill>
                <a:latin typeface="Lucida Sans" pitchFamily="34" charset="0"/>
                <a:ea typeface="ＭＳ Ｐゴシック" charset="-128"/>
              </a:rPr>
              <a:t>diwylliannol</a:t>
            </a:r>
            <a:endParaRPr lang="cy-GB" sz="2400" kern="0" dirty="0" smtClean="0">
              <a:solidFill>
                <a:srgbClr val="000000"/>
              </a:solidFill>
              <a:latin typeface="Lucida Sans" pitchFamily="34" charset="0"/>
              <a:ea typeface="ＭＳ Ｐゴシック" charset="-128"/>
            </a:endParaRPr>
          </a:p>
        </p:txBody>
      </p:sp>
      <p:sp>
        <p:nvSpPr>
          <p:cNvPr id="4100" name="Rectangle 5"/>
          <p:cNvSpPr>
            <a:spLocks noGrp="1" noChangeArrowheads="1"/>
          </p:cNvSpPr>
          <p:nvPr>
            <p:ph sz="half" idx="2"/>
          </p:nvPr>
        </p:nvSpPr>
        <p:spPr>
          <a:xfrm>
            <a:off x="4648200" y="1412776"/>
            <a:ext cx="4316288" cy="4320480"/>
          </a:xfrm>
        </p:spPr>
        <p:txBody>
          <a:bodyPr rtlCol="0">
            <a:noAutofit/>
          </a:bodyPr>
          <a:lstStyle/>
          <a:p>
            <a:pPr>
              <a:defRPr/>
            </a:pPr>
            <a:r>
              <a:rPr lang="cy-GB" altLang="cy-GB" sz="2400" dirty="0" smtClean="0">
                <a:solidFill>
                  <a:srgbClr val="002060"/>
                </a:solidFill>
                <a:latin typeface="Lucida Sans" pitchFamily="34" charset="0"/>
              </a:rPr>
              <a:t>Learning is a </a:t>
            </a:r>
            <a:r>
              <a:rPr lang="cy-GB" altLang="cy-GB" sz="2400" dirty="0" err="1" smtClean="0">
                <a:solidFill>
                  <a:srgbClr val="002060"/>
                </a:solidFill>
                <a:latin typeface="Lucida Sans" pitchFamily="34" charset="0"/>
              </a:rPr>
              <a:t>social</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process</a:t>
            </a:r>
            <a:endParaRPr lang="cy-GB" altLang="cy-GB" sz="2400" dirty="0" smtClean="0">
              <a:solidFill>
                <a:srgbClr val="002060"/>
              </a:solidFill>
              <a:latin typeface="Lucida Sans" pitchFamily="34" charset="0"/>
            </a:endParaRPr>
          </a:p>
          <a:p>
            <a:pPr>
              <a:defRPr/>
            </a:pPr>
            <a:r>
              <a:rPr lang="cy-GB" altLang="cy-GB" sz="2400" dirty="0" smtClean="0">
                <a:solidFill>
                  <a:srgbClr val="002060"/>
                </a:solidFill>
                <a:latin typeface="Lucida Sans" pitchFamily="34" charset="0"/>
              </a:rPr>
              <a:t>Learning </a:t>
            </a:r>
            <a:r>
              <a:rPr lang="cy-GB" altLang="cy-GB" sz="2400" dirty="0" err="1" smtClean="0">
                <a:solidFill>
                  <a:srgbClr val="002060"/>
                </a:solidFill>
                <a:latin typeface="Lucida Sans" pitchFamily="34" charset="0"/>
              </a:rPr>
              <a:t>occurs</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during</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social</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interactions</a:t>
            </a:r>
            <a:endParaRPr lang="cy-GB" altLang="cy-GB" sz="2400" dirty="0" smtClean="0">
              <a:solidFill>
                <a:srgbClr val="002060"/>
              </a:solidFill>
              <a:latin typeface="Lucida Sans" pitchFamily="34" charset="0"/>
            </a:endParaRPr>
          </a:p>
          <a:p>
            <a:pPr>
              <a:defRPr/>
            </a:pPr>
            <a:r>
              <a:rPr lang="cy-GB" altLang="cy-GB" sz="2400" dirty="0" err="1" smtClean="0">
                <a:solidFill>
                  <a:srgbClr val="002060"/>
                </a:solidFill>
                <a:latin typeface="Lucida Sans" pitchFamily="34" charset="0"/>
              </a:rPr>
              <a:t>Children’s</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cognitive</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levels</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differ</a:t>
            </a:r>
            <a:endParaRPr lang="cy-GB" altLang="cy-GB" sz="2400" dirty="0" smtClean="0">
              <a:solidFill>
                <a:srgbClr val="002060"/>
              </a:solidFill>
              <a:latin typeface="Lucida Sans" pitchFamily="34" charset="0"/>
            </a:endParaRPr>
          </a:p>
          <a:p>
            <a:pPr>
              <a:defRPr/>
            </a:pPr>
            <a:r>
              <a:rPr lang="cy-GB" altLang="cy-GB" sz="2400" dirty="0" err="1" smtClean="0">
                <a:solidFill>
                  <a:srgbClr val="002060"/>
                </a:solidFill>
                <a:latin typeface="Lucida Sans" pitchFamily="34" charset="0"/>
              </a:rPr>
              <a:t>Cultural</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markers</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have</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an</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impact</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on</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child</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development</a:t>
            </a:r>
            <a:endParaRPr lang="cy-GB" altLang="cy-GB" sz="2400" dirty="0" smtClean="0">
              <a:solidFill>
                <a:srgbClr val="002060"/>
              </a:solidFill>
              <a:latin typeface="Lucida Sans" pitchFamily="34" charset="0"/>
            </a:endParaRPr>
          </a:p>
          <a:p>
            <a:pPr>
              <a:defRPr/>
            </a:pPr>
            <a:r>
              <a:rPr lang="cy-GB" altLang="cy-GB" sz="2400" dirty="0" err="1" smtClean="0">
                <a:solidFill>
                  <a:srgbClr val="002060"/>
                </a:solidFill>
                <a:latin typeface="Lucida Sans" pitchFamily="34" charset="0"/>
              </a:rPr>
              <a:t>Language</a:t>
            </a:r>
            <a:r>
              <a:rPr lang="cy-GB" altLang="cy-GB" sz="2400" dirty="0" smtClean="0">
                <a:solidFill>
                  <a:srgbClr val="002060"/>
                </a:solidFill>
                <a:latin typeface="Lucida Sans" pitchFamily="34" charset="0"/>
              </a:rPr>
              <a:t> – </a:t>
            </a:r>
            <a:r>
              <a:rPr lang="cy-GB" altLang="cy-GB" sz="2400" dirty="0" err="1" smtClean="0">
                <a:solidFill>
                  <a:srgbClr val="002060"/>
                </a:solidFill>
                <a:latin typeface="Lucida Sans" pitchFamily="34" charset="0"/>
              </a:rPr>
              <a:t>cultural</a:t>
            </a:r>
            <a:r>
              <a:rPr lang="cy-GB" altLang="cy-GB" sz="2400" dirty="0" smtClean="0">
                <a:solidFill>
                  <a:srgbClr val="002060"/>
                </a:solidFill>
                <a:latin typeface="Lucida Sans" pitchFamily="34" charset="0"/>
              </a:rPr>
              <a:t> </a:t>
            </a:r>
            <a:r>
              <a:rPr lang="cy-GB" altLang="cy-GB" sz="2400" dirty="0" err="1" smtClean="0">
                <a:solidFill>
                  <a:srgbClr val="002060"/>
                </a:solidFill>
                <a:latin typeface="Lucida Sans" pitchFamily="34" charset="0"/>
              </a:rPr>
              <a:t>tool</a:t>
            </a:r>
            <a:endParaRPr lang="cy-GB" altLang="cy-GB" sz="2400" dirty="0" smtClean="0">
              <a:solidFill>
                <a:srgbClr val="002060"/>
              </a:solidFill>
              <a:latin typeface="Lucida Sans" pitchFamily="34" charset="0"/>
            </a:endParaRPr>
          </a:p>
          <a:p>
            <a:pPr>
              <a:defRPr/>
            </a:pPr>
            <a:endParaRPr lang="cy-GB" altLang="cy-GB" sz="2200" dirty="0" smtClean="0">
              <a:solidFill>
                <a:srgbClr val="002060"/>
              </a:solidFill>
              <a:latin typeface="Lucida Sans" pitchFamily="34" charset="0"/>
            </a:endParaRPr>
          </a:p>
          <a:p>
            <a:pPr>
              <a:defRPr/>
            </a:pPr>
            <a:endParaRPr lang="cy-GB" altLang="cy-GB" sz="2200" dirty="0" smtClean="0">
              <a:solidFill>
                <a:srgbClr val="002060"/>
              </a:solidFill>
              <a:latin typeface="Lucida Sans" pitchFamily="34" charset="0"/>
            </a:endParaRPr>
          </a:p>
        </p:txBody>
      </p:sp>
    </p:spTree>
    <p:extLst>
      <p:ext uri="{BB962C8B-B14F-4D97-AF65-F5344CB8AC3E}">
        <p14:creationId xmlns:p14="http://schemas.microsoft.com/office/powerpoint/2010/main" val="3781319725"/>
      </p:ext>
    </p:extLst>
  </p:cSld>
  <p:clrMapOvr>
    <a:masterClrMapping/>
  </p:clrMapOvr>
  <p:transition/>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a:bodyPr>
          <a:lstStyle/>
          <a:p>
            <a:pPr eaLnBrk="1" fontAlgn="auto" hangingPunct="1">
              <a:spcAft>
                <a:spcPts val="0"/>
              </a:spcAft>
              <a:defRPr/>
            </a:pPr>
            <a:r>
              <a:rPr lang="cy-GB" sz="3200" dirty="0" smtClean="0">
                <a:latin typeface="Lucida Sans" panose="020B0602030504020204" pitchFamily="34" charset="0"/>
              </a:rPr>
              <a:t>Morton </a:t>
            </a:r>
            <a:r>
              <a:rPr lang="cy-GB" sz="3200" dirty="0" err="1" smtClean="0">
                <a:latin typeface="Lucida Sans" panose="020B0602030504020204" pitchFamily="34" charset="0"/>
              </a:rPr>
              <a:t>and</a:t>
            </a:r>
            <a:r>
              <a:rPr lang="cy-GB" sz="3200" dirty="0" smtClean="0">
                <a:latin typeface="Lucida Sans" panose="020B0602030504020204" pitchFamily="34" charset="0"/>
              </a:rPr>
              <a:t> </a:t>
            </a:r>
            <a:r>
              <a:rPr lang="cy-GB" sz="3200" dirty="0" err="1" smtClean="0">
                <a:latin typeface="Lucida Sans" panose="020B0602030504020204" pitchFamily="34" charset="0"/>
              </a:rPr>
              <a:t>Guerin</a:t>
            </a:r>
            <a:r>
              <a:rPr lang="cy-GB" sz="3200" dirty="0" smtClean="0">
                <a:latin typeface="Lucida Sans" panose="020B0602030504020204" pitchFamily="34" charset="0"/>
              </a:rPr>
              <a:t> (2017: 1)</a:t>
            </a:r>
            <a:endParaRPr lang="cy-GB" sz="2000" dirty="0">
              <a:solidFill>
                <a:srgbClr val="002060"/>
              </a:solidFill>
              <a:latin typeface="Lucida Sans" panose="020B0602030504020204" pitchFamily="34" charset="0"/>
            </a:endParaRPr>
          </a:p>
        </p:txBody>
      </p:sp>
      <p:sp>
        <p:nvSpPr>
          <p:cNvPr id="4099" name="Rectangle 4"/>
          <p:cNvSpPr>
            <a:spLocks noGrp="1" noChangeArrowheads="1"/>
          </p:cNvSpPr>
          <p:nvPr>
            <p:ph sz="half" idx="1"/>
          </p:nvPr>
        </p:nvSpPr>
        <p:spPr>
          <a:xfrm>
            <a:off x="323528" y="1340768"/>
            <a:ext cx="8568952" cy="3744416"/>
          </a:xfrm>
        </p:spPr>
        <p:txBody>
          <a:bodyPr rtlCol="0">
            <a:noAutofit/>
          </a:bodyPr>
          <a:lstStyle/>
          <a:p>
            <a:pPr marL="0" indent="0" algn="just">
              <a:buNone/>
              <a:defRPr/>
            </a:pPr>
            <a:r>
              <a:rPr lang="en-GB" sz="2000" kern="0" dirty="0" smtClean="0">
                <a:solidFill>
                  <a:srgbClr val="000000"/>
                </a:solidFill>
                <a:latin typeface="Lucida Sans" pitchFamily="34" charset="0"/>
                <a:ea typeface="ＭＳ Ｐゴシック" charset="-128"/>
              </a:rPr>
              <a:t>“In </a:t>
            </a:r>
            <a:r>
              <a:rPr lang="en-GB" sz="2000" kern="0" dirty="0">
                <a:solidFill>
                  <a:srgbClr val="000000"/>
                </a:solidFill>
                <a:latin typeface="Lucida Sans" pitchFamily="34" charset="0"/>
                <a:ea typeface="ＭＳ Ｐゴシック" charset="-128"/>
              </a:rPr>
              <a:t>culturally responsive paradigms, learning is recognized as sociocultural—being informed through </a:t>
            </a:r>
            <a:r>
              <a:rPr lang="en-GB" sz="2000" b="1" kern="0" dirty="0">
                <a:solidFill>
                  <a:srgbClr val="000000"/>
                </a:solidFill>
                <a:latin typeface="Lucida Sans" pitchFamily="34" charset="0"/>
                <a:ea typeface="ＭＳ Ｐゴシック" charset="-128"/>
              </a:rPr>
              <a:t>interactions with others</a:t>
            </a:r>
            <a:r>
              <a:rPr lang="en-GB" sz="2000" kern="0" dirty="0">
                <a:solidFill>
                  <a:srgbClr val="000000"/>
                </a:solidFill>
                <a:latin typeface="Lucida Sans" pitchFamily="34" charset="0"/>
                <a:ea typeface="ＭＳ Ｐゴシック" charset="-128"/>
              </a:rPr>
              <a:t>. All students are recognized and valued as people who gain experiences and knowledge across many contexts. </a:t>
            </a:r>
            <a:r>
              <a:rPr lang="en-GB" sz="2000" b="1" kern="0" dirty="0">
                <a:solidFill>
                  <a:srgbClr val="000000"/>
                </a:solidFill>
                <a:latin typeface="Lucida Sans" pitchFamily="34" charset="0"/>
                <a:ea typeface="ＭＳ Ｐゴシック" charset="-128"/>
              </a:rPr>
              <a:t>Multiple perspectives are valued </a:t>
            </a:r>
            <a:r>
              <a:rPr lang="en-GB" sz="2000" kern="0" dirty="0">
                <a:solidFill>
                  <a:srgbClr val="000000"/>
                </a:solidFill>
                <a:latin typeface="Lucida Sans" pitchFamily="34" charset="0"/>
                <a:ea typeface="ＭＳ Ｐゴシック" charset="-128"/>
              </a:rPr>
              <a:t>as shared understandings and constructions of learning are developed in response to observations and interactions in a community of learners—where </a:t>
            </a:r>
            <a:r>
              <a:rPr lang="en-GB" sz="2000" b="1" kern="0" dirty="0">
                <a:solidFill>
                  <a:srgbClr val="000000"/>
                </a:solidFill>
                <a:latin typeface="Lucida Sans" pitchFamily="34" charset="0"/>
                <a:ea typeface="ＭＳ Ｐゴシック" charset="-128"/>
              </a:rPr>
              <a:t>students and teachers learn with and from each other</a:t>
            </a:r>
            <a:r>
              <a:rPr lang="en-GB" sz="2000" kern="0" dirty="0">
                <a:solidFill>
                  <a:srgbClr val="000000"/>
                </a:solidFill>
                <a:latin typeface="Lucida Sans" pitchFamily="34" charset="0"/>
                <a:ea typeface="ＭＳ Ｐゴシック" charset="-128"/>
              </a:rPr>
              <a:t>. Teachers who recognize themselves as capable of teaching everyone in the class are more likely to recognize everyone as a learner, to </a:t>
            </a:r>
            <a:r>
              <a:rPr lang="en-GB" sz="2000" b="1" kern="0" dirty="0">
                <a:solidFill>
                  <a:srgbClr val="000000"/>
                </a:solidFill>
                <a:latin typeface="Lucida Sans" pitchFamily="34" charset="0"/>
                <a:ea typeface="ＭＳ Ｐゴシック" charset="-128"/>
              </a:rPr>
              <a:t>think critically </a:t>
            </a:r>
            <a:r>
              <a:rPr lang="en-GB" sz="2000" kern="0" dirty="0">
                <a:solidFill>
                  <a:srgbClr val="000000"/>
                </a:solidFill>
                <a:latin typeface="Lucida Sans" pitchFamily="34" charset="0"/>
                <a:ea typeface="ＭＳ Ｐゴシック" charset="-128"/>
              </a:rPr>
              <a:t>about their positioning and understanding of disability, and to plan teaching, learning, and assessment in inclusive ways of working</a:t>
            </a:r>
            <a:r>
              <a:rPr lang="en-GB" sz="2000" kern="0" dirty="0" smtClean="0">
                <a:solidFill>
                  <a:srgbClr val="000000"/>
                </a:solidFill>
                <a:latin typeface="Lucida Sans" pitchFamily="34" charset="0"/>
                <a:ea typeface="ＭＳ Ｐゴシック" charset="-128"/>
              </a:rPr>
              <a:t>.”</a:t>
            </a:r>
            <a:endParaRPr lang="cy-GB" sz="2000" kern="0" dirty="0" smtClean="0">
              <a:solidFill>
                <a:srgbClr val="000000"/>
              </a:solidFill>
              <a:latin typeface="Lucida Sans" pitchFamily="34" charset="0"/>
              <a:ea typeface="ＭＳ Ｐゴシック" charset="-128"/>
            </a:endParaRPr>
          </a:p>
        </p:txBody>
      </p:sp>
    </p:spTree>
    <p:extLst>
      <p:ext uri="{BB962C8B-B14F-4D97-AF65-F5344CB8AC3E}">
        <p14:creationId xmlns:p14="http://schemas.microsoft.com/office/powerpoint/2010/main" val="2592034309"/>
      </p:ext>
    </p:extLst>
  </p:cSld>
  <p:clrMapOvr>
    <a:masterClrMapping/>
  </p:clrMapOvr>
  <p:transition/>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a:bodyPr>
          <a:lstStyle/>
          <a:p>
            <a:pPr eaLnBrk="1" fontAlgn="auto" hangingPunct="1">
              <a:spcAft>
                <a:spcPts val="0"/>
              </a:spcAft>
              <a:defRPr/>
            </a:pPr>
            <a:r>
              <a:rPr lang="cy-GB" sz="3200" dirty="0" smtClean="0">
                <a:latin typeface="Lucida Sans" panose="020B0602030504020204" pitchFamily="34" charset="0"/>
              </a:rPr>
              <a:t>Edward T. Hall (1914-2009)</a:t>
            </a:r>
            <a:endParaRPr lang="cy-GB" sz="2000" dirty="0">
              <a:solidFill>
                <a:srgbClr val="002060"/>
              </a:solidFill>
              <a:latin typeface="Lucida Sans" panose="020B0602030504020204" pitchFamily="34" charset="0"/>
            </a:endParaRPr>
          </a:p>
        </p:txBody>
      </p:sp>
      <p:pic>
        <p:nvPicPr>
          <p:cNvPr id="2" name="Content Placeholder 1"/>
          <p:cNvPicPr>
            <a:picLocks noGrp="1" noChangeAspect="1"/>
          </p:cNvPicPr>
          <p:nvPr>
            <p:ph sz="half" idx="1"/>
          </p:nvPr>
        </p:nvPicPr>
        <p:blipFill>
          <a:blip r:embed="rId3"/>
          <a:stretch>
            <a:fillRect/>
          </a:stretch>
        </p:blipFill>
        <p:spPr>
          <a:xfrm>
            <a:off x="611560" y="1844824"/>
            <a:ext cx="3528392" cy="3240360"/>
          </a:xfrm>
          <a:prstGeom prst="rect">
            <a:avLst/>
          </a:prstGeom>
        </p:spPr>
      </p:pic>
      <p:sp>
        <p:nvSpPr>
          <p:cNvPr id="4100" name="Rectangle 5"/>
          <p:cNvSpPr>
            <a:spLocks noGrp="1" noChangeArrowheads="1"/>
          </p:cNvSpPr>
          <p:nvPr>
            <p:ph sz="half" idx="2"/>
          </p:nvPr>
        </p:nvSpPr>
        <p:spPr>
          <a:xfrm>
            <a:off x="4648200" y="1412776"/>
            <a:ext cx="4316288" cy="4320480"/>
          </a:xfrm>
        </p:spPr>
        <p:txBody>
          <a:bodyPr rtlCol="0">
            <a:noAutofit/>
          </a:bodyPr>
          <a:lstStyle/>
          <a:p>
            <a:pPr>
              <a:defRPr/>
            </a:pPr>
            <a:r>
              <a:rPr lang="cy-GB" altLang="cy-GB" sz="2200" dirty="0">
                <a:latin typeface="Lucida Sans" pitchFamily="34" charset="0"/>
              </a:rPr>
              <a:t>Anthropolegydd diwylliannol</a:t>
            </a:r>
          </a:p>
          <a:p>
            <a:pPr>
              <a:defRPr/>
            </a:pPr>
            <a:r>
              <a:rPr lang="cy-GB" altLang="cy-GB" sz="2200" dirty="0">
                <a:latin typeface="Lucida Sans" pitchFamily="34" charset="0"/>
              </a:rPr>
              <a:t>Ymchwilydd </a:t>
            </a:r>
            <a:r>
              <a:rPr lang="cy-GB" altLang="cy-GB" sz="2200" dirty="0" err="1">
                <a:latin typeface="Lucida Sans" pitchFamily="34" charset="0"/>
              </a:rPr>
              <a:t>trawsddiwylliannol</a:t>
            </a:r>
            <a:endParaRPr lang="cy-GB" altLang="cy-GB" sz="2200" dirty="0">
              <a:latin typeface="Lucida Sans" pitchFamily="34" charset="0"/>
            </a:endParaRPr>
          </a:p>
          <a:p>
            <a:pPr>
              <a:defRPr/>
            </a:pPr>
            <a:r>
              <a:rPr lang="cy-GB" altLang="cy-GB" sz="2200" dirty="0">
                <a:latin typeface="Lucida Sans" pitchFamily="34" charset="0"/>
              </a:rPr>
              <a:t>Cyfathrebu </a:t>
            </a:r>
            <a:r>
              <a:rPr lang="cy-GB" altLang="cy-GB" sz="2200" dirty="0" err="1" smtClean="0">
                <a:latin typeface="Lucida Sans" pitchFamily="34" charset="0"/>
              </a:rPr>
              <a:t>rhyngddiwylliannol</a:t>
            </a:r>
            <a:endParaRPr lang="cy-GB" altLang="cy-GB" sz="2200" dirty="0" smtClean="0">
              <a:latin typeface="Lucida Sans" pitchFamily="34" charset="0"/>
            </a:endParaRPr>
          </a:p>
          <a:p>
            <a:pPr marL="0" indent="0">
              <a:buNone/>
              <a:defRPr/>
            </a:pPr>
            <a:endParaRPr lang="cy-GB" altLang="cy-GB" sz="2200" dirty="0">
              <a:solidFill>
                <a:srgbClr val="002060"/>
              </a:solidFill>
              <a:latin typeface="Lucida Sans" pitchFamily="34" charset="0"/>
            </a:endParaRPr>
          </a:p>
          <a:p>
            <a:pPr>
              <a:defRPr/>
            </a:pPr>
            <a:r>
              <a:rPr lang="cy-GB" altLang="cy-GB" sz="2200" dirty="0" smtClean="0">
                <a:solidFill>
                  <a:srgbClr val="002060"/>
                </a:solidFill>
                <a:latin typeface="Lucida Sans" pitchFamily="34" charset="0"/>
              </a:rPr>
              <a:t>Cultural </a:t>
            </a:r>
            <a:r>
              <a:rPr lang="cy-GB" altLang="cy-GB" sz="2200" dirty="0" err="1" smtClean="0">
                <a:solidFill>
                  <a:srgbClr val="002060"/>
                </a:solidFill>
                <a:latin typeface="Lucida Sans" pitchFamily="34" charset="0"/>
              </a:rPr>
              <a:t>anthropologist</a:t>
            </a:r>
            <a:endParaRPr lang="cy-GB" altLang="cy-GB" sz="2200" dirty="0" smtClean="0">
              <a:solidFill>
                <a:srgbClr val="002060"/>
              </a:solidFill>
              <a:latin typeface="Lucida Sans" pitchFamily="34" charset="0"/>
            </a:endParaRPr>
          </a:p>
          <a:p>
            <a:pPr>
              <a:defRPr/>
            </a:pPr>
            <a:r>
              <a:rPr lang="cy-GB" altLang="cy-GB" sz="2200" dirty="0" smtClean="0">
                <a:solidFill>
                  <a:srgbClr val="002060"/>
                </a:solidFill>
                <a:latin typeface="Lucida Sans" pitchFamily="34" charset="0"/>
              </a:rPr>
              <a:t>Cross-</a:t>
            </a:r>
            <a:r>
              <a:rPr lang="cy-GB" altLang="cy-GB" sz="2200" dirty="0" err="1" smtClean="0">
                <a:solidFill>
                  <a:srgbClr val="002060"/>
                </a:solidFill>
                <a:latin typeface="Lucida Sans" pitchFamily="34" charset="0"/>
              </a:rPr>
              <a:t>cultural</a:t>
            </a:r>
            <a:r>
              <a:rPr lang="cy-GB" altLang="cy-GB" sz="2200" dirty="0" smtClean="0">
                <a:solidFill>
                  <a:srgbClr val="002060"/>
                </a:solidFill>
                <a:latin typeface="Lucida Sans" pitchFamily="34" charset="0"/>
              </a:rPr>
              <a:t> </a:t>
            </a:r>
            <a:r>
              <a:rPr lang="cy-GB" altLang="cy-GB" sz="2200" dirty="0" err="1" smtClean="0">
                <a:solidFill>
                  <a:srgbClr val="002060"/>
                </a:solidFill>
                <a:latin typeface="Lucida Sans" pitchFamily="34" charset="0"/>
              </a:rPr>
              <a:t>researcher</a:t>
            </a:r>
            <a:endParaRPr lang="cy-GB" altLang="cy-GB" sz="2200" dirty="0" smtClean="0">
              <a:solidFill>
                <a:srgbClr val="002060"/>
              </a:solidFill>
              <a:latin typeface="Lucida Sans" pitchFamily="34" charset="0"/>
            </a:endParaRPr>
          </a:p>
          <a:p>
            <a:pPr>
              <a:defRPr/>
            </a:pPr>
            <a:r>
              <a:rPr lang="cy-GB" altLang="cy-GB" sz="2200" dirty="0" err="1" smtClean="0">
                <a:solidFill>
                  <a:srgbClr val="002060"/>
                </a:solidFill>
                <a:latin typeface="Lucida Sans" pitchFamily="34" charset="0"/>
              </a:rPr>
              <a:t>Intercultural</a:t>
            </a:r>
            <a:r>
              <a:rPr lang="cy-GB" altLang="cy-GB" sz="2200" dirty="0" smtClean="0">
                <a:solidFill>
                  <a:srgbClr val="002060"/>
                </a:solidFill>
                <a:latin typeface="Lucida Sans" pitchFamily="34" charset="0"/>
              </a:rPr>
              <a:t> </a:t>
            </a:r>
            <a:r>
              <a:rPr lang="cy-GB" altLang="cy-GB" sz="2200" dirty="0" err="1" smtClean="0">
                <a:solidFill>
                  <a:srgbClr val="002060"/>
                </a:solidFill>
                <a:latin typeface="Lucida Sans" pitchFamily="34" charset="0"/>
              </a:rPr>
              <a:t>communication</a:t>
            </a:r>
            <a:endParaRPr lang="cy-GB" altLang="cy-GB" sz="2200" dirty="0" smtClean="0">
              <a:solidFill>
                <a:srgbClr val="002060"/>
              </a:solidFill>
              <a:latin typeface="Lucida Sans" pitchFamily="34" charset="0"/>
            </a:endParaRPr>
          </a:p>
        </p:txBody>
      </p:sp>
    </p:spTree>
    <p:extLst>
      <p:ext uri="{BB962C8B-B14F-4D97-AF65-F5344CB8AC3E}">
        <p14:creationId xmlns:p14="http://schemas.microsoft.com/office/powerpoint/2010/main" val="1731751722"/>
      </p:ext>
    </p:extLst>
  </p:cSld>
  <p:clrMapOvr>
    <a:masterClrMapping/>
  </p:clrMapOvr>
  <p:transition/>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p:txBody>
          <a:bodyPr rtlCol="0">
            <a:noAutofit/>
          </a:bodyPr>
          <a:lstStyle/>
          <a:p>
            <a:pPr>
              <a:defRPr/>
            </a:pP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cy-GB" altLang="cy-GB" sz="3200" dirty="0">
                <a:solidFill>
                  <a:srgbClr val="002060"/>
                </a:solidFill>
                <a:latin typeface="Lucida Sans" pitchFamily="34" charset="0"/>
              </a:rPr>
              <a:t>Cultural </a:t>
            </a:r>
            <a:r>
              <a:rPr lang="cy-GB" altLang="cy-GB" sz="3200" dirty="0" err="1">
                <a:solidFill>
                  <a:srgbClr val="002060"/>
                </a:solidFill>
                <a:latin typeface="Lucida Sans" pitchFamily="34" charset="0"/>
              </a:rPr>
              <a:t>iceberg</a:t>
            </a:r>
            <a:r>
              <a:rPr lang="cy-GB" altLang="cy-GB" sz="3200" dirty="0">
                <a:solidFill>
                  <a:srgbClr val="002060"/>
                </a:solidFill>
                <a:latin typeface="Lucida Sans" pitchFamily="34" charset="0"/>
              </a:rPr>
              <a:t> model (Hall, 1976)</a:t>
            </a:r>
            <a:br>
              <a:rPr lang="cy-GB" altLang="cy-GB" sz="3200" dirty="0">
                <a:solidFill>
                  <a:srgbClr val="002060"/>
                </a:solidFill>
                <a:latin typeface="Lucida Sans" pitchFamily="34" charset="0"/>
              </a:rPr>
            </a:br>
            <a:endParaRPr lang="en-GB" altLang="cy-GB" sz="3200" dirty="0" smtClean="0">
              <a:solidFill>
                <a:srgbClr val="002060"/>
              </a:solidFill>
              <a:latin typeface="Lucida Sans" pitchFamily="34" charset="0"/>
            </a:endParaRPr>
          </a:p>
        </p:txBody>
      </p:sp>
      <p:pic>
        <p:nvPicPr>
          <p:cNvPr id="3" name="Content Placeholder 2">
            <a:hlinkClick r:id="rId3"/>
          </p:cNvPr>
          <p:cNvPicPr>
            <a:picLocks noGrp="1" noChangeAspect="1"/>
          </p:cNvPicPr>
          <p:nvPr>
            <p:ph sz="half" idx="1"/>
          </p:nvPr>
        </p:nvPicPr>
        <p:blipFill>
          <a:blip r:embed="rId4"/>
          <a:stretch>
            <a:fillRect/>
          </a:stretch>
        </p:blipFill>
        <p:spPr>
          <a:xfrm>
            <a:off x="628650" y="1825625"/>
            <a:ext cx="7831782" cy="4351338"/>
          </a:xfrm>
          <a:prstGeom prst="rect">
            <a:avLst/>
          </a:prstGeom>
        </p:spPr>
      </p:pic>
    </p:spTree>
    <p:extLst>
      <p:ext uri="{BB962C8B-B14F-4D97-AF65-F5344CB8AC3E}">
        <p14:creationId xmlns:p14="http://schemas.microsoft.com/office/powerpoint/2010/main" val="250127868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457200" y="274638"/>
            <a:ext cx="8229600" cy="922337"/>
          </a:xfrm>
        </p:spPr>
        <p:txBody>
          <a:bodyPr rtlCol="0">
            <a:normAutofit/>
          </a:bodyPr>
          <a:lstStyle/>
          <a:p>
            <a:pPr eaLnBrk="1" fontAlgn="auto" hangingPunct="1">
              <a:spcAft>
                <a:spcPts val="0"/>
              </a:spcAft>
              <a:defRPr/>
            </a:pPr>
            <a:r>
              <a:rPr lang="cy-GB" sz="3200" dirty="0" smtClean="0">
                <a:latin typeface="Lucida Sans" panose="020B0602030504020204" pitchFamily="34" charset="0"/>
              </a:rPr>
              <a:t>James A. Banks (1941-   )</a:t>
            </a:r>
            <a:endParaRPr lang="cy-GB" sz="2000" dirty="0">
              <a:solidFill>
                <a:srgbClr val="002060"/>
              </a:solidFill>
              <a:latin typeface="Lucida Sans" panose="020B0602030504020204" pitchFamily="34" charset="0"/>
            </a:endParaRPr>
          </a:p>
        </p:txBody>
      </p:sp>
      <p:sp>
        <p:nvSpPr>
          <p:cNvPr id="4100" name="Rectangle 5"/>
          <p:cNvSpPr>
            <a:spLocks noGrp="1" noChangeArrowheads="1"/>
          </p:cNvSpPr>
          <p:nvPr>
            <p:ph sz="half" idx="2"/>
          </p:nvPr>
        </p:nvSpPr>
        <p:spPr>
          <a:xfrm>
            <a:off x="4648200" y="1412776"/>
            <a:ext cx="4316288" cy="4320480"/>
          </a:xfrm>
        </p:spPr>
        <p:txBody>
          <a:bodyPr rtlCol="0">
            <a:noAutofit/>
          </a:bodyPr>
          <a:lstStyle/>
          <a:p>
            <a:pPr>
              <a:defRPr/>
            </a:pPr>
            <a:r>
              <a:rPr lang="cy-GB" altLang="cy-GB" sz="2200" dirty="0" smtClean="0">
                <a:latin typeface="Lucida Sans" pitchFamily="34" charset="0"/>
              </a:rPr>
              <a:t>Addysgwr </a:t>
            </a:r>
            <a:r>
              <a:rPr lang="cy-GB" altLang="cy-GB" sz="2200" dirty="0">
                <a:latin typeface="Lucida Sans" pitchFamily="34" charset="0"/>
              </a:rPr>
              <a:t>Americanaidd</a:t>
            </a:r>
          </a:p>
          <a:p>
            <a:pPr>
              <a:defRPr/>
            </a:pPr>
            <a:r>
              <a:rPr lang="cy-GB" altLang="cy-GB" sz="2200" i="1" dirty="0">
                <a:latin typeface="Lucida Sans" pitchFamily="34" charset="0"/>
              </a:rPr>
              <a:t>“Tad addysg amlddiwylliannol”</a:t>
            </a:r>
          </a:p>
          <a:p>
            <a:pPr>
              <a:defRPr/>
            </a:pPr>
            <a:r>
              <a:rPr lang="cy-GB" altLang="cy-GB" sz="2200" dirty="0">
                <a:latin typeface="Lucida Sans" pitchFamily="34" charset="0"/>
              </a:rPr>
              <a:t>Addysg amrywiaeth a </a:t>
            </a:r>
            <a:r>
              <a:rPr lang="cy-GB" altLang="cy-GB" sz="2200" dirty="0" smtClean="0">
                <a:latin typeface="Lucida Sans" pitchFamily="34" charset="0"/>
              </a:rPr>
              <a:t>dinasyddiaeth</a:t>
            </a:r>
          </a:p>
          <a:p>
            <a:pPr marL="0" indent="0">
              <a:buNone/>
              <a:defRPr/>
            </a:pPr>
            <a:endParaRPr lang="cy-GB" altLang="cy-GB" sz="2200" dirty="0" smtClean="0">
              <a:solidFill>
                <a:srgbClr val="002060"/>
              </a:solidFill>
              <a:latin typeface="Lucida Sans" pitchFamily="34" charset="0"/>
            </a:endParaRPr>
          </a:p>
          <a:p>
            <a:pPr>
              <a:defRPr/>
            </a:pPr>
            <a:r>
              <a:rPr lang="cy-GB" altLang="cy-GB" sz="2200" dirty="0" smtClean="0">
                <a:solidFill>
                  <a:srgbClr val="002060"/>
                </a:solidFill>
                <a:latin typeface="Lucida Sans" pitchFamily="34" charset="0"/>
              </a:rPr>
              <a:t>American </a:t>
            </a:r>
            <a:r>
              <a:rPr lang="cy-GB" altLang="cy-GB" sz="2200" dirty="0" err="1">
                <a:solidFill>
                  <a:srgbClr val="002060"/>
                </a:solidFill>
                <a:latin typeface="Lucida Sans" pitchFamily="34" charset="0"/>
              </a:rPr>
              <a:t>educator</a:t>
            </a:r>
            <a:endParaRPr lang="cy-GB" altLang="cy-GB" sz="2200" dirty="0">
              <a:solidFill>
                <a:srgbClr val="002060"/>
              </a:solidFill>
              <a:latin typeface="Lucida Sans" pitchFamily="34" charset="0"/>
            </a:endParaRPr>
          </a:p>
          <a:p>
            <a:pPr>
              <a:defRPr/>
            </a:pPr>
            <a:r>
              <a:rPr lang="cy-GB" altLang="cy-GB" sz="2200" i="1" dirty="0" smtClean="0">
                <a:solidFill>
                  <a:srgbClr val="002060"/>
                </a:solidFill>
                <a:latin typeface="Lucida Sans" pitchFamily="34" charset="0"/>
              </a:rPr>
              <a:t>“The father of </a:t>
            </a:r>
            <a:r>
              <a:rPr lang="cy-GB" altLang="cy-GB" sz="2200" i="1" dirty="0" err="1" smtClean="0">
                <a:solidFill>
                  <a:srgbClr val="002060"/>
                </a:solidFill>
                <a:latin typeface="Lucida Sans" pitchFamily="34" charset="0"/>
              </a:rPr>
              <a:t>multicultural</a:t>
            </a:r>
            <a:r>
              <a:rPr lang="cy-GB" altLang="cy-GB" sz="2200" i="1" dirty="0" smtClean="0">
                <a:solidFill>
                  <a:srgbClr val="002060"/>
                </a:solidFill>
                <a:latin typeface="Lucida Sans" pitchFamily="34" charset="0"/>
              </a:rPr>
              <a:t> </a:t>
            </a:r>
            <a:r>
              <a:rPr lang="cy-GB" altLang="cy-GB" sz="2200" i="1" dirty="0" err="1" smtClean="0">
                <a:solidFill>
                  <a:srgbClr val="002060"/>
                </a:solidFill>
                <a:latin typeface="Lucida Sans" pitchFamily="34" charset="0"/>
              </a:rPr>
              <a:t>education</a:t>
            </a:r>
            <a:r>
              <a:rPr lang="cy-GB" altLang="cy-GB" sz="2200" i="1" dirty="0" smtClean="0">
                <a:solidFill>
                  <a:srgbClr val="002060"/>
                </a:solidFill>
                <a:latin typeface="Lucida Sans" pitchFamily="34" charset="0"/>
              </a:rPr>
              <a:t>”</a:t>
            </a:r>
          </a:p>
          <a:p>
            <a:pPr>
              <a:defRPr/>
            </a:pPr>
            <a:r>
              <a:rPr lang="cy-GB" altLang="cy-GB" sz="2200" dirty="0" err="1" smtClean="0">
                <a:solidFill>
                  <a:srgbClr val="002060"/>
                </a:solidFill>
                <a:latin typeface="Lucida Sans" pitchFamily="34" charset="0"/>
              </a:rPr>
              <a:t>Diversity</a:t>
            </a:r>
            <a:r>
              <a:rPr lang="cy-GB" altLang="cy-GB" sz="2200" dirty="0" smtClean="0">
                <a:solidFill>
                  <a:srgbClr val="002060"/>
                </a:solidFill>
                <a:latin typeface="Lucida Sans" pitchFamily="34" charset="0"/>
              </a:rPr>
              <a:t> </a:t>
            </a:r>
            <a:r>
              <a:rPr lang="cy-GB" altLang="cy-GB" sz="2200" dirty="0" err="1" smtClean="0">
                <a:solidFill>
                  <a:srgbClr val="002060"/>
                </a:solidFill>
                <a:latin typeface="Lucida Sans" pitchFamily="34" charset="0"/>
              </a:rPr>
              <a:t>and</a:t>
            </a:r>
            <a:r>
              <a:rPr lang="cy-GB" altLang="cy-GB" sz="2200" dirty="0" smtClean="0">
                <a:solidFill>
                  <a:srgbClr val="002060"/>
                </a:solidFill>
                <a:latin typeface="Lucida Sans" pitchFamily="34" charset="0"/>
              </a:rPr>
              <a:t> </a:t>
            </a:r>
            <a:r>
              <a:rPr lang="cy-GB" altLang="cy-GB" sz="2200" dirty="0" err="1" smtClean="0">
                <a:solidFill>
                  <a:srgbClr val="002060"/>
                </a:solidFill>
                <a:latin typeface="Lucida Sans" pitchFamily="34" charset="0"/>
              </a:rPr>
              <a:t>citizenship</a:t>
            </a:r>
            <a:r>
              <a:rPr lang="cy-GB" altLang="cy-GB" sz="2200" dirty="0" smtClean="0">
                <a:solidFill>
                  <a:srgbClr val="002060"/>
                </a:solidFill>
                <a:latin typeface="Lucida Sans" pitchFamily="34" charset="0"/>
              </a:rPr>
              <a:t> </a:t>
            </a:r>
            <a:r>
              <a:rPr lang="cy-GB" altLang="cy-GB" sz="2200" dirty="0" err="1" smtClean="0">
                <a:solidFill>
                  <a:srgbClr val="002060"/>
                </a:solidFill>
                <a:latin typeface="Lucida Sans" pitchFamily="34" charset="0"/>
              </a:rPr>
              <a:t>education</a:t>
            </a:r>
            <a:endParaRPr lang="cy-GB" altLang="cy-GB" sz="2200" dirty="0" smtClean="0">
              <a:solidFill>
                <a:srgbClr val="002060"/>
              </a:solidFill>
              <a:latin typeface="Lucida Sans" pitchFamily="34" charset="0"/>
            </a:endParaRPr>
          </a:p>
        </p:txBody>
      </p:sp>
      <p:pic>
        <p:nvPicPr>
          <p:cNvPr id="2" name="Picture 1"/>
          <p:cNvPicPr>
            <a:picLocks noChangeAspect="1"/>
          </p:cNvPicPr>
          <p:nvPr/>
        </p:nvPicPr>
        <p:blipFill>
          <a:blip r:embed="rId3"/>
          <a:stretch>
            <a:fillRect/>
          </a:stretch>
        </p:blipFill>
        <p:spPr>
          <a:xfrm>
            <a:off x="971600" y="1556792"/>
            <a:ext cx="3264024" cy="3744416"/>
          </a:xfrm>
          <a:prstGeom prst="rect">
            <a:avLst/>
          </a:prstGeom>
        </p:spPr>
      </p:pic>
      <p:sp>
        <p:nvSpPr>
          <p:cNvPr id="3" name="Content Placeholder 2"/>
          <p:cNvSpPr>
            <a:spLocks noGrp="1"/>
          </p:cNvSpPr>
          <p:nvPr>
            <p:ph sz="half" idx="1"/>
          </p:nvPr>
        </p:nvSpPr>
        <p:spPr/>
        <p:txBody>
          <a:bodyPr/>
          <a:lstStyle/>
          <a:p>
            <a:endParaRPr lang="en-GB" dirty="0"/>
          </a:p>
        </p:txBody>
      </p:sp>
    </p:spTree>
    <p:extLst>
      <p:ext uri="{BB962C8B-B14F-4D97-AF65-F5344CB8AC3E}">
        <p14:creationId xmlns:p14="http://schemas.microsoft.com/office/powerpoint/2010/main" val="4135778070"/>
      </p:ext>
    </p:extLst>
  </p:cSld>
  <p:clrMapOvr>
    <a:masterClrMapping/>
  </p:clrMapOvr>
  <p:transition/>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611560" y="274639"/>
            <a:ext cx="7618040" cy="706090"/>
          </a:xfrm>
        </p:spPr>
        <p:txBody>
          <a:bodyPr rtlCol="0">
            <a:normAutofit/>
          </a:bodyPr>
          <a:lstStyle/>
          <a:p>
            <a:pPr eaLnBrk="1" fontAlgn="auto" hangingPunct="1">
              <a:spcAft>
                <a:spcPts val="0"/>
              </a:spcAft>
              <a:defRPr/>
            </a:pPr>
            <a:r>
              <a:rPr lang="cy-GB" sz="2400" dirty="0" smtClean="0">
                <a:latin typeface="Lucida Sans" panose="020B0602030504020204" pitchFamily="34" charset="0"/>
              </a:rPr>
              <a:t>Addysg Amlddiwylliannol – 5 dimensiwn</a:t>
            </a:r>
            <a:r>
              <a:rPr lang="cy-GB" sz="2400" dirty="0">
                <a:latin typeface="Lucida Sans" panose="020B0602030504020204" pitchFamily="34" charset="0"/>
              </a:rPr>
              <a:t/>
            </a:r>
            <a:br>
              <a:rPr lang="cy-GB" sz="2400" dirty="0">
                <a:latin typeface="Lucida Sans" panose="020B0602030504020204" pitchFamily="34" charset="0"/>
              </a:rPr>
            </a:br>
            <a:endParaRPr lang="cy-GB" sz="1400" dirty="0">
              <a:solidFill>
                <a:srgbClr val="002060"/>
              </a:solidFill>
              <a:latin typeface="Lucida Sans" panose="020B0602030504020204" pitchFamily="34" charset="0"/>
            </a:endParaRPr>
          </a:p>
        </p:txBody>
      </p:sp>
      <p:graphicFrame>
        <p:nvGraphicFramePr>
          <p:cNvPr id="3" name="Diagram 2"/>
          <p:cNvGraphicFramePr/>
          <p:nvPr>
            <p:extLst>
              <p:ext uri="{D42A27DB-BD31-4B8C-83A1-F6EECF244321}">
                <p14:modId xmlns:p14="http://schemas.microsoft.com/office/powerpoint/2010/main" val="2323873458"/>
              </p:ext>
            </p:extLst>
          </p:nvPr>
        </p:nvGraphicFramePr>
        <p:xfrm>
          <a:off x="539552" y="1124744"/>
          <a:ext cx="8136904" cy="54726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047497228"/>
      </p:ext>
    </p:extLst>
  </p:cSld>
  <p:clrMapOvr>
    <a:masterClrMapping/>
  </p:clrMapOvr>
  <p:transition/>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idx="4294967295"/>
          </p:nvPr>
        </p:nvSpPr>
        <p:spPr>
          <a:xfrm>
            <a:off x="611560" y="274639"/>
            <a:ext cx="7618040" cy="706090"/>
          </a:xfrm>
        </p:spPr>
        <p:txBody>
          <a:bodyPr rtlCol="0">
            <a:normAutofit fontScale="90000"/>
          </a:bodyPr>
          <a:lstStyle/>
          <a:p>
            <a:pPr eaLnBrk="1" fontAlgn="auto" hangingPunct="1">
              <a:spcAft>
                <a:spcPts val="0"/>
              </a:spcAft>
              <a:defRPr/>
            </a:pPr>
            <a:r>
              <a:rPr lang="cy-GB" sz="2400" dirty="0">
                <a:latin typeface="Lucida Sans" panose="020B0602030504020204" pitchFamily="34" charset="0"/>
              </a:rPr>
              <a:t/>
            </a:r>
            <a:br>
              <a:rPr lang="cy-GB" sz="2400" dirty="0">
                <a:latin typeface="Lucida Sans" panose="020B0602030504020204" pitchFamily="34" charset="0"/>
              </a:rPr>
            </a:br>
            <a:r>
              <a:rPr lang="cy-GB" sz="2400" dirty="0" err="1" smtClean="0">
                <a:solidFill>
                  <a:srgbClr val="002060"/>
                </a:solidFill>
                <a:latin typeface="Lucida Sans" panose="020B0602030504020204" pitchFamily="34" charset="0"/>
              </a:rPr>
              <a:t>Multicultural</a:t>
            </a:r>
            <a:r>
              <a:rPr lang="cy-GB" sz="2400" dirty="0" smtClean="0">
                <a:solidFill>
                  <a:srgbClr val="002060"/>
                </a:solidFill>
                <a:latin typeface="Lucida Sans" panose="020B0602030504020204" pitchFamily="34" charset="0"/>
              </a:rPr>
              <a:t> </a:t>
            </a:r>
            <a:r>
              <a:rPr lang="cy-GB" sz="2400" dirty="0" err="1" smtClean="0">
                <a:solidFill>
                  <a:srgbClr val="002060"/>
                </a:solidFill>
                <a:latin typeface="Lucida Sans" panose="020B0602030504020204" pitchFamily="34" charset="0"/>
              </a:rPr>
              <a:t>Education</a:t>
            </a:r>
            <a:r>
              <a:rPr lang="cy-GB" sz="2400" dirty="0" smtClean="0">
                <a:solidFill>
                  <a:srgbClr val="002060"/>
                </a:solidFill>
                <a:latin typeface="Lucida Sans" panose="020B0602030504020204" pitchFamily="34" charset="0"/>
              </a:rPr>
              <a:t> – 5 </a:t>
            </a:r>
            <a:r>
              <a:rPr lang="cy-GB" sz="2400" dirty="0" err="1" smtClean="0">
                <a:solidFill>
                  <a:srgbClr val="002060"/>
                </a:solidFill>
                <a:latin typeface="Lucida Sans" panose="020B0602030504020204" pitchFamily="34" charset="0"/>
              </a:rPr>
              <a:t>dimensions</a:t>
            </a:r>
            <a:endParaRPr lang="cy-GB" sz="1400" dirty="0">
              <a:solidFill>
                <a:srgbClr val="002060"/>
              </a:solidFill>
              <a:latin typeface="Lucida Sans" panose="020B0602030504020204" pitchFamily="34" charset="0"/>
            </a:endParaRPr>
          </a:p>
        </p:txBody>
      </p:sp>
      <p:graphicFrame>
        <p:nvGraphicFramePr>
          <p:cNvPr id="3" name="Diagram 2"/>
          <p:cNvGraphicFramePr/>
          <p:nvPr>
            <p:extLst>
              <p:ext uri="{D42A27DB-BD31-4B8C-83A1-F6EECF244321}">
                <p14:modId xmlns:p14="http://schemas.microsoft.com/office/powerpoint/2010/main" val="522396520"/>
              </p:ext>
            </p:extLst>
          </p:nvPr>
        </p:nvGraphicFramePr>
        <p:xfrm>
          <a:off x="539552" y="1124744"/>
          <a:ext cx="8136904" cy="547260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196544522"/>
      </p:ext>
    </p:extLst>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51520" y="274638"/>
            <a:ext cx="8712968" cy="922337"/>
          </a:xfrm>
        </p:spPr>
        <p:txBody>
          <a:bodyPr rtlCol="0">
            <a:normAutofit/>
          </a:bodyPr>
          <a:lstStyle/>
          <a:p>
            <a:pPr>
              <a:defRPr/>
            </a:pPr>
            <a:r>
              <a:rPr lang="cy-GB" sz="2800" dirty="0">
                <a:latin typeface="Lucida Sans" panose="020B0602030504020204" pitchFamily="34" charset="0"/>
              </a:rPr>
              <a:t>4 </a:t>
            </a:r>
            <a:r>
              <a:rPr lang="cy-GB" sz="2800" dirty="0" smtClean="0">
                <a:latin typeface="Lucida Sans" panose="020B0602030504020204" pitchFamily="34" charset="0"/>
              </a:rPr>
              <a:t>Dull </a:t>
            </a:r>
            <a:r>
              <a:rPr lang="cy-GB" sz="2800" dirty="0">
                <a:latin typeface="Lucida Sans" panose="020B0602030504020204" pitchFamily="34" charset="0"/>
              </a:rPr>
              <a:t>o ymdrin â </a:t>
            </a:r>
            <a:r>
              <a:rPr lang="cy-GB" sz="2800" dirty="0" smtClean="0">
                <a:latin typeface="Lucida Sans" panose="020B0602030504020204" pitchFamily="34" charset="0"/>
              </a:rPr>
              <a:t>Chwricwlwm Amlddiwylliannol</a:t>
            </a:r>
            <a:r>
              <a:rPr lang="cy-GB" sz="2800" dirty="0">
                <a:latin typeface="Lucida Sans" panose="020B0602030504020204" pitchFamily="34" charset="0"/>
              </a:rPr>
              <a:t/>
            </a:r>
            <a:br>
              <a:rPr lang="cy-GB" sz="2800" dirty="0">
                <a:latin typeface="Lucida Sans" panose="020B0602030504020204" pitchFamily="34" charset="0"/>
              </a:rPr>
            </a:br>
            <a:r>
              <a:rPr lang="cy-GB" sz="2800" dirty="0">
                <a:solidFill>
                  <a:srgbClr val="002060"/>
                </a:solidFill>
                <a:latin typeface="Lucida Sans" panose="020B0602030504020204" pitchFamily="34" charset="0"/>
              </a:rPr>
              <a:t>4 </a:t>
            </a:r>
            <a:r>
              <a:rPr lang="cy-GB" sz="2800" dirty="0" err="1">
                <a:solidFill>
                  <a:srgbClr val="002060"/>
                </a:solidFill>
                <a:latin typeface="Lucida Sans" panose="020B0602030504020204" pitchFamily="34" charset="0"/>
              </a:rPr>
              <a:t>A</a:t>
            </a:r>
            <a:r>
              <a:rPr lang="cy-GB" sz="2800" dirty="0" err="1" smtClean="0">
                <a:solidFill>
                  <a:srgbClr val="002060"/>
                </a:solidFill>
                <a:latin typeface="Lucida Sans" panose="020B0602030504020204" pitchFamily="34" charset="0"/>
              </a:rPr>
              <a:t>pproaches</a:t>
            </a:r>
            <a:r>
              <a:rPr lang="cy-GB" sz="2800" dirty="0" smtClean="0">
                <a:solidFill>
                  <a:srgbClr val="002060"/>
                </a:solidFill>
                <a:latin typeface="Lucida Sans" panose="020B0602030504020204" pitchFamily="34" charset="0"/>
              </a:rPr>
              <a:t> to </a:t>
            </a:r>
            <a:r>
              <a:rPr lang="cy-GB" sz="2800" dirty="0" err="1">
                <a:solidFill>
                  <a:srgbClr val="002060"/>
                </a:solidFill>
                <a:latin typeface="Lucida Sans" panose="020B0602030504020204" pitchFamily="34" charset="0"/>
              </a:rPr>
              <a:t>M</a:t>
            </a:r>
            <a:r>
              <a:rPr lang="cy-GB" sz="2800" dirty="0" err="1" smtClean="0">
                <a:solidFill>
                  <a:srgbClr val="002060"/>
                </a:solidFill>
                <a:latin typeface="Lucida Sans" panose="020B0602030504020204" pitchFamily="34" charset="0"/>
              </a:rPr>
              <a:t>ulticultural</a:t>
            </a:r>
            <a:r>
              <a:rPr lang="cy-GB" sz="2800" dirty="0" smtClean="0">
                <a:solidFill>
                  <a:srgbClr val="002060"/>
                </a:solidFill>
                <a:latin typeface="Lucida Sans" panose="020B0602030504020204" pitchFamily="34" charset="0"/>
              </a:rPr>
              <a:t> </a:t>
            </a:r>
            <a:r>
              <a:rPr lang="cy-GB" sz="2800" dirty="0" err="1">
                <a:solidFill>
                  <a:srgbClr val="002060"/>
                </a:solidFill>
                <a:latin typeface="Lucida Sans" panose="020B0602030504020204" pitchFamily="34" charset="0"/>
              </a:rPr>
              <a:t>C</a:t>
            </a:r>
            <a:r>
              <a:rPr lang="cy-GB" sz="2800" dirty="0" err="1" smtClean="0">
                <a:solidFill>
                  <a:srgbClr val="002060"/>
                </a:solidFill>
                <a:latin typeface="Lucida Sans" panose="020B0602030504020204" pitchFamily="34" charset="0"/>
              </a:rPr>
              <a:t>urriculum</a:t>
            </a:r>
            <a:endParaRPr lang="cy-GB" sz="1600" dirty="0">
              <a:solidFill>
                <a:srgbClr val="002060"/>
              </a:solidFill>
              <a:latin typeface="Lucida Sans" panose="020B0602030504020204" pitchFamily="34" charset="0"/>
            </a:endParaRPr>
          </a:p>
        </p:txBody>
      </p:sp>
      <p:pic>
        <p:nvPicPr>
          <p:cNvPr id="4" name="Content Placeholder 3"/>
          <p:cNvPicPr>
            <a:picLocks noGrp="1" noChangeAspect="1"/>
          </p:cNvPicPr>
          <p:nvPr>
            <p:ph sz="half" idx="1"/>
          </p:nvPr>
        </p:nvPicPr>
        <p:blipFill>
          <a:blip r:embed="rId3"/>
          <a:stretch>
            <a:fillRect/>
          </a:stretch>
        </p:blipFill>
        <p:spPr>
          <a:xfrm>
            <a:off x="666750" y="1328721"/>
            <a:ext cx="7577658" cy="4896543"/>
          </a:xfrm>
          <a:prstGeom prst="rect">
            <a:avLst/>
          </a:prstGeom>
        </p:spPr>
      </p:pic>
    </p:spTree>
    <p:extLst>
      <p:ext uri="{BB962C8B-B14F-4D97-AF65-F5344CB8AC3E}">
        <p14:creationId xmlns:p14="http://schemas.microsoft.com/office/powerpoint/2010/main" val="1606464699"/>
      </p:ext>
    </p:extLst>
  </p:cSld>
  <p:clrMapOvr>
    <a:masterClrMapping/>
  </p:clrMapOvr>
  <p:transition/>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28650" y="365127"/>
            <a:ext cx="7886700" cy="687610"/>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Darllen</a:t>
            </a: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en-GB" altLang="en-US" sz="3000" kern="0" dirty="0" smtClean="0">
                <a:solidFill>
                  <a:srgbClr val="002060"/>
                </a:solidFill>
                <a:latin typeface="Lucida Sans" panose="020B0602030504020204" pitchFamily="34" charset="0"/>
                <a:ea typeface="ＭＳ Ｐゴシック" panose="020B0600070205080204" pitchFamily="34" charset="-128"/>
              </a:rPr>
              <a:t>Reading</a:t>
            </a:r>
            <a:endParaRPr lang="en-GB" altLang="cy-GB" sz="3200" dirty="0" smtClean="0">
              <a:solidFill>
                <a:srgbClr val="002060"/>
              </a:solidFill>
              <a:latin typeface="Lucida Sans" pitchFamily="34" charset="0"/>
            </a:endParaRPr>
          </a:p>
        </p:txBody>
      </p:sp>
      <p:sp>
        <p:nvSpPr>
          <p:cNvPr id="2" name="Content Placeholder 1"/>
          <p:cNvSpPr>
            <a:spLocks noGrp="1"/>
          </p:cNvSpPr>
          <p:nvPr>
            <p:ph sz="half" idx="1"/>
          </p:nvPr>
        </p:nvSpPr>
        <p:spPr>
          <a:xfrm>
            <a:off x="251520" y="1340768"/>
            <a:ext cx="8496944" cy="4836195"/>
          </a:xfrm>
        </p:spPr>
        <p:txBody>
          <a:bodyPr>
            <a:normAutofit/>
          </a:bodyPr>
          <a:lstStyle/>
          <a:p>
            <a:pPr marL="0" indent="0">
              <a:buNone/>
            </a:pPr>
            <a:r>
              <a:rPr lang="en-GB" dirty="0"/>
              <a:t>Alsubaie, </a:t>
            </a:r>
            <a:r>
              <a:rPr lang="en-GB" dirty="0" smtClean="0"/>
              <a:t>M.A. (2015) ‘Examples </a:t>
            </a:r>
            <a:r>
              <a:rPr lang="en-GB" dirty="0"/>
              <a:t>of current issues in the multicultural </a:t>
            </a:r>
            <a:r>
              <a:rPr lang="en-GB" dirty="0" smtClean="0"/>
              <a:t>classroom’, </a:t>
            </a:r>
            <a:r>
              <a:rPr lang="en-GB" i="1" dirty="0" smtClean="0"/>
              <a:t>Journal </a:t>
            </a:r>
            <a:r>
              <a:rPr lang="en-GB" i="1" dirty="0"/>
              <a:t>of Education and Practice</a:t>
            </a:r>
            <a:r>
              <a:rPr lang="en-GB" dirty="0"/>
              <a:t>, 6(10), pp.86-89</a:t>
            </a:r>
            <a:r>
              <a:rPr lang="en-GB" dirty="0" smtClean="0"/>
              <a:t>. [On-line</a:t>
            </a:r>
            <a:r>
              <a:rPr lang="en-GB" dirty="0"/>
              <a:t>]. </a:t>
            </a:r>
            <a:r>
              <a:rPr lang="en-GB" dirty="0" smtClean="0"/>
              <a:t>Available at: </a:t>
            </a:r>
            <a:r>
              <a:rPr lang="en-GB" dirty="0" smtClean="0">
                <a:hlinkClick r:id="rId3"/>
              </a:rPr>
              <a:t>https</a:t>
            </a:r>
            <a:r>
              <a:rPr lang="en-GB" dirty="0">
                <a:hlinkClick r:id="rId3"/>
              </a:rPr>
              <a:t>://</a:t>
            </a:r>
            <a:r>
              <a:rPr lang="en-GB" dirty="0" smtClean="0">
                <a:hlinkClick r:id="rId3"/>
              </a:rPr>
              <a:t>files.eric.ed.gov/fulltext/EJ1081654.pdf</a:t>
            </a:r>
            <a:r>
              <a:rPr lang="en-GB" dirty="0" smtClean="0"/>
              <a:t> [Accessed: February 14 2020].</a:t>
            </a:r>
          </a:p>
          <a:p>
            <a:pPr marL="0" indent="0">
              <a:buNone/>
            </a:pPr>
            <a:endParaRPr lang="en-GB" dirty="0"/>
          </a:p>
          <a:p>
            <a:pPr marL="0" indent="0">
              <a:buNone/>
            </a:pPr>
            <a:r>
              <a:rPr lang="en-GB" dirty="0"/>
              <a:t>Tierney, R.D</a:t>
            </a:r>
            <a:r>
              <a:rPr lang="en-GB" dirty="0" smtClean="0"/>
              <a:t>. (2012) </a:t>
            </a:r>
            <a:r>
              <a:rPr lang="en-GB" i="1" dirty="0" smtClean="0"/>
              <a:t>Fairness </a:t>
            </a:r>
            <a:r>
              <a:rPr lang="en-GB" i="1" dirty="0"/>
              <a:t>in classroom assessment</a:t>
            </a:r>
            <a:r>
              <a:rPr lang="en-GB" dirty="0"/>
              <a:t>. </a:t>
            </a:r>
            <a:r>
              <a:rPr lang="en-GB" dirty="0" smtClean="0"/>
              <a:t>Sage Publications Ltd. [On-line]. </a:t>
            </a:r>
            <a:r>
              <a:rPr lang="en-GB" dirty="0"/>
              <a:t>Available at: </a:t>
            </a:r>
            <a:r>
              <a:rPr lang="en-GB" dirty="0">
                <a:hlinkClick r:id="rId4"/>
              </a:rPr>
              <a:t>https://</a:t>
            </a:r>
            <a:r>
              <a:rPr lang="en-GB" dirty="0" smtClean="0">
                <a:hlinkClick r:id="rId4"/>
              </a:rPr>
              <a:t>www.researchgate.net</a:t>
            </a:r>
            <a:r>
              <a:rPr lang="en-GB" dirty="0"/>
              <a:t> [Accessed: February 14 2020].</a:t>
            </a:r>
          </a:p>
          <a:p>
            <a:pPr marL="0" indent="0">
              <a:buNone/>
            </a:pPr>
            <a:endParaRPr lang="en-GB" dirty="0"/>
          </a:p>
        </p:txBody>
      </p:sp>
    </p:spTree>
    <p:extLst>
      <p:ext uri="{BB962C8B-B14F-4D97-AF65-F5344CB8AC3E}">
        <p14:creationId xmlns:p14="http://schemas.microsoft.com/office/powerpoint/2010/main" val="3392360618"/>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543593"/>
          </a:xfrm>
        </p:spPr>
        <p:txBody>
          <a:bodyPr>
            <a:normAutofit fontScale="90000"/>
          </a:bodyPr>
          <a:lstStyle/>
          <a:p>
            <a:r>
              <a:rPr lang="en-GB" sz="2800" dirty="0" err="1" smtClean="0">
                <a:latin typeface="Lucida Sans" panose="020B0602030504020204" pitchFamily="34" charset="0"/>
              </a:rPr>
              <a:t>Gallu</a:t>
            </a:r>
            <a:r>
              <a:rPr lang="en-GB" sz="2800" dirty="0" smtClean="0">
                <a:latin typeface="Lucida Sans" panose="020B0602030504020204" pitchFamily="34" charset="0"/>
              </a:rPr>
              <a:t> </a:t>
            </a:r>
            <a:r>
              <a:rPr lang="en-GB" sz="1800" dirty="0" smtClean="0">
                <a:latin typeface="Lucida Sans" panose="020B0602030504020204" pitchFamily="34" charset="0"/>
              </a:rPr>
              <a:t>(</a:t>
            </a:r>
            <a:r>
              <a:rPr lang="en-GB" sz="1800" dirty="0" err="1" smtClean="0">
                <a:latin typeface="Lucida Sans" panose="020B0602030504020204" pitchFamily="34" charset="0"/>
              </a:rPr>
              <a:t>Dweck</a:t>
            </a:r>
            <a:r>
              <a:rPr lang="en-GB" sz="1800" dirty="0" smtClean="0">
                <a:latin typeface="Lucida Sans" panose="020B0602030504020204" pitchFamily="34" charset="0"/>
              </a:rPr>
              <a:t>, 1991: 57)</a:t>
            </a:r>
            <a:r>
              <a:rPr lang="en-GB" sz="2800" dirty="0" smtClean="0">
                <a:latin typeface="Lucida Sans" panose="020B0602030504020204" pitchFamily="34" charset="0"/>
              </a:rPr>
              <a:t/>
            </a:r>
            <a:br>
              <a:rPr lang="en-GB" sz="2800" dirty="0" smtClean="0">
                <a:latin typeface="Lucida Sans" panose="020B0602030504020204" pitchFamily="34" charset="0"/>
              </a:rPr>
            </a:br>
            <a:r>
              <a:rPr lang="en-GB" sz="2800" dirty="0" smtClean="0">
                <a:solidFill>
                  <a:srgbClr val="002060"/>
                </a:solidFill>
                <a:latin typeface="Lucida Sans" panose="020B0602030504020204" pitchFamily="34" charset="0"/>
              </a:rPr>
              <a:t>Ability </a:t>
            </a:r>
            <a:r>
              <a:rPr lang="en-GB" sz="1800" dirty="0" smtClean="0">
                <a:solidFill>
                  <a:srgbClr val="002060"/>
                </a:solidFill>
                <a:latin typeface="Lucida Sans" panose="020B0602030504020204" pitchFamily="34" charset="0"/>
              </a:rPr>
              <a:t>(</a:t>
            </a:r>
            <a:r>
              <a:rPr lang="en-GB" sz="1800" dirty="0" err="1" smtClean="0">
                <a:solidFill>
                  <a:srgbClr val="002060"/>
                </a:solidFill>
                <a:latin typeface="Lucida Sans" panose="020B0602030504020204" pitchFamily="34" charset="0"/>
              </a:rPr>
              <a:t>Dweck</a:t>
            </a:r>
            <a:r>
              <a:rPr lang="en-GB" sz="1800" dirty="0" smtClean="0">
                <a:solidFill>
                  <a:srgbClr val="002060"/>
                </a:solidFill>
                <a:latin typeface="Lucida Sans" panose="020B0602030504020204" pitchFamily="34" charset="0"/>
              </a:rPr>
              <a:t>, 1991: 57)</a:t>
            </a:r>
            <a:endParaRPr lang="en-GB" sz="28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179512" y="1052736"/>
            <a:ext cx="8784976" cy="4896544"/>
          </a:xfrm>
        </p:spPr>
        <p:txBody>
          <a:bodyPr>
            <a:normAutofit fontScale="85000" lnSpcReduction="20000"/>
          </a:bodyPr>
          <a:lstStyle/>
          <a:p>
            <a:pPr marL="0" indent="0" algn="just">
              <a:buNone/>
            </a:pPr>
            <a:r>
              <a:rPr lang="en-GB" dirty="0" smtClean="0"/>
              <a:t>“</a:t>
            </a:r>
            <a:r>
              <a:rPr lang="en-GB" b="1" dirty="0" smtClean="0"/>
              <a:t>Children's </a:t>
            </a:r>
            <a:r>
              <a:rPr lang="en-GB" b="1" dirty="0"/>
              <a:t>conceptions of ability play a pivotal role in their achievement motivation</a:t>
            </a:r>
            <a:r>
              <a:rPr lang="en-GB" dirty="0"/>
              <a:t>. During grade school and middle school, critical changes take place </a:t>
            </a:r>
            <a:r>
              <a:rPr lang="en-GB" dirty="0" smtClean="0"/>
              <a:t>in these </a:t>
            </a:r>
            <a:r>
              <a:rPr lang="en-GB" dirty="0"/>
              <a:t>conceptions and their influence on achievement motivation. It is during this time that </a:t>
            </a:r>
            <a:r>
              <a:rPr lang="en-GB" b="1" dirty="0"/>
              <a:t>children come to fully understand the idea of ability</a:t>
            </a:r>
            <a:r>
              <a:rPr lang="en-GB" dirty="0"/>
              <a:t> as </a:t>
            </a:r>
            <a:r>
              <a:rPr lang="en-GB" dirty="0" smtClean="0"/>
              <a:t>a potentially </a:t>
            </a:r>
            <a:r>
              <a:rPr lang="en-GB" dirty="0"/>
              <a:t>stable trait of the self; to reason fluently about the </a:t>
            </a:r>
            <a:r>
              <a:rPr lang="en-GB" dirty="0" smtClean="0"/>
              <a:t>relations among </a:t>
            </a:r>
            <a:r>
              <a:rPr lang="en-GB" dirty="0"/>
              <a:t>intellectual ability, effort, and performance; and, perhaps most important, to show a coherent relation both among their achievement beliefs </a:t>
            </a:r>
            <a:r>
              <a:rPr lang="en-GB" dirty="0" smtClean="0"/>
              <a:t>and between </a:t>
            </a:r>
            <a:r>
              <a:rPr lang="en-GB" dirty="0"/>
              <a:t>their ability beliefs and their </a:t>
            </a:r>
            <a:r>
              <a:rPr lang="en-GB" dirty="0" smtClean="0"/>
              <a:t>motivation.</a:t>
            </a:r>
          </a:p>
          <a:p>
            <a:pPr marL="0" indent="0" algn="just">
              <a:buNone/>
            </a:pPr>
            <a:r>
              <a:rPr lang="en-GB" dirty="0" smtClean="0"/>
              <a:t>As </a:t>
            </a:r>
            <a:r>
              <a:rPr lang="en-GB" dirty="0"/>
              <a:t>these conceptions develop, </a:t>
            </a:r>
            <a:r>
              <a:rPr lang="en-GB" b="1" dirty="0"/>
              <a:t>children become more concerned </a:t>
            </a:r>
            <a:r>
              <a:rPr lang="en-GB" b="1" dirty="0" smtClean="0"/>
              <a:t>about their </a:t>
            </a:r>
            <a:r>
              <a:rPr lang="en-GB" b="1" dirty="0"/>
              <a:t>ability </a:t>
            </a:r>
            <a:r>
              <a:rPr lang="en-GB" dirty="0"/>
              <a:t>and </a:t>
            </a:r>
            <a:r>
              <a:rPr lang="en-GB" b="1" dirty="0"/>
              <a:t>more sensitive to evaluation, especially negative </a:t>
            </a:r>
            <a:r>
              <a:rPr lang="en-GB" b="1" dirty="0" smtClean="0"/>
              <a:t>evaluation</a:t>
            </a:r>
            <a:r>
              <a:rPr lang="en-GB" dirty="0" smtClean="0"/>
              <a:t>. Moreover</a:t>
            </a:r>
            <a:r>
              <a:rPr lang="en-GB" dirty="0"/>
              <a:t>, once they have developed a clear and coherent understanding of ability, the particular conception of ability they adopt will determine </a:t>
            </a:r>
            <a:r>
              <a:rPr lang="en-GB" dirty="0" smtClean="0"/>
              <a:t>a great </a:t>
            </a:r>
            <a:r>
              <a:rPr lang="en-GB" dirty="0"/>
              <a:t>deal about their motivational patterns. It will influence such things </a:t>
            </a:r>
            <a:r>
              <a:rPr lang="en-GB" dirty="0" smtClean="0"/>
              <a:t>as whether </a:t>
            </a:r>
            <a:r>
              <a:rPr lang="en-GB" dirty="0"/>
              <a:t>they seek and enjoy challenges and how resilient they are in </a:t>
            </a:r>
            <a:r>
              <a:rPr lang="en-GB" dirty="0" smtClean="0"/>
              <a:t>the face </a:t>
            </a:r>
            <a:r>
              <a:rPr lang="en-GB" dirty="0"/>
              <a:t>of setbacks</a:t>
            </a:r>
            <a:r>
              <a:rPr lang="en-GB" dirty="0" smtClean="0"/>
              <a:t>.”</a:t>
            </a:r>
            <a:endParaRPr lang="en-GB" dirty="0"/>
          </a:p>
        </p:txBody>
      </p:sp>
    </p:spTree>
    <p:extLst>
      <p:ext uri="{BB962C8B-B14F-4D97-AF65-F5344CB8AC3E}">
        <p14:creationId xmlns:p14="http://schemas.microsoft.com/office/powerpoint/2010/main" val="142989037"/>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687610"/>
          </a:xfrm>
        </p:spPr>
        <p:txBody>
          <a:bodyPr>
            <a:normAutofit fontScale="90000"/>
          </a:bodyPr>
          <a:lstStyle/>
          <a:p>
            <a:r>
              <a:rPr lang="en-GB" sz="2800" dirty="0" err="1" smtClean="0">
                <a:latin typeface="Lucida Sans" panose="020B0602030504020204" pitchFamily="34" charset="0"/>
              </a:rPr>
              <a:t>Meddylfryd</a:t>
            </a:r>
            <a:r>
              <a:rPr lang="en-GB" sz="2800" dirty="0">
                <a:latin typeface="Lucida Sans" panose="020B0602030504020204" pitchFamily="34" charset="0"/>
              </a:rPr>
              <a:t/>
            </a:r>
            <a:br>
              <a:rPr lang="en-GB" sz="2800" dirty="0">
                <a:latin typeface="Lucida Sans" panose="020B0602030504020204" pitchFamily="34" charset="0"/>
              </a:rPr>
            </a:br>
            <a:r>
              <a:rPr lang="en-GB" sz="2800" dirty="0" err="1" smtClean="0">
                <a:solidFill>
                  <a:srgbClr val="002060"/>
                </a:solidFill>
                <a:latin typeface="Lucida Sans" panose="020B0602030504020204" pitchFamily="34" charset="0"/>
              </a:rPr>
              <a:t>Mindset</a:t>
            </a:r>
            <a:endParaRPr lang="en-GB" sz="2800" dirty="0">
              <a:solidFill>
                <a:srgbClr val="002060"/>
              </a:solidFill>
              <a:latin typeface="Lucida Sans" panose="020B0602030504020204" pitchFamily="34" charset="0"/>
            </a:endParaRPr>
          </a:p>
        </p:txBody>
      </p:sp>
      <p:pic>
        <p:nvPicPr>
          <p:cNvPr id="5" name="Picture 4"/>
          <p:cNvPicPr>
            <a:picLocks noChangeAspect="1"/>
          </p:cNvPicPr>
          <p:nvPr/>
        </p:nvPicPr>
        <p:blipFill>
          <a:blip r:embed="rId3"/>
          <a:stretch>
            <a:fillRect/>
          </a:stretch>
        </p:blipFill>
        <p:spPr>
          <a:xfrm>
            <a:off x="179512" y="1038224"/>
            <a:ext cx="8712968" cy="5487119"/>
          </a:xfrm>
          <a:prstGeom prst="rect">
            <a:avLst/>
          </a:prstGeom>
        </p:spPr>
      </p:pic>
      <p:sp>
        <p:nvSpPr>
          <p:cNvPr id="6" name="Content Placeholder 5"/>
          <p:cNvSpPr>
            <a:spLocks noGrp="1"/>
          </p:cNvSpPr>
          <p:nvPr>
            <p:ph sz="half" idx="1"/>
          </p:nvPr>
        </p:nvSpPr>
        <p:spPr/>
        <p:txBody>
          <a:bodyPr/>
          <a:lstStyle/>
          <a:p>
            <a:endParaRPr lang="en-GB" dirty="0"/>
          </a:p>
        </p:txBody>
      </p:sp>
    </p:spTree>
    <p:extLst>
      <p:ext uri="{BB962C8B-B14F-4D97-AF65-F5344CB8AC3E}">
        <p14:creationId xmlns:p14="http://schemas.microsoft.com/office/powerpoint/2010/main" val="2600923308"/>
      </p:ext>
    </p:extLst>
  </p:cSld>
  <p:clrMapOvr>
    <a:masterClrMapping/>
  </p:clrMapOvr>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119658"/>
          </a:xfrm>
        </p:spPr>
        <p:txBody>
          <a:bodyPr>
            <a:normAutofit/>
          </a:bodyPr>
          <a:lstStyle/>
          <a:p>
            <a:r>
              <a:rPr lang="en-GB" sz="3200" dirty="0" err="1" smtClean="0">
                <a:latin typeface="Lucida Sans" panose="020B0602030504020204" pitchFamily="34" charset="0"/>
              </a:rPr>
              <a:t>Gallu</a:t>
            </a:r>
            <a:r>
              <a:rPr lang="en-GB" sz="3200" dirty="0" smtClean="0">
                <a:latin typeface="Lucida Sans" panose="020B0602030504020204" pitchFamily="34" charset="0"/>
              </a:rPr>
              <a:t> </a:t>
            </a:r>
            <a:r>
              <a:rPr lang="en-GB" sz="3200" dirty="0" err="1" smtClean="0">
                <a:latin typeface="Lucida Sans" panose="020B0602030504020204" pitchFamily="34" charset="0"/>
              </a:rPr>
              <a:t>a’r</a:t>
            </a:r>
            <a:r>
              <a:rPr lang="en-GB" sz="3200" dirty="0" smtClean="0">
                <a:latin typeface="Lucida Sans" panose="020B0602030504020204" pitchFamily="34" charset="0"/>
              </a:rPr>
              <a:t> </a:t>
            </a:r>
            <a:r>
              <a:rPr lang="en-GB" sz="3200" dirty="0" err="1" smtClean="0">
                <a:latin typeface="Lucida Sans" panose="020B0602030504020204" pitchFamily="34" charset="0"/>
              </a:rPr>
              <a:t>Cwricwlwm</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Ability and the Curriculum</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51520" y="1484785"/>
            <a:ext cx="4263330" cy="3960439"/>
          </a:xfrm>
        </p:spPr>
        <p:txBody>
          <a:bodyPr>
            <a:normAutofit fontScale="92500" lnSpcReduction="10000"/>
          </a:bodyPr>
          <a:lstStyle/>
          <a:p>
            <a:r>
              <a:rPr lang="en-GB" dirty="0" smtClean="0">
                <a:latin typeface="Lucida Sans" panose="020B0602030504020204" pitchFamily="34" charset="0"/>
              </a:rPr>
              <a:t>Grwpio plant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ôl</a:t>
            </a:r>
            <a:r>
              <a:rPr lang="en-GB" dirty="0" smtClean="0">
                <a:latin typeface="Lucida Sans" panose="020B0602030504020204" pitchFamily="34" charset="0"/>
              </a:rPr>
              <a:t> </a:t>
            </a:r>
            <a:r>
              <a:rPr lang="en-GB" dirty="0" err="1" smtClean="0">
                <a:latin typeface="Lucida Sans" panose="020B0602030504020204" pitchFamily="34" charset="0"/>
              </a:rPr>
              <a:t>gallu</a:t>
            </a:r>
            <a:endParaRPr lang="en-GB" dirty="0">
              <a:latin typeface="Lucida Sans" panose="020B0602030504020204" pitchFamily="34" charset="0"/>
            </a:endParaRPr>
          </a:p>
          <a:p>
            <a:r>
              <a:rPr lang="en-GB" dirty="0" err="1" smtClean="0">
                <a:latin typeface="Lucida Sans" panose="020B0602030504020204" pitchFamily="34" charset="0"/>
              </a:rPr>
              <a:t>Ymarferwyr</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defnyddio</a:t>
            </a:r>
            <a:r>
              <a:rPr lang="en-GB" dirty="0" smtClean="0">
                <a:latin typeface="Lucida Sans" panose="020B0602030504020204" pitchFamily="34" charset="0"/>
              </a:rPr>
              <a:t> </a:t>
            </a:r>
            <a:r>
              <a:rPr lang="en-GB" dirty="0" err="1" smtClean="0">
                <a:latin typeface="Lucida Sans" panose="020B0602030504020204" pitchFamily="34" charset="0"/>
              </a:rPr>
              <a:t>gallu</a:t>
            </a:r>
            <a:r>
              <a:rPr lang="en-GB" dirty="0" smtClean="0">
                <a:latin typeface="Lucida Sans" panose="020B0602030504020204" pitchFamily="34" charset="0"/>
              </a:rPr>
              <a:t> </a:t>
            </a:r>
            <a:r>
              <a:rPr lang="en-GB" dirty="0" err="1" smtClean="0">
                <a:latin typeface="Lucida Sans" panose="020B0602030504020204" pitchFamily="34" charset="0"/>
              </a:rPr>
              <a:t>i</a:t>
            </a:r>
            <a:r>
              <a:rPr lang="en-GB" dirty="0" smtClean="0">
                <a:latin typeface="Lucida Sans" panose="020B0602030504020204" pitchFamily="34" charset="0"/>
              </a:rPr>
              <a:t> </a:t>
            </a:r>
            <a:r>
              <a:rPr lang="en-GB" dirty="0" err="1" smtClean="0">
                <a:latin typeface="Lucida Sans" panose="020B0602030504020204" pitchFamily="34" charset="0"/>
              </a:rPr>
              <a:t>dosbarthu</a:t>
            </a:r>
            <a:r>
              <a:rPr lang="en-GB" dirty="0" smtClean="0">
                <a:latin typeface="Lucida Sans" panose="020B0602030504020204" pitchFamily="34" charset="0"/>
              </a:rPr>
              <a:t> a </a:t>
            </a:r>
            <a:r>
              <a:rPr lang="en-GB" dirty="0" err="1" smtClean="0">
                <a:latin typeface="Lucida Sans" panose="020B0602030504020204" pitchFamily="34" charset="0"/>
              </a:rPr>
              <a:t>graddio</a:t>
            </a:r>
            <a:r>
              <a:rPr lang="en-GB" dirty="0" smtClean="0">
                <a:latin typeface="Lucida Sans" panose="020B0602030504020204" pitchFamily="34" charset="0"/>
              </a:rPr>
              <a:t> plant</a:t>
            </a:r>
            <a:endParaRPr lang="en-GB" dirty="0">
              <a:latin typeface="Lucida Sans" panose="020B0602030504020204" pitchFamily="34" charset="0"/>
            </a:endParaRPr>
          </a:p>
          <a:p>
            <a:r>
              <a:rPr lang="en-GB" dirty="0" err="1" smtClean="0">
                <a:latin typeface="Lucida Sans" panose="020B0602030504020204" pitchFamily="34" charset="0"/>
              </a:rPr>
              <a:t>Cyswllt</a:t>
            </a:r>
            <a:r>
              <a:rPr lang="en-GB" dirty="0" smtClean="0">
                <a:latin typeface="Lucida Sans" panose="020B0602030504020204" pitchFamily="34" charset="0"/>
              </a:rPr>
              <a:t> </a:t>
            </a:r>
            <a:r>
              <a:rPr lang="en-GB" dirty="0" err="1" smtClean="0">
                <a:latin typeface="Lucida Sans" panose="020B0602030504020204" pitchFamily="34" charset="0"/>
              </a:rPr>
              <a:t>agos</a:t>
            </a:r>
            <a:r>
              <a:rPr lang="en-GB" dirty="0" smtClean="0">
                <a:latin typeface="Lucida Sans" panose="020B0602030504020204" pitchFamily="34" charset="0"/>
              </a:rPr>
              <a:t> </a:t>
            </a:r>
            <a:r>
              <a:rPr lang="en-GB" dirty="0" err="1" smtClean="0">
                <a:latin typeface="Lucida Sans" panose="020B0602030504020204" pitchFamily="34" charset="0"/>
              </a:rPr>
              <a:t>rhwng</a:t>
            </a:r>
            <a:r>
              <a:rPr lang="en-GB" dirty="0" smtClean="0">
                <a:latin typeface="Lucida Sans" panose="020B0602030504020204" pitchFamily="34" charset="0"/>
              </a:rPr>
              <a:t> </a:t>
            </a:r>
            <a:r>
              <a:rPr lang="en-GB" dirty="0" err="1" smtClean="0">
                <a:latin typeface="Lucida Sans" panose="020B0602030504020204" pitchFamily="34" charset="0"/>
              </a:rPr>
              <a:t>gallu</a:t>
            </a:r>
            <a:r>
              <a:rPr lang="en-GB" dirty="0" smtClean="0">
                <a:latin typeface="Lucida Sans" panose="020B0602030504020204" pitchFamily="34" charset="0"/>
              </a:rPr>
              <a:t> a </a:t>
            </a:r>
            <a:r>
              <a:rPr lang="en-GB" dirty="0" err="1" smtClean="0">
                <a:latin typeface="Lucida Sans" panose="020B0602030504020204" pitchFamily="34" charset="0"/>
              </a:rPr>
              <a:t>deilliannau</a:t>
            </a:r>
            <a:endParaRPr lang="en-GB" dirty="0">
              <a:latin typeface="Lucida Sans" panose="020B0602030504020204" pitchFamily="34" charset="0"/>
            </a:endParaRPr>
          </a:p>
          <a:p>
            <a:r>
              <a:rPr lang="en-GB" dirty="0" err="1" smtClean="0">
                <a:latin typeface="Lucida Sans" panose="020B0602030504020204" pitchFamily="34" charset="0"/>
              </a:rPr>
              <a:t>Cefndiroedd</a:t>
            </a:r>
            <a:r>
              <a:rPr lang="en-GB" dirty="0" smtClean="0">
                <a:latin typeface="Lucida Sans" panose="020B0602030504020204" pitchFamily="34" charset="0"/>
              </a:rPr>
              <a:t> </a:t>
            </a:r>
            <a:r>
              <a:rPr lang="en-GB" dirty="0" err="1" smtClean="0">
                <a:latin typeface="Lucida Sans" panose="020B0602030504020204" pitchFamily="34" charset="0"/>
              </a:rPr>
              <a:t>diwylliannol</a:t>
            </a: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siapio</a:t>
            </a:r>
            <a:r>
              <a:rPr lang="en-GB" dirty="0" smtClean="0">
                <a:latin typeface="Lucida Sans" panose="020B0602030504020204" pitchFamily="34" charset="0"/>
              </a:rPr>
              <a:t> </a:t>
            </a:r>
            <a:r>
              <a:rPr lang="en-GB" dirty="0" err="1" smtClean="0">
                <a:latin typeface="Lucida Sans" panose="020B0602030504020204" pitchFamily="34" charset="0"/>
              </a:rPr>
              <a:t>canfyddiadau</a:t>
            </a:r>
            <a:r>
              <a:rPr lang="en-GB" dirty="0" smtClean="0">
                <a:latin typeface="Lucida Sans" panose="020B0602030504020204" pitchFamily="34" charset="0"/>
              </a:rPr>
              <a:t> </a:t>
            </a:r>
            <a:r>
              <a:rPr lang="en-GB" dirty="0" err="1" smtClean="0">
                <a:latin typeface="Lucida Sans" panose="020B0602030504020204" pitchFamily="34" charset="0"/>
              </a:rPr>
              <a:t>athrawon</a:t>
            </a:r>
            <a:r>
              <a:rPr lang="en-GB" dirty="0" smtClean="0">
                <a:latin typeface="Lucida Sans" panose="020B0602030504020204" pitchFamily="34" charset="0"/>
              </a:rPr>
              <a:t> am </a:t>
            </a:r>
            <a:r>
              <a:rPr lang="en-GB" dirty="0" err="1" smtClean="0">
                <a:latin typeface="Lucida Sans" panose="020B0602030504020204" pitchFamily="34" charset="0"/>
              </a:rPr>
              <a:t>allu</a:t>
            </a:r>
            <a:r>
              <a:rPr lang="en-GB" dirty="0" smtClean="0">
                <a:latin typeface="Lucida Sans" panose="020B0602030504020204" pitchFamily="34" charset="0"/>
              </a:rPr>
              <a:t> plant</a:t>
            </a:r>
            <a:endParaRPr lang="en-GB" dirty="0">
              <a:latin typeface="Lucida Sans" panose="020B0602030504020204" pitchFamily="34" charset="0"/>
            </a:endParaRPr>
          </a:p>
          <a:p>
            <a:endParaRPr lang="en-GB" dirty="0"/>
          </a:p>
        </p:txBody>
      </p:sp>
      <p:sp>
        <p:nvSpPr>
          <p:cNvPr id="4" name="Content Placeholder 3"/>
          <p:cNvSpPr>
            <a:spLocks noGrp="1"/>
          </p:cNvSpPr>
          <p:nvPr>
            <p:ph sz="half" idx="2"/>
          </p:nvPr>
        </p:nvSpPr>
        <p:spPr>
          <a:xfrm>
            <a:off x="4629150" y="1484785"/>
            <a:ext cx="4263330" cy="4692178"/>
          </a:xfrm>
        </p:spPr>
        <p:txBody>
          <a:bodyPr>
            <a:normAutofit fontScale="92500" lnSpcReduction="10000"/>
          </a:bodyPr>
          <a:lstStyle/>
          <a:p>
            <a:r>
              <a:rPr lang="en-GB" dirty="0" smtClean="0">
                <a:solidFill>
                  <a:srgbClr val="002060"/>
                </a:solidFill>
                <a:latin typeface="Lucida Sans" panose="020B0602030504020204" pitchFamily="34" charset="0"/>
              </a:rPr>
              <a:t>Grouping children according to ability</a:t>
            </a:r>
          </a:p>
          <a:p>
            <a:r>
              <a:rPr lang="en-GB" dirty="0" smtClean="0">
                <a:solidFill>
                  <a:srgbClr val="002060"/>
                </a:solidFill>
                <a:latin typeface="Lucida Sans" panose="020B0602030504020204" pitchFamily="34" charset="0"/>
              </a:rPr>
              <a:t>Ability used by practitioners to sort and rank children</a:t>
            </a:r>
          </a:p>
          <a:p>
            <a:r>
              <a:rPr lang="en-GB" dirty="0" smtClean="0">
                <a:solidFill>
                  <a:srgbClr val="002060"/>
                </a:solidFill>
                <a:latin typeface="Lucida Sans" panose="020B0602030504020204" pitchFamily="34" charset="0"/>
              </a:rPr>
              <a:t>Ability closely linked to outcomes</a:t>
            </a:r>
          </a:p>
          <a:p>
            <a:r>
              <a:rPr lang="en-GB" dirty="0" smtClean="0">
                <a:solidFill>
                  <a:srgbClr val="002060"/>
                </a:solidFill>
                <a:latin typeface="Lucida Sans" panose="020B0602030504020204" pitchFamily="34" charset="0"/>
              </a:rPr>
              <a:t>Cultural backgrounds shape teachers’ perceptions of children’s abilities</a:t>
            </a:r>
          </a:p>
          <a:p>
            <a:endParaRPr lang="en-GB" dirty="0"/>
          </a:p>
        </p:txBody>
      </p:sp>
    </p:spTree>
    <p:extLst>
      <p:ext uri="{BB962C8B-B14F-4D97-AF65-F5344CB8AC3E}">
        <p14:creationId xmlns:p14="http://schemas.microsoft.com/office/powerpoint/2010/main" val="1391766159"/>
      </p:ext>
    </p:extLst>
  </p:cSld>
  <p:clrMapOvr>
    <a:masterClrMapping/>
  </p:clrMapOvr>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28650" y="365127"/>
            <a:ext cx="7886700" cy="1119658"/>
          </a:xfrm>
        </p:spPr>
        <p:txBody>
          <a:bodyPr>
            <a:normAutofit/>
          </a:bodyPr>
          <a:lstStyle/>
          <a:p>
            <a:r>
              <a:rPr lang="en-GB" sz="3200" dirty="0" err="1" smtClean="0">
                <a:latin typeface="Lucida Sans" panose="020B0602030504020204" pitchFamily="34" charset="0"/>
              </a:rPr>
              <a:t>Gallu</a:t>
            </a:r>
            <a:r>
              <a:rPr lang="en-GB" sz="3200" dirty="0" smtClean="0">
                <a:latin typeface="Lucida Sans" panose="020B0602030504020204" pitchFamily="34" charset="0"/>
              </a:rPr>
              <a:t> </a:t>
            </a:r>
            <a:r>
              <a:rPr lang="en-GB" sz="3200" dirty="0" err="1" smtClean="0">
                <a:latin typeface="Lucida Sans" panose="020B0602030504020204" pitchFamily="34" charset="0"/>
              </a:rPr>
              <a:t>a’r</a:t>
            </a:r>
            <a:r>
              <a:rPr lang="en-GB" sz="3200" dirty="0" smtClean="0">
                <a:latin typeface="Lucida Sans" panose="020B0602030504020204" pitchFamily="34" charset="0"/>
              </a:rPr>
              <a:t> </a:t>
            </a:r>
            <a:r>
              <a:rPr lang="en-GB" sz="3200" dirty="0" err="1" smtClean="0">
                <a:latin typeface="Lucida Sans" panose="020B0602030504020204" pitchFamily="34" charset="0"/>
              </a:rPr>
              <a:t>Cwricwlwm</a:t>
            </a:r>
            <a:r>
              <a:rPr lang="en-GB" sz="3200" dirty="0" smtClean="0">
                <a:latin typeface="Lucida Sans" panose="020B0602030504020204" pitchFamily="34" charset="0"/>
              </a:rPr>
              <a:t/>
            </a:r>
            <a:br>
              <a:rPr lang="en-GB" sz="3200" dirty="0" smtClean="0">
                <a:latin typeface="Lucida Sans" panose="020B0602030504020204" pitchFamily="34" charset="0"/>
              </a:rPr>
            </a:br>
            <a:r>
              <a:rPr lang="en-GB" sz="3200" dirty="0" smtClean="0">
                <a:solidFill>
                  <a:srgbClr val="002060"/>
                </a:solidFill>
                <a:latin typeface="Lucida Sans" panose="020B0602030504020204" pitchFamily="34" charset="0"/>
              </a:rPr>
              <a:t>Ability and the Curriculum</a:t>
            </a:r>
            <a:endParaRPr lang="en-GB" sz="3200" dirty="0">
              <a:solidFill>
                <a:srgbClr val="002060"/>
              </a:solidFill>
              <a:latin typeface="Lucida Sans" panose="020B0602030504020204" pitchFamily="34" charset="0"/>
            </a:endParaRPr>
          </a:p>
        </p:txBody>
      </p:sp>
      <p:sp>
        <p:nvSpPr>
          <p:cNvPr id="3" name="Content Placeholder 2"/>
          <p:cNvSpPr>
            <a:spLocks noGrp="1"/>
          </p:cNvSpPr>
          <p:nvPr>
            <p:ph sz="half" idx="1"/>
          </p:nvPr>
        </p:nvSpPr>
        <p:spPr>
          <a:xfrm>
            <a:off x="251520" y="1484785"/>
            <a:ext cx="4263330" cy="3960439"/>
          </a:xfrm>
        </p:spPr>
        <p:txBody>
          <a:bodyPr>
            <a:normAutofit fontScale="92500" lnSpcReduction="10000"/>
          </a:bodyPr>
          <a:lstStyle/>
          <a:p>
            <a:pPr marL="0" indent="0">
              <a:buNone/>
            </a:pPr>
            <a:r>
              <a:rPr lang="en-GB" b="1" dirty="0" smtClean="0">
                <a:latin typeface="Lucida Sans" panose="020B0602030504020204" pitchFamily="34" charset="0"/>
              </a:rPr>
              <a:t>Plant â </a:t>
            </a:r>
            <a:r>
              <a:rPr lang="en-GB" b="1" dirty="0" err="1" smtClean="0">
                <a:latin typeface="Lucida Sans" panose="020B0602030504020204" pitchFamily="34" charset="0"/>
              </a:rPr>
              <a:t>gallu</a:t>
            </a:r>
            <a:r>
              <a:rPr lang="en-GB" b="1" dirty="0" smtClean="0">
                <a:latin typeface="Lucida Sans" panose="020B0602030504020204" pitchFamily="34" charset="0"/>
              </a:rPr>
              <a:t> </a:t>
            </a:r>
            <a:r>
              <a:rPr lang="en-GB" b="1" dirty="0">
                <a:latin typeface="Lucida Sans" panose="020B0602030504020204" pitchFamily="34" charset="0"/>
              </a:rPr>
              <a:t>is</a:t>
            </a:r>
          </a:p>
          <a:p>
            <a:pPr marL="0" indent="0">
              <a:buNone/>
            </a:pPr>
            <a:r>
              <a:rPr lang="en-GB" dirty="0" smtClean="0">
                <a:latin typeface="Lucida Sans" panose="020B0602030504020204" pitchFamily="34" charset="0"/>
              </a:rPr>
              <a:t>- </a:t>
            </a:r>
            <a:r>
              <a:rPr lang="en-GB" dirty="0" err="1" smtClean="0">
                <a:latin typeface="Lucida Sans" panose="020B0602030504020204" pitchFamily="34" charset="0"/>
              </a:rPr>
              <a:t>Athrawon</a:t>
            </a:r>
            <a:r>
              <a:rPr lang="en-GB" dirty="0" smtClean="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credu</a:t>
            </a:r>
            <a:r>
              <a:rPr lang="en-GB" dirty="0">
                <a:latin typeface="Lucida Sans" panose="020B0602030504020204" pitchFamily="34" charset="0"/>
              </a:rPr>
              <a:t> bod </a:t>
            </a:r>
            <a:r>
              <a:rPr lang="en-GB" dirty="0" err="1" smtClean="0">
                <a:latin typeface="Lucida Sans" panose="020B0602030504020204" pitchFamily="34" charset="0"/>
              </a:rPr>
              <a:t>ganddynt</a:t>
            </a:r>
            <a:r>
              <a:rPr lang="en-GB" dirty="0">
                <a:latin typeface="Lucida Sans" panose="020B0602030504020204" pitchFamily="34" charset="0"/>
              </a:rPr>
              <a:t> </a:t>
            </a:r>
            <a:r>
              <a:rPr lang="en-GB" dirty="0" err="1" smtClean="0">
                <a:latin typeface="Lucida Sans" panose="020B0602030504020204" pitchFamily="34" charset="0"/>
              </a:rPr>
              <a:t>gallu</a:t>
            </a:r>
            <a:r>
              <a:rPr lang="en-GB" dirty="0" smtClean="0">
                <a:latin typeface="Lucida Sans" panose="020B0602030504020204" pitchFamily="34" charset="0"/>
              </a:rPr>
              <a:t> </a:t>
            </a:r>
            <a:r>
              <a:rPr lang="en-GB" dirty="0" err="1">
                <a:latin typeface="Lucida Sans" panose="020B0602030504020204" pitchFamily="34" charset="0"/>
              </a:rPr>
              <a:t>sefydlog</a:t>
            </a:r>
            <a:endParaRPr lang="en-GB" dirty="0">
              <a:latin typeface="Lucida Sans" panose="020B0602030504020204" pitchFamily="34" charset="0"/>
            </a:endParaRPr>
          </a:p>
          <a:p>
            <a:pPr marL="0" indent="0">
              <a:buNone/>
            </a:pPr>
            <a:r>
              <a:rPr lang="en-GB" dirty="0" smtClean="0">
                <a:latin typeface="Lucida Sans" panose="020B0602030504020204" pitchFamily="34" charset="0"/>
              </a:rPr>
              <a:t>- </a:t>
            </a:r>
            <a:r>
              <a:rPr lang="en-GB" dirty="0" err="1" smtClean="0">
                <a:latin typeface="Lucida Sans" panose="020B0602030504020204" pitchFamily="34" charset="0"/>
              </a:rPr>
              <a:t>Yn</a:t>
            </a:r>
            <a:r>
              <a:rPr lang="en-GB" dirty="0" smtClean="0">
                <a:latin typeface="Lucida Sans" panose="020B0602030504020204" pitchFamily="34" charset="0"/>
              </a:rPr>
              <a:t> </a:t>
            </a:r>
            <a:r>
              <a:rPr lang="en-GB" dirty="0" err="1" smtClean="0">
                <a:latin typeface="Lucida Sans" panose="020B0602030504020204" pitchFamily="34" charset="0"/>
              </a:rPr>
              <a:t>derbyn</a:t>
            </a:r>
            <a:r>
              <a:rPr lang="en-GB" dirty="0" smtClean="0">
                <a:latin typeface="Lucida Sans" panose="020B0602030504020204" pitchFamily="34" charset="0"/>
              </a:rPr>
              <a:t> </a:t>
            </a:r>
            <a:r>
              <a:rPr lang="en-GB" dirty="0" err="1" smtClean="0">
                <a:latin typeface="Lucida Sans" panose="020B0602030504020204" pitchFamily="34" charset="0"/>
              </a:rPr>
              <a:t>cwricwlwm</a:t>
            </a:r>
            <a:r>
              <a:rPr lang="en-GB" dirty="0" smtClean="0">
                <a:latin typeface="Lucida Sans" panose="020B0602030504020204" pitchFamily="34" charset="0"/>
              </a:rPr>
              <a:t> </a:t>
            </a:r>
            <a:r>
              <a:rPr lang="en-GB" dirty="0" err="1">
                <a:latin typeface="Lucida Sans" panose="020B0602030504020204" pitchFamily="34" charset="0"/>
              </a:rPr>
              <a:t>llai</a:t>
            </a:r>
            <a:r>
              <a:rPr lang="en-GB" dirty="0">
                <a:latin typeface="Lucida Sans" panose="020B0602030504020204" pitchFamily="34" charset="0"/>
              </a:rPr>
              <a:t> </a:t>
            </a:r>
            <a:r>
              <a:rPr lang="en-GB" dirty="0" err="1">
                <a:latin typeface="Lucida Sans" panose="020B0602030504020204" pitchFamily="34" charset="0"/>
              </a:rPr>
              <a:t>heriol</a:t>
            </a:r>
            <a:endParaRPr lang="en-GB" dirty="0">
              <a:latin typeface="Lucida Sans" panose="020B0602030504020204" pitchFamily="34" charset="0"/>
            </a:endParaRPr>
          </a:p>
          <a:p>
            <a:endParaRPr lang="en-GB" dirty="0">
              <a:latin typeface="Lucida Sans" panose="020B0602030504020204" pitchFamily="34" charset="0"/>
            </a:endParaRPr>
          </a:p>
          <a:p>
            <a:pPr marL="0" indent="0">
              <a:buNone/>
            </a:pPr>
            <a:r>
              <a:rPr lang="en-GB" b="1" dirty="0" smtClean="0">
                <a:latin typeface="Lucida Sans" panose="020B0602030504020204" pitchFamily="34" charset="0"/>
              </a:rPr>
              <a:t>Plant â </a:t>
            </a:r>
            <a:r>
              <a:rPr lang="en-GB" b="1" dirty="0" err="1">
                <a:latin typeface="Lucida Sans" panose="020B0602030504020204" pitchFamily="34" charset="0"/>
              </a:rPr>
              <a:t>gallu</a:t>
            </a:r>
            <a:r>
              <a:rPr lang="en-GB" b="1" dirty="0">
                <a:latin typeface="Lucida Sans" panose="020B0602030504020204" pitchFamily="34" charset="0"/>
              </a:rPr>
              <a:t> </a:t>
            </a:r>
            <a:r>
              <a:rPr lang="en-GB" b="1" dirty="0" err="1">
                <a:latin typeface="Lucida Sans" panose="020B0602030504020204" pitchFamily="34" charset="0"/>
              </a:rPr>
              <a:t>uwch</a:t>
            </a:r>
            <a:endParaRPr lang="en-GB" b="1" dirty="0">
              <a:latin typeface="Lucida Sans" panose="020B0602030504020204" pitchFamily="34" charset="0"/>
            </a:endParaRPr>
          </a:p>
          <a:p>
            <a:pPr marL="0" indent="0">
              <a:buNone/>
            </a:pPr>
            <a:r>
              <a:rPr lang="en-GB" dirty="0" smtClean="0">
                <a:latin typeface="Lucida Sans" panose="020B0602030504020204" pitchFamily="34" charset="0"/>
              </a:rPr>
              <a:t>- </a:t>
            </a:r>
            <a:r>
              <a:rPr lang="en-GB" dirty="0" err="1" smtClean="0">
                <a:latin typeface="Lucida Sans" panose="020B0602030504020204" pitchFamily="34" charset="0"/>
              </a:rPr>
              <a:t>Athrawon</a:t>
            </a:r>
            <a:r>
              <a:rPr lang="en-GB" dirty="0" smtClean="0">
                <a:latin typeface="Lucida Sans" panose="020B0602030504020204" pitchFamily="34" charset="0"/>
              </a:rPr>
              <a:t> </a:t>
            </a:r>
            <a:r>
              <a:rPr lang="en-GB" dirty="0" err="1">
                <a:latin typeface="Lucida Sans" panose="020B0602030504020204" pitchFamily="34" charset="0"/>
              </a:rPr>
              <a:t>yn</a:t>
            </a:r>
            <a:r>
              <a:rPr lang="en-GB" dirty="0">
                <a:latin typeface="Lucida Sans" panose="020B0602030504020204" pitchFamily="34" charset="0"/>
              </a:rPr>
              <a:t> </a:t>
            </a:r>
            <a:r>
              <a:rPr lang="en-GB" dirty="0" err="1">
                <a:latin typeface="Lucida Sans" panose="020B0602030504020204" pitchFamily="34" charset="0"/>
              </a:rPr>
              <a:t>credu</a:t>
            </a:r>
            <a:r>
              <a:rPr lang="en-GB" dirty="0">
                <a:latin typeface="Lucida Sans" panose="020B0602030504020204" pitchFamily="34" charset="0"/>
              </a:rPr>
              <a:t> bod </a:t>
            </a:r>
            <a:r>
              <a:rPr lang="en-GB" dirty="0" err="1" smtClean="0">
                <a:latin typeface="Lucida Sans" panose="020B0602030504020204" pitchFamily="34" charset="0"/>
              </a:rPr>
              <a:t>ganddynt</a:t>
            </a:r>
            <a:r>
              <a:rPr lang="en-GB" dirty="0" smtClean="0">
                <a:latin typeface="Lucida Sans" panose="020B0602030504020204" pitchFamily="34" charset="0"/>
              </a:rPr>
              <a:t> </a:t>
            </a:r>
            <a:r>
              <a:rPr lang="en-GB" dirty="0" err="1" smtClean="0">
                <a:latin typeface="Lucida Sans" panose="020B0602030504020204" pitchFamily="34" charset="0"/>
              </a:rPr>
              <a:t>potensial</a:t>
            </a:r>
            <a:r>
              <a:rPr lang="en-GB" dirty="0" smtClean="0">
                <a:latin typeface="Lucida Sans" panose="020B0602030504020204" pitchFamily="34" charset="0"/>
              </a:rPr>
              <a:t>/ </a:t>
            </a:r>
            <a:r>
              <a:rPr lang="en-GB" dirty="0" err="1" smtClean="0">
                <a:latin typeface="Lucida Sans" panose="020B0602030504020204" pitchFamily="34" charset="0"/>
              </a:rPr>
              <a:t>deallusrwydd</a:t>
            </a:r>
            <a:r>
              <a:rPr lang="en-GB" dirty="0" smtClean="0">
                <a:latin typeface="Lucida Sans" panose="020B0602030504020204" pitchFamily="34" charset="0"/>
              </a:rPr>
              <a:t> </a:t>
            </a:r>
            <a:r>
              <a:rPr lang="en-GB" dirty="0" err="1">
                <a:latin typeface="Lucida Sans" panose="020B0602030504020204" pitchFamily="34" charset="0"/>
              </a:rPr>
              <a:t>hydrin</a:t>
            </a:r>
            <a:endParaRPr lang="en-GB" dirty="0"/>
          </a:p>
        </p:txBody>
      </p:sp>
      <p:sp>
        <p:nvSpPr>
          <p:cNvPr id="4" name="Content Placeholder 3"/>
          <p:cNvSpPr>
            <a:spLocks noGrp="1"/>
          </p:cNvSpPr>
          <p:nvPr>
            <p:ph sz="half" idx="2"/>
          </p:nvPr>
        </p:nvSpPr>
        <p:spPr>
          <a:xfrm>
            <a:off x="4629150" y="1484785"/>
            <a:ext cx="4263330" cy="4692178"/>
          </a:xfrm>
        </p:spPr>
        <p:txBody>
          <a:bodyPr>
            <a:normAutofit fontScale="92500" lnSpcReduction="10000"/>
          </a:bodyPr>
          <a:lstStyle/>
          <a:p>
            <a:pPr marL="0" indent="0">
              <a:buNone/>
            </a:pPr>
            <a:r>
              <a:rPr lang="en-GB" b="1" dirty="0" smtClean="0">
                <a:solidFill>
                  <a:srgbClr val="002060"/>
                </a:solidFill>
                <a:latin typeface="Lucida Sans" panose="020B0602030504020204" pitchFamily="34" charset="0"/>
              </a:rPr>
              <a:t>Lower ability children</a:t>
            </a:r>
          </a:p>
          <a:p>
            <a:pPr>
              <a:buFontTx/>
              <a:buChar char="-"/>
            </a:pPr>
            <a:r>
              <a:rPr lang="en-GB" dirty="0" smtClean="0">
                <a:solidFill>
                  <a:srgbClr val="002060"/>
                </a:solidFill>
                <a:latin typeface="Lucida Sans" panose="020B0602030504020204" pitchFamily="34" charset="0"/>
              </a:rPr>
              <a:t>Teachers believe they have fixed state ability</a:t>
            </a:r>
          </a:p>
          <a:p>
            <a:pPr>
              <a:buFontTx/>
              <a:buChar char="-"/>
            </a:pPr>
            <a:r>
              <a:rPr lang="en-GB" dirty="0" smtClean="0">
                <a:solidFill>
                  <a:srgbClr val="002060"/>
                </a:solidFill>
                <a:latin typeface="Lucida Sans" panose="020B0602030504020204" pitchFamily="34" charset="0"/>
              </a:rPr>
              <a:t>Given less demanding curriculum</a:t>
            </a:r>
          </a:p>
          <a:p>
            <a:pPr>
              <a:buFontTx/>
              <a:buChar char="-"/>
            </a:pPr>
            <a:endParaRPr lang="en-GB" dirty="0">
              <a:solidFill>
                <a:srgbClr val="002060"/>
              </a:solidFill>
              <a:latin typeface="Lucida Sans" panose="020B0602030504020204" pitchFamily="34" charset="0"/>
            </a:endParaRPr>
          </a:p>
          <a:p>
            <a:pPr marL="0" indent="0">
              <a:buNone/>
            </a:pPr>
            <a:r>
              <a:rPr lang="en-GB" b="1" dirty="0" smtClean="0">
                <a:solidFill>
                  <a:srgbClr val="002060"/>
                </a:solidFill>
                <a:latin typeface="Lucida Sans" panose="020B0602030504020204" pitchFamily="34" charset="0"/>
              </a:rPr>
              <a:t>Higher ability children</a:t>
            </a:r>
          </a:p>
          <a:p>
            <a:pPr marL="0" indent="0">
              <a:buNone/>
            </a:pPr>
            <a:r>
              <a:rPr lang="en-GB" dirty="0" smtClean="0">
                <a:solidFill>
                  <a:srgbClr val="002060"/>
                </a:solidFill>
                <a:latin typeface="Lucida Sans" panose="020B0602030504020204" pitchFamily="34" charset="0"/>
              </a:rPr>
              <a:t>- Teachers believe they have potential/malleable intellect</a:t>
            </a:r>
          </a:p>
          <a:p>
            <a:endParaRPr lang="en-GB" dirty="0"/>
          </a:p>
        </p:txBody>
      </p:sp>
    </p:spTree>
    <p:extLst>
      <p:ext uri="{BB962C8B-B14F-4D97-AF65-F5344CB8AC3E}">
        <p14:creationId xmlns:p14="http://schemas.microsoft.com/office/powerpoint/2010/main" val="1730697944"/>
      </p:ext>
    </p:extLst>
  </p:cSld>
  <p:clrMapOvr>
    <a:masterClrMapping/>
  </p:clrMapOvr>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628650" y="365127"/>
            <a:ext cx="7886700" cy="687610"/>
          </a:xfrm>
        </p:spPr>
        <p:txBody>
          <a:bodyPr rtlCol="0">
            <a:noAutofit/>
          </a:bodyPr>
          <a:lstStyle/>
          <a:p>
            <a:pPr eaLnBrk="1" fontAlgn="auto" hangingPunct="1">
              <a:spcAft>
                <a:spcPts val="0"/>
              </a:spcAft>
              <a:defRPr/>
            </a:pPr>
            <a:r>
              <a:rPr lang="cy-GB" altLang="en-US" sz="3000" kern="0" dirty="0" smtClean="0">
                <a:solidFill>
                  <a:srgbClr val="000000"/>
                </a:solidFill>
                <a:latin typeface="Lucida Sans" panose="020B0602030504020204" pitchFamily="34" charset="0"/>
                <a:ea typeface="ＭＳ Ｐゴシック" panose="020B0600070205080204" pitchFamily="34" charset="-128"/>
              </a:rPr>
              <a:t>Darllen</a:t>
            </a:r>
            <a:r>
              <a:rPr lang="cy-GB" altLang="en-US" sz="3000" kern="0" dirty="0">
                <a:solidFill>
                  <a:srgbClr val="000000"/>
                </a:solidFill>
                <a:latin typeface="Lucida Sans" panose="020B0602030504020204" pitchFamily="34" charset="0"/>
                <a:ea typeface="ＭＳ Ｐゴシック" panose="020B0600070205080204" pitchFamily="34" charset="-128"/>
              </a:rPr>
              <a:t/>
            </a:r>
            <a:br>
              <a:rPr lang="cy-GB" altLang="en-US" sz="3000" kern="0" dirty="0">
                <a:solidFill>
                  <a:srgbClr val="000000"/>
                </a:solidFill>
                <a:latin typeface="Lucida Sans" panose="020B0602030504020204" pitchFamily="34" charset="0"/>
                <a:ea typeface="ＭＳ Ｐゴシック" panose="020B0600070205080204" pitchFamily="34" charset="-128"/>
              </a:rPr>
            </a:br>
            <a:r>
              <a:rPr lang="en-GB" altLang="en-US" sz="3000" kern="0" dirty="0" smtClean="0">
                <a:solidFill>
                  <a:srgbClr val="002060"/>
                </a:solidFill>
                <a:latin typeface="Lucida Sans" panose="020B0602030504020204" pitchFamily="34" charset="0"/>
                <a:ea typeface="ＭＳ Ｐゴシック" panose="020B0600070205080204" pitchFamily="34" charset="-128"/>
              </a:rPr>
              <a:t>Reading</a:t>
            </a:r>
            <a:endParaRPr lang="en-GB" altLang="cy-GB" sz="3200" dirty="0" smtClean="0">
              <a:solidFill>
                <a:srgbClr val="002060"/>
              </a:solidFill>
              <a:latin typeface="Lucida Sans" pitchFamily="34" charset="0"/>
            </a:endParaRPr>
          </a:p>
        </p:txBody>
      </p:sp>
      <p:sp>
        <p:nvSpPr>
          <p:cNvPr id="2" name="Content Placeholder 1"/>
          <p:cNvSpPr>
            <a:spLocks noGrp="1"/>
          </p:cNvSpPr>
          <p:nvPr>
            <p:ph sz="half" idx="1"/>
          </p:nvPr>
        </p:nvSpPr>
        <p:spPr>
          <a:xfrm>
            <a:off x="251520" y="1340769"/>
            <a:ext cx="8496944" cy="4032448"/>
          </a:xfrm>
        </p:spPr>
        <p:txBody>
          <a:bodyPr>
            <a:normAutofit fontScale="92500" lnSpcReduction="10000"/>
          </a:bodyPr>
          <a:lstStyle/>
          <a:p>
            <a:pPr marL="0" indent="0">
              <a:buNone/>
            </a:pPr>
            <a:r>
              <a:rPr lang="en-GB" dirty="0" err="1"/>
              <a:t>Olszewski-Kubilius</a:t>
            </a:r>
            <a:r>
              <a:rPr lang="en-GB" dirty="0"/>
              <a:t>, P. and </a:t>
            </a:r>
            <a:r>
              <a:rPr lang="en-GB" dirty="0" err="1"/>
              <a:t>Clarenbach</a:t>
            </a:r>
            <a:r>
              <a:rPr lang="en-GB" dirty="0"/>
              <a:t>, </a:t>
            </a:r>
            <a:r>
              <a:rPr lang="en-GB" dirty="0" smtClean="0"/>
              <a:t>J. (2012) ‘Unlocking </a:t>
            </a:r>
            <a:r>
              <a:rPr lang="en-GB" dirty="0"/>
              <a:t>emergent talent: Supporting high achievement of low-income, high-ability </a:t>
            </a:r>
            <a:r>
              <a:rPr lang="en-GB" dirty="0" smtClean="0"/>
              <a:t>students’. [On-line]. </a:t>
            </a:r>
            <a:r>
              <a:rPr lang="en-GB" dirty="0"/>
              <a:t>Available at: </a:t>
            </a:r>
            <a:r>
              <a:rPr lang="en-GB" dirty="0">
                <a:hlinkClick r:id="rId3"/>
              </a:rPr>
              <a:t>https://</a:t>
            </a:r>
            <a:r>
              <a:rPr lang="en-GB" dirty="0" smtClean="0">
                <a:hlinkClick r:id="rId3"/>
              </a:rPr>
              <a:t>vtechworks.lib.vt.edu/bitstream/handle/10919/95163/UnlockingEmergentTalent.pdf?sequence=1&amp;isAllowed=y</a:t>
            </a:r>
            <a:r>
              <a:rPr lang="en-GB" dirty="0" smtClean="0"/>
              <a:t> [Accessed: February 17 2020].</a:t>
            </a:r>
          </a:p>
          <a:p>
            <a:pPr marL="0" indent="0">
              <a:buNone/>
            </a:pPr>
            <a:endParaRPr lang="en-GB" dirty="0"/>
          </a:p>
          <a:p>
            <a:pPr marL="0" indent="0">
              <a:buNone/>
            </a:pPr>
            <a:r>
              <a:rPr lang="en-GB" dirty="0" smtClean="0"/>
              <a:t>Parekh</a:t>
            </a:r>
            <a:r>
              <a:rPr lang="en-GB" dirty="0"/>
              <a:t>, </a:t>
            </a:r>
            <a:r>
              <a:rPr lang="en-GB" dirty="0" smtClean="0"/>
              <a:t>G. (2017) ‘The </a:t>
            </a:r>
            <a:r>
              <a:rPr lang="en-GB" dirty="0"/>
              <a:t>tyranny of “ability</a:t>
            </a:r>
            <a:r>
              <a:rPr lang="en-GB" dirty="0" smtClean="0"/>
              <a:t>”’, </a:t>
            </a:r>
            <a:r>
              <a:rPr lang="en-GB" i="1" dirty="0" smtClean="0"/>
              <a:t>Curriculum Inquiry. </a:t>
            </a:r>
            <a:r>
              <a:rPr lang="en-GB" dirty="0" smtClean="0"/>
              <a:t>47, pp. 337-343. [On-line]. </a:t>
            </a:r>
            <a:r>
              <a:rPr lang="en-GB" dirty="0"/>
              <a:t>Available at: </a:t>
            </a:r>
            <a:r>
              <a:rPr lang="en-GB" dirty="0">
                <a:hlinkClick r:id="rId4"/>
              </a:rPr>
              <a:t>https://</a:t>
            </a:r>
            <a:r>
              <a:rPr lang="en-GB" dirty="0" smtClean="0">
                <a:hlinkClick r:id="rId4"/>
              </a:rPr>
              <a:t>www.tandfonline.com/doi/full/10.1080/03626784.2017.1383755</a:t>
            </a:r>
            <a:r>
              <a:rPr lang="en-GB" dirty="0"/>
              <a:t> </a:t>
            </a:r>
            <a:r>
              <a:rPr lang="en-GB" dirty="0" smtClean="0"/>
              <a:t>[Accessed</a:t>
            </a:r>
            <a:r>
              <a:rPr lang="en-GB" dirty="0"/>
              <a:t>: February </a:t>
            </a:r>
            <a:r>
              <a:rPr lang="en-GB" dirty="0" smtClean="0"/>
              <a:t>17 </a:t>
            </a:r>
            <a:r>
              <a:rPr lang="en-GB" dirty="0"/>
              <a:t>2020].</a:t>
            </a:r>
          </a:p>
          <a:p>
            <a:pPr marL="0" indent="0">
              <a:buNone/>
            </a:pPr>
            <a:endParaRPr lang="en-GB" dirty="0"/>
          </a:p>
        </p:txBody>
      </p:sp>
    </p:spTree>
    <p:extLst>
      <p:ext uri="{BB962C8B-B14F-4D97-AF65-F5344CB8AC3E}">
        <p14:creationId xmlns:p14="http://schemas.microsoft.com/office/powerpoint/2010/main" val="189623653"/>
      </p:ext>
    </p:extLst>
  </p:cSld>
  <p:clrMapOvr>
    <a:masterClrMapping/>
  </p:clrMapOvr>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4294967295"/>
          </p:nvPr>
        </p:nvPicPr>
        <p:blipFill>
          <a:blip r:embed="rId2"/>
          <a:stretch>
            <a:fillRect/>
          </a:stretch>
        </p:blipFill>
        <p:spPr>
          <a:xfrm>
            <a:off x="179512" y="332656"/>
            <a:ext cx="8892480" cy="6048672"/>
          </a:xfrm>
          <a:prstGeom prst="rect">
            <a:avLst/>
          </a:prstGeom>
        </p:spPr>
      </p:pic>
    </p:spTree>
    <p:extLst>
      <p:ext uri="{BB962C8B-B14F-4D97-AF65-F5344CB8AC3E}">
        <p14:creationId xmlns:p14="http://schemas.microsoft.com/office/powerpoint/2010/main" val="1725841653"/>
      </p:ext>
    </p:extLst>
  </p:cSld>
  <p:clrMapOvr>
    <a:masterClrMapping/>
  </p:clrMapOvr>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4"/>
          <p:cNvSpPr>
            <a:spLocks noGrp="1" noChangeArrowheads="1"/>
          </p:cNvSpPr>
          <p:nvPr>
            <p:ph type="title"/>
          </p:nvPr>
        </p:nvSpPr>
        <p:spPr>
          <a:xfrm>
            <a:off x="395536" y="404813"/>
            <a:ext cx="8061077" cy="359891"/>
          </a:xfrm>
        </p:spPr>
        <p:txBody>
          <a:bodyPr rtlCol="0">
            <a:noAutofit/>
          </a:bodyPr>
          <a:lstStyle/>
          <a:p>
            <a:pPr eaLnBrk="1" fontAlgn="auto" hangingPunct="1">
              <a:spcAft>
                <a:spcPts val="0"/>
              </a:spcAft>
              <a:defRPr/>
            </a:pPr>
            <a:r>
              <a:rPr lang="cy-GB" altLang="en-US" sz="2000" kern="0" dirty="0" smtClean="0">
                <a:solidFill>
                  <a:srgbClr val="000000"/>
                </a:solidFill>
                <a:latin typeface="Lucida Sans" panose="020B0602030504020204" pitchFamily="34" charset="0"/>
                <a:ea typeface="ＭＳ Ｐゴシック" panose="020B0600070205080204" pitchFamily="34" charset="-128"/>
              </a:rPr>
              <a:t>Cyfeirnodi</a:t>
            </a:r>
            <a:r>
              <a:rPr lang="en-GB" altLang="en-US" sz="2000" kern="0" dirty="0">
                <a:solidFill>
                  <a:srgbClr val="000000"/>
                </a:solidFill>
                <a:latin typeface="Lucida Sans" panose="020B0602030504020204" pitchFamily="34" charset="0"/>
                <a:ea typeface="ＭＳ Ｐゴシック" panose="020B0600070205080204" pitchFamily="34" charset="-128"/>
              </a:rPr>
              <a:t/>
            </a:r>
            <a:br>
              <a:rPr lang="en-GB" altLang="en-US" sz="2000" kern="0" dirty="0">
                <a:solidFill>
                  <a:srgbClr val="000000"/>
                </a:solidFill>
                <a:latin typeface="Lucida Sans" panose="020B0602030504020204" pitchFamily="34" charset="0"/>
                <a:ea typeface="ＭＳ Ｐゴシック" panose="020B0600070205080204" pitchFamily="34" charset="-128"/>
              </a:rPr>
            </a:br>
            <a:r>
              <a:rPr lang="en-GB" altLang="en-US" sz="2000" kern="0" dirty="0" smtClean="0">
                <a:solidFill>
                  <a:srgbClr val="002060"/>
                </a:solidFill>
                <a:latin typeface="Lucida Sans" panose="020B0602030504020204" pitchFamily="34" charset="0"/>
                <a:ea typeface="ＭＳ Ｐゴシック" panose="020B0600070205080204" pitchFamily="34" charset="-128"/>
              </a:rPr>
              <a:t>References</a:t>
            </a:r>
            <a:endParaRPr lang="en-GB" altLang="cy-GB" sz="2000" dirty="0" smtClean="0">
              <a:solidFill>
                <a:srgbClr val="002060"/>
              </a:solidFill>
              <a:latin typeface="Lucida Sans" pitchFamily="34" charset="0"/>
            </a:endParaRPr>
          </a:p>
        </p:txBody>
      </p:sp>
      <p:sp>
        <p:nvSpPr>
          <p:cNvPr id="5123" name="Rectangle 5"/>
          <p:cNvSpPr>
            <a:spLocks noGrp="1" noChangeArrowheads="1"/>
          </p:cNvSpPr>
          <p:nvPr>
            <p:ph type="body" sz="half" idx="1"/>
          </p:nvPr>
        </p:nvSpPr>
        <p:spPr>
          <a:xfrm>
            <a:off x="323528" y="1052736"/>
            <a:ext cx="8496944" cy="4690839"/>
          </a:xfrm>
        </p:spPr>
        <p:txBody>
          <a:bodyPr rtlCol="0">
            <a:normAutofit/>
          </a:bodyPr>
          <a:lstStyle/>
          <a:p>
            <a:pPr marL="0" indent="0">
              <a:buNone/>
              <a:defRPr/>
            </a:pPr>
            <a:r>
              <a:rPr lang="en-GB" altLang="cy-GB" sz="1200" dirty="0" err="1">
                <a:latin typeface="Lucida Sans" pitchFamily="34" charset="0"/>
              </a:rPr>
              <a:t>Bornman</a:t>
            </a:r>
            <a:r>
              <a:rPr lang="en-GB" altLang="cy-GB" sz="1200" dirty="0">
                <a:latin typeface="Lucida Sans" pitchFamily="34" charset="0"/>
              </a:rPr>
              <a:t>, J., </a:t>
            </a:r>
            <a:r>
              <a:rPr lang="en-GB" altLang="cy-GB" sz="1200" dirty="0" err="1">
                <a:latin typeface="Lucida Sans" pitchFamily="34" charset="0"/>
              </a:rPr>
              <a:t>Sevcik</a:t>
            </a:r>
            <a:r>
              <a:rPr lang="en-GB" altLang="cy-GB" sz="1200" dirty="0">
                <a:latin typeface="Lucida Sans" pitchFamily="34" charset="0"/>
              </a:rPr>
              <a:t>, R.A., </a:t>
            </a:r>
            <a:r>
              <a:rPr lang="en-GB" altLang="cy-GB" sz="1200" dirty="0" err="1">
                <a:latin typeface="Lucida Sans" pitchFamily="34" charset="0"/>
              </a:rPr>
              <a:t>Romski</a:t>
            </a:r>
            <a:r>
              <a:rPr lang="en-GB" altLang="cy-GB" sz="1200" dirty="0">
                <a:latin typeface="Lucida Sans" pitchFamily="34" charset="0"/>
              </a:rPr>
              <a:t>, M. and </a:t>
            </a:r>
            <a:r>
              <a:rPr lang="en-GB" altLang="cy-GB" sz="1200" dirty="0" err="1">
                <a:latin typeface="Lucida Sans" pitchFamily="34" charset="0"/>
              </a:rPr>
              <a:t>Pae</a:t>
            </a:r>
            <a:r>
              <a:rPr lang="en-GB" altLang="cy-GB" sz="1200" dirty="0">
                <a:latin typeface="Lucida Sans" pitchFamily="34" charset="0"/>
              </a:rPr>
              <a:t>, </a:t>
            </a:r>
            <a:r>
              <a:rPr lang="en-GB" altLang="cy-GB" sz="1200" dirty="0" smtClean="0">
                <a:latin typeface="Lucida Sans" pitchFamily="34" charset="0"/>
              </a:rPr>
              <a:t>H.K. (2010) ‘Successfully </a:t>
            </a:r>
            <a:r>
              <a:rPr lang="en-GB" altLang="cy-GB" sz="1200" dirty="0">
                <a:latin typeface="Lucida Sans" pitchFamily="34" charset="0"/>
              </a:rPr>
              <a:t>translating language and culture when adapting assessment </a:t>
            </a:r>
            <a:r>
              <a:rPr lang="en-GB" altLang="cy-GB" sz="1200" dirty="0" smtClean="0">
                <a:latin typeface="Lucida Sans" pitchFamily="34" charset="0"/>
              </a:rPr>
              <a:t>measures’, </a:t>
            </a:r>
            <a:r>
              <a:rPr lang="en-GB" altLang="cy-GB" sz="1200" i="1" dirty="0">
                <a:latin typeface="Lucida Sans" pitchFamily="34" charset="0"/>
              </a:rPr>
              <a:t>Journal of Policy and Practice in Intellectual Disabilities</a:t>
            </a:r>
            <a:r>
              <a:rPr lang="en-GB" altLang="cy-GB" sz="1200" dirty="0">
                <a:latin typeface="Lucida Sans" pitchFamily="34" charset="0"/>
              </a:rPr>
              <a:t>, 7(2), pp.111-118.</a:t>
            </a:r>
          </a:p>
          <a:p>
            <a:pPr marL="0" indent="0">
              <a:buNone/>
              <a:defRPr/>
            </a:pPr>
            <a:r>
              <a:rPr lang="en-GB" altLang="cy-GB" sz="1200" dirty="0" err="1" smtClean="0">
                <a:latin typeface="Lucida Sans" pitchFamily="34" charset="0"/>
              </a:rPr>
              <a:t>Devarakonda</a:t>
            </a:r>
            <a:r>
              <a:rPr lang="en-GB" altLang="cy-GB" sz="1200" dirty="0" smtClean="0">
                <a:latin typeface="Lucida Sans" pitchFamily="34" charset="0"/>
              </a:rPr>
              <a:t>, C. (2013) </a:t>
            </a:r>
            <a:r>
              <a:rPr lang="en-GB" altLang="cy-GB" sz="1200" i="1" dirty="0" smtClean="0">
                <a:latin typeface="Lucida Sans" pitchFamily="34" charset="0"/>
              </a:rPr>
              <a:t>Diversity &amp; Inclusion in Early Childhood: An Introduction. </a:t>
            </a:r>
            <a:r>
              <a:rPr lang="en-GB" altLang="cy-GB" sz="1200" dirty="0" smtClean="0">
                <a:latin typeface="Lucida Sans" pitchFamily="34" charset="0"/>
              </a:rPr>
              <a:t>London: Sage Publications Ltd.</a:t>
            </a:r>
          </a:p>
          <a:p>
            <a:pPr marL="0" indent="0">
              <a:buNone/>
              <a:defRPr/>
            </a:pPr>
            <a:r>
              <a:rPr lang="en-GB" altLang="cy-GB" sz="1200" dirty="0" err="1" smtClean="0">
                <a:latin typeface="Lucida Sans" pitchFamily="34" charset="0"/>
              </a:rPr>
              <a:t>Dweck</a:t>
            </a:r>
            <a:r>
              <a:rPr lang="en-GB" altLang="cy-GB" sz="1200" dirty="0" smtClean="0">
                <a:latin typeface="Lucida Sans" pitchFamily="34" charset="0"/>
              </a:rPr>
              <a:t>, C. S. (2017) </a:t>
            </a:r>
            <a:r>
              <a:rPr lang="en-GB" altLang="cy-GB" sz="1200" i="1" dirty="0" err="1" smtClean="0">
                <a:latin typeface="Lucida Sans" pitchFamily="34" charset="0"/>
              </a:rPr>
              <a:t>Mindset</a:t>
            </a:r>
            <a:r>
              <a:rPr lang="en-GB" altLang="cy-GB" sz="1200" i="1" dirty="0" smtClean="0">
                <a:latin typeface="Lucida Sans" pitchFamily="34" charset="0"/>
              </a:rPr>
              <a:t>: Changing the way you think to fulfil your potential. </a:t>
            </a:r>
            <a:r>
              <a:rPr lang="en-GB" altLang="cy-GB" sz="1200" dirty="0" smtClean="0">
                <a:latin typeface="Lucida Sans" pitchFamily="34" charset="0"/>
              </a:rPr>
              <a:t>New York: Random House </a:t>
            </a:r>
          </a:p>
          <a:p>
            <a:pPr marL="0" indent="0">
              <a:buNone/>
              <a:defRPr/>
            </a:pPr>
            <a:r>
              <a:rPr lang="en-GB" altLang="cy-GB" sz="1200" dirty="0" err="1" smtClean="0">
                <a:latin typeface="Lucida Sans" pitchFamily="34" charset="0"/>
              </a:rPr>
              <a:t>Georgeson</a:t>
            </a:r>
            <a:r>
              <a:rPr lang="en-GB" altLang="cy-GB" sz="1200" dirty="0">
                <a:latin typeface="Lucida Sans" pitchFamily="34" charset="0"/>
              </a:rPr>
              <a:t>, J., Campbell-Barr, V., </a:t>
            </a:r>
            <a:r>
              <a:rPr lang="en-GB" altLang="cy-GB" sz="1200" dirty="0" err="1">
                <a:latin typeface="Lucida Sans" pitchFamily="34" charset="0"/>
              </a:rPr>
              <a:t>Bakosi</a:t>
            </a:r>
            <a:r>
              <a:rPr lang="en-GB" altLang="cy-GB" sz="1200" dirty="0">
                <a:latin typeface="Lucida Sans" pitchFamily="34" charset="0"/>
              </a:rPr>
              <a:t>, É., </a:t>
            </a:r>
            <a:r>
              <a:rPr lang="en-GB" altLang="cy-GB" sz="1200" dirty="0" err="1">
                <a:latin typeface="Lucida Sans" pitchFamily="34" charset="0"/>
              </a:rPr>
              <a:t>Nemes</a:t>
            </a:r>
            <a:r>
              <a:rPr lang="en-GB" altLang="cy-GB" sz="1200" dirty="0">
                <a:latin typeface="Lucida Sans" pitchFamily="34" charset="0"/>
              </a:rPr>
              <a:t>, M., </a:t>
            </a:r>
            <a:r>
              <a:rPr lang="en-GB" altLang="cy-GB" sz="1200" dirty="0" err="1">
                <a:latin typeface="Lucida Sans" pitchFamily="34" charset="0"/>
              </a:rPr>
              <a:t>Pálfi</a:t>
            </a:r>
            <a:r>
              <a:rPr lang="en-GB" altLang="cy-GB" sz="1200" dirty="0">
                <a:latin typeface="Lucida Sans" pitchFamily="34" charset="0"/>
              </a:rPr>
              <a:t>, S. and </a:t>
            </a:r>
            <a:r>
              <a:rPr lang="en-GB" altLang="cy-GB" sz="1200" dirty="0" err="1">
                <a:latin typeface="Lucida Sans" pitchFamily="34" charset="0"/>
              </a:rPr>
              <a:t>Sorzio</a:t>
            </a:r>
            <a:r>
              <a:rPr lang="en-GB" altLang="cy-GB" sz="1200" dirty="0">
                <a:latin typeface="Lucida Sans" pitchFamily="34" charset="0"/>
              </a:rPr>
              <a:t>, </a:t>
            </a:r>
            <a:r>
              <a:rPr lang="en-GB" altLang="cy-GB" sz="1200" dirty="0" smtClean="0">
                <a:latin typeface="Lucida Sans" pitchFamily="34" charset="0"/>
              </a:rPr>
              <a:t>P. (2015) ‘Can </a:t>
            </a:r>
            <a:r>
              <a:rPr lang="en-GB" altLang="cy-GB" sz="1200" dirty="0">
                <a:latin typeface="Lucida Sans" pitchFamily="34" charset="0"/>
              </a:rPr>
              <a:t>we have an international approach to child-centred early childhood practice</a:t>
            </a:r>
            <a:r>
              <a:rPr lang="en-GB" altLang="cy-GB" sz="1200" dirty="0" smtClean="0">
                <a:latin typeface="Lucida Sans" pitchFamily="34" charset="0"/>
              </a:rPr>
              <a:t>?’ </a:t>
            </a:r>
            <a:r>
              <a:rPr lang="en-GB" altLang="cy-GB" sz="1200" i="1" dirty="0">
                <a:latin typeface="Lucida Sans" pitchFamily="34" charset="0"/>
              </a:rPr>
              <a:t>Early Child Development and Care,</a:t>
            </a:r>
            <a:r>
              <a:rPr lang="en-GB" altLang="cy-GB" sz="1200" dirty="0">
                <a:latin typeface="Lucida Sans" pitchFamily="34" charset="0"/>
              </a:rPr>
              <a:t> 185(11-12), pp.1862-1879</a:t>
            </a:r>
            <a:r>
              <a:rPr lang="en-GB" altLang="cy-GB" sz="1200" dirty="0" smtClean="0">
                <a:latin typeface="Lucida Sans" pitchFamily="34" charset="0"/>
              </a:rPr>
              <a:t>.</a:t>
            </a:r>
          </a:p>
          <a:p>
            <a:pPr marL="0" indent="0">
              <a:buNone/>
              <a:defRPr/>
            </a:pPr>
            <a:r>
              <a:rPr lang="en-GB" altLang="cy-GB" sz="1200" dirty="0" err="1">
                <a:latin typeface="Lucida Sans" pitchFamily="34" charset="0"/>
              </a:rPr>
              <a:t>Margrain</a:t>
            </a:r>
            <a:r>
              <a:rPr lang="en-GB" altLang="cy-GB" sz="1200" dirty="0">
                <a:latin typeface="Lucida Sans" pitchFamily="34" charset="0"/>
              </a:rPr>
              <a:t>, </a:t>
            </a:r>
            <a:r>
              <a:rPr lang="en-GB" altLang="cy-GB" sz="1200" dirty="0" smtClean="0">
                <a:latin typeface="Lucida Sans" pitchFamily="34" charset="0"/>
              </a:rPr>
              <a:t>V. (2017) ‘And </a:t>
            </a:r>
            <a:r>
              <a:rPr lang="en-GB" altLang="cy-GB" sz="1200" dirty="0">
                <a:latin typeface="Lucida Sans" pitchFamily="34" charset="0"/>
              </a:rPr>
              <a:t>the gifted child?: A textual analysis of </a:t>
            </a:r>
            <a:r>
              <a:rPr lang="en-GB" altLang="cy-GB" sz="1200" dirty="0" err="1">
                <a:latin typeface="Lucida Sans" pitchFamily="34" charset="0"/>
              </a:rPr>
              <a:t>Te</a:t>
            </a:r>
            <a:r>
              <a:rPr lang="en-GB" altLang="cy-GB" sz="1200" dirty="0">
                <a:latin typeface="Lucida Sans" pitchFamily="34" charset="0"/>
              </a:rPr>
              <a:t> </a:t>
            </a:r>
            <a:r>
              <a:rPr lang="en-GB" altLang="cy-GB" sz="1200" dirty="0" err="1" smtClean="0">
                <a:latin typeface="Lucida Sans" pitchFamily="34" charset="0"/>
              </a:rPr>
              <a:t>Whariki</a:t>
            </a:r>
            <a:r>
              <a:rPr lang="en-GB" altLang="cy-GB" sz="1200" dirty="0" smtClean="0">
                <a:latin typeface="Lucida Sans" pitchFamily="34" charset="0"/>
              </a:rPr>
              <a:t>’. </a:t>
            </a:r>
            <a:r>
              <a:rPr lang="en-GB" altLang="cy-GB" sz="1200" i="1" dirty="0">
                <a:latin typeface="Lucida Sans" pitchFamily="34" charset="0"/>
              </a:rPr>
              <a:t>Early Education</a:t>
            </a:r>
            <a:r>
              <a:rPr lang="en-GB" altLang="cy-GB" sz="1200" dirty="0">
                <a:latin typeface="Lucida Sans" pitchFamily="34" charset="0"/>
              </a:rPr>
              <a:t>, 62, p.19.</a:t>
            </a:r>
            <a:endParaRPr lang="cy-GB" altLang="cy-GB" sz="1200" dirty="0" smtClean="0">
              <a:latin typeface="Lucida Sans" pitchFamily="34" charset="0"/>
            </a:endParaRPr>
          </a:p>
          <a:p>
            <a:pPr marL="0" indent="0">
              <a:buNone/>
              <a:defRPr/>
            </a:pPr>
            <a:r>
              <a:rPr lang="cy-GB" altLang="cy-GB" sz="1200" dirty="0" err="1" smtClean="0">
                <a:latin typeface="Lucida Sans" pitchFamily="34" charset="0"/>
              </a:rPr>
              <a:t>McMahon</a:t>
            </a:r>
            <a:r>
              <a:rPr lang="cy-GB" altLang="cy-GB" sz="1200" dirty="0" smtClean="0">
                <a:latin typeface="Lucida Sans" pitchFamily="34" charset="0"/>
              </a:rPr>
              <a:t>, S. </a:t>
            </a:r>
            <a:r>
              <a:rPr lang="cy-GB" altLang="cy-GB" sz="1200" dirty="0" err="1">
                <a:latin typeface="Lucida Sans" pitchFamily="34" charset="0"/>
              </a:rPr>
              <a:t>a</a:t>
            </a:r>
            <a:r>
              <a:rPr lang="cy-GB" altLang="cy-GB" sz="1200" dirty="0" err="1" smtClean="0">
                <a:latin typeface="Lucida Sans" pitchFamily="34" charset="0"/>
              </a:rPr>
              <a:t>nd</a:t>
            </a:r>
            <a:r>
              <a:rPr lang="cy-GB" altLang="cy-GB" sz="1200" dirty="0" smtClean="0">
                <a:latin typeface="Lucida Sans" pitchFamily="34" charset="0"/>
              </a:rPr>
              <a:t> Dyer, M. (2018) </a:t>
            </a:r>
            <a:r>
              <a:rPr lang="en-GB" altLang="cy-GB" sz="1200" i="1" dirty="0">
                <a:latin typeface="Lucida Sans" pitchFamily="34" charset="0"/>
              </a:rPr>
              <a:t>Advanced Work-based Practice in the Early </a:t>
            </a:r>
            <a:r>
              <a:rPr lang="en-GB" altLang="cy-GB" sz="1200" i="1" dirty="0" smtClean="0">
                <a:latin typeface="Lucida Sans" pitchFamily="34" charset="0"/>
              </a:rPr>
              <a:t>Years</a:t>
            </a:r>
            <a:r>
              <a:rPr lang="en-GB" altLang="cy-GB" sz="1200" dirty="0" smtClean="0">
                <a:latin typeface="Lucida Sans" pitchFamily="34" charset="0"/>
              </a:rPr>
              <a:t>. Oxon: Routledge.</a:t>
            </a:r>
          </a:p>
          <a:p>
            <a:pPr marL="0" indent="0">
              <a:buNone/>
              <a:defRPr/>
            </a:pPr>
            <a:r>
              <a:rPr lang="en-GB" altLang="cy-GB" sz="1200" dirty="0">
                <a:latin typeface="Lucida Sans" pitchFamily="34" charset="0"/>
              </a:rPr>
              <a:t>Roberts-Holmes, </a:t>
            </a:r>
            <a:r>
              <a:rPr lang="en-GB" altLang="cy-GB" sz="1200" dirty="0" smtClean="0">
                <a:latin typeface="Lucida Sans" pitchFamily="34" charset="0"/>
              </a:rPr>
              <a:t>G. (2012) ‘‘</a:t>
            </a:r>
            <a:r>
              <a:rPr lang="en-GB" altLang="cy-GB" sz="1200" dirty="0">
                <a:latin typeface="Lucida Sans" pitchFamily="34" charset="0"/>
              </a:rPr>
              <a:t>It's the bread and butter of our practice’: experiencing the Early Years Foundation </a:t>
            </a:r>
            <a:r>
              <a:rPr lang="en-GB" altLang="cy-GB" sz="1200" dirty="0" smtClean="0">
                <a:latin typeface="Lucida Sans" pitchFamily="34" charset="0"/>
              </a:rPr>
              <a:t>Stage’. </a:t>
            </a:r>
            <a:r>
              <a:rPr lang="en-GB" altLang="cy-GB" sz="1200" i="1" dirty="0">
                <a:latin typeface="Lucida Sans" pitchFamily="34" charset="0"/>
              </a:rPr>
              <a:t>International Journal of Early Years Education</a:t>
            </a:r>
            <a:r>
              <a:rPr lang="en-GB" altLang="cy-GB" sz="1200" dirty="0">
                <a:latin typeface="Lucida Sans" pitchFamily="34" charset="0"/>
              </a:rPr>
              <a:t>, 20(1), pp.30-42</a:t>
            </a:r>
            <a:r>
              <a:rPr lang="en-GB" altLang="cy-GB" sz="1200" dirty="0" smtClean="0">
                <a:latin typeface="Lucida Sans" pitchFamily="34" charset="0"/>
              </a:rPr>
              <a:t>.</a:t>
            </a:r>
          </a:p>
          <a:p>
            <a:pPr marL="0" indent="0">
              <a:buNone/>
              <a:defRPr/>
            </a:pPr>
            <a:r>
              <a:rPr lang="de-DE" altLang="cy-GB" sz="1200" dirty="0" smtClean="0">
                <a:latin typeface="Lucida Sans" pitchFamily="34" charset="0"/>
              </a:rPr>
              <a:t>Schwartz, S. J. </a:t>
            </a:r>
            <a:r>
              <a:rPr lang="de-DE" altLang="cy-GB" sz="1200" dirty="0">
                <a:latin typeface="Lucida Sans" pitchFamily="34" charset="0"/>
              </a:rPr>
              <a:t>and </a:t>
            </a:r>
            <a:r>
              <a:rPr lang="de-DE" altLang="cy-GB" sz="1200" dirty="0" smtClean="0">
                <a:latin typeface="Lucida Sans" pitchFamily="34" charset="0"/>
              </a:rPr>
              <a:t>Unger, J. B. </a:t>
            </a:r>
            <a:r>
              <a:rPr lang="de-DE" altLang="cy-GB" sz="1200" dirty="0">
                <a:latin typeface="Lucida Sans" pitchFamily="34" charset="0"/>
              </a:rPr>
              <a:t>(</a:t>
            </a:r>
            <a:r>
              <a:rPr lang="de-DE" altLang="cy-GB" sz="1200" dirty="0" smtClean="0">
                <a:latin typeface="Lucida Sans" pitchFamily="34" charset="0"/>
              </a:rPr>
              <a:t>2010</a:t>
            </a:r>
            <a:r>
              <a:rPr lang="de-DE" altLang="cy-GB" sz="1200" dirty="0">
                <a:latin typeface="Lucida Sans" pitchFamily="34" charset="0"/>
              </a:rPr>
              <a:t>) ‘</a:t>
            </a:r>
            <a:r>
              <a:rPr lang="en-GB" altLang="cy-GB" sz="1200" dirty="0" smtClean="0">
                <a:latin typeface="Lucida Sans" pitchFamily="34" charset="0"/>
              </a:rPr>
              <a:t>Biculturalism </a:t>
            </a:r>
            <a:r>
              <a:rPr lang="en-GB" altLang="cy-GB" sz="1200" dirty="0">
                <a:latin typeface="Lucida Sans" pitchFamily="34" charset="0"/>
              </a:rPr>
              <a:t>and Context: What Is Biculturalism, and When Is It Adaptive</a:t>
            </a:r>
            <a:r>
              <a:rPr lang="en-GB" altLang="cy-GB" sz="1200" dirty="0" smtClean="0">
                <a:latin typeface="Lucida Sans" pitchFamily="34" charset="0"/>
              </a:rPr>
              <a:t>?‘ </a:t>
            </a:r>
            <a:r>
              <a:rPr lang="en-GB" altLang="cy-GB" sz="1200" i="1" dirty="0" smtClean="0">
                <a:latin typeface="Lucida Sans" pitchFamily="34" charset="0"/>
              </a:rPr>
              <a:t>Human Development, </a:t>
            </a:r>
            <a:r>
              <a:rPr lang="en-GB" altLang="cy-GB" sz="1200" dirty="0" smtClean="0">
                <a:latin typeface="Lucida Sans" pitchFamily="34" charset="0"/>
              </a:rPr>
              <a:t>53(1), pp. 26-32.</a:t>
            </a:r>
          </a:p>
          <a:p>
            <a:pPr marL="0" indent="0">
              <a:buNone/>
              <a:defRPr/>
            </a:pPr>
            <a:r>
              <a:rPr lang="en-GB" altLang="cy-GB" sz="1200" dirty="0">
                <a:latin typeface="Lucida Sans" pitchFamily="34" charset="0"/>
              </a:rPr>
              <a:t>Teacher’s TV (2015) </a:t>
            </a:r>
            <a:r>
              <a:rPr lang="en-GB" altLang="cy-GB" sz="1200" i="1" dirty="0">
                <a:latin typeface="Lucida Sans" pitchFamily="34" charset="0"/>
              </a:rPr>
              <a:t>A Unique Child</a:t>
            </a:r>
            <a:r>
              <a:rPr lang="en-GB" altLang="cy-GB" sz="1200" dirty="0">
                <a:latin typeface="Lucida Sans" pitchFamily="34" charset="0"/>
              </a:rPr>
              <a:t>. Available at: </a:t>
            </a:r>
            <a:r>
              <a:rPr lang="en-GB" altLang="cy-GB" sz="1200" dirty="0">
                <a:latin typeface="Lucida Sans" pitchFamily="34" charset="0"/>
                <a:hlinkClick r:id="rId3"/>
              </a:rPr>
              <a:t>https://</a:t>
            </a:r>
            <a:r>
              <a:rPr lang="en-GB" altLang="cy-GB" sz="1200" dirty="0" smtClean="0">
                <a:latin typeface="Lucida Sans" pitchFamily="34" charset="0"/>
                <a:hlinkClick r:id="rId3"/>
              </a:rPr>
              <a:t>www.youtube.com/watch?v=danfo5KqCWY</a:t>
            </a:r>
            <a:r>
              <a:rPr lang="en-GB" altLang="cy-GB" sz="1200" dirty="0" smtClean="0">
                <a:latin typeface="Lucida Sans" pitchFamily="34" charset="0"/>
              </a:rPr>
              <a:t> [</a:t>
            </a:r>
            <a:r>
              <a:rPr lang="en-GB" altLang="cy-GB" sz="1200" dirty="0">
                <a:latin typeface="Lucida Sans" pitchFamily="34" charset="0"/>
              </a:rPr>
              <a:t>Accessed: January 8th 2020</a:t>
            </a:r>
            <a:r>
              <a:rPr lang="en-GB" altLang="cy-GB" sz="1200" dirty="0" smtClean="0">
                <a:latin typeface="Lucida Sans" pitchFamily="34" charset="0"/>
              </a:rPr>
              <a:t>].</a:t>
            </a:r>
          </a:p>
          <a:p>
            <a:pPr marL="0" indent="0">
              <a:buNone/>
              <a:defRPr/>
            </a:pPr>
            <a:r>
              <a:rPr lang="en-GB" altLang="cy-GB" sz="1200" dirty="0">
                <a:latin typeface="Lucida Sans" pitchFamily="34" charset="0"/>
              </a:rPr>
              <a:t>Waldron, N.L. and </a:t>
            </a:r>
            <a:r>
              <a:rPr lang="en-GB" altLang="cy-GB" sz="1200" dirty="0" err="1">
                <a:latin typeface="Lucida Sans" pitchFamily="34" charset="0"/>
              </a:rPr>
              <a:t>McLeskey</a:t>
            </a:r>
            <a:r>
              <a:rPr lang="en-GB" altLang="cy-GB" sz="1200" dirty="0">
                <a:latin typeface="Lucida Sans" pitchFamily="34" charset="0"/>
              </a:rPr>
              <a:t>, </a:t>
            </a:r>
            <a:r>
              <a:rPr lang="en-GB" altLang="cy-GB" sz="1200" dirty="0" smtClean="0">
                <a:latin typeface="Lucida Sans" pitchFamily="34" charset="0"/>
              </a:rPr>
              <a:t>J. (2010) ‘Establishing </a:t>
            </a:r>
            <a:r>
              <a:rPr lang="en-GB" altLang="cy-GB" sz="1200" dirty="0">
                <a:latin typeface="Lucida Sans" pitchFamily="34" charset="0"/>
              </a:rPr>
              <a:t>a collaborative school culture through comprehensive school </a:t>
            </a:r>
            <a:r>
              <a:rPr lang="en-GB" altLang="cy-GB" sz="1200" dirty="0" smtClean="0">
                <a:latin typeface="Lucida Sans" pitchFamily="34" charset="0"/>
              </a:rPr>
              <a:t>reform’, </a:t>
            </a:r>
            <a:r>
              <a:rPr lang="en-GB" altLang="cy-GB" sz="1200" i="1" dirty="0">
                <a:latin typeface="Lucida Sans" pitchFamily="34" charset="0"/>
              </a:rPr>
              <a:t>Journal of Educational and Psychological Consultation</a:t>
            </a:r>
            <a:r>
              <a:rPr lang="en-GB" altLang="cy-GB" sz="1200" dirty="0">
                <a:latin typeface="Lucida Sans" pitchFamily="34" charset="0"/>
              </a:rPr>
              <a:t>, 20(1), pp.58-74.</a:t>
            </a:r>
          </a:p>
          <a:p>
            <a:pPr marL="0" indent="0">
              <a:buNone/>
              <a:defRPr/>
            </a:pPr>
            <a:endParaRPr lang="cy-GB" altLang="cy-GB" dirty="0" smtClean="0">
              <a:latin typeface="Lucida Sans" pitchFamily="34" charset="0"/>
            </a:endParaRPr>
          </a:p>
        </p:txBody>
      </p:sp>
    </p:spTree>
    <p:extLst>
      <p:ext uri="{BB962C8B-B14F-4D97-AF65-F5344CB8AC3E}">
        <p14:creationId xmlns:p14="http://schemas.microsoft.com/office/powerpoint/2010/main" val="3281534709"/>
      </p:ext>
    </p:extLst>
  </p:cSld>
  <p:clrMapOvr>
    <a:masterClrMapping/>
  </p:clrMapOvr>
  <p:timing>
    <p:tnLst>
      <p:par>
        <p:cTn id="1" dur="indefinite" restart="never" nodeType="tmRoot"/>
      </p:par>
    </p:tnLst>
  </p:timing>
</p:sld>
</file>

<file path=ppt/tags/tag1.xml><?xml version="1.0" encoding="utf-8"?>
<p:tagLst xmlns:a="http://schemas.openxmlformats.org/drawingml/2006/main" xmlns:r="http://schemas.openxmlformats.org/officeDocument/2006/relationships" xmlns:p="http://schemas.openxmlformats.org/presentationml/2006/main">
  <p:tag name="__PE_POLL_EMBED_ID" val="5c146269-a1db-4f9b-8dbf-a50d8824a572"/>
</p:tagLst>
</file>

<file path=ppt/tags/tag2.xml><?xml version="1.0" encoding="utf-8"?>
<p:tagLst xmlns:a="http://schemas.openxmlformats.org/drawingml/2006/main" xmlns:r="http://schemas.openxmlformats.org/officeDocument/2006/relationships" xmlns:p="http://schemas.openxmlformats.org/presentationml/2006/main">
  <p:tag name="__PE_POLL_EMBED_ID" val="0ed73d01-c954-4b86-ab19-788ce5970945"/>
</p:tagLst>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Capsules</Template>
  <TotalTime>893</TotalTime>
  <Words>4387</Words>
  <Application>Microsoft Office PowerPoint</Application>
  <PresentationFormat>On-screen Show (4:3)</PresentationFormat>
  <Paragraphs>381</Paragraphs>
  <Slides>41</Slides>
  <Notes>36</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41</vt:i4>
      </vt:variant>
    </vt:vector>
  </HeadingPairs>
  <TitlesOfParts>
    <vt:vector size="48" baseType="lpstr">
      <vt:lpstr>MS PGothic</vt:lpstr>
      <vt:lpstr>MS PGothic</vt:lpstr>
      <vt:lpstr>Arial</vt:lpstr>
      <vt:lpstr>Calibri</vt:lpstr>
      <vt:lpstr>Calibri Light</vt:lpstr>
      <vt:lpstr>Lucida Sans</vt:lpstr>
      <vt:lpstr>Office Theme</vt:lpstr>
      <vt:lpstr>ECEY6001C ECEY6001</vt:lpstr>
      <vt:lpstr>Cynnwys Content</vt:lpstr>
      <vt:lpstr>Adnoddau Resources</vt:lpstr>
      <vt:lpstr>PowerPoint Presentation</vt:lpstr>
      <vt:lpstr>PowerPoint Presentation</vt:lpstr>
      <vt:lpstr>Gweithgaredd -  Unigrywiaeth Activity - Uniqueness</vt:lpstr>
      <vt:lpstr>Tasg Task</vt:lpstr>
      <vt:lpstr>Cwricwla Blynyddoedd Cynnar Early Years Curricula</vt:lpstr>
      <vt:lpstr>Y Cyfnod Sylfaen (2015:4) The Foundation Phase (2015: 4)</vt:lpstr>
      <vt:lpstr>Cwricwlwm i Gymru 2022 Curriculum for Wales 2022</vt:lpstr>
      <vt:lpstr>Cyfnod Sylfaen Blynyddoedd Cynnar (LLOEGR) Early Years Foundation Stage (ENGLAND)</vt:lpstr>
      <vt:lpstr>Te Whäriki</vt:lpstr>
      <vt:lpstr>Darllen Reading</vt:lpstr>
      <vt:lpstr>Gwyliwch a thrafodwch…  Watch and discuss…</vt:lpstr>
      <vt:lpstr>Diwylliant Culture</vt:lpstr>
      <vt:lpstr>Yn ôl Devarakonda (2013: 52):  According to Devarakonda (2013: 52):</vt:lpstr>
      <vt:lpstr>Gweithgaredd (o Devarakonda, 2013) Activity (from Devarakonda, 2013)</vt:lpstr>
      <vt:lpstr>Trafodwch... Discuss...</vt:lpstr>
      <vt:lpstr>“Diwylliant o newid…” “A culture of change….”</vt:lpstr>
      <vt:lpstr>“Diwylliant o newid…” “A culture of change….”</vt:lpstr>
      <vt:lpstr>Diwylliant ac Asesu (Bornman et al., 2010) Culture and Assessment (Bornman et al., 2010)</vt:lpstr>
      <vt:lpstr>Diwylliant ac Asesu (Bornman et al., 2010) Culture and Assessment (Bornman et al., 2010)</vt:lpstr>
      <vt:lpstr>Diwylliant ac Asesu (Bornman et al., 2010: 117) Culture and Assessment (Bornman et al., 2010: 117)</vt:lpstr>
      <vt:lpstr>Damcaniaeth Theory</vt:lpstr>
      <vt:lpstr>Lev Vygotsky (1896-1934)</vt:lpstr>
      <vt:lpstr>Damcaniaeth gymdeithasol-ddiwylliannol Sociocultural theory</vt:lpstr>
      <vt:lpstr>Morton and Guerin (2017: 1)</vt:lpstr>
      <vt:lpstr>Edward T. Hall (1914-2009)</vt:lpstr>
      <vt:lpstr> Cultural iceberg model (Hall, 1976) </vt:lpstr>
      <vt:lpstr>James A. Banks (1941-   )</vt:lpstr>
      <vt:lpstr>Addysg Amlddiwylliannol – 5 dimensiwn </vt:lpstr>
      <vt:lpstr> Multicultural Education – 5 dimensions</vt:lpstr>
      <vt:lpstr>4 Dull o ymdrin â Chwricwlwm Amlddiwylliannol 4 Approaches to Multicultural Curriculum</vt:lpstr>
      <vt:lpstr>Darllen Reading</vt:lpstr>
      <vt:lpstr>Gallu (Dweck, 1991: 57) Ability (Dweck, 1991: 57)</vt:lpstr>
      <vt:lpstr>Meddylfryd Mindset</vt:lpstr>
      <vt:lpstr>Gallu a’r Cwricwlwm Ability and the Curriculum</vt:lpstr>
      <vt:lpstr>Gallu a’r Cwricwlwm Ability and the Curriculum</vt:lpstr>
      <vt:lpstr>Darllen Reading</vt:lpstr>
      <vt:lpstr>PowerPoint Presentation</vt:lpstr>
      <vt:lpstr>Cyfeirnodi References</vt:lpstr>
    </vt:vector>
  </TitlesOfParts>
  <Company>CYD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EAEY6013C/EAEY6013 Cynhwysiant yn y Blynyddoedd Cynnar Inclusion in the Early Years</dc:title>
  <dc:creator>clientadmin</dc:creator>
  <cp:lastModifiedBy>Natalie MacDonald</cp:lastModifiedBy>
  <cp:revision>85</cp:revision>
  <dcterms:created xsi:type="dcterms:W3CDTF">2010-10-05T11:53:03Z</dcterms:created>
  <dcterms:modified xsi:type="dcterms:W3CDTF">2020-02-24T12:45:26Z</dcterms:modified>
</cp:coreProperties>
</file>