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60" r:id="rId5"/>
    <p:sldId id="450" r:id="rId6"/>
    <p:sldId id="452" r:id="rId7"/>
    <p:sldId id="455" r:id="rId8"/>
    <p:sldId id="474" r:id="rId9"/>
    <p:sldId id="454" r:id="rId10"/>
    <p:sldId id="476" r:id="rId11"/>
    <p:sldId id="465" r:id="rId12"/>
    <p:sldId id="468" r:id="rId13"/>
    <p:sldId id="475" r:id="rId14"/>
    <p:sldId id="453" r:id="rId15"/>
    <p:sldId id="456" r:id="rId16"/>
    <p:sldId id="458" r:id="rId17"/>
    <p:sldId id="469" r:id="rId18"/>
    <p:sldId id="467" r:id="rId19"/>
    <p:sldId id="477" r:id="rId20"/>
    <p:sldId id="478" r:id="rId21"/>
    <p:sldId id="479" r:id="rId22"/>
    <p:sldId id="459" r:id="rId23"/>
    <p:sldId id="480" r:id="rId24"/>
    <p:sldId id="461" r:id="rId25"/>
    <p:sldId id="481" r:id="rId26"/>
    <p:sldId id="466" r:id="rId27"/>
    <p:sldId id="464" r:id="rId28"/>
    <p:sldId id="482" r:id="rId29"/>
    <p:sldId id="483" r:id="rId30"/>
    <p:sldId id="484" r:id="rId31"/>
    <p:sldId id="485" r:id="rId32"/>
    <p:sldId id="470" r:id="rId33"/>
    <p:sldId id="472" r:id="rId34"/>
    <p:sldId id="486" r:id="rId35"/>
    <p:sldId id="457" r:id="rId36"/>
    <p:sldId id="488" r:id="rId37"/>
    <p:sldId id="491" r:id="rId38"/>
    <p:sldId id="473" r:id="rId39"/>
    <p:sldId id="493" r:id="rId40"/>
    <p:sldId id="494" r:id="rId41"/>
    <p:sldId id="489" r:id="rId42"/>
    <p:sldId id="490" r:id="rId43"/>
    <p:sldId id="49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18/10/2023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dailymail.co.uk/femail/article-9380341/Find-tech-savvy-incredibly-difficult-quiz.html" TargetMode="External"/><Relationship Id="rId2" Type="http://schemas.openxmlformats.org/officeDocument/2006/relationships/hyperlink" Target="https://quizlady.com/how-tech-savvy-are-you/"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phi.org/wp-content/uploads/migration/uploads/application/files/ghcah59qtuhe4iqhf3h7kp12v7q8xv15quh6u99569k1zuzce7.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who.int/publications/i/item/9789241550505"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c0-wVqTG2no" TargetMode="External"/><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ayjXMix-nMw"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ruralhealthinfo.org/toolkits/health-promotion/2/theories-and-models" TargetMode="External"/><Relationship Id="rId2" Type="http://schemas.openxmlformats.org/officeDocument/2006/relationships/hyperlink" Target="https://sphweb.bumc.bu.edu/otlt/MPH-Modules/SB/BehavioralChangeTheories/BehavioralChangeTheories2.html"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420888"/>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i="1" dirty="0">
                <a:solidFill>
                  <a:schemeClr val="bg1"/>
                </a:solidFill>
                <a:latin typeface="Arial" panose="020B0604020202020204" pitchFamily="34" charset="0"/>
                <a:cs typeface="Arial" panose="020B0604020202020204" pitchFamily="34" charset="0"/>
              </a:rPr>
              <a:t>Introduction to Digital Health Promotion</a:t>
            </a: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Week 2</a:t>
            </a: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Diola Bijlhout</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2800" dirty="0">
                <a:latin typeface="Arial" panose="020B0604020202020204" pitchFamily="34" charset="0"/>
                <a:cs typeface="Arial" panose="020B0604020202020204" pitchFamily="34" charset="0"/>
              </a:rPr>
              <a:t>At the end of this session, student should be able to: </a:t>
            </a:r>
          </a:p>
          <a:p>
            <a:pPr marL="0" indent="0">
              <a:buNone/>
            </a:pPr>
            <a:endParaRPr lang="en-GB" sz="2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Understand </a:t>
            </a:r>
            <a:r>
              <a:rPr lang="en-GB" sz="2800" dirty="0">
                <a:effectLst/>
                <a:latin typeface="Arial" panose="020B0604020202020204" pitchFamily="34" charset="0"/>
                <a:ea typeface="Arial" panose="020B0604020202020204" pitchFamily="34" charset="0"/>
                <a:cs typeface="Arial" panose="020B0604020202020204" pitchFamily="34" charset="0"/>
              </a:rPr>
              <a:t>the concept of digital health promotion </a:t>
            </a: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Identify recent digital technology used in health promotion </a:t>
            </a:r>
          </a:p>
          <a:p>
            <a:pPr lvl="0" algn="just" rtl="0">
              <a:lnSpc>
                <a:spcPct val="115000"/>
              </a:lnSpc>
              <a:buFont typeface="Wingdings" panose="05000000000000000000" pitchFamily="2" charset="2"/>
              <a:buChar char="§"/>
            </a:pPr>
            <a:r>
              <a:rPr lang="en-GB" sz="2800" dirty="0">
                <a:effectLst/>
                <a:latin typeface="Arial" panose="020B0604020202020204" pitchFamily="34" charset="0"/>
                <a:ea typeface="Arial" panose="020B0604020202020204" pitchFamily="34" charset="0"/>
                <a:cs typeface="Arial" panose="020B0604020202020204" pitchFamily="34" charset="0"/>
              </a:rPr>
              <a:t>Apply digital technology in health promotion </a:t>
            </a: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BBF76-4E34-B871-9F10-E28747AEE3B9}"/>
              </a:ext>
            </a:extLst>
          </p:cNvPr>
          <p:cNvSpPr>
            <a:spLocks noGrp="1"/>
          </p:cNvSpPr>
          <p:nvPr>
            <p:ph type="title"/>
          </p:nvPr>
        </p:nvSpPr>
        <p:spPr/>
        <p:txBody>
          <a:bodyPr/>
          <a:lstStyle/>
          <a:p>
            <a:r>
              <a:rPr lang="en-GB" b="1" dirty="0"/>
              <a:t>Introduction </a:t>
            </a:r>
          </a:p>
        </p:txBody>
      </p:sp>
      <p:sp>
        <p:nvSpPr>
          <p:cNvPr id="3" name="Content Placeholder 2">
            <a:extLst>
              <a:ext uri="{FF2B5EF4-FFF2-40B4-BE49-F238E27FC236}">
                <a16:creationId xmlns:a16="http://schemas.microsoft.com/office/drawing/2014/main" id="{92A7EB43-4DFB-D5F0-C2BF-E2BD311E157F}"/>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Digital technology is getting increasingly integrated in our everyday lives. </a:t>
            </a:r>
          </a:p>
          <a:p>
            <a:r>
              <a:rPr lang="en-GB" dirty="0"/>
              <a:t>It is fast becoming a necessity</a:t>
            </a:r>
          </a:p>
          <a:p>
            <a:r>
              <a:rPr lang="en-GB" dirty="0"/>
              <a:t>There has been a significant change since the late 1990s when internet became readily accessible to this era of social media and interconnection of smart objects </a:t>
            </a:r>
          </a:p>
          <a:p>
            <a:endParaRPr lang="en-GB" dirty="0"/>
          </a:p>
        </p:txBody>
      </p:sp>
    </p:spTree>
    <p:extLst>
      <p:ext uri="{BB962C8B-B14F-4D97-AF65-F5344CB8AC3E}">
        <p14:creationId xmlns:p14="http://schemas.microsoft.com/office/powerpoint/2010/main" val="259939425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29B03-A187-A940-CB91-1B989B0D1C5B}"/>
              </a:ext>
            </a:extLst>
          </p:cNvPr>
          <p:cNvSpPr>
            <a:spLocks noGrp="1"/>
          </p:cNvSpPr>
          <p:nvPr>
            <p:ph type="title"/>
          </p:nvPr>
        </p:nvSpPr>
        <p:spPr/>
        <p:txBody>
          <a:bodyPr/>
          <a:lstStyle/>
          <a:p>
            <a:r>
              <a:rPr lang="en-GB" dirty="0"/>
              <a:t>Digital health </a:t>
            </a:r>
          </a:p>
        </p:txBody>
      </p:sp>
      <p:sp>
        <p:nvSpPr>
          <p:cNvPr id="3" name="Content Placeholder 2">
            <a:extLst>
              <a:ext uri="{FF2B5EF4-FFF2-40B4-BE49-F238E27FC236}">
                <a16:creationId xmlns:a16="http://schemas.microsoft.com/office/drawing/2014/main" id="{7C644AC6-4EA3-3E08-C8EB-6BE8BC287537}"/>
              </a:ext>
            </a:extLst>
          </p:cNvPr>
          <p:cNvSpPr>
            <a:spLocks noGrp="1"/>
          </p:cNvSpPr>
          <p:nvPr>
            <p:ph idx="1"/>
          </p:nvPr>
        </p:nvSpPr>
        <p:spPr>
          <a:xfrm>
            <a:off x="457200" y="1196752"/>
            <a:ext cx="8229600" cy="4320481"/>
          </a:xfrm>
        </p:spPr>
        <p:txBody>
          <a:bodyPr>
            <a:normAutofit/>
          </a:bodyPr>
          <a:lstStyle/>
          <a:p>
            <a:pPr algn="l"/>
            <a:r>
              <a:rPr lang="en-GB" sz="2600" b="0" i="0" u="none" strike="noStrike" baseline="0" dirty="0">
                <a:latin typeface="Arial" panose="020B0604020202020204" pitchFamily="34" charset="0"/>
                <a:cs typeface="Arial" panose="020B0604020202020204" pitchFamily="34" charset="0"/>
              </a:rPr>
              <a:t>“refers to a wide range of technologies directed at delivering healthcare, providing information to lay people and helping them share their experiences of health and illness, training and educating healthcare professionals, helping people with chronic illnesses to engage in self- care and encouraging others to engage in activities to promote their health and wellbeing and avoid illness” (Lupton 2018)</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22342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BA40A-671D-EEF7-92F0-B244CA5EF99D}"/>
              </a:ext>
            </a:extLst>
          </p:cNvPr>
          <p:cNvSpPr>
            <a:spLocks noGrp="1"/>
          </p:cNvSpPr>
          <p:nvPr>
            <p:ph type="title"/>
          </p:nvPr>
        </p:nvSpPr>
        <p:spPr>
          <a:xfrm>
            <a:off x="457200" y="188640"/>
            <a:ext cx="8229600" cy="832682"/>
          </a:xfrm>
        </p:spPr>
        <p:txBody>
          <a:bodyPr>
            <a:normAutofit fontScale="90000"/>
          </a:bodyPr>
          <a:lstStyle/>
          <a:p>
            <a:r>
              <a:rPr lang="en-GB" dirty="0"/>
              <a:t>Timeline (Lupton 2015; O’Neil 2019)</a:t>
            </a:r>
          </a:p>
        </p:txBody>
      </p:sp>
      <p:graphicFrame>
        <p:nvGraphicFramePr>
          <p:cNvPr id="4" name="Table 4">
            <a:extLst>
              <a:ext uri="{FF2B5EF4-FFF2-40B4-BE49-F238E27FC236}">
                <a16:creationId xmlns:a16="http://schemas.microsoft.com/office/drawing/2014/main" id="{A3C303D9-11EA-B866-E795-6027EBA57787}"/>
              </a:ext>
            </a:extLst>
          </p:cNvPr>
          <p:cNvGraphicFramePr>
            <a:graphicFrameLocks noGrp="1"/>
          </p:cNvGraphicFramePr>
          <p:nvPr>
            <p:ph idx="1"/>
            <p:extLst>
              <p:ext uri="{D42A27DB-BD31-4B8C-83A1-F6EECF244321}">
                <p14:modId xmlns:p14="http://schemas.microsoft.com/office/powerpoint/2010/main" val="3276957009"/>
              </p:ext>
            </p:extLst>
          </p:nvPr>
        </p:nvGraphicFramePr>
        <p:xfrm>
          <a:off x="229669" y="1021323"/>
          <a:ext cx="8684662" cy="4541936"/>
        </p:xfrm>
        <a:graphic>
          <a:graphicData uri="http://schemas.openxmlformats.org/drawingml/2006/table">
            <a:tbl>
              <a:tblPr firstRow="1" bandRow="1">
                <a:tableStyleId>{073A0DAA-6AF3-43AB-8588-CEC1D06C72B9}</a:tableStyleId>
              </a:tblPr>
              <a:tblGrid>
                <a:gridCol w="2214618">
                  <a:extLst>
                    <a:ext uri="{9D8B030D-6E8A-4147-A177-3AD203B41FA5}">
                      <a16:colId xmlns:a16="http://schemas.microsoft.com/office/drawing/2014/main" val="3036595786"/>
                    </a:ext>
                  </a:extLst>
                </a:gridCol>
                <a:gridCol w="6470044">
                  <a:extLst>
                    <a:ext uri="{9D8B030D-6E8A-4147-A177-3AD203B41FA5}">
                      <a16:colId xmlns:a16="http://schemas.microsoft.com/office/drawing/2014/main" val="691618165"/>
                    </a:ext>
                  </a:extLst>
                </a:gridCol>
              </a:tblGrid>
              <a:tr h="724666">
                <a:tc>
                  <a:txBody>
                    <a:bodyPr/>
                    <a:lstStyle/>
                    <a:p>
                      <a:r>
                        <a:rPr lang="en-GB" sz="2800" dirty="0"/>
                        <a:t>Timeline </a:t>
                      </a:r>
                    </a:p>
                  </a:txBody>
                  <a:tcPr/>
                </a:tc>
                <a:tc>
                  <a:txBody>
                    <a:bodyPr/>
                    <a:lstStyle/>
                    <a:p>
                      <a:r>
                        <a:rPr lang="en-GB" sz="2800" dirty="0"/>
                        <a:t>Characteristics </a:t>
                      </a:r>
                    </a:p>
                  </a:txBody>
                  <a:tcPr/>
                </a:tc>
                <a:extLst>
                  <a:ext uri="{0D108BD9-81ED-4DB2-BD59-A6C34878D82A}">
                    <a16:rowId xmlns:a16="http://schemas.microsoft.com/office/drawing/2014/main" val="3023247571"/>
                  </a:ext>
                </a:extLst>
              </a:tr>
              <a:tr h="15567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Web 1.0</a:t>
                      </a:r>
                    </a:p>
                    <a:p>
                      <a:endParaRPr lang="en-GB" b="1" dirty="0"/>
                    </a:p>
                  </a:txBody>
                  <a:tcPr/>
                </a:tc>
                <a:tc>
                  <a:txBody>
                    <a:bodyPr/>
                    <a:lstStyle/>
                    <a:p>
                      <a:r>
                        <a:rPr lang="en-GB" dirty="0"/>
                        <a:t>Span from 1994 to about 2004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Development of WWW</a:t>
                      </a:r>
                    </a:p>
                    <a:p>
                      <a:r>
                        <a:rPr lang="en-GB" dirty="0"/>
                        <a:t>Information gathering </a:t>
                      </a:r>
                    </a:p>
                    <a:p>
                      <a:r>
                        <a:rPr lang="en-GB" dirty="0"/>
                        <a:t>Information provision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Tech was a one way communication </a:t>
                      </a:r>
                    </a:p>
                  </a:txBody>
                  <a:tcPr/>
                </a:tc>
                <a:extLst>
                  <a:ext uri="{0D108BD9-81ED-4DB2-BD59-A6C34878D82A}">
                    <a16:rowId xmlns:a16="http://schemas.microsoft.com/office/drawing/2014/main" val="515856370"/>
                  </a:ext>
                </a:extLst>
              </a:tr>
              <a:tr h="1264863">
                <a:tc>
                  <a:txBody>
                    <a:bodyPr/>
                    <a:lstStyle/>
                    <a:p>
                      <a:r>
                        <a:rPr lang="en-GB" b="1" dirty="0"/>
                        <a:t>Web 2.0 </a:t>
                      </a:r>
                    </a:p>
                  </a:txBody>
                  <a:tcPr/>
                </a:tc>
                <a:tc>
                  <a:txBody>
                    <a:bodyPr/>
                    <a:lstStyle/>
                    <a:p>
                      <a:r>
                        <a:rPr lang="en-GB" dirty="0"/>
                        <a:t>Also known as era of social web</a:t>
                      </a:r>
                    </a:p>
                    <a:p>
                      <a:r>
                        <a:rPr lang="en-GB" dirty="0"/>
                        <a:t>Birthed the use of smart hardware</a:t>
                      </a:r>
                    </a:p>
                    <a:p>
                      <a:r>
                        <a:rPr lang="en-GB" dirty="0"/>
                        <a:t>Tech is about interactive-ness and connectedness </a:t>
                      </a:r>
                    </a:p>
                    <a:p>
                      <a:r>
                        <a:rPr lang="en-GB" dirty="0"/>
                        <a:t>Room for interactive two way communication </a:t>
                      </a:r>
                    </a:p>
                  </a:txBody>
                  <a:tcPr/>
                </a:tc>
                <a:extLst>
                  <a:ext uri="{0D108BD9-81ED-4DB2-BD59-A6C34878D82A}">
                    <a16:rowId xmlns:a16="http://schemas.microsoft.com/office/drawing/2014/main" val="807160098"/>
                  </a:ext>
                </a:extLst>
              </a:tr>
              <a:tr h="995652">
                <a:tc>
                  <a:txBody>
                    <a:bodyPr/>
                    <a:lstStyle/>
                    <a:p>
                      <a:r>
                        <a:rPr lang="en-GB" b="1" dirty="0"/>
                        <a:t>Web 3.0</a:t>
                      </a:r>
                    </a:p>
                  </a:txBody>
                  <a:tcPr/>
                </a:tc>
                <a:tc>
                  <a:txBody>
                    <a:bodyPr/>
                    <a:lstStyle/>
                    <a:p>
                      <a:r>
                        <a:rPr lang="en-GB" dirty="0"/>
                        <a:t>Also known as the era of sematic web or internet of thing </a:t>
                      </a:r>
                    </a:p>
                    <a:p>
                      <a:r>
                        <a:rPr lang="en-GB" dirty="0"/>
                        <a:t>Interconnection of smart objects </a:t>
                      </a:r>
                    </a:p>
                    <a:p>
                      <a:r>
                        <a:rPr lang="en-GB" dirty="0"/>
                        <a:t>Little human intervention </a:t>
                      </a:r>
                    </a:p>
                  </a:txBody>
                  <a:tcPr/>
                </a:tc>
                <a:extLst>
                  <a:ext uri="{0D108BD9-81ED-4DB2-BD59-A6C34878D82A}">
                    <a16:rowId xmlns:a16="http://schemas.microsoft.com/office/drawing/2014/main" val="725017574"/>
                  </a:ext>
                </a:extLst>
              </a:tr>
            </a:tbl>
          </a:graphicData>
        </a:graphic>
      </p:graphicFrame>
    </p:spTree>
    <p:extLst>
      <p:ext uri="{BB962C8B-B14F-4D97-AF65-F5344CB8AC3E}">
        <p14:creationId xmlns:p14="http://schemas.microsoft.com/office/powerpoint/2010/main" val="64708141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EF702-8AF3-BF61-6118-B6FE64331F10}"/>
              </a:ext>
            </a:extLst>
          </p:cNvPr>
          <p:cNvSpPr>
            <a:spLocks noGrp="1"/>
          </p:cNvSpPr>
          <p:nvPr>
            <p:ph type="title"/>
          </p:nvPr>
        </p:nvSpPr>
        <p:spPr/>
        <p:txBody>
          <a:bodyPr/>
          <a:lstStyle/>
          <a:p>
            <a:r>
              <a:rPr lang="en-GB" dirty="0"/>
              <a:t>Drivers </a:t>
            </a:r>
          </a:p>
        </p:txBody>
      </p:sp>
      <p:sp>
        <p:nvSpPr>
          <p:cNvPr id="3" name="Content Placeholder 2">
            <a:extLst>
              <a:ext uri="{FF2B5EF4-FFF2-40B4-BE49-F238E27FC236}">
                <a16:creationId xmlns:a16="http://schemas.microsoft.com/office/drawing/2014/main" id="{B53064C6-644D-8B88-977D-74B26F550833}"/>
              </a:ext>
            </a:extLst>
          </p:cNvPr>
          <p:cNvSpPr>
            <a:spLocks noGrp="1"/>
          </p:cNvSpPr>
          <p:nvPr>
            <p:ph idx="1"/>
          </p:nvPr>
        </p:nvSpPr>
        <p:spPr/>
        <p:txBody>
          <a:bodyPr>
            <a:normAutofit fontScale="92500" lnSpcReduction="20000"/>
          </a:bodyPr>
          <a:lstStyle/>
          <a:p>
            <a:pPr marL="0" indent="0">
              <a:buNone/>
            </a:pPr>
            <a:r>
              <a:rPr lang="en-GB" b="1" i="1" dirty="0">
                <a:solidFill>
                  <a:srgbClr val="7030A0"/>
                </a:solidFill>
              </a:rPr>
              <a:t>What are the drivers of digital technology in healthcare? </a:t>
            </a:r>
          </a:p>
          <a:p>
            <a:pPr lvl="1"/>
            <a:r>
              <a:rPr lang="en-GB" dirty="0"/>
              <a:t>Social media </a:t>
            </a:r>
          </a:p>
          <a:p>
            <a:pPr lvl="1"/>
            <a:r>
              <a:rPr lang="en-GB" dirty="0"/>
              <a:t>Growing young population </a:t>
            </a:r>
          </a:p>
          <a:p>
            <a:pPr lvl="1"/>
            <a:r>
              <a:rPr lang="en-GB" dirty="0"/>
              <a:t>Faster wireless communication with higher bandwidth </a:t>
            </a:r>
          </a:p>
          <a:p>
            <a:pPr lvl="1"/>
            <a:r>
              <a:rPr lang="en-GB" dirty="0"/>
              <a:t>Increased data processing power</a:t>
            </a:r>
          </a:p>
          <a:p>
            <a:pPr lvl="1"/>
            <a:r>
              <a:rPr lang="en-GB" dirty="0"/>
              <a:t>Improved design of microelectronics and sensor devices </a:t>
            </a:r>
          </a:p>
          <a:p>
            <a:pPr lvl="1"/>
            <a:r>
              <a:rPr lang="en-GB" dirty="0"/>
              <a:t>Covid-19</a:t>
            </a:r>
          </a:p>
          <a:p>
            <a:pPr marL="457200" lvl="1" indent="0">
              <a:buNone/>
            </a:pPr>
            <a:endParaRPr lang="en-GB" dirty="0"/>
          </a:p>
          <a:p>
            <a:endParaRPr lang="en-GB" dirty="0"/>
          </a:p>
        </p:txBody>
      </p:sp>
    </p:spTree>
    <p:extLst>
      <p:ext uri="{BB962C8B-B14F-4D97-AF65-F5344CB8AC3E}">
        <p14:creationId xmlns:p14="http://schemas.microsoft.com/office/powerpoint/2010/main" val="335805203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E8594-98C7-3F94-BE87-DD76CFB687B5}"/>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A8F4B7E2-4604-2A59-178F-75B9D472E59E}"/>
              </a:ext>
            </a:extLst>
          </p:cNvPr>
          <p:cNvSpPr>
            <a:spLocks noGrp="1"/>
          </p:cNvSpPr>
          <p:nvPr>
            <p:ph idx="1"/>
          </p:nvPr>
        </p:nvSpPr>
        <p:spPr/>
        <p:txBody>
          <a:bodyPr>
            <a:normAutofit fontScale="55000" lnSpcReduction="20000"/>
          </a:bodyPr>
          <a:lstStyle/>
          <a:p>
            <a:pPr marL="0" indent="0">
              <a:buNone/>
            </a:pPr>
            <a:r>
              <a:rPr lang="en-GB" b="1" i="1" dirty="0">
                <a:solidFill>
                  <a:srgbClr val="7030A0"/>
                </a:solidFill>
              </a:rPr>
              <a:t>Give some examples of digital technology used in healthcare? </a:t>
            </a:r>
          </a:p>
          <a:p>
            <a:pPr marL="0" indent="0">
              <a:buNone/>
            </a:pPr>
            <a:endParaRPr lang="en-GB" dirty="0"/>
          </a:p>
          <a:p>
            <a:r>
              <a:rPr lang="en-GB" dirty="0"/>
              <a:t>Radio</a:t>
            </a:r>
          </a:p>
          <a:p>
            <a:r>
              <a:rPr lang="en-GB" dirty="0"/>
              <a:t>Television</a:t>
            </a:r>
          </a:p>
          <a:p>
            <a:r>
              <a:rPr lang="en-GB" dirty="0"/>
              <a:t>Internet</a:t>
            </a:r>
          </a:p>
          <a:p>
            <a:r>
              <a:rPr lang="en-GB" dirty="0"/>
              <a:t>Social media </a:t>
            </a:r>
          </a:p>
          <a:p>
            <a:r>
              <a:rPr lang="en-GB" dirty="0"/>
              <a:t>Smartphones </a:t>
            </a:r>
          </a:p>
          <a:p>
            <a:r>
              <a:rPr lang="en-GB" dirty="0"/>
              <a:t>Wearable devices</a:t>
            </a:r>
          </a:p>
          <a:p>
            <a:r>
              <a:rPr lang="en-GB" dirty="0"/>
              <a:t>Gamification  </a:t>
            </a:r>
          </a:p>
          <a:p>
            <a:r>
              <a:rPr lang="en-GB" dirty="0"/>
              <a:t>Implantable</a:t>
            </a:r>
          </a:p>
          <a:p>
            <a:r>
              <a:rPr lang="en-GB" dirty="0"/>
              <a:t>Robotics </a:t>
            </a:r>
          </a:p>
          <a:p>
            <a:r>
              <a:rPr lang="en-GB" dirty="0"/>
              <a:t>Artificial intelligence</a:t>
            </a:r>
          </a:p>
          <a:p>
            <a:endParaRPr lang="en-GB" dirty="0"/>
          </a:p>
          <a:p>
            <a:pPr marL="0" indent="0">
              <a:buNone/>
            </a:pPr>
            <a:r>
              <a:rPr lang="en-GB" dirty="0"/>
              <a:t>NB: many of these technologies intersect themselves  </a:t>
            </a:r>
          </a:p>
          <a:p>
            <a:endParaRPr lang="en-GB" dirty="0"/>
          </a:p>
        </p:txBody>
      </p:sp>
    </p:spTree>
    <p:extLst>
      <p:ext uri="{BB962C8B-B14F-4D97-AF65-F5344CB8AC3E}">
        <p14:creationId xmlns:p14="http://schemas.microsoft.com/office/powerpoint/2010/main" val="162844626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fade">
                                      <p:cBhvr>
                                        <p:cTn id="55" dur="1000"/>
                                        <p:tgtEl>
                                          <p:spTgt spid="3">
                                            <p:txEl>
                                              <p:pRg st="7" end="7"/>
                                            </p:txEl>
                                          </p:spTgt>
                                        </p:tgtEl>
                                      </p:cBhvr>
                                    </p:animEffect>
                                    <p:anim calcmode="lin" valueType="num">
                                      <p:cBhvr>
                                        <p:cTn id="5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Effect transition="in" filter="fade">
                                      <p:cBhvr>
                                        <p:cTn id="62" dur="1000"/>
                                        <p:tgtEl>
                                          <p:spTgt spid="3">
                                            <p:txEl>
                                              <p:pRg st="8" end="8"/>
                                            </p:txEl>
                                          </p:spTgt>
                                        </p:tgtEl>
                                      </p:cBhvr>
                                    </p:animEffect>
                                    <p:anim calcmode="lin" valueType="num">
                                      <p:cBhvr>
                                        <p:cTn id="6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9" end="9"/>
                                            </p:txEl>
                                          </p:spTgt>
                                        </p:tgtEl>
                                        <p:attrNameLst>
                                          <p:attrName>style.visibility</p:attrName>
                                        </p:attrNameLst>
                                      </p:cBhvr>
                                      <p:to>
                                        <p:strVal val="visible"/>
                                      </p:to>
                                    </p:set>
                                    <p:animEffect transition="in" filter="fade">
                                      <p:cBhvr>
                                        <p:cTn id="69" dur="1000"/>
                                        <p:tgtEl>
                                          <p:spTgt spid="3">
                                            <p:txEl>
                                              <p:pRg st="9" end="9"/>
                                            </p:txEl>
                                          </p:spTgt>
                                        </p:tgtEl>
                                      </p:cBhvr>
                                    </p:animEffect>
                                    <p:anim calcmode="lin" valueType="num">
                                      <p:cBhvr>
                                        <p:cTn id="7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3">
                                            <p:txEl>
                                              <p:pRg st="10" end="10"/>
                                            </p:txEl>
                                          </p:spTgt>
                                        </p:tgtEl>
                                        <p:attrNameLst>
                                          <p:attrName>style.visibility</p:attrName>
                                        </p:attrNameLst>
                                      </p:cBhvr>
                                      <p:to>
                                        <p:strVal val="visible"/>
                                      </p:to>
                                    </p:set>
                                    <p:animEffect transition="in" filter="fade">
                                      <p:cBhvr>
                                        <p:cTn id="76" dur="1000"/>
                                        <p:tgtEl>
                                          <p:spTgt spid="3">
                                            <p:txEl>
                                              <p:pRg st="10" end="10"/>
                                            </p:txEl>
                                          </p:spTgt>
                                        </p:tgtEl>
                                      </p:cBhvr>
                                    </p:animEffect>
                                    <p:anim calcmode="lin" valueType="num">
                                      <p:cBhvr>
                                        <p:cTn id="7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8"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3">
                                            <p:txEl>
                                              <p:pRg st="11" end="11"/>
                                            </p:txEl>
                                          </p:spTgt>
                                        </p:tgtEl>
                                        <p:attrNameLst>
                                          <p:attrName>style.visibility</p:attrName>
                                        </p:attrNameLst>
                                      </p:cBhvr>
                                      <p:to>
                                        <p:strVal val="visible"/>
                                      </p:to>
                                    </p:set>
                                    <p:animEffect transition="in" filter="fade">
                                      <p:cBhvr>
                                        <p:cTn id="83" dur="1000"/>
                                        <p:tgtEl>
                                          <p:spTgt spid="3">
                                            <p:txEl>
                                              <p:pRg st="11" end="11"/>
                                            </p:txEl>
                                          </p:spTgt>
                                        </p:tgtEl>
                                      </p:cBhvr>
                                    </p:animEffect>
                                    <p:anim calcmode="lin" valueType="num">
                                      <p:cBhvr>
                                        <p:cTn id="8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8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grpId="0" nodeType="clickEffect">
                                  <p:stCondLst>
                                    <p:cond delay="0"/>
                                  </p:stCondLst>
                                  <p:childTnLst>
                                    <p:set>
                                      <p:cBhvr>
                                        <p:cTn id="89" dur="1" fill="hold">
                                          <p:stCondLst>
                                            <p:cond delay="0"/>
                                          </p:stCondLst>
                                        </p:cTn>
                                        <p:tgtEl>
                                          <p:spTgt spid="3">
                                            <p:txEl>
                                              <p:pRg st="13" end="13"/>
                                            </p:txEl>
                                          </p:spTgt>
                                        </p:tgtEl>
                                        <p:attrNameLst>
                                          <p:attrName>style.visibility</p:attrName>
                                        </p:attrNameLst>
                                      </p:cBhvr>
                                      <p:to>
                                        <p:strVal val="visible"/>
                                      </p:to>
                                    </p:set>
                                    <p:animEffect transition="in" filter="fade">
                                      <p:cBhvr>
                                        <p:cTn id="90" dur="1000"/>
                                        <p:tgtEl>
                                          <p:spTgt spid="3">
                                            <p:txEl>
                                              <p:pRg st="13" end="13"/>
                                            </p:txEl>
                                          </p:spTgt>
                                        </p:tgtEl>
                                      </p:cBhvr>
                                    </p:animEffect>
                                    <p:anim calcmode="lin" valueType="num">
                                      <p:cBhvr>
                                        <p:cTn id="91"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92"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6D8CD-17C6-D7D9-9CC9-24C30C045A73}"/>
              </a:ext>
            </a:extLst>
          </p:cNvPr>
          <p:cNvSpPr>
            <a:spLocks noGrp="1"/>
          </p:cNvSpPr>
          <p:nvPr>
            <p:ph type="title"/>
          </p:nvPr>
        </p:nvSpPr>
        <p:spPr/>
        <p:txBody>
          <a:bodyPr>
            <a:normAutofit/>
          </a:bodyPr>
          <a:lstStyle/>
          <a:p>
            <a:r>
              <a:rPr lang="en-GB" dirty="0"/>
              <a:t>Recent Digital Technologies</a:t>
            </a:r>
          </a:p>
        </p:txBody>
      </p:sp>
      <p:sp>
        <p:nvSpPr>
          <p:cNvPr id="3" name="Content Placeholder 2">
            <a:extLst>
              <a:ext uri="{FF2B5EF4-FFF2-40B4-BE49-F238E27FC236}">
                <a16:creationId xmlns:a16="http://schemas.microsoft.com/office/drawing/2014/main" id="{A8987933-06E7-507A-6A91-F55FA739FACC}"/>
              </a:ext>
            </a:extLst>
          </p:cNvPr>
          <p:cNvSpPr>
            <a:spLocks noGrp="1"/>
          </p:cNvSpPr>
          <p:nvPr>
            <p:ph idx="1"/>
          </p:nvPr>
        </p:nvSpPr>
        <p:spPr/>
        <p:txBody>
          <a:bodyPr>
            <a:normAutofit lnSpcReduction="10000"/>
          </a:bodyPr>
          <a:lstStyle/>
          <a:p>
            <a:pPr marL="0" indent="0">
              <a:buNone/>
            </a:pPr>
            <a:r>
              <a:rPr lang="en-GB" dirty="0" err="1"/>
              <a:t>Gretton</a:t>
            </a:r>
            <a:r>
              <a:rPr lang="en-GB" dirty="0"/>
              <a:t> and </a:t>
            </a:r>
            <a:r>
              <a:rPr lang="en-GB" dirty="0" err="1"/>
              <a:t>Honeyman</a:t>
            </a:r>
            <a:r>
              <a:rPr lang="en-GB" dirty="0"/>
              <a:t> (2016) described eight new digital technologies used in healthcare </a:t>
            </a:r>
          </a:p>
          <a:p>
            <a:r>
              <a:rPr lang="en-GB" dirty="0"/>
              <a:t>Smartphone </a:t>
            </a:r>
          </a:p>
          <a:p>
            <a:r>
              <a:rPr lang="en-GB" dirty="0"/>
              <a:t>At home or portable diagnostic devices and apps</a:t>
            </a:r>
          </a:p>
          <a:p>
            <a:r>
              <a:rPr lang="en-GB" dirty="0"/>
              <a:t>Smart or implantable drug delivery mechanisms</a:t>
            </a:r>
          </a:p>
          <a:p>
            <a:endParaRPr lang="en-GB" dirty="0"/>
          </a:p>
        </p:txBody>
      </p:sp>
    </p:spTree>
    <p:extLst>
      <p:ext uri="{BB962C8B-B14F-4D97-AF65-F5344CB8AC3E}">
        <p14:creationId xmlns:p14="http://schemas.microsoft.com/office/powerpoint/2010/main" val="316328865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E5469-EA63-6989-9FF1-AA7A6480D672}"/>
              </a:ext>
            </a:extLst>
          </p:cNvPr>
          <p:cNvSpPr>
            <a:spLocks noGrp="1"/>
          </p:cNvSpPr>
          <p:nvPr>
            <p:ph type="title"/>
          </p:nvPr>
        </p:nvSpPr>
        <p:spPr/>
        <p:txBody>
          <a:bodyPr>
            <a:normAutofit fontScale="90000"/>
          </a:bodyPr>
          <a:lstStyle/>
          <a:p>
            <a:r>
              <a:rPr lang="en-GB" dirty="0"/>
              <a:t>Recent Digital Technologies contd..</a:t>
            </a:r>
          </a:p>
        </p:txBody>
      </p:sp>
      <p:sp>
        <p:nvSpPr>
          <p:cNvPr id="3" name="Content Placeholder 2">
            <a:extLst>
              <a:ext uri="{FF2B5EF4-FFF2-40B4-BE49-F238E27FC236}">
                <a16:creationId xmlns:a16="http://schemas.microsoft.com/office/drawing/2014/main" id="{A5F7B6EF-B163-59FF-C2DD-06C386109BBF}"/>
              </a:ext>
            </a:extLst>
          </p:cNvPr>
          <p:cNvSpPr>
            <a:spLocks noGrp="1"/>
          </p:cNvSpPr>
          <p:nvPr>
            <p:ph idx="1"/>
          </p:nvPr>
        </p:nvSpPr>
        <p:spPr/>
        <p:txBody>
          <a:bodyPr>
            <a:normAutofit fontScale="85000" lnSpcReduction="20000"/>
          </a:bodyPr>
          <a:lstStyle/>
          <a:p>
            <a:r>
              <a:rPr lang="en-GB" dirty="0"/>
              <a:t>Digital therapeutics platforms </a:t>
            </a:r>
          </a:p>
          <a:p>
            <a:r>
              <a:rPr lang="en-GB" dirty="0"/>
              <a:t>Genome sequencing </a:t>
            </a:r>
          </a:p>
          <a:p>
            <a:r>
              <a:rPr lang="en-GB" dirty="0"/>
              <a:t>Artificial intelligence </a:t>
            </a:r>
          </a:p>
          <a:p>
            <a:r>
              <a:rPr lang="en-GB" dirty="0"/>
              <a:t>Blockchain technology e.g. bitcoin </a:t>
            </a:r>
          </a:p>
          <a:p>
            <a:r>
              <a:rPr lang="en-GB" dirty="0"/>
              <a:t>Internet space</a:t>
            </a:r>
          </a:p>
          <a:p>
            <a:pPr marL="0" indent="0">
              <a:buNone/>
            </a:pPr>
            <a:endParaRPr lang="en-GB" dirty="0"/>
          </a:p>
          <a:p>
            <a:pPr marL="0" indent="0">
              <a:buNone/>
            </a:pPr>
            <a:r>
              <a:rPr lang="en-GB" dirty="0"/>
              <a:t>Others </a:t>
            </a:r>
          </a:p>
          <a:p>
            <a:r>
              <a:rPr lang="en-GB" dirty="0"/>
              <a:t>Augmented Reality</a:t>
            </a:r>
          </a:p>
          <a:p>
            <a:r>
              <a:rPr lang="en-GB" dirty="0"/>
              <a:t>Virtual Reality</a:t>
            </a:r>
          </a:p>
          <a:p>
            <a:pPr marL="0" indent="0">
              <a:buNone/>
            </a:pPr>
            <a:endParaRPr lang="en-GB" dirty="0"/>
          </a:p>
        </p:txBody>
      </p:sp>
    </p:spTree>
    <p:extLst>
      <p:ext uri="{BB962C8B-B14F-4D97-AF65-F5344CB8AC3E}">
        <p14:creationId xmlns:p14="http://schemas.microsoft.com/office/powerpoint/2010/main" val="321230603"/>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8C68B-31CB-02E9-F32D-8891401375EA}"/>
              </a:ext>
            </a:extLst>
          </p:cNvPr>
          <p:cNvSpPr>
            <a:spLocks noGrp="1"/>
          </p:cNvSpPr>
          <p:nvPr>
            <p:ph type="title"/>
          </p:nvPr>
        </p:nvSpPr>
        <p:spPr/>
        <p:txBody>
          <a:bodyPr/>
          <a:lstStyle/>
          <a:p>
            <a:r>
              <a:rPr lang="en-GB" dirty="0"/>
              <a:t>Are you tech savvy???</a:t>
            </a:r>
          </a:p>
        </p:txBody>
      </p:sp>
      <p:sp>
        <p:nvSpPr>
          <p:cNvPr id="3" name="Content Placeholder 2">
            <a:extLst>
              <a:ext uri="{FF2B5EF4-FFF2-40B4-BE49-F238E27FC236}">
                <a16:creationId xmlns:a16="http://schemas.microsoft.com/office/drawing/2014/main" id="{69534756-B641-8ADB-F612-C2C0E431E018}"/>
              </a:ext>
            </a:extLst>
          </p:cNvPr>
          <p:cNvSpPr>
            <a:spLocks noGrp="1"/>
          </p:cNvSpPr>
          <p:nvPr>
            <p:ph idx="1"/>
          </p:nvPr>
        </p:nvSpPr>
        <p:spPr/>
        <p:txBody>
          <a:bodyPr/>
          <a:lstStyle/>
          <a:p>
            <a:endParaRPr lang="en-GB" dirty="0">
              <a:hlinkClick r:id="rId2"/>
            </a:endParaRPr>
          </a:p>
          <a:p>
            <a:r>
              <a:rPr lang="en-GB" dirty="0">
                <a:hlinkClick r:id="rId2"/>
              </a:rPr>
              <a:t>How Tech-Savvy Are You? | </a:t>
            </a:r>
            <a:r>
              <a:rPr lang="en-GB" dirty="0" err="1">
                <a:hlinkClick r:id="rId2"/>
              </a:rPr>
              <a:t>QuizLady</a:t>
            </a:r>
            <a:endParaRPr lang="en-GB" dirty="0"/>
          </a:p>
          <a:p>
            <a:endParaRPr lang="en-GB" dirty="0"/>
          </a:p>
          <a:p>
            <a:r>
              <a:rPr lang="en-GB" dirty="0">
                <a:hlinkClick r:id="rId3"/>
              </a:rPr>
              <a:t>Find out if you are tech-savvy with this incredibly difficult quiz | Daily Mail Online</a:t>
            </a:r>
            <a:endParaRPr lang="en-GB" dirty="0"/>
          </a:p>
        </p:txBody>
      </p:sp>
    </p:spTree>
    <p:extLst>
      <p:ext uri="{BB962C8B-B14F-4D97-AF65-F5344CB8AC3E}">
        <p14:creationId xmlns:p14="http://schemas.microsoft.com/office/powerpoint/2010/main" val="112623538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EB7E0-35DF-0A0A-7488-E853EBF6ACC0}"/>
              </a:ext>
            </a:extLst>
          </p:cNvPr>
          <p:cNvSpPr>
            <a:spLocks noGrp="1"/>
          </p:cNvSpPr>
          <p:nvPr>
            <p:ph type="title"/>
          </p:nvPr>
        </p:nvSpPr>
        <p:spPr/>
        <p:txBody>
          <a:bodyPr/>
          <a:lstStyle/>
          <a:p>
            <a:r>
              <a:rPr lang="en-GB" dirty="0"/>
              <a:t>Digital health promotion </a:t>
            </a:r>
          </a:p>
        </p:txBody>
      </p:sp>
      <p:sp>
        <p:nvSpPr>
          <p:cNvPr id="3" name="Content Placeholder 2">
            <a:extLst>
              <a:ext uri="{FF2B5EF4-FFF2-40B4-BE49-F238E27FC236}">
                <a16:creationId xmlns:a16="http://schemas.microsoft.com/office/drawing/2014/main" id="{C1C69BF4-096E-9155-BD87-6A1FF7A8D98C}"/>
              </a:ext>
            </a:extLst>
          </p:cNvPr>
          <p:cNvSpPr>
            <a:spLocks noGrp="1"/>
          </p:cNvSpPr>
          <p:nvPr>
            <p:ph idx="1"/>
          </p:nvPr>
        </p:nvSpPr>
        <p:spPr/>
        <p:txBody>
          <a:bodyPr/>
          <a:lstStyle/>
          <a:p>
            <a:r>
              <a:rPr lang="en-GB" dirty="0"/>
              <a:t>Refers to the use of digital technologies in health promotion (Koh et al 2021). </a:t>
            </a:r>
          </a:p>
          <a:p>
            <a:r>
              <a:rPr lang="en-GB" dirty="0"/>
              <a:t>Its aim is to improve the health of populations</a:t>
            </a:r>
          </a:p>
          <a:p>
            <a:r>
              <a:rPr lang="en-GB" dirty="0"/>
              <a:t>Involves the use of digital devices, tools and platforms </a:t>
            </a:r>
          </a:p>
          <a:p>
            <a:pPr marL="0" indent="0">
              <a:buNone/>
            </a:pPr>
            <a:endParaRPr lang="en-GB" dirty="0"/>
          </a:p>
          <a:p>
            <a:endParaRPr lang="en-GB" dirty="0"/>
          </a:p>
        </p:txBody>
      </p:sp>
    </p:spTree>
    <p:extLst>
      <p:ext uri="{BB962C8B-B14F-4D97-AF65-F5344CB8AC3E}">
        <p14:creationId xmlns:p14="http://schemas.microsoft.com/office/powerpoint/2010/main" val="5230262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F4C4D-5DF5-D291-E237-87A0B964690C}"/>
              </a:ext>
            </a:extLst>
          </p:cNvPr>
          <p:cNvSpPr>
            <a:spLocks noGrp="1"/>
          </p:cNvSpPr>
          <p:nvPr>
            <p:ph type="title"/>
          </p:nvPr>
        </p:nvSpPr>
        <p:spPr/>
        <p:txBody>
          <a:bodyPr/>
          <a:lstStyle/>
          <a:p>
            <a:r>
              <a:rPr lang="en-GB" dirty="0"/>
              <a:t>Advantages </a:t>
            </a:r>
          </a:p>
        </p:txBody>
      </p:sp>
      <p:sp>
        <p:nvSpPr>
          <p:cNvPr id="3" name="Content Placeholder 2">
            <a:extLst>
              <a:ext uri="{FF2B5EF4-FFF2-40B4-BE49-F238E27FC236}">
                <a16:creationId xmlns:a16="http://schemas.microsoft.com/office/drawing/2014/main" id="{4BDB35E2-D8B4-385B-A0C8-D8CFA8EDBC70}"/>
              </a:ext>
            </a:extLst>
          </p:cNvPr>
          <p:cNvSpPr>
            <a:spLocks noGrp="1"/>
          </p:cNvSpPr>
          <p:nvPr>
            <p:ph idx="1"/>
          </p:nvPr>
        </p:nvSpPr>
        <p:spPr/>
        <p:txBody>
          <a:bodyPr/>
          <a:lstStyle/>
          <a:p>
            <a:r>
              <a:rPr lang="en-GB" dirty="0"/>
              <a:t>Disseminate information </a:t>
            </a:r>
          </a:p>
          <a:p>
            <a:r>
              <a:rPr lang="en-GB" dirty="0"/>
              <a:t>Collect information</a:t>
            </a:r>
          </a:p>
          <a:p>
            <a:r>
              <a:rPr lang="en-GB" dirty="0"/>
              <a:t>‘nudge’</a:t>
            </a:r>
          </a:p>
          <a:p>
            <a:r>
              <a:rPr lang="en-GB" dirty="0"/>
              <a:t>Targeted and personalised</a:t>
            </a:r>
          </a:p>
          <a:p>
            <a:r>
              <a:rPr lang="en-GB" dirty="0"/>
              <a:t>Inexpensive  </a:t>
            </a:r>
          </a:p>
        </p:txBody>
      </p:sp>
    </p:spTree>
    <p:extLst>
      <p:ext uri="{BB962C8B-B14F-4D97-AF65-F5344CB8AC3E}">
        <p14:creationId xmlns:p14="http://schemas.microsoft.com/office/powerpoint/2010/main" val="465436498"/>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2AF9F-20E6-E343-2B51-6FD3AB67FBF9}"/>
              </a:ext>
            </a:extLst>
          </p:cNvPr>
          <p:cNvSpPr>
            <a:spLocks noGrp="1"/>
          </p:cNvSpPr>
          <p:nvPr>
            <p:ph type="title"/>
          </p:nvPr>
        </p:nvSpPr>
        <p:spPr/>
        <p:txBody>
          <a:bodyPr/>
          <a:lstStyle/>
          <a:p>
            <a:r>
              <a:rPr lang="en-GB" dirty="0"/>
              <a:t>Criticism </a:t>
            </a:r>
          </a:p>
        </p:txBody>
      </p:sp>
      <p:sp>
        <p:nvSpPr>
          <p:cNvPr id="3" name="Content Placeholder 2">
            <a:extLst>
              <a:ext uri="{FF2B5EF4-FFF2-40B4-BE49-F238E27FC236}">
                <a16:creationId xmlns:a16="http://schemas.microsoft.com/office/drawing/2014/main" id="{CF245004-038F-80E3-89A2-713B3C994503}"/>
              </a:ext>
            </a:extLst>
          </p:cNvPr>
          <p:cNvSpPr>
            <a:spLocks noGrp="1"/>
          </p:cNvSpPr>
          <p:nvPr>
            <p:ph idx="1"/>
          </p:nvPr>
        </p:nvSpPr>
        <p:spPr/>
        <p:txBody>
          <a:bodyPr>
            <a:normAutofit fontScale="77500" lnSpcReduction="20000"/>
          </a:bodyPr>
          <a:lstStyle/>
          <a:p>
            <a:r>
              <a:rPr lang="en-GB" dirty="0"/>
              <a:t>Difficult to measure/evaluate</a:t>
            </a:r>
          </a:p>
          <a:p>
            <a:r>
              <a:rPr lang="en-GB" dirty="0"/>
              <a:t>Difficult to control who is targeted </a:t>
            </a:r>
          </a:p>
          <a:p>
            <a:r>
              <a:rPr lang="en-GB" dirty="0"/>
              <a:t>Misleading information</a:t>
            </a:r>
          </a:p>
          <a:p>
            <a:r>
              <a:rPr lang="en-GB" dirty="0"/>
              <a:t>Inaccurate information </a:t>
            </a:r>
          </a:p>
          <a:p>
            <a:r>
              <a:rPr lang="en-GB" dirty="0"/>
              <a:t>Safety concerns</a:t>
            </a:r>
          </a:p>
          <a:p>
            <a:r>
              <a:rPr lang="en-GB" dirty="0"/>
              <a:t>Privacy concerns</a:t>
            </a:r>
          </a:p>
          <a:p>
            <a:r>
              <a:rPr lang="en-GB" dirty="0"/>
              <a:t>Impersonal</a:t>
            </a:r>
          </a:p>
          <a:p>
            <a:r>
              <a:rPr lang="en-GB" dirty="0"/>
              <a:t>Widening inequality</a:t>
            </a:r>
          </a:p>
          <a:p>
            <a:r>
              <a:rPr lang="en-GB" dirty="0"/>
              <a:t>Focus on the individual ignoring other determinants of health</a:t>
            </a:r>
          </a:p>
        </p:txBody>
      </p:sp>
    </p:spTree>
    <p:extLst>
      <p:ext uri="{BB962C8B-B14F-4D97-AF65-F5344CB8AC3E}">
        <p14:creationId xmlns:p14="http://schemas.microsoft.com/office/powerpoint/2010/main" val="867711037"/>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21972-E42F-23C3-E72F-A93114C57D22}"/>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27F17813-3C46-8EF2-0F7E-70979BE6BC4F}"/>
              </a:ext>
            </a:extLst>
          </p:cNvPr>
          <p:cNvSpPr>
            <a:spLocks noGrp="1"/>
          </p:cNvSpPr>
          <p:nvPr>
            <p:ph idx="1"/>
          </p:nvPr>
        </p:nvSpPr>
        <p:spPr/>
        <p:txBody>
          <a:bodyPr>
            <a:normAutofit fontScale="92500" lnSpcReduction="10000"/>
          </a:bodyPr>
          <a:lstStyle/>
          <a:p>
            <a:r>
              <a:rPr lang="en-GB" sz="3200" b="0" i="0" dirty="0">
                <a:solidFill>
                  <a:srgbClr val="222222"/>
                </a:solidFill>
                <a:effectLst/>
                <a:latin typeface="Arial" panose="020B0604020202020204" pitchFamily="34" charset="0"/>
              </a:rPr>
              <a:t>O'Neil, I., 2019. </a:t>
            </a:r>
            <a:r>
              <a:rPr lang="en-GB" sz="3200" b="0" i="1" dirty="0">
                <a:solidFill>
                  <a:srgbClr val="222222"/>
                </a:solidFill>
                <a:effectLst/>
                <a:latin typeface="Arial" panose="020B0604020202020204" pitchFamily="34" charset="0"/>
              </a:rPr>
              <a:t>Digital Health Promotion: A Critical Introduction</a:t>
            </a:r>
            <a:r>
              <a:rPr lang="en-GB" sz="3200" b="0" i="0" dirty="0">
                <a:solidFill>
                  <a:srgbClr val="222222"/>
                </a:solidFill>
                <a:effectLst/>
                <a:latin typeface="Arial" panose="020B0604020202020204" pitchFamily="34" charset="0"/>
              </a:rPr>
              <a:t>. John Wiley &amp; Sons.</a:t>
            </a:r>
          </a:p>
          <a:p>
            <a:pPr algn="l"/>
            <a:r>
              <a:rPr lang="en-GB" sz="3200" b="0" i="0" u="none" strike="noStrike" baseline="0" dirty="0">
                <a:latin typeface="PpgpgkAdvTTb5929f4c"/>
              </a:rPr>
              <a:t>Eysenbach G. What is e-health? J Med Internet Res. 2001;3:2.</a:t>
            </a:r>
          </a:p>
          <a:p>
            <a:pPr algn="l"/>
            <a:r>
              <a:rPr lang="en-GB" sz="3200" b="0" i="0" u="none" strike="noStrike" baseline="0" dirty="0">
                <a:latin typeface="PpgpgkAdvTTb5929f4c"/>
              </a:rPr>
              <a:t>Center for Technology and Aging (2011) mHealth technologies: applications to benefit older adults. Oakland, CA: Center for Technology and Aging; 2011. Available at: </a:t>
            </a:r>
            <a:r>
              <a:rPr lang="en-GB" sz="1800" dirty="0">
                <a:hlinkClick r:id="rId2"/>
              </a:rPr>
              <a:t>Microsoft Word - mHealth_Position_Paper_Discussion_Draft_3.29.11.doc (phi.org)</a:t>
            </a:r>
            <a:r>
              <a:rPr lang="en-GB" sz="1800" dirty="0"/>
              <a:t> </a:t>
            </a:r>
            <a:endParaRPr lang="en-GB" sz="3200" b="0" i="0" u="none" strike="noStrike" baseline="0" dirty="0">
              <a:latin typeface="PpgpgkAdvTTb5929f4c"/>
            </a:endParaRPr>
          </a:p>
          <a:p>
            <a:endParaRPr lang="en-GB" sz="3200" dirty="0"/>
          </a:p>
          <a:p>
            <a:endParaRPr lang="en-GB" dirty="0"/>
          </a:p>
        </p:txBody>
      </p:sp>
    </p:spTree>
    <p:extLst>
      <p:ext uri="{BB962C8B-B14F-4D97-AF65-F5344CB8AC3E}">
        <p14:creationId xmlns:p14="http://schemas.microsoft.com/office/powerpoint/2010/main" val="2306674778"/>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81F7-49CD-60EB-62B0-01FD1E6E4B9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199FF58-48A7-8CF3-86D0-E7F481C21243}"/>
              </a:ext>
            </a:extLst>
          </p:cNvPr>
          <p:cNvSpPr>
            <a:spLocks noGrp="1"/>
          </p:cNvSpPr>
          <p:nvPr>
            <p:ph idx="1"/>
          </p:nvPr>
        </p:nvSpPr>
        <p:spPr/>
        <p:txBody>
          <a:bodyPr>
            <a:normAutofit fontScale="55000" lnSpcReduction="20000"/>
          </a:bodyPr>
          <a:lstStyle/>
          <a:p>
            <a:r>
              <a:rPr lang="en-GB" b="0" i="0" dirty="0">
                <a:solidFill>
                  <a:srgbClr val="222222"/>
                </a:solidFill>
                <a:effectLst/>
                <a:latin typeface="Arial" panose="020B0604020202020204" pitchFamily="34" charset="0"/>
              </a:rPr>
              <a:t>Bitar, H., &amp; </a:t>
            </a:r>
            <a:r>
              <a:rPr lang="en-GB" b="0" i="0" dirty="0" err="1">
                <a:solidFill>
                  <a:srgbClr val="222222"/>
                </a:solidFill>
                <a:effectLst/>
                <a:latin typeface="Arial" panose="020B0604020202020204" pitchFamily="34" charset="0"/>
              </a:rPr>
              <a:t>Alismail</a:t>
            </a:r>
            <a:r>
              <a:rPr lang="en-GB" b="0" i="0" dirty="0">
                <a:solidFill>
                  <a:srgbClr val="222222"/>
                </a:solidFill>
                <a:effectLst/>
                <a:latin typeface="Arial" panose="020B0604020202020204" pitchFamily="34" charset="0"/>
              </a:rPr>
              <a:t>, S. (2021). The role of eHealth, telehealth, and telemedicine for chronic disease patients during COVID-19 pandemic: A rapid systematic review. </a:t>
            </a:r>
            <a:r>
              <a:rPr lang="en-GB" b="0" i="1" dirty="0">
                <a:solidFill>
                  <a:srgbClr val="222222"/>
                </a:solidFill>
                <a:effectLst/>
                <a:latin typeface="Arial" panose="020B0604020202020204" pitchFamily="34" charset="0"/>
              </a:rPr>
              <a:t>Digital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a:t>
            </a:r>
            <a:r>
              <a:rPr lang="en-GB" b="0" i="0" dirty="0">
                <a:solidFill>
                  <a:srgbClr val="222222"/>
                </a:solidFill>
                <a:effectLst/>
                <a:latin typeface="Arial" panose="020B0604020202020204" pitchFamily="34" charset="0"/>
              </a:rPr>
              <a:t>, 20552076211009396. </a:t>
            </a:r>
          </a:p>
          <a:p>
            <a:r>
              <a:rPr lang="en-GB" dirty="0">
                <a:latin typeface="Arial" panose="020B0604020202020204" pitchFamily="34" charset="0"/>
                <a:cs typeface="Arial" panose="020B0604020202020204" pitchFamily="34" charset="0"/>
              </a:rPr>
              <a:t>Cross, R., Davis, S., and O’Neil, I (2017) Health communication: Theoretical and critical perspectives. Cambridge: Polity</a:t>
            </a:r>
          </a:p>
          <a:p>
            <a:r>
              <a:rPr lang="en-GB" b="0" i="0" dirty="0" err="1">
                <a:solidFill>
                  <a:srgbClr val="222222"/>
                </a:solidFill>
                <a:effectLst/>
                <a:latin typeface="Arial" panose="020B0604020202020204" pitchFamily="34" charset="0"/>
                <a:cs typeface="Arial" panose="020B0604020202020204" pitchFamily="34" charset="0"/>
              </a:rPr>
              <a:t>Gretton</a:t>
            </a:r>
            <a:r>
              <a:rPr lang="en-GB" dirty="0">
                <a:solidFill>
                  <a:srgbClr val="222222"/>
                </a:solidFill>
                <a:latin typeface="Arial" panose="020B0604020202020204" pitchFamily="34" charset="0"/>
                <a:cs typeface="Arial" panose="020B0604020202020204" pitchFamily="34" charset="0"/>
              </a:rPr>
              <a:t>, C., and </a:t>
            </a:r>
            <a:r>
              <a:rPr lang="en-GB" dirty="0" err="1">
                <a:solidFill>
                  <a:srgbClr val="222222"/>
                </a:solidFill>
                <a:latin typeface="Arial" panose="020B0604020202020204" pitchFamily="34" charset="0"/>
                <a:cs typeface="Arial" panose="020B0604020202020204" pitchFamily="34" charset="0"/>
              </a:rPr>
              <a:t>Honeyman</a:t>
            </a:r>
            <a:r>
              <a:rPr lang="en-GB" dirty="0">
                <a:solidFill>
                  <a:srgbClr val="222222"/>
                </a:solidFill>
                <a:latin typeface="Arial" panose="020B0604020202020204" pitchFamily="34" charset="0"/>
                <a:cs typeface="Arial" panose="020B0604020202020204" pitchFamily="34" charset="0"/>
              </a:rPr>
              <a:t>, M (2016) The digital revolution: Eight technologies that will change health and care. London: The King’s Fund </a:t>
            </a:r>
            <a:endParaRPr lang="en-GB" b="0" i="0" dirty="0">
              <a:solidFill>
                <a:srgbClr val="222222"/>
              </a:solidFill>
              <a:effectLst/>
              <a:latin typeface="Arial" panose="020B0604020202020204" pitchFamily="34" charset="0"/>
              <a:cs typeface="Arial" panose="020B0604020202020204" pitchFamily="34" charset="0"/>
            </a:endParaRPr>
          </a:p>
          <a:p>
            <a:r>
              <a:rPr lang="en-GB" b="0" i="0" dirty="0">
                <a:solidFill>
                  <a:srgbClr val="222222"/>
                </a:solidFill>
                <a:effectLst/>
                <a:latin typeface="Arial" panose="020B0604020202020204" pitchFamily="34" charset="0"/>
                <a:cs typeface="Arial" panose="020B0604020202020204" pitchFamily="34" charset="0"/>
              </a:rPr>
              <a:t>Koh, A., Swanepoel, D. W., Ling, A., Ho, B. L., Tan, S. Y., &amp; Lim, J. (2021). Digital health promotion: promise and peril. </a:t>
            </a:r>
            <a:r>
              <a:rPr lang="en-GB" b="0" i="1" dirty="0">
                <a:solidFill>
                  <a:srgbClr val="222222"/>
                </a:solidFill>
                <a:effectLst/>
                <a:latin typeface="Arial" panose="020B0604020202020204" pitchFamily="34" charset="0"/>
                <a:cs typeface="Arial" panose="020B0604020202020204" pitchFamily="34" charset="0"/>
              </a:rPr>
              <a:t>Health Promotion International</a:t>
            </a:r>
            <a:r>
              <a:rPr lang="en-GB" b="0" i="0" dirty="0">
                <a:solidFill>
                  <a:srgbClr val="222222"/>
                </a:solidFill>
                <a:effectLst/>
                <a:latin typeface="Arial" panose="020B0604020202020204" pitchFamily="34" charset="0"/>
                <a:cs typeface="Arial" panose="020B0604020202020204" pitchFamily="34" charset="0"/>
              </a:rPr>
              <a:t>, </a:t>
            </a:r>
            <a:r>
              <a:rPr lang="en-GB" b="0" i="1" dirty="0">
                <a:solidFill>
                  <a:srgbClr val="222222"/>
                </a:solidFill>
                <a:effectLst/>
                <a:latin typeface="Arial" panose="020B0604020202020204" pitchFamily="34" charset="0"/>
                <a:cs typeface="Arial" panose="020B0604020202020204" pitchFamily="34" charset="0"/>
              </a:rPr>
              <a:t>36</a:t>
            </a:r>
            <a:r>
              <a:rPr lang="en-GB" b="0" i="0" dirty="0">
                <a:solidFill>
                  <a:srgbClr val="222222"/>
                </a:solidFill>
                <a:effectLst/>
                <a:latin typeface="Arial" panose="020B0604020202020204" pitchFamily="34" charset="0"/>
                <a:cs typeface="Arial" panose="020B0604020202020204" pitchFamily="34" charset="0"/>
              </a:rPr>
              <a:t>(Supplement_1), i70-i80.</a:t>
            </a:r>
          </a:p>
          <a:p>
            <a:r>
              <a:rPr lang="en-GB" b="0" i="0" dirty="0">
                <a:solidFill>
                  <a:srgbClr val="222222"/>
                </a:solidFill>
                <a:effectLst/>
                <a:latin typeface="Arial" panose="020B0604020202020204" pitchFamily="34" charset="0"/>
              </a:rPr>
              <a:t>Lupton, D. (2014). Health promotion in the digital era: a critical commentary. </a:t>
            </a:r>
            <a:r>
              <a:rPr lang="en-GB" b="0" i="1" dirty="0">
                <a:solidFill>
                  <a:srgbClr val="222222"/>
                </a:solidFill>
                <a:effectLst/>
                <a:latin typeface="Arial" panose="020B0604020202020204" pitchFamily="34" charset="0"/>
              </a:rPr>
              <a:t>Health promotion international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a:t>
            </a:r>
            <a:r>
              <a:rPr lang="en-GB" b="0" i="0" dirty="0">
                <a:solidFill>
                  <a:srgbClr val="222222"/>
                </a:solidFill>
                <a:effectLst/>
                <a:latin typeface="Arial" panose="020B0604020202020204" pitchFamily="34" charset="0"/>
              </a:rPr>
              <a:t>(1), 174-183.</a:t>
            </a:r>
            <a:endParaRPr lang="en-GB" dirty="0">
              <a:latin typeface="Arial" panose="020B0604020202020204" pitchFamily="34" charset="0"/>
              <a:cs typeface="Arial" panose="020B0604020202020204" pitchFamily="34" charset="0"/>
            </a:endParaRPr>
          </a:p>
          <a:p>
            <a:r>
              <a:rPr lang="en-GB" b="0" i="0" dirty="0">
                <a:solidFill>
                  <a:srgbClr val="000000"/>
                </a:solidFill>
                <a:effectLst/>
                <a:latin typeface="Arial" panose="020B0604020202020204" pitchFamily="34" charset="0"/>
                <a:cs typeface="Arial" panose="020B0604020202020204" pitchFamily="34" charset="0"/>
              </a:rPr>
              <a:t>WHO (2019) WHO Guideline: Recommendations on digital interventions for health system strengthening. World Health Organization. 2019. Available at: </a:t>
            </a:r>
            <a:r>
              <a:rPr lang="en-GB" b="0" i="0" u="none" strike="noStrike" dirty="0">
                <a:solidFill>
                  <a:srgbClr val="2F4A8B"/>
                </a:solidFill>
                <a:effectLst/>
                <a:latin typeface="Arial" panose="020B0604020202020204" pitchFamily="34" charset="0"/>
                <a:cs typeface="Arial" panose="020B0604020202020204" pitchFamily="34" charset="0"/>
                <a:hlinkClick r:id="rId2"/>
              </a:rPr>
              <a:t>https://www.who.int/publications/i/item/9789241550505</a:t>
            </a:r>
            <a:r>
              <a:rPr lang="en-GB" b="0" i="0" dirty="0">
                <a:solidFill>
                  <a:srgbClr val="000000"/>
                </a:solidFill>
                <a:effectLst/>
                <a:latin typeface="Arial" panose="020B0604020202020204" pitchFamily="34" charset="0"/>
                <a:cs typeface="Arial" panose="020B0604020202020204" pitchFamily="34" charset="0"/>
              </a:rPr>
              <a:t> .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563714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Behaviour change theoretical underpinnings in Digital Health Promotion </a:t>
            </a: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Diola Bijlhout</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71425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2800" dirty="0">
                <a:latin typeface="Arial" panose="020B0604020202020204" pitchFamily="34" charset="0"/>
                <a:cs typeface="Arial" panose="020B0604020202020204" pitchFamily="34" charset="0"/>
              </a:rPr>
              <a:t>At the end of this session, student should be able to: </a:t>
            </a: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Understand behaviour change approach to promoting health </a:t>
            </a: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Know the use of digital technologies to influence behaviour change</a:t>
            </a: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Describe the underpinning theoretical perspectives on behaviour change </a:t>
            </a:r>
            <a:endParaRPr lang="en-GB" sz="18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7547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BBF76-4E34-B871-9F10-E28747AEE3B9}"/>
              </a:ext>
            </a:extLst>
          </p:cNvPr>
          <p:cNvSpPr>
            <a:spLocks noGrp="1"/>
          </p:cNvSpPr>
          <p:nvPr>
            <p:ph type="title"/>
          </p:nvPr>
        </p:nvSpPr>
        <p:spPr>
          <a:xfrm>
            <a:off x="457200" y="274638"/>
            <a:ext cx="8229600" cy="994122"/>
          </a:xfrm>
        </p:spPr>
        <p:txBody>
          <a:bodyPr/>
          <a:lstStyle/>
          <a:p>
            <a:r>
              <a:rPr lang="en-GB" b="1" dirty="0"/>
              <a:t>Introduction </a:t>
            </a:r>
          </a:p>
        </p:txBody>
      </p:sp>
      <p:sp>
        <p:nvSpPr>
          <p:cNvPr id="3" name="Content Placeholder 2">
            <a:extLst>
              <a:ext uri="{FF2B5EF4-FFF2-40B4-BE49-F238E27FC236}">
                <a16:creationId xmlns:a16="http://schemas.microsoft.com/office/drawing/2014/main" id="{92A7EB43-4DFB-D5F0-C2BF-E2BD311E157F}"/>
              </a:ext>
            </a:extLst>
          </p:cNvPr>
          <p:cNvSpPr>
            <a:spLocks noGrp="1"/>
          </p:cNvSpPr>
          <p:nvPr>
            <p:ph idx="1"/>
          </p:nvPr>
        </p:nvSpPr>
        <p:spPr>
          <a:xfrm>
            <a:off x="251520" y="1268760"/>
            <a:ext cx="8435280" cy="4248473"/>
          </a:xfrm>
        </p:spPr>
        <p:txBody>
          <a:bodyPr>
            <a:normAutofit fontScale="70000" lnSpcReduction="20000"/>
          </a:bodyPr>
          <a:lstStyle/>
          <a:p>
            <a:r>
              <a:rPr lang="en-GB" dirty="0"/>
              <a:t>Behaviour change is about altering habits/behaviours to influence health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Digital technology influences our choices which subsequently impacts on our behaviour</a:t>
            </a:r>
          </a:p>
          <a:p>
            <a:pPr marL="0" indent="0">
              <a:buNone/>
            </a:pPr>
            <a:endParaRPr lang="en-GB" dirty="0">
              <a:latin typeface="Arial" panose="020B0604020202020204" pitchFamily="34" charset="0"/>
              <a:cs typeface="Arial" panose="020B0604020202020204" pitchFamily="34" charset="0"/>
            </a:endParaRPr>
          </a:p>
          <a:p>
            <a:r>
              <a:rPr lang="en-GB" b="1" i="1" dirty="0">
                <a:solidFill>
                  <a:srgbClr val="FF0000"/>
                </a:solidFill>
                <a:latin typeface="Arial" panose="020B0604020202020204" pitchFamily="34" charset="0"/>
                <a:cs typeface="Arial" panose="020B0604020202020204" pitchFamily="34" charset="0"/>
              </a:rPr>
              <a:t>Dual role of digital technology in behaviour change</a:t>
            </a:r>
          </a:p>
          <a:p>
            <a:pPr marL="0" indent="0">
              <a:buNone/>
            </a:pPr>
            <a:r>
              <a:rPr lang="en-GB" dirty="0">
                <a:latin typeface="Arial" panose="020B0604020202020204" pitchFamily="34" charset="0"/>
                <a:cs typeface="Arial" panose="020B0604020202020204" pitchFamily="34" charset="0"/>
              </a:rPr>
              <a:t>  </a:t>
            </a:r>
          </a:p>
          <a:p>
            <a:r>
              <a:rPr lang="en-GB" dirty="0"/>
              <a:t>Digital technology commonly used to delivers health messages via:</a:t>
            </a:r>
          </a:p>
          <a:p>
            <a:pPr lvl="1">
              <a:buFont typeface="Wingdings" panose="05000000000000000000" pitchFamily="2" charset="2"/>
              <a:buChar char="Ø"/>
            </a:pPr>
            <a:r>
              <a:rPr lang="en-GB" dirty="0"/>
              <a:t>Broadcast- TV, radio</a:t>
            </a:r>
          </a:p>
          <a:p>
            <a:pPr lvl="1">
              <a:buFont typeface="Wingdings" panose="05000000000000000000" pitchFamily="2" charset="2"/>
              <a:buChar char="Ø"/>
            </a:pPr>
            <a:r>
              <a:rPr lang="en-GB" dirty="0"/>
              <a:t>Non-broadcasting – online and social media channels</a:t>
            </a:r>
          </a:p>
          <a:p>
            <a:pPr lvl="1">
              <a:buFont typeface="Wingdings" panose="05000000000000000000" pitchFamily="2" charset="2"/>
              <a:buChar char="Ø"/>
            </a:pPr>
            <a:r>
              <a:rPr lang="en-GB" dirty="0"/>
              <a:t>Advertisement </a:t>
            </a:r>
          </a:p>
        </p:txBody>
      </p:sp>
    </p:spTree>
    <p:extLst>
      <p:ext uri="{BB962C8B-B14F-4D97-AF65-F5344CB8AC3E}">
        <p14:creationId xmlns:p14="http://schemas.microsoft.com/office/powerpoint/2010/main" val="6505351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1000"/>
                                        <p:tgtEl>
                                          <p:spTgt spid="3">
                                            <p:txEl>
                                              <p:pRg st="8" end="8"/>
                                            </p:txEl>
                                          </p:spTgt>
                                        </p:tgtEl>
                                      </p:cBhvr>
                                    </p:animEffect>
                                    <p:anim calcmode="lin" valueType="num">
                                      <p:cBhvr>
                                        <p:cTn id="5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1000"/>
                                        <p:tgtEl>
                                          <p:spTgt spid="3">
                                            <p:txEl>
                                              <p:pRg st="9" end="9"/>
                                            </p:txEl>
                                          </p:spTgt>
                                        </p:tgtEl>
                                      </p:cBhvr>
                                    </p:animEffect>
                                    <p:anim calcmode="lin" valueType="num">
                                      <p:cBhvr>
                                        <p:cTn id="5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FDCC2-6D86-4687-8D88-D3D833C0A496}"/>
              </a:ext>
            </a:extLst>
          </p:cNvPr>
          <p:cNvSpPr>
            <a:spLocks noGrp="1"/>
          </p:cNvSpPr>
          <p:nvPr>
            <p:ph type="title"/>
          </p:nvPr>
        </p:nvSpPr>
        <p:spPr/>
        <p:txBody>
          <a:bodyPr/>
          <a:lstStyle/>
          <a:p>
            <a:r>
              <a:rPr lang="en-GB" dirty="0"/>
              <a:t>Behaviour change theories </a:t>
            </a:r>
          </a:p>
        </p:txBody>
      </p:sp>
      <p:sp>
        <p:nvSpPr>
          <p:cNvPr id="3" name="Content Placeholder 2">
            <a:extLst>
              <a:ext uri="{FF2B5EF4-FFF2-40B4-BE49-F238E27FC236}">
                <a16:creationId xmlns:a16="http://schemas.microsoft.com/office/drawing/2014/main" id="{233FCA9A-B9E6-B8D0-7681-1B48A14D6319}"/>
              </a:ext>
            </a:extLst>
          </p:cNvPr>
          <p:cNvSpPr>
            <a:spLocks noGrp="1"/>
          </p:cNvSpPr>
          <p:nvPr>
            <p:ph idx="1"/>
          </p:nvPr>
        </p:nvSpPr>
        <p:spPr/>
        <p:txBody>
          <a:bodyPr>
            <a:normAutofit fontScale="92500"/>
          </a:bodyPr>
          <a:lstStyle/>
          <a:p>
            <a:pPr>
              <a:buFont typeface="Wingdings" panose="05000000000000000000" pitchFamily="2" charset="2"/>
              <a:buChar char="ü"/>
            </a:pPr>
            <a:r>
              <a:rPr lang="en-GB" b="1" dirty="0">
                <a:solidFill>
                  <a:srgbClr val="00B050"/>
                </a:solidFill>
              </a:rPr>
              <a:t>Health Belief Model </a:t>
            </a:r>
          </a:p>
          <a:p>
            <a:pPr>
              <a:buFont typeface="Wingdings" panose="05000000000000000000" pitchFamily="2" charset="2"/>
              <a:buChar char="ü"/>
            </a:pPr>
            <a:r>
              <a:rPr lang="en-GB" b="1" dirty="0">
                <a:solidFill>
                  <a:srgbClr val="00B050"/>
                </a:solidFill>
              </a:rPr>
              <a:t>Transtheoretical model/stages of change</a:t>
            </a:r>
          </a:p>
          <a:p>
            <a:r>
              <a:rPr lang="en-GB" dirty="0"/>
              <a:t>Social cognitive theory  </a:t>
            </a:r>
          </a:p>
          <a:p>
            <a:r>
              <a:rPr lang="en-GB" dirty="0"/>
              <a:t>Theory of planned behaviour and theory of reasoned action </a:t>
            </a:r>
          </a:p>
          <a:p>
            <a:r>
              <a:rPr lang="en-GB" dirty="0"/>
              <a:t>Protection motivation theory </a:t>
            </a:r>
          </a:p>
          <a:p>
            <a:r>
              <a:rPr lang="en-GB" dirty="0"/>
              <a:t>Elaboration likelihood model</a:t>
            </a:r>
          </a:p>
        </p:txBody>
      </p:sp>
    </p:spTree>
    <p:extLst>
      <p:ext uri="{BB962C8B-B14F-4D97-AF65-F5344CB8AC3E}">
        <p14:creationId xmlns:p14="http://schemas.microsoft.com/office/powerpoint/2010/main" val="5080790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2C485-3390-A43F-35CE-656C723714CA}"/>
              </a:ext>
            </a:extLst>
          </p:cNvPr>
          <p:cNvSpPr>
            <a:spLocks noGrp="1"/>
          </p:cNvSpPr>
          <p:nvPr>
            <p:ph type="title"/>
          </p:nvPr>
        </p:nvSpPr>
        <p:spPr/>
        <p:txBody>
          <a:bodyPr/>
          <a:lstStyle/>
          <a:p>
            <a:r>
              <a:rPr lang="en-GB" b="1" dirty="0"/>
              <a:t>Health Belief Model (HBM)</a:t>
            </a:r>
          </a:p>
        </p:txBody>
      </p:sp>
      <p:sp>
        <p:nvSpPr>
          <p:cNvPr id="3" name="Content Placeholder 2">
            <a:extLst>
              <a:ext uri="{FF2B5EF4-FFF2-40B4-BE49-F238E27FC236}">
                <a16:creationId xmlns:a16="http://schemas.microsoft.com/office/drawing/2014/main" id="{CACA5382-0C4A-23FF-9C89-662776A5C857}"/>
              </a:ext>
            </a:extLst>
          </p:cNvPr>
          <p:cNvSpPr>
            <a:spLocks noGrp="1"/>
          </p:cNvSpPr>
          <p:nvPr>
            <p:ph idx="1"/>
          </p:nvPr>
        </p:nvSpPr>
        <p:spPr/>
        <p:txBody>
          <a:bodyPr>
            <a:normAutofit/>
          </a:bodyPr>
          <a:lstStyle/>
          <a:p>
            <a:r>
              <a:rPr lang="en-GB" b="0" i="0" dirty="0">
                <a:solidFill>
                  <a:srgbClr val="333333"/>
                </a:solidFill>
                <a:effectLst/>
                <a:latin typeface="Arial" panose="020B0604020202020204" pitchFamily="34" charset="0"/>
                <a:cs typeface="Arial" panose="020B0604020202020204" pitchFamily="34" charset="0"/>
              </a:rPr>
              <a:t>It is used to explain and predict individual changes in health behaviours.</a:t>
            </a:r>
            <a:endParaRPr lang="en-GB" dirty="0">
              <a:latin typeface="Arial" panose="020B0604020202020204" pitchFamily="34" charset="0"/>
              <a:cs typeface="Arial" panose="020B0604020202020204" pitchFamily="34" charset="0"/>
            </a:endParaRPr>
          </a:p>
          <a:p>
            <a:r>
              <a:rPr lang="en-GB" dirty="0"/>
              <a:t>Behaviour change will be influenced by an evaluation of its feasibility and its benefits weighed against its costs (Cost-benefit or utility analysis) </a:t>
            </a:r>
          </a:p>
          <a:p>
            <a:pPr marL="0" indent="0">
              <a:buNone/>
            </a:pPr>
            <a:endParaRPr lang="en-GB" dirty="0"/>
          </a:p>
        </p:txBody>
      </p:sp>
    </p:spTree>
    <p:extLst>
      <p:ext uri="{BB962C8B-B14F-4D97-AF65-F5344CB8AC3E}">
        <p14:creationId xmlns:p14="http://schemas.microsoft.com/office/powerpoint/2010/main" val="3637161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85BC0-034B-3560-770D-FED55BDC7A62}"/>
              </a:ext>
            </a:extLst>
          </p:cNvPr>
          <p:cNvSpPr>
            <a:spLocks noGrp="1"/>
          </p:cNvSpPr>
          <p:nvPr>
            <p:ph type="title"/>
          </p:nvPr>
        </p:nvSpPr>
        <p:spPr/>
        <p:txBody>
          <a:bodyPr>
            <a:normAutofit fontScale="90000"/>
          </a:bodyPr>
          <a:lstStyle/>
          <a:p>
            <a:r>
              <a:rPr lang="en-GB" b="1" dirty="0"/>
              <a:t>Theoretical underpinning of HBM</a:t>
            </a:r>
          </a:p>
        </p:txBody>
      </p:sp>
      <p:sp>
        <p:nvSpPr>
          <p:cNvPr id="3" name="Content Placeholder 2">
            <a:extLst>
              <a:ext uri="{FF2B5EF4-FFF2-40B4-BE49-F238E27FC236}">
                <a16:creationId xmlns:a16="http://schemas.microsoft.com/office/drawing/2014/main" id="{07E16C78-30E6-8C6A-4D66-D7D35D5E78C8}"/>
              </a:ext>
            </a:extLst>
          </p:cNvPr>
          <p:cNvSpPr>
            <a:spLocks noGrp="1"/>
          </p:cNvSpPr>
          <p:nvPr>
            <p:ph idx="1"/>
          </p:nvPr>
        </p:nvSpPr>
        <p:spPr/>
        <p:txBody>
          <a:bodyPr>
            <a:normAutofit/>
          </a:bodyPr>
          <a:lstStyle/>
          <a:p>
            <a:r>
              <a:rPr lang="en-GB" b="1" dirty="0">
                <a:solidFill>
                  <a:srgbClr val="00B0F0"/>
                </a:solidFill>
                <a:latin typeface="Arial" panose="020B0604020202020204" pitchFamily="34" charset="0"/>
                <a:cs typeface="Arial" panose="020B0604020202020204" pitchFamily="34" charset="0"/>
              </a:rPr>
              <a:t>Perceived susceptibility- </a:t>
            </a:r>
            <a:r>
              <a:rPr lang="en-GB" dirty="0">
                <a:solidFill>
                  <a:srgbClr val="333333"/>
                </a:solidFill>
                <a:latin typeface="Arial" panose="020B0604020202020204" pitchFamily="34" charset="0"/>
                <a:cs typeface="Arial" panose="020B0604020202020204" pitchFamily="34" charset="0"/>
              </a:rPr>
              <a:t>individual's </a:t>
            </a:r>
            <a:r>
              <a:rPr lang="en-GB" b="0" i="0" dirty="0">
                <a:solidFill>
                  <a:srgbClr val="333333"/>
                </a:solidFill>
                <a:effectLst/>
                <a:latin typeface="Arial" panose="020B0604020202020204" pitchFamily="34" charset="0"/>
                <a:cs typeface="Arial" panose="020B0604020202020204" pitchFamily="34" charset="0"/>
              </a:rPr>
              <a:t>perceived threat to sickness or disease.</a:t>
            </a:r>
          </a:p>
          <a:p>
            <a:r>
              <a:rPr lang="en-GB" b="1" dirty="0">
                <a:solidFill>
                  <a:srgbClr val="00B0F0"/>
                </a:solidFill>
                <a:latin typeface="Arial" panose="020B0604020202020204" pitchFamily="34" charset="0"/>
                <a:cs typeface="Arial" panose="020B0604020202020204" pitchFamily="34" charset="0"/>
              </a:rPr>
              <a:t>Perceived severity- </a:t>
            </a:r>
            <a:r>
              <a:rPr lang="en-GB" dirty="0">
                <a:solidFill>
                  <a:srgbClr val="333333"/>
                </a:solidFill>
                <a:latin typeface="Arial" panose="020B0604020202020204" pitchFamily="34" charset="0"/>
                <a:cs typeface="Arial" panose="020B0604020202020204" pitchFamily="34" charset="0"/>
              </a:rPr>
              <a:t>belief </a:t>
            </a:r>
            <a:r>
              <a:rPr lang="en-GB" b="0" i="0" dirty="0">
                <a:solidFill>
                  <a:srgbClr val="333333"/>
                </a:solidFill>
                <a:effectLst/>
                <a:latin typeface="Arial" panose="020B0604020202020204" pitchFamily="34" charset="0"/>
                <a:cs typeface="Arial" panose="020B0604020202020204" pitchFamily="34" charset="0"/>
              </a:rPr>
              <a:t>of consequence.</a:t>
            </a:r>
          </a:p>
          <a:p>
            <a:r>
              <a:rPr lang="en-GB" b="1" dirty="0">
                <a:solidFill>
                  <a:srgbClr val="00B0F0"/>
                </a:solidFill>
                <a:latin typeface="Arial" panose="020B0604020202020204" pitchFamily="34" charset="0"/>
                <a:cs typeface="Arial" panose="020B0604020202020204" pitchFamily="34" charset="0"/>
              </a:rPr>
              <a:t>Perceived benefits- </a:t>
            </a:r>
            <a:r>
              <a:rPr lang="en-GB" dirty="0">
                <a:solidFill>
                  <a:srgbClr val="333333"/>
                </a:solidFill>
                <a:latin typeface="Arial" panose="020B0604020202020204" pitchFamily="34" charset="0"/>
                <a:cs typeface="Arial" panose="020B0604020202020204" pitchFamily="34" charset="0"/>
              </a:rPr>
              <a:t>potential </a:t>
            </a:r>
            <a:r>
              <a:rPr lang="en-GB" b="0" i="0" dirty="0">
                <a:solidFill>
                  <a:srgbClr val="333333"/>
                </a:solidFill>
                <a:effectLst/>
                <a:latin typeface="Arial" panose="020B0604020202020204" pitchFamily="34" charset="0"/>
                <a:cs typeface="Arial" panose="020B0604020202020204" pitchFamily="34" charset="0"/>
              </a:rPr>
              <a:t>positive benefits of action </a:t>
            </a:r>
          </a:p>
          <a:p>
            <a:endParaRPr lang="en-GB"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01245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343DB-8966-828C-7A76-5324CDAB3851}"/>
              </a:ext>
            </a:extLst>
          </p:cNvPr>
          <p:cNvSpPr>
            <a:spLocks noGrp="1"/>
          </p:cNvSpPr>
          <p:nvPr>
            <p:ph type="title"/>
          </p:nvPr>
        </p:nvSpPr>
        <p:spPr/>
        <p:txBody>
          <a:bodyPr/>
          <a:lstStyle/>
          <a:p>
            <a:r>
              <a:rPr lang="en-GB" b="1" dirty="0"/>
              <a:t>HBM..</a:t>
            </a:r>
          </a:p>
        </p:txBody>
      </p:sp>
      <p:sp>
        <p:nvSpPr>
          <p:cNvPr id="3" name="Content Placeholder 2">
            <a:extLst>
              <a:ext uri="{FF2B5EF4-FFF2-40B4-BE49-F238E27FC236}">
                <a16:creationId xmlns:a16="http://schemas.microsoft.com/office/drawing/2014/main" id="{9D18E4D5-447F-E49B-E15E-7E7B47C4DB09}"/>
              </a:ext>
            </a:extLst>
          </p:cNvPr>
          <p:cNvSpPr>
            <a:spLocks noGrp="1"/>
          </p:cNvSpPr>
          <p:nvPr>
            <p:ph idx="1"/>
          </p:nvPr>
        </p:nvSpPr>
        <p:spPr/>
        <p:txBody>
          <a:bodyPr/>
          <a:lstStyle/>
          <a:p>
            <a:r>
              <a:rPr lang="en-GB" b="1" i="0" dirty="0">
                <a:solidFill>
                  <a:srgbClr val="00B0F0"/>
                </a:solidFill>
                <a:effectLst/>
                <a:latin typeface="Arial" panose="020B0604020202020204" pitchFamily="34" charset="0"/>
                <a:cs typeface="Arial" panose="020B0604020202020204" pitchFamily="34" charset="0"/>
              </a:rPr>
              <a:t>perceived barriers </a:t>
            </a:r>
            <a:r>
              <a:rPr lang="en-GB" b="0" i="0" dirty="0">
                <a:solidFill>
                  <a:srgbClr val="333333"/>
                </a:solidFill>
                <a:effectLst/>
                <a:latin typeface="Arial" panose="020B0604020202020204" pitchFamily="34" charset="0"/>
                <a:cs typeface="Arial" panose="020B0604020202020204" pitchFamily="34" charset="0"/>
              </a:rPr>
              <a:t>to action, </a:t>
            </a:r>
          </a:p>
          <a:p>
            <a:r>
              <a:rPr lang="en-GB" b="1" dirty="0">
                <a:solidFill>
                  <a:srgbClr val="00B0F0"/>
                </a:solidFill>
                <a:latin typeface="Arial" panose="020B0604020202020204" pitchFamily="34" charset="0"/>
                <a:cs typeface="Arial" panose="020B0604020202020204" pitchFamily="34" charset="0"/>
              </a:rPr>
              <a:t>Cues to action- </a:t>
            </a:r>
            <a:r>
              <a:rPr lang="en-GB" dirty="0">
                <a:solidFill>
                  <a:srgbClr val="333333"/>
                </a:solidFill>
                <a:latin typeface="Arial" panose="020B0604020202020204" pitchFamily="34" charset="0"/>
                <a:cs typeface="Arial" panose="020B0604020202020204" pitchFamily="34" charset="0"/>
              </a:rPr>
              <a:t>exposure </a:t>
            </a:r>
            <a:r>
              <a:rPr lang="en-GB" b="0" i="0" dirty="0">
                <a:solidFill>
                  <a:srgbClr val="333333"/>
                </a:solidFill>
                <a:effectLst/>
                <a:latin typeface="Arial" panose="020B0604020202020204" pitchFamily="34" charset="0"/>
                <a:cs typeface="Arial" panose="020B0604020202020204" pitchFamily="34" charset="0"/>
              </a:rPr>
              <a:t>to factors that prompt action/stimulus </a:t>
            </a:r>
          </a:p>
          <a:p>
            <a:r>
              <a:rPr lang="en-GB" b="1" dirty="0">
                <a:solidFill>
                  <a:srgbClr val="00B0F0"/>
                </a:solidFill>
                <a:latin typeface="Arial" panose="020B0604020202020204" pitchFamily="34" charset="0"/>
                <a:cs typeface="Arial" panose="020B0604020202020204" pitchFamily="34" charset="0"/>
              </a:rPr>
              <a:t>Self-efficacy-</a:t>
            </a:r>
            <a:r>
              <a:rPr lang="en-GB" dirty="0">
                <a:solidFill>
                  <a:srgbClr val="333333"/>
                </a:solidFill>
                <a:latin typeface="Arial" panose="020B0604020202020204" pitchFamily="34" charset="0"/>
                <a:cs typeface="Arial" panose="020B0604020202020204" pitchFamily="34" charset="0"/>
              </a:rPr>
              <a:t> </a:t>
            </a:r>
            <a:r>
              <a:rPr lang="en-GB" b="0" i="0" dirty="0">
                <a:solidFill>
                  <a:srgbClr val="333333"/>
                </a:solidFill>
                <a:effectLst/>
                <a:latin typeface="Arial" panose="020B0604020202020204" pitchFamily="34" charset="0"/>
                <a:cs typeface="Arial" panose="020B0604020202020204" pitchFamily="34" charset="0"/>
              </a:rPr>
              <a:t>confidence in ability to succeed</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424654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6572268-D381-6143-4B9A-DF9A387EB180}"/>
              </a:ext>
            </a:extLst>
          </p:cNvPr>
          <p:cNvSpPr>
            <a:spLocks noGrp="1"/>
          </p:cNvSpPr>
          <p:nvPr>
            <p:ph type="title"/>
          </p:nvPr>
        </p:nvSpPr>
        <p:spPr>
          <a:xfrm>
            <a:off x="457200" y="273050"/>
            <a:ext cx="6131024" cy="635670"/>
          </a:xfrm>
        </p:spPr>
        <p:txBody>
          <a:bodyPr/>
          <a:lstStyle/>
          <a:p>
            <a:r>
              <a:rPr lang="en-US" dirty="0"/>
              <a:t>HBM CONTD… </a:t>
            </a:r>
          </a:p>
        </p:txBody>
      </p:sp>
      <p:pic>
        <p:nvPicPr>
          <p:cNvPr id="4" name="Content Placeholder 4">
            <a:extLst>
              <a:ext uri="{FF2B5EF4-FFF2-40B4-BE49-F238E27FC236}">
                <a16:creationId xmlns:a16="http://schemas.microsoft.com/office/drawing/2014/main" id="{2AD27098-DC46-DF04-1E6F-CF3D56513FC2}"/>
              </a:ext>
            </a:extLst>
          </p:cNvPr>
          <p:cNvPicPr>
            <a:picLocks noChangeAspect="1"/>
          </p:cNvPicPr>
          <p:nvPr/>
        </p:nvPicPr>
        <p:blipFill>
          <a:blip r:embed="rId2"/>
          <a:stretch>
            <a:fillRect/>
          </a:stretch>
        </p:blipFill>
        <p:spPr>
          <a:xfrm>
            <a:off x="339807" y="1697243"/>
            <a:ext cx="8464385" cy="3766652"/>
          </a:xfrm>
          <a:prstGeom prst="rect">
            <a:avLst/>
          </a:prstGeom>
          <a:noFill/>
        </p:spPr>
      </p:pic>
      <p:sp>
        <p:nvSpPr>
          <p:cNvPr id="3" name="Content Placeholder 2">
            <a:extLst>
              <a:ext uri="{FF2B5EF4-FFF2-40B4-BE49-F238E27FC236}">
                <a16:creationId xmlns:a16="http://schemas.microsoft.com/office/drawing/2014/main" id="{F5896383-30D5-AD42-0A3B-895472A0D958}"/>
              </a:ext>
            </a:extLst>
          </p:cNvPr>
          <p:cNvSpPr>
            <a:spLocks noGrp="1"/>
          </p:cNvSpPr>
          <p:nvPr>
            <p:ph type="body" sz="half" idx="2"/>
          </p:nvPr>
        </p:nvSpPr>
        <p:spPr>
          <a:xfrm>
            <a:off x="480151" y="908720"/>
            <a:ext cx="6419056" cy="769764"/>
          </a:xfrm>
        </p:spPr>
        <p:txBody>
          <a:bodyPr>
            <a:normAutofit/>
          </a:bodyPr>
          <a:lstStyle/>
          <a:p>
            <a:r>
              <a:rPr lang="en-GB" dirty="0">
                <a:hlinkClick r:id="rId3"/>
              </a:rPr>
              <a:t> https://www.youtube.com/watch?v=c0-wVqTG2no</a:t>
            </a:r>
            <a:r>
              <a:rPr lang="en-GB" dirty="0"/>
              <a:t> </a:t>
            </a:r>
          </a:p>
          <a:p>
            <a:r>
              <a:rPr lang="en-GB" dirty="0"/>
              <a:t>Example of Health belief model </a:t>
            </a:r>
          </a:p>
        </p:txBody>
      </p:sp>
    </p:spTree>
    <p:extLst>
      <p:ext uri="{BB962C8B-B14F-4D97-AF65-F5344CB8AC3E}">
        <p14:creationId xmlns:p14="http://schemas.microsoft.com/office/powerpoint/2010/main" val="8238628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F0EE1-8797-E6F8-8A63-1829A0873426}"/>
              </a:ext>
            </a:extLst>
          </p:cNvPr>
          <p:cNvSpPr>
            <a:spLocks noGrp="1"/>
          </p:cNvSpPr>
          <p:nvPr>
            <p:ph type="title"/>
          </p:nvPr>
        </p:nvSpPr>
        <p:spPr/>
        <p:txBody>
          <a:bodyPr/>
          <a:lstStyle/>
          <a:p>
            <a:r>
              <a:rPr lang="en-GB" b="1" dirty="0"/>
              <a:t>Limitation of HBM</a:t>
            </a:r>
          </a:p>
        </p:txBody>
      </p:sp>
      <p:sp>
        <p:nvSpPr>
          <p:cNvPr id="3" name="Content Placeholder 2">
            <a:extLst>
              <a:ext uri="{FF2B5EF4-FFF2-40B4-BE49-F238E27FC236}">
                <a16:creationId xmlns:a16="http://schemas.microsoft.com/office/drawing/2014/main" id="{B7D23B94-20EA-27AE-5AC3-5316E6F9355C}"/>
              </a:ext>
            </a:extLst>
          </p:cNvPr>
          <p:cNvSpPr>
            <a:spLocks noGrp="1"/>
          </p:cNvSpPr>
          <p:nvPr>
            <p:ph idx="1"/>
          </p:nvPr>
        </p:nvSpPr>
        <p:spPr>
          <a:xfrm>
            <a:off x="251520" y="1600200"/>
            <a:ext cx="8640960" cy="3989040"/>
          </a:xfrm>
        </p:spPr>
        <p:txBody>
          <a:bodyPr>
            <a:normAutofit fontScale="92500" lnSpcReduction="20000"/>
          </a:bodyPr>
          <a:lstStyle/>
          <a:p>
            <a:r>
              <a:rPr lang="en-GB" dirty="0">
                <a:solidFill>
                  <a:srgbClr val="000000"/>
                </a:solidFill>
                <a:latin typeface="Arial" panose="020B0604020202020204" pitchFamily="34" charset="0"/>
                <a:cs typeface="Arial" panose="020B0604020202020204" pitchFamily="34" charset="0"/>
              </a:rPr>
              <a:t>It assumes that everyone has access to equal amounts of information on the illness or disease.</a:t>
            </a:r>
          </a:p>
          <a:p>
            <a:pPr marL="0" indent="0">
              <a:buNone/>
            </a:pPr>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It assumes that cues to action are widely prevalent in encouraging people to act and that "health" actions are the main goal in the decision-making process.</a:t>
            </a:r>
          </a:p>
          <a:p>
            <a:pPr marL="0" indent="0" algn="l">
              <a:buNone/>
            </a:pPr>
            <a:endParaRPr lang="en-GB" sz="2600" i="1" dirty="0">
              <a:latin typeface="Arial" panose="020B0604020202020204" pitchFamily="34" charset="0"/>
              <a:cs typeface="Arial" panose="020B0604020202020204" pitchFamily="34" charset="0"/>
            </a:endParaRPr>
          </a:p>
          <a:p>
            <a:pPr marL="0" indent="0" algn="l">
              <a:buNone/>
            </a:pPr>
            <a:r>
              <a:rPr lang="en-GB" sz="2600" i="1" dirty="0">
                <a:latin typeface="Arial" panose="020B0604020202020204" pitchFamily="34" charset="0"/>
                <a:cs typeface="Arial" panose="020B0604020202020204" pitchFamily="34" charset="0"/>
              </a:rPr>
              <a:t>Boston University School of Public Health (2022)</a:t>
            </a:r>
            <a:endParaRPr lang="en-GB" sz="2600" b="0" i="1"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21678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E6230-899D-1D9B-AAC1-06932373EF07}"/>
              </a:ext>
            </a:extLst>
          </p:cNvPr>
          <p:cNvSpPr>
            <a:spLocks noGrp="1"/>
          </p:cNvSpPr>
          <p:nvPr>
            <p:ph type="title"/>
          </p:nvPr>
        </p:nvSpPr>
        <p:spPr/>
        <p:txBody>
          <a:bodyPr/>
          <a:lstStyle/>
          <a:p>
            <a:r>
              <a:rPr lang="en-GB" b="1" dirty="0"/>
              <a:t>Limitation of HBM</a:t>
            </a:r>
            <a:endParaRPr lang="en-GB" dirty="0"/>
          </a:p>
        </p:txBody>
      </p:sp>
      <p:sp>
        <p:nvSpPr>
          <p:cNvPr id="3" name="Content Placeholder 2">
            <a:extLst>
              <a:ext uri="{FF2B5EF4-FFF2-40B4-BE49-F238E27FC236}">
                <a16:creationId xmlns:a16="http://schemas.microsoft.com/office/drawing/2014/main" id="{1D613CE0-2979-D65A-8E0A-C264F39CF157}"/>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It does not account for environmental or economic factors that may prohibit or promote the recommended action.</a:t>
            </a: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r>
              <a:rPr lang="en-GB" b="0" i="0" dirty="0">
                <a:solidFill>
                  <a:srgbClr val="212121"/>
                </a:solidFill>
                <a:effectLst/>
                <a:latin typeface="Arial" panose="020B0604020202020204" pitchFamily="34" charset="0"/>
                <a:cs typeface="Arial" panose="020B0604020202020204" pitchFamily="34" charset="0"/>
              </a:rPr>
              <a:t>It focuses on the health-related reasons for behaviours but ignores the fact that people often engage in actions for other reasons, such as social acceptance</a:t>
            </a:r>
          </a:p>
          <a:p>
            <a:pPr marL="0" indent="0">
              <a:buNone/>
            </a:pPr>
            <a:endParaRPr lang="en-GB" b="0" i="0" dirty="0">
              <a:solidFill>
                <a:srgbClr val="212121"/>
              </a:solidFill>
              <a:effectLst/>
              <a:latin typeface="Arial" panose="020B0604020202020204" pitchFamily="34" charset="0"/>
              <a:cs typeface="Arial" panose="020B0604020202020204" pitchFamily="34" charset="0"/>
            </a:endParaRPr>
          </a:p>
          <a:p>
            <a:pPr marL="0" indent="0">
              <a:buNone/>
            </a:pPr>
            <a:r>
              <a:rPr lang="en-GB" sz="3200" i="1" dirty="0">
                <a:latin typeface="Arial" panose="020B0604020202020204" pitchFamily="34" charset="0"/>
                <a:cs typeface="Arial" panose="020B0604020202020204" pitchFamily="34" charset="0"/>
              </a:rPr>
              <a:t>Boston University School of Public Health (2022)</a:t>
            </a:r>
            <a:endParaRPr lang="en-GB" sz="3200" b="0" i="1"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17316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844BA-CFF1-680B-9732-8F6DC48FBF5C}"/>
              </a:ext>
            </a:extLst>
          </p:cNvPr>
          <p:cNvSpPr>
            <a:spLocks noGrp="1"/>
          </p:cNvSpPr>
          <p:nvPr>
            <p:ph type="title"/>
          </p:nvPr>
        </p:nvSpPr>
        <p:spPr>
          <a:xfrm>
            <a:off x="251520" y="274638"/>
            <a:ext cx="8712968" cy="1143000"/>
          </a:xfrm>
        </p:spPr>
        <p:txBody>
          <a:bodyPr>
            <a:normAutofit fontScale="90000"/>
          </a:bodyPr>
          <a:lstStyle/>
          <a:p>
            <a:r>
              <a:rPr lang="en-GB" b="1" dirty="0"/>
              <a:t>Stages of Change (Transtheoretical Model) –SOC/TTM</a:t>
            </a:r>
          </a:p>
        </p:txBody>
      </p:sp>
      <p:sp>
        <p:nvSpPr>
          <p:cNvPr id="3" name="Content Placeholder 2">
            <a:extLst>
              <a:ext uri="{FF2B5EF4-FFF2-40B4-BE49-F238E27FC236}">
                <a16:creationId xmlns:a16="http://schemas.microsoft.com/office/drawing/2014/main" id="{19842B32-22E9-5CA7-EFEF-926713E10E43}"/>
              </a:ext>
            </a:extLst>
          </p:cNvPr>
          <p:cNvSpPr>
            <a:spLocks noGrp="1"/>
          </p:cNvSpPr>
          <p:nvPr>
            <p:ph idx="1"/>
          </p:nvPr>
        </p:nvSpPr>
        <p:spPr/>
        <p:txBody>
          <a:bodyPr/>
          <a:lstStyle/>
          <a:p>
            <a:r>
              <a:rPr lang="en-GB" dirty="0"/>
              <a:t>Use to assess an individual’s readiness to act on a new, healthier behaviour. </a:t>
            </a:r>
          </a:p>
          <a:p>
            <a:r>
              <a:rPr lang="en-GB" dirty="0"/>
              <a:t>Describes behaviour change as a process that occurs in stages</a:t>
            </a:r>
          </a:p>
          <a:p>
            <a:endParaRPr lang="en-GB" dirty="0"/>
          </a:p>
        </p:txBody>
      </p:sp>
    </p:spTree>
    <p:extLst>
      <p:ext uri="{BB962C8B-B14F-4D97-AF65-F5344CB8AC3E}">
        <p14:creationId xmlns:p14="http://schemas.microsoft.com/office/powerpoint/2010/main" val="29472710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83AC0-56CA-BA93-BE3A-386481B3DBF9}"/>
              </a:ext>
            </a:extLst>
          </p:cNvPr>
          <p:cNvSpPr>
            <a:spLocks noGrp="1"/>
          </p:cNvSpPr>
          <p:nvPr>
            <p:ph type="title"/>
          </p:nvPr>
        </p:nvSpPr>
        <p:spPr/>
        <p:txBody>
          <a:bodyPr>
            <a:normAutofit fontScale="90000"/>
          </a:bodyPr>
          <a:lstStyle/>
          <a:p>
            <a:r>
              <a:rPr lang="en-GB" b="1" dirty="0"/>
              <a:t>Theoretical underpinning of SOC/TTM stages </a:t>
            </a:r>
          </a:p>
        </p:txBody>
      </p:sp>
      <p:sp>
        <p:nvSpPr>
          <p:cNvPr id="3" name="Content Placeholder 2">
            <a:extLst>
              <a:ext uri="{FF2B5EF4-FFF2-40B4-BE49-F238E27FC236}">
                <a16:creationId xmlns:a16="http://schemas.microsoft.com/office/drawing/2014/main" id="{35696BBF-3326-7E85-B5C2-93DF710E6C1B}"/>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1" i="0" dirty="0">
                <a:solidFill>
                  <a:srgbClr val="00B0F0"/>
                </a:solidFill>
                <a:effectLst/>
                <a:latin typeface="Verdana" panose="020B0604030504040204" pitchFamily="34" charset="0"/>
              </a:rPr>
              <a:t>Pre-contemplation:</a:t>
            </a:r>
            <a:r>
              <a:rPr lang="en-GB" b="0" i="0" dirty="0">
                <a:solidFill>
                  <a:srgbClr val="00B0F0"/>
                </a:solidFill>
                <a:effectLst/>
                <a:latin typeface="Verdana" panose="020B0604030504040204" pitchFamily="34" charset="0"/>
              </a:rPr>
              <a:t> </a:t>
            </a:r>
            <a:r>
              <a:rPr lang="en-GB" b="0" i="0" dirty="0">
                <a:solidFill>
                  <a:srgbClr val="333333"/>
                </a:solidFill>
                <a:effectLst/>
                <a:latin typeface="Verdana" panose="020B0604030504040204" pitchFamily="34" charset="0"/>
              </a:rPr>
              <a:t>There is no intention of taking action.</a:t>
            </a:r>
          </a:p>
          <a:p>
            <a:pPr algn="l">
              <a:buFont typeface="Arial" panose="020B0604020202020204" pitchFamily="34" charset="0"/>
              <a:buChar char="•"/>
            </a:pPr>
            <a:r>
              <a:rPr lang="en-GB" b="1" i="0" dirty="0">
                <a:solidFill>
                  <a:srgbClr val="00B0F0"/>
                </a:solidFill>
                <a:effectLst/>
                <a:latin typeface="Verdana" panose="020B0604030504040204" pitchFamily="34" charset="0"/>
              </a:rPr>
              <a:t>Contemplation:</a:t>
            </a:r>
            <a:r>
              <a:rPr lang="en-GB" b="0" i="0" dirty="0">
                <a:solidFill>
                  <a:srgbClr val="00B0F0"/>
                </a:solidFill>
                <a:effectLst/>
                <a:latin typeface="Verdana" panose="020B0604030504040204" pitchFamily="34" charset="0"/>
              </a:rPr>
              <a:t> </a:t>
            </a:r>
            <a:r>
              <a:rPr lang="en-GB" b="0" i="0" dirty="0">
                <a:solidFill>
                  <a:srgbClr val="333333"/>
                </a:solidFill>
                <a:effectLst/>
                <a:latin typeface="Verdana" panose="020B0604030504040204" pitchFamily="34" charset="0"/>
              </a:rPr>
              <a:t>There are intentions to take action and a plan to do so in the near future.</a:t>
            </a:r>
          </a:p>
          <a:p>
            <a:pPr algn="l">
              <a:buFont typeface="Arial" panose="020B0604020202020204" pitchFamily="34" charset="0"/>
              <a:buChar char="•"/>
            </a:pPr>
            <a:r>
              <a:rPr lang="en-GB" b="1" i="0" dirty="0">
                <a:solidFill>
                  <a:srgbClr val="00B0F0"/>
                </a:solidFill>
                <a:effectLst/>
                <a:latin typeface="Verdana" panose="020B0604030504040204" pitchFamily="34" charset="0"/>
              </a:rPr>
              <a:t>Preparation:</a:t>
            </a:r>
            <a:r>
              <a:rPr lang="en-GB" b="0" i="0" dirty="0">
                <a:solidFill>
                  <a:srgbClr val="00B0F0"/>
                </a:solidFill>
                <a:effectLst/>
                <a:latin typeface="Verdana" panose="020B0604030504040204" pitchFamily="34" charset="0"/>
              </a:rPr>
              <a:t> </a:t>
            </a:r>
            <a:r>
              <a:rPr lang="en-GB" b="0" i="0" dirty="0">
                <a:solidFill>
                  <a:srgbClr val="333333"/>
                </a:solidFill>
                <a:effectLst/>
                <a:latin typeface="Verdana" panose="020B0604030504040204" pitchFamily="34" charset="0"/>
              </a:rPr>
              <a:t>There is intention to take action and some steps have been taken.</a:t>
            </a:r>
          </a:p>
          <a:p>
            <a:endParaRPr lang="en-GB" dirty="0"/>
          </a:p>
        </p:txBody>
      </p:sp>
    </p:spTree>
    <p:extLst>
      <p:ext uri="{BB962C8B-B14F-4D97-AF65-F5344CB8AC3E}">
        <p14:creationId xmlns:p14="http://schemas.microsoft.com/office/powerpoint/2010/main" val="14407342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4E99B-E5C1-3E14-F4C6-2DF10ACC57F9}"/>
              </a:ext>
            </a:extLst>
          </p:cNvPr>
          <p:cNvSpPr>
            <a:spLocks noGrp="1"/>
          </p:cNvSpPr>
          <p:nvPr>
            <p:ph type="title"/>
          </p:nvPr>
        </p:nvSpPr>
        <p:spPr/>
        <p:txBody>
          <a:bodyPr/>
          <a:lstStyle/>
          <a:p>
            <a:r>
              <a:rPr lang="en-GB" b="1" dirty="0"/>
              <a:t>SOC/TTM stages</a:t>
            </a:r>
            <a:endParaRPr lang="en-GB" dirty="0"/>
          </a:p>
        </p:txBody>
      </p:sp>
      <p:sp>
        <p:nvSpPr>
          <p:cNvPr id="3" name="Content Placeholder 2">
            <a:extLst>
              <a:ext uri="{FF2B5EF4-FFF2-40B4-BE49-F238E27FC236}">
                <a16:creationId xmlns:a16="http://schemas.microsoft.com/office/drawing/2014/main" id="{CB251755-6E84-0CDB-9E8C-CD5894DB8496}"/>
              </a:ext>
            </a:extLst>
          </p:cNvPr>
          <p:cNvSpPr>
            <a:spLocks noGrp="1"/>
          </p:cNvSpPr>
          <p:nvPr>
            <p:ph idx="1"/>
          </p:nvPr>
        </p:nvSpPr>
        <p:spPr/>
        <p:txBody>
          <a:bodyPr/>
          <a:lstStyle/>
          <a:p>
            <a:pPr algn="l">
              <a:buFont typeface="Arial" panose="020B0604020202020204" pitchFamily="34" charset="0"/>
              <a:buChar char="•"/>
            </a:pPr>
            <a:r>
              <a:rPr lang="en-GB" b="1" i="0" dirty="0">
                <a:solidFill>
                  <a:srgbClr val="00B0F0"/>
                </a:solidFill>
                <a:effectLst/>
                <a:latin typeface="Verdana" panose="020B0604030504040204" pitchFamily="34" charset="0"/>
              </a:rPr>
              <a:t>Action:</a:t>
            </a:r>
            <a:r>
              <a:rPr lang="en-GB" b="0" i="0" dirty="0">
                <a:solidFill>
                  <a:srgbClr val="00B0F0"/>
                </a:solidFill>
                <a:effectLst/>
                <a:latin typeface="Verdana" panose="020B0604030504040204" pitchFamily="34" charset="0"/>
              </a:rPr>
              <a:t> </a:t>
            </a:r>
            <a:r>
              <a:rPr lang="en-GB" b="0" i="0" dirty="0">
                <a:solidFill>
                  <a:srgbClr val="333333"/>
                </a:solidFill>
                <a:effectLst/>
                <a:latin typeface="Verdana" panose="020B0604030504040204" pitchFamily="34" charset="0"/>
              </a:rPr>
              <a:t>Behaviour has been changed for a short period of time.</a:t>
            </a:r>
          </a:p>
          <a:p>
            <a:pPr algn="l">
              <a:buFont typeface="Arial" panose="020B0604020202020204" pitchFamily="34" charset="0"/>
              <a:buChar char="•"/>
            </a:pPr>
            <a:r>
              <a:rPr lang="en-GB" b="1" i="0" dirty="0">
                <a:solidFill>
                  <a:srgbClr val="00B0F0"/>
                </a:solidFill>
                <a:effectLst/>
                <a:latin typeface="Verdana" panose="020B0604030504040204" pitchFamily="34" charset="0"/>
              </a:rPr>
              <a:t>Maintenance:</a:t>
            </a:r>
            <a:r>
              <a:rPr lang="en-GB" b="0" i="0" dirty="0">
                <a:solidFill>
                  <a:srgbClr val="00B0F0"/>
                </a:solidFill>
                <a:effectLst/>
                <a:latin typeface="Verdana" panose="020B0604030504040204" pitchFamily="34" charset="0"/>
              </a:rPr>
              <a:t> </a:t>
            </a:r>
            <a:r>
              <a:rPr lang="en-GB" b="0" i="0" dirty="0">
                <a:solidFill>
                  <a:srgbClr val="333333"/>
                </a:solidFill>
                <a:effectLst/>
                <a:latin typeface="Verdana" panose="020B0604030504040204" pitchFamily="34" charset="0"/>
              </a:rPr>
              <a:t>Behaviour has been changed and continues to be maintained for the long-term.</a:t>
            </a:r>
          </a:p>
          <a:p>
            <a:endParaRPr lang="en-GB" dirty="0"/>
          </a:p>
        </p:txBody>
      </p:sp>
    </p:spTree>
    <p:extLst>
      <p:ext uri="{BB962C8B-B14F-4D97-AF65-F5344CB8AC3E}">
        <p14:creationId xmlns:p14="http://schemas.microsoft.com/office/powerpoint/2010/main" val="35661276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9BE7D-5DD2-AB56-EDEA-11D751071541}"/>
              </a:ext>
            </a:extLst>
          </p:cNvPr>
          <p:cNvSpPr>
            <a:spLocks noGrp="1"/>
          </p:cNvSpPr>
          <p:nvPr>
            <p:ph type="title"/>
          </p:nvPr>
        </p:nvSpPr>
        <p:spPr>
          <a:xfrm>
            <a:off x="457200" y="274638"/>
            <a:ext cx="8229600" cy="676671"/>
          </a:xfrm>
        </p:spPr>
        <p:txBody>
          <a:bodyPr anchor="ctr">
            <a:normAutofit fontScale="90000"/>
          </a:bodyPr>
          <a:lstStyle/>
          <a:p>
            <a:r>
              <a:rPr lang="en-GB" b="1" dirty="0"/>
              <a:t>SOC/TTM stages </a:t>
            </a:r>
            <a:r>
              <a:rPr lang="en-GB" b="1" dirty="0" err="1"/>
              <a:t>contd</a:t>
            </a:r>
            <a:r>
              <a:rPr lang="en-GB" b="1" dirty="0"/>
              <a:t>…</a:t>
            </a:r>
          </a:p>
        </p:txBody>
      </p:sp>
      <p:sp>
        <p:nvSpPr>
          <p:cNvPr id="3" name="Content Placeholder 2">
            <a:extLst>
              <a:ext uri="{FF2B5EF4-FFF2-40B4-BE49-F238E27FC236}">
                <a16:creationId xmlns:a16="http://schemas.microsoft.com/office/drawing/2014/main" id="{C2340766-C98F-1779-0DEC-4C01587E3F11}"/>
              </a:ext>
            </a:extLst>
          </p:cNvPr>
          <p:cNvSpPr>
            <a:spLocks noGrp="1"/>
          </p:cNvSpPr>
          <p:nvPr>
            <p:ph sz="half" idx="1"/>
          </p:nvPr>
        </p:nvSpPr>
        <p:spPr>
          <a:xfrm>
            <a:off x="457200" y="1118312"/>
            <a:ext cx="7499176" cy="676671"/>
          </a:xfrm>
        </p:spPr>
        <p:txBody>
          <a:bodyPr>
            <a:normAutofit/>
          </a:bodyPr>
          <a:lstStyle/>
          <a:p>
            <a:pPr marL="0" indent="0">
              <a:buNone/>
            </a:pPr>
            <a:r>
              <a:rPr lang="en-GB" dirty="0">
                <a:hlinkClick r:id="rId2"/>
              </a:rPr>
              <a:t>The Stages of Change Model – YouTube</a:t>
            </a:r>
            <a:endParaRPr lang="en-GB" dirty="0"/>
          </a:p>
          <a:p>
            <a:endParaRPr lang="en-GB" dirty="0"/>
          </a:p>
        </p:txBody>
      </p:sp>
      <p:pic>
        <p:nvPicPr>
          <p:cNvPr id="4" name="Content Placeholder 3">
            <a:extLst>
              <a:ext uri="{FF2B5EF4-FFF2-40B4-BE49-F238E27FC236}">
                <a16:creationId xmlns:a16="http://schemas.microsoft.com/office/drawing/2014/main" id="{B6F6BFB0-7096-C798-2C8E-8CA675A61166}"/>
              </a:ext>
            </a:extLst>
          </p:cNvPr>
          <p:cNvPicPr>
            <a:picLocks noChangeAspect="1"/>
          </p:cNvPicPr>
          <p:nvPr/>
        </p:nvPicPr>
        <p:blipFill>
          <a:blip r:embed="rId3"/>
          <a:stretch>
            <a:fillRect/>
          </a:stretch>
        </p:blipFill>
        <p:spPr>
          <a:xfrm>
            <a:off x="457200" y="1792457"/>
            <a:ext cx="7787208" cy="3796263"/>
          </a:xfrm>
          <a:prstGeom prst="rect">
            <a:avLst/>
          </a:prstGeom>
          <a:noFill/>
        </p:spPr>
      </p:pic>
    </p:spTree>
    <p:extLst>
      <p:ext uri="{BB962C8B-B14F-4D97-AF65-F5344CB8AC3E}">
        <p14:creationId xmlns:p14="http://schemas.microsoft.com/office/powerpoint/2010/main" val="18674444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2A0A8-B332-A9FD-B430-F2A59BB25B5B}"/>
              </a:ext>
            </a:extLst>
          </p:cNvPr>
          <p:cNvSpPr>
            <a:spLocks noGrp="1"/>
          </p:cNvSpPr>
          <p:nvPr>
            <p:ph type="title"/>
          </p:nvPr>
        </p:nvSpPr>
        <p:spPr/>
        <p:txBody>
          <a:bodyPr>
            <a:normAutofit fontScale="90000"/>
          </a:bodyPr>
          <a:lstStyle/>
          <a:p>
            <a:r>
              <a:rPr lang="en-GB" b="1" dirty="0"/>
              <a:t>Limitations of SOC/TTM model </a:t>
            </a:r>
          </a:p>
        </p:txBody>
      </p:sp>
      <p:sp>
        <p:nvSpPr>
          <p:cNvPr id="3" name="Content Placeholder 2">
            <a:extLst>
              <a:ext uri="{FF2B5EF4-FFF2-40B4-BE49-F238E27FC236}">
                <a16:creationId xmlns:a16="http://schemas.microsoft.com/office/drawing/2014/main" id="{95A72E43-6D9F-6099-7F35-AF01F710AA10}"/>
              </a:ext>
            </a:extLst>
          </p:cNvPr>
          <p:cNvSpPr>
            <a:spLocks noGrp="1"/>
          </p:cNvSpPr>
          <p:nvPr>
            <p:ph idx="1"/>
          </p:nvPr>
        </p:nvSpPr>
        <p:spPr>
          <a:xfrm>
            <a:off x="323528" y="1600201"/>
            <a:ext cx="8496944" cy="3773015"/>
          </a:xfrm>
        </p:spPr>
        <p:txBody>
          <a:bodyPr>
            <a:noAutofit/>
          </a:bodyPr>
          <a:lstStyle/>
          <a:p>
            <a:pPr algn="l">
              <a:buFont typeface="Arial" panose="020B0604020202020204" pitchFamily="34" charset="0"/>
              <a:buChar char="•"/>
            </a:pPr>
            <a:r>
              <a:rPr lang="en-GB" b="0" i="0" dirty="0">
                <a:solidFill>
                  <a:srgbClr val="000000"/>
                </a:solidFill>
                <a:effectLst/>
                <a:latin typeface="Arial" panose="020B0604020202020204" pitchFamily="34" charset="0"/>
              </a:rPr>
              <a:t>The model ignores the social context/other determinants of health in which change occurs, such as SES and income.</a:t>
            </a:r>
          </a:p>
          <a:p>
            <a:pPr marL="0" indent="0" algn="l">
              <a:buNone/>
            </a:pPr>
            <a:endParaRPr lang="en-GB" b="0" i="0" dirty="0">
              <a:solidFill>
                <a:srgbClr val="000000"/>
              </a:solidFill>
              <a:effectLst/>
              <a:latin typeface="Arial" panose="020B0604020202020204" pitchFamily="34" charset="0"/>
            </a:endParaRPr>
          </a:p>
          <a:p>
            <a:pPr algn="l">
              <a:buFont typeface="Arial" panose="020B0604020202020204" pitchFamily="34" charset="0"/>
              <a:buChar char="•"/>
            </a:pPr>
            <a:r>
              <a:rPr lang="en-GB" b="0" i="0" dirty="0">
                <a:solidFill>
                  <a:srgbClr val="000000"/>
                </a:solidFill>
                <a:effectLst/>
                <a:latin typeface="Arial" panose="020B0604020202020204" pitchFamily="34" charset="0"/>
              </a:rPr>
              <a:t>The lines between the stages can be arbitrary with no set criteria of how to determine a person's stage of change. </a:t>
            </a:r>
          </a:p>
        </p:txBody>
      </p:sp>
    </p:spTree>
    <p:extLst>
      <p:ext uri="{BB962C8B-B14F-4D97-AF65-F5344CB8AC3E}">
        <p14:creationId xmlns:p14="http://schemas.microsoft.com/office/powerpoint/2010/main" val="30395023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7E556-741E-7CE5-264A-6B42BC978B7D}"/>
              </a:ext>
            </a:extLst>
          </p:cNvPr>
          <p:cNvSpPr>
            <a:spLocks noGrp="1"/>
          </p:cNvSpPr>
          <p:nvPr>
            <p:ph type="title"/>
          </p:nvPr>
        </p:nvSpPr>
        <p:spPr/>
        <p:txBody>
          <a:bodyPr>
            <a:normAutofit fontScale="90000"/>
          </a:bodyPr>
          <a:lstStyle/>
          <a:p>
            <a:r>
              <a:rPr lang="en-GB" b="1" dirty="0"/>
              <a:t>Limitations of SOC/TTM model </a:t>
            </a:r>
            <a:endParaRPr lang="en-GB" dirty="0"/>
          </a:p>
        </p:txBody>
      </p:sp>
      <p:sp>
        <p:nvSpPr>
          <p:cNvPr id="3" name="Content Placeholder 2">
            <a:extLst>
              <a:ext uri="{FF2B5EF4-FFF2-40B4-BE49-F238E27FC236}">
                <a16:creationId xmlns:a16="http://schemas.microsoft.com/office/drawing/2014/main" id="{94BA6D1B-9ACD-63B3-FE83-802B09B3C0C0}"/>
              </a:ext>
            </a:extLst>
          </p:cNvPr>
          <p:cNvSpPr>
            <a:spLocks noGrp="1"/>
          </p:cNvSpPr>
          <p:nvPr>
            <p:ph idx="1"/>
          </p:nvPr>
        </p:nvSpPr>
        <p:spPr/>
        <p:txBody>
          <a:bodyPr>
            <a:normAutofit lnSpcReduction="10000"/>
          </a:bodyPr>
          <a:lstStyle/>
          <a:p>
            <a:pPr algn="l">
              <a:buFont typeface="Arial" panose="020B0604020202020204" pitchFamily="34" charset="0"/>
              <a:buChar char="•"/>
            </a:pPr>
            <a:r>
              <a:rPr lang="en-GB" sz="3200" b="0" i="0" dirty="0">
                <a:solidFill>
                  <a:srgbClr val="000000"/>
                </a:solidFill>
                <a:effectLst/>
                <a:latin typeface="Arial" panose="020B0604020202020204" pitchFamily="34" charset="0"/>
              </a:rPr>
              <a:t>There is no clear sense for how much time is needed for each stage, or how long a person can remain in a stage.  </a:t>
            </a:r>
          </a:p>
          <a:p>
            <a:pPr marL="0" indent="0" algn="l">
              <a:buNone/>
            </a:pPr>
            <a:endParaRPr lang="en-GB" sz="3200" b="0" i="0" dirty="0">
              <a:solidFill>
                <a:srgbClr val="000000"/>
              </a:solidFill>
              <a:effectLst/>
              <a:latin typeface="Arial" panose="020B0604020202020204" pitchFamily="34" charset="0"/>
            </a:endParaRPr>
          </a:p>
          <a:p>
            <a:pPr algn="l">
              <a:buFont typeface="Arial" panose="020B0604020202020204" pitchFamily="34" charset="0"/>
              <a:buChar char="•"/>
            </a:pPr>
            <a:r>
              <a:rPr lang="en-GB" sz="3200" b="0" i="0" dirty="0">
                <a:solidFill>
                  <a:srgbClr val="000000"/>
                </a:solidFill>
                <a:effectLst/>
                <a:latin typeface="Arial" panose="020B0604020202020204" pitchFamily="34" charset="0"/>
              </a:rPr>
              <a:t>The model assumes that individuals make coherent and logical plans in their decision-making process when this is not always true</a:t>
            </a:r>
            <a:endParaRPr lang="en-GB" dirty="0"/>
          </a:p>
        </p:txBody>
      </p:sp>
    </p:spTree>
    <p:extLst>
      <p:ext uri="{BB962C8B-B14F-4D97-AF65-F5344CB8AC3E}">
        <p14:creationId xmlns:p14="http://schemas.microsoft.com/office/powerpoint/2010/main" val="18197628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B619F-8FC2-420A-AB42-5F1CF9213F0D}"/>
              </a:ext>
            </a:extLst>
          </p:cNvPr>
          <p:cNvSpPr>
            <a:spLocks noGrp="1"/>
          </p:cNvSpPr>
          <p:nvPr>
            <p:ph type="title"/>
          </p:nvPr>
        </p:nvSpPr>
        <p:spPr/>
        <p:txBody>
          <a:bodyPr>
            <a:normAutofit fontScale="90000"/>
          </a:bodyPr>
          <a:lstStyle/>
          <a:p>
            <a:r>
              <a:rPr lang="en-GB" dirty="0"/>
              <a:t>Digital technology and behaviour change  (O’Neil, 2019)</a:t>
            </a:r>
          </a:p>
        </p:txBody>
      </p:sp>
      <p:sp>
        <p:nvSpPr>
          <p:cNvPr id="3" name="Content Placeholder 2">
            <a:extLst>
              <a:ext uri="{FF2B5EF4-FFF2-40B4-BE49-F238E27FC236}">
                <a16:creationId xmlns:a16="http://schemas.microsoft.com/office/drawing/2014/main" id="{9FF45194-F3E2-C4B1-CC5B-DA91C2F111B1}"/>
              </a:ext>
            </a:extLst>
          </p:cNvPr>
          <p:cNvSpPr>
            <a:spLocks noGrp="1"/>
          </p:cNvSpPr>
          <p:nvPr>
            <p:ph idx="1"/>
          </p:nvPr>
        </p:nvSpPr>
        <p:spPr/>
        <p:txBody>
          <a:bodyPr>
            <a:normAutofit fontScale="92500" lnSpcReduction="20000"/>
          </a:bodyPr>
          <a:lstStyle/>
          <a:p>
            <a:pPr marL="0" indent="0">
              <a:buNone/>
            </a:pPr>
            <a:r>
              <a:rPr lang="en-GB" dirty="0"/>
              <a:t>Digital technology influences behaviour via: </a:t>
            </a:r>
          </a:p>
          <a:p>
            <a:r>
              <a:rPr lang="en-GB" dirty="0"/>
              <a:t>Screening</a:t>
            </a:r>
          </a:p>
          <a:p>
            <a:r>
              <a:rPr lang="en-GB" dirty="0"/>
              <a:t>Self-monitoring </a:t>
            </a:r>
          </a:p>
          <a:p>
            <a:r>
              <a:rPr lang="en-GB" dirty="0"/>
              <a:t>Feedback on performance</a:t>
            </a:r>
          </a:p>
          <a:p>
            <a:r>
              <a:rPr lang="en-GB" dirty="0"/>
              <a:t>Information provision</a:t>
            </a:r>
          </a:p>
          <a:p>
            <a:r>
              <a:rPr lang="en-GB" dirty="0"/>
              <a:t>Goal setting </a:t>
            </a:r>
          </a:p>
          <a:p>
            <a:r>
              <a:rPr lang="en-GB" dirty="0"/>
              <a:t>Problem solving </a:t>
            </a:r>
          </a:p>
          <a:p>
            <a:r>
              <a:rPr lang="en-GB" dirty="0"/>
              <a:t>Action planning </a:t>
            </a:r>
          </a:p>
        </p:txBody>
      </p:sp>
    </p:spTree>
    <p:extLst>
      <p:ext uri="{BB962C8B-B14F-4D97-AF65-F5344CB8AC3E}">
        <p14:creationId xmlns:p14="http://schemas.microsoft.com/office/powerpoint/2010/main" val="2234417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39B59-FEBC-52B8-DC73-E45FBEFD4FE2}"/>
              </a:ext>
            </a:extLst>
          </p:cNvPr>
          <p:cNvSpPr>
            <a:spLocks noGrp="1"/>
          </p:cNvSpPr>
          <p:nvPr>
            <p:ph type="title"/>
          </p:nvPr>
        </p:nvSpPr>
        <p:spPr/>
        <p:txBody>
          <a:bodyPr>
            <a:normAutofit fontScale="90000"/>
          </a:bodyPr>
          <a:lstStyle/>
          <a:p>
            <a:r>
              <a:rPr lang="en-GB" dirty="0"/>
              <a:t>Criticism of digital health promotion intervention  </a:t>
            </a:r>
          </a:p>
        </p:txBody>
      </p:sp>
      <p:sp>
        <p:nvSpPr>
          <p:cNvPr id="3" name="Content Placeholder 2">
            <a:extLst>
              <a:ext uri="{FF2B5EF4-FFF2-40B4-BE49-F238E27FC236}">
                <a16:creationId xmlns:a16="http://schemas.microsoft.com/office/drawing/2014/main" id="{630BFA16-4343-C525-11E7-2E3AF0559190}"/>
              </a:ext>
            </a:extLst>
          </p:cNvPr>
          <p:cNvSpPr>
            <a:spLocks noGrp="1"/>
          </p:cNvSpPr>
          <p:nvPr>
            <p:ph idx="1"/>
          </p:nvPr>
        </p:nvSpPr>
        <p:spPr/>
        <p:txBody>
          <a:bodyPr/>
          <a:lstStyle/>
          <a:p>
            <a:r>
              <a:rPr lang="en-GB" dirty="0"/>
              <a:t>Does not take into cognisance other determinants of health </a:t>
            </a:r>
          </a:p>
          <a:p>
            <a:r>
              <a:rPr lang="en-GB" dirty="0"/>
              <a:t>May exclude some population group</a:t>
            </a:r>
          </a:p>
        </p:txBody>
      </p:sp>
    </p:spTree>
    <p:extLst>
      <p:ext uri="{BB962C8B-B14F-4D97-AF65-F5344CB8AC3E}">
        <p14:creationId xmlns:p14="http://schemas.microsoft.com/office/powerpoint/2010/main" val="12080983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01C98-35FD-1E94-D67B-EAC5617ABDF3}"/>
              </a:ext>
            </a:extLst>
          </p:cNvPr>
          <p:cNvSpPr>
            <a:spLocks noGrp="1"/>
          </p:cNvSpPr>
          <p:nvPr>
            <p:ph type="title"/>
          </p:nvPr>
        </p:nvSpPr>
        <p:spPr/>
        <p:txBody>
          <a:bodyPr>
            <a:normAutofit fontScale="90000"/>
          </a:bodyPr>
          <a:lstStyle/>
          <a:p>
            <a:r>
              <a:rPr lang="en-GB" dirty="0"/>
              <a:t>Examples of digital health promotion interventions </a:t>
            </a:r>
          </a:p>
        </p:txBody>
      </p:sp>
      <p:sp>
        <p:nvSpPr>
          <p:cNvPr id="3" name="Content Placeholder 2">
            <a:extLst>
              <a:ext uri="{FF2B5EF4-FFF2-40B4-BE49-F238E27FC236}">
                <a16:creationId xmlns:a16="http://schemas.microsoft.com/office/drawing/2014/main" id="{4EC2A8D9-70FC-0781-A3AF-9899140F5211}"/>
              </a:ext>
            </a:extLst>
          </p:cNvPr>
          <p:cNvSpPr>
            <a:spLocks noGrp="1"/>
          </p:cNvSpPr>
          <p:nvPr>
            <p:ph idx="1"/>
          </p:nvPr>
        </p:nvSpPr>
        <p:spPr/>
        <p:txBody>
          <a:bodyPr/>
          <a:lstStyle/>
          <a:p>
            <a:r>
              <a:rPr lang="en-GB" dirty="0"/>
              <a:t>Web-Based self management exercise and diet intervention programme that used TTM strategies (Lee et al 2013)</a:t>
            </a:r>
          </a:p>
        </p:txBody>
      </p:sp>
    </p:spTree>
    <p:extLst>
      <p:ext uri="{BB962C8B-B14F-4D97-AF65-F5344CB8AC3E}">
        <p14:creationId xmlns:p14="http://schemas.microsoft.com/office/powerpoint/2010/main" val="9580903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8B158-2C9F-9969-F6A3-5F4EC3E54F1E}"/>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533FE2FC-0819-8EF5-7675-44FDA796A792}"/>
              </a:ext>
            </a:extLst>
          </p:cNvPr>
          <p:cNvSpPr>
            <a:spLocks noGrp="1"/>
          </p:cNvSpPr>
          <p:nvPr>
            <p:ph idx="1"/>
          </p:nvPr>
        </p:nvSpPr>
        <p:spPr/>
        <p:txBody>
          <a:bodyPr>
            <a:normAutofit/>
          </a:bodyPr>
          <a:lstStyle/>
          <a:p>
            <a:r>
              <a:rPr lang="en-GB" sz="2400" b="0" i="0" dirty="0">
                <a:solidFill>
                  <a:srgbClr val="222222"/>
                </a:solidFill>
                <a:effectLst/>
                <a:latin typeface="Arial" panose="020B0604020202020204" pitchFamily="34" charset="0"/>
              </a:rPr>
              <a:t>Naidoo, J., &amp; Wills, J. (2009). </a:t>
            </a:r>
            <a:r>
              <a:rPr lang="en-GB" sz="2400" b="0" i="1" dirty="0">
                <a:solidFill>
                  <a:srgbClr val="222222"/>
                </a:solidFill>
                <a:effectLst/>
                <a:latin typeface="Arial" panose="020B0604020202020204" pitchFamily="34" charset="0"/>
              </a:rPr>
              <a:t>Foundations for </a:t>
            </a:r>
            <a:r>
              <a:rPr lang="en-GB" sz="2400" b="0" i="1">
                <a:solidFill>
                  <a:srgbClr val="222222"/>
                </a:solidFill>
                <a:effectLst/>
                <a:latin typeface="Arial" panose="020B0604020202020204" pitchFamily="34" charset="0"/>
              </a:rPr>
              <a:t>Health Promotion</a:t>
            </a:r>
            <a:r>
              <a:rPr lang="en-GB" sz="2400" b="0" i="0">
                <a:solidFill>
                  <a:srgbClr val="222222"/>
                </a:solidFill>
                <a:effectLst/>
                <a:latin typeface="Arial" panose="020B0604020202020204" pitchFamily="34" charset="0"/>
              </a:rPr>
              <a:t>. </a:t>
            </a:r>
            <a:r>
              <a:rPr lang="en-GB" sz="2400" b="0" i="0" dirty="0">
                <a:solidFill>
                  <a:srgbClr val="222222"/>
                </a:solidFill>
                <a:effectLst/>
                <a:latin typeface="Arial" panose="020B0604020202020204" pitchFamily="34" charset="0"/>
              </a:rPr>
              <a:t>Elsevier Health Sciences.</a:t>
            </a:r>
          </a:p>
          <a:p>
            <a:r>
              <a:rPr lang="en-GB" sz="2400" b="0" i="0" dirty="0">
                <a:solidFill>
                  <a:srgbClr val="222222"/>
                </a:solidFill>
                <a:effectLst/>
                <a:latin typeface="Arial" panose="020B0604020202020204" pitchFamily="34" charset="0"/>
              </a:rPr>
              <a:t>O'Neil, I., 2019. </a:t>
            </a:r>
            <a:r>
              <a:rPr lang="en-GB" sz="2400" b="0" i="1" dirty="0">
                <a:solidFill>
                  <a:srgbClr val="222222"/>
                </a:solidFill>
                <a:effectLst/>
                <a:latin typeface="Arial" panose="020B0604020202020204" pitchFamily="34" charset="0"/>
              </a:rPr>
              <a:t>Digital Health Promotion: A Critical Introduction</a:t>
            </a:r>
            <a:r>
              <a:rPr lang="en-GB" sz="2400" b="0" i="0" dirty="0">
                <a:solidFill>
                  <a:srgbClr val="222222"/>
                </a:solidFill>
                <a:effectLst/>
                <a:latin typeface="Arial" panose="020B0604020202020204" pitchFamily="34" charset="0"/>
              </a:rPr>
              <a:t>. John Wiley &amp; Sons</a:t>
            </a:r>
            <a:r>
              <a:rPr lang="en-GB" sz="2400" dirty="0">
                <a:solidFill>
                  <a:srgbClr val="222222"/>
                </a:solidFill>
                <a:latin typeface="Arial" panose="020B0604020202020204" pitchFamily="34" charset="0"/>
              </a:rPr>
              <a:t>.</a:t>
            </a:r>
          </a:p>
          <a:p>
            <a:r>
              <a:rPr lang="en-GB" sz="2400" dirty="0">
                <a:solidFill>
                  <a:srgbClr val="222222"/>
                </a:solidFill>
                <a:latin typeface="Arial" panose="020B0604020202020204" pitchFamily="34" charset="0"/>
              </a:rPr>
              <a:t>Roberts, A. L., Fisher, A., Smith, L., Heinrich, M., &amp; Potts, H. W. (2017). Digital health behaviour change interventions targeting physical activity and diet in cancer survivors: a systematic review and meta-analysis. </a:t>
            </a:r>
            <a:r>
              <a:rPr lang="en-GB" sz="2400" i="1" dirty="0">
                <a:solidFill>
                  <a:srgbClr val="222222"/>
                </a:solidFill>
                <a:latin typeface="Arial" panose="020B0604020202020204" pitchFamily="34" charset="0"/>
              </a:rPr>
              <a:t>Journal of Cancer Survivorship</a:t>
            </a:r>
            <a:r>
              <a:rPr lang="en-GB" sz="2400" dirty="0">
                <a:solidFill>
                  <a:srgbClr val="222222"/>
                </a:solidFill>
                <a:latin typeface="Arial" panose="020B0604020202020204" pitchFamily="34" charset="0"/>
              </a:rPr>
              <a:t>, </a:t>
            </a:r>
            <a:r>
              <a:rPr lang="en-GB" sz="2400" i="1" dirty="0">
                <a:solidFill>
                  <a:srgbClr val="222222"/>
                </a:solidFill>
                <a:latin typeface="Arial" panose="020B0604020202020204" pitchFamily="34" charset="0"/>
              </a:rPr>
              <a:t>11</a:t>
            </a:r>
            <a:r>
              <a:rPr lang="en-GB" sz="2400" dirty="0">
                <a:solidFill>
                  <a:srgbClr val="222222"/>
                </a:solidFill>
                <a:latin typeface="Arial" panose="020B0604020202020204" pitchFamily="34" charset="0"/>
              </a:rPr>
              <a:t>(6), 704-719.</a:t>
            </a:r>
          </a:p>
          <a:p>
            <a:endParaRPr lang="en-GB" sz="2400" dirty="0"/>
          </a:p>
        </p:txBody>
      </p:sp>
    </p:spTree>
    <p:extLst>
      <p:ext uri="{BB962C8B-B14F-4D97-AF65-F5344CB8AC3E}">
        <p14:creationId xmlns:p14="http://schemas.microsoft.com/office/powerpoint/2010/main" val="189235015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6A996-FAE9-3B9E-477B-7D7FA52AF50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F0EDEC0-C6DC-FDFA-3DD9-7D4A0C55B543}"/>
              </a:ext>
            </a:extLst>
          </p:cNvPr>
          <p:cNvSpPr>
            <a:spLocks noGrp="1"/>
          </p:cNvSpPr>
          <p:nvPr>
            <p:ph idx="1"/>
          </p:nvPr>
        </p:nvSpPr>
        <p:spPr>
          <a:xfrm>
            <a:off x="251520" y="1196752"/>
            <a:ext cx="8435280" cy="4320481"/>
          </a:xfrm>
        </p:spPr>
        <p:txBody>
          <a:bodyPr>
            <a:noAutofit/>
          </a:bodyPr>
          <a:lstStyle/>
          <a:p>
            <a:r>
              <a:rPr lang="en-GB" sz="2000" dirty="0">
                <a:latin typeface="Arial" panose="020B0604020202020204" pitchFamily="34" charset="0"/>
                <a:cs typeface="Arial" panose="020B0604020202020204" pitchFamily="34" charset="0"/>
              </a:rPr>
              <a:t>Boston University School of Public Health (2022) The health Belief Model. Available at: </a:t>
            </a:r>
            <a:r>
              <a:rPr lang="en-GB" sz="2000" dirty="0">
                <a:latin typeface="Arial" panose="020B0604020202020204" pitchFamily="34" charset="0"/>
                <a:cs typeface="Arial" panose="020B0604020202020204" pitchFamily="34" charset="0"/>
                <a:hlinkClick r:id="rId2"/>
              </a:rPr>
              <a:t>https://sphweb.bumc.bu.edu/otlt/MPH-Modules/SB/BehavioralChangeTheories/BehavioralChangeTheories2.html</a:t>
            </a:r>
            <a:r>
              <a:rPr lang="en-GB" sz="2000" dirty="0">
                <a:latin typeface="Arial" panose="020B0604020202020204" pitchFamily="34" charset="0"/>
                <a:cs typeface="Arial" panose="020B0604020202020204" pitchFamily="34" charset="0"/>
              </a:rPr>
              <a:t> </a:t>
            </a:r>
          </a:p>
          <a:p>
            <a:r>
              <a:rPr lang="en-GB" sz="2000" dirty="0">
                <a:solidFill>
                  <a:srgbClr val="000000"/>
                </a:solidFill>
                <a:latin typeface="Arial" panose="020B0604020202020204" pitchFamily="34" charset="0"/>
                <a:cs typeface="Arial" panose="020B0604020202020204" pitchFamily="34" charset="0"/>
              </a:rPr>
              <a:t>Lee, M.K., Park, H.-A., Yun, Y.H., Chang, Y.J., (2013) </a:t>
            </a:r>
            <a:r>
              <a:rPr lang="en-GB" sz="2000" dirty="0">
                <a:latin typeface="Arial" panose="020B0604020202020204" pitchFamily="34" charset="0"/>
                <a:cs typeface="Arial" panose="020B0604020202020204" pitchFamily="34" charset="0"/>
              </a:rPr>
              <a:t>Development and formative evaluation of a Web-based self-management exercise and diet intervention program with tailored motivation and action planning for cancer survivors. JMIR Res. </a:t>
            </a:r>
            <a:r>
              <a:rPr lang="en-GB" sz="2000" dirty="0" err="1">
                <a:latin typeface="Arial" panose="020B0604020202020204" pitchFamily="34" charset="0"/>
                <a:cs typeface="Arial" panose="020B0604020202020204" pitchFamily="34" charset="0"/>
              </a:rPr>
              <a:t>Protoc</a:t>
            </a:r>
            <a:r>
              <a:rPr lang="en-GB" sz="2000" dirty="0">
                <a:latin typeface="Arial" panose="020B0604020202020204" pitchFamily="34" charset="0"/>
                <a:cs typeface="Arial" panose="020B0604020202020204" pitchFamily="34" charset="0"/>
              </a:rPr>
              <a:t>. 2 (1), e11. </a:t>
            </a:r>
          </a:p>
          <a:p>
            <a:r>
              <a:rPr lang="en-GB" sz="2000" b="0" i="0" dirty="0">
                <a:solidFill>
                  <a:srgbClr val="222222"/>
                </a:solidFill>
                <a:effectLst/>
                <a:latin typeface="Arial" panose="020B0604020202020204" pitchFamily="34" charset="0"/>
                <a:cs typeface="Arial" panose="020B0604020202020204" pitchFamily="34" charset="0"/>
              </a:rPr>
              <a:t>O'Neil, I., 2019. </a:t>
            </a:r>
            <a:r>
              <a:rPr lang="en-GB" sz="2000" b="0" i="1" dirty="0">
                <a:solidFill>
                  <a:srgbClr val="222222"/>
                </a:solidFill>
                <a:effectLst/>
                <a:latin typeface="Arial" panose="020B0604020202020204" pitchFamily="34" charset="0"/>
                <a:cs typeface="Arial" panose="020B0604020202020204" pitchFamily="34" charset="0"/>
              </a:rPr>
              <a:t>Digital Health Promotion: A Critical Introduction</a:t>
            </a:r>
            <a:r>
              <a:rPr lang="en-GB" sz="2000" b="0" i="0" dirty="0">
                <a:solidFill>
                  <a:srgbClr val="222222"/>
                </a:solidFill>
                <a:effectLst/>
                <a:latin typeface="Arial" panose="020B0604020202020204" pitchFamily="34" charset="0"/>
                <a:cs typeface="Arial" panose="020B0604020202020204" pitchFamily="34" charset="0"/>
              </a:rPr>
              <a:t>. John Wiley &amp; Sons.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Rural Health Information Hub (2022) Theories and models. Available at:&lt; </a:t>
            </a:r>
            <a:r>
              <a:rPr lang="en-GB" sz="2000" dirty="0">
                <a:latin typeface="Arial" panose="020B0604020202020204" pitchFamily="34" charset="0"/>
                <a:cs typeface="Arial" panose="020B0604020202020204" pitchFamily="34" charset="0"/>
                <a:hlinkClick r:id="rId3"/>
              </a:rPr>
              <a:t>https://www.ruralhealthinfo.org/toolkits/health-promotion/2/theories-and-models</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806201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5E621-3B26-938D-7A04-808214CC5303}"/>
              </a:ext>
            </a:extLst>
          </p:cNvPr>
          <p:cNvSpPr>
            <a:spLocks noGrp="1"/>
          </p:cNvSpPr>
          <p:nvPr>
            <p:ph type="title"/>
          </p:nvPr>
        </p:nvSpPr>
        <p:spPr>
          <a:xfrm>
            <a:off x="725863" y="2636912"/>
            <a:ext cx="6871792" cy="1143000"/>
          </a:xfrm>
        </p:spPr>
        <p:txBody>
          <a:bodyPr/>
          <a:lstStyle/>
          <a:p>
            <a:r>
              <a:rPr lang="en-GB" dirty="0"/>
              <a:t>SEMINAR SESSION</a:t>
            </a:r>
          </a:p>
        </p:txBody>
      </p:sp>
      <p:pic>
        <p:nvPicPr>
          <p:cNvPr id="1026" name="Picture 2" descr="Image result for seminar session">
            <a:extLst>
              <a:ext uri="{FF2B5EF4-FFF2-40B4-BE49-F238E27FC236}">
                <a16:creationId xmlns:a16="http://schemas.microsoft.com/office/drawing/2014/main" id="{A33D17B9-20AC-D2A6-048E-B6621594B1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2200" y="176551"/>
            <a:ext cx="24193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668755"/>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BF322-585E-CE21-293C-3C470F336AED}"/>
              </a:ext>
            </a:extLst>
          </p:cNvPr>
          <p:cNvSpPr>
            <a:spLocks noGrp="1"/>
          </p:cNvSpPr>
          <p:nvPr>
            <p:ph type="title"/>
          </p:nvPr>
        </p:nvSpPr>
        <p:spPr/>
        <p:txBody>
          <a:bodyPr/>
          <a:lstStyle/>
          <a:p>
            <a:r>
              <a:rPr lang="en-GB" dirty="0"/>
              <a:t>Class activities to apply HBM </a:t>
            </a:r>
          </a:p>
        </p:txBody>
      </p:sp>
      <p:sp>
        <p:nvSpPr>
          <p:cNvPr id="3" name="Content Placeholder 2">
            <a:extLst>
              <a:ext uri="{FF2B5EF4-FFF2-40B4-BE49-F238E27FC236}">
                <a16:creationId xmlns:a16="http://schemas.microsoft.com/office/drawing/2014/main" id="{7F9685B1-4440-B705-1B2F-4B28E4A06085}"/>
              </a:ext>
            </a:extLst>
          </p:cNvPr>
          <p:cNvSpPr>
            <a:spLocks noGrp="1"/>
          </p:cNvSpPr>
          <p:nvPr>
            <p:ph idx="1"/>
          </p:nvPr>
        </p:nvSpPr>
        <p:spPr/>
        <p:txBody>
          <a:bodyPr>
            <a:normAutofit fontScale="70000" lnSpcReduction="20000"/>
          </a:bodyPr>
          <a:lstStyle/>
          <a:p>
            <a:r>
              <a:rPr lang="en-GB" dirty="0"/>
              <a:t>In groups of 2-3. Work on using the HBM to deliver an intervention to address the problem of Teenage pregnancy in a rural community in Africa. </a:t>
            </a:r>
          </a:p>
          <a:p>
            <a:pPr marL="0" indent="0">
              <a:buNone/>
            </a:pPr>
            <a:endParaRPr lang="en-GB" dirty="0"/>
          </a:p>
          <a:p>
            <a:r>
              <a:rPr lang="en-GB" b="1" dirty="0">
                <a:solidFill>
                  <a:srgbClr val="00B0F0"/>
                </a:solidFill>
                <a:latin typeface="Arial" panose="020B0604020202020204" pitchFamily="34" charset="0"/>
                <a:cs typeface="Arial" panose="020B0604020202020204" pitchFamily="34" charset="0"/>
              </a:rPr>
              <a:t>Perceived susceptibility- </a:t>
            </a:r>
          </a:p>
          <a:p>
            <a:pPr marL="0" indent="0">
              <a:buNone/>
            </a:pPr>
            <a:r>
              <a:rPr lang="en-GB" dirty="0">
                <a:latin typeface="Arial" panose="020B0604020202020204" pitchFamily="34" charset="0"/>
                <a:cs typeface="Arial" panose="020B0604020202020204" pitchFamily="34" charset="0"/>
              </a:rPr>
              <a:t>Who is susceptible? </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Teenager</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Sexually active </a:t>
            </a:r>
          </a:p>
          <a:p>
            <a:pPr marL="0" indent="0">
              <a:buNone/>
            </a:pPr>
            <a:endParaRPr lang="en-GB" dirty="0">
              <a:latin typeface="Arial" panose="020B0604020202020204" pitchFamily="34" charset="0"/>
              <a:cs typeface="Arial" panose="020B0604020202020204" pitchFamily="34" charset="0"/>
            </a:endParaRPr>
          </a:p>
          <a:p>
            <a:r>
              <a:rPr lang="en-GB" b="1" dirty="0">
                <a:solidFill>
                  <a:srgbClr val="00B0F0"/>
                </a:solidFill>
                <a:latin typeface="Arial" panose="020B0604020202020204" pitchFamily="34" charset="0"/>
                <a:cs typeface="Arial" panose="020B0604020202020204" pitchFamily="34" charset="0"/>
              </a:rPr>
              <a:t>Perceived severity- </a:t>
            </a:r>
          </a:p>
          <a:p>
            <a:pPr marL="0" indent="0">
              <a:buNone/>
            </a:pPr>
            <a:r>
              <a:rPr lang="en-GB" dirty="0">
                <a:solidFill>
                  <a:srgbClr val="333333"/>
                </a:solidFill>
                <a:latin typeface="Arial" panose="020B0604020202020204" pitchFamily="34" charset="0"/>
                <a:cs typeface="Arial" panose="020B0604020202020204" pitchFamily="34" charset="0"/>
              </a:rPr>
              <a:t>What are the consequences of Teenage pregnancy</a:t>
            </a:r>
          </a:p>
          <a:p>
            <a:pPr marL="0" indent="0">
              <a:buNone/>
            </a:pPr>
            <a:endParaRPr lang="en-GB"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445938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A6DF2-13DD-EABA-C798-8F3222622A67}"/>
              </a:ext>
            </a:extLst>
          </p:cNvPr>
          <p:cNvSpPr>
            <a:spLocks noGrp="1"/>
          </p:cNvSpPr>
          <p:nvPr>
            <p:ph type="title"/>
          </p:nvPr>
        </p:nvSpPr>
        <p:spPr/>
        <p:txBody>
          <a:bodyPr/>
          <a:lstStyle/>
          <a:p>
            <a:r>
              <a:rPr lang="en-GB" dirty="0"/>
              <a:t>Class activities to apply HBM </a:t>
            </a:r>
          </a:p>
        </p:txBody>
      </p:sp>
      <p:sp>
        <p:nvSpPr>
          <p:cNvPr id="3" name="Content Placeholder 2">
            <a:extLst>
              <a:ext uri="{FF2B5EF4-FFF2-40B4-BE49-F238E27FC236}">
                <a16:creationId xmlns:a16="http://schemas.microsoft.com/office/drawing/2014/main" id="{19B310AF-D62B-94C6-6604-9AB51DABAA84}"/>
              </a:ext>
            </a:extLst>
          </p:cNvPr>
          <p:cNvSpPr>
            <a:spLocks noGrp="1"/>
          </p:cNvSpPr>
          <p:nvPr>
            <p:ph idx="1"/>
          </p:nvPr>
        </p:nvSpPr>
        <p:spPr>
          <a:xfrm>
            <a:off x="323528" y="1600201"/>
            <a:ext cx="8496944" cy="3917031"/>
          </a:xfrm>
        </p:spPr>
        <p:txBody>
          <a:bodyPr>
            <a:normAutofit fontScale="77500" lnSpcReduction="20000"/>
          </a:bodyPr>
          <a:lstStyle/>
          <a:p>
            <a:r>
              <a:rPr lang="en-GB" b="1" dirty="0">
                <a:solidFill>
                  <a:srgbClr val="00B0F0"/>
                </a:solidFill>
                <a:latin typeface="Arial" panose="020B0604020202020204" pitchFamily="34" charset="0"/>
                <a:cs typeface="Arial" panose="020B0604020202020204" pitchFamily="34" charset="0"/>
              </a:rPr>
              <a:t>Perceived benefits- </a:t>
            </a:r>
            <a:endParaRPr lang="en-GB" dirty="0">
              <a:solidFill>
                <a:srgbClr val="333333"/>
              </a:solidFill>
              <a:latin typeface="Arial" panose="020B0604020202020204" pitchFamily="34" charset="0"/>
              <a:cs typeface="Arial" panose="020B0604020202020204" pitchFamily="34" charset="0"/>
            </a:endParaRPr>
          </a:p>
          <a:p>
            <a:pPr marL="0" indent="0">
              <a:buNone/>
            </a:pPr>
            <a:r>
              <a:rPr lang="en-GB" dirty="0">
                <a:solidFill>
                  <a:srgbClr val="333333"/>
                </a:solidFill>
                <a:latin typeface="Arial" panose="020B0604020202020204" pitchFamily="34" charset="0"/>
                <a:cs typeface="Arial" panose="020B0604020202020204" pitchFamily="34" charset="0"/>
              </a:rPr>
              <a:t>What are the possible benefits</a:t>
            </a:r>
            <a:endParaRPr lang="en-GB" dirty="0"/>
          </a:p>
          <a:p>
            <a:r>
              <a:rPr lang="en-GB" b="1" i="0" dirty="0">
                <a:solidFill>
                  <a:srgbClr val="00B0F0"/>
                </a:solidFill>
                <a:effectLst/>
                <a:latin typeface="Arial" panose="020B0604020202020204" pitchFamily="34" charset="0"/>
                <a:cs typeface="Arial" panose="020B0604020202020204" pitchFamily="34" charset="0"/>
              </a:rPr>
              <a:t>perceived barriers</a:t>
            </a:r>
          </a:p>
          <a:p>
            <a:pPr marL="0" indent="0">
              <a:buNone/>
            </a:pPr>
            <a:r>
              <a:rPr lang="en-GB" b="0" i="0" dirty="0">
                <a:solidFill>
                  <a:srgbClr val="333333"/>
                </a:solidFill>
                <a:effectLst/>
                <a:latin typeface="Arial" panose="020B0604020202020204" pitchFamily="34" charset="0"/>
                <a:cs typeface="Arial" panose="020B0604020202020204" pitchFamily="34" charset="0"/>
              </a:rPr>
              <a:t> </a:t>
            </a:r>
            <a:r>
              <a:rPr lang="en-GB" dirty="0">
                <a:solidFill>
                  <a:srgbClr val="333333"/>
                </a:solidFill>
                <a:latin typeface="Arial" panose="020B0604020202020204" pitchFamily="34" charset="0"/>
                <a:cs typeface="Arial" panose="020B0604020202020204" pitchFamily="34" charset="0"/>
              </a:rPr>
              <a:t>What are the possible barriers </a:t>
            </a:r>
            <a:endParaRPr lang="en-GB" b="0" i="0" dirty="0">
              <a:solidFill>
                <a:srgbClr val="333333"/>
              </a:solidFill>
              <a:effectLst/>
              <a:latin typeface="Arial" panose="020B0604020202020204" pitchFamily="34" charset="0"/>
              <a:cs typeface="Arial" panose="020B0604020202020204" pitchFamily="34" charset="0"/>
            </a:endParaRPr>
          </a:p>
          <a:p>
            <a:r>
              <a:rPr lang="en-GB" b="1" dirty="0">
                <a:solidFill>
                  <a:srgbClr val="00B0F0"/>
                </a:solidFill>
                <a:latin typeface="Arial" panose="020B0604020202020204" pitchFamily="34" charset="0"/>
                <a:cs typeface="Arial" panose="020B0604020202020204" pitchFamily="34" charset="0"/>
              </a:rPr>
              <a:t>Cues to action- </a:t>
            </a:r>
          </a:p>
          <a:p>
            <a:pPr marL="0" indent="0">
              <a:buNone/>
            </a:pPr>
            <a:r>
              <a:rPr lang="en-GB" dirty="0">
                <a:solidFill>
                  <a:srgbClr val="333333"/>
                </a:solidFill>
                <a:latin typeface="Arial" panose="020B0604020202020204" pitchFamily="34" charset="0"/>
                <a:cs typeface="Arial" panose="020B0604020202020204" pitchFamily="34" charset="0"/>
              </a:rPr>
              <a:t>What activities/ actions can enhance a positive behaviour</a:t>
            </a:r>
            <a:endParaRPr lang="en-GB" b="0" i="0" dirty="0">
              <a:solidFill>
                <a:srgbClr val="333333"/>
              </a:solidFill>
              <a:effectLst/>
              <a:latin typeface="Arial" panose="020B0604020202020204" pitchFamily="34" charset="0"/>
              <a:cs typeface="Arial" panose="020B0604020202020204" pitchFamily="34" charset="0"/>
            </a:endParaRPr>
          </a:p>
          <a:p>
            <a:r>
              <a:rPr lang="en-GB" b="1" dirty="0">
                <a:solidFill>
                  <a:srgbClr val="00B0F0"/>
                </a:solidFill>
                <a:latin typeface="Arial" panose="020B0604020202020204" pitchFamily="34" charset="0"/>
                <a:cs typeface="Arial" panose="020B0604020202020204" pitchFamily="34" charset="0"/>
              </a:rPr>
              <a:t>Self-efficacy-</a:t>
            </a:r>
            <a:r>
              <a:rPr lang="en-GB" dirty="0">
                <a:solidFill>
                  <a:srgbClr val="333333"/>
                </a:solidFill>
                <a:latin typeface="Arial" panose="020B0604020202020204" pitchFamily="34" charset="0"/>
                <a:cs typeface="Arial" panose="020B0604020202020204" pitchFamily="34" charset="0"/>
              </a:rPr>
              <a:t> </a:t>
            </a:r>
          </a:p>
          <a:p>
            <a:pPr marL="0" indent="0">
              <a:buNone/>
            </a:pPr>
            <a:r>
              <a:rPr lang="en-GB" b="0" i="0" dirty="0">
                <a:solidFill>
                  <a:srgbClr val="333333"/>
                </a:solidFill>
                <a:effectLst/>
                <a:latin typeface="Arial" panose="020B0604020202020204" pitchFamily="34" charset="0"/>
                <a:cs typeface="Arial" panose="020B0604020202020204" pitchFamily="34" charset="0"/>
              </a:rPr>
              <a:t>How confident do you think the teenagers will be able to succeed. </a:t>
            </a:r>
            <a:endParaRPr lang="en-GB" dirty="0"/>
          </a:p>
        </p:txBody>
      </p:sp>
    </p:spTree>
    <p:extLst>
      <p:ext uri="{BB962C8B-B14F-4D97-AF65-F5344CB8AC3E}">
        <p14:creationId xmlns:p14="http://schemas.microsoft.com/office/powerpoint/2010/main" val="3578291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78F19-F7EC-7B6D-7B16-269F4E7368BE}"/>
              </a:ext>
            </a:extLst>
          </p:cNvPr>
          <p:cNvSpPr>
            <a:spLocks noGrp="1"/>
          </p:cNvSpPr>
          <p:nvPr>
            <p:ph type="title"/>
          </p:nvPr>
        </p:nvSpPr>
        <p:spPr>
          <a:xfrm>
            <a:off x="457200" y="692696"/>
            <a:ext cx="8229600" cy="1143000"/>
          </a:xfrm>
        </p:spPr>
        <p:txBody>
          <a:bodyPr>
            <a:normAutofit fontScale="90000"/>
          </a:bodyPr>
          <a:lstStyle/>
          <a:p>
            <a:r>
              <a:rPr lang="en-GB" dirty="0"/>
              <a:t>What did I learn today?</a:t>
            </a:r>
            <a:br>
              <a:rPr lang="en-GB" dirty="0"/>
            </a:br>
            <a:r>
              <a:rPr lang="en-GB" sz="2800" i="1" dirty="0"/>
              <a:t>Skills, knowledge,….</a:t>
            </a:r>
            <a:br>
              <a:rPr lang="en-GB" dirty="0"/>
            </a:br>
            <a:endParaRPr lang="en-GB" dirty="0"/>
          </a:p>
        </p:txBody>
      </p:sp>
      <p:pic>
        <p:nvPicPr>
          <p:cNvPr id="2050" name="Picture 2" descr="19 Things I've Learned About Buying Websites | SEJ">
            <a:extLst>
              <a:ext uri="{FF2B5EF4-FFF2-40B4-BE49-F238E27FC236}">
                <a16:creationId xmlns:a16="http://schemas.microsoft.com/office/drawing/2014/main" id="{A19C3E8C-24D6-6EFB-D1F3-3841317308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204864"/>
            <a:ext cx="4514850" cy="2876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0312226"/>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1816</Words>
  <Application>Microsoft Office PowerPoint</Application>
  <PresentationFormat>On-screen Show (4:3)</PresentationFormat>
  <Paragraphs>221</Paragraphs>
  <Slides>40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Myriad Pro</vt:lpstr>
      <vt:lpstr>PpgpgkAdvTTb5929f4c</vt:lpstr>
      <vt:lpstr>Arial</vt:lpstr>
      <vt:lpstr>Calibri</vt:lpstr>
      <vt:lpstr>Verdana</vt:lpstr>
      <vt:lpstr>Wingdings</vt:lpstr>
      <vt:lpstr>20140311PresentationUWTSDTemplate</vt:lpstr>
      <vt:lpstr>  Introduction to Digital Health Promotion  Week 2  </vt:lpstr>
      <vt:lpstr>Learning objectives</vt:lpstr>
      <vt:lpstr>Introduction </vt:lpstr>
      <vt:lpstr>Digital health </vt:lpstr>
      <vt:lpstr>Timeline (Lupton 2015; O’Neil 2019)</vt:lpstr>
      <vt:lpstr>Drivers </vt:lpstr>
      <vt:lpstr>Examples</vt:lpstr>
      <vt:lpstr>Recent Digital Technologies</vt:lpstr>
      <vt:lpstr>Recent Digital Technologies contd..</vt:lpstr>
      <vt:lpstr>Are you tech savvy???</vt:lpstr>
      <vt:lpstr>Digital health promotion </vt:lpstr>
      <vt:lpstr>Advantages </vt:lpstr>
      <vt:lpstr>Criticism </vt:lpstr>
      <vt:lpstr>Further reading </vt:lpstr>
      <vt:lpstr>References </vt:lpstr>
      <vt:lpstr>  Behaviour change theoretical underpinnings in Digital Health Promotion   </vt:lpstr>
      <vt:lpstr>Learning objectives</vt:lpstr>
      <vt:lpstr>Introduction </vt:lpstr>
      <vt:lpstr>Behaviour change theories </vt:lpstr>
      <vt:lpstr>Health Belief Model (HBM)</vt:lpstr>
      <vt:lpstr>Theoretical underpinning of HBM</vt:lpstr>
      <vt:lpstr>HBM..</vt:lpstr>
      <vt:lpstr>HBM CONTD… </vt:lpstr>
      <vt:lpstr>Limitation of HBM</vt:lpstr>
      <vt:lpstr>Limitation of HBM</vt:lpstr>
      <vt:lpstr>Stages of Change (Transtheoretical Model) –SOC/TTM</vt:lpstr>
      <vt:lpstr>Theoretical underpinning of SOC/TTM stages </vt:lpstr>
      <vt:lpstr>SOC/TTM stages</vt:lpstr>
      <vt:lpstr>SOC/TTM stages contd…</vt:lpstr>
      <vt:lpstr>Limitations of SOC/TTM model </vt:lpstr>
      <vt:lpstr>Limitations of SOC/TTM model </vt:lpstr>
      <vt:lpstr>Digital technology and behaviour change  (O’Neil, 2019)</vt:lpstr>
      <vt:lpstr>Criticism of digital health promotion intervention  </vt:lpstr>
      <vt:lpstr>Examples of digital health promotion interventions </vt:lpstr>
      <vt:lpstr>Further reading </vt:lpstr>
      <vt:lpstr>References </vt:lpstr>
      <vt:lpstr>SEMINAR SESSION</vt:lpstr>
      <vt:lpstr>Class activities to apply HBM </vt:lpstr>
      <vt:lpstr>Class activities to apply HBM </vt:lpstr>
      <vt:lpstr>What did I learn today? Skills, knowledge,….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72</cp:revision>
  <dcterms:created xsi:type="dcterms:W3CDTF">2015-04-14T15:21:28Z</dcterms:created>
  <dcterms:modified xsi:type="dcterms:W3CDTF">2023-10-18T14:36:03Z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