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64" r:id="rId4"/>
  </p:sldMasterIdLst>
  <p:notesMasterIdLst>
    <p:notesMasterId r:id="rId33"/>
  </p:notesMasterIdLst>
  <p:handoutMasterIdLst>
    <p:handoutMasterId r:id="rId34"/>
  </p:handoutMasterIdLst>
  <p:sldIdLst>
    <p:sldId id="256" r:id="rId5"/>
    <p:sldId id="263" r:id="rId6"/>
    <p:sldId id="262" r:id="rId7"/>
    <p:sldId id="259" r:id="rId8"/>
    <p:sldId id="260" r:id="rId9"/>
    <p:sldId id="284" r:id="rId10"/>
    <p:sldId id="261" r:id="rId11"/>
    <p:sldId id="264" r:id="rId12"/>
    <p:sldId id="265" r:id="rId13"/>
    <p:sldId id="28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2"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9A7646-64A1-4BED-BA0B-77C27DE51A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ABEFC0-5AA8-4302-B8B2-9ACD77A2E1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482F98B-3DC8-431B-BBBF-B7C2B94E730B}" type="datetimeFigureOut">
              <a:rPr lang="en-US" smtClean="0"/>
              <a:t>4/26/2023</a:t>
            </a:fld>
            <a:endParaRPr lang="en-US" dirty="0"/>
          </a:p>
        </p:txBody>
      </p:sp>
      <p:sp>
        <p:nvSpPr>
          <p:cNvPr id="4" name="Footer Placeholder 3">
            <a:extLst>
              <a:ext uri="{FF2B5EF4-FFF2-40B4-BE49-F238E27FC236}">
                <a16:creationId xmlns:a16="http://schemas.microsoft.com/office/drawing/2014/main" id="{016656EA-4150-44D1-821F-53CA0DBA1A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6184F06-C917-4D16-B46F-633E54CA499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1F4691-38BC-4357-BA2E-AC7731A10A45}" type="slidenum">
              <a:rPr lang="en-US" smtClean="0"/>
              <a:t>‹#›</a:t>
            </a:fld>
            <a:endParaRPr lang="en-US" dirty="0"/>
          </a:p>
        </p:txBody>
      </p:sp>
    </p:spTree>
    <p:extLst>
      <p:ext uri="{BB962C8B-B14F-4D97-AF65-F5344CB8AC3E}">
        <p14:creationId xmlns:p14="http://schemas.microsoft.com/office/powerpoint/2010/main" val="32900607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300D2-6E0D-49B5-9AB1-C6683F5C846D}" type="datetimeFigureOut">
              <a:rPr lang="en-US" smtClean="0"/>
              <a:t>4/26/2023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25FD9-6782-4777-BD37-B8EEBEF1E497}" type="slidenum">
              <a:rPr lang="en-US" smtClean="0"/>
              <a:t>‹#›</a:t>
            </a:fld>
            <a:endParaRPr lang="en-US" dirty="0"/>
          </a:p>
        </p:txBody>
      </p:sp>
    </p:spTree>
    <p:extLst>
      <p:ext uri="{BB962C8B-B14F-4D97-AF65-F5344CB8AC3E}">
        <p14:creationId xmlns:p14="http://schemas.microsoft.com/office/powerpoint/2010/main" val="3720810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1</a:t>
            </a:fld>
            <a:endParaRPr lang="en-US" dirty="0"/>
          </a:p>
        </p:txBody>
      </p:sp>
    </p:spTree>
    <p:extLst>
      <p:ext uri="{BB962C8B-B14F-4D97-AF65-F5344CB8AC3E}">
        <p14:creationId xmlns:p14="http://schemas.microsoft.com/office/powerpoint/2010/main" val="2793835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3</a:t>
            </a:fld>
            <a:endParaRPr lang="en-US" dirty="0"/>
          </a:p>
        </p:txBody>
      </p:sp>
    </p:spTree>
    <p:extLst>
      <p:ext uri="{BB962C8B-B14F-4D97-AF65-F5344CB8AC3E}">
        <p14:creationId xmlns:p14="http://schemas.microsoft.com/office/powerpoint/2010/main" val="742883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4</a:t>
            </a:fld>
            <a:endParaRPr lang="en-US" dirty="0"/>
          </a:p>
        </p:txBody>
      </p:sp>
    </p:spTree>
    <p:extLst>
      <p:ext uri="{BB962C8B-B14F-4D97-AF65-F5344CB8AC3E}">
        <p14:creationId xmlns:p14="http://schemas.microsoft.com/office/powerpoint/2010/main" val="4057456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5</a:t>
            </a:fld>
            <a:endParaRPr lang="en-US" dirty="0"/>
          </a:p>
        </p:txBody>
      </p:sp>
    </p:spTree>
    <p:extLst>
      <p:ext uri="{BB962C8B-B14F-4D97-AF65-F5344CB8AC3E}">
        <p14:creationId xmlns:p14="http://schemas.microsoft.com/office/powerpoint/2010/main" val="160064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7</a:t>
            </a:fld>
            <a:endParaRPr lang="en-US" dirty="0"/>
          </a:p>
        </p:txBody>
      </p:sp>
    </p:spTree>
    <p:extLst>
      <p:ext uri="{BB962C8B-B14F-4D97-AF65-F5344CB8AC3E}">
        <p14:creationId xmlns:p14="http://schemas.microsoft.com/office/powerpoint/2010/main" val="2822790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906981"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9719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4/26/2023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69841E-71E7-4F51-8E6F-5E8A5E375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lans">
            <a:extLst>
              <a:ext uri="{FF2B5EF4-FFF2-40B4-BE49-F238E27FC236}">
                <a16:creationId xmlns:a16="http://schemas.microsoft.com/office/drawing/2014/main" id="{A3A2E0DA-DA21-447D-AD1F-3DB915DD051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
            <a:ext cx="12188932" cy="6858000"/>
          </a:xfrm>
          <a:prstGeom prst="rect">
            <a:avLst/>
          </a:prstGeom>
        </p:spPr>
      </p:pic>
      <p:sp>
        <p:nvSpPr>
          <p:cNvPr id="12" name="Rectangle 11">
            <a:extLst>
              <a:ext uri="{FF2B5EF4-FFF2-40B4-BE49-F238E27FC236}">
                <a16:creationId xmlns:a16="http://schemas.microsoft.com/office/drawing/2014/main" id="{594B067E-A161-4B29-A8FA-FEEB1944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D6CA50C-1A88-4B3F-A34F-FE199F4205A2}"/>
              </a:ext>
            </a:extLst>
          </p:cNvPr>
          <p:cNvSpPr>
            <a:spLocks noGrp="1"/>
          </p:cNvSpPr>
          <p:nvPr>
            <p:ph type="ctrTitle"/>
          </p:nvPr>
        </p:nvSpPr>
        <p:spPr>
          <a:xfrm>
            <a:off x="643467" y="758952"/>
            <a:ext cx="3685070" cy="3794760"/>
          </a:xfrm>
        </p:spPr>
        <p:txBody>
          <a:bodyPr>
            <a:normAutofit fontScale="90000"/>
          </a:bodyPr>
          <a:lstStyle/>
          <a:p>
            <a:r>
              <a:rPr lang="en-US" sz="5300" dirty="0"/>
              <a:t>Feasibility Study</a:t>
            </a:r>
            <a:br>
              <a:rPr lang="en-US" sz="4800" dirty="0"/>
            </a:br>
            <a:br>
              <a:rPr lang="en-US" sz="4800" dirty="0"/>
            </a:br>
            <a:r>
              <a:rPr lang="en-US" sz="3000" dirty="0"/>
              <a:t>Three-</a:t>
            </a:r>
            <a:r>
              <a:rPr lang="en-US" sz="3000" dirty="0" err="1"/>
              <a:t>storey</a:t>
            </a:r>
            <a:r>
              <a:rPr lang="en-US" sz="3000" dirty="0"/>
              <a:t> Student Residence Hall,</a:t>
            </a:r>
            <a:br>
              <a:rPr lang="en-US" sz="3000" dirty="0"/>
            </a:br>
            <a:r>
              <a:rPr lang="en-US" sz="3000" dirty="0"/>
              <a:t>SA1 Development,</a:t>
            </a:r>
            <a:br>
              <a:rPr lang="en-US" sz="3000" dirty="0"/>
            </a:br>
            <a:r>
              <a:rPr lang="en-US" sz="3000" dirty="0"/>
              <a:t>Swansea</a:t>
            </a:r>
            <a:endParaRPr lang="en-US" sz="4800" dirty="0"/>
          </a:p>
        </p:txBody>
      </p:sp>
      <p:sp>
        <p:nvSpPr>
          <p:cNvPr id="3" name="Subtitle 2">
            <a:extLst>
              <a:ext uri="{FF2B5EF4-FFF2-40B4-BE49-F238E27FC236}">
                <a16:creationId xmlns:a16="http://schemas.microsoft.com/office/drawing/2014/main" id="{C9CC2D51-705E-403A-AC0E-9157DC5513A8}"/>
              </a:ext>
            </a:extLst>
          </p:cNvPr>
          <p:cNvSpPr>
            <a:spLocks noGrp="1"/>
          </p:cNvSpPr>
          <p:nvPr>
            <p:ph type="subTitle" idx="1"/>
          </p:nvPr>
        </p:nvSpPr>
        <p:spPr>
          <a:xfrm>
            <a:off x="643467" y="4670246"/>
            <a:ext cx="3685070" cy="914400"/>
          </a:xfrm>
        </p:spPr>
        <p:txBody>
          <a:bodyPr>
            <a:normAutofit/>
          </a:bodyPr>
          <a:lstStyle/>
          <a:p>
            <a:r>
              <a:rPr lang="en-US" b="1" dirty="0"/>
              <a:t>IP Construction</a:t>
            </a:r>
          </a:p>
        </p:txBody>
      </p:sp>
      <p:sp>
        <p:nvSpPr>
          <p:cNvPr id="14" name="Rectangle 13">
            <a:extLst>
              <a:ext uri="{FF2B5EF4-FFF2-40B4-BE49-F238E27FC236}">
                <a16:creationId xmlns:a16="http://schemas.microsoft.com/office/drawing/2014/main" id="{C20C741F-0826-4AB6-A92E-AB4EB5021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5828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EEDC7B-F24C-3A92-AA14-8CFA6A4A6A4A}"/>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1.0 INTRODUCTION</a:t>
            </a:r>
            <a:br>
              <a:rPr lang="en-US" sz="7200" spc="-100"/>
            </a:br>
            <a:endParaRPr lang="en-US" sz="7200" spc="-100"/>
          </a:p>
        </p:txBody>
      </p:sp>
    </p:spTree>
    <p:extLst>
      <p:ext uri="{BB962C8B-B14F-4D97-AF65-F5344CB8AC3E}">
        <p14:creationId xmlns:p14="http://schemas.microsoft.com/office/powerpoint/2010/main" val="12536659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ultiple people looking at blueprints&#10;">
            <a:extLst>
              <a:ext uri="{FF2B5EF4-FFF2-40B4-BE49-F238E27FC236}">
                <a16:creationId xmlns:a16="http://schemas.microsoft.com/office/drawing/2014/main" id="{DC582F7A-0108-4267-A3E3-CA43CDA209C6}"/>
              </a:ext>
            </a:extLst>
          </p:cNvPr>
          <p:cNvPicPr>
            <a:picLocks noChangeAspect="1"/>
          </p:cNvPicPr>
          <p:nvPr/>
        </p:nvPicPr>
        <p:blipFill rotWithShape="1">
          <a:blip r:embed="rId3"/>
          <a:srcRect/>
          <a:stretch/>
        </p:blipFill>
        <p:spPr>
          <a:xfrm>
            <a:off x="20" y="10"/>
            <a:ext cx="12191980" cy="6857990"/>
          </a:xfrm>
          <a:prstGeom prst="rect">
            <a:avLst/>
          </a:prstGeom>
        </p:spPr>
      </p:pic>
      <p:sp>
        <p:nvSpPr>
          <p:cNvPr id="43" name="Rectangle 42">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492750-E12D-4995-ABCB-5BB846060890}"/>
              </a:ext>
            </a:extLst>
          </p:cNvPr>
          <p:cNvSpPr>
            <a:spLocks noGrp="1"/>
          </p:cNvSpPr>
          <p:nvPr>
            <p:ph type="title"/>
          </p:nvPr>
        </p:nvSpPr>
        <p:spPr>
          <a:xfrm>
            <a:off x="252919" y="1123837"/>
            <a:ext cx="2947482" cy="1283461"/>
          </a:xfrm>
        </p:spPr>
        <p:txBody>
          <a:bodyPr anchor="b">
            <a:normAutofit/>
          </a:bodyPr>
          <a:lstStyle/>
          <a:p>
            <a:r>
              <a:rPr lang="en-US" sz="2400"/>
              <a:t>Introduction</a:t>
            </a:r>
          </a:p>
        </p:txBody>
      </p:sp>
      <p:sp>
        <p:nvSpPr>
          <p:cNvPr id="6" name="Content Placeholder 5">
            <a:extLst>
              <a:ext uri="{FF2B5EF4-FFF2-40B4-BE49-F238E27FC236}">
                <a16:creationId xmlns:a16="http://schemas.microsoft.com/office/drawing/2014/main" id="{2CD79A25-B816-F785-AE0F-5F2A5821B4D6}"/>
              </a:ext>
            </a:extLst>
          </p:cNvPr>
          <p:cNvSpPr>
            <a:spLocks noGrp="1"/>
          </p:cNvSpPr>
          <p:nvPr>
            <p:ph idx="1"/>
          </p:nvPr>
        </p:nvSpPr>
        <p:spPr>
          <a:xfrm>
            <a:off x="252920" y="2407298"/>
            <a:ext cx="2947482" cy="3498980"/>
          </a:xfrm>
        </p:spPr>
        <p:txBody>
          <a:bodyPr anchor="t">
            <a:normAutofit/>
          </a:bodyPr>
          <a:lstStyle/>
          <a:p>
            <a:pPr marL="0" indent="0">
              <a:buNone/>
            </a:pPr>
            <a:r>
              <a:rPr lang="en-GB" sz="1600" b="0" i="0" dirty="0">
                <a:solidFill>
                  <a:srgbClr val="FFFFFF"/>
                </a:solidFill>
                <a:effectLst/>
                <a:latin typeface="Times New Roman" panose="02020603050405020304" pitchFamily="18" charset="0"/>
              </a:rPr>
              <a:t>IP Construction were appointed as the lead consultant by UWTSD in September 2022 to carry out the feasibility study for the proposed three-storey student residence hall in the SA1 area of Swansea. </a:t>
            </a:r>
            <a:endParaRPr lang="en-GB" sz="1600" dirty="0">
              <a:solidFill>
                <a:srgbClr val="FFFFFF"/>
              </a:solidFill>
            </a:endParaRPr>
          </a:p>
        </p:txBody>
      </p:sp>
      <p:sp>
        <p:nvSpPr>
          <p:cNvPr id="45" name="Rectangle 44">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916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Tall office building looking up">
            <a:extLst>
              <a:ext uri="{FF2B5EF4-FFF2-40B4-BE49-F238E27FC236}">
                <a16:creationId xmlns:a16="http://schemas.microsoft.com/office/drawing/2014/main" id="{EC98ECA3-3A05-89F5-0BE2-73C2F08C002A}"/>
              </a:ext>
            </a:extLst>
          </p:cNvPr>
          <p:cNvPicPr>
            <a:picLocks noChangeAspect="1"/>
          </p:cNvPicPr>
          <p:nvPr/>
        </p:nvPicPr>
        <p:blipFill rotWithShape="1">
          <a:blip r:embed="rId3"/>
          <a:srcRect t="22793" r="9092" b="1"/>
          <a:stretch/>
        </p:blipFill>
        <p:spPr>
          <a:xfrm>
            <a:off x="20" y="1"/>
            <a:ext cx="12188932" cy="6858000"/>
          </a:xfrm>
          <a:prstGeom prst="rect">
            <a:avLst/>
          </a:prstGeom>
        </p:spPr>
      </p:pic>
      <p:sp>
        <p:nvSpPr>
          <p:cNvPr id="35" name="Rectangle 29">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599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2110722-2775-4A70-8182-7C215D42C9B2}"/>
              </a:ext>
            </a:extLst>
          </p:cNvPr>
          <p:cNvSpPr>
            <a:spLocks noGrp="1"/>
          </p:cNvSpPr>
          <p:nvPr>
            <p:ph type="title"/>
          </p:nvPr>
        </p:nvSpPr>
        <p:spPr>
          <a:xfrm>
            <a:off x="289248" y="1123837"/>
            <a:ext cx="5218209" cy="1255469"/>
          </a:xfrm>
        </p:spPr>
        <p:txBody>
          <a:bodyPr>
            <a:normAutofit/>
          </a:bodyPr>
          <a:lstStyle/>
          <a:p>
            <a:r>
              <a:rPr lang="en-GB" sz="2800" b="1"/>
              <a:t>Why do we need more Student accommodation?</a:t>
            </a:r>
            <a:br>
              <a:rPr lang="en-GB" sz="2800" b="1"/>
            </a:br>
            <a:endParaRPr lang="en-US" sz="2800"/>
          </a:p>
        </p:txBody>
      </p:sp>
      <p:sp>
        <p:nvSpPr>
          <p:cNvPr id="4" name="Content Placeholder 3">
            <a:extLst>
              <a:ext uri="{FF2B5EF4-FFF2-40B4-BE49-F238E27FC236}">
                <a16:creationId xmlns:a16="http://schemas.microsoft.com/office/drawing/2014/main" id="{B0453B77-89F4-3F78-D243-B8ECAEE2F5FA}"/>
              </a:ext>
            </a:extLst>
          </p:cNvPr>
          <p:cNvSpPr>
            <a:spLocks noGrp="1"/>
          </p:cNvSpPr>
          <p:nvPr>
            <p:ph idx="1"/>
          </p:nvPr>
        </p:nvSpPr>
        <p:spPr>
          <a:xfrm>
            <a:off x="289248" y="2510395"/>
            <a:ext cx="5218209" cy="3274586"/>
          </a:xfrm>
        </p:spPr>
        <p:txBody>
          <a:bodyPr anchor="t">
            <a:normAutofit/>
          </a:bodyPr>
          <a:lstStyle/>
          <a:p>
            <a:pPr marL="0" indent="0">
              <a:buNone/>
            </a:pPr>
            <a:r>
              <a:rPr lang="en-GB" b="0" i="0">
                <a:solidFill>
                  <a:srgbClr val="FFFFFF"/>
                </a:solidFill>
                <a:effectLst/>
                <a:latin typeface="WordVisi_MSFontService"/>
              </a:rPr>
              <a:t>Swansea is an ever-growing city that is continually increasing in size. There are three universities in Swansea with over 20,000 students; therefore, plenty of student accommodation is required.</a:t>
            </a:r>
          </a:p>
          <a:p>
            <a:pPr marL="0" indent="0">
              <a:buNone/>
            </a:pPr>
            <a:r>
              <a:rPr lang="en-GB" b="0" i="0">
                <a:solidFill>
                  <a:srgbClr val="FFFFFF"/>
                </a:solidFill>
                <a:effectLst/>
                <a:latin typeface="WordVisi_MSFontService"/>
              </a:rPr>
              <a:t>We aim to provide a high-end building that can accommodate students and families all year round.</a:t>
            </a:r>
          </a:p>
          <a:p>
            <a:pPr marL="0" indent="0">
              <a:buNone/>
            </a:pPr>
            <a:endParaRPr lang="en-GB">
              <a:solidFill>
                <a:srgbClr val="FFFFFF"/>
              </a:solidFill>
            </a:endParaRPr>
          </a:p>
        </p:txBody>
      </p:sp>
      <p:sp>
        <p:nvSpPr>
          <p:cNvPr id="36" name="Rectangle 31">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286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E1F858-2A30-4F73-962A-B70A9326A7C2}"/>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2.0 – Background Information</a:t>
            </a:r>
          </a:p>
        </p:txBody>
      </p:sp>
    </p:spTree>
    <p:extLst>
      <p:ext uri="{BB962C8B-B14F-4D97-AF65-F5344CB8AC3E}">
        <p14:creationId xmlns:p14="http://schemas.microsoft.com/office/powerpoint/2010/main" val="139689602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7057317-D319-2745-E7FD-F828D828EBE9}"/>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dirty="0"/>
              <a:t>3.0 Outline Brief</a:t>
            </a:r>
          </a:p>
        </p:txBody>
      </p:sp>
    </p:spTree>
    <p:extLst>
      <p:ext uri="{BB962C8B-B14F-4D97-AF65-F5344CB8AC3E}">
        <p14:creationId xmlns:p14="http://schemas.microsoft.com/office/powerpoint/2010/main" val="367730155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8">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0">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1" name="Rectangle 22">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a:extLst>
              <a:ext uri="{FF2B5EF4-FFF2-40B4-BE49-F238E27FC236}">
                <a16:creationId xmlns:a16="http://schemas.microsoft.com/office/drawing/2014/main" id="{BC829010-59E7-4B6E-AE76-EEE7D0ED0D81}"/>
              </a:ext>
            </a:extLst>
          </p:cNvPr>
          <p:cNvPicPr>
            <a:picLocks noChangeAspect="1"/>
          </p:cNvPicPr>
          <p:nvPr/>
        </p:nvPicPr>
        <p:blipFill rotWithShape="1">
          <a:blip r:embed="rId3" cstate="screen">
            <a:alphaModFix amt="2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6" name="Title 5">
            <a:extLst>
              <a:ext uri="{FF2B5EF4-FFF2-40B4-BE49-F238E27FC236}">
                <a16:creationId xmlns:a16="http://schemas.microsoft.com/office/drawing/2014/main" id="{B0D80D4E-BDBC-5BCA-63AF-D80138403483}"/>
              </a:ext>
            </a:extLst>
          </p:cNvPr>
          <p:cNvSpPr>
            <a:spLocks noGrp="1"/>
          </p:cNvSpPr>
          <p:nvPr>
            <p:ph type="ctrTitle"/>
          </p:nvPr>
        </p:nvSpPr>
        <p:spPr>
          <a:xfrm>
            <a:off x="514350" y="864108"/>
            <a:ext cx="6367940" cy="5120639"/>
          </a:xfrm>
        </p:spPr>
        <p:txBody>
          <a:bodyPr vert="horz" lIns="91440" tIns="45720" rIns="91440" bIns="45720" rtlCol="0" anchor="ctr">
            <a:normAutofit/>
          </a:bodyPr>
          <a:lstStyle/>
          <a:p>
            <a:r>
              <a:rPr lang="en-US" sz="7200" spc="-60">
                <a:ln w="15875">
                  <a:solidFill>
                    <a:srgbClr val="FFFFFF"/>
                  </a:solidFill>
                </a:ln>
                <a:noFill/>
              </a:rPr>
              <a:t>3.0 - Outline Brief</a:t>
            </a:r>
          </a:p>
        </p:txBody>
      </p:sp>
      <p:sp>
        <p:nvSpPr>
          <p:cNvPr id="7" name="TextBox 6">
            <a:extLst>
              <a:ext uri="{FF2B5EF4-FFF2-40B4-BE49-F238E27FC236}">
                <a16:creationId xmlns:a16="http://schemas.microsoft.com/office/drawing/2014/main" id="{2729D337-FEC5-4A88-0CD3-1B05E95CA3C2}"/>
              </a:ext>
            </a:extLst>
          </p:cNvPr>
          <p:cNvSpPr txBox="1"/>
          <p:nvPr/>
        </p:nvSpPr>
        <p:spPr>
          <a:xfrm>
            <a:off x="7530207" y="864108"/>
            <a:ext cx="3947418" cy="5120640"/>
          </a:xfrm>
          <a:prstGeom prst="rect">
            <a:avLst/>
          </a:prstGeom>
        </p:spPr>
        <p:txBody>
          <a:bodyPr vert="horz" lIns="91440" tIns="45720" rIns="91440" bIns="45720" rtlCol="0" anchor="ctr">
            <a:normAutofit/>
          </a:bodyPr>
          <a:lstStyle/>
          <a:p>
            <a:pPr defTabSz="914400">
              <a:lnSpc>
                <a:spcPct val="90000"/>
              </a:lnSpc>
              <a:spcAft>
                <a:spcPts val="600"/>
              </a:spcAft>
              <a:buClr>
                <a:schemeClr val="accent1"/>
              </a:buClr>
            </a:pPr>
            <a:r>
              <a:rPr lang="en-US" sz="1400" b="1" dirty="0"/>
              <a:t>Client Requirements</a:t>
            </a:r>
          </a:p>
          <a:p>
            <a:pPr defTabSz="914400" fontAlgn="base">
              <a:lnSpc>
                <a:spcPct val="90000"/>
              </a:lnSpc>
              <a:spcAft>
                <a:spcPts val="600"/>
              </a:spcAft>
              <a:buClr>
                <a:schemeClr val="accent1"/>
              </a:buClr>
            </a:pPr>
            <a:r>
              <a:rPr lang="en-US" sz="1400" b="0" i="0" dirty="0">
                <a:effectLst/>
              </a:rPr>
              <a:t>The requirements presented to IP Construction by the Client are as follows: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Top two floors – to be student accommodation.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Ground Floor – to be multifunctional start up business units.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Student rooms are preferred to be ‘</a:t>
            </a:r>
            <a:r>
              <a:rPr lang="en-US" sz="1400" b="0" i="0" dirty="0" err="1">
                <a:effectLst/>
              </a:rPr>
              <a:t>en</a:t>
            </a:r>
            <a:r>
              <a:rPr lang="en-US" sz="1400" b="0" i="0" dirty="0">
                <a:effectLst/>
              </a:rPr>
              <a:t>-suite.’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Maximizing rental income generation from these units – outside of term time, the Client has requested that rental income is maximized by allowing single and family units to be incorporated.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Access – proper access must be granted for all users of the building(s) and all areas, which includes those with disabilities.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Community use – area not utilized for the building should be fully landscaped for the community. </a:t>
            </a:r>
          </a:p>
          <a:p>
            <a:pPr indent="-182880" defTabSz="914400" fontAlgn="base">
              <a:lnSpc>
                <a:spcPct val="90000"/>
              </a:lnSpc>
              <a:spcAft>
                <a:spcPts val="600"/>
              </a:spcAft>
              <a:buClr>
                <a:schemeClr val="accent1"/>
              </a:buClr>
              <a:buFont typeface="Wingdings 2" pitchFamily="18" charset="2"/>
              <a:buChar char=""/>
            </a:pPr>
            <a:r>
              <a:rPr lang="en-US" sz="1400" b="0" i="0" dirty="0">
                <a:effectLst/>
              </a:rPr>
              <a:t>Parking, sustainable transport and rechargeable vehicles were a requirement provided by the Client. </a:t>
            </a:r>
            <a:endParaRPr lang="en-US" sz="1400" dirty="0"/>
          </a:p>
        </p:txBody>
      </p:sp>
    </p:spTree>
    <p:extLst>
      <p:ext uri="{BB962C8B-B14F-4D97-AF65-F5344CB8AC3E}">
        <p14:creationId xmlns:p14="http://schemas.microsoft.com/office/powerpoint/2010/main" val="29581694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6246A41-45B0-3978-4240-0D3B6FCE9D85}"/>
              </a:ext>
            </a:extLst>
          </p:cNvPr>
          <p:cNvSpPr>
            <a:spLocks noGrp="1"/>
          </p:cNvSpPr>
          <p:nvPr>
            <p:ph type="title"/>
          </p:nvPr>
        </p:nvSpPr>
        <p:spPr>
          <a:xfrm>
            <a:off x="494260" y="1683144"/>
            <a:ext cx="2774922" cy="3491712"/>
          </a:xfrm>
        </p:spPr>
        <p:txBody>
          <a:bodyPr>
            <a:normAutofit/>
          </a:bodyPr>
          <a:lstStyle/>
          <a:p>
            <a:r>
              <a:rPr lang="en-GB"/>
              <a:t>3.0 Outline Brief</a:t>
            </a:r>
            <a:endParaRPr lang="en-GB" dirty="0"/>
          </a:p>
        </p:txBody>
      </p:sp>
      <p:sp>
        <p:nvSpPr>
          <p:cNvPr id="3" name="Content Placeholder 2">
            <a:extLst>
              <a:ext uri="{FF2B5EF4-FFF2-40B4-BE49-F238E27FC236}">
                <a16:creationId xmlns:a16="http://schemas.microsoft.com/office/drawing/2014/main" id="{B6121EE8-E6C9-C808-D24F-3A5D40E9CFEF}"/>
              </a:ext>
            </a:extLst>
          </p:cNvPr>
          <p:cNvSpPr>
            <a:spLocks noGrp="1"/>
          </p:cNvSpPr>
          <p:nvPr>
            <p:ph idx="1"/>
          </p:nvPr>
        </p:nvSpPr>
        <p:spPr>
          <a:xfrm>
            <a:off x="4361606" y="1683143"/>
            <a:ext cx="6627377" cy="3491713"/>
          </a:xfrm>
        </p:spPr>
        <p:txBody>
          <a:bodyPr>
            <a:normAutofit/>
          </a:bodyPr>
          <a:lstStyle/>
          <a:p>
            <a:pPr marL="0" indent="0" rtl="0" fontAlgn="base">
              <a:buNone/>
            </a:pPr>
            <a:r>
              <a:rPr lang="en-GB" sz="1000" b="1" i="0" dirty="0">
                <a:effectLst/>
                <a:latin typeface="Times New Roman" panose="02020603050405020304" pitchFamily="18" charset="0"/>
              </a:rPr>
              <a:t>Operational/functional needs</a:t>
            </a:r>
            <a:r>
              <a:rPr lang="en-GB" sz="1000" b="0" i="0" dirty="0">
                <a:effectLst/>
                <a:latin typeface="Times New Roman" panose="02020603050405020304" pitchFamily="18" charset="0"/>
              </a:rPr>
              <a:t> </a:t>
            </a:r>
            <a:endParaRPr lang="en-GB" sz="1000" b="0" i="0" dirty="0">
              <a:effectLst/>
              <a:latin typeface="Segoe UI" panose="020B0502040204020203" pitchFamily="34" charset="0"/>
            </a:endParaRPr>
          </a:p>
          <a:p>
            <a:pPr marL="0" indent="0" rtl="0" fontAlgn="base">
              <a:buNone/>
            </a:pPr>
            <a:r>
              <a:rPr lang="en-GB" sz="1000" b="0" i="0" dirty="0">
                <a:effectLst/>
                <a:latin typeface="Times New Roman" panose="02020603050405020304" pitchFamily="18" charset="0"/>
              </a:rPr>
              <a:t>The operational and functional needs are as covered previously.</a:t>
            </a:r>
            <a:r>
              <a:rPr lang="en-GB" sz="1000" b="1" i="0" dirty="0">
                <a:effectLst/>
                <a:latin typeface="Times New Roman" panose="02020603050405020304" pitchFamily="18" charset="0"/>
              </a:rPr>
              <a:t> The Clients requirements include the operational and functional needs of the proposed project.  </a:t>
            </a:r>
            <a:endParaRPr lang="en-GB" sz="1000" b="1" i="0" dirty="0">
              <a:effectLst/>
              <a:latin typeface="Segoe UI" panose="020B0502040204020203" pitchFamily="34" charset="0"/>
            </a:endParaRPr>
          </a:p>
          <a:p>
            <a:pPr marL="0" indent="0" rtl="0" fontAlgn="base">
              <a:buNone/>
            </a:pPr>
            <a:r>
              <a:rPr lang="en-GB" sz="1000" b="1" i="0" dirty="0">
                <a:effectLst/>
                <a:latin typeface="Times New Roman" panose="02020603050405020304" pitchFamily="18" charset="0"/>
              </a:rPr>
              <a:t>During the design stage, the location will be considered precisely to ensure that components such as the wind and rain are blocked by the building as much as possible, while the community use area is also exposed to the sun rather than hidden in shade. Being close to the sea, these factors are important to the Client, future users, and IP Construction. </a:t>
            </a:r>
            <a:endParaRPr lang="en-GB" sz="1000" b="1" i="0" dirty="0">
              <a:effectLst/>
              <a:latin typeface="Segoe UI" panose="020B0502040204020203" pitchFamily="34" charset="0"/>
            </a:endParaRPr>
          </a:p>
          <a:p>
            <a:pPr marL="0" indent="0" rtl="0" fontAlgn="base">
              <a:buNone/>
            </a:pPr>
            <a:r>
              <a:rPr lang="en-GB" sz="1000" b="1" i="0" dirty="0">
                <a:effectLst/>
                <a:latin typeface="Times New Roman" panose="02020603050405020304" pitchFamily="18" charset="0"/>
              </a:rPr>
              <a:t>Client directed adaptations to fabric of existing building</a:t>
            </a:r>
            <a:r>
              <a:rPr lang="en-GB" sz="1000" b="0" i="0" dirty="0">
                <a:effectLst/>
                <a:latin typeface="Times New Roman" panose="02020603050405020304" pitchFamily="18" charset="0"/>
              </a:rPr>
              <a:t> </a:t>
            </a:r>
            <a:endParaRPr lang="en-GB" sz="1000" b="0" i="0" dirty="0">
              <a:effectLst/>
              <a:latin typeface="Segoe UI" panose="020B0502040204020203" pitchFamily="34" charset="0"/>
            </a:endParaRPr>
          </a:p>
          <a:p>
            <a:pPr marL="0" indent="0" rtl="0" fontAlgn="base">
              <a:buNone/>
            </a:pPr>
            <a:r>
              <a:rPr lang="en-GB" sz="1000" b="0" i="0" dirty="0">
                <a:effectLst/>
                <a:latin typeface="Times New Roman" panose="02020603050405020304" pitchFamily="18" charset="0"/>
              </a:rPr>
              <a:t>There are no existing buildings currently located on this site, therefore, the adaption to fabric of existing buildings is not relevant.  </a:t>
            </a:r>
            <a:endParaRPr lang="en-GB" sz="1000" b="0" i="0" dirty="0">
              <a:effectLst/>
              <a:latin typeface="Segoe UI" panose="020B0502040204020203" pitchFamily="34" charset="0"/>
            </a:endParaRPr>
          </a:p>
          <a:p>
            <a:pPr marL="0" indent="0" rtl="0" fontAlgn="base">
              <a:buNone/>
            </a:pPr>
            <a:r>
              <a:rPr lang="en-GB" sz="1000" b="0" i="0" dirty="0">
                <a:effectLst/>
                <a:latin typeface="Times New Roman" panose="02020603050405020304" pitchFamily="18" charset="0"/>
              </a:rPr>
              <a:t>However, the land and area are being adapted to suit new needs. These areas will be covered in other sections regarding the land and design.  </a:t>
            </a:r>
            <a:endParaRPr lang="en-GB" sz="1000" b="0" i="0" dirty="0">
              <a:effectLst/>
              <a:latin typeface="Segoe UI" panose="020B0502040204020203" pitchFamily="34" charset="0"/>
            </a:endParaRPr>
          </a:p>
          <a:p>
            <a:pPr marL="0" indent="0" rtl="0" fontAlgn="base">
              <a:buNone/>
            </a:pPr>
            <a:r>
              <a:rPr lang="en-GB" sz="1000" b="1" i="0" dirty="0">
                <a:effectLst/>
                <a:latin typeface="Times New Roman" panose="02020603050405020304" pitchFamily="18" charset="0"/>
              </a:rPr>
              <a:t>Funding provision</a:t>
            </a:r>
            <a:r>
              <a:rPr lang="en-GB" sz="1000" b="0" i="0" dirty="0">
                <a:effectLst/>
                <a:latin typeface="Times New Roman" panose="02020603050405020304" pitchFamily="18" charset="0"/>
              </a:rPr>
              <a:t> </a:t>
            </a:r>
            <a:endParaRPr lang="en-GB" sz="1000" b="0" i="0" dirty="0">
              <a:effectLst/>
              <a:latin typeface="Segoe UI" panose="020B0502040204020203" pitchFamily="34" charset="0"/>
            </a:endParaRPr>
          </a:p>
          <a:p>
            <a:pPr marL="0" indent="0" rtl="0" fontAlgn="base">
              <a:buNone/>
            </a:pPr>
            <a:r>
              <a:rPr lang="en-GB" sz="1000" b="0" i="0" dirty="0">
                <a:effectLst/>
                <a:latin typeface="Times New Roman" panose="02020603050405020304" pitchFamily="18" charset="0"/>
              </a:rPr>
              <a:t>Funding has been secured via the Client of UWTSD. It has been proposed that funding is not an issue and the money available to carry out the proposed construction is more than adequate.  Provisional Sums are intended to be incorporated in the estimating of this project to ensure there is adequate funds set aside for any unforeseen works which may arise. </a:t>
            </a:r>
            <a:endParaRPr lang="en-GB" sz="1000" b="0" i="0" dirty="0">
              <a:effectLst/>
              <a:latin typeface="Segoe UI" panose="020B0502040204020203" pitchFamily="34" charset="0"/>
            </a:endParaRPr>
          </a:p>
          <a:p>
            <a:pPr marL="0" indent="0">
              <a:buNone/>
            </a:pPr>
            <a:endParaRPr lang="en-GB" sz="1000"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0138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C8A77B4-E95E-BD22-AD31-55AC95AF1142}"/>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4.0 Site/ Location</a:t>
            </a:r>
          </a:p>
        </p:txBody>
      </p:sp>
    </p:spTree>
    <p:extLst>
      <p:ext uri="{BB962C8B-B14F-4D97-AF65-F5344CB8AC3E}">
        <p14:creationId xmlns:p14="http://schemas.microsoft.com/office/powerpoint/2010/main" val="310719933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3C813ED-32D6-FCD2-DBEF-C52521118CAB}"/>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dirty="0"/>
              <a:t>5.0 Development Constraints</a:t>
            </a:r>
          </a:p>
        </p:txBody>
      </p:sp>
    </p:spTree>
    <p:extLst>
      <p:ext uri="{BB962C8B-B14F-4D97-AF65-F5344CB8AC3E}">
        <p14:creationId xmlns:p14="http://schemas.microsoft.com/office/powerpoint/2010/main" val="197408174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ity next to a body of water&#10;&#10;Description automatically generated with low confidence">
            <a:extLst>
              <a:ext uri="{FF2B5EF4-FFF2-40B4-BE49-F238E27FC236}">
                <a16:creationId xmlns:a16="http://schemas.microsoft.com/office/drawing/2014/main" id="{5DD9C051-89F0-D069-AB91-7CDDB3392CB9}"/>
              </a:ext>
            </a:extLst>
          </p:cNvPr>
          <p:cNvPicPr>
            <a:picLocks noChangeAspect="1"/>
          </p:cNvPicPr>
          <p:nvPr/>
        </p:nvPicPr>
        <p:blipFill rotWithShape="1">
          <a:blip r:embed="rId2"/>
          <a:srcRect l="2739" r="29802" b="9090"/>
          <a:stretch/>
        </p:blipFill>
        <p:spPr>
          <a:xfrm>
            <a:off x="20" y="1"/>
            <a:ext cx="12188932" cy="6858000"/>
          </a:xfrm>
          <a:prstGeom prst="rect">
            <a:avLst/>
          </a:prstGeom>
        </p:spPr>
      </p:pic>
      <p:sp>
        <p:nvSpPr>
          <p:cNvPr id="21" name="Rectangle 20">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0B2F5-458D-84B0-E735-1E854BCF30F7}"/>
              </a:ext>
            </a:extLst>
          </p:cNvPr>
          <p:cNvSpPr>
            <a:spLocks noGrp="1"/>
          </p:cNvSpPr>
          <p:nvPr>
            <p:ph type="title"/>
          </p:nvPr>
        </p:nvSpPr>
        <p:spPr>
          <a:xfrm>
            <a:off x="289248" y="1123837"/>
            <a:ext cx="6451110" cy="1255469"/>
          </a:xfrm>
        </p:spPr>
        <p:txBody>
          <a:bodyPr>
            <a:normAutofit/>
          </a:bodyPr>
          <a:lstStyle/>
          <a:p>
            <a:r>
              <a:rPr lang="en-GB"/>
              <a:t>5.0 Development Constraints</a:t>
            </a:r>
          </a:p>
        </p:txBody>
      </p:sp>
      <p:sp>
        <p:nvSpPr>
          <p:cNvPr id="3" name="Content Placeholder 2">
            <a:extLst>
              <a:ext uri="{FF2B5EF4-FFF2-40B4-BE49-F238E27FC236}">
                <a16:creationId xmlns:a16="http://schemas.microsoft.com/office/drawing/2014/main" id="{185ECF72-7BFA-09BC-BB1B-FAF43274F36C}"/>
              </a:ext>
            </a:extLst>
          </p:cNvPr>
          <p:cNvSpPr>
            <a:spLocks noGrp="1"/>
          </p:cNvSpPr>
          <p:nvPr>
            <p:ph idx="1"/>
          </p:nvPr>
        </p:nvSpPr>
        <p:spPr>
          <a:xfrm>
            <a:off x="289248" y="2510395"/>
            <a:ext cx="6451109" cy="3274586"/>
          </a:xfrm>
        </p:spPr>
        <p:txBody>
          <a:bodyPr anchor="t">
            <a:normAutofit/>
          </a:bodyPr>
          <a:lstStyle/>
          <a:p>
            <a:pPr marL="0" indent="0">
              <a:buNone/>
            </a:pPr>
            <a:r>
              <a:rPr lang="en-GB" sz="1300" b="1" dirty="0">
                <a:solidFill>
                  <a:srgbClr val="FFFFFF"/>
                </a:solidFill>
              </a:rPr>
              <a:t>Use of surrounding development</a:t>
            </a:r>
          </a:p>
          <a:p>
            <a:pPr marL="0" indent="0" rtl="0" fontAlgn="base">
              <a:buNone/>
            </a:pPr>
            <a:r>
              <a:rPr lang="en-GB" sz="1300" b="0" i="0" dirty="0">
                <a:solidFill>
                  <a:srgbClr val="FFFFFF"/>
                </a:solidFill>
                <a:effectLst/>
                <a:latin typeface="Times New Roman" panose="02020603050405020304" pitchFamily="18" charset="0"/>
              </a:rPr>
              <a:t>As touched on in earlier, the proposed development is very close to Fabian Way which leads straight to the motorway and the City Centre depending on directions followed. While the City Centre can be easily accessed in a short time through vehicle transport, it is also only a short walk. During that walk to the City Centre the University of Wales Trinity St David will be passed along with plenty of hospitality businesses including bars and restaurant. It is an ideal location which would be attractive to both students and residents. </a:t>
            </a:r>
            <a:endParaRPr lang="en-GB" sz="1300" b="0" i="0" dirty="0">
              <a:solidFill>
                <a:srgbClr val="FFFFFF"/>
              </a:solidFill>
              <a:effectLst/>
              <a:latin typeface="Segoe UI" panose="020B0502040204020203" pitchFamily="34" charset="0"/>
            </a:endParaRPr>
          </a:p>
          <a:p>
            <a:pPr marL="0" indent="0" rtl="0" fontAlgn="base">
              <a:buNone/>
            </a:pPr>
            <a:r>
              <a:rPr lang="en-GB" sz="1300" b="0" i="0" dirty="0">
                <a:solidFill>
                  <a:srgbClr val="FFFFFF"/>
                </a:solidFill>
                <a:effectLst/>
                <a:latin typeface="Times New Roman" panose="02020603050405020304" pitchFamily="18" charset="0"/>
              </a:rPr>
              <a:t>Also, very nearby in the opposite direction from town (towards Fabian Way) are many commercial units. Amongst these units are car sales garages, hotels, gyms, McDonalds, a Starbucks and various other businesses and attractions.  </a:t>
            </a:r>
            <a:endParaRPr lang="en-GB" sz="1300" b="0" i="0" dirty="0">
              <a:solidFill>
                <a:srgbClr val="FFFFFF"/>
              </a:solidFill>
              <a:effectLst/>
              <a:latin typeface="Segoe UI" panose="020B0502040204020203" pitchFamily="34" charset="0"/>
            </a:endParaRPr>
          </a:p>
          <a:p>
            <a:pPr marL="0" indent="0" rtl="0" fontAlgn="base">
              <a:buNone/>
            </a:pPr>
            <a:r>
              <a:rPr lang="en-GB" sz="1300" b="0" i="0" dirty="0">
                <a:solidFill>
                  <a:srgbClr val="FFFFFF"/>
                </a:solidFill>
                <a:effectLst/>
                <a:latin typeface="Times New Roman" panose="02020603050405020304" pitchFamily="18" charset="0"/>
              </a:rPr>
              <a:t>While these surroundings are all ideal for both the students occupying the proposed building and potential families and residents, the very closely located UWTSD Campus is the standout of these surroundings given that the focused attention provided by the client was at the student residence hall. </a:t>
            </a:r>
            <a:endParaRPr lang="en-GB" sz="1300" b="0" i="0" dirty="0">
              <a:solidFill>
                <a:srgbClr val="FFFFFF"/>
              </a:solidFill>
              <a:effectLst/>
              <a:latin typeface="Segoe UI" panose="020B0502040204020203" pitchFamily="34" charset="0"/>
            </a:endParaRPr>
          </a:p>
          <a:p>
            <a:pPr marL="0" indent="0">
              <a:buNone/>
            </a:pPr>
            <a:endParaRPr lang="en-GB" sz="1300" dirty="0">
              <a:solidFill>
                <a:srgbClr val="FFFFFF"/>
              </a:solidFill>
            </a:endParaRPr>
          </a:p>
        </p:txBody>
      </p:sp>
      <p:sp>
        <p:nvSpPr>
          <p:cNvPr id="23" name="Rectangle 22">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AutoShape 2" descr="Teaching and Training Skills for Professional Contexts (CertHE) | UWTSD">
            <a:extLst>
              <a:ext uri="{FF2B5EF4-FFF2-40B4-BE49-F238E27FC236}">
                <a16:creationId xmlns:a16="http://schemas.microsoft.com/office/drawing/2014/main" id="{05B80C80-F42B-831B-E9BC-4C147F92D16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2720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A68AD-D33D-C527-4E75-78DD01FD3536}"/>
              </a:ext>
            </a:extLst>
          </p:cNvPr>
          <p:cNvSpPr>
            <a:spLocks noGrp="1"/>
          </p:cNvSpPr>
          <p:nvPr>
            <p:ph type="title"/>
          </p:nvPr>
        </p:nvSpPr>
        <p:spPr>
          <a:xfrm>
            <a:off x="252919" y="1123837"/>
            <a:ext cx="2947482" cy="1283461"/>
          </a:xfrm>
        </p:spPr>
        <p:txBody>
          <a:bodyPr anchor="b">
            <a:normAutofit/>
          </a:bodyPr>
          <a:lstStyle/>
          <a:p>
            <a:r>
              <a:rPr lang="en-GB" sz="2400" dirty="0"/>
              <a:t>5.0 Development Constraints</a:t>
            </a:r>
          </a:p>
        </p:txBody>
      </p:sp>
      <p:sp>
        <p:nvSpPr>
          <p:cNvPr id="3" name="Content Placeholder 2">
            <a:extLst>
              <a:ext uri="{FF2B5EF4-FFF2-40B4-BE49-F238E27FC236}">
                <a16:creationId xmlns:a16="http://schemas.microsoft.com/office/drawing/2014/main" id="{0F25F4CA-BEA3-76FF-C6EF-558DE3A7B6F0}"/>
              </a:ext>
            </a:extLst>
          </p:cNvPr>
          <p:cNvSpPr>
            <a:spLocks noGrp="1"/>
          </p:cNvSpPr>
          <p:nvPr>
            <p:ph idx="1"/>
          </p:nvPr>
        </p:nvSpPr>
        <p:spPr>
          <a:xfrm>
            <a:off x="252920" y="2407298"/>
            <a:ext cx="2947482" cy="3498980"/>
          </a:xfrm>
        </p:spPr>
        <p:txBody>
          <a:bodyPr anchor="t">
            <a:normAutofit/>
          </a:bodyPr>
          <a:lstStyle/>
          <a:p>
            <a:pPr marL="0" indent="0">
              <a:buNone/>
            </a:pPr>
            <a:r>
              <a:rPr lang="en-GB" sz="1600" b="1" dirty="0">
                <a:solidFill>
                  <a:srgbClr val="FFFFFF"/>
                </a:solidFill>
              </a:rPr>
              <a:t>Party Wall Act</a:t>
            </a:r>
          </a:p>
          <a:p>
            <a:pPr marL="0" indent="0">
              <a:buNone/>
            </a:pPr>
            <a:r>
              <a:rPr lang="en-GB" sz="1600" dirty="0">
                <a:solidFill>
                  <a:srgbClr val="FFFFFF"/>
                </a:solidFill>
              </a:rPr>
              <a:t>While the Party wall act was considered, the proposed </a:t>
            </a:r>
            <a:r>
              <a:rPr lang="en-GB" sz="1600" b="0" i="0" dirty="0">
                <a:solidFill>
                  <a:srgbClr val="FFFFFF"/>
                </a:solidFill>
                <a:effectLst/>
                <a:latin typeface="Times New Roman" panose="02020603050405020304" pitchFamily="18" charset="0"/>
              </a:rPr>
              <a:t>land intended to be constructed on does not share a boundary with another party, therefore, the Party Wall Act would not be relevant to this project and no notice will need to be served regarding this Act.</a:t>
            </a:r>
          </a:p>
          <a:p>
            <a:pPr marL="0" indent="0">
              <a:buNone/>
            </a:pPr>
            <a:r>
              <a:rPr lang="en-GB" sz="1600" dirty="0">
                <a:solidFill>
                  <a:srgbClr val="FFFFFF"/>
                </a:solidFill>
                <a:latin typeface="Times New Roman" panose="02020603050405020304" pitchFamily="18" charset="0"/>
              </a:rPr>
              <a:t>Section 1, 2, and 6, were all taken into consideration in regards to this act.</a:t>
            </a:r>
            <a:endParaRPr lang="en-GB" sz="1600" dirty="0">
              <a:solidFill>
                <a:srgbClr val="FFFFFF"/>
              </a:solidFill>
            </a:endParaRPr>
          </a:p>
        </p:txBody>
      </p:sp>
      <p:pic>
        <p:nvPicPr>
          <p:cNvPr id="2050" name="Picture 2" descr="Brightman Architects - Sheffield Architects - Party Wall Act">
            <a:extLst>
              <a:ext uri="{FF2B5EF4-FFF2-40B4-BE49-F238E27FC236}">
                <a16:creationId xmlns:a16="http://schemas.microsoft.com/office/drawing/2014/main" id="{8A280853-97AF-8D4F-9474-909ACD343C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680" b="-1"/>
          <a:stretch/>
        </p:blipFill>
        <p:spPr bwMode="auto">
          <a:xfrm>
            <a:off x="3778897" y="758952"/>
            <a:ext cx="7772401" cy="5330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44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B97EDB2-0344-329C-20A9-81F9801CA721}"/>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6.0 Accommodation Requirements</a:t>
            </a:r>
          </a:p>
        </p:txBody>
      </p:sp>
    </p:spTree>
    <p:extLst>
      <p:ext uri="{BB962C8B-B14F-4D97-AF65-F5344CB8AC3E}">
        <p14:creationId xmlns:p14="http://schemas.microsoft.com/office/powerpoint/2010/main" val="349738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81E54D0-72EB-DCB7-0C5C-04E231C17F24}"/>
              </a:ext>
            </a:extLst>
          </p:cNvPr>
          <p:cNvPicPr>
            <a:picLocks noChangeAspect="1"/>
          </p:cNvPicPr>
          <p:nvPr/>
        </p:nvPicPr>
        <p:blipFill rotWithShape="1">
          <a:blip r:embed="rId2">
            <a:alphaModFix amt="25000"/>
          </a:blip>
          <a:srcRect t="1990" b="17939"/>
          <a:stretch/>
        </p:blipFill>
        <p:spPr>
          <a:xfrm>
            <a:off x="20" y="10"/>
            <a:ext cx="12191980" cy="6857990"/>
          </a:xfrm>
          <a:prstGeom prst="rect">
            <a:avLst/>
          </a:prstGeom>
        </p:spPr>
      </p:pic>
      <p:sp>
        <p:nvSpPr>
          <p:cNvPr id="2" name="Title 1">
            <a:extLst>
              <a:ext uri="{FF2B5EF4-FFF2-40B4-BE49-F238E27FC236}">
                <a16:creationId xmlns:a16="http://schemas.microsoft.com/office/drawing/2014/main" id="{D87D3758-FC69-A515-263A-7837A20C13EA}"/>
              </a:ext>
            </a:extLst>
          </p:cNvPr>
          <p:cNvSpPr>
            <a:spLocks noGrp="1"/>
          </p:cNvSpPr>
          <p:nvPr>
            <p:ph type="title"/>
          </p:nvPr>
        </p:nvSpPr>
        <p:spPr>
          <a:xfrm>
            <a:off x="252918" y="1123837"/>
            <a:ext cx="3051113" cy="4601183"/>
          </a:xfrm>
        </p:spPr>
        <p:txBody>
          <a:bodyPr>
            <a:normAutofit/>
          </a:bodyPr>
          <a:lstStyle/>
          <a:p>
            <a:r>
              <a:rPr lang="en-GB" sz="3300">
                <a:solidFill>
                  <a:schemeClr val="tx1"/>
                </a:solidFill>
              </a:rPr>
              <a:t>Alternative accommodation proposals/ design options</a:t>
            </a:r>
          </a:p>
        </p:txBody>
      </p:sp>
      <p:sp>
        <p:nvSpPr>
          <p:cNvPr id="3" name="Content Placeholder 2">
            <a:extLst>
              <a:ext uri="{FF2B5EF4-FFF2-40B4-BE49-F238E27FC236}">
                <a16:creationId xmlns:a16="http://schemas.microsoft.com/office/drawing/2014/main" id="{DCE65739-EEA3-BC44-A7BD-3E4FE0B1CEDC}"/>
              </a:ext>
            </a:extLst>
          </p:cNvPr>
          <p:cNvSpPr>
            <a:spLocks noGrp="1"/>
          </p:cNvSpPr>
          <p:nvPr>
            <p:ph idx="1"/>
          </p:nvPr>
        </p:nvSpPr>
        <p:spPr>
          <a:xfrm>
            <a:off x="3869268" y="864108"/>
            <a:ext cx="7315200" cy="5120640"/>
          </a:xfrm>
        </p:spPr>
        <p:txBody>
          <a:bodyPr>
            <a:normAutofit/>
          </a:bodyPr>
          <a:lstStyle/>
          <a:p>
            <a:pPr marL="0" indent="0" rtl="0" fontAlgn="base">
              <a:buNone/>
            </a:pPr>
            <a:r>
              <a:rPr lang="en-GB" sz="1600" b="0" i="0" dirty="0">
                <a:solidFill>
                  <a:schemeClr val="tx1"/>
                </a:solidFill>
                <a:effectLst/>
                <a:latin typeface="Times New Roman" panose="02020603050405020304" pitchFamily="18" charset="0"/>
                <a:cs typeface="Times New Roman" panose="02020603050405020304" pitchFamily="18" charset="0"/>
              </a:rPr>
              <a:t>The main and proposed option aims to cover all requirements presented to IP Construction by the Client. However, there have been alternative proposals and designs created.</a:t>
            </a:r>
            <a:endParaRPr lang="en-US" sz="1600" b="0" i="0" dirty="0">
              <a:solidFill>
                <a:schemeClr val="tx1"/>
              </a:solidFill>
              <a:effectLst/>
              <a:latin typeface="Times New Roman" panose="02020603050405020304" pitchFamily="18" charset="0"/>
              <a:cs typeface="Times New Roman" panose="02020603050405020304" pitchFamily="18" charset="0"/>
            </a:endParaRPr>
          </a:p>
          <a:p>
            <a:pPr marL="0" indent="0" rtl="0" fontAlgn="base">
              <a:buNone/>
            </a:pPr>
            <a:r>
              <a:rPr lang="en-GB" sz="1600" b="0" i="0" dirty="0">
                <a:solidFill>
                  <a:schemeClr val="tx1"/>
                </a:solidFill>
                <a:effectLst/>
                <a:latin typeface="Times New Roman" panose="02020603050405020304" pitchFamily="18" charset="0"/>
                <a:cs typeface="Times New Roman" panose="02020603050405020304" pitchFamily="18" charset="0"/>
              </a:rPr>
              <a:t>Option 1 (preferred) – this proposal is much more aesthetically appealing. There has been a lot of time and detail put into the design of this proposal by the Project team and Architect. It is a building that has a high-end specification and has been deigned to ensure all occupants are fully satisfied that their needs have been met. It also maximises the use of sustainable approaches.</a:t>
            </a:r>
            <a:r>
              <a:rPr lang="en-US" sz="1600" b="0" i="0" dirty="0">
                <a:solidFill>
                  <a:schemeClr val="tx1"/>
                </a:solidFill>
                <a:effectLst/>
                <a:latin typeface="Times New Roman" panose="02020603050405020304" pitchFamily="18" charset="0"/>
                <a:cs typeface="Times New Roman" panose="02020603050405020304" pitchFamily="18" charset="0"/>
              </a:rPr>
              <a:t> </a:t>
            </a:r>
          </a:p>
          <a:p>
            <a:pPr marL="0" indent="0" rtl="0" fontAlgn="base">
              <a:buNone/>
            </a:pPr>
            <a:r>
              <a:rPr lang="en-GB" sz="1600" b="0" i="0" dirty="0">
                <a:solidFill>
                  <a:schemeClr val="tx1"/>
                </a:solidFill>
                <a:effectLst/>
                <a:latin typeface="Times New Roman" panose="02020603050405020304" pitchFamily="18" charset="0"/>
                <a:cs typeface="Times New Roman" panose="02020603050405020304" pitchFamily="18" charset="0"/>
              </a:rPr>
              <a:t>Option 2 – this proposal is much more simplistic. It is time driven in the sense that it can be designed and constructed much quicker than option 1, and budget driven in the sense that there is a lot less detail when compared to option 1.</a:t>
            </a:r>
            <a:r>
              <a:rPr lang="en-US" sz="1600" b="0" i="0" dirty="0">
                <a:solidFill>
                  <a:schemeClr val="tx1"/>
                </a:solidFill>
                <a:effectLst/>
                <a:latin typeface="Times New Roman" panose="02020603050405020304" pitchFamily="18" charset="0"/>
                <a:cs typeface="Times New Roman" panose="02020603050405020304" pitchFamily="18" charset="0"/>
              </a:rPr>
              <a:t> </a:t>
            </a:r>
          </a:p>
          <a:p>
            <a:pPr marL="0" indent="0" rtl="0" fontAlgn="base">
              <a:buNone/>
            </a:pPr>
            <a:r>
              <a:rPr lang="en-GB" sz="1600" b="0" i="0" dirty="0">
                <a:solidFill>
                  <a:schemeClr val="tx1"/>
                </a:solidFill>
                <a:effectLst/>
                <a:latin typeface="Times New Roman" panose="02020603050405020304" pitchFamily="18" charset="0"/>
                <a:cs typeface="Times New Roman" panose="02020603050405020304" pitchFamily="18" charset="0"/>
              </a:rPr>
              <a:t>These options have been formulated so that the different elements and uses can be interchanged to make several different alternatives.</a:t>
            </a:r>
            <a:r>
              <a:rPr lang="en-US" sz="1600" b="0" i="0" dirty="0">
                <a:solidFill>
                  <a:schemeClr val="tx1"/>
                </a:solidFill>
                <a:effectLst/>
                <a:latin typeface="Times New Roman" panose="02020603050405020304" pitchFamily="18" charset="0"/>
                <a:cs typeface="Times New Roman" panose="02020603050405020304" pitchFamily="18" charset="0"/>
              </a:rPr>
              <a:t> </a:t>
            </a:r>
          </a:p>
          <a:p>
            <a:endParaRPr lang="en-GB" dirty="0">
              <a:solidFill>
                <a:schemeClr val="tx1"/>
              </a:solidFill>
            </a:endParaRPr>
          </a:p>
        </p:txBody>
      </p:sp>
    </p:spTree>
    <p:extLst>
      <p:ext uri="{BB962C8B-B14F-4D97-AF65-F5344CB8AC3E}">
        <p14:creationId xmlns:p14="http://schemas.microsoft.com/office/powerpoint/2010/main" val="100092729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145B17-3399-35C4-B9D0-C99E25714FF9}"/>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7.0 Design/ Specification</a:t>
            </a:r>
          </a:p>
        </p:txBody>
      </p:sp>
    </p:spTree>
    <p:extLst>
      <p:ext uri="{BB962C8B-B14F-4D97-AF65-F5344CB8AC3E}">
        <p14:creationId xmlns:p14="http://schemas.microsoft.com/office/powerpoint/2010/main" val="332397880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5C1D4A39-A122-41DA-BF9B-2313FB6B7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CD120F8-C0F1-4CC6-B340-0B8F67C40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D6C61CA-F324-5E89-A69A-A9303CF1393A}"/>
              </a:ext>
            </a:extLst>
          </p:cNvPr>
          <p:cNvSpPr>
            <a:spLocks noGrp="1"/>
          </p:cNvSpPr>
          <p:nvPr>
            <p:ph type="title"/>
          </p:nvPr>
        </p:nvSpPr>
        <p:spPr>
          <a:xfrm>
            <a:off x="289248" y="1123838"/>
            <a:ext cx="6451110" cy="506180"/>
          </a:xfrm>
        </p:spPr>
        <p:txBody>
          <a:bodyPr>
            <a:normAutofit/>
          </a:bodyPr>
          <a:lstStyle/>
          <a:p>
            <a:r>
              <a:rPr lang="en-GB" sz="2000" dirty="0"/>
              <a:t>Design/ Specification</a:t>
            </a:r>
          </a:p>
        </p:txBody>
      </p:sp>
      <p:sp>
        <p:nvSpPr>
          <p:cNvPr id="3" name="Content Placeholder 2">
            <a:extLst>
              <a:ext uri="{FF2B5EF4-FFF2-40B4-BE49-F238E27FC236}">
                <a16:creationId xmlns:a16="http://schemas.microsoft.com/office/drawing/2014/main" id="{96C3E2BC-0965-57E5-A023-AB7EE48060BF}"/>
              </a:ext>
            </a:extLst>
          </p:cNvPr>
          <p:cNvSpPr>
            <a:spLocks noGrp="1"/>
          </p:cNvSpPr>
          <p:nvPr>
            <p:ph idx="1"/>
          </p:nvPr>
        </p:nvSpPr>
        <p:spPr>
          <a:xfrm>
            <a:off x="289248" y="1630018"/>
            <a:ext cx="6641639" cy="4154963"/>
          </a:xfrm>
        </p:spPr>
        <p:txBody>
          <a:bodyPr anchor="t">
            <a:normAutofit fontScale="92500" lnSpcReduction="20000"/>
          </a:bodyPr>
          <a:lstStyle/>
          <a:p>
            <a:pPr rtl="0" fontAlgn="base"/>
            <a:r>
              <a:rPr lang="en-GB" sz="1000" b="1" i="0" u="none" strike="noStrike" dirty="0">
                <a:solidFill>
                  <a:srgbClr val="FFFFFF"/>
                </a:solidFill>
                <a:effectLst/>
                <a:latin typeface="Times New Roman" panose="02020603050405020304" pitchFamily="18" charset="0"/>
              </a:rPr>
              <a:t>Existing construction composition, level of specification </a:t>
            </a:r>
            <a:r>
              <a:rPr lang="en-US" sz="1000" b="0" i="0" dirty="0">
                <a:solidFill>
                  <a:srgbClr val="FFFFFF"/>
                </a:solidFill>
                <a:effectLst/>
                <a:latin typeface="Times New Roman" panose="02020603050405020304" pitchFamily="18" charset="0"/>
              </a:rPr>
              <a:t>​</a:t>
            </a:r>
            <a:br>
              <a:rPr lang="en-US" sz="1000" b="0" i="0" dirty="0">
                <a:solidFill>
                  <a:srgbClr val="FFFFFF"/>
                </a:solidFill>
                <a:effectLst/>
                <a:latin typeface="Times New Roman" panose="02020603050405020304" pitchFamily="18" charset="0"/>
              </a:rPr>
            </a:br>
            <a:r>
              <a:rPr lang="en-GB" sz="1000" b="0" i="0" u="none" strike="noStrike" dirty="0">
                <a:solidFill>
                  <a:srgbClr val="FFFFFF"/>
                </a:solidFill>
                <a:effectLst/>
                <a:latin typeface="Times New Roman" panose="02020603050405020304" pitchFamily="18" charset="0"/>
              </a:rPr>
              <a:t>There are no existing structures in place, therefore, the level of specification of these is not relevant. However, we are aware of the growth of construction projects in Swansea, including in the SA1 area, therefore, we strive to ensure this project at the minimum matches these new projects.</a:t>
            </a:r>
            <a:r>
              <a:rPr lang="en-US" sz="1000" b="0" i="0" dirty="0">
                <a:solidFill>
                  <a:srgbClr val="FFFFFF"/>
                </a:solidFill>
                <a:effectLst/>
                <a:latin typeface="Times New Roman" panose="02020603050405020304" pitchFamily="18" charset="0"/>
              </a:rPr>
              <a:t>​</a:t>
            </a:r>
            <a:endParaRPr lang="en-US" sz="1000" b="0" i="0" dirty="0">
              <a:solidFill>
                <a:srgbClr val="FFFFFF"/>
              </a:solidFill>
              <a:effectLst/>
              <a:latin typeface="Segoe UI" panose="020B0502040204020203" pitchFamily="34" charset="0"/>
            </a:endParaRPr>
          </a:p>
          <a:p>
            <a:pPr rtl="0" fontAlgn="base"/>
            <a:r>
              <a:rPr lang="en-GB" sz="1000" b="1" i="0" u="none" strike="noStrike" dirty="0">
                <a:solidFill>
                  <a:srgbClr val="FFFFFF"/>
                </a:solidFill>
                <a:effectLst/>
                <a:latin typeface="Times New Roman" panose="02020603050405020304" pitchFamily="18" charset="0"/>
              </a:rPr>
              <a:t>Alternative systems of construction </a:t>
            </a:r>
            <a:r>
              <a:rPr lang="en-GB" sz="1000" b="0" i="0" dirty="0">
                <a:solidFill>
                  <a:srgbClr val="FFFFFF"/>
                </a:solidFill>
                <a:effectLst/>
                <a:latin typeface="Times New Roman" panose="02020603050405020304" pitchFamily="18" charset="0"/>
              </a:rPr>
              <a:t>​</a:t>
            </a:r>
            <a:br>
              <a:rPr lang="en-GB" sz="1000" b="0" i="0" dirty="0">
                <a:solidFill>
                  <a:srgbClr val="FFFFFF"/>
                </a:solidFill>
                <a:effectLst/>
                <a:latin typeface="Times New Roman" panose="02020603050405020304" pitchFamily="18" charset="0"/>
              </a:rPr>
            </a:br>
            <a:r>
              <a:rPr lang="en-GB" sz="1000" b="0" i="0" u="none" strike="noStrike" dirty="0">
                <a:solidFill>
                  <a:srgbClr val="FFFFFF"/>
                </a:solidFill>
                <a:effectLst/>
                <a:latin typeface="Corbel" panose="020B0503020204020204" pitchFamily="34" charset="0"/>
              </a:rPr>
              <a:t>There will be various alterative systems offered throughout the construction. While IP Construction will have its preferred options, these will be presented to the Client so they can input their feedback and decisions based on budgets and performance.</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Segoe UI" panose="020B0502040204020203" pitchFamily="34" charset="0"/>
            </a:endParaRPr>
          </a:p>
          <a:p>
            <a:pPr rtl="0" fontAlgn="base"/>
            <a:r>
              <a:rPr lang="en-GB" sz="1000" b="1" i="0" u="none" strike="noStrike" dirty="0">
                <a:solidFill>
                  <a:srgbClr val="FFFFFF"/>
                </a:solidFill>
                <a:effectLst/>
                <a:latin typeface="Corbel" panose="020B0503020204020204" pitchFamily="34" charset="0"/>
              </a:rPr>
              <a:t>Roof options:</a:t>
            </a:r>
            <a:r>
              <a:rPr lang="en-US" sz="1000" b="0" i="0" dirty="0">
                <a:solidFill>
                  <a:srgbClr val="FFFFFF"/>
                </a:solidFill>
                <a:effectLst/>
                <a:latin typeface="Corbel" panose="020B0503020204020204" pitchFamily="34" charset="0"/>
              </a:rPr>
              <a:t>​</a:t>
            </a:r>
            <a:endParaRPr lang="en-US" sz="1000" b="0" i="0" dirty="0">
              <a:solidFill>
                <a:srgbClr val="FFFFFF"/>
              </a:solidFill>
              <a:effectLst/>
              <a:latin typeface="Segoe UI" panose="020B0502040204020203" pitchFamily="34" charset="0"/>
            </a:endParaRPr>
          </a:p>
          <a:p>
            <a:pPr rtl="0" fontAlgn="base">
              <a:buFont typeface="Arial" panose="020B0604020202020204" pitchFamily="34" charset="0"/>
              <a:buChar char="•"/>
            </a:pPr>
            <a:r>
              <a:rPr lang="en-GB" sz="1000" b="0" i="0" u="none" strike="noStrike" dirty="0">
                <a:solidFill>
                  <a:srgbClr val="FFFFFF"/>
                </a:solidFill>
                <a:effectLst/>
                <a:latin typeface="Corbel" panose="020B0503020204020204" pitchFamily="34" charset="0"/>
              </a:rPr>
              <a:t>Garland – approx. £240.00m2</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Arial" panose="020B0604020202020204" pitchFamily="34" charset="0"/>
            </a:endParaRPr>
          </a:p>
          <a:p>
            <a:pPr rtl="0" fontAlgn="base">
              <a:buFont typeface="Arial" panose="020B0604020202020204" pitchFamily="34" charset="0"/>
              <a:buChar char="•"/>
            </a:pPr>
            <a:r>
              <a:rPr lang="en-GB" sz="1000" b="0" i="0" u="none" strike="noStrike" dirty="0" err="1">
                <a:solidFill>
                  <a:srgbClr val="FFFFFF"/>
                </a:solidFill>
                <a:effectLst/>
                <a:latin typeface="Corbel" panose="020B0503020204020204" pitchFamily="34" charset="0"/>
              </a:rPr>
              <a:t>Bauder</a:t>
            </a:r>
            <a:r>
              <a:rPr lang="en-GB" sz="1000" b="0" i="0" u="none" strike="noStrike" dirty="0">
                <a:solidFill>
                  <a:srgbClr val="FFFFFF"/>
                </a:solidFill>
                <a:effectLst/>
                <a:latin typeface="Corbel" panose="020B0503020204020204" pitchFamily="34" charset="0"/>
              </a:rPr>
              <a:t> – approx. £220.00m2</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Arial" panose="020B0604020202020204" pitchFamily="34" charset="0"/>
            </a:endParaRPr>
          </a:p>
          <a:p>
            <a:pPr rtl="0" fontAlgn="base">
              <a:buFont typeface="Arial" panose="020B0604020202020204" pitchFamily="34" charset="0"/>
              <a:buChar char="•"/>
            </a:pPr>
            <a:r>
              <a:rPr lang="en-GB" sz="1000" b="0" i="0" u="none" strike="noStrike" dirty="0">
                <a:solidFill>
                  <a:srgbClr val="FFFFFF"/>
                </a:solidFill>
                <a:effectLst/>
                <a:latin typeface="Corbel" panose="020B0503020204020204" pitchFamily="34" charset="0"/>
              </a:rPr>
              <a:t>Sika Trocal – approx. £160.00m2</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Arial" panose="020B0604020202020204" pitchFamily="34" charset="0"/>
            </a:endParaRPr>
          </a:p>
          <a:p>
            <a:pPr rtl="0" fontAlgn="base">
              <a:buFont typeface="Arial" panose="020B0604020202020204" pitchFamily="34" charset="0"/>
              <a:buChar char="•"/>
            </a:pPr>
            <a:r>
              <a:rPr lang="en-GB" sz="1000" b="0" i="0" u="none" strike="noStrike" dirty="0" err="1">
                <a:solidFill>
                  <a:srgbClr val="FFFFFF"/>
                </a:solidFill>
                <a:effectLst/>
                <a:latin typeface="Corbel" panose="020B0503020204020204" pitchFamily="34" charset="0"/>
              </a:rPr>
              <a:t>Protan</a:t>
            </a:r>
            <a:r>
              <a:rPr lang="en-GB" sz="1000" b="0" i="0" u="none" strike="noStrike" dirty="0">
                <a:solidFill>
                  <a:srgbClr val="FFFFFF"/>
                </a:solidFill>
                <a:effectLst/>
                <a:latin typeface="Corbel" panose="020B0503020204020204" pitchFamily="34" charset="0"/>
              </a:rPr>
              <a:t> – approx. £205.00m2</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Arial" panose="020B0604020202020204" pitchFamily="34" charset="0"/>
            </a:endParaRPr>
          </a:p>
          <a:p>
            <a:pPr rtl="0" fontAlgn="base"/>
            <a:r>
              <a:rPr lang="en-GB" sz="1000" b="0" i="0" u="none" strike="noStrike" dirty="0">
                <a:solidFill>
                  <a:srgbClr val="FFFFFF"/>
                </a:solidFill>
                <a:effectLst/>
                <a:latin typeface="Corbel" panose="020B0503020204020204" pitchFamily="34" charset="0"/>
              </a:rPr>
              <a:t>All of the above are the suppliers who offer different (some similar) systems. All of the above will be able to offer the roof garden we strive to achieve while also being able to support the Solar Panels we will be installing.</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Segoe UI" panose="020B0502040204020203" pitchFamily="34" charset="0"/>
            </a:endParaRPr>
          </a:p>
          <a:p>
            <a:pPr rtl="0" fontAlgn="base"/>
            <a:r>
              <a:rPr lang="en-GB" sz="1000" b="0" i="0" u="none" strike="noStrike" dirty="0">
                <a:solidFill>
                  <a:srgbClr val="FFFFFF"/>
                </a:solidFill>
                <a:effectLst/>
                <a:latin typeface="Corbel" panose="020B0503020204020204" pitchFamily="34" charset="0"/>
              </a:rPr>
              <a:t>The roof garden is likely to be a wildflower blanket roof which will be approx. £80.00m2, and consist of a 300mm </a:t>
            </a:r>
            <a:r>
              <a:rPr lang="en-GB" sz="1000" b="0" i="0" u="none" strike="noStrike" dirty="0" err="1">
                <a:solidFill>
                  <a:srgbClr val="FFFFFF"/>
                </a:solidFill>
                <a:effectLst/>
                <a:latin typeface="Corbel" panose="020B0503020204020204" pitchFamily="34" charset="0"/>
              </a:rPr>
              <a:t>riverstone</a:t>
            </a:r>
            <a:r>
              <a:rPr lang="en-GB" sz="1000" b="0" i="0" u="none" strike="noStrike" dirty="0">
                <a:solidFill>
                  <a:srgbClr val="FFFFFF"/>
                </a:solidFill>
                <a:effectLst/>
                <a:latin typeface="Corbel" panose="020B0503020204020204" pitchFamily="34" charset="0"/>
              </a:rPr>
              <a:t> border, 20mm drainage board, 2mm filter fleece, 3.5mm protection fleece.</a:t>
            </a:r>
            <a:r>
              <a:rPr lang="en-GB" sz="1000" b="0" i="0" dirty="0">
                <a:solidFill>
                  <a:srgbClr val="FFFFFF"/>
                </a:solidFill>
                <a:effectLst/>
                <a:latin typeface="Corbel" panose="020B0503020204020204" pitchFamily="34" charset="0"/>
              </a:rPr>
              <a:t>​</a:t>
            </a:r>
            <a:br>
              <a:rPr lang="en-GB" sz="1000" b="0" i="0" dirty="0">
                <a:solidFill>
                  <a:srgbClr val="FFFFFF"/>
                </a:solidFill>
                <a:effectLst/>
                <a:latin typeface="Corbel" panose="020B0503020204020204" pitchFamily="34" charset="0"/>
              </a:rPr>
            </a:br>
            <a:r>
              <a:rPr lang="en-GB" sz="1000" b="0" i="0" u="none" strike="noStrike" dirty="0">
                <a:solidFill>
                  <a:srgbClr val="FFFFFF"/>
                </a:solidFill>
                <a:effectLst/>
                <a:latin typeface="Corbel" panose="020B0503020204020204" pitchFamily="34" charset="0"/>
              </a:rPr>
              <a:t>Of course, this wildflower rood will come with maintenance at an approximate cost of £1060.00 for the first year (2 visits). There will also be additional extras available when priced in detail. </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Segoe UI" panose="020B0502040204020203" pitchFamily="34" charset="0"/>
            </a:endParaRPr>
          </a:p>
          <a:p>
            <a:pPr rtl="0" fontAlgn="base"/>
            <a:r>
              <a:rPr lang="en-GB" sz="1000" b="1" i="0" u="none" strike="noStrike" dirty="0">
                <a:solidFill>
                  <a:srgbClr val="FFFFFF"/>
                </a:solidFill>
                <a:effectLst/>
                <a:latin typeface="Corbel" panose="020B0503020204020204" pitchFamily="34" charset="0"/>
              </a:rPr>
              <a:t>Solar Panel options:</a:t>
            </a:r>
            <a:r>
              <a:rPr lang="en-GB" sz="1000" b="0" i="0" dirty="0">
                <a:solidFill>
                  <a:srgbClr val="FFFFFF"/>
                </a:solidFill>
                <a:effectLst/>
                <a:latin typeface="Corbel" panose="020B0503020204020204" pitchFamily="34" charset="0"/>
              </a:rPr>
              <a:t>​</a:t>
            </a:r>
            <a:endParaRPr lang="en-GB" sz="1000" b="0" i="0" dirty="0">
              <a:solidFill>
                <a:srgbClr val="FFFFFF"/>
              </a:solidFill>
              <a:effectLst/>
              <a:latin typeface="Segoe UI" panose="020B0502040204020203" pitchFamily="34" charset="0"/>
            </a:endParaRPr>
          </a:p>
          <a:p>
            <a:pPr rtl="0" fontAlgn="base">
              <a:buFont typeface="Arial" panose="020B0604020202020204" pitchFamily="34" charset="0"/>
              <a:buChar char="•"/>
            </a:pPr>
            <a:r>
              <a:rPr lang="en-GB" sz="1000" b="0" i="0" u="none" strike="noStrike" dirty="0">
                <a:solidFill>
                  <a:srgbClr val="FFFFFF"/>
                </a:solidFill>
                <a:effectLst/>
                <a:latin typeface="Corbel" panose="020B0503020204020204" pitchFamily="34" charset="0"/>
              </a:rPr>
              <a:t>Mounted Solar panels – cheaper than the </a:t>
            </a:r>
            <a:r>
              <a:rPr lang="en-GB" sz="1000" b="0" i="0" u="none" strike="noStrike" dirty="0" err="1">
                <a:solidFill>
                  <a:srgbClr val="FFFFFF"/>
                </a:solidFill>
                <a:effectLst/>
                <a:latin typeface="Corbel" panose="020B0503020204020204" pitchFamily="34" charset="0"/>
              </a:rPr>
              <a:t>Solarbond</a:t>
            </a:r>
            <a:r>
              <a:rPr lang="en-GB" sz="1000" b="0" i="0" u="none" strike="noStrike" dirty="0">
                <a:solidFill>
                  <a:srgbClr val="FFFFFF"/>
                </a:solidFill>
                <a:effectLst/>
                <a:latin typeface="Corbel" panose="020B0503020204020204" pitchFamily="34" charset="0"/>
              </a:rPr>
              <a:t> below but carry more weight. This option we would push if a felted roof were </a:t>
            </a:r>
            <a:r>
              <a:rPr lang="en-GB" sz="1100" b="0" i="0" u="none" strike="noStrike" dirty="0">
                <a:solidFill>
                  <a:srgbClr val="FFFFFF"/>
                </a:solidFill>
                <a:effectLst/>
                <a:latin typeface="Corbel" panose="020B0503020204020204" pitchFamily="34" charset="0"/>
              </a:rPr>
              <a:t>chosen.</a:t>
            </a:r>
            <a:r>
              <a:rPr lang="en-GB" sz="1100" b="0" i="0" dirty="0">
                <a:solidFill>
                  <a:srgbClr val="FFFFFF"/>
                </a:solidFill>
                <a:effectLst/>
                <a:latin typeface="Corbel" panose="020B0503020204020204" pitchFamily="34" charset="0"/>
              </a:rPr>
              <a:t>​</a:t>
            </a:r>
            <a:br>
              <a:rPr lang="en-GB" sz="1100" b="0" i="0" dirty="0">
                <a:solidFill>
                  <a:srgbClr val="FFFFFF"/>
                </a:solidFill>
                <a:effectLst/>
                <a:latin typeface="Corbel" panose="020B0503020204020204" pitchFamily="34" charset="0"/>
              </a:rPr>
            </a:br>
            <a:r>
              <a:rPr lang="en-GB" sz="1100" b="0" i="0" u="none" strike="noStrike" dirty="0">
                <a:solidFill>
                  <a:srgbClr val="FFFFFF"/>
                </a:solidFill>
                <a:effectLst/>
                <a:latin typeface="Corbel" panose="020B0503020204020204" pitchFamily="34" charset="0"/>
              </a:rPr>
              <a:t>Flat Solar panels (</a:t>
            </a:r>
            <a:r>
              <a:rPr lang="en-GB" sz="1100" b="0" i="0" u="none" strike="noStrike" dirty="0" err="1">
                <a:solidFill>
                  <a:srgbClr val="FFFFFF"/>
                </a:solidFill>
                <a:effectLst/>
                <a:latin typeface="Corbel" panose="020B0503020204020204" pitchFamily="34" charset="0"/>
              </a:rPr>
              <a:t>Protan</a:t>
            </a:r>
            <a:r>
              <a:rPr lang="en-GB" sz="1100" b="0" i="0" u="none" strike="noStrike" dirty="0">
                <a:solidFill>
                  <a:srgbClr val="FFFFFF"/>
                </a:solidFill>
                <a:effectLst/>
                <a:latin typeface="Corbel" panose="020B0503020204020204" pitchFamily="34" charset="0"/>
              </a:rPr>
              <a:t>) – </a:t>
            </a:r>
            <a:r>
              <a:rPr lang="en-GB" sz="1100" b="0" i="0" u="none" strike="noStrike" dirty="0" err="1">
                <a:solidFill>
                  <a:srgbClr val="FFFFFF"/>
                </a:solidFill>
                <a:effectLst/>
                <a:latin typeface="Corbel" panose="020B0503020204020204" pitchFamily="34" charset="0"/>
              </a:rPr>
              <a:t>Solarbond</a:t>
            </a:r>
            <a:r>
              <a:rPr lang="en-GB" sz="1100" b="0" i="0" u="none" strike="noStrike" dirty="0">
                <a:solidFill>
                  <a:srgbClr val="FFFFFF"/>
                </a:solidFill>
                <a:effectLst/>
                <a:latin typeface="Corbel" panose="020B0503020204020204" pitchFamily="34" charset="0"/>
              </a:rPr>
              <a:t> is a lightweight, flexible, easy installation, and high generation system which welded flat to the roof on top of the membrane. Further information is available on this product on request.</a:t>
            </a:r>
            <a:endParaRPr lang="en-GB" sz="1100" b="0" i="0" dirty="0">
              <a:solidFill>
                <a:srgbClr val="FFFFFF"/>
              </a:solidFill>
              <a:effectLst/>
              <a:latin typeface="Arial" panose="020B0604020202020204" pitchFamily="34" charset="0"/>
            </a:endParaRPr>
          </a:p>
          <a:p>
            <a:endParaRPr lang="en-GB" sz="500" dirty="0">
              <a:solidFill>
                <a:srgbClr val="FFFFFF"/>
              </a:solidFill>
            </a:endParaRPr>
          </a:p>
        </p:txBody>
      </p:sp>
      <p:pic>
        <p:nvPicPr>
          <p:cNvPr id="1030" name="Picture 6">
            <a:extLst>
              <a:ext uri="{FF2B5EF4-FFF2-40B4-BE49-F238E27FC236}">
                <a16:creationId xmlns:a16="http://schemas.microsoft.com/office/drawing/2014/main" id="{1333D342-3D48-8D53-52AB-7CCF9BB663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8723" y="759599"/>
            <a:ext cx="3750903" cy="25848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679C21A-F16E-F0A9-50BB-A2956A90C3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48728" y="3505358"/>
            <a:ext cx="3770894" cy="2584546"/>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8AF6EFCA-56DD-442E-9948-D162BEBBF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7618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D57ECC-9964-1EE4-B1FD-09B81A8A15D5}"/>
              </a:ext>
            </a:extLst>
          </p:cNvPr>
          <p:cNvSpPr>
            <a:spLocks noGrp="1"/>
          </p:cNvSpPr>
          <p:nvPr>
            <p:ph type="title"/>
          </p:nvPr>
        </p:nvSpPr>
        <p:spPr>
          <a:xfrm>
            <a:off x="5451642" y="1123837"/>
            <a:ext cx="6451110" cy="640671"/>
          </a:xfrm>
        </p:spPr>
        <p:txBody>
          <a:bodyPr>
            <a:normAutofit/>
          </a:bodyPr>
          <a:lstStyle/>
          <a:p>
            <a:r>
              <a:rPr lang="en-GB" dirty="0"/>
              <a:t>Carbon emissions targets</a:t>
            </a:r>
          </a:p>
        </p:txBody>
      </p:sp>
      <p:sp>
        <p:nvSpPr>
          <p:cNvPr id="14" name="Rectangle 13">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1E89EF77-2261-E625-5032-32BE52E3D98E}"/>
              </a:ext>
            </a:extLst>
          </p:cNvPr>
          <p:cNvPicPr>
            <a:picLocks noChangeAspect="1"/>
          </p:cNvPicPr>
          <p:nvPr/>
        </p:nvPicPr>
        <p:blipFill>
          <a:blip r:embed="rId2"/>
          <a:stretch>
            <a:fillRect/>
          </a:stretch>
        </p:blipFill>
        <p:spPr>
          <a:xfrm>
            <a:off x="384048" y="3276600"/>
            <a:ext cx="4466219" cy="2769055"/>
          </a:xfrm>
          <a:prstGeom prst="rect">
            <a:avLst/>
          </a:prstGeom>
        </p:spPr>
      </p:pic>
      <p:sp>
        <p:nvSpPr>
          <p:cNvPr id="3" name="Content Placeholder 2">
            <a:extLst>
              <a:ext uri="{FF2B5EF4-FFF2-40B4-BE49-F238E27FC236}">
                <a16:creationId xmlns:a16="http://schemas.microsoft.com/office/drawing/2014/main" id="{F8FFE7AF-939F-7AB1-080A-ABDD157F692F}"/>
              </a:ext>
            </a:extLst>
          </p:cNvPr>
          <p:cNvSpPr>
            <a:spLocks noGrp="1"/>
          </p:cNvSpPr>
          <p:nvPr>
            <p:ph idx="1"/>
          </p:nvPr>
        </p:nvSpPr>
        <p:spPr>
          <a:xfrm>
            <a:off x="5451644" y="1764508"/>
            <a:ext cx="6451109" cy="4020473"/>
          </a:xfrm>
        </p:spPr>
        <p:txBody>
          <a:bodyPr anchor="t">
            <a:normAutofit fontScale="77500" lnSpcReduction="20000"/>
          </a:bodyPr>
          <a:lstStyle/>
          <a:p>
            <a:pPr marL="0" indent="0" rtl="0" fontAlgn="base">
              <a:buNone/>
            </a:pPr>
            <a:r>
              <a:rPr lang="en-GB" sz="1600" b="0" i="0" dirty="0">
                <a:solidFill>
                  <a:srgbClr val="FFFFFF"/>
                </a:solidFill>
                <a:effectLst/>
                <a:latin typeface="Times New Roman" panose="02020603050405020304" pitchFamily="18" charset="0"/>
                <a:cs typeface="Times New Roman" panose="02020603050405020304" pitchFamily="18" charset="0"/>
              </a:rPr>
              <a:t>By 2030</a:t>
            </a:r>
            <a:r>
              <a:rPr lang="en-GB" sz="1600" b="0" i="0" dirty="0">
                <a:solidFill>
                  <a:schemeClr val="bg1"/>
                </a:solidFill>
                <a:effectLst/>
                <a:latin typeface="Times New Roman" panose="02020603050405020304" pitchFamily="18" charset="0"/>
                <a:cs typeface="Times New Roman" panose="02020603050405020304" pitchFamily="18" charset="0"/>
              </a:rPr>
              <a:t>, all new buildings, infrastructure and renovations will aim to reduce emissions to 68% below 1990 levels. The UK has set a target of net zero carbon emissions by 2050 which will make buildings more energy efficient through modern methods of construction and is why </a:t>
            </a:r>
            <a:r>
              <a:rPr lang="en-GB" sz="1600" b="0" i="0" dirty="0">
                <a:solidFill>
                  <a:srgbClr val="FFFFFF"/>
                </a:solidFill>
                <a:effectLst/>
                <a:latin typeface="Times New Roman" panose="02020603050405020304" pitchFamily="18" charset="0"/>
                <a:cs typeface="Times New Roman" panose="02020603050405020304" pitchFamily="18" charset="0"/>
              </a:rPr>
              <a:t>we have of course considered how we can assist in achieving this.</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Moving away from fossil-fuel boilers </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Build with high energy efficiency and use low carbon technologies</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Produce at least 27 per cent less carbon emissions with low energy measures. </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Background trickle vents and C02 monitors. </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Cross ventilation</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Renewable energy methods</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Sustainable alternatives and methods.</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Natural Resources.</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Landscaping</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Building Orientation.</a:t>
            </a:r>
          </a:p>
          <a:p>
            <a:pPr rtl="0" fontAlgn="base">
              <a:buFont typeface="Arial" panose="020B0604020202020204" pitchFamily="34" charset="0"/>
              <a:buChar char="•"/>
            </a:pPr>
            <a:r>
              <a:rPr lang="en-GB" sz="1600" b="0" i="0" dirty="0">
                <a:solidFill>
                  <a:srgbClr val="FFFFFF"/>
                </a:solidFill>
                <a:effectLst/>
                <a:latin typeface="Times New Roman" panose="02020603050405020304" pitchFamily="18" charset="0"/>
                <a:cs typeface="Times New Roman" panose="02020603050405020304" pitchFamily="18" charset="0"/>
              </a:rPr>
              <a:t>Glazing area, exposure, and shading</a:t>
            </a:r>
          </a:p>
          <a:p>
            <a:endParaRPr lang="en-GB" sz="700" dirty="0">
              <a:solidFill>
                <a:srgbClr val="FFFFFF"/>
              </a:solidFill>
            </a:endParaRPr>
          </a:p>
        </p:txBody>
      </p:sp>
      <p:sp>
        <p:nvSpPr>
          <p:cNvPr id="4" name="AutoShape 2" descr="UK's 2050 Zero Carbon Target - The Carbon Literacy Project">
            <a:extLst>
              <a:ext uri="{FF2B5EF4-FFF2-40B4-BE49-F238E27FC236}">
                <a16:creationId xmlns:a16="http://schemas.microsoft.com/office/drawing/2014/main" id="{FD04D50C-19FC-A46B-5235-E9153A570B1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5120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B497A82-B936-6727-0AE5-01DD5A92C0BC}"/>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8.0 Estimates</a:t>
            </a:r>
          </a:p>
        </p:txBody>
      </p:sp>
    </p:spTree>
    <p:extLst>
      <p:ext uri="{BB962C8B-B14F-4D97-AF65-F5344CB8AC3E}">
        <p14:creationId xmlns:p14="http://schemas.microsoft.com/office/powerpoint/2010/main" val="110460771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EBB7-4B85-012C-F11B-B1589B122372}"/>
              </a:ext>
            </a:extLst>
          </p:cNvPr>
          <p:cNvSpPr>
            <a:spLocks noGrp="1"/>
          </p:cNvSpPr>
          <p:nvPr>
            <p:ph type="title"/>
          </p:nvPr>
        </p:nvSpPr>
        <p:spPr>
          <a:xfrm>
            <a:off x="252919" y="1123837"/>
            <a:ext cx="2947482" cy="4601183"/>
          </a:xfrm>
        </p:spPr>
        <p:txBody>
          <a:bodyPr>
            <a:normAutofit/>
          </a:bodyPr>
          <a:lstStyle/>
          <a:p>
            <a:r>
              <a:rPr lang="en-GB" dirty="0"/>
              <a:t>Capital Costs</a:t>
            </a:r>
          </a:p>
        </p:txBody>
      </p:sp>
      <p:sp>
        <p:nvSpPr>
          <p:cNvPr id="3" name="Content Placeholder 2">
            <a:extLst>
              <a:ext uri="{FF2B5EF4-FFF2-40B4-BE49-F238E27FC236}">
                <a16:creationId xmlns:a16="http://schemas.microsoft.com/office/drawing/2014/main" id="{44A89905-1441-0468-5ADE-C903A67EF1E7}"/>
              </a:ext>
            </a:extLst>
          </p:cNvPr>
          <p:cNvSpPr>
            <a:spLocks noGrp="1"/>
          </p:cNvSpPr>
          <p:nvPr>
            <p:ph idx="1"/>
          </p:nvPr>
        </p:nvSpPr>
        <p:spPr>
          <a:xfrm>
            <a:off x="3489158" y="758952"/>
            <a:ext cx="4328961" cy="5330952"/>
          </a:xfrm>
        </p:spPr>
        <p:txBody>
          <a:bodyPr>
            <a:normAutofit/>
          </a:bodyPr>
          <a:lstStyle/>
          <a:p>
            <a:pPr marL="0" indent="0" rtl="0" fontAlgn="base">
              <a:buNone/>
            </a:pPr>
            <a:r>
              <a:rPr lang="en-GB" sz="800" b="0" i="0" dirty="0">
                <a:effectLst/>
                <a:latin typeface="Times New Roman" panose="02020603050405020304" pitchFamily="18" charset="0"/>
              </a:rPr>
              <a:t>The Capital costs being considered for the proposed development are as follows: </a:t>
            </a:r>
          </a:p>
          <a:p>
            <a:pPr rtl="0" fontAlgn="base">
              <a:buFont typeface="Arial" panose="020B0604020202020204" pitchFamily="34" charset="0"/>
              <a:buChar char="•"/>
            </a:pPr>
            <a:r>
              <a:rPr lang="en-GB" sz="800" b="0" i="0" dirty="0">
                <a:effectLst/>
                <a:latin typeface="Times New Roman" panose="02020603050405020304" pitchFamily="18" charset="0"/>
              </a:rPr>
              <a:t>Land acquisition – this land has already been purchased and secured by the Client in UWTSD. </a:t>
            </a:r>
          </a:p>
          <a:p>
            <a:pPr rtl="0" fontAlgn="base">
              <a:buFont typeface="Arial" panose="020B0604020202020204" pitchFamily="34" charset="0"/>
              <a:buChar char="•"/>
            </a:pPr>
            <a:r>
              <a:rPr lang="en-GB" sz="800" b="0" i="0" dirty="0">
                <a:effectLst/>
                <a:latin typeface="Times New Roman" panose="02020603050405020304" pitchFamily="18" charset="0"/>
              </a:rPr>
              <a:t>Demolitions – Not applicable. There will be no demolition works required on this site as there are no existing buildings. </a:t>
            </a:r>
          </a:p>
          <a:p>
            <a:pPr rtl="0" fontAlgn="base">
              <a:buFont typeface="Arial" panose="020B0604020202020204" pitchFamily="34" charset="0"/>
              <a:buChar char="•"/>
            </a:pPr>
            <a:r>
              <a:rPr lang="en-GB" sz="800" b="0" i="0" dirty="0">
                <a:effectLst/>
                <a:latin typeface="Times New Roman" panose="02020603050405020304" pitchFamily="18" charset="0"/>
              </a:rPr>
              <a:t>Building purchase – Not applicable. </a:t>
            </a:r>
          </a:p>
          <a:p>
            <a:pPr rtl="0" fontAlgn="base">
              <a:buFont typeface="Arial" panose="020B0604020202020204" pitchFamily="34" charset="0"/>
              <a:buChar char="•"/>
            </a:pPr>
            <a:r>
              <a:rPr lang="en-GB" sz="800" b="0" i="0" dirty="0">
                <a:effectLst/>
                <a:latin typeface="Times New Roman" panose="02020603050405020304" pitchFamily="18" charset="0"/>
              </a:rPr>
              <a:t>Infrastructure costs – these will be included and considered when detailed estimates commence. </a:t>
            </a:r>
          </a:p>
          <a:p>
            <a:pPr rtl="0" fontAlgn="base">
              <a:buFont typeface="Arial" panose="020B0604020202020204" pitchFamily="34" charset="0"/>
              <a:buChar char="•"/>
            </a:pPr>
            <a:r>
              <a:rPr lang="en-GB" sz="800" b="0" i="0" dirty="0">
                <a:effectLst/>
                <a:latin typeface="Times New Roman" panose="02020603050405020304" pitchFamily="18" charset="0"/>
              </a:rPr>
              <a:t>Commissions – bringing relevant operations to life and ensuring that it is in good working order will be carried out when detailed estimates begin. </a:t>
            </a:r>
          </a:p>
          <a:p>
            <a:pPr rtl="0" fontAlgn="base">
              <a:buFont typeface="Arial" panose="020B0604020202020204" pitchFamily="34" charset="0"/>
              <a:buChar char="•"/>
            </a:pPr>
            <a:r>
              <a:rPr lang="en-GB" sz="800" b="0" i="0" dirty="0">
                <a:effectLst/>
                <a:latin typeface="Times New Roman" panose="02020603050405020304" pitchFamily="18" charset="0"/>
              </a:rPr>
              <a:t>Statutory fees – considered will be the following: </a:t>
            </a:r>
          </a:p>
          <a:p>
            <a:pPr rtl="0" fontAlgn="base">
              <a:buFont typeface="Arial" panose="020B0604020202020204" pitchFamily="34" charset="0"/>
              <a:buChar char="•"/>
            </a:pPr>
            <a:r>
              <a:rPr lang="en-GB" sz="800" b="0" i="0" dirty="0">
                <a:effectLst/>
                <a:latin typeface="Times New Roman" panose="02020603050405020304" pitchFamily="18" charset="0"/>
              </a:rPr>
              <a:t>Planning permission </a:t>
            </a:r>
          </a:p>
          <a:p>
            <a:pPr rtl="0" fontAlgn="base">
              <a:buFont typeface="Arial" panose="020B0604020202020204" pitchFamily="34" charset="0"/>
              <a:buChar char="•"/>
            </a:pPr>
            <a:r>
              <a:rPr lang="en-GB" sz="800" b="0" i="0" dirty="0">
                <a:effectLst/>
                <a:latin typeface="Times New Roman" panose="02020603050405020304" pitchFamily="18" charset="0"/>
              </a:rPr>
              <a:t>Building Regulations </a:t>
            </a:r>
          </a:p>
          <a:p>
            <a:pPr rtl="0" fontAlgn="base">
              <a:buFont typeface="Arial" panose="020B0604020202020204" pitchFamily="34" charset="0"/>
              <a:buChar char="•"/>
            </a:pPr>
            <a:r>
              <a:rPr lang="en-GB" sz="800" b="0" i="0" dirty="0">
                <a:effectLst/>
                <a:latin typeface="Times New Roman" panose="02020603050405020304" pitchFamily="18" charset="0"/>
              </a:rPr>
              <a:t>Licensing  </a:t>
            </a:r>
          </a:p>
          <a:p>
            <a:pPr rtl="0" fontAlgn="base">
              <a:buFont typeface="Arial" panose="020B0604020202020204" pitchFamily="34" charset="0"/>
              <a:buChar char="•"/>
            </a:pPr>
            <a:r>
              <a:rPr lang="en-GB" sz="800" b="0" i="0" dirty="0">
                <a:effectLst/>
                <a:latin typeface="Times New Roman" panose="02020603050405020304" pitchFamily="18" charset="0"/>
              </a:rPr>
              <a:t>Transport and Highways </a:t>
            </a:r>
          </a:p>
          <a:p>
            <a:pPr rtl="0" fontAlgn="base">
              <a:buFont typeface="Arial" panose="020B0604020202020204" pitchFamily="34" charset="0"/>
              <a:buChar char="•"/>
            </a:pPr>
            <a:r>
              <a:rPr lang="en-GB" sz="800" b="0" i="0" dirty="0">
                <a:effectLst/>
                <a:latin typeface="Times New Roman" panose="02020603050405020304" pitchFamily="18" charset="0"/>
              </a:rPr>
              <a:t>Materials, plant, and equipment – these will be included and considered when detailed estimates commence. </a:t>
            </a:r>
          </a:p>
          <a:p>
            <a:pPr rtl="0" fontAlgn="base">
              <a:buFont typeface="Arial" panose="020B0604020202020204" pitchFamily="34" charset="0"/>
              <a:buChar char="•"/>
            </a:pPr>
            <a:r>
              <a:rPr lang="en-GB" sz="800" b="0" i="0" dirty="0">
                <a:effectLst/>
                <a:latin typeface="Times New Roman" panose="02020603050405020304" pitchFamily="18" charset="0"/>
              </a:rPr>
              <a:t>Labour – Labour costs will be included in all rates supplied in the detailed estimate. </a:t>
            </a:r>
          </a:p>
          <a:p>
            <a:pPr rtl="0" fontAlgn="base">
              <a:buFont typeface="Arial" panose="020B0604020202020204" pitchFamily="34" charset="0"/>
              <a:buChar char="•"/>
            </a:pPr>
            <a:r>
              <a:rPr lang="en-GB" sz="800" b="0" i="0" dirty="0">
                <a:effectLst/>
                <a:latin typeface="Times New Roman" panose="02020603050405020304" pitchFamily="18" charset="0"/>
              </a:rPr>
              <a:t>Fixtures and fittings – fixtures and fittings will be included in all rates supplied in the detailed estimate. </a:t>
            </a:r>
          </a:p>
          <a:p>
            <a:pPr rtl="0" fontAlgn="base">
              <a:buFont typeface="Arial" panose="020B0604020202020204" pitchFamily="34" charset="0"/>
              <a:buChar char="•"/>
            </a:pPr>
            <a:r>
              <a:rPr lang="en-GB" sz="800" b="0" i="0" dirty="0">
                <a:effectLst/>
                <a:latin typeface="Times New Roman" panose="02020603050405020304" pitchFamily="18" charset="0"/>
              </a:rPr>
              <a:t>Project insurance, inflation, taxation, and financing  </a:t>
            </a:r>
          </a:p>
          <a:p>
            <a:pPr rtl="0" fontAlgn="base">
              <a:buFont typeface="Arial" panose="020B0604020202020204" pitchFamily="34" charset="0"/>
              <a:buChar char="•"/>
            </a:pPr>
            <a:r>
              <a:rPr lang="en-GB" sz="800" b="0" i="0" dirty="0">
                <a:effectLst/>
                <a:latin typeface="Times New Roman" panose="02020603050405020304" pitchFamily="18" charset="0"/>
              </a:rPr>
              <a:t>Internal costs directly associated with the development – planning, overheads, construction, management, maintenance, and disposal will all be considered here</a:t>
            </a:r>
          </a:p>
          <a:p>
            <a:endParaRPr lang="en-GB" sz="800" dirty="0"/>
          </a:p>
        </p:txBody>
      </p:sp>
      <p:pic>
        <p:nvPicPr>
          <p:cNvPr id="4" name="Picture 3" descr="A person writing on a paper&#10;&#10;Description automatically generated with low confidence">
            <a:extLst>
              <a:ext uri="{FF2B5EF4-FFF2-40B4-BE49-F238E27FC236}">
                <a16:creationId xmlns:a16="http://schemas.microsoft.com/office/drawing/2014/main" id="{67577E5E-F031-546D-DE43-FAAF62F3929C}"/>
              </a:ext>
            </a:extLst>
          </p:cNvPr>
          <p:cNvPicPr>
            <a:picLocks noChangeAspect="1"/>
          </p:cNvPicPr>
          <p:nvPr/>
        </p:nvPicPr>
        <p:blipFill rotWithShape="1">
          <a:blip r:embed="rId2"/>
          <a:srcRect l="16412" r="40329" b="1"/>
          <a:stretch/>
        </p:blipFill>
        <p:spPr>
          <a:xfrm>
            <a:off x="7818120" y="758952"/>
            <a:ext cx="3617432" cy="5330952"/>
          </a:xfrm>
          <a:prstGeom prst="rect">
            <a:avLst/>
          </a:prstGeom>
        </p:spPr>
      </p:pic>
    </p:spTree>
    <p:extLst>
      <p:ext uri="{BB962C8B-B14F-4D97-AF65-F5344CB8AC3E}">
        <p14:creationId xmlns:p14="http://schemas.microsoft.com/office/powerpoint/2010/main" val="2428304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787E-A8CE-5A7D-19B5-F3E7A8922F4A}"/>
              </a:ext>
            </a:extLst>
          </p:cNvPr>
          <p:cNvSpPr>
            <a:spLocks noGrp="1"/>
          </p:cNvSpPr>
          <p:nvPr>
            <p:ph type="title"/>
          </p:nvPr>
        </p:nvSpPr>
        <p:spPr/>
        <p:txBody>
          <a:bodyPr/>
          <a:lstStyle/>
          <a:p>
            <a:r>
              <a:rPr lang="en-GB" dirty="0"/>
              <a:t>Works Undertaken by Contractor?</a:t>
            </a:r>
          </a:p>
        </p:txBody>
      </p:sp>
      <p:sp>
        <p:nvSpPr>
          <p:cNvPr id="3" name="Content Placeholder 2">
            <a:extLst>
              <a:ext uri="{FF2B5EF4-FFF2-40B4-BE49-F238E27FC236}">
                <a16:creationId xmlns:a16="http://schemas.microsoft.com/office/drawing/2014/main" id="{9B21F167-2205-4E9D-9C4E-DEFAF0E37DB0}"/>
              </a:ext>
            </a:extLst>
          </p:cNvPr>
          <p:cNvSpPr>
            <a:spLocks noGrp="1"/>
          </p:cNvSpPr>
          <p:nvPr>
            <p:ph idx="1"/>
          </p:nvPr>
        </p:nvSpPr>
        <p:spPr/>
        <p:txBody>
          <a:bodyPr>
            <a:normAutofit fontScale="62500" lnSpcReduction="20000"/>
          </a:bodyPr>
          <a:lstStyle/>
          <a:p>
            <a:pPr marL="0" indent="0" algn="l" rtl="0" fontAlgn="base">
              <a:buNone/>
            </a:pPr>
            <a:r>
              <a:rPr lang="en-GB" sz="1500" b="0" i="0" dirty="0">
                <a:solidFill>
                  <a:schemeClr val="tx1"/>
                </a:solidFill>
                <a:effectLst/>
                <a:latin typeface="Times New Roman" panose="02020603050405020304" pitchFamily="18" charset="0"/>
                <a:cs typeface="Times New Roman" panose="02020603050405020304" pitchFamily="18" charset="0"/>
              </a:rPr>
              <a:t>IP Construction will appoint a contractor further alon</a:t>
            </a:r>
            <a:r>
              <a:rPr lang="en-GB" sz="1500" b="0" i="0" dirty="0">
                <a:effectLst/>
                <a:latin typeface="Times New Roman" panose="02020603050405020304" pitchFamily="18" charset="0"/>
                <a:cs typeface="Times New Roman" panose="02020603050405020304" pitchFamily="18" charset="0"/>
              </a:rPr>
              <a:t>g on the proposed SA1 Student Development. Roles and responsibilities will include but not be limited to the following:</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Plan, manage, monitor, and coordinate all site works of the entire project throughout the whole construction phase.</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Consider and imply measures to ensure all health and safety requirements are met. This will include anyone attending site and the general public.</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Liaise with the Client and for the duration of the works to ensure that all risks are being effectively managed.</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Prepare and provide a completed Construction Phase Plan before any construction works commence and throughout.</a:t>
            </a:r>
            <a:endParaRPr lang="en-US" sz="1500" b="0" i="0" dirty="0">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Health and safety arrangements managed throughout.</a:t>
            </a:r>
            <a:endParaRPr lang="en-US" sz="1500" b="0" i="0" dirty="0">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Consult and engage with workers about their health, safety, and welfare ensuring the site is as successful as possible.</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Provide appropriate welfare facilities at beginning and maintain.</a:t>
            </a:r>
            <a:endParaRPr lang="en-US" sz="1500" b="0" i="0" dirty="0">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Ensure that anyone appointed to carry out works on the site has the skills, knowledge, experience, training, and where relevant.</a:t>
            </a:r>
            <a:endParaRPr lang="en-US" sz="1500" b="0" i="0" dirty="0">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Ensure site-specific inductions are provided.</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Provide an effective site set-up with efficient security measures in place ensuring any unauthorised access to the site is prevented.</a:t>
            </a:r>
            <a:r>
              <a:rPr lang="en-US" sz="1500" b="0" i="0" dirty="0">
                <a:effectLst/>
                <a:latin typeface="Times New Roman" panose="02020603050405020304" pitchFamily="18" charset="0"/>
                <a:cs typeface="Times New Roman" panose="02020603050405020304" pitchFamily="18" charset="0"/>
              </a:rPr>
              <a:t>  </a:t>
            </a:r>
          </a:p>
          <a:p>
            <a:pPr marL="0" indent="0" algn="l" rtl="0" fontAlgn="base">
              <a:buNone/>
            </a:pPr>
            <a:r>
              <a:rPr lang="en-GB" sz="1500" b="0" i="0" dirty="0">
                <a:effectLst/>
                <a:latin typeface="Times New Roman" panose="02020603050405020304" pitchFamily="18" charset="0"/>
                <a:cs typeface="Times New Roman" panose="02020603050405020304" pitchFamily="18" charset="0"/>
              </a:rPr>
              <a:t>A tender process will take place to select the subcontractors for this project and it will follow the below process:</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Identify the subcontractors required.</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Get referrals or send the tender information out to trusted subcontractors.</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Send out all information required for the tender process to commence.</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Select the right subcontractor. </a:t>
            </a:r>
            <a:r>
              <a:rPr lang="en-GB" sz="1500" b="1" i="0" dirty="0">
                <a:effectLst/>
                <a:latin typeface="Times New Roman" panose="02020603050405020304" pitchFamily="18" charset="0"/>
                <a:cs typeface="Times New Roman" panose="02020603050405020304" pitchFamily="18" charset="0"/>
              </a:rPr>
              <a:t>This will be both priced and quality based </a:t>
            </a:r>
            <a:r>
              <a:rPr lang="en-GB" sz="1500" b="0" i="0" dirty="0">
                <a:effectLst/>
                <a:latin typeface="Times New Roman" panose="02020603050405020304" pitchFamily="18" charset="0"/>
                <a:cs typeface="Times New Roman" panose="02020603050405020304" pitchFamily="18" charset="0"/>
              </a:rPr>
              <a:t>as the lowest bidder is not generally the correct option.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Ensure all relevant information is obtained from the subcontractor being appointed, including but not limited to, the health and safety records, insurances, financial health, and experience.</a:t>
            </a:r>
            <a:r>
              <a:rPr lang="en-US" sz="15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Char char="•"/>
            </a:pPr>
            <a:r>
              <a:rPr lang="en-GB" sz="1500" b="0" i="0" dirty="0">
                <a:effectLst/>
                <a:latin typeface="Times New Roman" panose="02020603050405020304" pitchFamily="18" charset="0"/>
                <a:cs typeface="Times New Roman" panose="02020603050405020304" pitchFamily="18" charset="0"/>
              </a:rPr>
              <a:t>Arrange a pre-let meeting with all subcontractors to finalise and agree contracts and programmes.</a:t>
            </a:r>
            <a:r>
              <a:rPr lang="en-US" sz="1500" b="0" i="0" dirty="0">
                <a:effectLst/>
                <a:latin typeface="Times New Roman" panose="02020603050405020304" pitchFamily="18"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527633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9C26A5-5684-A78B-A6D6-0AD548CFDBE3}"/>
              </a:ext>
            </a:extLst>
          </p:cNvPr>
          <p:cNvSpPr>
            <a:spLocks noGrp="1"/>
          </p:cNvSpPr>
          <p:nvPr>
            <p:ph type="title"/>
          </p:nvPr>
        </p:nvSpPr>
        <p:spPr>
          <a:xfrm>
            <a:off x="289248" y="1123837"/>
            <a:ext cx="6451110" cy="524489"/>
          </a:xfrm>
        </p:spPr>
        <p:txBody>
          <a:bodyPr>
            <a:normAutofit/>
          </a:bodyPr>
          <a:lstStyle/>
          <a:p>
            <a:r>
              <a:rPr lang="en-GB" sz="2600" dirty="0"/>
              <a:t>Estimates</a:t>
            </a:r>
          </a:p>
        </p:txBody>
      </p:sp>
      <p:sp>
        <p:nvSpPr>
          <p:cNvPr id="3" name="Content Placeholder 2">
            <a:extLst>
              <a:ext uri="{FF2B5EF4-FFF2-40B4-BE49-F238E27FC236}">
                <a16:creationId xmlns:a16="http://schemas.microsoft.com/office/drawing/2014/main" id="{D14E9669-F576-0C4A-7356-D453C9244947}"/>
              </a:ext>
            </a:extLst>
          </p:cNvPr>
          <p:cNvSpPr>
            <a:spLocks noGrp="1"/>
          </p:cNvSpPr>
          <p:nvPr>
            <p:ph idx="1"/>
          </p:nvPr>
        </p:nvSpPr>
        <p:spPr>
          <a:xfrm>
            <a:off x="289248" y="1552074"/>
            <a:ext cx="6451110" cy="4367463"/>
          </a:xfrm>
        </p:spPr>
        <p:txBody>
          <a:bodyPr anchor="t">
            <a:noAutofit/>
          </a:bodyPr>
          <a:lstStyle/>
          <a:p>
            <a:pPr marL="0" indent="0" rtl="0" fontAlgn="base">
              <a:buNone/>
            </a:pPr>
            <a:r>
              <a:rPr lang="en-GB" sz="900" b="1" i="0" dirty="0">
                <a:solidFill>
                  <a:srgbClr val="FFFFFF"/>
                </a:solidFill>
                <a:effectLst/>
                <a:latin typeface="Times New Roman" panose="02020603050405020304" pitchFamily="18" charset="0"/>
                <a:cs typeface="Times New Roman" panose="02020603050405020304" pitchFamily="18" charset="0"/>
              </a:rPr>
              <a:t>Maintenance costs </a:t>
            </a:r>
          </a:p>
          <a:p>
            <a:pPr marL="0" indent="0" rtl="0" fontAlgn="base">
              <a:buNone/>
            </a:pPr>
            <a:r>
              <a:rPr lang="en-GB" sz="900" b="0" i="0" dirty="0">
                <a:solidFill>
                  <a:srgbClr val="FFFFFF"/>
                </a:solidFill>
                <a:effectLst/>
                <a:latin typeface="Times New Roman" panose="02020603050405020304" pitchFamily="18" charset="0"/>
                <a:cs typeface="Times New Roman" panose="02020603050405020304" pitchFamily="18" charset="0"/>
              </a:rPr>
              <a:t>Please note, the below rates are approximate and will need to be reviewed once the final design and estimates are completed. </a:t>
            </a:r>
            <a:br>
              <a:rPr lang="en-GB" sz="900" dirty="0">
                <a:solidFill>
                  <a:srgbClr val="FFFFFF"/>
                </a:solidFill>
                <a:latin typeface="Times New Roman" panose="02020603050405020304" pitchFamily="18" charset="0"/>
                <a:cs typeface="Times New Roman" panose="02020603050405020304" pitchFamily="18" charset="0"/>
              </a:rPr>
            </a:br>
            <a:r>
              <a:rPr lang="en-GB" sz="900" b="0" i="0" dirty="0">
                <a:solidFill>
                  <a:srgbClr val="FFFFFF"/>
                </a:solidFill>
                <a:effectLst/>
                <a:latin typeface="Times New Roman" panose="02020603050405020304" pitchFamily="18" charset="0"/>
                <a:cs typeface="Times New Roman" panose="02020603050405020304" pitchFamily="18" charset="0"/>
              </a:rPr>
              <a:t>As the proposed building has various uses, the rates will vary accordingly. </a:t>
            </a:r>
          </a:p>
          <a:p>
            <a:pPr marL="0" indent="0" rtl="0" fontAlgn="base">
              <a:buNone/>
            </a:pPr>
            <a:r>
              <a:rPr lang="en-GB" sz="900" b="0" i="0" dirty="0">
                <a:solidFill>
                  <a:srgbClr val="FFFFFF"/>
                </a:solidFill>
                <a:effectLst/>
                <a:latin typeface="Times New Roman" panose="02020603050405020304" pitchFamily="18" charset="0"/>
                <a:cs typeface="Times New Roman" panose="02020603050405020304" pitchFamily="18" charset="0"/>
              </a:rPr>
              <a:t>Shops - £91.00 per m2 gross floor area per annum </a:t>
            </a:r>
            <a:br>
              <a:rPr lang="en-GB" sz="900" b="0" i="0" dirty="0">
                <a:solidFill>
                  <a:srgbClr val="FFFFFF"/>
                </a:solidFill>
                <a:effectLst/>
                <a:latin typeface="Times New Roman" panose="02020603050405020304" pitchFamily="18" charset="0"/>
                <a:cs typeface="Times New Roman" panose="02020603050405020304" pitchFamily="18" charset="0"/>
              </a:rPr>
            </a:br>
            <a:r>
              <a:rPr lang="en-GB" sz="900" b="0" i="0" dirty="0">
                <a:solidFill>
                  <a:srgbClr val="FFFFFF"/>
                </a:solidFill>
                <a:effectLst/>
                <a:latin typeface="Times New Roman" panose="02020603050405020304" pitchFamily="18" charset="0"/>
                <a:cs typeface="Times New Roman" panose="02020603050405020304" pitchFamily="18" charset="0"/>
              </a:rPr>
              <a:t>Accommodation - £109.90 per m2 gross floor area per annum </a:t>
            </a:r>
            <a:br>
              <a:rPr lang="en-GB" sz="900" b="0" i="0" dirty="0">
                <a:solidFill>
                  <a:srgbClr val="FFFFFF"/>
                </a:solidFill>
                <a:effectLst/>
                <a:latin typeface="Times New Roman" panose="02020603050405020304" pitchFamily="18" charset="0"/>
                <a:cs typeface="Times New Roman" panose="02020603050405020304" pitchFamily="18" charset="0"/>
              </a:rPr>
            </a:br>
            <a:r>
              <a:rPr lang="en-GB" sz="900" b="0" i="0" dirty="0">
                <a:solidFill>
                  <a:srgbClr val="FFFFFF"/>
                </a:solidFill>
                <a:effectLst/>
                <a:latin typeface="Times New Roman" panose="02020603050405020304" pitchFamily="18" charset="0"/>
                <a:cs typeface="Times New Roman" panose="02020603050405020304" pitchFamily="18" charset="0"/>
              </a:rPr>
              <a:t>The above includes maintenance, decoration, cleaning, and utilities. </a:t>
            </a:r>
          </a:p>
          <a:p>
            <a:pPr marL="0" indent="0" rtl="0" fontAlgn="base">
              <a:buNone/>
            </a:pPr>
            <a:r>
              <a:rPr lang="en-GB" sz="900" b="1" i="0" dirty="0">
                <a:solidFill>
                  <a:schemeClr val="bg1"/>
                </a:solidFill>
                <a:effectLst/>
                <a:latin typeface="Times New Roman" panose="02020603050405020304" pitchFamily="18" charset="0"/>
                <a:cs typeface="Times New Roman" panose="02020603050405020304" pitchFamily="18" charset="0"/>
              </a:rPr>
              <a:t>Whole Life Costs </a:t>
            </a:r>
            <a:br>
              <a:rPr lang="en-GB" sz="900" b="0" i="0" dirty="0">
                <a:solidFill>
                  <a:schemeClr val="bg1"/>
                </a:solidFill>
                <a:effectLst/>
                <a:latin typeface="Times New Roman" panose="02020603050405020304" pitchFamily="18" charset="0"/>
                <a:cs typeface="Times New Roman" panose="02020603050405020304" pitchFamily="18" charset="0"/>
              </a:rPr>
            </a:br>
            <a:br>
              <a:rPr lang="en-GB" sz="900" b="0" i="0" dirty="0">
                <a:solidFill>
                  <a:schemeClr val="bg1"/>
                </a:solidFill>
                <a:effectLst/>
                <a:latin typeface="Times New Roman" panose="02020603050405020304" pitchFamily="18" charset="0"/>
                <a:cs typeface="Times New Roman" panose="02020603050405020304" pitchFamily="18" charset="0"/>
              </a:rPr>
            </a:br>
            <a:r>
              <a:rPr lang="en-GB" sz="900" b="0" i="0" dirty="0">
                <a:solidFill>
                  <a:schemeClr val="bg1"/>
                </a:solidFill>
                <a:effectLst/>
                <a:latin typeface="Times New Roman" panose="02020603050405020304" pitchFamily="18" charset="0"/>
                <a:cs typeface="Times New Roman" panose="02020603050405020304" pitchFamily="18" charset="0"/>
              </a:rPr>
              <a:t>To be carried out at a later stage when detailed and accurate estimates are finalised. </a:t>
            </a:r>
            <a:br>
              <a:rPr lang="en-GB" sz="900" b="0" i="0" dirty="0">
                <a:solidFill>
                  <a:schemeClr val="bg1"/>
                </a:solidFill>
                <a:effectLst/>
                <a:latin typeface="Times New Roman" panose="02020603050405020304" pitchFamily="18" charset="0"/>
                <a:cs typeface="Times New Roman" panose="02020603050405020304" pitchFamily="18" charset="0"/>
              </a:rPr>
            </a:br>
            <a:br>
              <a:rPr lang="en-GB" sz="900" b="0" i="0" dirty="0">
                <a:solidFill>
                  <a:schemeClr val="bg1"/>
                </a:solidFill>
                <a:effectLst/>
                <a:latin typeface="Times New Roman" panose="02020603050405020304" pitchFamily="18" charset="0"/>
                <a:cs typeface="Times New Roman" panose="02020603050405020304" pitchFamily="18" charset="0"/>
              </a:rPr>
            </a:br>
            <a:r>
              <a:rPr lang="en-GB" sz="900" b="0" i="0" dirty="0">
                <a:solidFill>
                  <a:schemeClr val="bg1"/>
                </a:solidFill>
                <a:effectLst/>
                <a:latin typeface="Times New Roman" panose="02020603050405020304" pitchFamily="18" charset="0"/>
                <a:cs typeface="Times New Roman" panose="02020603050405020304" pitchFamily="18" charset="0"/>
              </a:rPr>
              <a:t>Included in the whole life costs will be purchase and installation, design and building costs, operating costs, maintenance, associated financing costs, depreciation, and disposal costs. We aim to cover as many elements as possible including waste produced and removed when the building is occupied. </a:t>
            </a:r>
          </a:p>
          <a:p>
            <a:pPr marL="0" indent="0" rtl="0" fontAlgn="base">
              <a:buNone/>
            </a:pPr>
            <a:r>
              <a:rPr lang="en-GB" sz="900" b="1" i="0" dirty="0">
                <a:solidFill>
                  <a:schemeClr val="bg1"/>
                </a:solidFill>
                <a:effectLst/>
                <a:latin typeface="Times New Roman" panose="02020603050405020304" pitchFamily="18" charset="0"/>
                <a:cs typeface="Times New Roman" panose="02020603050405020304" pitchFamily="18" charset="0"/>
              </a:rPr>
              <a:t>VAT excluded</a:t>
            </a:r>
            <a:r>
              <a:rPr lang="en-GB" sz="900" b="0" i="0" dirty="0">
                <a:solidFill>
                  <a:schemeClr val="bg1"/>
                </a:solidFill>
                <a:effectLst/>
                <a:latin typeface="Times New Roman" panose="02020603050405020304" pitchFamily="18" charset="0"/>
                <a:cs typeface="Times New Roman" panose="02020603050405020304" pitchFamily="18" charset="0"/>
              </a:rPr>
              <a:t> </a:t>
            </a:r>
            <a:br>
              <a:rPr lang="en-GB" sz="900" b="0" i="0" dirty="0">
                <a:solidFill>
                  <a:schemeClr val="bg1"/>
                </a:solidFill>
                <a:effectLst/>
                <a:latin typeface="Times New Roman" panose="02020603050405020304" pitchFamily="18" charset="0"/>
                <a:cs typeface="Times New Roman" panose="02020603050405020304" pitchFamily="18" charset="0"/>
              </a:rPr>
            </a:br>
            <a:br>
              <a:rPr lang="en-GB" sz="900" dirty="0">
                <a:solidFill>
                  <a:schemeClr val="bg1"/>
                </a:solidFill>
                <a:latin typeface="Times New Roman" panose="02020603050405020304" pitchFamily="18" charset="0"/>
                <a:cs typeface="Times New Roman" panose="02020603050405020304" pitchFamily="18" charset="0"/>
              </a:rPr>
            </a:br>
            <a:r>
              <a:rPr lang="en-GB" sz="900" b="0" i="0" dirty="0">
                <a:solidFill>
                  <a:schemeClr val="bg1"/>
                </a:solidFill>
                <a:effectLst/>
                <a:latin typeface="Times New Roman" panose="02020603050405020304" pitchFamily="18" charset="0"/>
                <a:cs typeface="Times New Roman" panose="02020603050405020304" pitchFamily="18" charset="0"/>
              </a:rPr>
              <a:t>All prices provided at this stage are excluding VAT.  </a:t>
            </a:r>
          </a:p>
          <a:p>
            <a:pPr marL="0" indent="0" rtl="0" fontAlgn="base">
              <a:buNone/>
            </a:pPr>
            <a:r>
              <a:rPr lang="en-GB" sz="900" b="1" i="0" dirty="0">
                <a:solidFill>
                  <a:schemeClr val="bg1"/>
                </a:solidFill>
                <a:effectLst/>
                <a:latin typeface="Times New Roman" panose="02020603050405020304" pitchFamily="18" charset="0"/>
                <a:cs typeface="Times New Roman" panose="02020603050405020304" pitchFamily="18" charset="0"/>
              </a:rPr>
              <a:t>Exclusions</a:t>
            </a:r>
            <a:br>
              <a:rPr lang="en-GB" sz="900" b="1" i="0" dirty="0">
                <a:solidFill>
                  <a:schemeClr val="bg1"/>
                </a:solidFill>
                <a:effectLst/>
                <a:latin typeface="Times New Roman" panose="02020603050405020304" pitchFamily="18" charset="0"/>
                <a:cs typeface="Times New Roman" panose="02020603050405020304" pitchFamily="18" charset="0"/>
              </a:rPr>
            </a:br>
            <a:br>
              <a:rPr lang="en-GB" sz="900" b="1" i="0" dirty="0">
                <a:solidFill>
                  <a:schemeClr val="bg1"/>
                </a:solidFill>
                <a:effectLst/>
                <a:latin typeface="Times New Roman" panose="02020603050405020304" pitchFamily="18" charset="0"/>
                <a:cs typeface="Times New Roman" panose="02020603050405020304" pitchFamily="18" charset="0"/>
              </a:rPr>
            </a:br>
            <a:r>
              <a:rPr lang="en-GB" sz="900" b="0" i="0" dirty="0">
                <a:solidFill>
                  <a:schemeClr val="bg1"/>
                </a:solidFill>
                <a:effectLst/>
                <a:latin typeface="Times New Roman" panose="02020603050405020304" pitchFamily="18" charset="0"/>
                <a:cs typeface="Times New Roman" panose="02020603050405020304" pitchFamily="18" charset="0"/>
              </a:rPr>
              <a:t>At this stage, the costs provided are approximate and yet to be finalised. No allowance has been made for any loose equipment including, furniture, or computers etc. Also, please note, no allowance has been made for any specialist internal trades or works, including, plumbing or electrical works.  Everything is approximate at this stage and nothing is set in stone, all inclusions and exclusions have been mentioned briefly throughout.</a:t>
            </a:r>
            <a:endParaRPr lang="en-GB" sz="900" dirty="0">
              <a:solidFill>
                <a:schemeClr val="bg1"/>
              </a:solidFill>
              <a:latin typeface="Times New Roman" panose="02020603050405020304" pitchFamily="18" charset="0"/>
              <a:cs typeface="Times New Roman" panose="02020603050405020304" pitchFamily="18" charset="0"/>
            </a:endParaRPr>
          </a:p>
          <a:p>
            <a:pPr marL="0" indent="0" rtl="0" fontAlgn="base">
              <a:buNone/>
            </a:pPr>
            <a:r>
              <a:rPr lang="en-GB" sz="900" b="1" i="0" dirty="0">
                <a:solidFill>
                  <a:schemeClr val="bg1"/>
                </a:solidFill>
                <a:effectLst/>
                <a:latin typeface="Times New Roman" panose="02020603050405020304" pitchFamily="18" charset="0"/>
                <a:cs typeface="Times New Roman" panose="02020603050405020304" pitchFamily="18" charset="0"/>
              </a:rPr>
              <a:t>Cash Flow</a:t>
            </a:r>
            <a:r>
              <a:rPr lang="en-GB" sz="900" b="0" i="0" dirty="0">
                <a:solidFill>
                  <a:schemeClr val="bg1"/>
                </a:solidFill>
                <a:effectLst/>
                <a:latin typeface="Times New Roman" panose="02020603050405020304" pitchFamily="18" charset="0"/>
                <a:cs typeface="Times New Roman" panose="02020603050405020304" pitchFamily="18" charset="0"/>
              </a:rPr>
              <a:t> </a:t>
            </a:r>
            <a:br>
              <a:rPr lang="en-GB" sz="900" b="0" i="0" dirty="0">
                <a:solidFill>
                  <a:schemeClr val="bg1"/>
                </a:solidFill>
                <a:effectLst/>
                <a:latin typeface="Times New Roman" panose="02020603050405020304" pitchFamily="18" charset="0"/>
                <a:cs typeface="Times New Roman" panose="02020603050405020304" pitchFamily="18" charset="0"/>
              </a:rPr>
            </a:br>
            <a:br>
              <a:rPr lang="en-GB" sz="900" b="0" i="0" dirty="0">
                <a:solidFill>
                  <a:schemeClr val="bg1"/>
                </a:solidFill>
                <a:effectLst/>
                <a:latin typeface="Times New Roman" panose="02020603050405020304" pitchFamily="18" charset="0"/>
                <a:cs typeface="Times New Roman" panose="02020603050405020304" pitchFamily="18" charset="0"/>
              </a:rPr>
            </a:br>
            <a:r>
              <a:rPr lang="en-GB" sz="900" b="0" i="0" dirty="0">
                <a:solidFill>
                  <a:schemeClr val="bg1"/>
                </a:solidFill>
                <a:effectLst/>
                <a:latin typeface="Times New Roman" panose="02020603050405020304" pitchFamily="18" charset="0"/>
                <a:cs typeface="Times New Roman" panose="02020603050405020304" pitchFamily="18" charset="0"/>
              </a:rPr>
              <a:t>This is an added element to this feasibility study. Further detail and information will be provided on this when the design, costs, and programmes are finalised. When all costs are finalised, Jack will work alongside Gregg who will have programmes and dates set to assist with our proposed Cash Flow. </a:t>
            </a:r>
          </a:p>
        </p:txBody>
      </p:sp>
      <p:pic>
        <p:nvPicPr>
          <p:cNvPr id="4" name="Picture 3" descr="A person typing on a calculator&#10;&#10;Description automatically generated with medium confidence">
            <a:extLst>
              <a:ext uri="{FF2B5EF4-FFF2-40B4-BE49-F238E27FC236}">
                <a16:creationId xmlns:a16="http://schemas.microsoft.com/office/drawing/2014/main" id="{F7E9CBF9-41D7-FABA-18A4-6126EC92C3F2}"/>
              </a:ext>
            </a:extLst>
          </p:cNvPr>
          <p:cNvPicPr>
            <a:picLocks noChangeAspect="1"/>
          </p:cNvPicPr>
          <p:nvPr/>
        </p:nvPicPr>
        <p:blipFill rotWithShape="1">
          <a:blip r:embed="rId2"/>
          <a:srcRect l="36604" r="16085"/>
          <a:stretch/>
        </p:blipFill>
        <p:spPr>
          <a:xfrm>
            <a:off x="7545032" y="759599"/>
            <a:ext cx="3778286" cy="5330650"/>
          </a:xfrm>
          <a:prstGeom prst="rect">
            <a:avLst/>
          </a:prstGeom>
        </p:spPr>
      </p:pic>
    </p:spTree>
    <p:extLst>
      <p:ext uri="{BB962C8B-B14F-4D97-AF65-F5344CB8AC3E}">
        <p14:creationId xmlns:p14="http://schemas.microsoft.com/office/powerpoint/2010/main" val="7082546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CED489-049F-5BC2-0289-36EF6D7B4013}"/>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9.0 Programme</a:t>
            </a:r>
          </a:p>
        </p:txBody>
      </p:sp>
    </p:spTree>
    <p:extLst>
      <p:ext uri="{BB962C8B-B14F-4D97-AF65-F5344CB8AC3E}">
        <p14:creationId xmlns:p14="http://schemas.microsoft.com/office/powerpoint/2010/main" val="69929134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31C6F86-FA27-01F5-3FAE-10ADA28643D5}"/>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10.0 Conclusions/ recommendations</a:t>
            </a:r>
          </a:p>
        </p:txBody>
      </p:sp>
    </p:spTree>
    <p:extLst>
      <p:ext uri="{BB962C8B-B14F-4D97-AF65-F5344CB8AC3E}">
        <p14:creationId xmlns:p14="http://schemas.microsoft.com/office/powerpoint/2010/main" val="136873037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381"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54EC0C3-FEFB-E69F-B3F6-085B5CEDEDDB}"/>
              </a:ext>
            </a:extLst>
          </p:cNvPr>
          <p:cNvSpPr>
            <a:spLocks noGrp="1"/>
          </p:cNvSpPr>
          <p:nvPr>
            <p:ph type="title"/>
          </p:nvPr>
        </p:nvSpPr>
        <p:spPr>
          <a:xfrm>
            <a:off x="3372114" y="1083731"/>
            <a:ext cx="8184221" cy="4758797"/>
          </a:xfrm>
        </p:spPr>
        <p:txBody>
          <a:bodyPr vert="horz" lIns="91440" tIns="45720" rIns="91440" bIns="45720" rtlCol="0" anchor="ctr">
            <a:normAutofit/>
          </a:bodyPr>
          <a:lstStyle/>
          <a:p>
            <a:r>
              <a:rPr lang="en-US" sz="7200" spc="-100"/>
              <a:t>11.0 Drawings and associated information</a:t>
            </a:r>
          </a:p>
        </p:txBody>
      </p:sp>
    </p:spTree>
    <p:extLst>
      <p:ext uri="{BB962C8B-B14F-4D97-AF65-F5344CB8AC3E}">
        <p14:creationId xmlns:p14="http://schemas.microsoft.com/office/powerpoint/2010/main" val="142543389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EA992460-7FA3-40FE-A958-BCD1981B9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ADF57D5B-380D-48E9-8DAD-DD500FE80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C8F344-3878-9A84-9CF5-CE0AE363808F}"/>
              </a:ext>
            </a:extLst>
          </p:cNvPr>
          <p:cNvSpPr>
            <a:spLocks noGrp="1"/>
          </p:cNvSpPr>
          <p:nvPr>
            <p:ph type="title"/>
          </p:nvPr>
        </p:nvSpPr>
        <p:spPr>
          <a:xfrm>
            <a:off x="289249" y="1123837"/>
            <a:ext cx="4016116" cy="1255469"/>
          </a:xfrm>
        </p:spPr>
        <p:txBody>
          <a:bodyPr>
            <a:normAutofit/>
          </a:bodyPr>
          <a:lstStyle/>
          <a:p>
            <a:r>
              <a:rPr lang="en-GB" sz="3300"/>
              <a:t>Site Location drawings &amp; aerial photographs</a:t>
            </a:r>
          </a:p>
        </p:txBody>
      </p:sp>
      <p:sp>
        <p:nvSpPr>
          <p:cNvPr id="3" name="Content Placeholder 2">
            <a:extLst>
              <a:ext uri="{FF2B5EF4-FFF2-40B4-BE49-F238E27FC236}">
                <a16:creationId xmlns:a16="http://schemas.microsoft.com/office/drawing/2014/main" id="{673A3EE5-6C77-C82C-3B4C-6B3D29DCFBC1}"/>
              </a:ext>
            </a:extLst>
          </p:cNvPr>
          <p:cNvSpPr>
            <a:spLocks noGrp="1"/>
          </p:cNvSpPr>
          <p:nvPr>
            <p:ph idx="1"/>
          </p:nvPr>
        </p:nvSpPr>
        <p:spPr>
          <a:xfrm>
            <a:off x="289249" y="2510395"/>
            <a:ext cx="4016116" cy="3274586"/>
          </a:xfrm>
        </p:spPr>
        <p:txBody>
          <a:bodyPr anchor="t">
            <a:normAutofit/>
          </a:bodyPr>
          <a:lstStyle/>
          <a:p>
            <a:pPr marL="0" indent="0" rtl="0" fontAlgn="base">
              <a:buNone/>
            </a:pPr>
            <a:r>
              <a:rPr lang="en-GB" sz="1800" b="0" i="0" dirty="0">
                <a:solidFill>
                  <a:srgbClr val="FFFFFF"/>
                </a:solidFill>
                <a:effectLst/>
                <a:latin typeface="Times New Roman" panose="02020603050405020304" pitchFamily="18" charset="0"/>
              </a:rPr>
              <a:t>The site is highlighted in the yellow circle as seen above. The aerial photo was taken on 23</a:t>
            </a:r>
            <a:r>
              <a:rPr lang="en-GB" sz="1800" b="0" i="0" baseline="30000" dirty="0">
                <a:solidFill>
                  <a:srgbClr val="FFFFFF"/>
                </a:solidFill>
                <a:effectLst/>
                <a:latin typeface="Times New Roman" panose="02020603050405020304" pitchFamily="18" charset="0"/>
              </a:rPr>
              <a:t>rd</a:t>
            </a:r>
            <a:r>
              <a:rPr lang="en-GB" sz="1800" b="0" i="0" dirty="0">
                <a:solidFill>
                  <a:srgbClr val="FFFFFF"/>
                </a:solidFill>
                <a:effectLst/>
                <a:latin typeface="Times New Roman" panose="02020603050405020304" pitchFamily="18" charset="0"/>
              </a:rPr>
              <a:t> April 2021 (as noted by Google). There has been no further construction near enough the proposed site taken place since the above photo was taken, therefore, there are no consideration required in this sense.</a:t>
            </a:r>
            <a:r>
              <a:rPr lang="en-US" sz="1800" b="0" i="0" dirty="0">
                <a:solidFill>
                  <a:srgbClr val="FFFFFF"/>
                </a:solidFill>
                <a:effectLst/>
                <a:latin typeface="Times New Roman" panose="02020603050405020304" pitchFamily="18" charset="0"/>
              </a:rPr>
              <a:t> </a:t>
            </a:r>
            <a:endParaRPr lang="en-US" sz="1800" b="0" i="0" dirty="0">
              <a:solidFill>
                <a:srgbClr val="FFFFFF"/>
              </a:solidFill>
              <a:effectLst/>
              <a:latin typeface="Segoe UI" panose="020B0502040204020203" pitchFamily="34" charset="0"/>
            </a:endParaRPr>
          </a:p>
          <a:p>
            <a:pPr marL="0" indent="0" rtl="0" fontAlgn="base">
              <a:buNone/>
            </a:pPr>
            <a:r>
              <a:rPr lang="en-GB" sz="1800" b="0" i="0" dirty="0">
                <a:solidFill>
                  <a:srgbClr val="FFFFFF"/>
                </a:solidFill>
                <a:effectLst/>
                <a:latin typeface="Times New Roman" panose="02020603050405020304" pitchFamily="18" charset="0"/>
              </a:rPr>
              <a:t>Further back to 1945, we can see from Google earth that the proposed site once has a train track and station situated there.</a:t>
            </a:r>
            <a:endParaRPr lang="en-US" sz="1800" b="0" i="0" dirty="0">
              <a:solidFill>
                <a:srgbClr val="FFFFFF"/>
              </a:solidFill>
              <a:effectLst/>
              <a:latin typeface="Segoe UI" panose="020B0502040204020203" pitchFamily="34" charset="0"/>
            </a:endParaRPr>
          </a:p>
          <a:p>
            <a:endParaRPr lang="en-GB" sz="1800" dirty="0">
              <a:solidFill>
                <a:srgbClr val="FFFFFF"/>
              </a:solidFill>
            </a:endParaRPr>
          </a:p>
        </p:txBody>
      </p:sp>
      <p:sp>
        <p:nvSpPr>
          <p:cNvPr id="5133" name="Rectangle 5132">
            <a:extLst>
              <a:ext uri="{FF2B5EF4-FFF2-40B4-BE49-F238E27FC236}">
                <a16:creationId xmlns:a16="http://schemas.microsoft.com/office/drawing/2014/main" id="{065CC8E5-7727-4F29-A17D-114AF339F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74600802-151E-4F13-8C35-8D5CEDFF6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F125053E-1062-4FE2-974C-546DC769D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124" name="Picture 4" descr="A satellite image of a city&#10;&#10;Description automatically generated with low confidence">
            <a:extLst>
              <a:ext uri="{FF2B5EF4-FFF2-40B4-BE49-F238E27FC236}">
                <a16:creationId xmlns:a16="http://schemas.microsoft.com/office/drawing/2014/main" id="{52393E5A-CD45-BFDD-71DD-A7474123ED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600" r="12009" b="-1"/>
          <a:stretch/>
        </p:blipFill>
        <p:spPr bwMode="auto">
          <a:xfrm>
            <a:off x="7460907" y="3264090"/>
            <a:ext cx="4027002" cy="359391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Map&#10;&#10;Description automatically generated">
            <a:extLst>
              <a:ext uri="{FF2B5EF4-FFF2-40B4-BE49-F238E27FC236}">
                <a16:creationId xmlns:a16="http://schemas.microsoft.com/office/drawing/2014/main" id="{0C33D056-BA7E-EFBC-82CE-EF871789C0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20" r="18668" b="-2"/>
          <a:stretch/>
        </p:blipFill>
        <p:spPr bwMode="auto">
          <a:xfrm>
            <a:off x="5137460" y="10"/>
            <a:ext cx="4113440" cy="3920034"/>
          </a:xfrm>
          <a:custGeom>
            <a:avLst/>
            <a:gdLst/>
            <a:ahLst/>
            <a:cxnLst/>
            <a:rect l="l" t="t" r="r" b="b"/>
            <a:pathLst>
              <a:path w="4113440" h="3920044">
                <a:moveTo>
                  <a:pt x="0" y="0"/>
                </a:moveTo>
                <a:lnTo>
                  <a:pt x="4113440" y="0"/>
                </a:lnTo>
                <a:lnTo>
                  <a:pt x="4113440" y="3103224"/>
                </a:lnTo>
                <a:lnTo>
                  <a:pt x="2157388" y="3103224"/>
                </a:lnTo>
                <a:lnTo>
                  <a:pt x="2157388" y="3920044"/>
                </a:lnTo>
                <a:lnTo>
                  <a:pt x="0" y="392004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37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0E361DA-9124-7CFE-2C3B-591128EC5260}"/>
              </a:ext>
            </a:extLst>
          </p:cNvPr>
          <p:cNvSpPr>
            <a:spLocks noGrp="1"/>
          </p:cNvSpPr>
          <p:nvPr>
            <p:ph type="title"/>
          </p:nvPr>
        </p:nvSpPr>
        <p:spPr>
          <a:xfrm>
            <a:off x="1063691" y="4049486"/>
            <a:ext cx="4825480" cy="1883228"/>
          </a:xfrm>
        </p:spPr>
        <p:txBody>
          <a:bodyPr>
            <a:normAutofit/>
          </a:bodyPr>
          <a:lstStyle/>
          <a:p>
            <a:pPr algn="r"/>
            <a:r>
              <a:rPr lang="en-GB" sz="4400"/>
              <a:t>Option 1</a:t>
            </a:r>
            <a:br>
              <a:rPr lang="en-GB" sz="4400"/>
            </a:br>
            <a:r>
              <a:rPr lang="en-GB" sz="4400"/>
              <a:t>(preferred option)</a:t>
            </a:r>
          </a:p>
        </p:txBody>
      </p:sp>
      <p:pic>
        <p:nvPicPr>
          <p:cNvPr id="8" name="Picture 7" descr="A diagram of a house&#10;&#10;Description automatically generated with low confidence">
            <a:extLst>
              <a:ext uri="{FF2B5EF4-FFF2-40B4-BE49-F238E27FC236}">
                <a16:creationId xmlns:a16="http://schemas.microsoft.com/office/drawing/2014/main" id="{85658EA6-A734-3C63-C426-8C3490509C76}"/>
              </a:ext>
            </a:extLst>
          </p:cNvPr>
          <p:cNvPicPr>
            <a:picLocks noChangeAspect="1"/>
          </p:cNvPicPr>
          <p:nvPr/>
        </p:nvPicPr>
        <p:blipFill>
          <a:blip r:embed="rId2"/>
          <a:stretch>
            <a:fillRect/>
          </a:stretch>
        </p:blipFill>
        <p:spPr>
          <a:xfrm>
            <a:off x="1063691" y="752031"/>
            <a:ext cx="3331905" cy="2340663"/>
          </a:xfrm>
          <a:prstGeom prst="rect">
            <a:avLst/>
          </a:prstGeom>
        </p:spPr>
      </p:pic>
      <p:pic>
        <p:nvPicPr>
          <p:cNvPr id="10" name="Picture 9" descr="Diagram, engineering drawing&#10;&#10;Description automatically generated">
            <a:extLst>
              <a:ext uri="{FF2B5EF4-FFF2-40B4-BE49-F238E27FC236}">
                <a16:creationId xmlns:a16="http://schemas.microsoft.com/office/drawing/2014/main" id="{08D70F45-D1A3-36CF-6748-EBB44B4E1AB2}"/>
              </a:ext>
            </a:extLst>
          </p:cNvPr>
          <p:cNvPicPr>
            <a:picLocks noChangeAspect="1"/>
          </p:cNvPicPr>
          <p:nvPr/>
        </p:nvPicPr>
        <p:blipFill>
          <a:blip r:embed="rId3"/>
          <a:stretch>
            <a:fillRect/>
          </a:stretch>
        </p:blipFill>
        <p:spPr>
          <a:xfrm>
            <a:off x="4755503" y="764526"/>
            <a:ext cx="3331905" cy="2315674"/>
          </a:xfrm>
          <a:prstGeom prst="rect">
            <a:avLst/>
          </a:prstGeom>
        </p:spPr>
      </p:pic>
      <p:pic>
        <p:nvPicPr>
          <p:cNvPr id="9" name="Picture 8" descr="Diagram&#10;&#10;Description automatically generated">
            <a:extLst>
              <a:ext uri="{FF2B5EF4-FFF2-40B4-BE49-F238E27FC236}">
                <a16:creationId xmlns:a16="http://schemas.microsoft.com/office/drawing/2014/main" id="{AE03F5DE-F72E-6554-0DF1-45609669446D}"/>
              </a:ext>
            </a:extLst>
          </p:cNvPr>
          <p:cNvPicPr>
            <a:picLocks noChangeAspect="1"/>
          </p:cNvPicPr>
          <p:nvPr/>
        </p:nvPicPr>
        <p:blipFill>
          <a:blip r:embed="rId4"/>
          <a:stretch>
            <a:fillRect/>
          </a:stretch>
        </p:blipFill>
        <p:spPr>
          <a:xfrm>
            <a:off x="8447314" y="769119"/>
            <a:ext cx="3260054" cy="2306487"/>
          </a:xfrm>
          <a:prstGeom prst="rect">
            <a:avLst/>
          </a:prstGeom>
        </p:spPr>
      </p:pic>
      <p:sp>
        <p:nvSpPr>
          <p:cNvPr id="3" name="Content Placeholder 2">
            <a:extLst>
              <a:ext uri="{FF2B5EF4-FFF2-40B4-BE49-F238E27FC236}">
                <a16:creationId xmlns:a16="http://schemas.microsoft.com/office/drawing/2014/main" id="{1ADAE638-7903-13CF-68D5-8290C0B44186}"/>
              </a:ext>
            </a:extLst>
          </p:cNvPr>
          <p:cNvSpPr>
            <a:spLocks noGrp="1"/>
          </p:cNvSpPr>
          <p:nvPr>
            <p:ph idx="1"/>
          </p:nvPr>
        </p:nvSpPr>
        <p:spPr>
          <a:xfrm>
            <a:off x="6338316" y="3966141"/>
            <a:ext cx="4846151" cy="2049918"/>
          </a:xfrm>
        </p:spPr>
        <p:txBody>
          <a:bodyPr>
            <a:normAutofit/>
          </a:bodyPr>
          <a:lstStyle/>
          <a:p>
            <a:pPr marL="0" indent="0">
              <a:buNone/>
            </a:pPr>
            <a:r>
              <a:rPr lang="en-GB" sz="1800" b="0" i="0" dirty="0">
                <a:solidFill>
                  <a:srgbClr val="FFFFFF"/>
                </a:solidFill>
                <a:effectLst/>
                <a:latin typeface="Times New Roman" panose="02020603050405020304" pitchFamily="18" charset="0"/>
              </a:rPr>
              <a:t>These drawings posses a considerable amount of information and provides a detailed insight of what the proposed SA1 student accommodation entails. The drawings below consist of a Draft Site Plan, Draft Floor Plans, and Draft Elevations.</a:t>
            </a:r>
          </a:p>
          <a:p>
            <a:pPr marL="0" indent="0">
              <a:buNone/>
            </a:pPr>
            <a:endParaRPr lang="en-GB" sz="1800" dirty="0">
              <a:solidFill>
                <a:srgbClr val="FFFFFF"/>
              </a:solidFill>
            </a:endParaRPr>
          </a:p>
        </p:txBody>
      </p:sp>
    </p:spTree>
    <p:extLst>
      <p:ext uri="{BB962C8B-B14F-4D97-AF65-F5344CB8AC3E}">
        <p14:creationId xmlns:p14="http://schemas.microsoft.com/office/powerpoint/2010/main" val="195626246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842ABE-CC03-0E5A-34A1-DA08AE2576CE}"/>
              </a:ext>
            </a:extLst>
          </p:cNvPr>
          <p:cNvSpPr>
            <a:spLocks noGrp="1"/>
          </p:cNvSpPr>
          <p:nvPr>
            <p:ph type="title"/>
          </p:nvPr>
        </p:nvSpPr>
        <p:spPr>
          <a:xfrm>
            <a:off x="4084398" y="1298448"/>
            <a:ext cx="7315200" cy="3255264"/>
          </a:xfrm>
        </p:spPr>
        <p:txBody>
          <a:bodyPr vert="horz" lIns="91440" tIns="45720" rIns="91440" bIns="45720" rtlCol="0" anchor="b">
            <a:normAutofit/>
          </a:bodyPr>
          <a:lstStyle/>
          <a:p>
            <a:r>
              <a:rPr lang="en-US" sz="5900" spc="-100" dirty="0">
                <a:solidFill>
                  <a:schemeClr val="tx1"/>
                </a:solidFill>
              </a:rPr>
              <a:t>Option  2</a:t>
            </a:r>
          </a:p>
        </p:txBody>
      </p:sp>
      <p:sp>
        <p:nvSpPr>
          <p:cNvPr id="3" name="Content Placeholder 2">
            <a:extLst>
              <a:ext uri="{FF2B5EF4-FFF2-40B4-BE49-F238E27FC236}">
                <a16:creationId xmlns:a16="http://schemas.microsoft.com/office/drawing/2014/main" id="{BA7FF50D-5273-A443-5837-407ED472E004}"/>
              </a:ext>
            </a:extLst>
          </p:cNvPr>
          <p:cNvSpPr>
            <a:spLocks noGrp="1"/>
          </p:cNvSpPr>
          <p:nvPr>
            <p:ph idx="1"/>
          </p:nvPr>
        </p:nvSpPr>
        <p:spPr>
          <a:xfrm>
            <a:off x="4084397" y="4670246"/>
            <a:ext cx="6714232" cy="914400"/>
          </a:xfrm>
        </p:spPr>
        <p:txBody>
          <a:bodyPr vert="horz" lIns="91440" tIns="45720" rIns="91440" bIns="45720" rtlCol="0" anchor="t">
            <a:normAutofit/>
          </a:bodyPr>
          <a:lstStyle/>
          <a:p>
            <a:pPr marL="0" indent="0">
              <a:buNone/>
            </a:pPr>
            <a:r>
              <a:rPr lang="en-US" sz="2200" dirty="0">
                <a:solidFill>
                  <a:schemeClr val="tx2"/>
                </a:solidFill>
              </a:rPr>
              <a:t>Designs to be confirmed.</a:t>
            </a:r>
          </a:p>
        </p:txBody>
      </p:sp>
    </p:spTree>
    <p:extLst>
      <p:ext uri="{BB962C8B-B14F-4D97-AF65-F5344CB8AC3E}">
        <p14:creationId xmlns:p14="http://schemas.microsoft.com/office/powerpoint/2010/main" val="118671818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DB5F2-36FD-BF8A-691A-C9D92B78B41C}"/>
              </a:ext>
            </a:extLst>
          </p:cNvPr>
          <p:cNvSpPr>
            <a:spLocks noGrp="1"/>
          </p:cNvSpPr>
          <p:nvPr>
            <p:ph type="title"/>
          </p:nvPr>
        </p:nvSpPr>
        <p:spPr/>
        <p:txBody>
          <a:bodyPr/>
          <a:lstStyle/>
          <a:p>
            <a:r>
              <a:rPr lang="en-GB" dirty="0"/>
              <a:t>Schedules</a:t>
            </a:r>
          </a:p>
        </p:txBody>
      </p:sp>
      <p:sp>
        <p:nvSpPr>
          <p:cNvPr id="3" name="Content Placeholder 2">
            <a:extLst>
              <a:ext uri="{FF2B5EF4-FFF2-40B4-BE49-F238E27FC236}">
                <a16:creationId xmlns:a16="http://schemas.microsoft.com/office/drawing/2014/main" id="{1762F563-ED00-35BE-FAE6-2275AB7A85C6}"/>
              </a:ext>
            </a:extLst>
          </p:cNvPr>
          <p:cNvSpPr>
            <a:spLocks noGrp="1"/>
          </p:cNvSpPr>
          <p:nvPr>
            <p:ph idx="1"/>
          </p:nvPr>
        </p:nvSpPr>
        <p:spPr/>
        <p:txBody>
          <a:bodyPr>
            <a:normAutofit/>
          </a:bodyPr>
          <a:lstStyle/>
          <a:p>
            <a:pPr marL="0" indent="0" algn="l" rtl="0" fontAlgn="base">
              <a:buNone/>
            </a:pPr>
            <a:r>
              <a:rPr lang="en-GB" sz="1300" b="1" i="0" dirty="0">
                <a:effectLst/>
                <a:latin typeface="Times New Roman" panose="02020603050405020304" pitchFamily="18" charset="0"/>
                <a:cs typeface="Times New Roman" panose="02020603050405020304" pitchFamily="18" charset="0"/>
              </a:rPr>
              <a:t>Schedule of accommodation </a:t>
            </a:r>
          </a:p>
          <a:p>
            <a:pPr marL="0" indent="0" algn="l" rtl="0" fontAlgn="base">
              <a:buNone/>
            </a:pPr>
            <a:r>
              <a:rPr lang="en-GB" sz="1300" b="0" i="0" dirty="0">
                <a:effectLst/>
                <a:latin typeface="Times New Roman" panose="02020603050405020304" pitchFamily="18" charset="0"/>
                <a:cs typeface="Times New Roman" panose="02020603050405020304" pitchFamily="18" charset="0"/>
              </a:rPr>
              <a:t>A full and detailed schedule of accommodation will be carried out at a later stage. This will incorporate, building type, number of rooms, m2 rate per GIFA, and will also utilise TPI and Location Factor to be as accurate as possible. </a:t>
            </a:r>
          </a:p>
          <a:p>
            <a:pPr marL="0" indent="0" algn="l" rtl="0" fontAlgn="base">
              <a:buNone/>
            </a:pPr>
            <a:r>
              <a:rPr lang="en-GB" sz="1300" b="0" i="0" dirty="0">
                <a:effectLst/>
                <a:latin typeface="Times New Roman" panose="02020603050405020304" pitchFamily="18" charset="0"/>
                <a:cs typeface="Times New Roman" panose="02020603050405020304" pitchFamily="18" charset="0"/>
              </a:rPr>
              <a:t>At this stage, on option 1, there is likely to be: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9no. Studio flats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8no. Residential flats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4no. Student shared flats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9no. Retail units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Student facilities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Plant rooms </a:t>
            </a:r>
          </a:p>
          <a:p>
            <a:pPr algn="l" rtl="0" fontAlgn="base">
              <a:buFont typeface="Arial" panose="020B0604020202020204" pitchFamily="34" charset="0"/>
              <a:buChar char="•"/>
            </a:pPr>
            <a:r>
              <a:rPr lang="en-GB" sz="1300" b="0" i="0" dirty="0">
                <a:effectLst/>
                <a:latin typeface="Times New Roman" panose="02020603050405020304" pitchFamily="18" charset="0"/>
                <a:cs typeface="Times New Roman" panose="02020603050405020304" pitchFamily="18" charset="0"/>
              </a:rPr>
              <a:t>Circulation areas </a:t>
            </a:r>
          </a:p>
          <a:p>
            <a:pPr marL="0" indent="0" algn="l" rtl="0" fontAlgn="base">
              <a:buNone/>
            </a:pPr>
            <a:r>
              <a:rPr lang="en-GB" sz="1300" b="1" i="0" dirty="0">
                <a:effectLst/>
                <a:latin typeface="Times New Roman" panose="02020603050405020304" pitchFamily="18" charset="0"/>
                <a:cs typeface="Times New Roman" panose="02020603050405020304" pitchFamily="18" charset="0"/>
              </a:rPr>
              <a:t>Schedule of furniture and equipment </a:t>
            </a:r>
          </a:p>
          <a:p>
            <a:pPr algn="l" rtl="0" fontAlgn="base"/>
            <a:r>
              <a:rPr lang="en-GB" sz="1300" b="0" i="0" dirty="0">
                <a:effectLst/>
                <a:latin typeface="Times New Roman" panose="02020603050405020304" pitchFamily="18" charset="0"/>
                <a:cs typeface="Times New Roman" panose="02020603050405020304" pitchFamily="18" charset="0"/>
              </a:rPr>
              <a:t>An approximate schedule of furniture and equipment has been carried out and can be seen previously in this document.</a:t>
            </a:r>
          </a:p>
          <a:p>
            <a:endParaRPr lang="en-GB" dirty="0"/>
          </a:p>
        </p:txBody>
      </p:sp>
    </p:spTree>
    <p:extLst>
      <p:ext uri="{BB962C8B-B14F-4D97-AF65-F5344CB8AC3E}">
        <p14:creationId xmlns:p14="http://schemas.microsoft.com/office/powerpoint/2010/main" val="3014351576"/>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Props1.xml><?xml version="1.0" encoding="utf-8"?>
<ds:datastoreItem xmlns:ds="http://schemas.openxmlformats.org/officeDocument/2006/customXml" ds:itemID="{39EDD384-316B-4F66-965F-B59D2E585E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62D4C9-FB7C-42A5-9239-CABAB80115FB}">
  <ds:schemaRefs>
    <ds:schemaRef ds:uri="http://schemas.microsoft.com/sharepoint/v3/contenttype/forms"/>
  </ds:schemaRefs>
</ds:datastoreItem>
</file>

<file path=customXml/itemProps3.xml><?xml version="1.0" encoding="utf-8"?>
<ds:datastoreItem xmlns:ds="http://schemas.openxmlformats.org/officeDocument/2006/customXml" ds:itemID="{CEB7BB97-A62F-4534-888F-505637578A57}">
  <ds:schemaRefs>
    <ds:schemaRef ds:uri="http://schemas.microsoft.com/office/2006/documentManagement/types"/>
    <ds:schemaRef ds:uri="http://schemas.microsoft.com/office/2006/metadata/properties"/>
    <ds:schemaRef ds:uri="http://schemas.microsoft.com/office/infopath/2007/PartnerControls"/>
    <ds:schemaRef ds:uri="http://purl.org/dc/terms/"/>
    <ds:schemaRef ds:uri="http://www.w3.org/XML/1998/namespace"/>
    <ds:schemaRef ds:uri="http://purl.org/dc/dcmitype/"/>
    <ds:schemaRef ds:uri="http://purl.org/dc/elements/1.1/"/>
    <ds:schemaRef ds:uri="http://schemas.openxmlformats.org/package/2006/metadata/core-properties"/>
    <ds:schemaRef ds:uri="16c05727-aa75-4e4a-9b5f-8a80a1165891"/>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Architecture design</Template>
  <TotalTime>0</TotalTime>
  <Words>2536</Words>
  <Application>Microsoft Office PowerPoint</Application>
  <PresentationFormat>Widescreen</PresentationFormat>
  <Paragraphs>145</Paragraphs>
  <Slides>28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Corbel</vt:lpstr>
      <vt:lpstr>Segoe UI</vt:lpstr>
      <vt:lpstr>Times New Roman</vt:lpstr>
      <vt:lpstr>Wingdings 2</vt:lpstr>
      <vt:lpstr>WordVisi_MSFontService</vt:lpstr>
      <vt:lpstr>Frame</vt:lpstr>
      <vt:lpstr>Feasibility Study  Three-storey Student Residence Hall, SA1 Development, Swansea</vt:lpstr>
      <vt:lpstr>1.0 INTRODUCTION </vt:lpstr>
      <vt:lpstr>Introduction</vt:lpstr>
      <vt:lpstr>Why do we need more Student accommodation? </vt:lpstr>
      <vt:lpstr>2.0 – Background Information</vt:lpstr>
      <vt:lpstr>3.0 Outline Brief</vt:lpstr>
      <vt:lpstr>3.0 - Outline Brief</vt:lpstr>
      <vt:lpstr>3.0 Outline Brief</vt:lpstr>
      <vt:lpstr>4.0 Site/ Location</vt:lpstr>
      <vt:lpstr>5.0 Development Constraints</vt:lpstr>
      <vt:lpstr>5.0 Development Constraints</vt:lpstr>
      <vt:lpstr>5.0 Development Constraints</vt:lpstr>
      <vt:lpstr>6.0 Accommodation Requirements</vt:lpstr>
      <vt:lpstr>Alternative accommodation proposals/ design options</vt:lpstr>
      <vt:lpstr>7.0 Design/ Specification</vt:lpstr>
      <vt:lpstr>Design/ Specification</vt:lpstr>
      <vt:lpstr>Carbon emissions targets</vt:lpstr>
      <vt:lpstr>8.0 Estimates</vt:lpstr>
      <vt:lpstr>Capital Costs</vt:lpstr>
      <vt:lpstr>Works Undertaken by Contractor?</vt:lpstr>
      <vt:lpstr>Estimates</vt:lpstr>
      <vt:lpstr>9.0 Programme</vt:lpstr>
      <vt:lpstr>10.0 Conclusions/ recommendations</vt:lpstr>
      <vt:lpstr>11.0 Drawings and associated information</vt:lpstr>
      <vt:lpstr>Site Location drawings &amp; aerial photographs</vt:lpstr>
      <vt:lpstr>Option 1 (preferred option)</vt:lpstr>
      <vt:lpstr>Option  2</vt:lpstr>
      <vt:lpstr>Schedules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2023-01-22T18:53:03Z</dcterms:created>
  <dcterms:modified xsi:type="dcterms:W3CDTF">2023-04-26T11:43:55Z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