
<file path=[Content_Types].xml><?xml version="1.0" encoding="utf-8"?>
<Types xmlns="http://schemas.openxmlformats.org/package/2006/content-types">
  <Default Extension="png" ContentType="image/png"/>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3"/>
  </p:sldIdLst>
  <p:sldSz cx="12192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84" d="100"/>
          <a:sy n="84" d="100"/>
        </p:scale>
        <p:origin x="658" y="11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6" Type="http://schemas.openxmlformats.org/officeDocument/2006/relationships/tableStyles" Target="tableStyles.xml"/><Relationship Id="rId5" Type="http://schemas.openxmlformats.org/officeDocument/2006/relationships/viewProps" Target="viewProps.xml"/><Relationship Id="rId4" Type="http://schemas.openxmlformats.org/officeDocument/2006/relationships/presProps" Target="presProps.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14:cpLocks xmlns:a14="http://schemas.microsoft.com/office/drawing/2010/main"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14:cpLocks xmlns:a14="http://schemas.microsoft.com/office/drawing/2010/main"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14:cpLocks xmlns:a14="http://schemas.microsoft.com/office/drawing/2010/main" noGrp="1"/>
          </p:cNvSpPr>
          <p:nvPr>
            <p:ph type="dt" sz="half" idx="10"/>
          </p:nvPr>
        </p:nvSpPr>
        <p:spPr/>
        <p:txBody>
          <a:bodyPr/>
          <a:lstStyle/>
          <a:p>
            <a:fld id="{DFE48A8A-40D4-4736-907E-B96F451EE685}" type="datetimeFigureOut">
              <a:rPr lang="en-GB" smtClean="0"/>
            </a:fld>
            <a:endParaRPr lang="en-GB"/>
          </a:p>
        </p:txBody>
      </p:sp>
      <p:sp>
        <p:nvSpPr>
          <p:cNvPr id="5" name="Footer Placeholder 4"/>
          <p:cNvSpPr>
            <a14:cpLocks xmlns:a14="http://schemas.microsoft.com/office/drawing/2010/main" noGrp="1"/>
          </p:cNvSpPr>
          <p:nvPr>
            <p:ph type="ftr" sz="quarter" idx="11"/>
          </p:nvPr>
        </p:nvSpPr>
        <p:spPr/>
        <p:txBody>
          <a:bodyPr/>
          <a:lstStyle/>
          <a:p>
            <a:endParaRPr lang="en-GB"/>
          </a:p>
        </p:txBody>
      </p:sp>
      <p:sp>
        <p:nvSpPr>
          <p:cNvPr id="6" name="Slide Number Placeholder 5"/>
          <p:cNvSpPr>
            <a14:cpLocks xmlns:a14="http://schemas.microsoft.com/office/drawing/2010/main" noGrp="1"/>
          </p:cNvSpPr>
          <p:nvPr>
            <p:ph type="sldNum" sz="quarter" idx="12"/>
          </p:nvPr>
        </p:nvSpPr>
        <p:spPr/>
        <p:txBody>
          <a:bodyPr/>
          <a:lstStyle/>
          <a:p>
            <a:fld id="{459E5B65-5E13-4F9A-BF9D-22EAD1B18BF8}"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14:cpLocks xmlns:a14="http://schemas.microsoft.com/office/drawing/2010/main" noGrp="1"/>
          </p:cNvSpPr>
          <p:nvPr>
            <p:ph type="title"/>
          </p:nvPr>
        </p:nvSpPr>
        <p:spPr/>
        <p:txBody>
          <a:bodyPr/>
          <a:lstStyle/>
          <a:p>
            <a:r>
              <a:rPr lang="en-US" smtClean="0"/>
              <a:t>Click to edit Master title style</a:t>
            </a:r>
            <a:endParaRPr lang="en-GB"/>
          </a:p>
        </p:txBody>
      </p:sp>
      <p:sp>
        <p:nvSpPr>
          <p:cNvPr id="3" name="Content Placeholder 2"/>
          <p:cNvSpPr>
            <a14:cpLocks xmlns:a14="http://schemas.microsoft.com/office/drawing/2010/main" noGrp="1"/>
          </p:cNvSpPr>
          <p:nvPr>
            <p:ph idx="1" hasCustomPrompt="1"/>
          </p:nvPr>
        </p:nvSpPr>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Date Placeholder 3"/>
          <p:cNvSpPr>
            <a14:cpLocks xmlns:a14="http://schemas.microsoft.com/office/drawing/2010/main" noGrp="1"/>
          </p:cNvSpPr>
          <p:nvPr>
            <p:ph type="dt" sz="half" idx="10"/>
          </p:nvPr>
        </p:nvSpPr>
        <p:spPr/>
        <p:txBody>
          <a:bodyPr/>
          <a:lstStyle/>
          <a:p>
            <a:fld id="{DFE48A8A-40D4-4736-907E-B96F451EE685}" type="datetimeFigureOut">
              <a:rPr lang="en-GB" smtClean="0"/>
            </a:fld>
            <a:endParaRPr lang="en-GB"/>
          </a:p>
        </p:txBody>
      </p:sp>
      <p:sp>
        <p:nvSpPr>
          <p:cNvPr id="5" name="Footer Placeholder 4"/>
          <p:cNvSpPr>
            <a14:cpLocks xmlns:a14="http://schemas.microsoft.com/office/drawing/2010/main" noGrp="1"/>
          </p:cNvSpPr>
          <p:nvPr>
            <p:ph type="ftr" sz="quarter" idx="11"/>
          </p:nvPr>
        </p:nvSpPr>
        <p:spPr/>
        <p:txBody>
          <a:bodyPr/>
          <a:lstStyle/>
          <a:p>
            <a:endParaRPr lang="en-GB"/>
          </a:p>
        </p:txBody>
      </p:sp>
      <p:sp>
        <p:nvSpPr>
          <p:cNvPr id="6" name="Slide Number Placeholder 5"/>
          <p:cNvSpPr>
            <a14:cpLocks xmlns:a14="http://schemas.microsoft.com/office/drawing/2010/main" noGrp="1"/>
          </p:cNvSpPr>
          <p:nvPr>
            <p:ph type="sldNum" sz="quarter" idx="12"/>
          </p:nvPr>
        </p:nvSpPr>
        <p:spPr/>
        <p:txBody>
          <a:bodyPr/>
          <a:lstStyle/>
          <a:p>
            <a:fld id="{459E5B65-5E13-4F9A-BF9D-22EAD1B18BF8}"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14:cpLocks xmlns:a14="http://schemas.microsoft.com/office/drawing/2010/main"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14:cpLocks xmlns:a14="http://schemas.microsoft.com/office/drawing/2010/main"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endParaRPr lang="en-US" smtClean="0"/>
          </a:p>
        </p:txBody>
      </p:sp>
      <p:sp>
        <p:nvSpPr>
          <p:cNvPr id="4" name="Date Placeholder 3"/>
          <p:cNvSpPr>
            <a14:cpLocks xmlns:a14="http://schemas.microsoft.com/office/drawing/2010/main" noGrp="1"/>
          </p:cNvSpPr>
          <p:nvPr>
            <p:ph type="dt" sz="half" idx="10"/>
          </p:nvPr>
        </p:nvSpPr>
        <p:spPr/>
        <p:txBody>
          <a:bodyPr/>
          <a:lstStyle/>
          <a:p>
            <a:fld id="{DFE48A8A-40D4-4736-907E-B96F451EE685}" type="datetimeFigureOut">
              <a:rPr lang="en-GB" smtClean="0"/>
            </a:fld>
            <a:endParaRPr lang="en-GB"/>
          </a:p>
        </p:txBody>
      </p:sp>
      <p:sp>
        <p:nvSpPr>
          <p:cNvPr id="5" name="Footer Placeholder 4"/>
          <p:cNvSpPr>
            <a14:cpLocks xmlns:a14="http://schemas.microsoft.com/office/drawing/2010/main" noGrp="1"/>
          </p:cNvSpPr>
          <p:nvPr>
            <p:ph type="ftr" sz="quarter" idx="11"/>
          </p:nvPr>
        </p:nvSpPr>
        <p:spPr/>
        <p:txBody>
          <a:bodyPr/>
          <a:lstStyle/>
          <a:p>
            <a:endParaRPr lang="en-GB"/>
          </a:p>
        </p:txBody>
      </p:sp>
      <p:sp>
        <p:nvSpPr>
          <p:cNvPr id="6" name="Slide Number Placeholder 5"/>
          <p:cNvSpPr>
            <a14:cpLocks xmlns:a14="http://schemas.microsoft.com/office/drawing/2010/main" noGrp="1"/>
          </p:cNvSpPr>
          <p:nvPr>
            <p:ph type="sldNum" sz="quarter" idx="12"/>
          </p:nvPr>
        </p:nvSpPr>
        <p:spPr/>
        <p:txBody>
          <a:bodyPr/>
          <a:lstStyle/>
          <a:p>
            <a:fld id="{459E5B65-5E13-4F9A-BF9D-22EAD1B18BF8}"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14:cpLocks xmlns:a14="http://schemas.microsoft.com/office/drawing/2010/main" noGrp="1"/>
          </p:cNvSpPr>
          <p:nvPr>
            <p:ph type="title"/>
          </p:nvPr>
        </p:nvSpPr>
        <p:spPr/>
        <p:txBody>
          <a:bodyPr/>
          <a:lstStyle/>
          <a:p>
            <a:r>
              <a:rPr lang="en-US" smtClean="0"/>
              <a:t>Click to edit Master title style</a:t>
            </a:r>
            <a:endParaRPr lang="en-GB"/>
          </a:p>
        </p:txBody>
      </p:sp>
      <p:sp>
        <p:nvSpPr>
          <p:cNvPr id="3" name="Content Placeholder 2"/>
          <p:cNvSpPr>
            <a14:cpLocks xmlns:a14="http://schemas.microsoft.com/office/drawing/2010/main" noGrp="1"/>
          </p:cNvSpPr>
          <p:nvPr>
            <p:ph sz="half" idx="1" hasCustomPrompt="1"/>
          </p:nvPr>
        </p:nvSpPr>
        <p:spPr>
          <a:xfrm>
            <a:off x="838200" y="1825625"/>
            <a:ext cx="5181600" cy="4351338"/>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Content Placeholder 3"/>
          <p:cNvSpPr>
            <a14:cpLocks xmlns:a14="http://schemas.microsoft.com/office/drawing/2010/main" noGrp="1"/>
          </p:cNvSpPr>
          <p:nvPr>
            <p:ph sz="half" idx="2" hasCustomPrompt="1"/>
          </p:nvPr>
        </p:nvSpPr>
        <p:spPr>
          <a:xfrm>
            <a:off x="6172200" y="1825625"/>
            <a:ext cx="5181600" cy="4351338"/>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5" name="Date Placeholder 4"/>
          <p:cNvSpPr>
            <a14:cpLocks xmlns:a14="http://schemas.microsoft.com/office/drawing/2010/main" noGrp="1"/>
          </p:cNvSpPr>
          <p:nvPr>
            <p:ph type="dt" sz="half" idx="10"/>
          </p:nvPr>
        </p:nvSpPr>
        <p:spPr/>
        <p:txBody>
          <a:bodyPr/>
          <a:lstStyle/>
          <a:p>
            <a:fld id="{DFE48A8A-40D4-4736-907E-B96F451EE685}" type="datetimeFigureOut">
              <a:rPr lang="en-GB" smtClean="0"/>
            </a:fld>
            <a:endParaRPr lang="en-GB"/>
          </a:p>
        </p:txBody>
      </p:sp>
      <p:sp>
        <p:nvSpPr>
          <p:cNvPr id="6" name="Footer Placeholder 5"/>
          <p:cNvSpPr>
            <a14:cpLocks xmlns:a14="http://schemas.microsoft.com/office/drawing/2010/main" noGrp="1"/>
          </p:cNvSpPr>
          <p:nvPr>
            <p:ph type="ftr" sz="quarter" idx="11"/>
          </p:nvPr>
        </p:nvSpPr>
        <p:spPr/>
        <p:txBody>
          <a:bodyPr/>
          <a:lstStyle/>
          <a:p>
            <a:endParaRPr lang="en-GB"/>
          </a:p>
        </p:txBody>
      </p:sp>
      <p:sp>
        <p:nvSpPr>
          <p:cNvPr id="7" name="Slide Number Placeholder 6"/>
          <p:cNvSpPr>
            <a14:cpLocks xmlns:a14="http://schemas.microsoft.com/office/drawing/2010/main" noGrp="1"/>
          </p:cNvSpPr>
          <p:nvPr>
            <p:ph type="sldNum" sz="quarter" idx="12"/>
          </p:nvPr>
        </p:nvSpPr>
        <p:spPr/>
        <p:txBody>
          <a:bodyPr/>
          <a:lstStyle/>
          <a:p>
            <a:fld id="{459E5B65-5E13-4F9A-BF9D-22EAD1B18BF8}"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14:cpLocks xmlns:a14="http://schemas.microsoft.com/office/drawing/2010/main"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14:cpLocks xmlns:a14="http://schemas.microsoft.com/office/drawing/2010/main"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4" name="Content Placeholder 3"/>
          <p:cNvSpPr>
            <a14:cpLocks xmlns:a14="http://schemas.microsoft.com/office/drawing/2010/main" noGrp="1"/>
          </p:cNvSpPr>
          <p:nvPr>
            <p:ph sz="half" idx="2" hasCustomPrompt="1"/>
          </p:nvPr>
        </p:nvSpPr>
        <p:spPr>
          <a:xfrm>
            <a:off x="839788" y="2505075"/>
            <a:ext cx="5157787" cy="3684588"/>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5" name="Text Placeholder 4"/>
          <p:cNvSpPr>
            <a14:cpLocks xmlns:a14="http://schemas.microsoft.com/office/drawing/2010/main"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6" name="Content Placeholder 5"/>
          <p:cNvSpPr>
            <a14:cpLocks xmlns:a14="http://schemas.microsoft.com/office/drawing/2010/main" noGrp="1"/>
          </p:cNvSpPr>
          <p:nvPr>
            <p:ph sz="quarter" idx="4" hasCustomPrompt="1"/>
          </p:nvPr>
        </p:nvSpPr>
        <p:spPr>
          <a:xfrm>
            <a:off x="6172200" y="2505075"/>
            <a:ext cx="5183188" cy="3684588"/>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7" name="Date Placeholder 6"/>
          <p:cNvSpPr>
            <a14:cpLocks xmlns:a14="http://schemas.microsoft.com/office/drawing/2010/main" noGrp="1"/>
          </p:cNvSpPr>
          <p:nvPr>
            <p:ph type="dt" sz="half" idx="10"/>
          </p:nvPr>
        </p:nvSpPr>
        <p:spPr/>
        <p:txBody>
          <a:bodyPr/>
          <a:lstStyle/>
          <a:p>
            <a:fld id="{DFE48A8A-40D4-4736-907E-B96F451EE685}" type="datetimeFigureOut">
              <a:rPr lang="en-GB" smtClean="0"/>
            </a:fld>
            <a:endParaRPr lang="en-GB"/>
          </a:p>
        </p:txBody>
      </p:sp>
      <p:sp>
        <p:nvSpPr>
          <p:cNvPr id="8" name="Footer Placeholder 7"/>
          <p:cNvSpPr>
            <a14:cpLocks xmlns:a14="http://schemas.microsoft.com/office/drawing/2010/main" noGrp="1"/>
          </p:cNvSpPr>
          <p:nvPr>
            <p:ph type="ftr" sz="quarter" idx="11"/>
          </p:nvPr>
        </p:nvSpPr>
        <p:spPr/>
        <p:txBody>
          <a:bodyPr/>
          <a:lstStyle/>
          <a:p>
            <a:endParaRPr lang="en-GB"/>
          </a:p>
        </p:txBody>
      </p:sp>
      <p:sp>
        <p:nvSpPr>
          <p:cNvPr id="9" name="Slide Number Placeholder 8"/>
          <p:cNvSpPr>
            <a14:cpLocks xmlns:a14="http://schemas.microsoft.com/office/drawing/2010/main" noGrp="1"/>
          </p:cNvSpPr>
          <p:nvPr>
            <p:ph type="sldNum" sz="quarter" idx="12"/>
          </p:nvPr>
        </p:nvSpPr>
        <p:spPr/>
        <p:txBody>
          <a:bodyPr/>
          <a:lstStyle/>
          <a:p>
            <a:fld id="{459E5B65-5E13-4F9A-BF9D-22EAD1B18BF8}"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14:cpLocks xmlns:a14="http://schemas.microsoft.com/office/drawing/2010/main" noGrp="1"/>
          </p:cNvSpPr>
          <p:nvPr>
            <p:ph type="title"/>
          </p:nvPr>
        </p:nvSpPr>
        <p:spPr/>
        <p:txBody>
          <a:bodyPr/>
          <a:lstStyle/>
          <a:p>
            <a:r>
              <a:rPr lang="en-US" smtClean="0"/>
              <a:t>Click to edit Master title style</a:t>
            </a:r>
            <a:endParaRPr lang="en-GB"/>
          </a:p>
        </p:txBody>
      </p:sp>
      <p:sp>
        <p:nvSpPr>
          <p:cNvPr id="3" name="Date Placeholder 2"/>
          <p:cNvSpPr>
            <a14:cpLocks xmlns:a14="http://schemas.microsoft.com/office/drawing/2010/main" noGrp="1"/>
          </p:cNvSpPr>
          <p:nvPr>
            <p:ph type="dt" sz="half" idx="10"/>
          </p:nvPr>
        </p:nvSpPr>
        <p:spPr/>
        <p:txBody>
          <a:bodyPr/>
          <a:lstStyle/>
          <a:p>
            <a:fld id="{DFE48A8A-40D4-4736-907E-B96F451EE685}" type="datetimeFigureOut">
              <a:rPr lang="en-GB" smtClean="0"/>
            </a:fld>
            <a:endParaRPr lang="en-GB"/>
          </a:p>
        </p:txBody>
      </p:sp>
      <p:sp>
        <p:nvSpPr>
          <p:cNvPr id="4" name="Footer Placeholder 3"/>
          <p:cNvSpPr>
            <a14:cpLocks xmlns:a14="http://schemas.microsoft.com/office/drawing/2010/main" noGrp="1"/>
          </p:cNvSpPr>
          <p:nvPr>
            <p:ph type="ftr" sz="quarter" idx="11"/>
          </p:nvPr>
        </p:nvSpPr>
        <p:spPr/>
        <p:txBody>
          <a:bodyPr/>
          <a:lstStyle/>
          <a:p>
            <a:endParaRPr lang="en-GB"/>
          </a:p>
        </p:txBody>
      </p:sp>
      <p:sp>
        <p:nvSpPr>
          <p:cNvPr id="5" name="Slide Number Placeholder 4"/>
          <p:cNvSpPr>
            <a14:cpLocks xmlns:a14="http://schemas.microsoft.com/office/drawing/2010/main" noGrp="1"/>
          </p:cNvSpPr>
          <p:nvPr>
            <p:ph type="sldNum" sz="quarter" idx="12"/>
          </p:nvPr>
        </p:nvSpPr>
        <p:spPr/>
        <p:txBody>
          <a:bodyPr/>
          <a:lstStyle/>
          <a:p>
            <a:fld id="{459E5B65-5E13-4F9A-BF9D-22EAD1B18BF8}"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14:cpLocks xmlns:a14="http://schemas.microsoft.com/office/drawing/2010/main" noGrp="1"/>
          </p:cNvSpPr>
          <p:nvPr>
            <p:ph type="dt" sz="half" idx="10"/>
          </p:nvPr>
        </p:nvSpPr>
        <p:spPr/>
        <p:txBody>
          <a:bodyPr/>
          <a:lstStyle/>
          <a:p>
            <a:fld id="{DFE48A8A-40D4-4736-907E-B96F451EE685}" type="datetimeFigureOut">
              <a:rPr lang="en-GB" smtClean="0"/>
            </a:fld>
            <a:endParaRPr lang="en-GB"/>
          </a:p>
        </p:txBody>
      </p:sp>
      <p:sp>
        <p:nvSpPr>
          <p:cNvPr id="3" name="Footer Placeholder 2"/>
          <p:cNvSpPr>
            <a14:cpLocks xmlns:a14="http://schemas.microsoft.com/office/drawing/2010/main" noGrp="1"/>
          </p:cNvSpPr>
          <p:nvPr>
            <p:ph type="ftr" sz="quarter" idx="11"/>
          </p:nvPr>
        </p:nvSpPr>
        <p:spPr/>
        <p:txBody>
          <a:bodyPr/>
          <a:lstStyle/>
          <a:p>
            <a:endParaRPr lang="en-GB"/>
          </a:p>
        </p:txBody>
      </p:sp>
      <p:sp>
        <p:nvSpPr>
          <p:cNvPr id="4" name="Slide Number Placeholder 3"/>
          <p:cNvSpPr>
            <a14:cpLocks xmlns:a14="http://schemas.microsoft.com/office/drawing/2010/main" noGrp="1"/>
          </p:cNvSpPr>
          <p:nvPr>
            <p:ph type="sldNum" sz="quarter" idx="12"/>
          </p:nvPr>
        </p:nvSpPr>
        <p:spPr/>
        <p:txBody>
          <a:bodyPr/>
          <a:lstStyle/>
          <a:p>
            <a:fld id="{459E5B65-5E13-4F9A-BF9D-22EAD1B18BF8}"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14:cpLocks xmlns:a14="http://schemas.microsoft.com/office/drawing/2010/main"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14:cpLocks xmlns:a14="http://schemas.microsoft.com/office/drawing/2010/main"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Text Placeholder 3"/>
          <p:cNvSpPr>
            <a14:cpLocks xmlns:a14="http://schemas.microsoft.com/office/drawing/2010/main"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endParaRPr lang="en-US" smtClean="0"/>
          </a:p>
        </p:txBody>
      </p:sp>
      <p:sp>
        <p:nvSpPr>
          <p:cNvPr id="5" name="Date Placeholder 4"/>
          <p:cNvSpPr>
            <a14:cpLocks xmlns:a14="http://schemas.microsoft.com/office/drawing/2010/main" noGrp="1"/>
          </p:cNvSpPr>
          <p:nvPr>
            <p:ph type="dt" sz="half" idx="10"/>
          </p:nvPr>
        </p:nvSpPr>
        <p:spPr/>
        <p:txBody>
          <a:bodyPr/>
          <a:lstStyle/>
          <a:p>
            <a:fld id="{DFE48A8A-40D4-4736-907E-B96F451EE685}" type="datetimeFigureOut">
              <a:rPr lang="en-GB" smtClean="0"/>
            </a:fld>
            <a:endParaRPr lang="en-GB"/>
          </a:p>
        </p:txBody>
      </p:sp>
      <p:sp>
        <p:nvSpPr>
          <p:cNvPr id="6" name="Footer Placeholder 5"/>
          <p:cNvSpPr>
            <a14:cpLocks xmlns:a14="http://schemas.microsoft.com/office/drawing/2010/main" noGrp="1"/>
          </p:cNvSpPr>
          <p:nvPr>
            <p:ph type="ftr" sz="quarter" idx="11"/>
          </p:nvPr>
        </p:nvSpPr>
        <p:spPr/>
        <p:txBody>
          <a:bodyPr/>
          <a:lstStyle/>
          <a:p>
            <a:endParaRPr lang="en-GB"/>
          </a:p>
        </p:txBody>
      </p:sp>
      <p:sp>
        <p:nvSpPr>
          <p:cNvPr id="7" name="Slide Number Placeholder 6"/>
          <p:cNvSpPr>
            <a14:cpLocks xmlns:a14="http://schemas.microsoft.com/office/drawing/2010/main" noGrp="1"/>
          </p:cNvSpPr>
          <p:nvPr>
            <p:ph type="sldNum" sz="quarter" idx="12"/>
          </p:nvPr>
        </p:nvSpPr>
        <p:spPr/>
        <p:txBody>
          <a:bodyPr/>
          <a:lstStyle/>
          <a:p>
            <a:fld id="{459E5B65-5E13-4F9A-BF9D-22EAD1B18BF8}"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14:cpLocks xmlns:a14="http://schemas.microsoft.com/office/drawing/2010/main"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14:cpLocks xmlns:a14="http://schemas.microsoft.com/office/drawing/2010/main"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14:cpLocks xmlns:a14="http://schemas.microsoft.com/office/drawing/2010/main"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endParaRPr lang="en-US" smtClean="0"/>
          </a:p>
        </p:txBody>
      </p:sp>
      <p:sp>
        <p:nvSpPr>
          <p:cNvPr id="5" name="Date Placeholder 4"/>
          <p:cNvSpPr>
            <a14:cpLocks xmlns:a14="http://schemas.microsoft.com/office/drawing/2010/main" noGrp="1"/>
          </p:cNvSpPr>
          <p:nvPr>
            <p:ph type="dt" sz="half" idx="10"/>
          </p:nvPr>
        </p:nvSpPr>
        <p:spPr/>
        <p:txBody>
          <a:bodyPr/>
          <a:lstStyle/>
          <a:p>
            <a:fld id="{DFE48A8A-40D4-4736-907E-B96F451EE685}" type="datetimeFigureOut">
              <a:rPr lang="en-GB" smtClean="0"/>
            </a:fld>
            <a:endParaRPr lang="en-GB"/>
          </a:p>
        </p:txBody>
      </p:sp>
      <p:sp>
        <p:nvSpPr>
          <p:cNvPr id="6" name="Footer Placeholder 5"/>
          <p:cNvSpPr>
            <a14:cpLocks xmlns:a14="http://schemas.microsoft.com/office/drawing/2010/main" noGrp="1"/>
          </p:cNvSpPr>
          <p:nvPr>
            <p:ph type="ftr" sz="quarter" idx="11"/>
          </p:nvPr>
        </p:nvSpPr>
        <p:spPr/>
        <p:txBody>
          <a:bodyPr/>
          <a:lstStyle/>
          <a:p>
            <a:endParaRPr lang="en-GB"/>
          </a:p>
        </p:txBody>
      </p:sp>
      <p:sp>
        <p:nvSpPr>
          <p:cNvPr id="7" name="Slide Number Placeholder 6"/>
          <p:cNvSpPr>
            <a14:cpLocks xmlns:a14="http://schemas.microsoft.com/office/drawing/2010/main" noGrp="1"/>
          </p:cNvSpPr>
          <p:nvPr>
            <p:ph type="sldNum" sz="quarter" idx="12"/>
          </p:nvPr>
        </p:nvSpPr>
        <p:spPr/>
        <p:txBody>
          <a:bodyPr/>
          <a:lstStyle/>
          <a:p>
            <a:fld id="{459E5B65-5E13-4F9A-BF9D-22EAD1B18BF8}"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14:cpLocks xmlns:a14="http://schemas.microsoft.com/office/drawing/2010/main" noGrp="1"/>
          </p:cNvSpPr>
          <p:nvPr>
            <p:ph type="title"/>
          </p:nvPr>
        </p:nvSpPr>
        <p:spPr/>
        <p:txBody>
          <a:bodyPr/>
          <a:lstStyle/>
          <a:p>
            <a:r>
              <a:rPr lang="en-US" smtClean="0"/>
              <a:t>Click to edit Master title style</a:t>
            </a:r>
            <a:endParaRPr lang="en-GB"/>
          </a:p>
        </p:txBody>
      </p:sp>
      <p:sp>
        <p:nvSpPr>
          <p:cNvPr id="3" name="Vertical Text Placeholder 2"/>
          <p:cNvSpPr>
            <a14:cpLocks xmlns:a14="http://schemas.microsoft.com/office/drawing/2010/main" noGrp="1"/>
          </p:cNvSpPr>
          <p:nvPr>
            <p:ph type="body" orient="vert" idx="1" hasCustomPrompt="1"/>
          </p:nvPr>
        </p:nvSpPr>
        <p:spPr/>
        <p:txBody>
          <a:bodyPr vert="eaVe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Date Placeholder 3"/>
          <p:cNvSpPr>
            <a14:cpLocks xmlns:a14="http://schemas.microsoft.com/office/drawing/2010/main" noGrp="1"/>
          </p:cNvSpPr>
          <p:nvPr>
            <p:ph type="dt" sz="half" idx="10"/>
          </p:nvPr>
        </p:nvSpPr>
        <p:spPr/>
        <p:txBody>
          <a:bodyPr/>
          <a:lstStyle/>
          <a:p>
            <a:fld id="{DFE48A8A-40D4-4736-907E-B96F451EE685}" type="datetimeFigureOut">
              <a:rPr lang="en-GB" smtClean="0"/>
            </a:fld>
            <a:endParaRPr lang="en-GB"/>
          </a:p>
        </p:txBody>
      </p:sp>
      <p:sp>
        <p:nvSpPr>
          <p:cNvPr id="5" name="Footer Placeholder 4"/>
          <p:cNvSpPr>
            <a14:cpLocks xmlns:a14="http://schemas.microsoft.com/office/drawing/2010/main" noGrp="1"/>
          </p:cNvSpPr>
          <p:nvPr>
            <p:ph type="ftr" sz="quarter" idx="11"/>
          </p:nvPr>
        </p:nvSpPr>
        <p:spPr/>
        <p:txBody>
          <a:bodyPr/>
          <a:lstStyle/>
          <a:p>
            <a:endParaRPr lang="en-GB"/>
          </a:p>
        </p:txBody>
      </p:sp>
      <p:sp>
        <p:nvSpPr>
          <p:cNvPr id="6" name="Slide Number Placeholder 5"/>
          <p:cNvSpPr>
            <a14:cpLocks xmlns:a14="http://schemas.microsoft.com/office/drawing/2010/main" noGrp="1"/>
          </p:cNvSpPr>
          <p:nvPr>
            <p:ph type="sldNum" sz="quarter" idx="12"/>
          </p:nvPr>
        </p:nvSpPr>
        <p:spPr/>
        <p:txBody>
          <a:bodyPr/>
          <a:lstStyle/>
          <a:p>
            <a:fld id="{459E5B65-5E13-4F9A-BF9D-22EAD1B18BF8}"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14:cpLocks xmlns:a14="http://schemas.microsoft.com/office/drawing/2010/main"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14:cpLocks xmlns:a14="http://schemas.microsoft.com/office/drawing/2010/main" noGrp="1"/>
          </p:cNvSpPr>
          <p:nvPr>
            <p:ph type="body" orient="vert" idx="1" hasCustomPrompt="1"/>
          </p:nvPr>
        </p:nvSpPr>
        <p:spPr>
          <a:xfrm>
            <a:off x="838200" y="365125"/>
            <a:ext cx="7734300" cy="5811838"/>
          </a:xfrm>
        </p:spPr>
        <p:txBody>
          <a:bodyPr vert="eaVe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Date Placeholder 3"/>
          <p:cNvSpPr>
            <a14:cpLocks xmlns:a14="http://schemas.microsoft.com/office/drawing/2010/main" noGrp="1"/>
          </p:cNvSpPr>
          <p:nvPr>
            <p:ph type="dt" sz="half" idx="10"/>
          </p:nvPr>
        </p:nvSpPr>
        <p:spPr/>
        <p:txBody>
          <a:bodyPr/>
          <a:lstStyle/>
          <a:p>
            <a:fld id="{DFE48A8A-40D4-4736-907E-B96F451EE685}" type="datetimeFigureOut">
              <a:rPr lang="en-GB" smtClean="0"/>
            </a:fld>
            <a:endParaRPr lang="en-GB"/>
          </a:p>
        </p:txBody>
      </p:sp>
      <p:sp>
        <p:nvSpPr>
          <p:cNvPr id="5" name="Footer Placeholder 4"/>
          <p:cNvSpPr>
            <a14:cpLocks xmlns:a14="http://schemas.microsoft.com/office/drawing/2010/main" noGrp="1"/>
          </p:cNvSpPr>
          <p:nvPr>
            <p:ph type="ftr" sz="quarter" idx="11"/>
          </p:nvPr>
        </p:nvSpPr>
        <p:spPr/>
        <p:txBody>
          <a:bodyPr/>
          <a:lstStyle/>
          <a:p>
            <a:endParaRPr lang="en-GB"/>
          </a:p>
        </p:txBody>
      </p:sp>
      <p:sp>
        <p:nvSpPr>
          <p:cNvPr id="6" name="Slide Number Placeholder 5"/>
          <p:cNvSpPr>
            <a14:cpLocks xmlns:a14="http://schemas.microsoft.com/office/drawing/2010/main" noGrp="1"/>
          </p:cNvSpPr>
          <p:nvPr>
            <p:ph type="sldNum" sz="quarter" idx="12"/>
          </p:nvPr>
        </p:nvSpPr>
        <p:spPr/>
        <p:txBody>
          <a:bodyPr/>
          <a:lstStyle/>
          <a:p>
            <a:fld id="{459E5B65-5E13-4F9A-BF9D-22EAD1B18BF8}"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14:cpLocks xmlns:a14="http://schemas.microsoft.com/office/drawing/2010/main"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14:cpLocks xmlns:a14="http://schemas.microsoft.com/office/drawing/2010/main"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Date Placeholder 3"/>
          <p:cNvSpPr>
            <a14:cpLocks xmlns:a14="http://schemas.microsoft.com/office/drawing/2010/main"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E48A8A-40D4-4736-907E-B96F451EE685}" type="datetimeFigureOut">
              <a:rPr lang="en-GB" smtClean="0"/>
            </a:fld>
            <a:endParaRPr lang="en-GB"/>
          </a:p>
        </p:txBody>
      </p:sp>
      <p:sp>
        <p:nvSpPr>
          <p:cNvPr id="5" name="Footer Placeholder 4"/>
          <p:cNvSpPr>
            <a14:cpLocks xmlns:a14="http://schemas.microsoft.com/office/drawing/2010/main"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14:cpLocks xmlns:a14="http://schemas.microsoft.com/office/drawing/2010/main"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9E5B65-5E13-4F9A-BF9D-22EAD1B18BF8}"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hyperlink" Target="https://www.dentalhealth.org/news/access-to-dentistry-key-to-fixing-mouth-cancer-delays" TargetMode="External"/><Relationship Id="rId8" Type="http://schemas.openxmlformats.org/officeDocument/2006/relationships/hyperlink" Target="https://www.mouthcancerfoundation.org/mouth-cancer-facts-and-figures/" TargetMode="External"/><Relationship Id="rId7" Type="http://schemas.openxmlformats.org/officeDocument/2006/relationships/hyperlink" Target="https://doi.org/10.3390/healthcare13030250" TargetMode="External"/><Relationship Id="rId6" Type="http://schemas.openxmlformats.org/officeDocument/2006/relationships/hyperlink" Target="https://www.tandfonline.com/doi/pdf/10.1080/00913367.2025.2460985" TargetMode="External"/><Relationship Id="rId5" Type="http://schemas.openxmlformats.org/officeDocument/2006/relationships/hyperlink" Target="https://www.gov.uk/data-protection" TargetMode="External"/><Relationship Id="rId4" Type="http://schemas.openxmlformats.org/officeDocument/2006/relationships/hyperlink" Target="https://www.gov.uk/government/publications/delivering-better-oral-health-an-evidence-based-toolkit-for-prevention/chapter-6-oral-cancer" TargetMode="External"/><Relationship Id="rId3" Type="http://schemas.openxmlformats.org/officeDocument/2006/relationships/hyperlink" Target="https://doi.org/10.1016/j.ijmedinf.2023.105124" TargetMode="External"/><Relationship Id="rId24" Type="http://schemas.openxmlformats.org/officeDocument/2006/relationships/slideLayout" Target="../slideLayouts/slideLayout2.xml"/><Relationship Id="rId23" Type="http://schemas.openxmlformats.org/officeDocument/2006/relationships/image" Target="../media/image7.png"/><Relationship Id="rId22" Type="http://schemas.openxmlformats.org/officeDocument/2006/relationships/image" Target="../media/image6.png"/><Relationship Id="rId21" Type="http://schemas.openxmlformats.org/officeDocument/2006/relationships/image" Target="../media/image5.png"/><Relationship Id="rId20" Type="http://schemas.openxmlformats.org/officeDocument/2006/relationships/image" Target="../media/image4.png"/><Relationship Id="rId2" Type="http://schemas.openxmlformats.org/officeDocument/2006/relationships/hyperlink" Target="https://doi.org/10.1186/s12889-023-17621-4" TargetMode="External"/><Relationship Id="rId19" Type="http://schemas.openxmlformats.org/officeDocument/2006/relationships/image" Target="../media/image3.jpeg"/><Relationship Id="rId18" Type="http://schemas.openxmlformats.org/officeDocument/2006/relationships/image" Target="../media/image2.png"/><Relationship Id="rId17" Type="http://schemas.openxmlformats.org/officeDocument/2006/relationships/image" Target="../media/image1.png"/><Relationship Id="rId16" Type="http://schemas.openxmlformats.org/officeDocument/2006/relationships/hyperlink" Target="https://doi.org/10.3390/medicina59122114" TargetMode="External"/><Relationship Id="rId15" Type="http://schemas.openxmlformats.org/officeDocument/2006/relationships/hyperlink" Target="https://www.who.int/news/item/29-11-2023-comprehensive-assessment-of-evidence-on-oral-cancer-prevention-released-29-november-2023" TargetMode="External"/><Relationship Id="rId14" Type="http://schemas.openxmlformats.org/officeDocument/2006/relationships/hyperlink" Target="https://www.frontiersin.org/journals/artificial-intelligence/articles/10.3389/frai.2026.1686454/pd" TargetMode="External"/><Relationship Id="rId13" Type="http://schemas.openxmlformats.org/officeDocument/2006/relationships/hyperlink" Target="https://sdgs.un.org/goals" TargetMode="External"/><Relationship Id="rId12" Type="http://schemas.openxmlformats.org/officeDocument/2006/relationships/hyperlink" Target="https://www.royalmarsden.nhs.uk/private-care/news-and-blogs/what-does-mouth-cancer-look" TargetMode="External"/><Relationship Id="rId11" Type="http://schemas.openxmlformats.org/officeDocument/2006/relationships/hyperlink" Target="https://www.frontiersin.org/journals/artificial-intelligence/articles/10.3389/frai.2026.1686454/pdf" TargetMode="External"/><Relationship Id="rId10" Type="http://schemas.openxmlformats.org/officeDocument/2006/relationships/hyperlink" Target="https://www.dentalhealth.org/Handlers/Download.ashx?IDMF=64869b17-7aad-47f9-941e-91015f5fb6b4" TargetMode="External"/><Relationship Id="rId1" Type="http://schemas.openxmlformats.org/officeDocument/2006/relationships/hyperlink" Target="https://link.springer.com/content/pdf/10.1007/s44217-025-01061-w.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9613" y="1589929"/>
            <a:ext cx="3800011" cy="2527842"/>
          </a:xfrm>
          <a:prstGeom prst="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lnSpc>
                <a:spcPct val="150000"/>
              </a:lnSpc>
              <a:spcBef>
                <a:spcPts val="2000"/>
              </a:spcBef>
              <a:spcAft>
                <a:spcPts val="600"/>
              </a:spcAft>
            </a:pPr>
            <a:r>
              <a:rPr lang="en-GB" sz="500" b="1" kern="0" dirty="0" smtClean="0">
                <a:solidFill>
                  <a:schemeClr val="tx1">
                    <a:lumMod val="95000"/>
                    <a:lumOff val="5000"/>
                  </a:schemeClr>
                </a:solidFill>
                <a:latin typeface="Times New Roman" pitchFamily="18" charset="0"/>
                <a:cs typeface="Times New Roman" pitchFamily="18" charset="0"/>
              </a:rPr>
              <a:t>1. Background</a:t>
            </a:r>
            <a:endParaRPr lang="en-IN" sz="500" b="1" kern="0" dirty="0" smtClean="0">
              <a:solidFill>
                <a:schemeClr val="tx1">
                  <a:lumMod val="95000"/>
                  <a:lumOff val="5000"/>
                </a:schemeClr>
              </a:solidFill>
              <a:latin typeface="Times New Roman" pitchFamily="18" charset="0"/>
              <a:cs typeface="Times New Roman" pitchFamily="18" charset="0"/>
            </a:endParaRPr>
          </a:p>
          <a:p>
            <a:pPr algn="just">
              <a:lnSpc>
                <a:spcPct val="150000"/>
              </a:lnSpc>
              <a:spcAft>
                <a:spcPts val="0"/>
              </a:spcAft>
            </a:pP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Oral cancer, considered the 13th most common cancer worldwide by WHO, significantly affects the lips and oral cavity, including the tongue, palate, gum, floor of the mouth, and other parts. Over 377,713 new cases and 177,757 deaths were recorded in 2020 across the globe; tobacco smoking and irresponsible alcohol consumption are the predominant determinants of oral cancers (WHO, 2023). Prevalence of oral cancer is highly noticeable across the UK, evidenced through the recorded number of diagnoses and deaths of 10,825 and 3637 people, respectively, in 2025 (Mouth Cancer Foundation, 2026). Studies have found that almost 53% of oral cancers appear on the tongues and tonsils, which is largely (78%) observed among people aged 55 years or more in this country (Mouth Cancer Foundation, 2026). </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just">
              <a:lnSpc>
                <a:spcPct val="150000"/>
              </a:lnSpc>
              <a:spcAft>
                <a:spcPts val="0"/>
              </a:spcAft>
            </a:pP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The British Association for the Study of Community Dentistry has published guidance with the Department of Health and Social Care, the Welsh Government, the Department of Health Northern Ireland and NHS England to combat oral cancer (</a:t>
            </a:r>
            <a:r>
              <a:rPr lang="en-GB" sz="500" dirty="0" err="1" smtClean="0">
                <a:solidFill>
                  <a:schemeClr val="tx1">
                    <a:lumMod val="95000"/>
                    <a:lumOff val="5000"/>
                  </a:schemeClr>
                </a:solidFill>
                <a:latin typeface="Times New Roman" pitchFamily="18" charset="0"/>
                <a:ea typeface="Times New Roman" pitchFamily="18" charset="0"/>
                <a:cs typeface="Times New Roman" pitchFamily="18" charset="0"/>
              </a:rPr>
              <a:t>gov.uk</a:t>
            </a: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 2026). Alongside the Oral Health Foundation has introduced a new National Cancer Plan for England to ensure prompt diagnosis, referral, and treatment of oral cancer across England (Oral Health Foundation, 2026).  Despite the growth of total cancer cases in the last 10 years, awareness and literacy about the signs, symptoms and urgency of treatment is still very low in the UK, which requires a digital technology solution for faster detection and treatment along with awareness creation. </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just">
              <a:lnSpc>
                <a:spcPct val="150000"/>
              </a:lnSpc>
              <a:spcAft>
                <a:spcPts val="0"/>
              </a:spcAft>
            </a:pP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Across the UK healthcare system, biopsy is considered one of the most effective non-digital methods to detect oral cancer (Cancer Research UK, 2026), although it is an invasive procedure and may lead to inaccurate reports, which hinders detection. On the other hand, Optical Coherence Tomography (OCT) is a non-invasive digital technology, which helps detect malignancy by using near-infrared light with high resolution, real-time and cross-sectional images (Schuman et al., 2024). However, this technology often fails to detect malignancies completely and requires high implementation costs (</a:t>
            </a:r>
            <a:r>
              <a:rPr lang="en-GB" sz="500" dirty="0" err="1" smtClean="0">
                <a:solidFill>
                  <a:schemeClr val="tx1">
                    <a:lumMod val="95000"/>
                    <a:lumOff val="5000"/>
                  </a:schemeClr>
                </a:solidFill>
                <a:latin typeface="Times New Roman" pitchFamily="18" charset="0"/>
                <a:ea typeface="Times New Roman" pitchFamily="18" charset="0"/>
                <a:cs typeface="Times New Roman" pitchFamily="18" charset="0"/>
              </a:rPr>
              <a:t>Zeppieri</a:t>
            </a: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 et al., 2023). Hence, to mitigate the limitations of biopsy and Optical Coherence Tomography (OCT), another digital technology, OCT-Care AI has been proposed in component 1 to combat the prevalence of oral cancer by the optimal use of AI. Precisely, as a modified technology with digitalised features, OCT-Care AI will help in fighting oral cancer by OCT imaging, personalised risk assessment, remote specialist referral and AI-assisted image analysis. </a:t>
            </a:r>
            <a:endParaRPr lang="en-IN" sz="500" dirty="0">
              <a:solidFill>
                <a:schemeClr val="tx1">
                  <a:lumMod val="95000"/>
                  <a:lumOff val="5000"/>
                </a:schemeClr>
              </a:solidFill>
              <a:effectLst/>
              <a:latin typeface="Times New Roman" pitchFamily="18" charset="0"/>
              <a:ea typeface="Arial" charset="0"/>
              <a:cs typeface="Times New Roman" pitchFamily="18" charset="0"/>
            </a:endParaRPr>
          </a:p>
        </p:txBody>
      </p:sp>
      <p:sp>
        <p:nvSpPr>
          <p:cNvPr id="5" name="Rectangle 4"/>
          <p:cNvSpPr/>
          <p:nvPr/>
        </p:nvSpPr>
        <p:spPr>
          <a:xfrm>
            <a:off x="7505358" y="4186204"/>
            <a:ext cx="4571325" cy="2623027"/>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IN" sz="500" b="1" dirty="0" smtClean="0">
                <a:solidFill>
                  <a:schemeClr val="tx1">
                    <a:lumMod val="95000"/>
                    <a:lumOff val="5000"/>
                  </a:schemeClr>
                </a:solidFill>
                <a:latin typeface="Times New Roman" pitchFamily="18" charset="0"/>
                <a:cs typeface="Times New Roman" pitchFamily="18" charset="0"/>
              </a:rPr>
              <a:t>6. References </a:t>
            </a:r>
            <a:endParaRPr lang="en-IN" sz="500" b="1" dirty="0" smtClean="0">
              <a:solidFill>
                <a:schemeClr val="tx1">
                  <a:lumMod val="95000"/>
                  <a:lumOff val="5000"/>
                </a:schemeClr>
              </a:solidFill>
              <a:latin typeface="Times New Roman" pitchFamily="18" charset="0"/>
              <a:cs typeface="Times New Roman" pitchFamily="18" charset="0"/>
            </a:endParaRPr>
          </a:p>
          <a:p>
            <a:pPr marL="17145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Anthony, K., </a:t>
            </a:r>
            <a:r>
              <a:rPr lang="en-GB" sz="500" dirty="0" err="1">
                <a:solidFill>
                  <a:schemeClr val="tx1">
                    <a:lumMod val="95000"/>
                    <a:lumOff val="5000"/>
                  </a:schemeClr>
                </a:solidFill>
                <a:latin typeface="Times New Roman" pitchFamily="18" charset="0"/>
                <a:cs typeface="Times New Roman" pitchFamily="18" charset="0"/>
              </a:rPr>
              <a:t>Omidire</a:t>
            </a:r>
            <a:r>
              <a:rPr lang="en-GB" sz="500" dirty="0">
                <a:solidFill>
                  <a:schemeClr val="tx1">
                    <a:lumMod val="95000"/>
                    <a:lumOff val="5000"/>
                  </a:schemeClr>
                </a:solidFill>
                <a:latin typeface="Times New Roman" pitchFamily="18" charset="0"/>
                <a:cs typeface="Times New Roman" pitchFamily="18" charset="0"/>
              </a:rPr>
              <a:t>, M.F. and Muhammed, S.A. (2026) ‘Challenges, benefits and policy implications of multilingualism in educational contexts’, </a:t>
            </a:r>
            <a:r>
              <a:rPr lang="en-GB" sz="500" i="1" dirty="0">
                <a:solidFill>
                  <a:schemeClr val="tx1">
                    <a:lumMod val="95000"/>
                    <a:lumOff val="5000"/>
                  </a:schemeClr>
                </a:solidFill>
                <a:latin typeface="Times New Roman" pitchFamily="18" charset="0"/>
                <a:cs typeface="Times New Roman" pitchFamily="18" charset="0"/>
              </a:rPr>
              <a:t>Discover Education</a:t>
            </a:r>
            <a:r>
              <a:rPr lang="en-GB" sz="500" dirty="0">
                <a:solidFill>
                  <a:schemeClr val="tx1">
                    <a:lumMod val="95000"/>
                    <a:lumOff val="5000"/>
                  </a:schemeClr>
                </a:solidFill>
                <a:latin typeface="Times New Roman" pitchFamily="18" charset="0"/>
                <a:cs typeface="Times New Roman" pitchFamily="18" charset="0"/>
              </a:rPr>
              <a:t>, 5(1), p.188. Available at:</a:t>
            </a:r>
            <a:r>
              <a:rPr lang="en-GB" sz="500" dirty="0">
                <a:solidFill>
                  <a:schemeClr val="tx1">
                    <a:lumMod val="95000"/>
                    <a:lumOff val="5000"/>
                  </a:schemeClr>
                </a:solidFill>
                <a:latin typeface="Times New Roman" pitchFamily="18" charset="0"/>
                <a:cs typeface="Times New Roman" pitchFamily="18" charset="0"/>
                <a:hlinkClick r:id="rId1"/>
              </a:rPr>
              <a:t> </a:t>
            </a:r>
            <a:r>
              <a:rPr lang="en-GB" sz="500" u="sng" dirty="0">
                <a:solidFill>
                  <a:schemeClr val="tx1">
                    <a:lumMod val="95000"/>
                    <a:lumOff val="5000"/>
                  </a:schemeClr>
                </a:solidFill>
                <a:latin typeface="Times New Roman" pitchFamily="18" charset="0"/>
                <a:cs typeface="Times New Roman" pitchFamily="18" charset="0"/>
                <a:hlinkClick r:id="rId1"/>
              </a:rPr>
              <a:t>https://</a:t>
            </a:r>
            <a:r>
              <a:rPr lang="en-GB" sz="500" u="sng" dirty="0" err="1">
                <a:solidFill>
                  <a:schemeClr val="tx1">
                    <a:lumMod val="95000"/>
                    <a:lumOff val="5000"/>
                  </a:schemeClr>
                </a:solidFill>
                <a:latin typeface="Times New Roman" pitchFamily="18" charset="0"/>
                <a:cs typeface="Times New Roman" pitchFamily="18" charset="0"/>
                <a:hlinkClick r:id="rId1"/>
              </a:rPr>
              <a:t>link.springer.com</a:t>
            </a:r>
            <a:r>
              <a:rPr lang="en-GB" sz="500" u="sng" dirty="0">
                <a:solidFill>
                  <a:schemeClr val="tx1">
                    <a:lumMod val="95000"/>
                    <a:lumOff val="5000"/>
                  </a:schemeClr>
                </a:solidFill>
                <a:latin typeface="Times New Roman" pitchFamily="18" charset="0"/>
                <a:cs typeface="Times New Roman" pitchFamily="18" charset="0"/>
                <a:hlinkClick r:id="rId1"/>
              </a:rPr>
              <a:t>/content/pdf/10.1007/s44217-025-01061-w.pdf</a:t>
            </a:r>
            <a:r>
              <a:rPr lang="en-GB" sz="500" dirty="0">
                <a:solidFill>
                  <a:schemeClr val="tx1">
                    <a:lumMod val="95000"/>
                    <a:lumOff val="5000"/>
                  </a:schemeClr>
                </a:solidFill>
                <a:latin typeface="Times New Roman" pitchFamily="18" charset="0"/>
                <a:cs typeface="Times New Roman" pitchFamily="18" charset="0"/>
              </a:rPr>
              <a:t> (Accessed: 21 July 2026).</a:t>
            </a:r>
            <a:endParaRPr lang="en-IN" sz="500" dirty="0">
              <a:solidFill>
                <a:schemeClr val="tx1">
                  <a:lumMod val="95000"/>
                  <a:lumOff val="5000"/>
                </a:schemeClr>
              </a:solidFill>
              <a:latin typeface="Times New Roman" pitchFamily="18" charset="0"/>
              <a:cs typeface="Times New Roman" pitchFamily="18" charset="0"/>
            </a:endParaRPr>
          </a:p>
          <a:p>
            <a:pPr marL="17145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Brown, C.E., Richardson, K., Halil-Pizzirani, B., Atkins, L., </a:t>
            </a:r>
            <a:r>
              <a:rPr lang="en-GB" sz="500" dirty="0" err="1">
                <a:solidFill>
                  <a:schemeClr val="tx1">
                    <a:lumMod val="95000"/>
                    <a:lumOff val="5000"/>
                  </a:schemeClr>
                </a:solidFill>
                <a:latin typeface="Times New Roman" pitchFamily="18" charset="0"/>
                <a:cs typeface="Times New Roman" pitchFamily="18" charset="0"/>
              </a:rPr>
              <a:t>Yücel</a:t>
            </a:r>
            <a:r>
              <a:rPr lang="en-GB" sz="500" dirty="0">
                <a:solidFill>
                  <a:schemeClr val="tx1">
                    <a:lumMod val="95000"/>
                    <a:lumOff val="5000"/>
                  </a:schemeClr>
                </a:solidFill>
                <a:latin typeface="Times New Roman" pitchFamily="18" charset="0"/>
                <a:cs typeface="Times New Roman" pitchFamily="18" charset="0"/>
              </a:rPr>
              <a:t>, M. and </a:t>
            </a:r>
            <a:r>
              <a:rPr lang="en-GB" sz="500" dirty="0" err="1">
                <a:solidFill>
                  <a:schemeClr val="tx1">
                    <a:lumMod val="95000"/>
                    <a:lumOff val="5000"/>
                  </a:schemeClr>
                </a:solidFill>
                <a:latin typeface="Times New Roman" pitchFamily="18" charset="0"/>
                <a:cs typeface="Times New Roman" pitchFamily="18" charset="0"/>
              </a:rPr>
              <a:t>Segrave</a:t>
            </a:r>
            <a:r>
              <a:rPr lang="en-GB" sz="500" dirty="0">
                <a:solidFill>
                  <a:schemeClr val="tx1">
                    <a:lumMod val="95000"/>
                    <a:lumOff val="5000"/>
                  </a:schemeClr>
                </a:solidFill>
                <a:latin typeface="Times New Roman" pitchFamily="18" charset="0"/>
                <a:cs typeface="Times New Roman" pitchFamily="18" charset="0"/>
              </a:rPr>
              <a:t>, R.A. (2024) ‘Key influences on university students’ physical activity: a systematic review using the Theoretical Domains Framework and the COM-B model of human behaviour’, </a:t>
            </a:r>
            <a:r>
              <a:rPr lang="en-GB" sz="500" i="1" dirty="0">
                <a:solidFill>
                  <a:schemeClr val="tx1">
                    <a:lumMod val="95000"/>
                    <a:lumOff val="5000"/>
                  </a:schemeClr>
                </a:solidFill>
                <a:latin typeface="Times New Roman" pitchFamily="18" charset="0"/>
                <a:cs typeface="Times New Roman" pitchFamily="18" charset="0"/>
              </a:rPr>
              <a:t>BMC Public Health</a:t>
            </a:r>
            <a:r>
              <a:rPr lang="en-GB" sz="500" dirty="0">
                <a:solidFill>
                  <a:schemeClr val="tx1">
                    <a:lumMod val="95000"/>
                    <a:lumOff val="5000"/>
                  </a:schemeClr>
                </a:solidFill>
                <a:latin typeface="Times New Roman" pitchFamily="18" charset="0"/>
                <a:cs typeface="Times New Roman" pitchFamily="18" charset="0"/>
              </a:rPr>
              <a:t>, </a:t>
            </a:r>
            <a:r>
              <a:rPr lang="en-GB" sz="500" i="1" dirty="0">
                <a:solidFill>
                  <a:schemeClr val="tx1">
                    <a:lumMod val="95000"/>
                    <a:lumOff val="5000"/>
                  </a:schemeClr>
                </a:solidFill>
                <a:latin typeface="Times New Roman" pitchFamily="18" charset="0"/>
                <a:cs typeface="Times New Roman" pitchFamily="18" charset="0"/>
              </a:rPr>
              <a:t>24</a:t>
            </a:r>
            <a:r>
              <a:rPr lang="en-GB" sz="500" dirty="0">
                <a:solidFill>
                  <a:schemeClr val="tx1">
                    <a:lumMod val="95000"/>
                    <a:lumOff val="5000"/>
                  </a:schemeClr>
                </a:solidFill>
                <a:latin typeface="Times New Roman" pitchFamily="18" charset="0"/>
                <a:cs typeface="Times New Roman" pitchFamily="18" charset="0"/>
              </a:rPr>
              <a:t>(1), p.418. Available at: </a:t>
            </a:r>
            <a:r>
              <a:rPr lang="en-GB" sz="500" u="sng" dirty="0">
                <a:solidFill>
                  <a:schemeClr val="tx1">
                    <a:lumMod val="95000"/>
                    <a:lumOff val="5000"/>
                  </a:schemeClr>
                </a:solidFill>
                <a:latin typeface="Times New Roman" pitchFamily="18" charset="0"/>
                <a:cs typeface="Times New Roman" pitchFamily="18" charset="0"/>
                <a:hlinkClick r:id="rId2"/>
              </a:rPr>
              <a:t>https://</a:t>
            </a:r>
            <a:r>
              <a:rPr lang="en-GB" sz="500" u="sng" dirty="0" err="1">
                <a:solidFill>
                  <a:schemeClr val="tx1">
                    <a:lumMod val="95000"/>
                    <a:lumOff val="5000"/>
                  </a:schemeClr>
                </a:solidFill>
                <a:latin typeface="Times New Roman" pitchFamily="18" charset="0"/>
                <a:cs typeface="Times New Roman" pitchFamily="18" charset="0"/>
                <a:hlinkClick r:id="rId2"/>
              </a:rPr>
              <a:t>doi.org</a:t>
            </a:r>
            <a:r>
              <a:rPr lang="en-GB" sz="500" u="sng" dirty="0">
                <a:solidFill>
                  <a:schemeClr val="tx1">
                    <a:lumMod val="95000"/>
                    <a:lumOff val="5000"/>
                  </a:schemeClr>
                </a:solidFill>
                <a:latin typeface="Times New Roman" pitchFamily="18" charset="0"/>
                <a:cs typeface="Times New Roman" pitchFamily="18" charset="0"/>
                <a:hlinkClick r:id="rId2"/>
              </a:rPr>
              <a:t>/10.1186/s12889-023-17621-4</a:t>
            </a:r>
            <a:r>
              <a:rPr lang="en-GB" sz="500" dirty="0">
                <a:solidFill>
                  <a:schemeClr val="tx1">
                    <a:lumMod val="95000"/>
                    <a:lumOff val="5000"/>
                  </a:schemeClr>
                </a:solidFill>
                <a:latin typeface="Times New Roman" pitchFamily="18" charset="0"/>
                <a:cs typeface="Times New Roman" pitchFamily="18" charset="0"/>
              </a:rPr>
              <a:t> </a:t>
            </a:r>
            <a:endParaRPr lang="en-IN" sz="500" dirty="0">
              <a:solidFill>
                <a:schemeClr val="tx1">
                  <a:lumMod val="95000"/>
                  <a:lumOff val="5000"/>
                </a:schemeClr>
              </a:solidFill>
              <a:latin typeface="Times New Roman" pitchFamily="18" charset="0"/>
              <a:cs typeface="Times New Roman" pitchFamily="18" charset="0"/>
            </a:endParaRPr>
          </a:p>
          <a:p>
            <a:pPr marL="17145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Estrela, M., </a:t>
            </a:r>
            <a:r>
              <a:rPr lang="en-GB" sz="500" dirty="0" err="1">
                <a:solidFill>
                  <a:schemeClr val="tx1">
                    <a:lumMod val="95000"/>
                    <a:lumOff val="5000"/>
                  </a:schemeClr>
                </a:solidFill>
                <a:latin typeface="Times New Roman" pitchFamily="18" charset="0"/>
                <a:cs typeface="Times New Roman" pitchFamily="18" charset="0"/>
              </a:rPr>
              <a:t>Semedo</a:t>
            </a:r>
            <a:r>
              <a:rPr lang="en-GB" sz="500" dirty="0">
                <a:solidFill>
                  <a:schemeClr val="tx1">
                    <a:lumMod val="95000"/>
                    <a:lumOff val="5000"/>
                  </a:schemeClr>
                </a:solidFill>
                <a:latin typeface="Times New Roman" pitchFamily="18" charset="0"/>
                <a:cs typeface="Times New Roman" pitchFamily="18" charset="0"/>
              </a:rPr>
              <a:t>, G., Roque, F., Ferreira, P.L. and </a:t>
            </a:r>
            <a:r>
              <a:rPr lang="en-GB" sz="500" dirty="0" err="1">
                <a:solidFill>
                  <a:schemeClr val="tx1">
                    <a:lumMod val="95000"/>
                    <a:lumOff val="5000"/>
                  </a:schemeClr>
                </a:solidFill>
                <a:latin typeface="Times New Roman" pitchFamily="18" charset="0"/>
                <a:cs typeface="Times New Roman" pitchFamily="18" charset="0"/>
              </a:rPr>
              <a:t>Herdeiro</a:t>
            </a:r>
            <a:r>
              <a:rPr lang="en-GB" sz="500" dirty="0">
                <a:solidFill>
                  <a:schemeClr val="tx1">
                    <a:lumMod val="95000"/>
                    <a:lumOff val="5000"/>
                  </a:schemeClr>
                </a:solidFill>
                <a:latin typeface="Times New Roman" pitchFamily="18" charset="0"/>
                <a:cs typeface="Times New Roman" pitchFamily="18" charset="0"/>
              </a:rPr>
              <a:t>, M.T. (2023) ‘Sociodemographic determinants of digital health literacy: a systematic review and meta-analysis’, </a:t>
            </a:r>
            <a:r>
              <a:rPr lang="en-GB" sz="500" i="1" dirty="0">
                <a:solidFill>
                  <a:schemeClr val="tx1">
                    <a:lumMod val="95000"/>
                    <a:lumOff val="5000"/>
                  </a:schemeClr>
                </a:solidFill>
                <a:latin typeface="Times New Roman" pitchFamily="18" charset="0"/>
                <a:cs typeface="Times New Roman" pitchFamily="18" charset="0"/>
              </a:rPr>
              <a:t>International Journal of Medical Informatics</a:t>
            </a:r>
            <a:r>
              <a:rPr lang="en-GB" sz="500" dirty="0">
                <a:solidFill>
                  <a:schemeClr val="tx1">
                    <a:lumMod val="95000"/>
                    <a:lumOff val="5000"/>
                  </a:schemeClr>
                </a:solidFill>
                <a:latin typeface="Times New Roman" pitchFamily="18" charset="0"/>
                <a:cs typeface="Times New Roman" pitchFamily="18" charset="0"/>
              </a:rPr>
              <a:t>, </a:t>
            </a:r>
            <a:r>
              <a:rPr lang="en-GB" sz="500" i="1" dirty="0">
                <a:solidFill>
                  <a:schemeClr val="tx1">
                    <a:lumMod val="95000"/>
                    <a:lumOff val="5000"/>
                  </a:schemeClr>
                </a:solidFill>
                <a:latin typeface="Times New Roman" pitchFamily="18" charset="0"/>
                <a:cs typeface="Times New Roman" pitchFamily="18" charset="0"/>
              </a:rPr>
              <a:t>177</a:t>
            </a:r>
            <a:r>
              <a:rPr lang="en-GB" sz="500" dirty="0">
                <a:solidFill>
                  <a:schemeClr val="tx1">
                    <a:lumMod val="95000"/>
                    <a:lumOff val="5000"/>
                  </a:schemeClr>
                </a:solidFill>
                <a:latin typeface="Times New Roman" pitchFamily="18" charset="0"/>
                <a:cs typeface="Times New Roman" pitchFamily="18" charset="0"/>
              </a:rPr>
              <a:t>, p.105124. Available at: </a:t>
            </a:r>
            <a:r>
              <a:rPr lang="en-GB" sz="500" u="sng" dirty="0">
                <a:solidFill>
                  <a:schemeClr val="tx1">
                    <a:lumMod val="95000"/>
                    <a:lumOff val="5000"/>
                  </a:schemeClr>
                </a:solidFill>
                <a:latin typeface="Times New Roman" pitchFamily="18" charset="0"/>
                <a:cs typeface="Times New Roman" pitchFamily="18" charset="0"/>
                <a:hlinkClick r:id="rId3"/>
              </a:rPr>
              <a:t>https://</a:t>
            </a:r>
            <a:r>
              <a:rPr lang="en-GB" sz="500" u="sng" dirty="0" err="1">
                <a:solidFill>
                  <a:schemeClr val="tx1">
                    <a:lumMod val="95000"/>
                    <a:lumOff val="5000"/>
                  </a:schemeClr>
                </a:solidFill>
                <a:latin typeface="Times New Roman" pitchFamily="18" charset="0"/>
                <a:cs typeface="Times New Roman" pitchFamily="18" charset="0"/>
                <a:hlinkClick r:id="rId3"/>
              </a:rPr>
              <a:t>doi.org</a:t>
            </a:r>
            <a:r>
              <a:rPr lang="en-GB" sz="500" u="sng" dirty="0">
                <a:solidFill>
                  <a:schemeClr val="tx1">
                    <a:lumMod val="95000"/>
                    <a:lumOff val="5000"/>
                  </a:schemeClr>
                </a:solidFill>
                <a:latin typeface="Times New Roman" pitchFamily="18" charset="0"/>
                <a:cs typeface="Times New Roman" pitchFamily="18" charset="0"/>
                <a:hlinkClick r:id="rId3"/>
              </a:rPr>
              <a:t>/10.1016/j.ijmedinf.2023.105124</a:t>
            </a:r>
            <a:r>
              <a:rPr lang="en-GB" sz="500" dirty="0">
                <a:solidFill>
                  <a:schemeClr val="tx1">
                    <a:lumMod val="95000"/>
                    <a:lumOff val="5000"/>
                  </a:schemeClr>
                </a:solidFill>
                <a:latin typeface="Times New Roman" pitchFamily="18" charset="0"/>
                <a:cs typeface="Times New Roman" pitchFamily="18" charset="0"/>
              </a:rPr>
              <a:t> </a:t>
            </a:r>
            <a:endParaRPr lang="en-IN" sz="500" dirty="0">
              <a:solidFill>
                <a:schemeClr val="tx1">
                  <a:lumMod val="95000"/>
                  <a:lumOff val="5000"/>
                </a:schemeClr>
              </a:solidFill>
              <a:latin typeface="Times New Roman" pitchFamily="18" charset="0"/>
              <a:cs typeface="Times New Roman" pitchFamily="18" charset="0"/>
            </a:endParaRPr>
          </a:p>
          <a:p>
            <a:pPr marL="171450" indent="-171450" algn="just">
              <a:buFont typeface="Arial" charset="0"/>
              <a:buChar char="•"/>
            </a:pPr>
            <a:r>
              <a:rPr lang="en-GB" sz="500" dirty="0" err="1">
                <a:solidFill>
                  <a:schemeClr val="tx1">
                    <a:lumMod val="95000"/>
                    <a:lumOff val="5000"/>
                  </a:schemeClr>
                </a:solidFill>
                <a:latin typeface="Times New Roman" pitchFamily="18" charset="0"/>
                <a:cs typeface="Times New Roman" pitchFamily="18" charset="0"/>
              </a:rPr>
              <a:t>gov.uk</a:t>
            </a:r>
            <a:r>
              <a:rPr lang="en-GB" sz="500" dirty="0">
                <a:solidFill>
                  <a:schemeClr val="tx1">
                    <a:lumMod val="95000"/>
                    <a:lumOff val="5000"/>
                  </a:schemeClr>
                </a:solidFill>
                <a:latin typeface="Times New Roman" pitchFamily="18" charset="0"/>
                <a:cs typeface="Times New Roman" pitchFamily="18" charset="0"/>
              </a:rPr>
              <a:t> (2026) </a:t>
            </a:r>
            <a:r>
              <a:rPr lang="en-GB" sz="500" i="1" dirty="0">
                <a:solidFill>
                  <a:schemeClr val="tx1">
                    <a:lumMod val="95000"/>
                    <a:lumOff val="5000"/>
                  </a:schemeClr>
                </a:solidFill>
                <a:latin typeface="Times New Roman" pitchFamily="18" charset="0"/>
                <a:cs typeface="Times New Roman" pitchFamily="18" charset="0"/>
              </a:rPr>
              <a:t>Chapter 6: oral cancer. </a:t>
            </a:r>
            <a:r>
              <a:rPr lang="en-GB" sz="500" dirty="0">
                <a:solidFill>
                  <a:schemeClr val="tx1">
                    <a:lumMod val="95000"/>
                    <a:lumOff val="5000"/>
                  </a:schemeClr>
                </a:solidFill>
                <a:latin typeface="Times New Roman" pitchFamily="18" charset="0"/>
                <a:cs typeface="Times New Roman" pitchFamily="18" charset="0"/>
              </a:rPr>
              <a:t>Available at: </a:t>
            </a:r>
            <a:r>
              <a:rPr lang="en-GB" sz="500" u="sng" dirty="0">
                <a:solidFill>
                  <a:schemeClr val="tx1">
                    <a:lumMod val="95000"/>
                    <a:lumOff val="5000"/>
                  </a:schemeClr>
                </a:solidFill>
                <a:latin typeface="Times New Roman" pitchFamily="18" charset="0"/>
                <a:cs typeface="Times New Roman" pitchFamily="18" charset="0"/>
                <a:hlinkClick r:id="rId4"/>
              </a:rPr>
              <a:t>https://</a:t>
            </a:r>
            <a:r>
              <a:rPr lang="en-GB" sz="500" u="sng" dirty="0" err="1">
                <a:solidFill>
                  <a:schemeClr val="tx1">
                    <a:lumMod val="95000"/>
                    <a:lumOff val="5000"/>
                  </a:schemeClr>
                </a:solidFill>
                <a:latin typeface="Times New Roman" pitchFamily="18" charset="0"/>
                <a:cs typeface="Times New Roman" pitchFamily="18" charset="0"/>
                <a:hlinkClick r:id="rId4"/>
              </a:rPr>
              <a:t>www.gov.uk</a:t>
            </a:r>
            <a:r>
              <a:rPr lang="en-GB" sz="500" u="sng" dirty="0">
                <a:solidFill>
                  <a:schemeClr val="tx1">
                    <a:lumMod val="95000"/>
                    <a:lumOff val="5000"/>
                  </a:schemeClr>
                </a:solidFill>
                <a:latin typeface="Times New Roman" pitchFamily="18" charset="0"/>
                <a:cs typeface="Times New Roman" pitchFamily="18" charset="0"/>
                <a:hlinkClick r:id="rId4"/>
              </a:rPr>
              <a:t>/government/publications/delivering-better-oral-health-an-evidence-based-toolkit-for-prevention/chapter-6-oral-cancer</a:t>
            </a:r>
            <a:r>
              <a:rPr lang="en-GB" sz="500" dirty="0">
                <a:solidFill>
                  <a:schemeClr val="tx1">
                    <a:lumMod val="95000"/>
                    <a:lumOff val="5000"/>
                  </a:schemeClr>
                </a:solidFill>
                <a:latin typeface="Times New Roman" pitchFamily="18" charset="0"/>
                <a:cs typeface="Times New Roman" pitchFamily="18" charset="0"/>
              </a:rPr>
              <a:t> (Accessed: 21 July 2026). </a:t>
            </a:r>
            <a:endParaRPr lang="en-IN" sz="500" dirty="0">
              <a:solidFill>
                <a:schemeClr val="tx1">
                  <a:lumMod val="95000"/>
                  <a:lumOff val="5000"/>
                </a:schemeClr>
              </a:solidFill>
              <a:latin typeface="Times New Roman" pitchFamily="18" charset="0"/>
              <a:cs typeface="Times New Roman" pitchFamily="18" charset="0"/>
            </a:endParaRPr>
          </a:p>
          <a:p>
            <a:pPr marL="171450" indent="-171450" algn="just">
              <a:buFont typeface="Arial" charset="0"/>
              <a:buChar char="•"/>
            </a:pPr>
            <a:r>
              <a:rPr lang="en-GB" sz="500" dirty="0" err="1">
                <a:solidFill>
                  <a:schemeClr val="tx1">
                    <a:lumMod val="95000"/>
                    <a:lumOff val="5000"/>
                  </a:schemeClr>
                </a:solidFill>
                <a:latin typeface="Times New Roman" pitchFamily="18" charset="0"/>
                <a:cs typeface="Times New Roman" pitchFamily="18" charset="0"/>
              </a:rPr>
              <a:t>gov.uk</a:t>
            </a:r>
            <a:r>
              <a:rPr lang="en-GB" sz="500" dirty="0">
                <a:solidFill>
                  <a:schemeClr val="tx1">
                    <a:lumMod val="95000"/>
                    <a:lumOff val="5000"/>
                  </a:schemeClr>
                </a:solidFill>
                <a:latin typeface="Times New Roman" pitchFamily="18" charset="0"/>
                <a:cs typeface="Times New Roman" pitchFamily="18" charset="0"/>
              </a:rPr>
              <a:t> (2026a) </a:t>
            </a:r>
            <a:r>
              <a:rPr lang="en-GB" sz="500" i="1" dirty="0">
                <a:solidFill>
                  <a:schemeClr val="tx1">
                    <a:lumMod val="95000"/>
                    <a:lumOff val="5000"/>
                  </a:schemeClr>
                </a:solidFill>
                <a:latin typeface="Times New Roman" pitchFamily="18" charset="0"/>
                <a:cs typeface="Times New Roman" pitchFamily="18" charset="0"/>
              </a:rPr>
              <a:t>Data protection. </a:t>
            </a:r>
            <a:r>
              <a:rPr lang="en-GB" sz="500" dirty="0">
                <a:solidFill>
                  <a:schemeClr val="tx1">
                    <a:lumMod val="95000"/>
                    <a:lumOff val="5000"/>
                  </a:schemeClr>
                </a:solidFill>
                <a:latin typeface="Times New Roman" pitchFamily="18" charset="0"/>
                <a:cs typeface="Times New Roman" pitchFamily="18" charset="0"/>
              </a:rPr>
              <a:t>Available at: </a:t>
            </a:r>
            <a:r>
              <a:rPr lang="en-GB" sz="500" u="sng" dirty="0">
                <a:solidFill>
                  <a:schemeClr val="tx1">
                    <a:lumMod val="95000"/>
                    <a:lumOff val="5000"/>
                  </a:schemeClr>
                </a:solidFill>
                <a:latin typeface="Times New Roman" pitchFamily="18" charset="0"/>
                <a:cs typeface="Times New Roman" pitchFamily="18" charset="0"/>
                <a:hlinkClick r:id="rId5"/>
              </a:rPr>
              <a:t>https://</a:t>
            </a:r>
            <a:r>
              <a:rPr lang="en-GB" sz="500" u="sng" dirty="0" err="1">
                <a:solidFill>
                  <a:schemeClr val="tx1">
                    <a:lumMod val="95000"/>
                    <a:lumOff val="5000"/>
                  </a:schemeClr>
                </a:solidFill>
                <a:latin typeface="Times New Roman" pitchFamily="18" charset="0"/>
                <a:cs typeface="Times New Roman" pitchFamily="18" charset="0"/>
                <a:hlinkClick r:id="rId5"/>
              </a:rPr>
              <a:t>www.gov.uk</a:t>
            </a:r>
            <a:r>
              <a:rPr lang="en-GB" sz="500" u="sng" dirty="0">
                <a:solidFill>
                  <a:schemeClr val="tx1">
                    <a:lumMod val="95000"/>
                    <a:lumOff val="5000"/>
                  </a:schemeClr>
                </a:solidFill>
                <a:latin typeface="Times New Roman" pitchFamily="18" charset="0"/>
                <a:cs typeface="Times New Roman" pitchFamily="18" charset="0"/>
                <a:hlinkClick r:id="rId5"/>
              </a:rPr>
              <a:t>/data-protection</a:t>
            </a:r>
            <a:r>
              <a:rPr lang="en-GB" sz="500" dirty="0">
                <a:solidFill>
                  <a:schemeClr val="tx1">
                    <a:lumMod val="95000"/>
                    <a:lumOff val="5000"/>
                  </a:schemeClr>
                </a:solidFill>
                <a:latin typeface="Times New Roman" pitchFamily="18" charset="0"/>
                <a:cs typeface="Times New Roman" pitchFamily="18" charset="0"/>
              </a:rPr>
              <a:t> (Accessed: 21 July 2026). </a:t>
            </a:r>
            <a:endParaRPr lang="en-IN" sz="500" dirty="0">
              <a:solidFill>
                <a:schemeClr val="tx1">
                  <a:lumMod val="95000"/>
                  <a:lumOff val="5000"/>
                </a:schemeClr>
              </a:solidFill>
              <a:latin typeface="Times New Roman" pitchFamily="18" charset="0"/>
              <a:cs typeface="Times New Roman" pitchFamily="18" charset="0"/>
            </a:endParaRPr>
          </a:p>
          <a:p>
            <a:pPr marL="171450" indent="-171450" algn="just">
              <a:buFont typeface="Arial" charset="0"/>
              <a:buChar char="•"/>
            </a:pPr>
            <a:r>
              <a:rPr lang="en-GB" sz="500" dirty="0" err="1">
                <a:solidFill>
                  <a:schemeClr val="tx1">
                    <a:lumMod val="95000"/>
                    <a:lumOff val="5000"/>
                  </a:schemeClr>
                </a:solidFill>
                <a:latin typeface="Times New Roman" pitchFamily="18" charset="0"/>
                <a:cs typeface="Times New Roman" pitchFamily="18" charset="0"/>
              </a:rPr>
              <a:t>Hardcastle</a:t>
            </a:r>
            <a:r>
              <a:rPr lang="en-GB" sz="500" dirty="0">
                <a:solidFill>
                  <a:schemeClr val="tx1">
                    <a:lumMod val="95000"/>
                    <a:lumOff val="5000"/>
                  </a:schemeClr>
                </a:solidFill>
                <a:latin typeface="Times New Roman" pitchFamily="18" charset="0"/>
                <a:cs typeface="Times New Roman" pitchFamily="18" charset="0"/>
              </a:rPr>
              <a:t>, K., Vorster, L. and Brown, D.M. (2025) ‘Understanding customer responses to AI-driven personalized journeys: Impacts on the customer experience’, </a:t>
            </a:r>
            <a:r>
              <a:rPr lang="en-GB" sz="500" i="1" dirty="0">
                <a:solidFill>
                  <a:schemeClr val="tx1">
                    <a:lumMod val="95000"/>
                    <a:lumOff val="5000"/>
                  </a:schemeClr>
                </a:solidFill>
                <a:latin typeface="Times New Roman" pitchFamily="18" charset="0"/>
                <a:cs typeface="Times New Roman" pitchFamily="18" charset="0"/>
              </a:rPr>
              <a:t>Journal of Advertising</a:t>
            </a:r>
            <a:r>
              <a:rPr lang="en-GB" sz="500" dirty="0">
                <a:solidFill>
                  <a:schemeClr val="tx1">
                    <a:lumMod val="95000"/>
                    <a:lumOff val="5000"/>
                  </a:schemeClr>
                </a:solidFill>
                <a:latin typeface="Times New Roman" pitchFamily="18" charset="0"/>
                <a:cs typeface="Times New Roman" pitchFamily="18" charset="0"/>
              </a:rPr>
              <a:t>, 54(2), pp.176-195. Available at:</a:t>
            </a:r>
            <a:r>
              <a:rPr lang="en-GB" sz="500" dirty="0">
                <a:solidFill>
                  <a:schemeClr val="tx1">
                    <a:lumMod val="95000"/>
                    <a:lumOff val="5000"/>
                  </a:schemeClr>
                </a:solidFill>
                <a:latin typeface="Times New Roman" pitchFamily="18" charset="0"/>
                <a:cs typeface="Times New Roman" pitchFamily="18" charset="0"/>
                <a:hlinkClick r:id="rId6"/>
              </a:rPr>
              <a:t> </a:t>
            </a:r>
            <a:r>
              <a:rPr lang="en-GB" sz="500" u="sng" dirty="0">
                <a:solidFill>
                  <a:schemeClr val="tx1">
                    <a:lumMod val="95000"/>
                    <a:lumOff val="5000"/>
                  </a:schemeClr>
                </a:solidFill>
                <a:latin typeface="Times New Roman" pitchFamily="18" charset="0"/>
                <a:cs typeface="Times New Roman" pitchFamily="18" charset="0"/>
                <a:hlinkClick r:id="rId6"/>
              </a:rPr>
              <a:t>https://</a:t>
            </a:r>
            <a:r>
              <a:rPr lang="en-GB" sz="500" u="sng" dirty="0" err="1">
                <a:solidFill>
                  <a:schemeClr val="tx1">
                    <a:lumMod val="95000"/>
                    <a:lumOff val="5000"/>
                  </a:schemeClr>
                </a:solidFill>
                <a:latin typeface="Times New Roman" pitchFamily="18" charset="0"/>
                <a:cs typeface="Times New Roman" pitchFamily="18" charset="0"/>
                <a:hlinkClick r:id="rId6"/>
              </a:rPr>
              <a:t>www.tandfonline.com</a:t>
            </a:r>
            <a:r>
              <a:rPr lang="en-GB" sz="500" u="sng" dirty="0">
                <a:solidFill>
                  <a:schemeClr val="tx1">
                    <a:lumMod val="95000"/>
                    <a:lumOff val="5000"/>
                  </a:schemeClr>
                </a:solidFill>
                <a:latin typeface="Times New Roman" pitchFamily="18" charset="0"/>
                <a:cs typeface="Times New Roman" pitchFamily="18" charset="0"/>
                <a:hlinkClick r:id="rId6"/>
              </a:rPr>
              <a:t>/</a:t>
            </a:r>
            <a:r>
              <a:rPr lang="en-GB" sz="500" u="sng" dirty="0" err="1">
                <a:solidFill>
                  <a:schemeClr val="tx1">
                    <a:lumMod val="95000"/>
                    <a:lumOff val="5000"/>
                  </a:schemeClr>
                </a:solidFill>
                <a:latin typeface="Times New Roman" pitchFamily="18" charset="0"/>
                <a:cs typeface="Times New Roman" pitchFamily="18" charset="0"/>
                <a:hlinkClick r:id="rId6"/>
              </a:rPr>
              <a:t>doi</a:t>
            </a:r>
            <a:r>
              <a:rPr lang="en-GB" sz="500" u="sng" dirty="0">
                <a:solidFill>
                  <a:schemeClr val="tx1">
                    <a:lumMod val="95000"/>
                    <a:lumOff val="5000"/>
                  </a:schemeClr>
                </a:solidFill>
                <a:latin typeface="Times New Roman" pitchFamily="18" charset="0"/>
                <a:cs typeface="Times New Roman" pitchFamily="18" charset="0"/>
                <a:hlinkClick r:id="rId6"/>
              </a:rPr>
              <a:t>/pdf/10.1080/00913367.2025.2460985</a:t>
            </a:r>
            <a:r>
              <a:rPr lang="en-GB" sz="500" dirty="0">
                <a:solidFill>
                  <a:schemeClr val="tx1">
                    <a:lumMod val="95000"/>
                    <a:lumOff val="5000"/>
                  </a:schemeClr>
                </a:solidFill>
                <a:latin typeface="Times New Roman" pitchFamily="18" charset="0"/>
                <a:cs typeface="Times New Roman" pitchFamily="18" charset="0"/>
              </a:rPr>
              <a:t> (Accessed: 21 July 2026). </a:t>
            </a:r>
            <a:endParaRPr lang="en-IN" sz="500" dirty="0">
              <a:solidFill>
                <a:schemeClr val="tx1">
                  <a:lumMod val="95000"/>
                  <a:lumOff val="5000"/>
                </a:schemeClr>
              </a:solidFill>
              <a:latin typeface="Times New Roman" pitchFamily="18" charset="0"/>
              <a:cs typeface="Times New Roman" pitchFamily="18" charset="0"/>
            </a:endParaRPr>
          </a:p>
          <a:p>
            <a:pPr marL="17145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Lee, A.T., </a:t>
            </a:r>
            <a:r>
              <a:rPr lang="en-GB" sz="500" dirty="0" err="1">
                <a:solidFill>
                  <a:schemeClr val="tx1">
                    <a:lumMod val="95000"/>
                    <a:lumOff val="5000"/>
                  </a:schemeClr>
                </a:solidFill>
                <a:latin typeface="Times New Roman" pitchFamily="18" charset="0"/>
                <a:cs typeface="Times New Roman" pitchFamily="18" charset="0"/>
              </a:rPr>
              <a:t>Ramasamy</a:t>
            </a:r>
            <a:r>
              <a:rPr lang="en-GB" sz="500" dirty="0">
                <a:solidFill>
                  <a:schemeClr val="tx1">
                    <a:lumMod val="95000"/>
                    <a:lumOff val="5000"/>
                  </a:schemeClr>
                </a:solidFill>
                <a:latin typeface="Times New Roman" pitchFamily="18" charset="0"/>
                <a:cs typeface="Times New Roman" pitchFamily="18" charset="0"/>
              </a:rPr>
              <a:t>, R.K. and </a:t>
            </a:r>
            <a:r>
              <a:rPr lang="en-GB" sz="500" dirty="0" err="1">
                <a:solidFill>
                  <a:schemeClr val="tx1">
                    <a:lumMod val="95000"/>
                    <a:lumOff val="5000"/>
                  </a:schemeClr>
                </a:solidFill>
                <a:latin typeface="Times New Roman" pitchFamily="18" charset="0"/>
                <a:cs typeface="Times New Roman" pitchFamily="18" charset="0"/>
              </a:rPr>
              <a:t>Subbarao</a:t>
            </a:r>
            <a:r>
              <a:rPr lang="en-GB" sz="500" dirty="0">
                <a:solidFill>
                  <a:schemeClr val="tx1">
                    <a:lumMod val="95000"/>
                    <a:lumOff val="5000"/>
                  </a:schemeClr>
                </a:solidFill>
                <a:latin typeface="Times New Roman" pitchFamily="18" charset="0"/>
                <a:cs typeface="Times New Roman" pitchFamily="18" charset="0"/>
              </a:rPr>
              <a:t>, A. (2025) ‘Understanding psychosocial barriers to healthcare technology adoption: a review of TAM technology acceptance model and unified theory of acceptance and use of technology and UTAUT frameworks’, In </a:t>
            </a:r>
            <a:r>
              <a:rPr lang="en-GB" sz="500" i="1" dirty="0">
                <a:solidFill>
                  <a:schemeClr val="tx1">
                    <a:lumMod val="95000"/>
                    <a:lumOff val="5000"/>
                  </a:schemeClr>
                </a:solidFill>
                <a:latin typeface="Times New Roman" pitchFamily="18" charset="0"/>
                <a:cs typeface="Times New Roman" pitchFamily="18" charset="0"/>
              </a:rPr>
              <a:t>Healthcare </a:t>
            </a:r>
            <a:r>
              <a:rPr lang="en-GB" sz="500" dirty="0">
                <a:solidFill>
                  <a:schemeClr val="tx1">
                    <a:lumMod val="95000"/>
                    <a:lumOff val="5000"/>
                  </a:schemeClr>
                </a:solidFill>
                <a:latin typeface="Times New Roman" pitchFamily="18" charset="0"/>
                <a:cs typeface="Times New Roman" pitchFamily="18" charset="0"/>
              </a:rPr>
              <a:t>(Vol. 13, No. 3, p. 250). MDPI. Available at:</a:t>
            </a:r>
            <a:r>
              <a:rPr lang="en-GB" sz="500" dirty="0">
                <a:solidFill>
                  <a:schemeClr val="tx1">
                    <a:lumMod val="95000"/>
                    <a:lumOff val="5000"/>
                  </a:schemeClr>
                </a:solidFill>
                <a:latin typeface="Times New Roman" pitchFamily="18" charset="0"/>
                <a:cs typeface="Times New Roman" pitchFamily="18" charset="0"/>
                <a:hlinkClick r:id="rId7"/>
              </a:rPr>
              <a:t> </a:t>
            </a:r>
            <a:r>
              <a:rPr lang="en-GB" sz="500" u="sng" dirty="0">
                <a:solidFill>
                  <a:schemeClr val="tx1">
                    <a:lumMod val="95000"/>
                    <a:lumOff val="5000"/>
                  </a:schemeClr>
                </a:solidFill>
                <a:latin typeface="Times New Roman" pitchFamily="18" charset="0"/>
                <a:cs typeface="Times New Roman" pitchFamily="18" charset="0"/>
                <a:hlinkClick r:id="rId7"/>
              </a:rPr>
              <a:t>https://</a:t>
            </a:r>
            <a:r>
              <a:rPr lang="en-GB" sz="500" u="sng" dirty="0" err="1">
                <a:solidFill>
                  <a:schemeClr val="tx1">
                    <a:lumMod val="95000"/>
                    <a:lumOff val="5000"/>
                  </a:schemeClr>
                </a:solidFill>
                <a:latin typeface="Times New Roman" pitchFamily="18" charset="0"/>
                <a:cs typeface="Times New Roman" pitchFamily="18" charset="0"/>
                <a:hlinkClick r:id="rId7"/>
              </a:rPr>
              <a:t>doi.org</a:t>
            </a:r>
            <a:r>
              <a:rPr lang="en-GB" sz="500" u="sng" dirty="0">
                <a:solidFill>
                  <a:schemeClr val="tx1">
                    <a:lumMod val="95000"/>
                    <a:lumOff val="5000"/>
                  </a:schemeClr>
                </a:solidFill>
                <a:latin typeface="Times New Roman" pitchFamily="18" charset="0"/>
                <a:cs typeface="Times New Roman" pitchFamily="18" charset="0"/>
                <a:hlinkClick r:id="rId7"/>
              </a:rPr>
              <a:t>/10.3390/healthcare13030250</a:t>
            </a:r>
            <a:r>
              <a:rPr lang="en-GB" sz="500" dirty="0">
                <a:solidFill>
                  <a:schemeClr val="tx1">
                    <a:lumMod val="95000"/>
                    <a:lumOff val="5000"/>
                  </a:schemeClr>
                </a:solidFill>
                <a:latin typeface="Times New Roman" pitchFamily="18" charset="0"/>
                <a:cs typeface="Times New Roman" pitchFamily="18" charset="0"/>
              </a:rPr>
              <a:t> </a:t>
            </a:r>
            <a:endParaRPr lang="en-IN" sz="500" dirty="0">
              <a:solidFill>
                <a:schemeClr val="tx1">
                  <a:lumMod val="95000"/>
                  <a:lumOff val="5000"/>
                </a:schemeClr>
              </a:solidFill>
              <a:latin typeface="Times New Roman" pitchFamily="18" charset="0"/>
              <a:cs typeface="Times New Roman" pitchFamily="18" charset="0"/>
            </a:endParaRPr>
          </a:p>
          <a:p>
            <a:pPr marL="17145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Mouth Cancer Foundation (2026) </a:t>
            </a:r>
            <a:r>
              <a:rPr lang="en-GB" sz="500" i="1" dirty="0">
                <a:solidFill>
                  <a:schemeClr val="tx1">
                    <a:lumMod val="95000"/>
                    <a:lumOff val="5000"/>
                  </a:schemeClr>
                </a:solidFill>
                <a:latin typeface="Times New Roman" pitchFamily="18" charset="0"/>
                <a:cs typeface="Times New Roman" pitchFamily="18" charset="0"/>
              </a:rPr>
              <a:t>Mouth Cancer Facts and Figures. </a:t>
            </a:r>
            <a:r>
              <a:rPr lang="en-GB" sz="500" dirty="0">
                <a:solidFill>
                  <a:schemeClr val="tx1">
                    <a:lumMod val="95000"/>
                    <a:lumOff val="5000"/>
                  </a:schemeClr>
                </a:solidFill>
                <a:latin typeface="Times New Roman" pitchFamily="18" charset="0"/>
                <a:cs typeface="Times New Roman" pitchFamily="18" charset="0"/>
              </a:rPr>
              <a:t>Available at: </a:t>
            </a:r>
            <a:r>
              <a:rPr lang="en-GB" sz="500" u="sng" dirty="0">
                <a:solidFill>
                  <a:schemeClr val="tx1">
                    <a:lumMod val="95000"/>
                    <a:lumOff val="5000"/>
                  </a:schemeClr>
                </a:solidFill>
                <a:latin typeface="Times New Roman" pitchFamily="18" charset="0"/>
                <a:cs typeface="Times New Roman" pitchFamily="18" charset="0"/>
                <a:hlinkClick r:id="rId8"/>
              </a:rPr>
              <a:t>https://</a:t>
            </a:r>
            <a:r>
              <a:rPr lang="en-GB" sz="500" u="sng" dirty="0" err="1">
                <a:solidFill>
                  <a:schemeClr val="tx1">
                    <a:lumMod val="95000"/>
                    <a:lumOff val="5000"/>
                  </a:schemeClr>
                </a:solidFill>
                <a:latin typeface="Times New Roman" pitchFamily="18" charset="0"/>
                <a:cs typeface="Times New Roman" pitchFamily="18" charset="0"/>
                <a:hlinkClick r:id="rId8"/>
              </a:rPr>
              <a:t>www.mouthcancerfoundation.org</a:t>
            </a:r>
            <a:r>
              <a:rPr lang="en-GB" sz="500" u="sng" dirty="0">
                <a:solidFill>
                  <a:schemeClr val="tx1">
                    <a:lumMod val="95000"/>
                    <a:lumOff val="5000"/>
                  </a:schemeClr>
                </a:solidFill>
                <a:latin typeface="Times New Roman" pitchFamily="18" charset="0"/>
                <a:cs typeface="Times New Roman" pitchFamily="18" charset="0"/>
                <a:hlinkClick r:id="rId8"/>
              </a:rPr>
              <a:t>/mouth-cancer-facts-and-figures/</a:t>
            </a:r>
            <a:r>
              <a:rPr lang="en-GB" sz="500" dirty="0">
                <a:solidFill>
                  <a:schemeClr val="tx1">
                    <a:lumMod val="95000"/>
                    <a:lumOff val="5000"/>
                  </a:schemeClr>
                </a:solidFill>
                <a:latin typeface="Times New Roman" pitchFamily="18" charset="0"/>
                <a:cs typeface="Times New Roman" pitchFamily="18" charset="0"/>
              </a:rPr>
              <a:t> (Accessed: 21 July 2026). </a:t>
            </a:r>
            <a:endParaRPr lang="en-IN" sz="500" dirty="0">
              <a:solidFill>
                <a:schemeClr val="tx1">
                  <a:lumMod val="95000"/>
                  <a:lumOff val="5000"/>
                </a:schemeClr>
              </a:solidFill>
              <a:latin typeface="Times New Roman" pitchFamily="18" charset="0"/>
              <a:cs typeface="Times New Roman" pitchFamily="18" charset="0"/>
            </a:endParaRPr>
          </a:p>
          <a:p>
            <a:pPr marL="17145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Oral Health Foundation (2026) </a:t>
            </a:r>
            <a:r>
              <a:rPr lang="en-GB" sz="500" i="1" dirty="0">
                <a:solidFill>
                  <a:schemeClr val="tx1">
                    <a:lumMod val="95000"/>
                    <a:lumOff val="5000"/>
                  </a:schemeClr>
                </a:solidFill>
                <a:latin typeface="Times New Roman" pitchFamily="18" charset="0"/>
                <a:cs typeface="Times New Roman" pitchFamily="18" charset="0"/>
              </a:rPr>
              <a:t>Access to dentistry key to fixing mouth cancer delays. </a:t>
            </a:r>
            <a:r>
              <a:rPr lang="en-GB" sz="500" dirty="0">
                <a:solidFill>
                  <a:schemeClr val="tx1">
                    <a:lumMod val="95000"/>
                    <a:lumOff val="5000"/>
                  </a:schemeClr>
                </a:solidFill>
                <a:latin typeface="Times New Roman" pitchFamily="18" charset="0"/>
                <a:cs typeface="Times New Roman" pitchFamily="18" charset="0"/>
              </a:rPr>
              <a:t>Available at: </a:t>
            </a:r>
            <a:r>
              <a:rPr lang="en-GB" sz="500" u="sng" dirty="0">
                <a:solidFill>
                  <a:schemeClr val="tx1">
                    <a:lumMod val="95000"/>
                    <a:lumOff val="5000"/>
                  </a:schemeClr>
                </a:solidFill>
                <a:latin typeface="Times New Roman" pitchFamily="18" charset="0"/>
                <a:cs typeface="Times New Roman" pitchFamily="18" charset="0"/>
                <a:hlinkClick r:id="rId9"/>
              </a:rPr>
              <a:t>https://</a:t>
            </a:r>
            <a:r>
              <a:rPr lang="en-GB" sz="500" u="sng" dirty="0" err="1">
                <a:solidFill>
                  <a:schemeClr val="tx1">
                    <a:lumMod val="95000"/>
                    <a:lumOff val="5000"/>
                  </a:schemeClr>
                </a:solidFill>
                <a:latin typeface="Times New Roman" pitchFamily="18" charset="0"/>
                <a:cs typeface="Times New Roman" pitchFamily="18" charset="0"/>
                <a:hlinkClick r:id="rId9"/>
              </a:rPr>
              <a:t>www.dentalhealth.org</a:t>
            </a:r>
            <a:r>
              <a:rPr lang="en-GB" sz="500" u="sng" dirty="0">
                <a:solidFill>
                  <a:schemeClr val="tx1">
                    <a:lumMod val="95000"/>
                    <a:lumOff val="5000"/>
                  </a:schemeClr>
                </a:solidFill>
                <a:latin typeface="Times New Roman" pitchFamily="18" charset="0"/>
                <a:cs typeface="Times New Roman" pitchFamily="18" charset="0"/>
                <a:hlinkClick r:id="rId9"/>
              </a:rPr>
              <a:t>/news/access-to-dentistry-key-to-fixing-mouth-cancer-delays</a:t>
            </a:r>
            <a:r>
              <a:rPr lang="en-GB" sz="500" dirty="0">
                <a:solidFill>
                  <a:schemeClr val="tx1">
                    <a:lumMod val="95000"/>
                    <a:lumOff val="5000"/>
                  </a:schemeClr>
                </a:solidFill>
                <a:latin typeface="Times New Roman" pitchFamily="18" charset="0"/>
                <a:cs typeface="Times New Roman" pitchFamily="18" charset="0"/>
              </a:rPr>
              <a:t> (Accessed: 21 July 2026). </a:t>
            </a:r>
            <a:endParaRPr lang="en-IN" sz="500" dirty="0">
              <a:solidFill>
                <a:schemeClr val="tx1">
                  <a:lumMod val="95000"/>
                  <a:lumOff val="5000"/>
                </a:schemeClr>
              </a:solidFill>
              <a:latin typeface="Times New Roman" pitchFamily="18" charset="0"/>
              <a:cs typeface="Times New Roman" pitchFamily="18" charset="0"/>
            </a:endParaRPr>
          </a:p>
          <a:p>
            <a:pPr marL="17145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Oral Health Foundation (2026a) </a:t>
            </a:r>
            <a:r>
              <a:rPr lang="en-GB" sz="500" i="1" dirty="0">
                <a:solidFill>
                  <a:schemeClr val="tx1">
                    <a:lumMod val="95000"/>
                    <a:lumOff val="5000"/>
                  </a:schemeClr>
                </a:solidFill>
                <a:latin typeface="Times New Roman" pitchFamily="18" charset="0"/>
                <a:cs typeface="Times New Roman" pitchFamily="18" charset="0"/>
              </a:rPr>
              <a:t>State of Mouth Cancer UK Report 2024. </a:t>
            </a:r>
            <a:r>
              <a:rPr lang="en-GB" sz="500" dirty="0">
                <a:solidFill>
                  <a:schemeClr val="tx1">
                    <a:lumMod val="95000"/>
                    <a:lumOff val="5000"/>
                  </a:schemeClr>
                </a:solidFill>
                <a:latin typeface="Times New Roman" pitchFamily="18" charset="0"/>
                <a:cs typeface="Times New Roman" pitchFamily="18" charset="0"/>
              </a:rPr>
              <a:t>Available at: </a:t>
            </a:r>
            <a:r>
              <a:rPr lang="en-GB" sz="500" u="sng" dirty="0">
                <a:solidFill>
                  <a:schemeClr val="tx1">
                    <a:lumMod val="95000"/>
                    <a:lumOff val="5000"/>
                  </a:schemeClr>
                </a:solidFill>
                <a:latin typeface="Times New Roman" pitchFamily="18" charset="0"/>
                <a:cs typeface="Times New Roman" pitchFamily="18" charset="0"/>
                <a:hlinkClick r:id="rId10"/>
              </a:rPr>
              <a:t>https://</a:t>
            </a:r>
            <a:r>
              <a:rPr lang="en-GB" sz="500" u="sng" dirty="0" err="1">
                <a:solidFill>
                  <a:schemeClr val="tx1">
                    <a:lumMod val="95000"/>
                    <a:lumOff val="5000"/>
                  </a:schemeClr>
                </a:solidFill>
                <a:latin typeface="Times New Roman" pitchFamily="18" charset="0"/>
                <a:cs typeface="Times New Roman" pitchFamily="18" charset="0"/>
                <a:hlinkClick r:id="rId10"/>
              </a:rPr>
              <a:t>www.dentalhealth.org</a:t>
            </a:r>
            <a:r>
              <a:rPr lang="en-GB" sz="500" u="sng" dirty="0">
                <a:solidFill>
                  <a:schemeClr val="tx1">
                    <a:lumMod val="95000"/>
                    <a:lumOff val="5000"/>
                  </a:schemeClr>
                </a:solidFill>
                <a:latin typeface="Times New Roman" pitchFamily="18" charset="0"/>
                <a:cs typeface="Times New Roman" pitchFamily="18" charset="0"/>
                <a:hlinkClick r:id="rId10"/>
              </a:rPr>
              <a:t>/Handlers/</a:t>
            </a:r>
            <a:r>
              <a:rPr lang="en-GB" sz="500" u="sng" dirty="0" err="1">
                <a:solidFill>
                  <a:schemeClr val="tx1">
                    <a:lumMod val="95000"/>
                    <a:lumOff val="5000"/>
                  </a:schemeClr>
                </a:solidFill>
                <a:latin typeface="Times New Roman" pitchFamily="18" charset="0"/>
                <a:cs typeface="Times New Roman" pitchFamily="18" charset="0"/>
                <a:hlinkClick r:id="rId10"/>
              </a:rPr>
              <a:t>Download.ashx?IDMF</a:t>
            </a:r>
            <a:r>
              <a:rPr lang="en-GB" sz="500" u="sng" dirty="0">
                <a:solidFill>
                  <a:schemeClr val="tx1">
                    <a:lumMod val="95000"/>
                    <a:lumOff val="5000"/>
                  </a:schemeClr>
                </a:solidFill>
                <a:latin typeface="Times New Roman" pitchFamily="18" charset="0"/>
                <a:cs typeface="Times New Roman" pitchFamily="18" charset="0"/>
                <a:hlinkClick r:id="rId10"/>
              </a:rPr>
              <a:t>=64869b17-7aad-47f9-941e-91015f5fb6b4</a:t>
            </a:r>
            <a:r>
              <a:rPr lang="en-GB" sz="500" dirty="0">
                <a:solidFill>
                  <a:schemeClr val="tx1">
                    <a:lumMod val="95000"/>
                    <a:lumOff val="5000"/>
                  </a:schemeClr>
                </a:solidFill>
                <a:latin typeface="Times New Roman" pitchFamily="18" charset="0"/>
                <a:cs typeface="Times New Roman" pitchFamily="18" charset="0"/>
              </a:rPr>
              <a:t> (Accessed: 21 July 2026). </a:t>
            </a:r>
            <a:endParaRPr lang="en-IN" sz="500" dirty="0">
              <a:solidFill>
                <a:schemeClr val="tx1">
                  <a:lumMod val="95000"/>
                  <a:lumOff val="5000"/>
                </a:schemeClr>
              </a:solidFill>
              <a:latin typeface="Times New Roman" pitchFamily="18" charset="0"/>
              <a:cs typeface="Times New Roman" pitchFamily="18" charset="0"/>
            </a:endParaRPr>
          </a:p>
          <a:p>
            <a:pPr marL="17145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Schuman, J.S., Fujimoto, J.G., </a:t>
            </a:r>
            <a:r>
              <a:rPr lang="en-GB" sz="500" dirty="0" err="1">
                <a:solidFill>
                  <a:schemeClr val="tx1">
                    <a:lumMod val="95000"/>
                    <a:lumOff val="5000"/>
                  </a:schemeClr>
                </a:solidFill>
                <a:latin typeface="Times New Roman" pitchFamily="18" charset="0"/>
                <a:cs typeface="Times New Roman" pitchFamily="18" charset="0"/>
              </a:rPr>
              <a:t>Duker</a:t>
            </a:r>
            <a:r>
              <a:rPr lang="en-GB" sz="500" dirty="0">
                <a:solidFill>
                  <a:schemeClr val="tx1">
                    <a:lumMod val="95000"/>
                    <a:lumOff val="5000"/>
                  </a:schemeClr>
                </a:solidFill>
                <a:latin typeface="Times New Roman" pitchFamily="18" charset="0"/>
                <a:cs typeface="Times New Roman" pitchFamily="18" charset="0"/>
              </a:rPr>
              <a:t>, J. and Ishikawa, H. (2024) </a:t>
            </a:r>
            <a:r>
              <a:rPr lang="en-GB" sz="500" i="1" dirty="0">
                <a:solidFill>
                  <a:schemeClr val="tx1">
                    <a:lumMod val="95000"/>
                    <a:lumOff val="5000"/>
                  </a:schemeClr>
                </a:solidFill>
                <a:latin typeface="Times New Roman" pitchFamily="18" charset="0"/>
                <a:cs typeface="Times New Roman" pitchFamily="18" charset="0"/>
              </a:rPr>
              <a:t>Optical coherence tomography of ocular diseases</a:t>
            </a:r>
            <a:r>
              <a:rPr lang="en-GB" sz="500" dirty="0">
                <a:solidFill>
                  <a:schemeClr val="tx1">
                    <a:lumMod val="95000"/>
                    <a:lumOff val="5000"/>
                  </a:schemeClr>
                </a:solidFill>
                <a:latin typeface="Times New Roman" pitchFamily="18" charset="0"/>
                <a:cs typeface="Times New Roman" pitchFamily="18" charset="0"/>
              </a:rPr>
              <a:t>. CRC Press.</a:t>
            </a:r>
            <a:endParaRPr lang="en-IN" sz="500" dirty="0">
              <a:solidFill>
                <a:schemeClr val="tx1">
                  <a:lumMod val="95000"/>
                  <a:lumOff val="5000"/>
                </a:schemeClr>
              </a:solidFill>
              <a:latin typeface="Times New Roman" pitchFamily="18" charset="0"/>
              <a:cs typeface="Times New Roman" pitchFamily="18" charset="0"/>
            </a:endParaRPr>
          </a:p>
          <a:p>
            <a:pPr marL="17145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The Royal Marsden (2022) </a:t>
            </a:r>
            <a:r>
              <a:rPr lang="en-GB" sz="500" i="1" dirty="0">
                <a:solidFill>
                  <a:schemeClr val="tx1">
                    <a:lumMod val="95000"/>
                    <a:lumOff val="5000"/>
                  </a:schemeClr>
                </a:solidFill>
                <a:latin typeface="Times New Roman" pitchFamily="18" charset="0"/>
                <a:cs typeface="Times New Roman" pitchFamily="18" charset="0"/>
              </a:rPr>
              <a:t>What does mouth cancer look like?</a:t>
            </a:r>
            <a:r>
              <a:rPr lang="en-IN" sz="500" i="1" dirty="0">
                <a:solidFill>
                  <a:schemeClr val="tx1">
                    <a:lumMod val="95000"/>
                    <a:lumOff val="5000"/>
                  </a:schemeClr>
                </a:solidFill>
                <a:latin typeface="Times New Roman" pitchFamily="18" charset="0"/>
                <a:cs typeface="Times New Roman" pitchFamily="18" charset="0"/>
              </a:rPr>
              <a:t>.</a:t>
            </a:r>
            <a:r>
              <a:rPr lang="en-GB" sz="500" dirty="0">
                <a:solidFill>
                  <a:schemeClr val="tx1">
                    <a:lumMod val="95000"/>
                    <a:lumOff val="5000"/>
                  </a:schemeClr>
                </a:solidFill>
                <a:latin typeface="Times New Roman" pitchFamily="18" charset="0"/>
                <a:cs typeface="Times New Roman" pitchFamily="18" charset="0"/>
              </a:rPr>
              <a:t> Available at:</a:t>
            </a:r>
            <a:r>
              <a:rPr lang="en-GB" sz="500" dirty="0">
                <a:solidFill>
                  <a:schemeClr val="tx1">
                    <a:lumMod val="95000"/>
                    <a:lumOff val="5000"/>
                  </a:schemeClr>
                </a:solidFill>
                <a:latin typeface="Times New Roman" pitchFamily="18" charset="0"/>
                <a:cs typeface="Times New Roman" pitchFamily="18" charset="0"/>
                <a:hlinkClick r:id="rId11"/>
              </a:rPr>
              <a:t> </a:t>
            </a:r>
            <a:r>
              <a:rPr lang="en-GB" sz="500" u="sng" dirty="0">
                <a:solidFill>
                  <a:schemeClr val="tx1">
                    <a:lumMod val="95000"/>
                    <a:lumOff val="5000"/>
                  </a:schemeClr>
                </a:solidFill>
                <a:latin typeface="Times New Roman" pitchFamily="18" charset="0"/>
                <a:cs typeface="Times New Roman" pitchFamily="18" charset="0"/>
                <a:hlinkClick r:id="rId12"/>
              </a:rPr>
              <a:t>https://</a:t>
            </a:r>
            <a:r>
              <a:rPr lang="en-GB" sz="500" u="sng" dirty="0" err="1">
                <a:solidFill>
                  <a:schemeClr val="tx1">
                    <a:lumMod val="95000"/>
                    <a:lumOff val="5000"/>
                  </a:schemeClr>
                </a:solidFill>
                <a:latin typeface="Times New Roman" pitchFamily="18" charset="0"/>
                <a:cs typeface="Times New Roman" pitchFamily="18" charset="0"/>
                <a:hlinkClick r:id="rId12"/>
              </a:rPr>
              <a:t>www.royalmarsden.nhs.uk</a:t>
            </a:r>
            <a:r>
              <a:rPr lang="en-GB" sz="500" u="sng" dirty="0">
                <a:solidFill>
                  <a:schemeClr val="tx1">
                    <a:lumMod val="95000"/>
                    <a:lumOff val="5000"/>
                  </a:schemeClr>
                </a:solidFill>
                <a:latin typeface="Times New Roman" pitchFamily="18" charset="0"/>
                <a:cs typeface="Times New Roman" pitchFamily="18" charset="0"/>
                <a:hlinkClick r:id="rId12"/>
              </a:rPr>
              <a:t>/private-care/news-and-blogs/what-does-mouth-cancer-look</a:t>
            </a:r>
            <a:r>
              <a:rPr lang="en-GB" sz="500" dirty="0">
                <a:solidFill>
                  <a:schemeClr val="tx1">
                    <a:lumMod val="95000"/>
                    <a:lumOff val="5000"/>
                  </a:schemeClr>
                </a:solidFill>
                <a:latin typeface="Times New Roman" pitchFamily="18" charset="0"/>
                <a:cs typeface="Times New Roman" pitchFamily="18" charset="0"/>
              </a:rPr>
              <a:t> (Accessed: 21 July 2026).</a:t>
            </a:r>
            <a:endParaRPr lang="en-IN" sz="500" dirty="0">
              <a:solidFill>
                <a:schemeClr val="tx1">
                  <a:lumMod val="95000"/>
                  <a:lumOff val="5000"/>
                </a:schemeClr>
              </a:solidFill>
              <a:latin typeface="Times New Roman" pitchFamily="18" charset="0"/>
              <a:cs typeface="Times New Roman" pitchFamily="18" charset="0"/>
            </a:endParaRPr>
          </a:p>
          <a:p>
            <a:pPr marL="17145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United Nations (2026) </a:t>
            </a:r>
            <a:r>
              <a:rPr lang="en-GB" sz="500" i="1" dirty="0">
                <a:solidFill>
                  <a:schemeClr val="tx1">
                    <a:lumMod val="95000"/>
                    <a:lumOff val="5000"/>
                  </a:schemeClr>
                </a:solidFill>
                <a:latin typeface="Times New Roman" pitchFamily="18" charset="0"/>
                <a:cs typeface="Times New Roman" pitchFamily="18" charset="0"/>
              </a:rPr>
              <a:t>THE 17 GOALS. </a:t>
            </a:r>
            <a:r>
              <a:rPr lang="en-GB" sz="500" dirty="0">
                <a:solidFill>
                  <a:schemeClr val="tx1">
                    <a:lumMod val="95000"/>
                    <a:lumOff val="5000"/>
                  </a:schemeClr>
                </a:solidFill>
                <a:latin typeface="Times New Roman" pitchFamily="18" charset="0"/>
                <a:cs typeface="Times New Roman" pitchFamily="18" charset="0"/>
              </a:rPr>
              <a:t>Available at: </a:t>
            </a:r>
            <a:r>
              <a:rPr lang="en-GB" sz="500" u="sng" dirty="0">
                <a:solidFill>
                  <a:schemeClr val="tx1">
                    <a:lumMod val="95000"/>
                    <a:lumOff val="5000"/>
                  </a:schemeClr>
                </a:solidFill>
                <a:latin typeface="Times New Roman" pitchFamily="18" charset="0"/>
                <a:cs typeface="Times New Roman" pitchFamily="18" charset="0"/>
                <a:hlinkClick r:id="rId13"/>
              </a:rPr>
              <a:t>https://</a:t>
            </a:r>
            <a:r>
              <a:rPr lang="en-GB" sz="500" u="sng" dirty="0" err="1">
                <a:solidFill>
                  <a:schemeClr val="tx1">
                    <a:lumMod val="95000"/>
                    <a:lumOff val="5000"/>
                  </a:schemeClr>
                </a:solidFill>
                <a:latin typeface="Times New Roman" pitchFamily="18" charset="0"/>
                <a:cs typeface="Times New Roman" pitchFamily="18" charset="0"/>
                <a:hlinkClick r:id="rId13"/>
              </a:rPr>
              <a:t>sdgs.un.org</a:t>
            </a:r>
            <a:r>
              <a:rPr lang="en-GB" sz="500" u="sng" dirty="0">
                <a:solidFill>
                  <a:schemeClr val="tx1">
                    <a:lumMod val="95000"/>
                    <a:lumOff val="5000"/>
                  </a:schemeClr>
                </a:solidFill>
                <a:latin typeface="Times New Roman" pitchFamily="18" charset="0"/>
                <a:cs typeface="Times New Roman" pitchFamily="18" charset="0"/>
                <a:hlinkClick r:id="rId13"/>
              </a:rPr>
              <a:t>/goals</a:t>
            </a:r>
            <a:r>
              <a:rPr lang="en-GB" sz="500" dirty="0">
                <a:solidFill>
                  <a:schemeClr val="tx1">
                    <a:lumMod val="95000"/>
                    <a:lumOff val="5000"/>
                  </a:schemeClr>
                </a:solidFill>
                <a:latin typeface="Times New Roman" pitchFamily="18" charset="0"/>
                <a:cs typeface="Times New Roman" pitchFamily="18" charset="0"/>
              </a:rPr>
              <a:t> (Accessed: 21 July 2026). </a:t>
            </a:r>
            <a:endParaRPr lang="en-IN" sz="500" dirty="0">
              <a:solidFill>
                <a:schemeClr val="tx1">
                  <a:lumMod val="95000"/>
                  <a:lumOff val="5000"/>
                </a:schemeClr>
              </a:solidFill>
              <a:latin typeface="Times New Roman" pitchFamily="18" charset="0"/>
              <a:cs typeface="Times New Roman" pitchFamily="18" charset="0"/>
            </a:endParaRPr>
          </a:p>
          <a:p>
            <a:pPr marL="171450" indent="-171450" algn="just">
              <a:buFont typeface="Arial" charset="0"/>
              <a:buChar char="•"/>
            </a:pPr>
            <a:r>
              <a:rPr lang="en-GB" sz="500" dirty="0" err="1">
                <a:solidFill>
                  <a:schemeClr val="tx1">
                    <a:lumMod val="95000"/>
                    <a:lumOff val="5000"/>
                  </a:schemeClr>
                </a:solidFill>
                <a:latin typeface="Times New Roman" pitchFamily="18" charset="0"/>
                <a:cs typeface="Times New Roman" pitchFamily="18" charset="0"/>
              </a:rPr>
              <a:t>Voloch</a:t>
            </a:r>
            <a:r>
              <a:rPr lang="en-GB" sz="500" dirty="0">
                <a:solidFill>
                  <a:schemeClr val="tx1">
                    <a:lumMod val="95000"/>
                    <a:lumOff val="5000"/>
                  </a:schemeClr>
                </a:solidFill>
                <a:latin typeface="Times New Roman" pitchFamily="18" charset="0"/>
                <a:cs typeface="Times New Roman" pitchFamily="18" charset="0"/>
              </a:rPr>
              <a:t>, N. and </a:t>
            </a:r>
            <a:r>
              <a:rPr lang="en-GB" sz="500" dirty="0" err="1">
                <a:solidFill>
                  <a:schemeClr val="tx1">
                    <a:lumMod val="95000"/>
                    <a:lumOff val="5000"/>
                  </a:schemeClr>
                </a:solidFill>
                <a:latin typeface="Times New Roman" pitchFamily="18" charset="0"/>
                <a:cs typeface="Times New Roman" pitchFamily="18" charset="0"/>
              </a:rPr>
              <a:t>Hirschprung</a:t>
            </a:r>
            <a:r>
              <a:rPr lang="en-GB" sz="500" dirty="0">
                <a:solidFill>
                  <a:schemeClr val="tx1">
                    <a:lumMod val="95000"/>
                    <a:lumOff val="5000"/>
                  </a:schemeClr>
                </a:solidFill>
                <a:latin typeface="Times New Roman" pitchFamily="18" charset="0"/>
                <a:cs typeface="Times New Roman" pitchFamily="18" charset="0"/>
              </a:rPr>
              <a:t>, R.S. (2026) ‘Both ends of artificial intelligence impacting privacy: a review of violation and protection’, </a:t>
            </a:r>
            <a:r>
              <a:rPr lang="en-GB" sz="500" i="1" dirty="0">
                <a:solidFill>
                  <a:schemeClr val="tx1">
                    <a:lumMod val="95000"/>
                    <a:lumOff val="5000"/>
                  </a:schemeClr>
                </a:solidFill>
                <a:latin typeface="Times New Roman" pitchFamily="18" charset="0"/>
                <a:cs typeface="Times New Roman" pitchFamily="18" charset="0"/>
              </a:rPr>
              <a:t>Frontiers in Artificial Intelligence</a:t>
            </a:r>
            <a:r>
              <a:rPr lang="en-GB" sz="500" dirty="0">
                <a:solidFill>
                  <a:schemeClr val="tx1">
                    <a:lumMod val="95000"/>
                    <a:lumOff val="5000"/>
                  </a:schemeClr>
                </a:solidFill>
                <a:latin typeface="Times New Roman" pitchFamily="18" charset="0"/>
                <a:cs typeface="Times New Roman" pitchFamily="18" charset="0"/>
              </a:rPr>
              <a:t>, 9, p.1686454. Available at:</a:t>
            </a:r>
            <a:r>
              <a:rPr lang="en-GB" sz="500" dirty="0">
                <a:solidFill>
                  <a:schemeClr val="tx1">
                    <a:lumMod val="95000"/>
                    <a:lumOff val="5000"/>
                  </a:schemeClr>
                </a:solidFill>
                <a:latin typeface="Times New Roman" pitchFamily="18" charset="0"/>
                <a:cs typeface="Times New Roman" pitchFamily="18" charset="0"/>
                <a:hlinkClick r:id="rId11"/>
              </a:rPr>
              <a:t> </a:t>
            </a:r>
            <a:r>
              <a:rPr lang="en-GB" sz="500" u="sng" dirty="0">
                <a:solidFill>
                  <a:schemeClr val="tx1">
                    <a:lumMod val="95000"/>
                    <a:lumOff val="5000"/>
                  </a:schemeClr>
                </a:solidFill>
                <a:latin typeface="Times New Roman" pitchFamily="18" charset="0"/>
                <a:cs typeface="Times New Roman" pitchFamily="18" charset="0"/>
                <a:hlinkClick r:id="rId14"/>
              </a:rPr>
              <a:t>https://</a:t>
            </a:r>
            <a:r>
              <a:rPr lang="en-GB" sz="500" u="sng" dirty="0" err="1">
                <a:solidFill>
                  <a:schemeClr val="tx1">
                    <a:lumMod val="95000"/>
                    <a:lumOff val="5000"/>
                  </a:schemeClr>
                </a:solidFill>
                <a:latin typeface="Times New Roman" pitchFamily="18" charset="0"/>
                <a:cs typeface="Times New Roman" pitchFamily="18" charset="0"/>
                <a:hlinkClick r:id="rId14"/>
              </a:rPr>
              <a:t>www.frontiersin.org</a:t>
            </a:r>
            <a:r>
              <a:rPr lang="en-GB" sz="500" u="sng" dirty="0">
                <a:solidFill>
                  <a:schemeClr val="tx1">
                    <a:lumMod val="95000"/>
                    <a:lumOff val="5000"/>
                  </a:schemeClr>
                </a:solidFill>
                <a:latin typeface="Times New Roman" pitchFamily="18" charset="0"/>
                <a:cs typeface="Times New Roman" pitchFamily="18" charset="0"/>
                <a:hlinkClick r:id="rId14"/>
              </a:rPr>
              <a:t>/journals/artificial-intelligence/articles/10.3389/frai.2026.1686454/</a:t>
            </a:r>
            <a:r>
              <a:rPr lang="en-GB" sz="500" u="sng" dirty="0" err="1">
                <a:solidFill>
                  <a:schemeClr val="tx1">
                    <a:lumMod val="95000"/>
                    <a:lumOff val="5000"/>
                  </a:schemeClr>
                </a:solidFill>
                <a:latin typeface="Times New Roman" pitchFamily="18" charset="0"/>
                <a:cs typeface="Times New Roman" pitchFamily="18" charset="0"/>
                <a:hlinkClick r:id="rId14"/>
              </a:rPr>
              <a:t>pd</a:t>
            </a:r>
            <a:r>
              <a:rPr lang="en-GB" sz="500" dirty="0">
                <a:solidFill>
                  <a:schemeClr val="tx1">
                    <a:lumMod val="95000"/>
                    <a:lumOff val="5000"/>
                  </a:schemeClr>
                </a:solidFill>
                <a:latin typeface="Times New Roman" pitchFamily="18" charset="0"/>
                <a:cs typeface="Times New Roman" pitchFamily="18" charset="0"/>
              </a:rPr>
              <a:t> (Accessed: 21 July 2026). </a:t>
            </a:r>
            <a:endParaRPr lang="en-IN" sz="500" dirty="0">
              <a:solidFill>
                <a:schemeClr val="tx1">
                  <a:lumMod val="95000"/>
                  <a:lumOff val="5000"/>
                </a:schemeClr>
              </a:solidFill>
              <a:latin typeface="Times New Roman" pitchFamily="18" charset="0"/>
              <a:cs typeface="Times New Roman" pitchFamily="18" charset="0"/>
            </a:endParaRPr>
          </a:p>
          <a:p>
            <a:pPr marL="17145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WHO (2023) </a:t>
            </a:r>
            <a:r>
              <a:rPr lang="en-GB" sz="500" i="1" dirty="0">
                <a:solidFill>
                  <a:schemeClr val="tx1">
                    <a:lumMod val="95000"/>
                    <a:lumOff val="5000"/>
                  </a:schemeClr>
                </a:solidFill>
                <a:latin typeface="Times New Roman" pitchFamily="18" charset="0"/>
                <a:cs typeface="Times New Roman" pitchFamily="18" charset="0"/>
              </a:rPr>
              <a:t>Comprehensive assessment of evidence on oral cancer prevention released. </a:t>
            </a:r>
            <a:r>
              <a:rPr lang="en-GB" sz="500" dirty="0">
                <a:solidFill>
                  <a:schemeClr val="tx1">
                    <a:lumMod val="95000"/>
                    <a:lumOff val="5000"/>
                  </a:schemeClr>
                </a:solidFill>
                <a:latin typeface="Times New Roman" pitchFamily="18" charset="0"/>
                <a:cs typeface="Times New Roman" pitchFamily="18" charset="0"/>
              </a:rPr>
              <a:t>Available at: </a:t>
            </a:r>
            <a:r>
              <a:rPr lang="en-GB" sz="500" u="sng" dirty="0">
                <a:solidFill>
                  <a:schemeClr val="tx1">
                    <a:lumMod val="95000"/>
                    <a:lumOff val="5000"/>
                  </a:schemeClr>
                </a:solidFill>
                <a:latin typeface="Times New Roman" pitchFamily="18" charset="0"/>
                <a:cs typeface="Times New Roman" pitchFamily="18" charset="0"/>
                <a:hlinkClick r:id="rId15"/>
              </a:rPr>
              <a:t>https://</a:t>
            </a:r>
            <a:r>
              <a:rPr lang="en-GB" sz="500" u="sng" dirty="0" err="1">
                <a:solidFill>
                  <a:schemeClr val="tx1">
                    <a:lumMod val="95000"/>
                    <a:lumOff val="5000"/>
                  </a:schemeClr>
                </a:solidFill>
                <a:latin typeface="Times New Roman" pitchFamily="18" charset="0"/>
                <a:cs typeface="Times New Roman" pitchFamily="18" charset="0"/>
                <a:hlinkClick r:id="rId15"/>
              </a:rPr>
              <a:t>www.who.int</a:t>
            </a:r>
            <a:r>
              <a:rPr lang="en-GB" sz="500" u="sng" dirty="0">
                <a:solidFill>
                  <a:schemeClr val="tx1">
                    <a:lumMod val="95000"/>
                    <a:lumOff val="5000"/>
                  </a:schemeClr>
                </a:solidFill>
                <a:latin typeface="Times New Roman" pitchFamily="18" charset="0"/>
                <a:cs typeface="Times New Roman" pitchFamily="18" charset="0"/>
                <a:hlinkClick r:id="rId15"/>
              </a:rPr>
              <a:t>/news/item/29-11-2023-comprehensive-assessment-of-evidence-on-oral-cancer-prevention-released-29-november-2023</a:t>
            </a:r>
            <a:r>
              <a:rPr lang="en-GB" sz="500" dirty="0">
                <a:solidFill>
                  <a:schemeClr val="tx1">
                    <a:lumMod val="95000"/>
                    <a:lumOff val="5000"/>
                  </a:schemeClr>
                </a:solidFill>
                <a:latin typeface="Times New Roman" pitchFamily="18" charset="0"/>
                <a:cs typeface="Times New Roman" pitchFamily="18" charset="0"/>
              </a:rPr>
              <a:t> (Accessed: 21 July 2026). </a:t>
            </a:r>
            <a:endParaRPr lang="en-IN" sz="500" dirty="0">
              <a:solidFill>
                <a:schemeClr val="tx1">
                  <a:lumMod val="95000"/>
                  <a:lumOff val="5000"/>
                </a:schemeClr>
              </a:solidFill>
              <a:latin typeface="Times New Roman" pitchFamily="18" charset="0"/>
              <a:cs typeface="Times New Roman" pitchFamily="18" charset="0"/>
            </a:endParaRPr>
          </a:p>
          <a:p>
            <a:pPr marL="171450" indent="-171450" algn="just">
              <a:buFont typeface="Arial" charset="0"/>
              <a:buChar char="•"/>
            </a:pPr>
            <a:r>
              <a:rPr lang="en-GB" sz="500" dirty="0" err="1">
                <a:solidFill>
                  <a:schemeClr val="tx1">
                    <a:lumMod val="95000"/>
                    <a:lumOff val="5000"/>
                  </a:schemeClr>
                </a:solidFill>
                <a:latin typeface="Times New Roman" pitchFamily="18" charset="0"/>
                <a:cs typeface="Times New Roman" pitchFamily="18" charset="0"/>
              </a:rPr>
              <a:t>Zeppieri</a:t>
            </a:r>
            <a:r>
              <a:rPr lang="en-GB" sz="500" dirty="0">
                <a:solidFill>
                  <a:schemeClr val="tx1">
                    <a:lumMod val="95000"/>
                    <a:lumOff val="5000"/>
                  </a:schemeClr>
                </a:solidFill>
                <a:latin typeface="Times New Roman" pitchFamily="18" charset="0"/>
                <a:cs typeface="Times New Roman" pitchFamily="18" charset="0"/>
              </a:rPr>
              <a:t>, M., </a:t>
            </a:r>
            <a:r>
              <a:rPr lang="en-GB" sz="500" dirty="0" err="1">
                <a:solidFill>
                  <a:schemeClr val="tx1">
                    <a:lumMod val="95000"/>
                    <a:lumOff val="5000"/>
                  </a:schemeClr>
                </a:solidFill>
                <a:latin typeface="Times New Roman" pitchFamily="18" charset="0"/>
                <a:cs typeface="Times New Roman" pitchFamily="18" charset="0"/>
              </a:rPr>
              <a:t>Marsili</a:t>
            </a:r>
            <a:r>
              <a:rPr lang="en-GB" sz="500" dirty="0">
                <a:solidFill>
                  <a:schemeClr val="tx1">
                    <a:lumMod val="95000"/>
                    <a:lumOff val="5000"/>
                  </a:schemeClr>
                </a:solidFill>
                <a:latin typeface="Times New Roman" pitchFamily="18" charset="0"/>
                <a:cs typeface="Times New Roman" pitchFamily="18" charset="0"/>
              </a:rPr>
              <a:t>, S., </a:t>
            </a:r>
            <a:r>
              <a:rPr lang="en-GB" sz="500" dirty="0" err="1">
                <a:solidFill>
                  <a:schemeClr val="tx1">
                    <a:lumMod val="95000"/>
                    <a:lumOff val="5000"/>
                  </a:schemeClr>
                </a:solidFill>
                <a:latin typeface="Times New Roman" pitchFamily="18" charset="0"/>
                <a:cs typeface="Times New Roman" pitchFamily="18" charset="0"/>
              </a:rPr>
              <a:t>Enaholo</a:t>
            </a:r>
            <a:r>
              <a:rPr lang="en-GB" sz="500" dirty="0">
                <a:solidFill>
                  <a:schemeClr val="tx1">
                    <a:lumMod val="95000"/>
                    <a:lumOff val="5000"/>
                  </a:schemeClr>
                </a:solidFill>
                <a:latin typeface="Times New Roman" pitchFamily="18" charset="0"/>
                <a:cs typeface="Times New Roman" pitchFamily="18" charset="0"/>
              </a:rPr>
              <a:t>, E.S., </a:t>
            </a:r>
            <a:r>
              <a:rPr lang="en-GB" sz="500" dirty="0" err="1">
                <a:solidFill>
                  <a:schemeClr val="tx1">
                    <a:lumMod val="95000"/>
                    <a:lumOff val="5000"/>
                  </a:schemeClr>
                </a:solidFill>
                <a:latin typeface="Times New Roman" pitchFamily="18" charset="0"/>
                <a:cs typeface="Times New Roman" pitchFamily="18" charset="0"/>
              </a:rPr>
              <a:t>Shuaibu</a:t>
            </a:r>
            <a:r>
              <a:rPr lang="en-GB" sz="500" dirty="0">
                <a:solidFill>
                  <a:schemeClr val="tx1">
                    <a:lumMod val="95000"/>
                    <a:lumOff val="5000"/>
                  </a:schemeClr>
                </a:solidFill>
                <a:latin typeface="Times New Roman" pitchFamily="18" charset="0"/>
                <a:cs typeface="Times New Roman" pitchFamily="18" charset="0"/>
              </a:rPr>
              <a:t>, A.O., </a:t>
            </a:r>
            <a:r>
              <a:rPr lang="en-GB" sz="500" dirty="0" err="1">
                <a:solidFill>
                  <a:schemeClr val="tx1">
                    <a:lumMod val="95000"/>
                    <a:lumOff val="5000"/>
                  </a:schemeClr>
                </a:solidFill>
                <a:latin typeface="Times New Roman" pitchFamily="18" charset="0"/>
                <a:cs typeface="Times New Roman" pitchFamily="18" charset="0"/>
              </a:rPr>
              <a:t>Uwagboe</a:t>
            </a:r>
            <a:r>
              <a:rPr lang="en-GB" sz="500" dirty="0">
                <a:solidFill>
                  <a:schemeClr val="tx1">
                    <a:lumMod val="95000"/>
                    <a:lumOff val="5000"/>
                  </a:schemeClr>
                </a:solidFill>
                <a:latin typeface="Times New Roman" pitchFamily="18" charset="0"/>
                <a:cs typeface="Times New Roman" pitchFamily="18" charset="0"/>
              </a:rPr>
              <a:t>, N., </a:t>
            </a:r>
            <a:r>
              <a:rPr lang="en-GB" sz="500" dirty="0" err="1">
                <a:solidFill>
                  <a:schemeClr val="tx1">
                    <a:lumMod val="95000"/>
                    <a:lumOff val="5000"/>
                  </a:schemeClr>
                </a:solidFill>
                <a:latin typeface="Times New Roman" pitchFamily="18" charset="0"/>
                <a:cs typeface="Times New Roman" pitchFamily="18" charset="0"/>
              </a:rPr>
              <a:t>Salati</a:t>
            </a:r>
            <a:r>
              <a:rPr lang="en-GB" sz="500" dirty="0">
                <a:solidFill>
                  <a:schemeClr val="tx1">
                    <a:lumMod val="95000"/>
                    <a:lumOff val="5000"/>
                  </a:schemeClr>
                </a:solidFill>
                <a:latin typeface="Times New Roman" pitchFamily="18" charset="0"/>
                <a:cs typeface="Times New Roman" pitchFamily="18" charset="0"/>
              </a:rPr>
              <a:t>, C., </a:t>
            </a:r>
            <a:r>
              <a:rPr lang="en-GB" sz="500" dirty="0" err="1">
                <a:solidFill>
                  <a:schemeClr val="tx1">
                    <a:lumMod val="95000"/>
                    <a:lumOff val="5000"/>
                  </a:schemeClr>
                </a:solidFill>
                <a:latin typeface="Times New Roman" pitchFamily="18" charset="0"/>
                <a:cs typeface="Times New Roman" pitchFamily="18" charset="0"/>
              </a:rPr>
              <a:t>Spadea</a:t>
            </a:r>
            <a:r>
              <a:rPr lang="en-GB" sz="500" dirty="0">
                <a:solidFill>
                  <a:schemeClr val="tx1">
                    <a:lumMod val="95000"/>
                    <a:lumOff val="5000"/>
                  </a:schemeClr>
                </a:solidFill>
                <a:latin typeface="Times New Roman" pitchFamily="18" charset="0"/>
                <a:cs typeface="Times New Roman" pitchFamily="18" charset="0"/>
              </a:rPr>
              <a:t>, L. and Musa, M. (2023) ‘Optical coherence tomography (OCT): a brief look at the uses and technological evolution of ophthalmology’, </a:t>
            </a:r>
            <a:r>
              <a:rPr lang="en-GB" sz="500" i="1" dirty="0" err="1">
                <a:solidFill>
                  <a:schemeClr val="tx1">
                    <a:lumMod val="95000"/>
                    <a:lumOff val="5000"/>
                  </a:schemeClr>
                </a:solidFill>
                <a:latin typeface="Times New Roman" pitchFamily="18" charset="0"/>
                <a:cs typeface="Times New Roman" pitchFamily="18" charset="0"/>
              </a:rPr>
              <a:t>Medicina</a:t>
            </a:r>
            <a:r>
              <a:rPr lang="en-GB" sz="500" dirty="0">
                <a:solidFill>
                  <a:schemeClr val="tx1">
                    <a:lumMod val="95000"/>
                    <a:lumOff val="5000"/>
                  </a:schemeClr>
                </a:solidFill>
                <a:latin typeface="Times New Roman" pitchFamily="18" charset="0"/>
                <a:cs typeface="Times New Roman" pitchFamily="18" charset="0"/>
              </a:rPr>
              <a:t>, 59(12), p.2114. Available at:</a:t>
            </a:r>
            <a:r>
              <a:rPr lang="en-GB" sz="500" dirty="0">
                <a:solidFill>
                  <a:schemeClr val="tx1">
                    <a:lumMod val="95000"/>
                    <a:lumOff val="5000"/>
                  </a:schemeClr>
                </a:solidFill>
                <a:latin typeface="Times New Roman" pitchFamily="18" charset="0"/>
                <a:cs typeface="Times New Roman" pitchFamily="18" charset="0"/>
                <a:hlinkClick r:id="rId16"/>
              </a:rPr>
              <a:t> </a:t>
            </a:r>
            <a:r>
              <a:rPr lang="en-GB" sz="500" u="sng" dirty="0">
                <a:solidFill>
                  <a:schemeClr val="tx1">
                    <a:lumMod val="95000"/>
                    <a:lumOff val="5000"/>
                  </a:schemeClr>
                </a:solidFill>
                <a:latin typeface="Times New Roman" pitchFamily="18" charset="0"/>
                <a:cs typeface="Times New Roman" pitchFamily="18" charset="0"/>
                <a:hlinkClick r:id="rId16"/>
              </a:rPr>
              <a:t>https://</a:t>
            </a:r>
            <a:r>
              <a:rPr lang="en-GB" sz="500" u="sng" dirty="0" err="1">
                <a:solidFill>
                  <a:schemeClr val="tx1">
                    <a:lumMod val="95000"/>
                    <a:lumOff val="5000"/>
                  </a:schemeClr>
                </a:solidFill>
                <a:latin typeface="Times New Roman" pitchFamily="18" charset="0"/>
                <a:cs typeface="Times New Roman" pitchFamily="18" charset="0"/>
                <a:hlinkClick r:id="rId16"/>
              </a:rPr>
              <a:t>doi.org</a:t>
            </a:r>
            <a:r>
              <a:rPr lang="en-GB" sz="500" u="sng" dirty="0">
                <a:solidFill>
                  <a:schemeClr val="tx1">
                    <a:lumMod val="95000"/>
                    <a:lumOff val="5000"/>
                  </a:schemeClr>
                </a:solidFill>
                <a:latin typeface="Times New Roman" pitchFamily="18" charset="0"/>
                <a:cs typeface="Times New Roman" pitchFamily="18" charset="0"/>
                <a:hlinkClick r:id="rId16"/>
              </a:rPr>
              <a:t>/10.3390/medicina59122114</a:t>
            </a:r>
            <a:r>
              <a:rPr lang="en-GB" sz="500" dirty="0">
                <a:solidFill>
                  <a:schemeClr val="tx1">
                    <a:lumMod val="95000"/>
                    <a:lumOff val="5000"/>
                  </a:schemeClr>
                </a:solidFill>
                <a:latin typeface="Times New Roman" pitchFamily="18" charset="0"/>
                <a:cs typeface="Times New Roman" pitchFamily="18" charset="0"/>
              </a:rPr>
              <a:t> </a:t>
            </a:r>
            <a:endParaRPr lang="en-IN" sz="500" dirty="0">
              <a:solidFill>
                <a:schemeClr val="tx1">
                  <a:lumMod val="95000"/>
                  <a:lumOff val="5000"/>
                </a:schemeClr>
              </a:solidFill>
              <a:latin typeface="Times New Roman" pitchFamily="18" charset="0"/>
              <a:cs typeface="Times New Roman" pitchFamily="18" charset="0"/>
            </a:endParaRPr>
          </a:p>
        </p:txBody>
      </p:sp>
      <p:sp>
        <p:nvSpPr>
          <p:cNvPr id="6" name="Rectangle 5"/>
          <p:cNvSpPr/>
          <p:nvPr/>
        </p:nvSpPr>
        <p:spPr>
          <a:xfrm>
            <a:off x="49614" y="5222630"/>
            <a:ext cx="3847598" cy="1586601"/>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smtClean="0">
                <a:solidFill>
                  <a:schemeClr val="tx1">
                    <a:lumMod val="95000"/>
                    <a:lumOff val="5000"/>
                  </a:schemeClr>
                </a:solidFill>
                <a:latin typeface="Times New Roman" pitchFamily="18" charset="0"/>
                <a:cs typeface="Times New Roman" pitchFamily="18" charset="0"/>
              </a:rPr>
              <a:t>2. Health </a:t>
            </a:r>
            <a:r>
              <a:rPr lang="en-GB" sz="500" b="1" dirty="0">
                <a:solidFill>
                  <a:schemeClr val="tx1">
                    <a:lumMod val="95000"/>
                    <a:lumOff val="5000"/>
                  </a:schemeClr>
                </a:solidFill>
                <a:latin typeface="Times New Roman" pitchFamily="18" charset="0"/>
                <a:cs typeface="Times New Roman" pitchFamily="18" charset="0"/>
              </a:rPr>
              <a:t>promotion values and principles </a:t>
            </a:r>
            <a:endParaRPr lang="en-IN" sz="500" b="1" dirty="0">
              <a:solidFill>
                <a:schemeClr val="tx1">
                  <a:lumMod val="95000"/>
                  <a:lumOff val="5000"/>
                </a:schemeClr>
              </a:solidFill>
              <a:latin typeface="Times New Roman" pitchFamily="18" charset="0"/>
              <a:cs typeface="Times New Roman" pitchFamily="18" charset="0"/>
            </a:endParaRPr>
          </a:p>
          <a:p>
            <a:pPr algn="just"/>
            <a:r>
              <a:rPr lang="en-GB" sz="500" dirty="0">
                <a:solidFill>
                  <a:schemeClr val="tx1">
                    <a:lumMod val="95000"/>
                    <a:lumOff val="5000"/>
                  </a:schemeClr>
                </a:solidFill>
                <a:latin typeface="Times New Roman" pitchFamily="18" charset="0"/>
                <a:cs typeface="Times New Roman" pitchFamily="18" charset="0"/>
              </a:rPr>
              <a:t>By considering the principles and values of health promotion, OCT-Care AI will endeavour to meet SDG 3, to promote well-being among the UK population by ensuring good health and combating oral cancer (United Nations, 2026). </a:t>
            </a:r>
            <a:endParaRPr lang="en-IN" sz="500" dirty="0">
              <a:solidFill>
                <a:schemeClr val="tx1">
                  <a:lumMod val="95000"/>
                  <a:lumOff val="5000"/>
                </a:schemeClr>
              </a:solidFill>
              <a:latin typeface="Times New Roman" pitchFamily="18" charset="0"/>
              <a:cs typeface="Times New Roman" pitchFamily="18" charset="0"/>
            </a:endParaRPr>
          </a:p>
          <a:p>
            <a:pPr algn="just"/>
            <a:r>
              <a:rPr lang="en-GB" sz="500" b="1" i="1" dirty="0">
                <a:solidFill>
                  <a:schemeClr val="tx1">
                    <a:lumMod val="95000"/>
                    <a:lumOff val="5000"/>
                  </a:schemeClr>
                </a:solidFill>
                <a:latin typeface="Times New Roman" pitchFamily="18" charset="0"/>
                <a:cs typeface="Times New Roman" pitchFamily="18" charset="0"/>
              </a:rPr>
              <a:t>OCT-Care AI’s alignment with the values and principles</a:t>
            </a:r>
            <a:endParaRPr lang="en-IN" sz="500" dirty="0">
              <a:solidFill>
                <a:schemeClr val="tx1">
                  <a:lumMod val="95000"/>
                  <a:lumOff val="5000"/>
                </a:schemeClr>
              </a:solidFill>
              <a:latin typeface="Times New Roman" pitchFamily="18" charset="0"/>
              <a:cs typeface="Times New Roman" pitchFamily="18" charset="0"/>
            </a:endParaRPr>
          </a:p>
          <a:p>
            <a:pPr marL="171450" lvl="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OCT-Care AI will offer </a:t>
            </a:r>
            <a:r>
              <a:rPr lang="en-GB" sz="500" i="1" dirty="0">
                <a:solidFill>
                  <a:schemeClr val="tx1">
                    <a:lumMod val="95000"/>
                    <a:lumOff val="5000"/>
                  </a:schemeClr>
                </a:solidFill>
                <a:latin typeface="Times New Roman" pitchFamily="18" charset="0"/>
                <a:cs typeface="Times New Roman" pitchFamily="18" charset="0"/>
              </a:rPr>
              <a:t>equal opportunities</a:t>
            </a:r>
            <a:r>
              <a:rPr lang="en-GB" sz="500" dirty="0">
                <a:solidFill>
                  <a:schemeClr val="tx1">
                    <a:lumMod val="95000"/>
                    <a:lumOff val="5000"/>
                  </a:schemeClr>
                </a:solidFill>
                <a:latin typeface="Times New Roman" pitchFamily="18" charset="0"/>
                <a:cs typeface="Times New Roman" pitchFamily="18" charset="0"/>
              </a:rPr>
              <a:t> in accessing the service through its availability and affordability for individual help-seekers, even those belonging to a lower socio-economic background. </a:t>
            </a:r>
            <a:endParaRPr lang="en-IN" sz="500" dirty="0">
              <a:solidFill>
                <a:schemeClr val="tx1">
                  <a:lumMod val="95000"/>
                  <a:lumOff val="5000"/>
                </a:schemeClr>
              </a:solidFill>
              <a:latin typeface="Times New Roman" pitchFamily="18" charset="0"/>
              <a:cs typeface="Times New Roman" pitchFamily="18" charset="0"/>
            </a:endParaRPr>
          </a:p>
          <a:p>
            <a:pPr marL="171450" lvl="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Its remote-specialist review and automated referral features will involve local health care services and remote specialists to promote active </a:t>
            </a:r>
            <a:r>
              <a:rPr lang="en-GB" sz="500" i="1" dirty="0">
                <a:solidFill>
                  <a:schemeClr val="tx1">
                    <a:lumMod val="95000"/>
                    <a:lumOff val="5000"/>
                  </a:schemeClr>
                </a:solidFill>
                <a:latin typeface="Times New Roman" pitchFamily="18" charset="0"/>
                <a:cs typeface="Times New Roman" pitchFamily="18" charset="0"/>
              </a:rPr>
              <a:t>participation</a:t>
            </a:r>
            <a:r>
              <a:rPr lang="en-GB" sz="500" dirty="0">
                <a:solidFill>
                  <a:schemeClr val="tx1">
                    <a:lumMod val="95000"/>
                    <a:lumOff val="5000"/>
                  </a:schemeClr>
                </a:solidFill>
                <a:latin typeface="Times New Roman" pitchFamily="18" charset="0"/>
                <a:cs typeface="Times New Roman" pitchFamily="18" charset="0"/>
              </a:rPr>
              <a:t>, for addressing the structural barriers and individuals' behavioural risks (Lee, </a:t>
            </a:r>
            <a:r>
              <a:rPr lang="en-GB" sz="500" dirty="0" err="1">
                <a:solidFill>
                  <a:schemeClr val="tx1">
                    <a:lumMod val="95000"/>
                    <a:lumOff val="5000"/>
                  </a:schemeClr>
                </a:solidFill>
                <a:latin typeface="Times New Roman" pitchFamily="18" charset="0"/>
                <a:cs typeface="Times New Roman" pitchFamily="18" charset="0"/>
              </a:rPr>
              <a:t>Ramasamy</a:t>
            </a:r>
            <a:r>
              <a:rPr lang="en-GB" sz="500" dirty="0">
                <a:solidFill>
                  <a:schemeClr val="tx1">
                    <a:lumMod val="95000"/>
                    <a:lumOff val="5000"/>
                  </a:schemeClr>
                </a:solidFill>
                <a:latin typeface="Times New Roman" pitchFamily="18" charset="0"/>
                <a:cs typeface="Times New Roman" pitchFamily="18" charset="0"/>
              </a:rPr>
              <a:t> and </a:t>
            </a:r>
            <a:r>
              <a:rPr lang="en-GB" sz="500" dirty="0" err="1">
                <a:solidFill>
                  <a:schemeClr val="tx1">
                    <a:lumMod val="95000"/>
                    <a:lumOff val="5000"/>
                  </a:schemeClr>
                </a:solidFill>
                <a:latin typeface="Times New Roman" pitchFamily="18" charset="0"/>
                <a:cs typeface="Times New Roman" pitchFamily="18" charset="0"/>
              </a:rPr>
              <a:t>Subbarao</a:t>
            </a:r>
            <a:r>
              <a:rPr lang="en-GB" sz="500" dirty="0">
                <a:solidFill>
                  <a:schemeClr val="tx1">
                    <a:lumMod val="95000"/>
                    <a:lumOff val="5000"/>
                  </a:schemeClr>
                </a:solidFill>
                <a:latin typeface="Times New Roman" pitchFamily="18" charset="0"/>
                <a:cs typeface="Times New Roman" pitchFamily="18" charset="0"/>
              </a:rPr>
              <a:t>, 2025).</a:t>
            </a:r>
            <a:endParaRPr lang="en-IN" sz="500" dirty="0">
              <a:solidFill>
                <a:schemeClr val="tx1">
                  <a:lumMod val="95000"/>
                  <a:lumOff val="5000"/>
                </a:schemeClr>
              </a:solidFill>
              <a:latin typeface="Times New Roman" pitchFamily="18" charset="0"/>
              <a:cs typeface="Times New Roman" pitchFamily="18" charset="0"/>
            </a:endParaRPr>
          </a:p>
          <a:p>
            <a:pPr marL="171450" lvl="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OCT-Care AI will offer 24*7 continuous assistance to the users from solving queries, and analysing symptoms to personalising risk-assessment, which will </a:t>
            </a:r>
            <a:r>
              <a:rPr lang="en-GB" sz="500" i="1" dirty="0">
                <a:solidFill>
                  <a:schemeClr val="tx1">
                    <a:lumMod val="95000"/>
                    <a:lumOff val="5000"/>
                  </a:schemeClr>
                </a:solidFill>
                <a:latin typeface="Times New Roman" pitchFamily="18" charset="0"/>
                <a:cs typeface="Times New Roman" pitchFamily="18" charset="0"/>
              </a:rPr>
              <a:t>empower </a:t>
            </a:r>
            <a:r>
              <a:rPr lang="en-GB" sz="500" dirty="0">
                <a:solidFill>
                  <a:schemeClr val="tx1">
                    <a:lumMod val="95000"/>
                    <a:lumOff val="5000"/>
                  </a:schemeClr>
                </a:solidFill>
                <a:latin typeface="Times New Roman" pitchFamily="18" charset="0"/>
                <a:cs typeface="Times New Roman" pitchFamily="18" charset="0"/>
              </a:rPr>
              <a:t>people in understanding the emergency and need to visit oncologists.  </a:t>
            </a:r>
            <a:endParaRPr lang="en-IN" sz="500" dirty="0">
              <a:solidFill>
                <a:schemeClr val="tx1">
                  <a:lumMod val="95000"/>
                  <a:lumOff val="5000"/>
                </a:schemeClr>
              </a:solidFill>
              <a:latin typeface="Times New Roman" pitchFamily="18" charset="0"/>
              <a:cs typeface="Times New Roman" pitchFamily="18" charset="0"/>
            </a:endParaRPr>
          </a:p>
          <a:p>
            <a:pPr marL="171450" lvl="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Moreover, this digital platform will involve community-based accessibility to the modern solution for malignancy detection and immediate referrals, which will increase awareness and </a:t>
            </a:r>
            <a:r>
              <a:rPr lang="en-GB" sz="500" i="1" dirty="0">
                <a:solidFill>
                  <a:schemeClr val="tx1">
                    <a:lumMod val="95000"/>
                    <a:lumOff val="5000"/>
                  </a:schemeClr>
                </a:solidFill>
                <a:latin typeface="Times New Roman" pitchFamily="18" charset="0"/>
                <a:cs typeface="Times New Roman" pitchFamily="18" charset="0"/>
              </a:rPr>
              <a:t>health literacy</a:t>
            </a:r>
            <a:r>
              <a:rPr lang="en-GB" sz="500" dirty="0">
                <a:solidFill>
                  <a:schemeClr val="tx1">
                    <a:lumMod val="95000"/>
                    <a:lumOff val="5000"/>
                  </a:schemeClr>
                </a:solidFill>
                <a:latin typeface="Times New Roman" pitchFamily="18" charset="0"/>
                <a:cs typeface="Times New Roman" pitchFamily="18" charset="0"/>
              </a:rPr>
              <a:t> among them. </a:t>
            </a:r>
            <a:endParaRPr lang="en-IN" sz="500" dirty="0">
              <a:solidFill>
                <a:schemeClr val="tx1">
                  <a:lumMod val="95000"/>
                  <a:lumOff val="5000"/>
                </a:schemeClr>
              </a:solidFill>
              <a:latin typeface="Times New Roman" pitchFamily="18" charset="0"/>
              <a:cs typeface="Times New Roman" pitchFamily="18" charset="0"/>
            </a:endParaRPr>
          </a:p>
          <a:p>
            <a:pPr marL="171450" lvl="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User-friendly interface, easy accessibility and multilingual features will be catalysing the engagement of people and promoting awareness, which will influence them in </a:t>
            </a:r>
            <a:r>
              <a:rPr lang="en-GB" sz="500" i="1" dirty="0">
                <a:solidFill>
                  <a:schemeClr val="tx1">
                    <a:lumMod val="95000"/>
                    <a:lumOff val="5000"/>
                  </a:schemeClr>
                </a:solidFill>
                <a:latin typeface="Times New Roman" pitchFamily="18" charset="0"/>
                <a:cs typeface="Times New Roman" pitchFamily="18" charset="0"/>
              </a:rPr>
              <a:t>preventing </a:t>
            </a:r>
            <a:r>
              <a:rPr lang="en-GB" sz="500" dirty="0">
                <a:solidFill>
                  <a:schemeClr val="tx1">
                    <a:lumMod val="95000"/>
                    <a:lumOff val="5000"/>
                  </a:schemeClr>
                </a:solidFill>
                <a:latin typeface="Times New Roman" pitchFamily="18" charset="0"/>
                <a:cs typeface="Times New Roman" pitchFamily="18" charset="0"/>
              </a:rPr>
              <a:t>oral cancers by quitting smoking and drinking habits (Anthony, </a:t>
            </a:r>
            <a:r>
              <a:rPr lang="en-GB" sz="500" dirty="0" err="1">
                <a:solidFill>
                  <a:schemeClr val="tx1">
                    <a:lumMod val="95000"/>
                    <a:lumOff val="5000"/>
                  </a:schemeClr>
                </a:solidFill>
                <a:latin typeface="Times New Roman" pitchFamily="18" charset="0"/>
                <a:cs typeface="Times New Roman" pitchFamily="18" charset="0"/>
              </a:rPr>
              <a:t>Omidire</a:t>
            </a:r>
            <a:r>
              <a:rPr lang="en-GB" sz="500" dirty="0">
                <a:solidFill>
                  <a:schemeClr val="tx1">
                    <a:lumMod val="95000"/>
                    <a:lumOff val="5000"/>
                  </a:schemeClr>
                </a:solidFill>
                <a:latin typeface="Times New Roman" pitchFamily="18" charset="0"/>
                <a:cs typeface="Times New Roman" pitchFamily="18" charset="0"/>
              </a:rPr>
              <a:t> and Muhammed, 2026). </a:t>
            </a:r>
            <a:endParaRPr lang="en-IN" sz="500" dirty="0">
              <a:solidFill>
                <a:schemeClr val="tx1">
                  <a:lumMod val="95000"/>
                  <a:lumOff val="5000"/>
                </a:schemeClr>
              </a:solidFill>
              <a:latin typeface="Times New Roman" pitchFamily="18" charset="0"/>
              <a:cs typeface="Times New Roman" pitchFamily="18" charset="0"/>
            </a:endParaRPr>
          </a:p>
          <a:p>
            <a:pPr marL="171450" lvl="0" indent="-171450" algn="just">
              <a:buFont typeface="Arial" charset="0"/>
              <a:buChar char="•"/>
            </a:pPr>
            <a:r>
              <a:rPr lang="en-GB" sz="500" dirty="0">
                <a:solidFill>
                  <a:schemeClr val="tx1">
                    <a:lumMod val="95000"/>
                    <a:lumOff val="5000"/>
                  </a:schemeClr>
                </a:solidFill>
                <a:latin typeface="Times New Roman" pitchFamily="18" charset="0"/>
                <a:cs typeface="Times New Roman" pitchFamily="18" charset="0"/>
              </a:rPr>
              <a:t>Arguably, this AI-driven platform may face privacy issues and cyber threats, especially when collecting and storing personal data and health images of the users, leading to potential reputational damage and decreased trust. </a:t>
            </a:r>
            <a:endParaRPr lang="en-IN" sz="500" dirty="0">
              <a:solidFill>
                <a:schemeClr val="tx1">
                  <a:lumMod val="95000"/>
                  <a:lumOff val="5000"/>
                </a:schemeClr>
              </a:solidFill>
              <a:latin typeface="Times New Roman" pitchFamily="18" charset="0"/>
              <a:cs typeface="Times New Roman" pitchFamily="18" charset="0"/>
            </a:endParaRPr>
          </a:p>
          <a:p>
            <a:pPr algn="just"/>
            <a:r>
              <a:rPr lang="en-GB" sz="500" dirty="0">
                <a:solidFill>
                  <a:schemeClr val="tx1">
                    <a:lumMod val="95000"/>
                    <a:lumOff val="5000"/>
                  </a:schemeClr>
                </a:solidFill>
                <a:latin typeface="Times New Roman" pitchFamily="18" charset="0"/>
                <a:cs typeface="Times New Roman" pitchFamily="18" charset="0"/>
              </a:rPr>
              <a:t>By emphasising developing a strong cybersecurity ecosystem, OCT-Care AI can ensure a completely secure and safe platform for cancer patients and help seekers to learn and take immediate actions against cancer. Therefore, educating and empowering the UK population will increase health literacy and accessibility to care services which will help in combating the onset of the disease.</a:t>
            </a:r>
            <a:endParaRPr lang="en-IN" sz="500" b="1" dirty="0">
              <a:solidFill>
                <a:schemeClr val="tx1">
                  <a:lumMod val="95000"/>
                  <a:lumOff val="5000"/>
                </a:schemeClr>
              </a:solidFill>
              <a:latin typeface="Times New Roman" pitchFamily="18" charset="0"/>
              <a:cs typeface="Times New Roman" pitchFamily="18" charset="0"/>
            </a:endParaRPr>
          </a:p>
        </p:txBody>
      </p:sp>
      <p:sp>
        <p:nvSpPr>
          <p:cNvPr id="8" name="Rectangle 7"/>
          <p:cNvSpPr/>
          <p:nvPr/>
        </p:nvSpPr>
        <p:spPr>
          <a:xfrm>
            <a:off x="9611687" y="2804746"/>
            <a:ext cx="2480493" cy="1313022"/>
          </a:xfrm>
          <a:prstGeom prst="rect">
            <a:avLst/>
          </a:prstGeom>
          <a:solidFill>
            <a:schemeClr val="accent6">
              <a:lumMod val="20000"/>
              <a:lumOff val="80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smtClean="0">
                <a:solidFill>
                  <a:schemeClr val="tx1">
                    <a:lumMod val="95000"/>
                    <a:lumOff val="5000"/>
                  </a:schemeClr>
                </a:solidFill>
                <a:latin typeface="Times New Roman" pitchFamily="18" charset="0"/>
                <a:cs typeface="Times New Roman" pitchFamily="18" charset="0"/>
              </a:rPr>
              <a:t>5. Conclusion </a:t>
            </a:r>
            <a:endParaRPr lang="en-IN" sz="500" b="1" dirty="0">
              <a:solidFill>
                <a:schemeClr val="tx1">
                  <a:lumMod val="95000"/>
                  <a:lumOff val="5000"/>
                </a:schemeClr>
              </a:solidFill>
              <a:latin typeface="Times New Roman" pitchFamily="18" charset="0"/>
              <a:cs typeface="Times New Roman" pitchFamily="18" charset="0"/>
            </a:endParaRPr>
          </a:p>
          <a:p>
            <a:pPr algn="just"/>
            <a:r>
              <a:rPr lang="en-GB" sz="500" dirty="0">
                <a:solidFill>
                  <a:schemeClr val="tx1">
                    <a:lumMod val="95000"/>
                    <a:lumOff val="5000"/>
                  </a:schemeClr>
                </a:solidFill>
                <a:latin typeface="Times New Roman" pitchFamily="18" charset="0"/>
                <a:cs typeface="Times New Roman" pitchFamily="18" charset="0"/>
              </a:rPr>
              <a:t>As a modified digital platform, OCT-Care AI will become a significant digital solution to reform the UK healthcare system with an optimistic view towards combating the prevalence of oral cancer across the UK. OCT-Care AI, with its AI-driven analysis, personalised recommendations and immediate specialist referrals, will inspire policy makers to emphasise integrating AI into practices, such as the National Cancer Plan for detecting, managing and preventing oral cancer. Its multilingual educational content will be effective in changing the perception of the UK people and changing their behaviour towards their own health. Precisely, this platform will emphasise educating them about the fatality and the need for immediate action if symptoms occur. Finally, such innovative concepts of designing the platform with the integration of AI, OCT-Care AI will be inspiring future researchers to investigate the multifaceted use of AI in the field of healthcare across the UK. Precisely, this technology will promote awareness of the sign, and symptoms of the treatment for oral cancer while transforming diagnosis through OCT imaging, AI-driven analysis and personalised risk-assessment strategies.</a:t>
            </a:r>
            <a:endParaRPr lang="en-IN" sz="500" b="1" dirty="0">
              <a:solidFill>
                <a:schemeClr val="tx1">
                  <a:lumMod val="95000"/>
                  <a:lumOff val="5000"/>
                </a:schemeClr>
              </a:solidFill>
              <a:latin typeface="Times New Roman" pitchFamily="18" charset="0"/>
              <a:cs typeface="Times New Roman" pitchFamily="18" charset="0"/>
            </a:endParaRPr>
          </a:p>
        </p:txBody>
      </p:sp>
      <p:sp>
        <p:nvSpPr>
          <p:cNvPr id="11" name="AutoShape 2" descr="data:image/png;base64,iVBORw0KGgoAAAANSUhEUgAAAZUAAAGmCAYAAAC0tRk4AAAQAElEQVR4AeydB6AcR5H3f9Uzuy8pR0u2ZMs5ATaYnHM64ODIx0c4Mkc6co4mmZwz3AEmHXDAkaNtMMnGCedsWTm+9/TS7s5Mf//qfSs9Cwc4BZ7k7Tc1XV1dXV1dM1M13b27L8Ru6lqga4GuBboW6FpgN1kg0E1dC3Qt0LVA1wJdC+wmC3SDym4yZFdM1wLbLdBFuha4FVugG1RuxRe/O/SuBboW6Fpgd1ugG1R2t0W78roW6Fqga4FbsQX2UFC5FVu0O/SuBboW6FrgVmyBblC5FV/87tC7FuhaoGuB3W2BblDZ3RbtyutaYA9ZoCu2a4F9wQLdoLIvXKWujl0LdC3QtcA+YoFuUNlHLlRXza4FuhboWmBfsMC+FVT2BYt2dexaoGuBrgVuxRboBpVb8cXvDr1rga4FuhbY3RboBpXdbdGuvK4F9i0LdLXtWmC3WqAbVHarObvCuhboWqBrgVu3BbpB5dZ9/buj71qga4GuBXarBbpBBditFu0K61qga4GuBW7FFugGlVvxxe8OvWuBrgW6FtjdFugGld1t0a68rgX2UwtEIpUgOkQNsgOTqDLVIB6IcRJEcX6iM4vDM8cFOlRLm19VqZDqSeyOTqVtx3fi9WIXpo8FukFl+lyLriZdC0xrC5Ry/xOUFAJitd3ze3DwYFOp3mFMdbGhkFBEWrFJWTaIZaQooBTEWKqtEPGrhqaiRVG6PA1fVS7e5UsCYqEtX3XtJqmceFR2HgfVdo9pYoFuUJkmF6KrRtcC090CJu9dk4fPorVVVbmNtM9pRqIAURPEPFJaRVaVZAoiLYWiRqYYEZweKSQsKvjUWiV5q0Jk0aCQR3LxlbqIEptw5YUgHSIq/KgHyRJPU0SRdO4e08UCuoTTRZX9To/ugLoW2K8skMVArTSCwDCiOZBSiKbAIBA9V+Bxx28KIpk8vqmci5BVUbMSMOWFAk07sJRkkhNMdJSUqxskxicp6gMcl3jIIeFAKdmFyh58VOwe08gCYRrp0lWla4GuBaa7BeTxowXNQkwAihkKEuwABRDTLCSXZwml1rI0W2lcs57NP/4zY3+6mlpVYUVJz7aKfLQgKjhUWUWlIJNpuSzTMlnpUtWPZxUQdKoJvOzBxVGHoM7rQky52LrHNLGALv000aSrRtcCXQtMawtETRNipoAir1FYO6C4o3elo5ayorx71PzCPJhQgIJH8y/XceXrP85lzzqZNR/+FtlYqX2VFtd84ttc+epPMv7tM2n8/mKqVVtgyyg0CwWYmPZNLAmP6ijisx2XX6kPqYEHlFxdZAKp4ip0YZpYQLfHNNGkq0bXAl0LTGsL+OShco8hL+7LWlp9Ss7el7J8/6SQp2+g2YlmHTQrJn5/KZe94BRmfPfPLB0smdc/kyzk1EaajJ1+LuNf+ClX/9t7OOfhL+fCx72aS577Dq756LdgzaCW2NBejIJLpd0YK2hqs7+pINOShVLfUYhmKTp3j2lmAb9FpplKXXW6FuhaYDpawKSU4gZarSJT7NDKFpVmDr6/0bAWRdXU8pa8/XDJ5q+cxh+edzLVtRvIF8xmuDcQlywAk8uZMcAxn3olh3/3rfS++FHMftidqGrQ+tWfGX7LF7n6Q9/ARtRBQ6DlspaV1ELA92p89uKzFpSi2ni7KLx7TB8L6ApPH2W6mvwtFujydC3wj7GA5g2aK1SanTh4qaJUUCnk9Ovy7L3NSLZ+jNUf+AZXn/KfxBl9HPiGZ9M6cQVVb53ehYuppHrZV6NaPp/a/W/Lka97Csd/4KWc8MHXsODEY+iTnGJkHGtVGEF/kI022XbONYSrtpJPFNKBlEqDpkCMqdw9TQ8LhOmhRleLrgW6FphqAfnW7c4z0TuEnfNUOeU0pX4KOoXhhuhN8nQqxN5BK2lUKCz4MphvavgeR4tS+x8FeStSrdzK1R/8L676wrepzZ/N7V//fBY85N5s2riZZr+WvQ5fTKtPWySKAu54ijzQGlBU6Fe+aRPDq1YxMa+fxfe8HdUMcWTgS13NS1Zx3stO4eK3fIJy8yjqkcpwFTR7kYLdY1pZQFduWunTVaZrgX3cApX0/1tAbDdzuCN3KZ7Ll/NX0GmbGCYLjk9CVO7tW6qqhE9tv1MxVXnAiPjZW+0Ap1Wit0FqaPkqKij44UElCMnLChscZ+WHv8Tmz32f5cedwG1OeR1z7n0iDG6jd2iC+txe7KCcMc1sTNOLrJnh33mpjU7Q+NEfuOq1H2Zo0zADj74v8x54F2JPkF4G2lNpXHIB9UtWUhvNybLeFFRirKCMGp2Dsl08us13nwXC7hPVldS1QNcCe9oC7kKnfqxWrlXOl+3gb/AOziP/nd705ZoVFtgOSYYUnZqruL1eOxly3PLZIrp8ZelwZxEUREzghLS/IiTXfgdbtjB4+ZXMbEJtomLDz3/D2m+dxuhPz8a2bGOm2gyQMUPCtVomfSO5AtHwf/6Uy17/CZrXbmX+w+/Hipc/FZvbDx4JNYA4Mc7gH/5IT1HQc+LxhP46NUrwoCIpYhEuJbrHtLFAmDaadBXpWqBrge0WMDnM9rt6xGcEUR68FFQO8qSiije2wT2/O2Ha5U5d0HTFv/dh4vJA4+DBxrlESoc7AIlMexcSmxy0mk1KQvsnpGWmxKOGUcEhIjYJMq2DOd033+MB85jxwDux6bgDuPr6q7jkY1/hmtd+gFXv/SyzhgviNVv4zSs/xPDZF0NNC1jjwwx//Wdc9q6v0BwOzHvSP3PIG59LeeBsmplGEDQ38s8Mr9tMOH81werMPeHwpE8+3pAWJaVmSKFAON00jSwQppEuXVX+kRbo9j2tLOAOPn3KSR5eLlbv5n5uQyfgBAUSB8QjN68j4t9Wz6qKIIiae0Q5Z6+Xn8YDwM7gn+Bq92WqD2RVIC+VF20w4YiGAojCS3LgHpxIWMC0Wx7Jac3q4/DnPJG7fuZtHPXRV3Lom/6NZc9+JH0rFlFo071e9DBx9Xrq0ok4yvCPT+PKD31FqDHvnx7MgS97GnbwPELNqKwidUuTxspVVGs00xlQ0Io5Qz/8DSO/OYdq7QYsC3TT9LNA96pMv2vS1WiftoA/Un8L/A2DjG0ez9JkREWPH/41EEoVJiGKqBd2FAdw/4+phYMiiM9uFG3k/BUSxG+TQEegxKTDy2qmCQhVBkUNWg45+EeGXa6JMReP5x5jhBJCRqG9jTKrUczuIxy3nMUPvD0rnvNQlr3qsWT3OJq1M3PmPedxPOh7n2TG8QfROusSNpzyNVprRpjxqPtxyOufQbZshgJKJFBI/SoFuLwZGb3gCnrXNZm1cZw/vfQt/PGlb+VPT34NZz/x9XDBaqpgROnVPaaPBfzunz7adDXpWmCaWMAd9U1BWfrSSxsqnxHIqU/l9SE43cHpXvbcy9621WrRaDQYH59gdHRcMMa2bXp7H97G4OCwticG2bxVsG2IzUNb2bRuPZuvvo5tl1zNxDlX6E39QlZ/63Su+NYZXPv9P7D6+39k4reXU55zHfGKNZTXb6baOATD44SJAlrStWhpm0K4olFFi2glMZSUyv17IC3h/uXFwiKFVURFHQ8ebZc96bY9KzUa5ekb9W0GalmueUumFhkxz2j1Gs26y46Mrd8MeZ14xBKKFbMZrweGvvNzqiu2EA46mKNf8lSyA/ogVJRZg1FrgRmZZkA2DkPnXEpDM6FVB8/i8Dc9mXt8+k0cfsTRzDprFZt/8WcK2R9juqZbpV7hVjnq7qC7FrgFC3gQ2BkKbRY7zZuaGWbmqFaX4nboBI1Wq2BsbIKhoW1s2LCJ9es3smbNOq6/fnWCVavWsHq1w2pWrVqtujWsXbtOfOvZuHEjG9ZvYN2aNWzcsJHB4WGGJybY0hxnfXOEkdBiW2iwYZX2Lr76bc5+84e44AUnc9m/vokrn/AWLnncG7n4iW/m4n95A6v+37vY+tYvMfqFnzL6vT+y7TcXM3HpOqpVW+Wxx7Fmi1g6lJgcdIgVIYIpUKIpkSm8BOFBdCrxCEepEsjvIyNodmFkFuT6g9oFlSEPCjT1HvoecGd6n3J/uM2BZFra6tk0xvqLr2NLby9LHvFA8kMXUtWBUFApsJWU5JoumXewbpBt515Na8YMDnzeP7PgX+5K7/GHUS5cCJLdox5rpdpGQfeYNhYI00aTriJdC0wzC5gZIQT5TcNTnucJN2uXPcA0m03NNEY1u9iSAsLq1WtZqX2Aa6+9TsFiVaJt2rSJwcFBRkZG0gylUMApiyptNJdaOqq0N+I+GzlTMP0FsiyTy8zloDOcXmSBor+X8Tn9DC2egd3uUBY85C7c9eVP436vfDZL7nJbmuPjaaYycM41zD79Umb+6kKq75zBmvd+hStf9RH+8vQ3ce5jX875j/kPLn3mW7n0Badw7Ws/S/m5X1I//QqyKzeTbS3IJyoFlopW1ZKLL6VPhRXKtTEe5e0djCg625MJk6VSUAHpbD0wMJOlT3sMJ777Jcw+4TDJVE3/AMtf/mwOfNMLmPfY+1MqKjStoFDAMe249FU5uYIbCpzFNddSbWlQHbKU+fe8Has+902ufPn7WH3pdWw9/hDmPPhOmOxidNN0skCYTsp0ddn/LLCvjsgDRiXn5rmPwfGxsTGGNWvwmcTKlSu5+uqrue6669IsoxM4RkdH8EDjbRx85uIBwswwkyvWm77LUpaCRbBAsEysRqXgUinIlHLeZRGpVCcVxBeoxYxMq1c9oUZmOaUZRT1nw+yc9ScuInvBgzj8Yy+h9dDbMqqg04wtqAotKcEczRqWjpasGI8cvrVk2VVbmfGri+j/5pnED3+H1f/+Ps555Es57V7P4LyHvZBVz30vq971TbKfXkj9onUgx+6/5SWBRC1T+eKYQQoSijHCvAYUdtAgASMqOJTNnHEF5UYtEmsVzdCkpX2Xmfc/iYOe8zB6b7MI+oJ0zNISl5U59diL+aCLbWz63R+J0nnO7Y9ldOMarv/gf5GffR3HP/EJ3O2L76Y6aiHqgmh00zSyQJhGunRV6Vpgt1sgSuINQQ4uCnAgnT1wbOcRkpy7HFtDs5ChoeG0LHXddStT8Fi/YYNmHUNMTDQo9PYu8UicMsPM8AAS5EglBhHINbthSjIznB41NXGoJvNEDqYqU730UqZoAwiRMEtgmjFETHskde2U5/KmmWUUfT1snFNn3ZHzOPDFj+egF/wLE8cuZ6Jeo14GBaNSgcjIFLRMS1oVlYIUqlMu+b3amV80poCzqWDB2dfCqb+mfPOXWPmMd/Lnx72aPz3jTVz/oa+y9Ud/pLhoNfmGUWrjCiHSw2W1JK+UJSuBW7X0MUnhLAR6qkCNjBgUaLTfEmNQ8AyM9RnjvVEDLZMuprH4Pk1pYCbeoXFGL7yekPUx44SjGLjN4Sx71ANYX68Y3LJes6AasQ5YpNAFUCym0tioGtCcgBHBtnHQnpL/18mW61SpO0Gla+u8bntvl0BLk9hiWwAAEABJREFUe5UgSlaCSiMRaGgkEB2Nrw10081YoBtUbsY43ar9wwLuJEo5DHcm7hsqnXTIRchxaIjuO3x20Gi0GNJm+TrtZ6zW/ofvgazVJvmgAkvTl6ySQ3K34p4vYCGTjICQSfCyHCI7UupLxTgFUHPUzMEm8yjn6A6SEJM4+WMVIzoRRfNPcZVZ1Fs9VJlpVlCJbjS1TBaKjAG9sseYs3nxAKMPPYGDXv80qjsdQ6NWl4gapRyuO/egINTQbMNtkgGFlIgCcRFkoyBjBDndnrKkd8MwCy/dwMIfnc/EW09l9VPfwRX/+kbOe8Zb2fDR/6b5+4uo1g8RRptkDUkqq7b/1fh8s79wfa3ELGpMQUEs15JeSPpr8kKPgk1mNWoKNL1WgaC0JlE6ROvXxv4RjJ50JPE2SwkLZ3Pga57P3GMPZeP//JjhX/8OiZXOFVEBo1CbqjFBtXIN67/2I8588ds566Uns/HLP6K8cgtVU3ya/dECl1/FglIzuUrtijIKLym0t1T4kp/GL5FiZHuKwipdbc8dVPwHHtO76zC91etq17XArlkgevSQiEwBwPS2XMpxFmWht9qKSs5jXPsQQ0NDrFPwuP7669NsxJe4JrQx7p/QKuVc1RyffXj+DweTBg7K/Mjki2t6va9VJidrWm6KDA4EmrdZxvIXP5bhh9yGq/oKMi2ZeQhtuCfG1NTkX42anKoKNHWa6iydIxPNnX9vCQNyxrNHCmZdup55Pz+fra//DJc/6jWseswbuOKlH2H4f/9Atn6YqlFRHyvpaZr23gtMghTvaEjRpoJjMzMFRNCEA9c7YkRdF3EryJBmNVUtEBfN5NB3PI87fe2t9N1xhfZewBbNpve4g9maFWzQtTIFgzwGatqfSlKv3Mi6l3ySrc//JAu+9Efyb5zFpa/9GBc9680Uf15NaKg3Bb5MsyIrM0IJtVaLvNXULC7HNFXKZUfdGbRyo5CuKiIVFU5QAAY1oZtu3gLh5qu7tV0L7B8WcIeaAkyElhzJ4OCgNtRX4oFkw8YNbNu2jaJwJ2hpwGZGplmAg5mR2jL9kj/ArrGDfLacY6AMgS19MHjsYha+4JEMPOSObMkiLQsUcuA1OVWZgZYa52lIXpeQmz2JXQ64oFfLXvO1Z7JguImddTn25V+w9jnv5bw7P4vhZ36Adf/zW6qrNpCNIaetACL+uiRnFvH9kkw48tSKBzSk+LigBSjea3/eCEXAHT49GeW8PrJ6TpDuDQlZ9tIncdfPvolZD7iDZmGRCbn5qLHVxkfY+OGvseqMi2gcdRjLPvNmbvutD7PimY+ivO5KrnrNZyjWbqbZ12I0NqmygPmMrTHM0Bl/0vLe9xj62V+wzQ1y9e9TrpZeOvCkSGIV1CJkXu7CzVog3Gxtt7Jrgelpgb9Lq1JvtBPjDbZsHmT16jWsWb2WTZu20NSSDe5g5TB81hLkjB0c78xQzAwz+7v625vM/iatiQoOUpSaxlLXMo8VMCzP3Fo2j0Med38mjl/GcD2Qe72cJFOSjy5MKd8U6nzm3pZIoaUjx+tyvLObJXO2jrFw7Qjbvvlzhl70If7yhNdyySs+wOYf/Z7W9RsJYw2CrkNQ4M4VPUwBxvup6VSXs84FZpKYIqO0CZn2gqJmNIaT0EAnCIwvnUP/fW7HotsfS9aKZH795PHt+tVsPv1sBaF5HPzaZ9P3mLsT7n40Bz7/0cx52G0YPfcyNp11EbmWwepa28q1X2ZbxhlVQLziJe9j/cmf5uIXvpPrTv4itnKE+miLOqaRgkcSbQ2l2VyhYve4eQuEm6/u1nYtML0s4DMGd/qeO7h2XnbwsoPTPG9pRuIzkHXr1qVg4p/aGhsb17KXPJgfaWnMMLM0K3EZDkHBxUwORfUuh2mc5GvxF+umnmTPweQM80mHm1NY0Jv7UpY842FsmluXW470amdDbMlZVyAa+Fu40Js9SgWCsUyzg8zUp1Fp1uNyvFE7SEQ8OMwfbLLwkvXYN87g0ue+i0ue/W6uf+epFH+8imy4IGjmUsmxF5TqO5IpMPkMIEhQGo9Bw3H1E3UdWuon6poMaGR1LeNZvYapXAu5lssCpiWt8XVraY6PUV+xlFl3PJqmfwigBja7l56DFzCTirFVWwgjRj5ScvVXv8Pot37N2k9+n9amUQ56/H057OBDuPp7v2LTmX8GBSyPKLpN8FyTmjQ2DT+V6aabtEC4yZpuRdcC08wCHQdvJq8j3TrlqUHAg8LY2JhmIpvS8tbq1avxss88nM9BTdNh1paTCjqZGWYmjJSbWcqZ5skdcaknuSXw4NI0qPyTVgooJca6fqO873HMvt8dKHp69Mbdwh1lHo1SY1QzOWfEyc0mE39Na1ZBuffZUj/en+8/lFmGtimIGbTkeTMF5AWjFUdvjiw6/QomPvI9zn/Sa7jouW9n6Ou/Ibt2C7n2X8pWoeDkQaTEx5BJ5yBPLhEE4eqOpnREMxdflqoXmfQM4jX8gwBVqDAz+hYtotGbU41sw/TiEOqZeCJxUC8Rv79cG/Wj9M2eLf1qmrVcwMUf/Cznv/69TFy7iYMfcH+WvOmZcJdjGK6ajDbHiZrVaYtFS4bIRm2zZNLLddOw24T97bybxuP3024S1RXTtcCes4AHEIdOD2aWnImXPZD4rGR0dDR94XDNmjVs3rw57ZFkcnbyb862X0L06CAwOfqAkZx9QBvj0MygpTf6lja+N/bC0kffh23L51PUemQLMYlfflKtXYpjIt/MIXH0qINeQfqospoYLidIEpjKQXo44s6+7fSjlrAq5mnz/qC148z46QWsefXHOfNJr+Lqd32R4rxrybR0VvMlu7IkalktaBaTC8xB2nm/pfrx2Uq0gIMHIP9ZmSpId40xHngQi+5xEroBWPmh/yScfTV2+fVs+Nz3GD79KlhxAPNOOJSyv6L/mCO53YpjmCcD9TYD/dugXDdC/4lHMkv7Twfc9bbEmlFQoSHpDB7cpIIGSTfdggXCLdR3q7sWmJYWqLRk4uCf0BocHMSXuNauXZu+se6zko7SOwJRwCzDBCTvEMTSARO+7x3u8JIPl+url9CjqUNda2BZFeTX25CJoU80NObxFQuY+aCT2KKNFdNwC0EmIZXypkCozjd9lBhNLZ213IZy7pmmJbXK8L5zNc5U73Ll9oW5s49pNlEqqPlHok17KX16/e/b1mDRResY//j3ufSZb+PqN3yasV9dgG0YlXdXO7lxDxgNK6VMpD75VtDK5NwFEi4toEf0TLzOVfYNsOx5T2DG7Q5i7f/+lIuf/gYueerrueoz32Fs9kIWPf/x1A9fqKWyMZoXXMKWi66hmj2L/uMPZs0553POx/+bfu3T3OPtL6L3sMWQmZYJAz0yjo/NND51RwJp1T1u2gLhpqu6NV0L/OMskB7e9CDLyXjBZyZ6I3WNPFCUeqttfxR4HRs3bko/lVKJz+scOny4B8JTW067ToLliOWiVNHBhbJvQUdzk9p5FenRRnivoC7wsoM7/BlaF6s3I2MDOTPvfjxh2QK5YvBYk6ltlMcsBEJvcHTkd/JUqevgs4RmMM2GBLnRygNRQcb1yGRvzxXX0kxpvAajtZKJHvXXk+ntv6BHMmZUxuKRigMv30L91DO49Flv56JXfZihX50HQwpdRYW6kBNXXkRqGp8vqYlAEB7k7FFfDpGg2Ved7MTlHP7h/+CQVzwZ+jPGVq7ioNscyyGvfR4HPOVB2Byj2rCRKz/xTar1LeY88n4s/fIbmPn6J7L4EfeidtA8skWzJUsStU+TFaQPF3ifJWgpLGoprNJYo0q6n9JZd1G7KKRN0G3ITiRV6LhRouj72RH2s/F0h7OfWKCU4/Bn0HOHyst6WicaLTZu2sK1113P+g2bGJ9o6gE2LPiHY4Nw3dLpTToDz5PjcUkOFSR36vhUEHkfPDTSNDpXXVsNNPRK3RT4spN/YdLBZwiawGjYQZvfGeUhB9C8zQrGFQhQa3eNueyaxVIlbpCShUwk9+6CkAUsRGRZcgWhmqpqYspkdcUUMNP+iEMmNNMMI1Ogy6hXuQJBIIgpZBkpCW8Jb9QygoLG8i0V8777Z9Y85xQu/Le3suG/T6e+eRwUICsriALTi4Q1K5jQMplmPJXWpErtBuWhRo/rV+ultuJQDnjJU7nNGf/Jna79Jcu//0EWPOM+xLmaBQ2OsOVDP6L5q6uonXQii//9KcQjDuKQZ/4zBz76TpT+/R6i7FhQZuPEZlN3S0MxRWV1a740p7majKkhuOVQkEQtVCwFCkJ4LjQKbq1HuLUOvDvu6W0B+Sc8kITJ2cnEREMzks34Epfvl/geyvQewd7Rzh9g9/vopJUuHBzf3rvolQKAZUFko+ytsfyOt6XVoyAsR6xqgpiDapXd8FClmU6TVHeUXmqDpRamOktYQkio2jjNZQaYlC9k+2GaeZA+TeUzGg+InvcrSMzb0iT77SVc//bPc8GzT2b0v8/EVm3DWhWVVZpFVJR9gUrBM2oJNGrfpSW5rhsuREtyhIzYl9EayJhw6FGgKFts/cEfuf5bv2R8/gBHvuJpZIcuUvCASvVqQa4AVrecfgWH5lkXM3La+aA1tzKTvqJZzKnItbRouKFj6lSd++GkAD6LK1SeWqXireqQGW4w3m6ha4FpYYGoJ9bjiX8hccuWrenXfrds2cLExETSL6jSTE9yKnVPN2eBgojbq2YhLeH0HX4QozNr6aU6UxRwB+gv2J535FQdpJNPtfUkbib7O0zh6bQzM/UKZpZAJzyZmWeY/oIioKkURZPvRqt09Gp2uaRR45D1BTN+eznXv/lTXP3qjzD+s/MJgxNENZiwUuMoCCGmwOTLfEh5jynu1J3Hy+7cHC/VR3NwlJU/Op2RomDZUx5K/e5HQq84MhiXJUwBxXTPoRmxaTZ0/Xd+xjnv+QLrf3kxLt+yCfWpGKOgUilMxqQ/5FHCdXjfDt6fVFStiLfSI9xKx90d9rS3QGR4eITrr1/Fhg0b0i//mhlmO2DaD2EaKOg+T9sXcpuRqH2Clhxxa14fvYcswb93EvXu7U5Xhk3aJv6EIZL5qQ2wowwJd16cRTMedF28bMKj8BRclKN6lFKmstOjeJpy5q0cuWdLjjmI0fd4xv03uRQRfNYwY6JizsYxOO08LnrJu7n2zZ9Jn+rqH2mQaYYCpZbVSjIPCD4OqyhCRancVM7UmW+090Zjxux5HPmSf2Ppv/8LBz39kVSa7Whdi6gggmY2Va4Wsk3wRqvWsek359OzdoyBVo8kNSlr49K1ImoMTYM0VslXfEu4/zJAoX5dr1wzKE0ONepb5xFuncPujvofaQGfhVR68Dzv6NEpO82/sOj/xMo/0dVoNKjVah02zCyB8zlsr5jOyD9YN7OQnGesSgrtpUzMrDOgvRXk3NvuMeKO3h1lUtV0dlC2/di57BVO0/Xwdg54eTtdklVOdNHcGSfcaYKGAkAUQ7IAABAASURBVEpDjtxEdMdfk4N2nqq/h5FeYzCXrvWMuoQOKLgcNCzGb53JJc86mfUnfwk75zqsIZ5Q0srl7OXaa7qnatrgl/g0qyiFyM+TF2C1Hmp3OpRDX/lkwsFzyRRITDOTEIwMtFMSKbOgicoIY2efz8BVIyw64ihm3eFgadAi0z5OfaSid4IUBP3ei2qH+nQ5UXtShUBqoCikNqqUfARRPCqRiNJpe87+mcL+OazuqKarBfxhdN3MTM+bHmRtvjrNwX/c0fdMPJg47nwhhMTn+M5g5k/oztRu+UYtIDsiRyrfTbMm28t5uxO35FJVdsfn5pSTNTPMDJ22g9mOsomnUxdFdkA54kmOlhum2KGLx0wnVXsQQ6hZOoEF98UUmoGYk6SvaRYRxBSkdxR9oGUsXDlEceqvuejFp7Dh6z8nrh+i1D2ENtFNMzGNRPdLhfbxNWsBgkCyo8bZrNW0l1SjUmCVWKL2SsyMejR6LNOsp4KxbWz82RmaCQ0w7xH3plwkva7exMr3f4sLX/EhGqdfTD4Wta8CE2lWVWHSs6bgYeqqGSpKgS/bRtE8yFSyrUNU/VRQcb88wn45qu6gprUF/GFzMDOCnIc7ha1bt+LffvdZSnsT3h8/umkXLeCOTqs6yG8mcHGVgoLV6/gvNldEsiwnM7kCXQ+vT3ADXBQvu7AEOulwx6yavz4SrzOoSni6kpNFUfB2da3JOaDkeykObTr0K3jM1BrTDOUhBiYUBBq1gI9jwGr0aIbSe90WVp1yKle99pO0fnU+NqxFPPWR/j2Act/rqKljH3epGVGIGX1lRq+mL1KJ6LMbn8bI8Qfx+SfQjJLy2tWsPecyiiOXM3C3I4lXXMeVr/oEW97/baqv/YqL3v1Z4hbt7VRQSi8EprH4qplilAKjLCpTZlmm4RiVAp7f42ZSSmO9NRwa/t4YZrePrgXaFjAzzExvkzGB/4TKqlWr8E14DzTOlR5I8TjehV23gDtN+c305m4S5+Usz3FnJ1eML8+Y3ra9TtXoAuHJzIS2YWrZ8TZM1olPjDomy+3KVPZ+MTCzBATlWPr0ly95eYAr5Y2rDFUZmepcv6DcP/bclNPu0+57vzZcxuqwuR8aChIzG5FDtkbqPzmPa1/xMa55z39RXbOF0ATfj9HqGi7HmEweTByqgEQjlGiRQNJQNOGNbUycfgFhXcny+9yN4Qsv4qznnczon65k+bFHM6teozU6jqIxUfs4uQS53VQgidVMqc/7Hy+TTd2ubmNzPo2fW0mShW8lI+0Oc1pYoBM4fHnAf+DRf1LFl7p8tuJgZlqm1tue3iCnhcL7gRI2OYa2+4xpY7uaaMiBB71ZG1E2r6Xv+YhRuM6YdVp5iRuUzdptuCELU5NZu9LMMLOpVdtx7zeqygGEAHrpp6HluW09Ch4KIooleBBpKvBkmrXkCjCV75tkQb69ZFbMWbB2hOrrp3HZC97DyDfOJNvYkJ+P2leJ6E5Cq1GgwU/kMCIo1E9Q2UFxRSXwGU4cGWTLr85l8XAPjR/8lqtf+z4GBkuOfNfL6X3K/Vi9oMb8+98JW9hLUMPmynXYYEMBJagvS/0Ul65m5bd+TmvzEN6nmcale7lz3ztNRemVqtkfUzeo7I9XdZqNydeTHfzBKrUcMDo2zpq169i6dUiOIWKWQYKAXpixkGH6o5tu1gJ/U2UEd56Z8pb2AKJmCrmMbNq0z4qSoKUvnRFJFrck0qydi3DDskoRXaNU4TzuPoJKAgvESTC/luJDEAQmcBzVO27KKwUFf7sPQIYlDkOO1k8CEwSnC8lEz4Q75Mpz6YzukdKXTgVZXmOGL5ddspYN7/sya0/5EuUF1xHGJzRjaIC1lJdqqSCjzfRCY7dUylIw8P0XAyqdYo8CCi22rFvFwnvegWM+/Qpm3P8Y1p32Z8b75nLIw++D5WMU55zFmpefwjVv+SKNDaOaHUG8ai0r3/ZRLnnbJ7juqz8mjDWhaAt2+2pbCKvAFFWkCftrCvvrwLrj+sdbIPrDIzAzzAzfK/G9k1WrVjOmwGJyCGAKLBVmzuO3owEClemm3WOBYJgZQW/XpQcWebb6REFANAUbVFeJB0EQbtbm19mr2JGMNkE5kyBeEoR2XcJNpDZEL9PGzcSDtfmCckFQfSZaEDivmeF4Hm0y2FgqO81MbUCcngskz/UuRfdh+E/SDGweZ+h7Z3DJGz7C2C/PIRstdH8VNLXB4v/LZUCRoxYDWr0CScpU9qBbojRnHgc874nkr34cSz/+Ug5530uo3fFgRs4+j+E/Xsrhd7499UOWMPbr87ni1Z9g+KdnseqiczUrWU912WqufscX2PLzczlw/gEceNwxtPpq2neRXB2mvpThenoe/LSfwv48tv30kk3/YXWCiWvqMxQzUxAZwz/ZtWXLFieTaSPT65zX8UTsnna7BeSb0QINrapFTY7NnZr/3PzE1atB18Xf/A3QqpLOOx2qB68FhLssOkllR81UL3C5ZiY2c3ICs0ncs0ncgiUe559kamc6e50qhekQ/3YeFTE/CUTHIaGmt35D8QKfifneTJnBHA1m3kXr0w9VXv3u/4Jrt2rJD3yGY0VBJh1K/7SYXnjS74ipo4hkZTPovfsdOOSNz6LvMfdkcEkfRavJhi9+h95QsOROx7HpG9/j8ue8l3jOEHMecn/u8uGX0KeZy8q3fYjh7/2RcPhRHPW+11O/5+0Yqodk+0rB3FV2qAKkDyVI//310BD34aF1VZ+2FtDzigcMB9878U92jWs5otRmpi+BOd3Mkv6OJ6R72iMWKPR+HGV3k+Os+exw3SDjV64RFaI2vWPq1VC1QDlKk9cm0VRs8wjxw+vE5kFgO11lr3JIqHi8zkwlh+0VjkxCh65inIKnPtVse64gIBYQj8tkMjnuDiyrUFAxTPRKPKg8S8thSzc2aX3nd1z6mo/S/Nl52JCWo2ru6NuBRRGJ9HMvISowGdaq0fJvzGs9rKapTG/MmLj8Ojafeym9oxNc87HP8+dTPg0zZ3HIq/6Nw975EkINrnjbByX/TyyYu4jbvP7FZHdaQdkTFMgideliUrKUUn6fp6UvKV6w/yYNd/8dXHdke9YC/pDcOLT7bbXK9Htdae9EDyl67IPWw31mYqaHeBJcBt20xyyQ5xk1nxnqjdl/wTi7cp2cZEtv7DAeKvxTUDVdGxLorOuCUjSdhEeBV5mJkEB0HfKNOCCnb6Y60VDu/E6PTnJIdFTVKbRx58GT2tCpSni7YKbcYZKnw282SVdWqu8Jbez7DCUXQ6+8tc8+qsyoWcb8bRXzzl3Fde/8Apu/+XPi+hG8viWZTdkjBVyNwp29i60kr8rxIdEjeT1Vnbzez9aJBqOj4xz10AdyxMdeRf9LHoTVmqx91zcpfnKFltk0G7eCdRecR/OKVdQnSmaofdaKRO3hyMpEbaqEosI/9Ra0BKdupcX+d3SDyv53TffaiKJPRyZ7c9yLDk7yWYkvdw0NDelhioQQMDOv2g7exgte53kX9pAFtEscdGGqokXPtgbDp11ATTOXTE7PPxFl7oBL0BXyayTEsGCogAcGx81UFq2Dm6ks8DKeVIcglSdzsx08Zm3cZTqYtctRvN7Oae0coe06ITpuiJt5WTxqZ2YUuZx53RhXYDEz+ktBEdBkgzHRYp7R14wMrB1i42e/y/UfOJVs5SBWlpRy9iZwu/gXFitNeeqaUeR5BQKf9dSOPozlb/8PZr7luRz1mbdwyPtfSe1uh1GNb2Tduz9L42tn0VdbzqxH/RN9dziUaz/1ea540Sk0z71em/cBTXyIkgkFICPHkiAsU3DRSITtf4ePb/8bVXdEe8UCZjseCzOTA4CqqhgcHExfZPSPCu8VRbqd3LwF5EBzXZ+ZZaD3ig1kF69Kji0FGr2tg6WyBxAHlORWERkzk1MkAVNSFB2bJDg+id4gc3qHZ0qFmSU36+3NrC17ks/MJuss0V0Pxb4prR3dzuy+n56CtCc0quDi32XRKpbKhmJLAg2bPgWhmVvHaP3wj1zx8g/C766mb7BJ5iNX4Ck0i2hZRWUlQfbyb+cHdVXO6GXO4+7Doc9/PDPuehxVn2FrB7nqdR9izTd+ytZjlnPQl09myWdezorPv4Lb/fujiRdeyXUf+AaMlTRzw+3sAdyX2/wflnk/pQL5X4+L/SK53faLgXQH8Y+xQGe24b03m002bdzChvWb0TNKsAyi7QTO2YU9ZQG/HlMBzVC8bFlg9lhk+MwLKdZv1WUxfLmoRy/PRqSSJ5A/x0zXS8qZWcLd8dlkWRntyymKH+IREwjHk5eVp6LjQszSCTwHZYYHChJZJ8CrzEx5u864YTKbpHieYLJeZB/DQAH+L46LDDywjGqGUqmupo4yLOlcaUZi2jvpbRXMVGBd/bbPMvS/f8I2jkOr0swlUouBoIbKwO2hwWdNoVWmk1HmERsdZdXbP8XE/5xDvnAJh73hGfTcYznF7EickdF//BHMqPVQXb6GcpNm6ZolEtF+TaElspJ49SayzRNUui5Sjf0xyXT747B2bUzd1n+fBdxpjeph27B+I4ODQ4S01BXcn0mQ3QiI1D12jwXksNxpTWY4vh3Ug9NN16PZatHU5vzG08/TpjYKIhEzo08OOWB6o+9cJ4iiq2k6zER38JLnCcBMzhqlVJ1OKuhwuoBE0kmk7YfolQpmhpkJ0+G5g1A/zEQXmFniMTMno4IA8KLTBGZGJSg0C6mV0NcycnWQAT2VpZ9kEcpETWMKaF8pR3GFMN6k5/otrPnEN9hy6s8ImxRYQkYkUOhFqOH2CtCSXDSLMe0HesCKoYJsjHJuD6NHHMohb3gBMx9+gjob16b8GNVqyfzBb5nYNoHNmUWY2Y/b0oOUxLHxx7/jnH9/F9d86BvUNUtKk8QoDQU66IAo6di5nIj7wMnHug+o2VXxH22Bzg3uub98OUQ94Q7+nZNNmzYzMjaGP7WV1o0dfLrvEKn0wLRBj/c/eij7fP9RI5B7k01B2wAqQekeSm+/ufZK8lZJJmpU2ZwrNpk/VjD0kz8ya9Vg+kSSO7vCgi5XBsrTcoyJWzjK2+DuQTQEokflBpj52XOHSRy202mT6CQzEQRRBHNHraLQHYcqzAwz20HrYE4SXUe73hGvE13NFBzBHb4q8ZmJf9oqYESvD2JUf6Zy7hbRjCQPwrKcuhjmbG2w4as/5toPfoX8yk1YoZmE2mTiR8Ir5VH9xVqQfSVFASfOmc2hr34ed/jiycx4/L2YGBA9FpQXruTKN36S6793Jtvmz2Xpsx9FOVCnR/KC6mmMMXjFZYz+5TI2/uF8Taka6LHA+3FQd6noTwnC/JkpU+41Gsc+dGjI+5C2XVX/YRao5KzcSclPTc5AwD8avHXrIBs2bmKioXWCjnYm5OZA1d1j91jA37xzvaVnAh34z5mE3h6C3q79d6laWoecqY3qidPPZewXZzN3tEybmwFMAAAQAElEQVRv85XezItMj7+cJnpDjwJMZTlSm4KjMmbKJgHlgJmx/c9xB8BM1ElQwQnuM4kAxs0mM8NsB6hAGyDlKNkkKIsCP5zky3e+d4IXBEVmtAReX6uM4AyWKzgE3E65GHsrmDXSYvxXZ7Pq3Z+nvOAaauMFme7lXDbI1S66TRSYeqKRRdkn9lHNm0ft6KUEBZv+wmhdtoHV/sXHn/yJ2vLl3ObdL2PmP9+evA5hyzBr//sXXPS+L3PYfR/EEa9+Fie85pmwoA+JbD9LPhAHlDyfBM9E2ecOWWmf07mr8D/AAqYHqx1Q/FaP+Ib8li1b0w9Bdv4bo9P+Aard6ro0jbjz4DbkOCNGrXSqMZ7DsGYmhWYuNdF7SggXXs/13/oVM4dbhKiXAbWp5LwRmJmcJf4ejycz84z2OaE6TSkJNdNJ1L86JumpdhJPPE5wSIXJk9c7eHGyTqp56a/AbJJB92CnMjpNZM/QKQpHEIUnHuHby6KVGrMHmjLT+GW8kuiTaOqV0TdRMXzh1Vz7/q8wcdoF0NKh5ULFC0cTX1aQ8qAgnWl/JnpoUp6NVqz+4v+y/vcXEQ9awm3e8wr6Hn57yl7NRMYG2fjVH7DxzV9i4xfOYM1frmHxsx5N7V7HEBVwPAjGST11ufBrI9WQaq56ui7sgymNYR/Uu6vyXreA3/2g5zMFlM2bt9D5uLCZJVqW6Ymlm/aWBeQPGfUgIgflHw3ONDvpl0MMvjYZAgMTJYuu2MzmU3/JrEs3MLNREXStCjlGd2aGESbBTCUBnoKB44IoQEWUm5kyY3tSGS+m3BEwU+7AZEr4JM1xl+3QqRZuZu5HE5jZdhlmk7jzCvdMlXR0MjO8jDI8ebmTC+/wIbx0COA2q9Sng2mmVrOAzzZmjBaEi65n9Ue+ycTpF1PX7C5KblsziLq1o2T7nn2j1mJMU8NGXhElq0XO2KJ53O7Vz6d+l6Oo+lpkIxtY/c0fcNV7vkpt7TiHPfgBLH3Y3Rnvk0Q9J6UiVil5KbAoV1cpaAnV+MD7SkHGESfuQyAz70Pa7tuq7tva6+Y2M1qtgo1a7vLf8PLlL18S84GZ6WHxqYwXurBHLJAcjyRvz3VNci3huPPxL+8F2d/zTPRebUbPU0DZ8OHv0PPby5g/UtGn5Z+CipDnegu29GbsjtMdm8SAC5aTZDJ5ndPMvELETublBGA2SYS/ws1UpwMHlDq5o+rHBELbh3jNJhk8mwrOp7KZ7jHlLs/MkU5Tw8xSwaydtwtsp7ujy7D0p0iK70EVct0KC9RE6FO06A81eq/bxKpT/pPRn55NfaRBLp6oxj7D8dztFGJOr4yTWyD2Zxz58qdzwsdeQ88/3YFywAgbhtjwoW+y8Y1fphirM/tVT2XZW55MWGTMnGgSmoapL79OEXD7S5ywdjApTblDoux7J5lr31O6q/GetYAHCg8YvpzVwb3H9JFhbch3ZihO83ozw8y82IU9YAG3sYOLjpqF+E+uoDxoY7m3WTJzvNSbdUUzj4zUSvqKgr7zr+XKD3+N/M9XMqcJmTaZGwaVf5pJnsx/fDGTwFLXrSUvkJymyp0jip5wtUHQLjoCao7TEDHhtFOlzEGZQhcJQG0AsQra+NQ2KG3vy3EBtPnYKXVk34DsgicJnVYu38HJnju9psYyDT7u3KcrIVD4uIOlzX5THouW8Eh9eJyVH/tvhr7+a8LQBNo8TDBRFZTSLS9z8pZDhklOXDyDmXc5hmZfJFu3kXVv+QJbPvZzBe0+jn7ts1j6jIcxtnk9Gz/2TTa//COs/+A32Xbm5eRbm2TNiqIsJTcKhGsW2dSymu+FxVhqz8VH4CPZd0Bm3XeU7Wq69yxgZphZuqnNTM9VwYYNG2+w5OXamJlnCcx24InQPe2yBTrBRBcC/7CEz0QcogJK8u7aK2jV5Hh6Az2NFss2NIj/+yeu+vDX6b14JTMaBbGqFHAMXyLzIJJV4E1cuSogRyrMr51Aktju5FU2M3QjTAK0cf4qpTZiRZBw50i4kCkyUp3KnnfATIwC71sZLgNPXhA43XmdbmaYGTq1AaUp5Taf10/SlUUVweTkQXGXoPGbhEYFknISVEx1mprQkjOfOTjBlq/8lKFvnk4QHnAOBwnr9CeZlakmEwjvKSrW/PRXXPrT3zG44EAWvvHpLHjsnRk+4w9c9vx3c/nbvsyVp/5Cm/af5oL/eDMbvv1rwrZC/SrAoeugPqLAY16UPAQmYB9LYR/Tt6vuXrKAmdGZqRR68/WA4t9FcSeXa/nE6/aSKrfKbpJz0XKWD95tHoV0Zo9BjsZU9uWu2Jgg05tt3/AEC/+ylqH3fpPmJ3+ovZSN9I41CKZ3awWeMshpCdRUsxY19uvrIJqJmJysyELpgJkJF6A0FVcRLyuPyh0Qm5lhZqCjDUJ0dHAfg5lhZnSSWRv3zOTgVdmuSoQ2irM4eDHRJwvCU99OFyRcVdvlTME9eLoc0ykTr4YN3t6RTi6H7r/N1aMgEWTTOYNNBj/7fbb85CxsuEFdQaNeAgZRa1dR0dmLhaJA0CKaaXnxgHvekZ5/vjsHvvFZHPC0+zO+8WpWfvhztP6yhtnH3Z6lr30eR7zk8QyU2zj/vZ+ned41WMstA2j26Xs8ma570IzFVEa4avapw026TyncVXbvWMAdWdDU3gOK/8rw0NAgXnbwgOL53tHk1tvLpKvZbgD/YUj5PfkZLdHUatTldA7dWjHvtMsY/dD/cNkrP0bPz89n8cYx5pRGzDVDyQo1qfQ2bPKFO8BlF/KulRyq/GO7XjgCM8NzOsnLwkUl0TvlyRxVmOnEZBJuZugQeG6pwqyde8HMUp3jQkjAZFIdJlx5O1AYZm0QtX2o7GNQhionwTONGzDAzM+AMv+5FP+4dZTHMxHa4FWGDCQKZLWcfgWGvtEWfWKMrRYDjcjqT/03a7/8I/KhBuYfrddCVSv4UlkLbxzUT1RgsFDHDl7CXd75Qg56/B2xvGTL/5zB1ms3Me9h9+f4z72F5S99FAe/7F+43aufztJNLS770ncJ2rvxa5AFXZBWhX9xM2hZU91I/r53yMT7ntJdjadaYNdxfxmqdHJQ1haoB6WlGcqmzZvZtm2ELMvxN2UzPbRicrzNeOs5a9juQzRga0NUJohy7g4qtY/tjKqUx4p662w31PxD+Pay+By/MfC31qDmvtRlWr4yLW1lIxP0bNW1WKllyD9eyMrv/ZrT3vJRrvjQ12j94E8cOFhqAzmjFYym+jGTk8prSSd/+61JTq43cJcXLGLSzbwTsVXaAak0rKkQnUc053P9vU6xCgc1npQLWbQdn1xS36li8hSVOyjbcdgOtCNnO0X3V6KJJ7VTvr1uEjFra6RMlDaDVBA+5Ziqhxi9XnECH4PL91Y+dA0Rd4JBRN8z9HH25HWCnHvMgmwZmTNesek7p7H526fBSBNiocsji+n6KcKn5bRMUkzTQbM69GZYXqDGhFXbmNmzgCX//BCqFQP4T71EShr6q7dKym2Sp8BVKYBV1QTWGKW8dCVXfPxbFFdthWTsKePaB9CwD+jYVXEPW8AfXvmb1Iv8o1wNNJsFGzduZnh4RGXTQxTTTMWZzIws04OjnFtTqpDrCXIfQU5Ubil5Kks0E5VUjph7Kjn1KAeO8iw4j+hEHM+zkPJaLaOvt4eB/j5mz5rJ3DmzmT9vLgsXzGfRwgUsXbCQJQsXsnDuXOb09zGnp4cF/bOYU9XSp7kOzmZxwl3vxCH3vzO997kNm25zAGtXzGbr8nmMLJ7D8Mw+hms5Y9pvaWinupVV+P8P8X0DqJRFghxjoSWyVqaAJz1DCARd1+RwQRpH7bkIVO9LSFF1GiDVZG5mBMAm/xxDNIIJvRHo0D13mMqbypDaix4cMILAzDBrA0qZ8A6d0KabGWLCVMaTTZaV5xiZwMyIXi8wM8wMb+/jymt1SgIN1bXqOVVmqgfTy9X8sYrGf5/Gtu+cThguqCuAFHpYyrIQT0QTHHD+vAc0Y6lk3aquILJkJrUiUuplgArJFGyb4Kof/IINPZHeY1ZgfTX8/9yE5jgTv/kj1//HKax759e46tu/oRov2NdS2NcU7uq7+y2QnivdCfIvSXipKf5mzVAczIyoCjNLdbfmk1nbBpUicAfcNkGOOAVZGScqiHidmeG0PM/p7e1l5syZzJ8/n8WLF7N06VKWL1++HZYtW8aSJUs44IADWLRoUeKbp0Aye+4cHOYdINrhB2tN/jD6TjyUuQ++Pcue9QgOfvkTmffWpzH/oy/ikG+8lRN++RFOPO0THP3d93DIV97MvFNeSP0/nkD9SfencecjuG5JH9fNyVg9wxjqy2lmgVhG/OO0vVldPq8i6Nr3tKAv4rsEePAoFFAcAhUDLbQ8Q3LMjRzG60YjN+RjQeYRq2d4MhPBEQfHJ4tmk4joZpO4MjPDTPebpQqd2kf0chtN9WaTBM8n0VQ9WTYT0SER2ydRSDCV7rgTxWLmiMBzM5zZzAiCXC9QyC5x2zgrv/4jtv78LC1ZtdIMLVe9WkEggQfjGAPjmtm3eo15970NzZ5xrv32dyjPuYps1AizFzPrwQ9m0Qsey5FPfyj0l9iWIYY+8n2ufu5HGD3jSmYeeTCLHnQC1pexr6Wwrync1Xf3W6Cq5EEkNip4VHq7Xr9+A8PDw9S0bm9mBDlNr+PWnizqzb2UFSpM3iPoeXcoK62va0kkzzNmzBhgrgKCBwgPHCtWrEhBxMseVGbNmkVfXx/1eh0POGYmeaTAXSlYpYKfgrXfapWXzqOOoq5DqXIrDxRy5oXedEM9J0FvTpzRQzW/H45YTO3uR7HwX+/HIS97HAee8jwO+9Y7uctpn+P233gPB578PJqPuQflXY5l5IDZbK6Z3tBREAlMZLClLzLUA02NsS6d+ltGT2G4cx8R3ZfX6hWJZsobGfiPNrayNo+rayZc4zAzzExY+zD7a9xJZm26xNHGxO+IwEwnFenkwv2OdX2Etg+vE5tZu982ETURkXYya+NmdqP0xKU6DFKmk9/3DrkFPODOHWyx9jP/w9ZfnEN9tCLomhShotK9QQSH0DQGxlyPFn2aQR7wzAewdeXlnP3kl7PuDV+k2lRw8BMfy8GvfjxhaT+t865g7Yvfy9p3fpXY6mHRc57I7b/wNmaetJxYk8x97Aj7mL5ddfeEBaKeBT2h/vBs3ryFkZGR1IuZ0XF0XpeIt+KTzNEevZxOprdXDwy9moV4EFmy5AAOWnZgmnEs1JKVz0y83szSjAUlt+VN2dHMkoPyeufzb703qSjlrPwh1eqVllGgXgR86SUrjUzOPtNbsUMog5xepmW5HMgEunZy8kVfnTjQg82oky3SUsxJR7DwyQ/iuHe9iBUfeyUHf/ltLProSxj+f/dii5zY2IGzadUD/p5RqP14LTBWMxwvVfbA0VQXpfTFUCCCemXprb0KtPlU58EB5UymhOqk24xEFB4tgwAAEABJREFUdxwl5SBBgNeZCReYtXM8V932XHh0msBsCk9CDd3K4kDsiYBUo8Of6rwNk0ksYlS9yk5P0MYjkqWXLA8aYRLPNevss8DCwYLBr/yE4dPOh0aRfspFrJjeN6KaV7JXVPCvawlMb2YsfuYjOOZ1T6U8dilXrL+WZtUgBsiKJlv+9wwuetUHWPOzP7GlDkue/xgWvvLxxMPnkUkfiyaJ+9ahoe1bCne13T0WcOfVAT0nelOu8N/yGhwcxJ2a6Yb2nszaD5fjtwZwm/j4HRx38HF77uCOZcaMGXjgWLJkMcsUSBYvXsSsWTPT7CPTsocHnOSM9BbruZnhuQO3kMwMb5+FTC4pk7MOaWXF5OWD6kIwUB4FVV6T0zR81V0vx5pZ4HvDaFIhRxnU1qjJqwZ5e9Oif1QgrGoZpTaSyzl1WDGP3pNWMO9f7s3R7/h3jv3sG1j24Zcy7+WPZ9udD2No8UzNQAISJlkZvUXGvFZGPZqWdyoadcOdqFZvmKFlsXol1kz6MSV5Ubq6zu1MBB0IvOy5Q/RCgiltO6jThZtNNlLmbUQi5Sqb6QTt4iTuBbM2ncnk+kaRotMFOjATQYdMhYaQxoTKiO73gZnJwQfKoqSpPRT/aPGsNcNs+PpPGTv/KuqtAv8IclTrViwZD5GmbBP8t13CLLRBpkD+MO7x+ZO545ufRX1eBus3M/iBr7DyNR9j/NyVMDCHbGCA1T//NRu++xMYHidWGUlP9q2kO2bfUrir7a5bwJ3jVKjksPzXhn3Jy6Wb+RPlWBvMLDlF9uNkJgfpr5saozt/h6qqUoDN5Ix95rFs2UHaB1mm2cgBzJ49M+2VOJ+aqhXugxJwE8nMkh3bbUy8NwSmJPklBRXwPL2tBj2qCYxKjruVBTRpweQJgwOGmREVdCrV+UwiItokoDosUHVAskrxRi2laZeYqteols9h4N7Hs/AF/8xtvvQ2jvnCm5mlPZnynsexegBGezJapaKHnGtPyBWwIJMXjtpvMOles0xv6+rVTN0ZOk0CdHCzqfQ2HhPNWdrlDm8nN2vTI0qTeKfupvK2zHY75zHbgXsZFZmkmamQAEw2QUWUzIwgOzGZEq4lTnpqGndFdt1GrvrUt4mXrwf/rTBKyI1c91EtqpHsUcU+qmwmsdYD82fQf+AcqiuuZNXL38WmD55Ko1my5BmP5aRvfIi7/uc76Z/TwxXv+yxbvvQL8LcFidnXjrCvKdzVd9cs0AkmLsXMMDNGR0c1S9lCs9nE69PD4wy3EvAxewCZOlwPJLNnz1YAWYIHE1/e6u/vw/dN9D6e7DSVf/fj7pUcdpIsJx4EuaAmMLEEQSrLp9XliHzG4A92qVMzI81exJoEiYRICSxRINW589RspqV8op4zMbeXePuDOeCFj+bgj7yK2576HsKzHsLGux/K2rmZlnwqLcNB0P1T9OdsU3RpRNEw/Umw6G3khrhU1du3aH6Ix8uJr4M7XZDoyv1IuAkLOukQRrsNN5q283dq1SYKUB947vQpuPN36h336qmwvYmIUS8aEwoe41YxU1acfcUmVn5Km/BXb1BARVDSI2FBgaUUD0pZDLpfjAg0twzyh/d8ksEfn0VxyHKO+vCrWf62Z1DdcSnxbgey5AWPYU7fAGPfPh0bLkmNJGNfOvwe25f07eq6myxg1n5UUkDRPoo7VQ8mnjvspm72GTFmlt5KO3skBxywGP8kli9r1Wo1PHXs4nbysgcjz/cIpMsTkX9qgzpxh+fgUcADiwcUrUjh4AFEExaS0xRTmIRMuYtSlhyUt+uAt5fvw9tV6qiSD6vkACHIXVo6R+0jsGCAcNIhLHvlkzhcy2MrTn4ujfsey7oDehnsNybUmfkbPNI3qieDpAdKsutUXN1gJgaBOCGhOtFOZsKngJnKXtXJhZsZZjcEkdMRRceEplyIH1Nw1UAq007CY4enTaFdLyIQVG9mmHAzI8/kMjUboZaBZmxzJ8DOv4Z13/wZce02zd4CZSyICrJRUw1lVPorQknVEwizZ3HEgx9IzyMeyGGfPJlZj7gb5cwg+Q0Ym6Cxagut0YpNeiZptbBkJPapFPYpbbvK/p8s4M6vA+j2NWtfdp+Z+H9snGg0MDPKssTf0DvOk/0lydH5+JHT2w7baaSx53Ke/umsJdpwX7BgXvqEViYHEvTmLtPgyWQ3M3cvXtoL4F0J3Ol70GjpsmlLgyKHKhOonNQRT6oXLdUrRzQPKLkChc9iHJdfwyq2Qwou4KwJcgnrVWd9hVEXBHlbFWnVoKwFWgN17JD5zH7M3TniIy9n+Skvpvef78HQgBRS4K0kJWqpEMkx/G+HbJQUchBZLjZSGlTBiOJNftNzQYWS6nQIQfXKxKczqN4hTlamdrSTmanKgZTjydiBoyQeEfwgnbwMQqUHpNxMjWgnsx24KhOxqqJmIxGUo/vBbTinYYyd+Rc2/fg3MF6I1TDdX74MJk6aVmkcFaGMZJqFLHjywzj4M68jat8q5Bk1BY84vI3BU3/J+g9oOU0zlP6TjoK+gARplhNRpCKqT7+PHZD8SlAKUpnpk6T19FGmq8mes0DnxmvnkaIo2bRpKxPjzfQQeM/uWD3P3DE4sgdgb4uMWq6QB8DkytDyjBH19glRG6om2oyBPpZqw/3ww1awYP5cenvqZCGkN9JMzkyH+E00I6hgZpg5HlTek4+PAQFLZzRzIH3SqqZyLpAqOGTCvezQqXPcRE+NnSGo4ATHp4LoTlamsYAlBFJn4jNB0P5NPQRqZtQkMPg3xnMFlzkDzLzfiSx9+/M47r/fS/G0BzF86GJGsqClMfBv4wf5QtclVoUsXYlWUcnBFllFowbpU2QaRHQwqNS/A+pHLFJDROF00tSieaFdYbYDZ5LfKQ54EmKm0yTOJO7BycHJDkbQX4Z5zxq8CdgJco0/iwELuWaIgUp7Ur7cNWu8ZNWPzmDoV2dhE5XmKIHoEV7dRjPJlc3Uxmq6v/pnUp+RE0JDL3KjtP58KVc94x2set3nKdeNMeuBd2HFq59Oa07OBLJZS4Ycr9AEqG3bCvBfNxahQam+VC/SdDnCdFGkq8fut4AHEAeXbKa7W4hn/uXGwcFhtg2PYLaf3wIattvAzMgULCsFGS/7J7gOPPBA/PsjjjONk4bALYFfxQ447y02cKZJmMxIbTpCPFeFjh1kTVsyTYmCwCNAzAJlvxiPWswhL348h3/s1dSf81BGVsxnveibtTQ2nkE9q9NjGcHvNb8OktOrGVSvZkM9yh3qyh08mKDk/tg/iLDdXaqdyOlwnRJyi6cdnNvl7NxGcneu81ZmhtOjFxT0khGE6yAoqLiYSnTX0c1Rk/4zR1pc9Y0fM/HnK8gVWHD76OWltwrUvI1kygiSGwSRmgJD809XcPEbPs7GM85j9LDFLHnX8zjsgy+lJpvmuldztQ9qN9EbGNEmWlYWBA8yuVFrQY9kJ92YPilMH1W6muwJC7gD3VnusKbaW7dsoeNgdYfvzLL/lN0zaDQdOwwMDKRAsnjxYjyYeKDp1Imte9yMBRQL9HYO7h8nzUqUw/PAMT67hh23mANf/FhWfOglzHrCfSgXzaYMxoRmiBN64y61/JMXkR4JqEtYLiHugExeMQiyaDgIVT+GWHB8O6Ck/nBIqFpO4iomXTAwSyc8mdlkWSUj4epWiA6vg0QzUyVKnk3ibdTPGrOqIkZU7kfQyaHMoKnZgmk2N486s1YPs/GbP6e8agNR43WfH7Rs5Q01PM8SaH1AEjK2XHE9a9euZ+Y9TuDEj7yOeU95APHAmRp/JJQVmYlNS1w1ZfWyoaW3AheHdDTNUSrZNkTXRAzT5Jhe2kwTo+xPapj5XdkekV58GNNm4ODgIK2ixa3BoZqcmpmlsc6bNy99mmvWrFn45nsnmAQ5BLrpFi2giQXjup2a7jUEFiGTh6sZKE5QCGkNBMIJyzj45U/miLf/Oz0PvAPbZtWhLsjUCCMn6Gya7JiWwAz/Nn57KUwqBIGul0SC8r8C2imqrhIqFXAeL6NGZpactjL82nu9g5lh1q4TktrgSTTPHJy/XaeS0x2EtmUb6Kjk5T1QmgohmmiCek1hRdpMtDigrBP/ch0b/ueXhC2jacnQ90Uqi/iSIEripLRApX2oJfe/G4e++Ckc/e7/oOdORxB7tWAoBqtKYh4prKSl3Df/66hC+59Bkcr/n86ET4/cpj5AyZ0uh1/C6aJLV4/dbAEzw8y2Sy0USLZohtLSxqAHFK8I+5FD7QQJH5eDl318HkyWLVuG5519I68322EbL3fh5i3gzkIuj8yd2CQEOVafdfTK3/neQu7RxTKKmXXyex3Bonc/l6XveB4T2pTeNqtHgSdnQm83UbaPMn8hZ9usBcZzaAjaDhvqkuf9ie2vleoQ1V43eLve8TaWzlE8rmIqTOKp7HwOqWLKaSqtgytPbTpsKvsn7RycJHW1FEb6QmTMAg5On62wue2PF7LlR7+DbU1aFvHN+qosQWP30BYUIPwLq7ZsLkc86zHYsQcpuGrE0lVncrWxZkFt5TZqV23FWhWmvanLvvq/XPLmT4JmRBaNUJGAaZRc/2mkTleV3WkBd6q+xOUy/ZNdw8PD6TspXjbMs/0CqqrShmeJj9XBB+Vj96WupUuWpGDS09ODmR5nLSV4vZmlslk7d1oXbt4CHkw8ePinyUys8mmgmaAMSdDLScDICHhg8dmIfwmzObtOz8NO5KC3P5t5z3kEQ8vmMDFQJ6pdTQLqgiDnmSF/K5pewkHXJGB4wEI5KpuZMlPRQZl4zYQrR2BmO+pVxsDpDublDoiPncHrboQWJ2lmRqdNJV4HL7t+GYa/oJWawbS0aT+mSKMFKmaOFgz+8Lc0L7waKyraIjyURALQo2iVy2bRApZnqg9klmn2BhOxSdVqsvErP+QvT3kzZz/5jaz8xLdgwzgTF13Lmq/9gGs/8TXqgxWhMEzyptMRppMyXV32jAXcwfr3UbZu3Yrje6aXvS916ljMDJ+FmBnu4BYsWKC9k8X09ffjD73ZdHv02GdTlClLeY4yg7RRrTJRw5kEiwETHpTnFiizQHHwPOY+86EcfPLzCXc/li2zcsa1IuZNByynv8oUjIxK16kyiMp18Fce04kOKHVyoenwstqSckcSFanSRvzsdZ47OD7JZiZEBwn85AwC0VN7JwlP42qTiU5LuCPSPUBLwcVtUtN+ysCmUa795k+IqzbTo0150yzFA5LLyxQMakKCd5jyQC7cJQXZtbx2Ndd88EtaSltJz/XrWPWxr9L6/RUc/7hHsei2y1nz3V/RumQ9nmRmz6YNhGmjSVeR3W4BMyPobWhiYoLNmzenN3kvs5+kzqzETA+0P7ACn50sW3aQZidzNUoj6Ck104l2MtuBtynd899sAZmuksdwpymfiBZzkD9EJEWBSSnikW9UISiwhER3Uo8autPsP/FQlr3935j7ssezcu+uFKwAABAASURBVFk/m/rAv4nvDjeTMHfUpS6a5+hamZkyQyei6AjFk+gJ97LTHYSb6eT1HZgsmxlmAtHNDBUEpGSmsjAzE9mE6bgBTqJ7jc+sah71VO8BpJVbskEOOF3bHxqzBqLA0KMZSHbpGrZ+6zRscwNtP9ES3+RkWZgOi/hP5VSuf4VmHhV1LZNVa9aTDW7jgOc+huO//naW3v5Irv7R6YQVB7D0MXclHxxh7OpNimJRjQQStduP/6PA8H9s1222D1jA3+T9C45DQ0P4Poo7YaftA6r/TSp2AqSPq66NYJ+d+JcXHXcBuZYj/HHzegcfu5klB+H1Xfg7LeBOrwRf/vK37A7IL+JBwANNy9D+Adpglm+V+CAHXC+DAo9RygFX/mOWC2ew4FF34w7vewXc5SiGZteY8Gultro4SVal6+TXbipIXPtQnSNG+89xBzNDKiIyZqZcAG0ccFkqCNtxmLV5ovJUryqzNk0ojpn5GeFGUAc+fpR8vB5go6qDTnXV9ZSWNuc18ZIdIgsageZvLmT0zAuwymhGGVCa+KZ94bnkECvJVnBRHoNyRajeQ5cyPqdGXDKXcMISlj3nkWy46jrGf3Ue9a1jmJYMRzYM4R8AKMqCSnJcsgcuicXBx9MBVe+1I+y1nrod7XELdBynO0/vzPPhbSMM+fdRQq77zATpfpvMK+V+Ozr3NAd/vRMEf8CVR81K9CwT9ZDOnNGPf4Fx3lxtkWaBoAoHM9PDCmbKBXTTLlnA1NrN6Lk7DgfHHdDJba7VHxQ70jVwmplhXmEBswwVMC130dtLfvgyjnjtc5j1lIewackMilpOb8zwt33/D5WVpi7uND0vHReoMQYEgaSlXChm7XtbWcITTScz09mPgCXuAEmXgEmfKFpUGeWq0PPAjmQGrrsoihkkCFAJUF1N9JqIQTjWpkfVeVGZ9kjAdH/WJ1qs+vlvKa9cTX/hNLl68ecKBaZ7uVQDDwZB0TlahZdZpOXbh92Pld/7OcMKJL2z57FYEe3Kt3+c6z/4Y/r7FjD38KUU9SD+jPEKhlFAR7K1hxMVoFrCm6KpSpiQvXT42PdSV91u9rQFzPRg6SbtBJeJiQZDQ8NpEzuKbmaYWVsNz6ZCmzqtzjurZ2b42FzJoGU9FZk7Zw7+nZN+7Z20aZbGaKZcjGbKp4BIf8fRZb2BBdxbdMBUMwU65Km5zA6JYFgw/PoElAv8TE30A2ez+On/xPL/eDLbjlrMtqpFLxnWLKnUxt/4Pfd44rMAz0vRm5nJmap9kmVEM/g/gpm0utG2gOjbZavfSv06BNGlJa6PWm/nq0RP/EAUlJqBafJBWDeoAPFrakOttHFfSV1VK+joHA1TlloIqVSqeuoc/tyncuCJh3Hx2z7OtS/+ENVZq8hWNRm2fuY85zH03flQMs1S6i3Sp+Xq6jCTLFCgkTyfuZhoikUofpEUEn1PH2FPd9CVv/ctYGYpkGzZsplGo0GWZXtfiT3QYycwumj/non/TxNf8vJPdnmd0zu5412YnhZwv+eBodJ9ShZozgj0PehEDnvbc6judzwbtY7UV+vV3kKQe7XkeHM1qlWBoLwM4HsZrQwFHojBEOMkCGenJJJZOuF8Zm1c/pYbJNHNVCeimWFmwnQoM9PJUeVmbVwMJGAyOV1VZu0g53qW0s0wZmgq0TrrMi2D/QVTEChCJIpPJwUmIziOBhYt+X+3iy2YQSOfIF87yNZLN2HH3p6FL3kWJ33j3Sx57aOxxT3kauO/cOBfWRnQLKjm37aXbF+GRCnXIE25g7K9cmgUe6Wfbid7wQLuUM3at4/vo/gnvjygBL3Ve/dmhvM4vi+CWXtsHkT8OyezZs1Mw/DZi49xXx5bGsit6OTf3fA9CbTuk2mmUChAxCMWccjrn0HfE+/H+nl17Umgze9ATUtilXgaORQCk5POkrM0UmAy/jr5vZIAcRtidwRPCXdEYKbGOvBc5XSkcsJAuJlOKCmf2laUHYfqOryVqFFNggiee1Tsr4wFoxUbf/JbimvXk8v5VwoIUWDiQ4xRebBMy3+aacRA1d9Dz9wFlHc6hkM/+AoOP/UNHPC6R5GduIAwsY3igqtZ843TuPYHpyuyRpkySowAlwq1Ckygo73HZeyVFG6hl271PmgB35wfHBxMAcQdbVEUaebijtdsL91Zu2g319tFeO7guENfXx/+e10zZ84ghIxschY2lcf5ujCNLRAhlKVcKBRa+8/kUHvkdEOWExfPYMm/PYL5z3oEm5bOSBv4moqkGUozGL7slau9703kCkjRVEDJ72uHhJrOOpSZGRKPd2aWCHiKk3hqnXBRVY368Dqnp1x1jqv2hofoieB5glQi8UqOmZGXgVweXSil9gB9jKzZzPqf/Zbgm+2iuf6VWnm71F8ZNXPJNN5M+yU5Cx//SE74+BuY/cQ7k8+pKFZfy+iPf8WlL3wPlz31rax+2Qe55is/hNEJGpqhNLSkGDWGmmRmEipVFHjRUiF7LYW91lO3o71iAXeu/n0UDyxmfksh5xsSeN1eUWI3dGKTMjo6e+4fF/b/cdKj9WYzH5NhZgTNxDpgZnTT9LaAX6G6Fm5y5H7yGqWcoF+/vBmTI85m9TDv0fdk2Ysey+pFPQosaJ8lTw5avjINTv4TUyFKhDvjRPSTrn/0DiSThKugPOGql58lelk4qnJItFR2iXrpFx5V5yC0fWxvo4oO7jUqbpchemqj+xEp5k7dAyBiKHPk9Ct6Khg/5zIaf74Ca3g4Aa1a0cbQvZzhP8OSq320jHz5YqqZdVadeQYXve6dXPek13LVM99H9a2zCJet1OxnkGPrM4lbKgVq9WGSp0DtMxSLpOS52ysV9sIp7IU+ul3sBQu40zWz9I354eFh/A3el4X2Qtd7pAvTg+m/AuDC3eH43snixYvo7a1jpifHK/ZVuJXr7Y63ytB1BP9mecAoQob/jHwk0ww7UPXkzH7oXTj+rS9g/MglaLGHWgk1AlEBI+1JBG42eT8SjYP7Vwc6qXML6V5yPgevSjyqM9PJCQKzSXwyE6l9SI82orPzTKl3NMnyzlVdZkZZN0wOP9+8ja0/PIOwaQxrFgpyUUEFdogztQipZWET2NAQl7zzc0x840w2Xz9M/Y53IfuPp9D/3n8ju9/hXP3LX7L2qz8kHytkH0j9hiQCF+LBrSaiCdgLybveC910u9iTFvCA4uBOeMuWLXgw8fKe7HNPy67KMgVGM8P3T+bNm0Oe53I4e7rnrvy9YQH/3SvFCNApCKJc4bhep1tZBVkgyMuX8oK9tz2UA1/yJEbvfBhbZmT4Pkxl0JKTrnRvBDlKFdsqq+xO1Mwwa8NkRTvT2cx0njyEq5vtvI6jajOdxOJnMz+rkI4p+BQ0TuURLrVdTNr/aWUkPC2DlZqPVAUzdB+XqzYy/Ms/arYStdxlJEeclvMUFDwKaKqh8EqtKKnNmcUBj3gAs17xdI75xgc46jOv5+hXPpVlz/0XFr/u+fQ+4M6snhimGp+gruUzt0kByVZR+d4+wt7usNvf7rWAB48ODGuGMj4+jpnJ+eoxjf+IW2r3jC9opmJm+H9jnDt3jsYUNCY9cNuHtG+Pb/dYaR+Vomvob87ufLQHD3LQXq7LtXrQaMoRxywQKlX0ZNRPOpSlL3sS5QmHMK63fXRfoCrPMiFmk4WU6d5H94nADzMTB5gpF6BkdkNcpHSY7aCrAQlAmflJoEM8IjiizBLgyXTyOmUBw8xo5ALtcahAHyaHD7nPyBRcakVk82/Oply1lqDZS9D+iuIqPuQyQCWIJmG1HkLfLI571v/j8Jc9gxn3PIbW8hqN2ZrhhD7qJ5zICae8hpNe9XTy+TPIJNcDWKX+/Ds+mhq1ZUpWkieRe/qQ6nu6ixuT36XtqgX0XGpG4mdJ0g3cbLXw76SgmwnTZRWYgH0g+czKTHe9dHVcGag4f/48BZW54E+bzs4yFUTqHvugBXRp9XaOX2KiblXFkoR7YKkFhQm9ULhzRRe70pqQ/4pxftQBLH/xvzJx7FKGa5BZpqWegAWTID0H1oY4mRuVxEb5VLlXseDJczPcuTrgZac7iO5ZghvgojhfAp10dNq5DAcvm6nCj6SPEBEzVQYBwovK72LRVQ4aY03RtL5xhC1nnEsYbhBLzS1CxGdtJp5CbYJ4KupM1Go0Z/VS9RpFrQHZGLVGRf6ndRS/vZTm9WvUhYH3nWc++dOOlZErWFWhAtwOKdNpzx9hz3fR7WFPWSBKsGbMKbgMDW2j0WyB+SU10E1punnZB1KW6UHQcpcHFMfNjAUL5uMfGTbzsYBnHUDJzEQzYd1jn7OAXzYHKT6ZoYuZIAcFC8jcQWqJyzBt0hshBHqOWMzhL38a2UlHMNJjlH7z663f9CDIDxN1T6BkalOqfSuAByevx+sSOIOxozyJo5TqVU6o8k55e54q1PSGdWZepk1HKZUDNUXMuiBaoJCzj1lOsEyBToph5M2KkT9dzNh5V2i24jREBY8DWTRQKWoc/tMtGWBVk7yloPK7S7j4/72Fcx73Ci54yiv485NewZmP/Q9Gf3UJjEa1yohAkaDCw4rQvXa0R7LXuut2tDst4Peuy/NvzvvSl+P7IngwMfOHSE6gqjQ7mc+c2bPTHoqPxx2K5124eQvsU7W63H7JleE5CaGT4YHAnWsuj+i5yclWWk6qH7qIpc/8Z6oTD2WsJ2CVEfRXKeg4eAk58UrQEq0QRHPhtJPjnaLjbSpmHSLbcSeZtenRsw6OkpeVpcPpAnfkaozzqpiq2jShThAY7T/nCT01suFxtv7+fNg6ju8hFVlqkQKLBwUj0tuM2luBEEuaF1zNNa/4JPz8AmYOjrBg+XLmH3QgAxddz3Xv+gITF1yn2U6VfriypW59i0oZvqyorh3d4xD2eA/dDvaMBdK9Z+n7J9u2bUv5nulo70k1s7QpP2fObBDeCTZmerT24f0huunvtoDf3lNBvjXJaGmNrPeYpSx73uMpjz6Isd4c0x+6R0p5s0Jv9s6Yq3EuJC2fCYlOFw8GZpaAyWRmbUy52Q5cTG26zobprMPlODhfB0ROh8rqNqFROAIztXNwqlDPnB6FF1VJn38J8uLrmTj/CirNuhoW8TqrQBhGgZnuf28o/tW/+g3brlnP/OMOpbWwzqLX/j+O/MbJHPL8f2bjdVez+bQ/YNrcD2rdK2VyTdfyAtIXIVV2MXsawp7uoCt/z1igsznf1JKXf9HRTHfpnulqr0mdP3++Zinz1J/GoiDiM5TOOB1XRfe4tVhAt0AKEhlU8lLytQQ5x0zLR4U2v2uHLWTh8x/H0OELGKuB2EHnMvGbNsWN/pZpXwFaoe2U3Vkz5TkxMxWNlISn3E+OT5LFQDsgIbRDZEcSyVy+txHVzAkC4dsPFZ3HzBGHdk0tC9rAz+kfabLuZ78j26a9FTn+0lQvCMo0egpFyKoOsdlg+IqVNHt7WfLKp1OWwJI5AAAQAElEQVQdOp9Lzjgd017L3Efck9lzZzN49oXQKPARmwJTJdtUmWGSm8TthVNb773Q0V7pYj/uxN/afXjuZP2jw1528I8QB03xvW5fANe/Az4OM0tqz5kzh7l6KDpj8dysXZcYuqdbnQX86ssvpqUcDyxugBCDHGagqAUGbnMwB7/wSYyuWMCEXkL6mkZPzLWMJJeqZ6KuRr1FpsASUCM/2J4695aJoqCQKh3vgMjRebwsfHu94w5qk6p1uil/babG7cNbJEgknTJBrt37qB0Pn0WwajPDf7yIeqNBS3snFSWmzftSm+3+vIgN1OdAfz89MkprZg+LH/8QWr++kI3v/ibrvvVr8k3biC0teqmNRozr7MteYldEYq+l1Pde663b0f/ZAmZ6UPTguAB3uA7+Y5HNZlMb9em2Id18zjCNwcy2a2dmSfcZM2bgS16+Se+VZs7jAGaWgG66VVnA36x9L0Uv6br+mm0Y+J6KF4yMqBlLWQ/0H7ucA57wQMqlc1SlmjISs8C4ZjONTGWMfnnWoBzdS9sBpcmymYncBiE4dAJKO7dEc3oHzEw6CFASbmaqMnT620CRyGcSrRDx2VVvq2LLaX8mbGlQi0ahStfZzDRaw1pgtZz5d7ktVJHN//s75t3tjiy+7525+OvfZ81Hv8p4UbBQZfIavpeSZnoG4+pjPAd1yd5IYW900u1j1y1gpht4Mqi4tEpvI0NDw3hQ2ReCievs4Lr6DMtzh56eHvzb8u1/rKUnQEwaKrRRuukfboF/mAImL5gJ/E0+6IZo6sbwpSwTXhOYBeJAzoz7nMDsh9+NLbMy3EkHBRZfQhrXklERwDf7vQ1q74MxMxKuDCV/JZMfx2lmbaIF5ZM4CdUJcLqD1FJBNBMwmRz3osB5trdzurOI7llqK/khD/jmfEuD7FUgqLRX0jz/KrKmuIKCgJ5x0MxLRYVKyOrMvPPt6Dn6QIa/+Ws2nHsFS174RA5//TOY+S/34eBXPZUFT36QbFLXcldAYjWrqSRBsqwN7IUU9kIf3S52owXMLM1IxkZH8V8hdtFmumMc2YfAA4r/OOTChQvo6alLcx+XMh374HCkdffYnRZwJ+9v8O7wg055SXKS7pBNHQUxZIIo5+yBZf7j7kvtIScxrCDTUxn9iiqlbqQxn7Hkure8kdqZtRHPzIQL2gFAuOpdPqIJxSleZ+aYKMpTfUInaR1cdd7AzDAzUdmeo6LLQfQoMJM+mjdojQHTbKpUfUP7JXOqnI2nn03UMpZaY3mGpXmKDFCDKu+htmwJh73xqWw+ZDZZ3wyyg+dzwPMfzWGffK32mB5NNa8Pn6Fo5U+BhWSzPindK/AgzV5I3aCyF4z893ehO0A3HdtBmGYpZroZlZdlxbaREfzXh4PWjh3cSf/9/ez5Fh29PHfwHoPG4eDflO/v76OqSl8uTqAqBU1xuQmUdY9brwXkSonWHr9nuVAHZdsPE0O0QGtGjQOf8CB673gUY3XDl3/8n1YhD9dUISrHby6UXNgU3PtxkCicx/N0+4nHcweUds5FErsLc0wwBVUJ53dwsucOHXoV9CzXFTS0lBVUEWo1fIYVV25g7LxLybXc1dJGimIpaHwT0r9lpsBSp+fut+H2XzuZBQ++PdRrFJlmMz2Z8kgty9LYfTyl+mgFqOQzTKCFNgpp1RKUXlbfqlQpqieUs1uSutwtcvZrIXt/cLrL0iXu5Ds00L1Aq1UwOjKGBxOvcWdtZje8wb1iL4PrcWPQUcPrfOnLLLJgwTxmzZyhOzmS60GQ+tIfDNCzgJeFdo9bsQVyjT05qEyIwJR52XP8JDBFgKiI0bJAPGAOCx95X8YPXZgCiy+b5drsxl2m31DiR7nR/kM5KqcbTjdddNxoJ88dVEpPodcJT/yOC8zEoHad9mY3LKOig8t1Gd68A04rxJ9XGbVSukfDefuaFaPnXY5tGSVToyDdC68QZOKxqFl9PpOwYjFxtnCNO485uepDFhRYwN/KsgJK8RMzrJIg+ZMoqCgVWCpJVdjx5TV3KKJHgR9qvcuHX6NdFtIVsLcsYOg+xL/o6M55b/W6q/34jMrMdbckqr+/nzlz5hA0yzIz9qWxpAF0T3vcAn6nJEgndTeZpyyd2jR3l2amzW0ImPYbDuGAR92PId9f0bJXPa+ThQwzo/0HZo4pBwxuACglmniEtusmcS87mDmHYzvBjdDNbLuvNlO7BLTlApWTVMo0EDPTGALD161h29WryAu9cBVGbxXoU4DQhEsBwsgUhGqTbXIJCMLFlv6pWTNUlP5zzqHUfkqUXVSbZXj8yBR8a5LVA3gsVFEIao0CWEw5uyGF3SCjK2IvWcDf9BuNFv5lR8f3Ure71I2ZHiq9DfnHhx18Q97/J0rmN7roZrZL8ruN91UL7Ca9dfvo0Ga8ySnqXuupGLjX7Vj4sHswPCNjvNWSY1VQuZHu/NbzViFCSK0nmbxiEo1TcKbiXj+lbGZOEUs7T4UpJzPp5mVVm+kk3Pv1fSNUrEuHpKXw3hZsOu0s4mgpLhF0rgSadKBJCR4MJlQeU5XiCx5QvL5HkaMvlpRWMpq1aIRCgUaglQ28E4U3n7UENbBo4jNakiEyCXAp7HIKuyyhK2CvWMCDiMPI5F6Kmd8Ne6Xrv6sT13FncAFmRk3rxv4Fx54ef1fSfayg0qnzvAtdC/y9Fghyxg4mf6h3dArtU0QFk7kPvTs9x69gok/7DWn5R5J1DyIwM2UCTMEEnR0HRG8DeB69DELNTwJQQQCd3GyyDt3PwqUG7ToFEZVdhplwmCSLH9Sv4X+lTxlUH6KlGXsWAvVGReOqNZTXrsf3Q/wTbL6Zn2RrvCjW1CTDnyJNSAii+SwmaJxRgaFEa18KLlmjwC7bwJrP/ZDy8rW01GOlvlBulRHVp5pKcR1CRGrHFnYtdYPKrtlvr7Wuqkp7Ka209GVmmNle6/umOpoaPFw/L0/l9bLTnWZmzJgxA/83wGaWlr58+Qsls3/8WKRG99hXLSBvG+WcC91H7nxbuQaycIAFD7s31YHz8Z+g16oPUd6uktuMgs59GTExTx6OJvDTzjQwE12HEBXA80g7yT+3kZs6d9qpPvFKFyfhJ4dEN8yMPoWc/pEWW8+9BBsvtNxVkb6vIx+AZiNRgaNS3oqFxlR5SctiFVZUhGZB74YJ6r+9ms3v+jpXP/OdXP7mzzD8+4soykhTdvL+rQKLpOSZ08pU2vWThrbrQroS/k8W+LsauQP2H47076WY6S3j72q9Z5k9eNxUD2btB8VnJ/7PtnwcHV6zdl2n3M27Fvj7LWDIE+MBAy2pYoFoGVVfjd7bHs7s+9yRkdk9NInauK4ItVwv+pFoRmV6QxeQQCfRnM6U3PGdITK1XQdXe9GdtyPDTLRJMLPUZ6fO+RyyaMpMG+xGlRmxVACRw59tdUYvvJJiwzCmYOBBBAWEMouM5yXjmndkiLEqyCdaZGtHaJ1xKded8g2uffq7uOiRr2Ld+7+O/ekyjhqYy5x5iwgFNGOkMCmqQfgMR5j00tlpynbHEXaHkK6MPW8Bf7Pypa+OA4/+1rLnu73FHjr6OGMH99zBaQ5mln7Tq16vebELXQvsXgtMOkSfoOQYvm+gPW5ib2DuvU8iO/Fwqt4a/o30lt7wfTYTfJksyIkbyammALOzVqpD9678LyScdnK8jbXP4mkjO52dbzs4ovrJzGUqnmiDXDQdRQ5VLUM+n7IsUyCJG4cYu/BynLcwBUIFkaiQaBpD/1iD7MK1DP7Pmax866c5+9HP5+Inv5qRd3yN0V9fSM9BS6jd//YUDziWlfkgl379W4QrN9GjgepIMl2VSn2XAlPHQSB0l4+wyxK6AvaKBfw/Oo6NjWHmt8Je6fIGnXiQuDFwpg69g3vu4HTPfdlrYGAAD4xm/xj9XY8u7H8WKOXBigyUaZkIsijcSGX05h8WzuTAh96Dqr9OIWdcyjGjYJK+p2Hgjj127knlZiJCes7M2jjKzHQCTG3NDDNTwYOSciZToqE6SCeVzUyo+FAygR+iiUiUrFoUUWVflvLAIZRMs6mKyAwNbvAvl8PQCEF6m5a7gsZQ036JXbmOi/7jPVz5wnez6nPfplq9ngHNaGaQM+9h9+CwL7yZYz/1ao7+5Cs44qkPZ+uZ57Lte78jH5OBXAekkzrzgOJBxkTOtCfjearehZNfi11o3m26pyzgLw3ulDu5B5RWq0WmKb7TzXQz7qnOJbfdrx463WwdXGQ6+E3naiBG11Gt8eUu/9Z80J3muKr26tHWU295ehCjAD2UKI96QMuipNloMDExigftCeFN0So1cv3boFHcoKzxpfYlUTkuTw5AVJ3F+7eMLsmT2/Bc/O1+InqmtUQjGU6X7A49yU6nxOwMAr1jqu8oKMsWzaaPYzyNozOWVlHggdybumyJpQ2JImGTOoioQ3UxjQHJrMoJJsbHtstzmWPjE4w1mtLR+SQjNZIYtYq4Pk5TWZnOe+VQr2hVR/ZQd15Q3yaHSVXqbFpSivQefTDz73YCrVrQ85NLW6hcd1MuL1ppHSiIak6TGPzZUl0bNRVNtSo5XdnOh1mbx+lm4hVgXiK1k0qYWQKdwCABoO7xFPV8RPXvz7fPpsgDdREHVm6mecVqcu2VmC6iWJjQ2LIDFtC0imzeLJY/8l4se8dzmf+kBzCyZDaLnvEo8hOWUy3so1g+kwMedjfm5j1sOP1cbGQCM9cxSrmIy9uupAc4V2YXQUPZRQnd5nvAArrFdc19hcsveiFHNzw8Qp7nVHobMTLQu4tOu+kwyfFbYSo4TTef9HAdwPE2rY2jtKOM6vHkzAJfnguqXrxoAXW9eak1mT+8nafIefcCyFw0tU4NE3qAxqFs0GoMcs4fz+AD7zmF5z3nOTzqUQ/j4Q9/GE9++vN43VtP4Uc/PY2x8QaNEsbkqBqCSo67JVu0JCtWTTZddxk/+vZX+eZXv8TXv/Y1vvq1r3Pq17+R8q+pfHPwja9+hW+e+hW+dOpX+e/vfZ+Lr7iSUTmNsRZ4X4X6inLq/mZdyJbpoZcO7rfl0YmtJrFosGndKr7zrW9wyjtO5nnP+jce+pAHaxwP5yEPeRiPf+K/8to3vIXP/ueXOfuCixhtVTQlQ3FGyyuVnKpkxIZEVxS+VqRr4U5NLHI2LS4762f8vyc+moc89KGS+U889KEP40EP+2ee+u+vZ6sMI9OgxiSdZBcZVhISVfneO/xJqHt3utf0ko78JZlOtVzLXZmRaZmLvoy+x9+T6tDFaVmpxzI9PZFMA/CflW/WIn162Goo6aY1QRKk3HEzCd8J4mTZbLJukje1E83MhBqI7uByRMBzMxMa1H+mvZQM9MbVqzW5XgUR/0BBlQeEtkH34dgFl5HpGpUWyMuM/thDtWAWt/n4GznxtM9zkGYkS55wX5qLZqKrStEbaYWS0vv2a6N7qFBAGitalHmk4TR1q4N+AjUBrY5rSAAAEABJREFUsknMRDF2OYVdltAVsMcsYOZX2BgbG8ffOP+2jnady53LTUnxOodO/Y3hpdaEfVbiv+01c+ZMMj3czu+8ld6yHN9bYBbRM0v6qL5mJ+vWXcuH3vdB3vX2U/jFL3/C1ddcQUMbnbEs2LBhPWeeeSYf+OCHeMtb3s7q1WuTmukZzGpyQWB+1pv8hg3r+PIXPsfnP/1JPv2pT/HpT3+Gz3z6s4LPCP/0zcJnP/tZPvvZz/FpwUc/8Qle/vKX8cbXv4nLFVxaioLR5FT8QVdfyS/4rKVqoUhC1Mbs5k0bOfVLX+KFL3wRn1Hfv/jlL7l+1SoFh5JkY+m3dctm/vSnP3Lqqafypje9mbe+5WSuvPI6WnKe7hCLaB6fNB50feQGKm6QgmzlWuwgGkivynJpJZzpkaR5slQaiKsl0JGK6eQFMYX5s5h/n5MYnl3Dv5uR6QXNf8LEeWqKhf5DlPLrNzkoF+OVfi84mHUoTm2D0x3aJZ2n8Eylm5l3myAFDyONQWqqkQ4Ds3Sn6dpkbLl6FdWWEXRxZXuUApVu6tohS2HeAFHPV6zVqC9bTF0voGs++z1qf1lFfu1W4mlXcsVbPkdDezBLjzuSvNbLgG4l0/WPk324blF9JuFeUA+7cmwfx64I6bbdMxYw040lB7Gnv+zojmgq+GimlqfiXufQoe2MV3JaHlCc7t9J8e+mmPkd65S9DyaHHGTDYD1s2zbI57/4KX75q98wvK2gpRlB0Jtb1Ctu0BPl4Jo2tczzhz/8gc9//ots2jKUXsZLjUssZHpizBGMoAcb5aZGwSo5hgoPYmam/KZBkx2qkJPJEfiyVWNsG+f9+Sw+8IGPsGHTkBx/wJ13ZhkGAsnNSgrNXq697ko+8MH386WvnMrmzYM0moVv3VLpvTdkeXr5CGoULIICZaVZzcTwEGf97re8+U1v5Te//RMTrRILdY2ihi8DOa+pxH6aZA6irt/A3Y4n3G4FY0H2lFV9LyaTN+2pYKIWKOWczZwbzCwBSrIkKuDJbAc90VR2egLHjUSOwr2dmalspDSZOd3LZiI4qGDWvgKdOpFA1Q75tgmGLr5GsxSopKfVsvTdFD+ZBREz3QMZM+55e+p3P4brf/orrnraW7jsX9/Adc96N2O/uYT82EOY+9h7EuumZhH/D5MNNS3UhwdT79dvGXZDktjdIKUrYrdbwEw3maatLe2jjGmDfrd3cDMCPWDcTDU3We935mTDWbNm4ZvzzqthTFKh7Yi3F/c44g7TAc2efvmLX/Lb3/6OZqGHSjMCeXV8aSyTMzY9llUxQaYnKwsVpZYKzjrnHM78w1nJ3crvtINGKolb8rSiALpOKFmCCs+F3vwRMooKSkWXepYRFdzQTOS6a6/hxz87DX/Qo4KOCyl1/aNmDZGCjRtX8+73nMw555xNSwLKmEGogeWSFzHJNTNCgqi80nhQR1pH15Ldxg1r+eBHPsKvz/gD41rLi2pXRdP1LCWnEuP+ewQ5YxbO4ABt2jfn9NFUkMliIK+MXDbwgFLJbnjy3ByBmHAjlYTHhOgkXGf8gluQDb2sNmbptJ3OZDLr0A0zQydcljChao+S6C7LTFSB912J3N+E8b9cqZO/QKA7VS39oUr9isG0gJX1YssXsOLtz+TAf70/W9etYf1V13L92DD9D74Lx7zrxfTccQXptlLbMb2GNKWBepIAqIREQSrs4qkbVHbRgHuyuTtkDyi+nGS2m664FHa5NwTkWOINQGx/ddywzQ7+DqMo7QdEN63PUmCHzt6Wf0TS82dUjI5u4vvf/YE2tHPNEqRXbrTKGhZmgJXaMG1R19PQao4ja9DX28vIthF++ctfMzKm/RgzMj3EerVH0QBTIIoWJh9LyQONVp2Jwk6pM3YzI83klKcWmkERW0iV1Nb5LtMS2MhEQeFPuOyY+dtziAxu3sjHPvYhrr7qSs1OWnIOmmlYprHkRM8lwaSPy0/XQW1rapspWGXqp7dmCl5Ntm7dwic+9XkuvnSlrAJmoqseBS720xQ1rkLXrkGkftiBzL7jcRQ9OfXKqLudUWARnq6J7KGiWuhwXFk6UmXCdpycJh6Xn4heTshOJ6c7TCHvaCP7O93rHRx3cFzg1zLX/cC1G6k2DOMXzd+HUL9tELNfdyRH+0d26DwOf98LudPpn+ZeP/wI9zv9Sxz+0TfTu2I51UUrWfv1X7Luaz9nxmgLbb3gS39ZBP/kWUsvVDIDu5rCrgrott8zFnAH4w7Cg4qZ7q7d1I3L7Yhy3KFT9nxquYN77uD1NwVeb7qxvX7OnDn09fXgapuJahBCUNm8eu+C3kaj9iEuvOCPetPXg1n14H7E3JOHfh704Efy4Q9/kMc/9jF6qy/pcUesh6tUmywLbNy0ma3D24iYgi6CCFlGrd7LnAWLmL94CQsWH8CiRYtYvHABixYuTLiXHRaqvHjxYhYsWIDjHmxLLUllcuK5+skkudI+k5lRKRCMT0x4J6g7hCAylXbXTz/tdP589rlockPQJnRLMyXHS3kB7cFT7+3ngKVLOfbYY1m+7CAWzp9H1WyofZVmLIX6DJqB1bUJPDy4la9+5esMDY6rd0NM6pv9O1lGLmOG3hoL7nsnxmbmupama57hsxSfsWQYfiA+hziZy4CiG6bA5JDKwp1nO66ymZHKys2MhIue+FQ2M6HGdrkqR/wq6yRcZ8SAtzOzSTxIRyMbaTBx1SqCNgeDBUIIkqO24qvUh4VMy2OBrMqgBtYXaDQKNv3+fK79wH9y+uNeyvn/+hrWvuqjXPXRr8HaQWqF+EoIlcAV0f1o7HoKuy6iK2F3WyA5aN0sPkOZkJPx8p7ow2W6bIcO7rnDX9GcKJhKn4qrSg9pxPdQ5s2bJ9xvT1Pud6vX/oNADrs5Psrvf3u6JhiVnGfQy15GSw581tx5PPJRj+aoo4/ifve5B72+RCJnj/ZhSi1J+VvieKPB8Igcva5HUWksmdqXFQcfdjivf/NbOfnd7+GdDu96t/J38653veuv4B3veAennHIK73znOzn55JN5wuMew+y+nEyzlKjgAEZ0iOZn1AVyeaBZhi+NrV+3np/8+KcotmBa6qjEFxUsTc4EzZiOOvY4XqbN/ve97728+93v5gPvfz9vfsubeMiDH8hMBXeXH0JGpTEF9Wka31/OPY+/XHgpWkWj1NgUm9jfk+kVP2SBbMUBzLjdEbRm1BnTvhN5JltXuPWRLdwO0U8O5ifBJN3rzdpEXQZVTDkm6Xi1X5tOVYeucmrj9QLHHRK/6tIhuuc7+jfNRi19aXHbZdcRNMOYZHG21DSVSxUrtfILuXmUC172Ea554pu54sXvZ/0XfkT/hSupbxqkd3CEQw7QMphHHj0Duo2SjJqaOiiuSNCuHWHXmndb70kL+HcDCvck/8dO3OnvDC7KaVPzm8I7fF7v0Cl38qm0hMs1+qe9fJYSfUlF5agb1+v+YaClo41r13DxhZdTap/EtOEdqWsZLON2J9yOZcsXgWX0DwwQpK/vqSCn67g7bf8YN6ZgBPI9GUG8Ia/T2zeTg5avYPmKwzl4xSEccugKDllxKCsOFaxYwYopcKhoy5cv5+CDD04zicc++pEsnD1AptlQpbX9vNZDZTnu1ubNnUtuQVAApfqDP/3uT6xeuU5q1YhVjbIM5PUahfS8ze1ux+vf8Druea97M0+zoZmzZuJB/aijjuLFL3kJj3rUIwlZjZYcTq5ZClVD7qSgbEzw4x/8DF/a02IaUW++7Mep1MtFUGAtdT/QA3Pve2eG5/ZQ9tUY9xldTx33x/KtYKZDAO1cZQzZSCfaKZH85EXlNhlEzAwzc2obJnEzIwpUqWNHvZm1y8r9YpsZImwHf36KmhEwbM1mWptHMD1TkSgKCXz5KgOqzChrwkIPrdVDTDQrDrjrbVnwlAdx5IdezvL3PJfxuxzGFRefz7o/XwAKsr4tVwUkR/Ikl92QJG43SOmK2K0W8BvJnc3IyAhBD7uZ7Tb5LtuFdXLHp0KH3sm9znGHDu75DtDtrZsxKojUajXmzJmNmSVwHjPz7B8IBeed9Uc2rR8kSpXKmnqWAjNmLuCe974bNTkTI6eQkzWLenhjW1fXW+OqNC4mHcZkDRocTnNuJpNYSR1MltuZt4iJ3SxgZgoKhfZqhohlU86hpKem4CCH706/1tPLccceRZ/WxqNmMEalJYwxfnPGb9DqFaZgaJqpWJYrSFTMnb+A5z7veSxevIiaAkYmp2l4OES84tYs5V8e/wTuete7gGRlOpsUNc1WggLWVVdexXUr1yMNBaq8hUNNxWcCZ4w6dUDoTkenZmreZulQ2qW9dQ6yvYwiK8gSsm/9iKXMPPFIGn0ZtaxOZz/BzHaoNBX3xjtqZIM2n1k79yqzjm28JFBZZ8x28HjZwcyc7ugNYGfruN5VEG8WKDYP07pmFercjyntKgpFllLXP9PUw2bN4ujPvZajzv4sB3/zrRz+lqcz88l3YeCp9+a2r3s2fcsXsvHiq4gjzSTLg2lpQgVThP6f0fB/btltuMcs4A9vo9miVZQUZZVuoM7NFlWK6dFwit8FOyDKa0aRHfQCjOegG32S5mUHp02FKOLfAqQkYan/SqWKQm//yEFFwaxZA/T19WJmBH8QlJvt0A86OHstNcbGOO+cs6VnU8s/crhVXUtgJYsWz+P2J96WzPVT4PBPxVQx18hMD6geCxH8vwZmcsAt8YiChiS9NQbNKkwQQlB7yEQN4nGGUnklQNfCJNeshdvGr0fQtbTmEH8660yuH24QM9mqBKukl/ru12zpuOOOwNRZpUBHrLFm5QWsXbeSomoSgkn3Cn/bbvX1c5d7PIQjVxxEb2b0qC43yRIEBZ2g2Y+FHmbOXcBDH35v5ve0qBUmXepqP0HDtrFteJiLLrse1y3T9eMWUkVGtB4FNMlRIIzIKVmV2pdFRqUxV7SUl+KJtCI0BZ5XypE9dBFIOU64hQ53V7UZWQi6+0xW1TW2QDGzzsy7Hk81Z0Cj8nu5pNJYXCsNA9QGIyUzS6h5pfAoaBNkh8TRPnl1wlK9TaKGS3e4QRuv7oCuXapTC5dh5hXgmd9DNd03UZ3XpffgZdcQtCSb7iU9tyY7Rm2KmHT3fSGr1LYGvcccyoRm4eWAJPo/aGk2iUNN8sMO4cRPvoUTXvxkmN2TrpUm74TCMM2A2Q0p7AYZXRG72QKmB6DpQUWbcmDcIHmxA6muU/DcOXWb6T5yDNXrvoPJfCp+QxopeWBJyJTTVFoH97wDmRwauuFzrUvPmj0Ld7Sd5mY7dEI67AD2XrLASXe+C0ccfTR9/TMJeS+1es4d73g7Zgz0EaRXlh7KSFAgiSrHEKSfkckJZnpoK9G2P/c+JlO9wMwQth0Qn0PEU6VTFMUSBFNZAWbdmuv53vd/wLZGSbSMUpsaZZVRqe8jjjiSw1YsI0iu2xfVr77mUoa3DZLJvrh7MlfQ668AABAASURBVGhpKafUEtxJd7wTPaJrdURtSGBmmHRDbQk1ZTmHH34IBx+wgNgsJSEjZNIrqzQLGufyy69TwI0EovS9+SMYetFpihei9p5iLBkZHuSC8//CV079Ku855b28/R1v4wtf+AK///0fWL9xi3StKCQ6Sr7ff5Wii4/N4eZ72521ET0VAvxWBWFFgJ7li+k5+AAKRWMNjcx09mMyZ0oSmeB0p3nhr8AJYNbO2Tk5uVPXwb0sMJN2AjVOraLODmD6A6kq60EunmqLZitbtik2l7oGsqrsWaHrIUhnPYtYEL8xUBTkG8cZ+Z/fc9EL3s9lz/4gl770Q4yddi7+D8BawSjEa2rbVLvRDCovqLwrR9iVxt22e8YCpgs7NjaKf0fFzJjqqPk70s09uDvXTS1PxXfuzh1Dh1bpFddvfufv6+ujX2/Pnbq/Nd/TfD19AzzkMY/nAx//FKe87/087rGP5TbHHsMD7nsvcj16NT1MaKlpd+kRZBBzIwU99Lp2xLreAI1QjTK2bQNf/OwX2Lp1nN5arm4rBZOaZg41+mfO4p8e+RBqChI5Fb40joLadVddR7PRAskqVEb3Rr3ew+xZcznqqBWYicDNJWPGrDkcedSR1CS0JkdS6mUlWFCjiquuuYaxiUJvrLckR+wKJH0KRj1CJ8ZG+MkPf8iLXvQiXvnKVymQ/Cc//elPOe3Xp/HlL3+FN7z29bz4hS/lm9/4Lo2JpuRDifpQv24eB4nZK4d69Z5JJw27Uw4zBph759sy3OfEgJlqBLqEujNAhASdsudsT+IVbqbcQbgfzuPguLd33MyEWiKhzEyndgmzNm6mvAOqM10nnKRTIbwU7kqVQ6OMX7cBnBcl0XUkJPrNF4Rq1ovwbONmVr73y1zzwvfTc+rpNH5+PuO/PY+LXvl+rn3bZ8jXb6PmgisFkwyiVShMScCuHa7Crknott7tFii07DU+PqH7xhK48965E38o3ZnfGDiv0zv5jeFe5+B1Do47dHDPHTq0Dq5bz0l4OYEHFikzZ86cpGuqnE6nIBeth8y0bu6fknrG05/GO97+Fo46fAX+kV5zR52eAn/8d01xj08uyt8T9ZzKiQaFB8nUzKLVGuV73/lvfnfWeRRVTtSyYSm7VdKrpVnFSXe+M7e9zfHkYvdW5pv4RYPVq9ZhIVObEsv05GOUevU/8ICDmDO7TyU1uIWjpqWwgw87DFOgqzS7yGQT+RyCTttGhtg6NCQJJrj5Q2GQvBxhaPN6PvahD/HJT3yClSuvp6mxJEVchMwYJD+Tzps3rOMr//VffOYzX2Rwm3/dzuS0TKyZwG6+sz1QG9Wlv4krI0gDd8K1ow/WktDStOQZRXUeB+TIPe9Ap+w5Jgk6PNdwd2i6nS6S48ra/I4IvI2yThszt4cIUw/ncZikBeX+T8cKIbpc1Cb0snLFas24xKQDjKBlKwfVUFoJOmhNMHTGb7nmf0+nb+Ycqtk9rHjBUznuM69j+YPvyOZfnsmWH/ye0AD/SHpNV2agahF0T7KLSaruooRu8122QNSFnAotrX8WmrpmciJT6Tvj3vFN0byuAzvz3FjZeZ3uuYPjtwSuH3ow6vU6M2fMVKCpmG5Jy9HErIcYalTyECEL0nWGZgJybLJ7sEhou/7doLq7iwIUqGLUkhb+1OvtLzb4kzbbv//dHzCmJ7hIfQZMOhUWmH/AATz8EQ+TXprVqK15O5MY7U+sX7eJKL0xwz/B5GjUZuzSpcvIM3PyLeptVmPRkqVkuREV4IJG7FAqaDUaYwoq20A83EIy2ak5soXPf/rj/PqXpzE+XmCZAmQw5OXQmowgEt0MOqk7mhPj/Oxnv+BPZ19As4K0tOjs7MWU9FHfcpzRVFD/sj5VJivM6WPGiccyJmWjj0NqmZk4hegwM9nYhLE9p11kexIPAknGc4d0nabyqd7pDs4XVU450ku4MrzOzJQZngxTJl1Ei0JlWXoUMMqVG7Bxzf50c1e6X2RqBRax6igERMgU6FvnnE9dS6vLX/5Mho4/gNHGMD0POJYlr3o8tZ6c9b+/kDheMl5DgUUhSbK8+a5C2FUB3fa7boGdnbd/6muqVDPbXuzw6lbUw+u3ZbvK6W1sx9lpDk7p5DvjXna4qfobo3doVSUvocdv7ty5clgZIWQualpB2+lJLwtkWUaPlp1yOZY8gxCYTDaZ72KWxOix1sNZlYZVuj5xnOuuvohTv/RVhoYKKlPHyG7K83ovrWg85OEP4zZHH4p/o7+W2XYlopz+6PCELBwUECP+lh11L2ShzoK5i/CA6PfB9gY3iWTMm7+QTJsvmV53LRoJ9ErbaI2xbdto6uMmm3cqNHvasmENZypAVjEQFYiarpScsVklmaVmWlXizkWLRZO66KOj2/jFr3/DyESLMkpjQWLaqyfvNNI+g1/6KKdd1WWbE46mOXeAlmxvmWqku6qIJgUd3xl0DcxUORXEYwImaWYm1MBpHRBNRB2GTgnMpuDO1yk7LogC5zXdrGaBHmT3zduIm4Y1q5AI1UftCUZdV5R8TJgQ0UOriYurHX4QB93rLmz4w7k0L1tFPm8etYF+NqxdC1pa7RF7TfdjqTZ4W5V35ZAFd6V5t+3usICZYWZJlDvsZvq9p5jKf8vJ23T4Ongn79B3zr3e4cboO9OmluMUtby96Ub33/kyc/2nVE5tNE1wv9ldS737TWqkkvQn6T5J2sXMLRAxOVeoKbhsG9qYvrF/zeqNtGINr0N9tuSMx7RZf8IJJ/Kof3owvXpz1Du/XEaFqR6MqmxQtCKIapMPfHKLFqjXegly2EiiGG7mMNXl+BJYkPNBgSS4t5RYTTIo1MeY9jzEdItHkA6+L1MRqKxOQZ35i5Zyt3vcnfvf/z7c8YTb4p9CQ+OuqgYZTXGWyFdr7+ZaNm0dJL2HuM6u1i32uJsYLCJzShdSUkkBEIKCfhVEWjyPWccfTjNH+lUJzIwQvJIbT6pPFbKJy0646eygLB1elxB8xJOYsk7bhE42mMxEwuWZiaAjSgX/KZkMyVDZhxIVCLZdu05j0HUQvanrWmivK6ihIc4gXl/mPPggTEta2y66msX3u5+ufMF1L/sIG170Ubh2A7OWLiT0BXrGIW+Y7CMDSAa7mMIutu8230ULuGOeKqLQslej0cDpDp06x28KnKdT18E9d+jQd869zuFvpXf4dLt6s6SfIwMDA/T19ulWNNGcMi3gr5SQdqJVbTBl7lmkdUygB1G5qLt0RLWu5GhLBQzcWY9s5utf/C8uu/Sa9D8sYi2TjSL+uYBKb/kLFy/h6f/2dObO6ieXI85iC5Mz8MAd3anIIZQtVzbgZdfe+0CeprfeT2appF5v6TDqvXUxlbp8AhckHU3tK/XnH13nbxBVSbGG3n5DrU60Hu553wdy8nveyctf9XJe/cqX8cY3v54nP+6x+IcN0Kwms5KgMQVFFf+I/ISWdXFTUxHVrxTaK4cPzYesbmXfyS4VUDy4Zh5VNIPrV1Cxgd7JSjBzu7M9mbXLZra9zsy217eRdjmR04nE69eOqcnZBGbtu5Kd8A6r61wpMNV0yRQziMKd16Gxch3aaEusppcL0+BMYcHcwFaAXlKyE46jNbPOJT86jXLWHA5/9iPZvGEjq848n+qQJRz+z/eBGVr7yqHMTS8Juj9dOLuWwq4177be3RbwoNL0h+/vEBz1sHfYO7jnDh36jeU3Vu80hxvj79A69WbG3LlzMDM5iai8wzF9cj2vetSkG5Mg540D0tn1FuCwW1S29GjLk6q3Ef5wxs847eenU/rvjYWMCS015bkeYs1Yar0D/NMjH8UxRx0OcnDugE2PNWrZ1lSPpisfDf+L0jGalIziEFKv9WKmgvhFvYnD68UvC/T09BLkOEyOKQtBFNHl2IPKEnQT7W9IthD0tmsaR8WJJ92ZZz776Sw/ZDm9vb1kWlqcOWsm93/g/VTOk0jFEgmoNH6t10vX9J0rH4OGhueq3VtH2xKkbt1ZOyZfnMqldJtx6EH0LZiXxmFm+Fij29aEC0jJnJIwRNsuU7iXMTBLJyE6HKedzCzVmU3mtGWpiJklJjNr48qjQAUU+zXjRbeU+A2VjVJ5XLeFyj/Mo2e/JsirKgVMVUmWXk4wZiqoHPrwezFUatk1j8x+wj059otv4pBPvYpDP/taZj/o9sRQSWappT/U3gTscvLLu8tCugL+HgtUYp4KKurQfaGzHtgJn6UI1U3hNAfdL3iOaFPBnbsDSp47CBVv+3bvlJ02FZzu4DTPp8KN0by+kgJJa8+lkJmR5zkz+md4E6LTkn6pOK1OJm0s6WZgARCYsu1H217bizeJOF8lxxIFUCkYlKWs4mSByTZBM83cJrj68ov5r1NPZYM2VEutM9ViwQzZq/IvX2YDnHSnO/OIf3oQ/gOWvVmQ05BO5Oo5E+iQfhKvNXSjXgYKl683/1zd5dTUdxPft4nRki6qVqPO4SUx0oaoIFpoSbWUNypirkWpQjOjBk0FlaLWh6l/3MN2mt9EHstKL8A99M2bwxOf9mSWLF5APUZ6LMii6rMqqfdkhNAkSNGWL5HZgOp6maUgOiPNaKFQX9E0wJvoZ/eTTVc/SKwDZMJE0LkSGKbxZwtmkx1xEI08J7eMpnRsJcYo1ih7Ge7gHaKlZqgCS0EZHMfsBtciQiqbeQMVPHMQiucJ/CSC80yiO+pIaKE+XPNMHVdCFB9obtpKNTyC6ZpEcUULfsZVjlZjQjPm1qz5LH3JM7jPh19D/5FLiTNnMuPut2PuE+5HfvtlNHtLjalCcUX3WKW7qkwyuKn0N9LD38jXZdtDFjAzzEzSHaDRaGL607OaaO1c6BQa23FSijuY6OCd3Bn+Ftz5HKbyerkDUUgl5+S5UMqyZMaMGeTa+DYnTFNw3Uz24kbAIFHbjz5/Q3In1LaAn/WMY3rgU0O/BoJgTcaHNvG1r36dVdpQHVdAaWoZy/S2aKXJbjUWHricpz71iczSZmldSmRJmD+KmsXILZi0SgEq5OktNdPudhQNCjLZvZScicaYHJa3sdT9TZ+8pdHQ7LeqjJjVaMlh5igohYzCesnygCnA3LSMdk1QeCi1x3O7O92RFUcskxOCvISggGmCQsu2p2kTf3R0KAXBpoLKeFGjKDIOX34wBy2crUBYUclwN3WftXva3WeT9QQmEBZcvIFpOdJUCCFgskGvNuwb/QrYctRe1wpRTOnQGMGXn6rgDdtg1s5RbiYcJc93BpGdZ2cwm9pGTCpHgfOZmTIjKE/BTXn6wUdDAS5izRblpkF0RUH3jLfzT7ZZouRkoQZqUy3uJz9uAdQr3S85pXjNDN0F+AsBIWNcZa+tqqZ4Iruawq4K6LbfNQv4w+Wg66qHr0hfePSyS+3kjnfAaQ5Ty447zaGDe+4wldbBb4q+c72XO6BHiqqq8LKZJXz27Nnppu/QXO70BpN6AukvJB0q4ZAKf8caWE5hAAAQAElEQVTJ2/gD7012BFu3T8lvTvsNZ597kWyU6RGOyGdRakYwEepQz3jG05/EIdpE9U+gefAwPcpTlXDZrmKmJa5aXw+VHL6XIegwSu1TjI5uS7hJge0yXI7KUcLUK5X4Hcwizu/XD70YOFsVIdMbbc0yBnr61CJTy5s/Ihkh6+PEE29PPS3jRXzzP8pVDQ5t4yc//Alf+9q3qBSoSrmtaIGaZi6z5wzw4Affh36t8/uXLykLzIy9lbwnB3TybpXhOQmZ1EJ4z8K59C5ZgElPWqWcrog6qgAOQknXPDVWOyco23506E64SVyV3i6BTs6XMp1UlXTyXOAUE6EdMETQ4ezRIFMw2Lp2HVZUetEIhCrTZQ2CKLyk5r8t19pG1holDG6F69fDNWtoXXQNQ6edx8j//IHhL/yCDT89h1LXaSILum5170Gwa4fMtWsCuq13nwX87b+znxL11uuSPZ8KTnPo0Dq45w5O7+RTcac5OM2hg3vuMJXWwZ3egUl18Dp3TvV6nf7+flWboH2Y7cDblP3t/NfjSQHFHTWVbFMxuG4d3/nv7+C/lt8qoK4H1m03bnWa9QFOusuduMfd74AFI3NzCSotG8ltgVWkPLkGw2TjOVpiillFChxmoCfWrGTjxvXohVr8UVCB6+AdeVEUz6I7pAQFmzasE3+pUiURHsYycdXpy+vMmzkbi0HlWzjkzXKN4cgjj6Qudv9kUal9oj+f8yfecfLJfO4LX2JoeEKzlB5KHDIKbdg//J8eyO1vf4z6hUw6eiBTnLuFzvZ+dT67n7hsIS3NWuqV0eM2kc1LXSsHZD06yYSoTmdQHgV4Um7mlV4QOK6iX2/nA8OsDRg4mDkCeL4zoKTqSnTvw6IKwnWmsWELcaxJlJ6V6LrddBeKXzZGV6AuvTecdS5nvuqdXPDsN3HFk9/AdY97I9c/9nWs/9e3s+GFH2XoP39JbyMS1D4vM90HLlkyduEIu9C223Q3W8DX532j/pbEumO/JZ4bq5/abip+Y7xO25kn02asO1EPKv0KKLletX13wcz0PJg32c/BH5cbjjPT2EOIGn9J2RjnVz/9CWvWbKTQ3oVpCSLqrRzLaIYeZh9wIP/6tKfQV8+Q38LwWOCuIDrWBhPuoIcctV+wVG/OQcFAjsLjRqFlpio2Wbt2FSMNb6tmqI1nU2AHRVeobLFuzRoKRSEPToFMzicjloH+njrzZvpMZUrjm0Cj5dT75zBrxkxQsCj0Fvz9b3+NN77xdfz53PMZG2+B1RW8eiH0kdd7eOrT/x//76lPYGCgR+ONAtR7tlucF7szmYRpVjXv+MOZ6AlysmhpL4qooQaQqTDxZBhmhk54MrPt1jcTPRFRtXAvp0wnJtNUVPVmbUL0vI1OMrazgCkYq48Aih3ojGVeUCAYGqMcnQC9dDS1HVeaagVk4q+ElDVqG5sMnX4R1R+voHXh9bRWbaY2awZDvUarr8bsw1foelXqBUzLrOyGFHaDjK6IXbRAx3n7732VZZluUqfdFHh3Xjc17+BOvyno8Hg+FW6O3/na9RWuW7CAb9D7/00xM8yMW2uKaTmw0pNcUTTHWbNqJT//5a9oimSyk8kdJE8gRxu0lPWQhz6Eww9dSp6ZnntDL5LCA0HlZMW2D6OdnFJjiZbJopVycqqMhuIT9bxi/ZpVbB4c1tIYVHIghXbyK/VbVqXKpfRpqKJEHoNWc4KrrryWQnzBDGJGJccUyVk0Zxbz587S226715s7V6ht1qPrX9fiVsn5vz+Dr/zX5yk0JYtBsxIk13Ldv4GjjjmG173+tfzrvz6e/t6eSbEuoVI8qlSWLJ2nyyHryiaQH7KEiZl1qmA+Wo0F5YZML8RIqZPJlt5uO010kVQUv85+mLXxxKd6VPbRR+Ve77gui6MkHmFmzqjL5PgkeFDzNobkqT5kGeWWEVqjus6tkh5BX6siL1RPoND9VulFZsbtb8tJH3gjx3zvIxx95qc55rxTOezMz3Dc195FPGYJoxdfRn28IlhFWdesR7m63KUj/J2tu+x7zAKRpjZTzXRT6K3Uu3Fn7vlUcJqD06bmHXwqfSru9Q43RZtKd7wDnTbby7r1faYyMDCAmW7xKdDh2Z/ziGl4DsKsA5VoJX/8w29ZqeWvwoK4SoEcqBx3S+vdhxy8ggfd927U5ayCuIPbTbmJy5TvOHT9RQMFG+15HHjIcmbM6NPmrFFTRIkKGqYN1cbYKOeedyHNaJp1GCanXunaYCZvFKnlQTORgqCANDK4hSuvvo7CnT4mrkDpstTmqCMPoU9v5pO33A41bgSLkl3r66N/oE99FFx4ztk0R8fwGVQMufRAs6FCs5J+nvykJ3CPu91ZvRmlhMdKtiIo4IHlOdMuyWx+FW1mDwMHL5ZTNpKzF10TUalrGguYKRcIwe3huYOZeeUkACo6RCaTys6fysKd6v05j5lJllPa4DztOvPqROy01S2HrxZEvUHUGyUMam+NSJlVFBkJSrXKCghloLZkMXMfcS+ye9+W/PgV2PLZlMtm0nuPo1l00vFcc855xKvWYq0WLcmIxi6nsMsSugJ2yQJm7atY6aHzT34lYf4QChx3pz4VnObgtKl5B59Kn4p7vcNN0abSHe9Ap82kOl7EZyr9/X0Jv3Wd/Fo5dEYdidpEl/dmfHSE3//hdxRy1nqWybSZnvlSVcgxbdL/00MexEEL56Hpnh55tPwjSBhKLtNBj2Na43DciFqOWHH04czo79FmbFRICGpXEYsWVWOC3/72D0z4p4DkrEtJqdTWzCRVbknLU5l/VlQbtueffTar125UIKlr/1ntJcm/U5lpz+aYow8jy9XYBLdweEsUrCwYJqdWqu9aqBEEWlkjr9fQwGlMDPHd73yLX/3ydMbHxpHWRFNAkWZIPxFIOdMrSUWsJ9B7yFImagqGmUlBQ742qcxkknUnsXZmJj4HL3byDu5Vslfs0L3suHIEZjqJ18wwM3TC5ZvaoCQKTqsCuBIBw0JGMOmpG63aNKgKaIUgAMUScUQFFEkJqtLMo9Lyp9a2sKJJVpTURjUj2TJB3LKNeqOitWVY8vyTYd5AbXbx2D1SdlGJW3Nzd95mRktLCC29LVR6WFH55mzibXauvzGa80ylT8W9zuHGaE7/a3AHGtEtTfrUl27iW1Dzr0XsZ5Tor+juAmLkLxecx3XXXEVTD3spw2Q0CJT6q7Fk2aHc++53oa5ZRl1PnNvQttsigKzKVIik5LfCwsWLuN3tjtcMRw0VZLLM6NXaP5J19ll/5ue//j0TRSFnYpjqUkMqgl5pTUFt5dVX8KP//V/k/0EzH9N1i5ZRGBx48DKOPPJQPPm+kOc3B1HjRH2U2ieKGvud7nQXZvbP1L0bMQXPhpyW6bU+lhOce/Yfefc738GLXvgf/PbMP4mnpFFUkGXSDlkt3lxXe71O5iLoGshPM/PgpUTtAfn3Q0Qi1ylEw6wNQrgBMJlUjwkPOjku1Ey4cj9MdLPJsnKzHbjXOzjJ+RwPKrhOzhWFI+FBBdM1CCr3RGPbpi2KJEZdeF0m9Y8JZ37j5AUxjGONEYqzzmf9F7/Lde/9Lza84TNsfM4pXPmU13L9/55G0ddDz9IDtLyaUddGPZLDLqawi+27zXeTBVJA0etepRkLujlcbPSH2JFJ8PItgbM6j+cd8PIug3RDN6vfMAMD/UQ5lbZ8V3YqtKn72tlHUPkDK5fnvwnlbq9KFyLiL/yOti+Hc0YvgmWkjXiFjnM1GxjRRrWbJUiGyypVX8qR3/Vud2f2rH5yLU8EZ2i3ZkdyqzpIgR1EMs0KsDp3ufu96evLCZr9lFoiLfS2ifqMVYuvfPkr/Pq038ppN4hJwYhF19645qqr+NIXvsAVV1zV7lEV7vxLL2l2cdvjj+GARXPlqqKkecemPphMhl5yE0icRmRkIUuOt0ZGpr2V4+52N174qldyzNFHyPGWAr0nFw1q4nYbhBBYff1KPvz+D/L97/1I1Ii2frz3BEy7pDEb1JcsoDWzL9kkmiGzoSstnaNo8a+1NjDTiXZyLIGf2qQb1E+SbpAlqUnGZCNlTisC+L0UvKAWlXiinsVK11rzVVqDI9hYSaZomGk647Mq3QhUauBLYtX4KOv+67usee3H2PDer7Hhk//Dpv/5DePnXkneKjniDreBJXMhGLVC9ximXnbtkMq7JqDb+u+1gJt8KvhFNDmFJqUCSrDM74kbCHVn4eDETr4z7uWdwXkdnN7Jd8a93IGpPDvTTI+U7js5xkCPljmCbm5X1Omobgd0Wu5DefRRBEpDDiSS6zo4xR9MlLQvjl+x9nPt50ojFods4I6zGNvGZRdeRBnrcqwB/9hsM9QZDz3U+ga4653vQF4LRD3okSr1IbGk51d90kmOCyRWVepDS1hUvRxz2ztwuxOOoxYK6RFwh6K1DEI1wab1q/nkxz/GKe95r5abfsU5fz5Hy3B/5Ev/+WXe9tZ38ts/nE1Dy2IlpfotdMkiZTBmz1nIgx94L3p1LYuyTDKjerXYViZKiSyanClU0snB6zzg1qRFzHrINEs56T735uS3vZmXPv+ZHLViGQOZUZPemXhM8qLw4S0b+ObXv865F1yObwOUmnF5HdMoaaj4lweDj3jWDFrzZmBZnRgy0TOnCpctwg6lTWgb/IxG6+C4YSZA4LkgCFTCTOdJUEEN2uWEB91TgoSLJ8qWTc3sonxCLns6vRIt0zXKskAjh7qWshgaRyRdYXAexB9iRog16NPLzEFLqd/2aJY86eEc9MpnsPRtL2L5a/6NGfc8npWXX0Lz6uu1Kqv7AnA5ynbpCLvUerc1vvUKMiPdB820PsFkiunh98KNOXqnT4WpPB28k0/lm4p7vcP/Z+8qAOwqrvZ35r73VuJKEhIsWHHXoqVIaWlpKYV6+Ys7hUKpu7dQpbhDobgEd4egIWjcfbNZf+/e+b9v7t7Ny7IJgY1sYG/m3HPmzJmZM2dmzsjd3WS8pdFZuo7kVJW6GioqKtv0y9LXbOxhoLNnI9RG1zq1xFEKEwNHaYHwFGwNxt34fF5BzJ41mxwHS4zijk7aaCNg6FpDsdGGI5imwDR1eFl+cZkBAbD48WRYlGN1OfTo3Qdf+NIXUVlVCfkc8OqLNaDCEhQij4ZFNXj4gQfw61/9GmeddRZ+cO65uOyKKzB52nQ6QjqWXBUdTg6wHFvpkMvl8am998WmG67HRdAHh0kfBTCVrzQYWHdKyuGyYYzEBGlGpHbQeYGJAwYMwiFfOBS//M3vcOCBB7K8GA5cwHhNpnLNYsydPwd333MfF17AzPGFrvnoJBlFGDR8begPgAYlaQsD+9MYawUzEYBZiqFHpEC0oCzNh7heWCKPWZqhFSE8ZJnxxYiQmdGegDOER1gk2XC8NvcNdYhp46KL2R2sKQF4qcBhYoire2DtM7+NLe78Cwb+8xRU/OQI9Dr5M+h91pew9jnfRsSroFIzrQAAEABJREFU0wk33c9rsiJK+vsvKjjU8uFf7N0Pn7k754qzgP4ycfBCLDJz8Bkmi0npQiNeeyhPz2hhQXvZLK40QXm8I7qNx7Eq+crKShQK2Y+IivPRAKMzMTpVUzsFoVmaYYHLFEAxlD+SI0yfPgPppoCyjPtWyQgOG40ciQqeUnL0AD7kjfh+T0nkvTckdNjaKSOqwCZbbouvfv0b6Kk/jcPdqvHqy/HbRdJcD0c6xwVG9bTwesxFeUSFSjqaHFq4Y61v8XCFHvxI7ziOHDbbbDN89StfRCXv4yJ4RGxdou8hpCGgEaQrq1eMinm2yAcMyooCOQG0sPAqTaUMHLwWTjj1VOy7zx7I0cl56E8OlRBRX/2o83Ojn8NsfljmuttaLrrmw7FQGLYWWtRV1FB2CM0lDfYj0Np/pIMtWqMZn2ySZCowYkYCix/lEcdMb7TaIqUXSyHU4vh2ANglpIxAWosyr78i5vdcVJrqF/JUXEQdbZ6wf1qF2K85WOLQXF2NUiGPAgvJc0WK2K6EC0h+QE8MruyN+J1pwLwGflOhZgzo5CN9O1lEd/bOWoDjg9dfRU54DjBGGEinvdvm1JdRiWSy5IwWFmT8jnB5ejm9NFnJVFVVgWOZYB2JrdE8zjmoVQK0Uj5gtD1BxgMBgw+vcmZyUQGvmLyAUzkhBvPl6bTXWXsYcqFAbQoMCT2qDwbEMh9WwUXBoaSPEBbBuFB89tDDcNBnDkYvftOK+BE+z4Wk4DxyiKFFJYmLqKgo0EkxXwxyI54XckC+Gi1JDi5XwY/+2+CUE45B/769ueQhQGSArlOABFS7DRJGvIGPJzBGpwUBayCDwcGM5YMnILY5YduRK+DAgw9i+b14XQfo+st7nlwcwsI7e84sJN4zb9cKbc0EKTrewoDecL001g0J44kZzAhU2wiM6A0wYhZeZbTijIoP2oBgJl4KZgZPSMj3ZIE0WrGZwczAVwBSELjwZllMMyOHJnTKzO9rpbomVJYMPRl3KpTJxYhjgKfYCEBVc4LCzDoUx87A/CffwOx7X8OiG57HwovuRfMEboiKzTCLYBxrtgL6xrHO7tAFLKCTipy2VBHOoKO4eIJMpiOcpZdj0YKlyStN0FE6XSKSJEE1dz2SEW3G0avIRwKM7eNMhUH/SRoRtHKYkUenGCZb2YTLWi4HuWjBQhQ5uSnJPA7mHBwjOU7sQQP7gT4J5CLiDtMcczLg/R4zmBlcPgcwd8Qrqzwd9te+fRSOPPIIDBsymHXEVDFmOj0JdXPwoQ2smsuDwTO/uRyKTM5VVOGTe+6J0047ESM32ACFHHWEMb+kjWV4eO7Q2cVpGS7iVRX5dDZcN+nNWAgXMkev5fmdJC5xT0xW4iXj4FmPi6irc9hgvfUweNBA5CJjDZ7XMCWWryJ4DTZ3HnmkqW9gdrGXmkNzI9+TC0rvaioKJAa2r0xRxkMjiNv6kzRob+WXRSUd6FY+hMXMQPEAfDGAeRFwJpDilMU3g8oLMkxylNcYi8j0i1qQ5weWyvDTW46bCerLd2wJ9S4hfnsCXjvj9xj3rZ/iza/+BGO/8WNMPv53mHHJrZhfAQw4YCe4vnkkBcqzHnTycZ3M3519BVggjhPE/FjqkQ3HxYX6pUy+pfGznEtLXxr//fIp3dFhFAp5cDwr+tEBNihGnhOwANA55nm9F+xE52lypOoDX9Zc06QlkOdB503gJg86TdDPQg7X00EbEn4Iz0EnFS1OxkluZpS2ssKWTtInQ84DykPn7vIFVPJ71pePOBI/5/eTz3/+EPTp0xeOC0BEh16ko49IJ/yWgVA/kOPisd122+F7Z5yCH/7gTKw7fDhCuayWxcKcpWAG5U2b6lAqxvAWwViemYMJ2J6c4wJBm0QOgDGI7xwcAWYwlucqqlDdozdP37JGmhYB0I85l1qawSWIxiOjiwWTPp4vEqYfKe5ZySYZx4Wx5SkfTAPbCCNRBr6MDmnlMq20mTHJaFcDCYYUk4DsJpyBWZpmZmSleTzLUT36gRJhpkCARm4sEkNsjh/vDSXKVTCu02yCInKN9Zg75g3MmjAVfat7osdm68NvsyEqvrA7NvjVsRj+7YNQ7JNHHa/EvKHTj4ZGpwvpLqBzFiiVimkBHNBesxokyElpEmVBPEHGymhhgfgZLqfFE4gnyGhhQTkvo8XPQCrlcjlEdF5KN1vm6JPImgOcSWuvtyGuuOZ63HT7nbjl9rtw5x134o7bb8FlF/4Lm200Ai51K+AslinALEhkgyjCoUd+BTfddRdupvydd9+KO++6A3fffSduvvG/2GevnZWFpwofMNDR1gHveYxyGSjRs64kMVhUoJPLYZ1118fRJ5yEiy+/En/4019x7Akn4rOHHIK999kbBx14AI44/Mv4yQ9/gKsuuwR/+t3Pse/ee/J0YvywD55OYoL0oS5GjUw1gSeKJOjI/Q0233ZHXHnttbjt9ltx+22343ba5Y47bsff/vI79K6uoJzyqyyAqvLVGjxQwQXlJ7/6LW67cxTuuOtu5r0Ld9x2G27+7zX49N6fRA4JtMC05ugyyFOTMN5lk6oCcv16QYslzQ6BsdVmRinBYqR8TEIA8FFykCPdLviQ1srMZMgLZbSyhRbH075RPvGkR6jHUYr5hIq1i8BjJSSTkC2ebikjRGgy9vH6g7D9H0/DJx+9BFuM+je2v/U8bHXTnzDygrOx1tcPQKlHHkg8uOdh7s4H1/kiukvojAW0hujjqsoIA1oMRkQTQbgcxBNkvIwWFoif4XJaPIF4gowWFpTzMlr8csjn88jnozbW0uTaBNYYwsFcBXr07oVCZRUq+d2ouroKvXv2Qt/ePZF3Di5uYWs4QeGJOQf51tWXOPqx4arKypCviteDVVWVUP4ePSpRQXs5yho03Ql0BMEpkLesYDpphGs3LQDMx0xyGjAWYBHMRXBc4Hv37Y+tttkOX/zSl3Hmmd/Hueeeix/84Bwcf9wx2JcLzLCha1GHfLiKAlcL6eHAMqmPJyRIOd47wFg2DKFsfn+pZFsE1dU92J4e6FFVjZ5VFRyTzE/dkCTQY3zpKoYIzA5w2aio6omqHj1Q3aNXOF31It2T5VUV8hRhPraPgl0rcO45M8jOnse5XoP6Q4tKiLORTKLuJKh1oPUiDWKzlL8E3ZqWIpVLGcqZpRhEAjMRgJkF4AtwJkbQBSQ908K3nYhjj2mKi+/4al60kMwSIvZnJfskStizkbZBzIgKFAf2R9X+OyLZchj8iGpYL/ZB7yqUqrlByTnkvCHH1aqK3cI1CJ19XGcL6M7/AS0gn1QOzF5qvY8PbA7sNix6GcCs7wly9CsCVLDKybB0cnKuBPE+UsAJG8upcrKqjWZGZ0InQNvLucthGk8k4ARWCAA+kqeDjymH4OSNftsjilwQMc5Qzwmuqc3SmOGDBlldsDifZ8nmIrgcF4pcgQkGVkFHDyR0KM456pCQL0liOm/Vryu4iI7SuB016gUBpRQkCbY5LvJqiwzH8ulmIB74KL+DhX+RB3KkyGbwgTJSiwNjRofmARYJVg8XRaSNizN5SYyu+FBdBKD6AF8Mlf36QP93O0JDPOh7SVoAvhAepQUCZBmyx4y0QAxilS0yA6YGeTNRCDRan5TDCAkzY70iADjAg3EmEfGd0g0tjUBURMLjiTjG8agrsshHqE4i5K2AiOO70FyEzatDMqMeVu9RYoPS72UqFchRxlhqZ4PrbAHd+TtvAf02fSiFPcp+DuTyvjLHL/lyWvFlwfvJvjfdo1CgO+EgV7lmVFYENITKITDXrJdFyOWrUGEAb/gQ0QObOURRHs7lUHBsTpSDERv4IuQAFGDkRYjyPWDc2ecoUMGdnyN2loczprEsGIVJW3DHFqLkLDuwDDBPCmmeyDlELqUtpDs4xvOsM4oMUeRgZsjlcuQTpD/1lkwKEdMjOPIB0gQH5gP4dshXVMAiUG8Dol7EDiwaBQMio2QUMW7IsUxrBTgHZoaZEF9qo8tTJkKOzIh6uSjPdANJ5HMRnPK6CF3t4WYdnjo7Dzh4xIN6oabSkzbkqXPQl+lwBjYIXphgBMUFZmlaRpu1xikjOUHIrzjTzIyiRlaKzVIcIcVmi9MceREAgWhGAQcUSlS4rhkJI/wSBtVRMAv7Bm1qRETNjZh++XV49TNHY/SeR2Da765G1dxmFGYvwti/X4uW8QsAY2GhUHTqUSmdKqA7c2ctwMHLa4lyJ57RGS6vQTyBeOU4o8v55bTSBeKVg3gC8TIsOoOU57lF8tD1l5mFJDODmQV6zX+pHY5T0mBLNMYxLhDXMUXYyBOAWCB+BITcCLz0Lb4ArY9ogbXG3w9JTvIC0e8nv7zpKk+Qlql3CnzTqahLSQFcXcwstMcAkOQrBKQPy6A8lJgy+FYk5UteMUGQIcEQSNBWaKXQVR8tfpUFRLzWlKo8p3CZ4TnAFitstjiymFqcLsqsfUr7uKQ4vVKUvplHC1waWZxmVMQyZiv25DlPLk+ZAatPmObpU4hgXMk9j4vFVyZi3oWjEE2px6CKHphw451Y+MIbaH72FUy/4L+Yct61wPyWxZUp84cEjoAPmbM72wqxAE+q4drCi2CJwhkwiozOsHgCxctxRpfzy2mlC8QrB/EE4mVYdAYpLx1rFdrJGidWq65KW7XQXVu3BVaeBeia6aJby+c4d/yGWMFva2bGUwD5EiAKYQmaEcqkfIPPaDISggo1a5UJyGBmSglgltJmxARPrpkFGdEwwIwv6LE2ui2NhG9qAWuGmXGycgkkNp6GyAg/gFE3aTZ8vWGd75+MEX85HdWDqlE7bhwKm66LfoN7Yu7rr6Jp/jxV0GnoXlQ6bcLOFrDkSWVJZ87R0q74paWLn4l2RIsnyGQ6wh2lpzzqwYVEi0oa17glr6NCunndFlhDLWCWukONcUGUzyFfXRmuuTTaHa/6jBAWDTptZNDaXvElJ3agSRgdu5ncPYK4XpIBHzMuAATFzVKZQDMPk0PI8qcRyQcqXbgoZ2bhJwvjJv2oNqAWhDLIF07gWSVl2Bb074PK7TdBfs8NMHCr4SjW1sJ698DaO3wCxaYGNC9q5sRGpx/p0OlCugv48BbQ4NUH1nK8tNIkozRhQTmtuEC89pDxhQXl6YpnIH5GZzjlIZymdP2leDd0W+CjZgFjg+QMhUFHLGcMOm1fyEM/dZU5d80LpELMkQYvRCceEPNAtGQIShMoTQuNcADKZHyzdEFJ+ao9BZUjGYFosDyz8IJotD7SO2kptWYi4gYw4dmK55Ug4SKHPttsgPohlZhy72PQb8NW96hE9NYs4M2FiN+Yht7WA4WoOsh39iV9OltGd/5OWID9D/3io4rwvPv0ZJhx4IjRCuIJFM1we1rx9iBZgfgZbk8rnkG5zJI8Dk/qlcvlYWYBsvRu3G2Bj5YFNL7pFnUiyUcwXn/F5qEfH9dP+ZXPETl7AScEvNEKBMUFjEnhdU4AABAASURBVAGMt4EWGyx+2mTIEi3QIgbOL7KA8ryttGRUT/gBAcm1gqNwUizqezwpCQMwcgMwroyDemKjPbaHv+EBzPzeX1F64g003fUs3vruTzHjlQnoMXIkKgf3Yz50+nGdLqG7gE5agAM2ScK3E3BIgI8GbjmQFYJ4geBrWbTSBBQLoSNaPIEEhAUd0SkPHKMOZhyg6H66LfDRtADXDmQjPP0WYuGUIp/sclxgtDC41rZnc0G8LJOwoFUEmUwWb8WefJUZohnNfIt5YFZDFjdbTDMB7R8Hg04qmsMCtMp7lpnJNs+Yiyn3PASbNQfj7ngcUyfNQsnlUJ80I95hUww76vPw/SuBsjz4kI/7kPm6s61AC2QnFRVp1nGvhsFCAWEBybAQdUQrLYOO0jOeZN6PTtM9N1GGiMdofBSf7jZ1W6AjC0QRXGUFSnTv3PaF+Qbu/mHpHDVLccgqmmBmMC00AiaYGZaQD3GxjGxjyQCMQXzwWYIOETIZSHISkoDEYWZt4BLeaPFDPY9T4OUXYHjPE8UReo/cALmjP4Pe534Xg//2Q6x1yQ+xyXU/xU6X/wSVe20Cq2C2DvKS+4GC+0DS3cIr3AK8VUL2TcWMg0wM1pI6cw4RxjOa7A5DeXpGCws6zNDKLE8vp1uTl0DG6wCzFTDilih1JUe01ROs5Go6XzyVZD/Ta3W+qA5LYPmp++owdUUwV34NK0LLZZShBrQmt5Ea74VcyjWHbOcfZgHTMjmzwEnlyt5mi/lm76W5FkBsszTNzBinD2AZnjRRCGk9FujwKksLcb6SUus3FQkzXT+SrPIVZTKijUZggz9+D+v8+rvY/MRvYMQh+6DfAduj57YbwAb0gufKVEITfPhHv8NMIa9erRCGaMYnXlroXlSWZplVwE/7ykP3tXLqJX1T4diJhdmD4kkN4QwUzyDjdYQl0xF/aTzJZ9CRjJmFAZ/JdCms2SNIDcoZwQjtx/mxGtRk3Xh/kKpUlPpRlv2NLI/+/EmgmbTCgmpjPYhZonA5KI3s5QieBvXUTTnKobw00UpbjuK6nggVT/U35OiVOeJRpIfMuQiei4oRm9HpG1VvBdOJJKOZxpT3BDPmIde3ypEEMppp0JOVI7otjRHRS6SJsSTfeKJKQEUFLM9YuABQb/GMxfGV8Pou7lEJ/aFMI+0rDCh4+Io8SryBSMzB+TyK8ChSvsQr+VISc5/jwaNaCiRbWLVsRLTUIE0ALDW9O2FFW4B9yT5HG4BdLwdIHAIHBfs1kJlzD5HWV8YTbmW9BylNkCV0RJfzyuXK+Rkt9YLa0i0T7iqYA72rqPLh9VAjyuHDl/TBc2b1fpCccisC5U3zhfGRkmv0Wy0SGCeowPOE7trGvaVtU5xgxngrmC2mQdpscdxsMa20DMyMpIEvhhR78hhhsAB8MViQIcHwXlpZ0MqmIPQwKhaXGSMmeIcosbBI1BUsbGQtZh8WPZJ3ZsOPmw/XCKT/pwoxgEg5aQxmRRIBzM6FB+EHArCMp3tRWYZxVkWSHLbqSR24D53Ot1jLBWk+pPmywspyLk96JlOWLZSneJrGkaVIV4NMLaNiAqIlQke8JQS6aITtYljByskYgo6KVW2CjtIW85R7SVAeT9ezJHA0Ls60plP02GYGsyUhNIu8gPVqpc1SOWYQl8iyPWKg+QKMgXIgeEAIbU+WJgbTlRhkGDdjorAgo1txanMP1aa//cUJHBYAXtqRBzhej7nGEtyCInrWeuTqyKvjojKzGU994xyMPulXwMw65OsM+Uamx8YFicsDy0+IdGKjNPKe+bDsh+LLFuhOXXUWKF8TUmfOoUKm6Awybcrjosv5osUTiG4PGT/DSs9oYYF4awZwlIdrnZjqatgrrmFtjIsWkFwNYelVSreOUsWXG5D+HaWvTN6Hs1NwYnSbKU7owAQrU88uUra6SiB16HiFBLKiQLRAtKecOVlIHMBMDABEKYgAEPitcqJR9mRxibKsLEXlizYkRIplkM4HLTDmS/A1dZh54U145gsn4t7tvoznDjkJY4/6EaYd9zMMf3cB+r45A9N/czEmnvtPzLzvafhSzBJ9AJXIwqGqyaBTUmzpsDpG79K1+ZimlDvxjBZ+P+jIXO3zSEY8YYHo5YFMNsV6cyxxgUupJemMt6pxmzrGe2MtLMTh+xQV8XR0KcSMrbrg6UEE4D5PWJDRGfacpdZOJc8pG8AcdM2QuYh2YssVbd+/oC4Cz3sMgegUll1c+3KCfq3t8yxT7ViiBM+YgOijEowNWbKd5MjBC5hmxjhxaHYrza4ERBNoLpKpDPSQDLKkzRghKO6JwSjZSwQzg5mlPKGMJqctD/kqg7NS3ABGhue3EfE8v40seORFjP/79fCTZ2LwwiLw6njMf+JFzH5iNHKLeO81az7G3Xw/3v7vvZj31kSozS0sV993I5YlYJRlv3/oXlTe30YrXSLhR7FQCXsy0MQhvpSXL0vPaGFB+yzlvKXR7fMoXi6ruPFuuT1P/NULPvxdo4STJkmKKBZbkCTkJQARSnyFH35YhUpmNkrYp6IF5bTiqTqcqVz4As2FRHx1K1WHrrqZPSR90JfKUX0lXneIFiiu8hLaQ//LqHgftFzJK5/+VLr0E+1hbIGjA6K78ZIgJo9MRT4S4FrHvfF0IFo4AJ27GdtbDpSBQDxhglmrDOmQ1oq9cPs0xs0MZga+EOQzugxrMUnzI5jazKBxA0P6tGJjf0vCXIR43FT04lqywTe/hHX++n2s9dsTMfRXJ2Dw2ccg6VWJyg1HYP2Tv4FNjjkC6+y6LeKccnpeobEw9i3foQ6vFUORtKYO3xLpMGGFMLsLeV8LcDzAzDgx2XPtpDVx27GWkMvSM5zJto+L3xEv42dpGRY/g5TnUf67NFla18Ac4TIdt2YWHICFBcWDmFPOWbRK1dQ8TsGjWEradJE+KTiU5JXfo5WxbzmRPRPYJKpP4oMH9ZeZhb8ordxaSAwuLc6TojMTD8vxxK1/6VaiKrek9jDiWUYxAbTAMAqwPrCOxWD4qDxqWhRFbGIHbVIiG0qzQgsNyRDMymRpK2RR8QWUMjMoX1saeW2BaW185W0FMxGUakWkQtDGCczg2QcC8BM7zAEuQjiskI8hg9BcXYkanlQG7r45Rnzr09jgqIMx7OsH4N1+Do07bIDhJ30e6577VVTttinivEOBCuqEAj78xAKdoMlibNmBNS9boDt15Vsg4qDVpJU/UW3asSqe0h6iMxBPoHg5zuhyfjmtdIF45SCeQLwMi84g5QGlYjHoobjAzIRWH9BYXqM8oSOmFtJm1sw5ePmVVzFjxiw6dMDMUWes0sfJibBG7WpFT5gwEWPHjkVzczNPUkXqkyCK3jvtWlqKeHfcOIx98y00F+OwGLGYDxzMZAkg0dGEuZ2jw2hswksvvYJp06aixLtystsFGhG+HQ8ws7ZyNB7AoqdOn4WXXx2DGbNmo8RFp8gFsuPcWPMf7g4StlE2bGsMbdLeUibDZAIdpCvJky8sMDOhxdAaNyM/AGBmAdD6mFlKEZlZmkZMArryjfKFtnTpl8AY5zjjHADp/vvsjMKhe6Kmt0OxdwFJRR6eY8MGVWLHq36B9c/+OloGVqOxp6Exl0CP+tyrGAJL0tIExQVKXxpIdmlp3fxVYAEzg5nR2XAoaDVhnepMopQnogyUJhArw8tDS1Yg2aVBR+kpz4eTSkqnuc0sJVbjWyoYJ400aW5uwR133oHf//5vuOGGUam+oF2t1a5EQVViBtqWsUAQIyW4fAdKL3VFxgUZGS0ZZZYtAi8IBqpVSuUBct66jhs1ahQu+M+FqK1dhJx+P0DyFFEOZlDRjIELTgv++98bcd11N6CZC0w6cUNtFBMWUNR75gm5GSHJt1IEimkxqa+vRx1BtHjz5s3Dv/99IR599ElGaS1mZ2C5jDJ/+s44gRFemTNVW2Xr0aNfxu//eD7+8a+Lcd7fL8Drb7wL0DEpp9yQcABTdlEZzrRLawpv2oGhVQelC5jCbIv5yr8awSdI2BcJsWwgTcwMZga+AnjRaH1EtyZl6WZG0lIBIjO+0hiYEEAcM70ZBchOafAxs8Vx0oy02oyJrcEsQr6iEjC5c+PwpBFBW1JSaSQRDeuPzc/6Drb74THI9a7mgKMM86G6Av123AKVG6+DyAyFEtCDd185JmvPVnLMbUDET5M5giOfnGUGZVmmQHfiyreAmcHMkDqBdDB0VGs2sIUFkhFuD+X8jM6wZEVnoHgG4mV0hlMedeJMl34C8YQlI3p1gMZ2yRCO5MZrmQU1MzGGJwKPCrw5cQomzZ6HJC7xTrhIXETMHbo2754vXdskbA+4E5XjT5IS4EuIGU8E2n2zgmZ+l4iTFk5SliGvyUma0MEklPcsm7nYdCXE8EmzioPKLrEO/YKZcQYGuYiTmKdRM0PO8UqCZZeos+cuOKFeMcviLOdOkOVYASWedoKLlU4+Rhy3QHpJZfDbkU8aGafDY9Wqz6OEmPXHxUYsWjgHV1xzNS674VbIPp66RHETyzbUt0QoUuMiFwLp3hxz+of2qn0ltoGKMegEkrAy9a+jziYdmhvxzFPP8sSVx9eOPAw1CxZgypQ5aIrBb1clGFpQYp4WQsI6PfMIJ7IVaTYV0pWmhWe71F6aE83MX2R6gkb9qAVIsr0lJPwnG1AdarzqAocU2BgkllDPBFEzbUtFPQDTBoU0skfCbUBCgfYCSIAPEbsIgsBimsoRgDQlQggLE2WRQeACZmQwkACckYHwkMISwDGVy+UB6oxgxVAjVK4oARNhvXsBa/VDS479LnlPXDSWFcHMEHkCDI5gABx5ZkYKEBJgOR63HDLdIivZAmZpx2kSC9pXJ55A/Ay3pxXPoCOZjniZfIbLZZbkcRpQxyKvwDL+ascyGSHmR3od4996fRxmzGvEvvvvjbrG2Xjl7QlI6MgdnRzoxIy7uBKVVlQ/0cIWgf4UFjk6jxbSCYpmxFpfDHJ+UJomKesoMgPXATpOlsLyStzGtbAAOU0EJ0oBhiIXIulDXwnjAlSgI2pCNWJOfDCdKgRkjspzErNowByMzjdHHKMS+l6hviix0hiAWYyYirNo6ip9qZ/KIpRYmhx2KY5AzUCPjImTZ2DSnHokPiJ4FFzCxaAFvrInYtZRopuj6lDZwmZyOx5a6LSQJjC00ABK85ItcSmionU1dais6osdttsGZ599JrbfdgvWziopE7M0mgSOtItjlhWD6qOFOmoxMWqXxPUwllssAVxLkYQGAS3Ky/RSArCB8NKRNo1ZDjmrLlBX9go8/5VEUNdcI+3mqEIEDoeIljHAFoNZRotNGmyCkIA0hAlmfCleDuIFIDNgyggz2hYU11gRJpgZzJYE0F4RT8Gg7WlZmFZmtoHDj/3Pkpg/zrN/Iw/jOAM3MYljH7FdXvm4ySiyf0vkeX6gRwQ4lWmGiAA9xhdBUSJGlh5Y7NIk6WxrAAAQAElEQVQTu2rKR0kvM0NE5ycnwtGCgD0CFi1A6/N+tNIFEhcWZLSwoJy3PHSah/pwkmtRMXu/IaUcqwBoo8h72q4ZDY2L8MrzU9Bv0CbY7+CdMXxAAS88/xLqSo5TK8L8+XPx5z/8GZde9T9cd/0t+M3Pf47/8ApnwvSa4PTeGfsqvn/2j3DzPY/jH/++BL/95S9x+633ora+mc64iCsuvxx/OO8yLKhrhrHO1196Ceee+3O8/tZEJHER498dhwsvvxo/+tEvWO5/8OKrb6JBHpVmcFxUWlweMScuOOkTagROeuPpY9q0mbj2xlvxox//BNdcdRXm1NSiOTHkaGOjQ5s0aRr+c8k1+MGPfom//u0/GPPGBOb2mM9Twt33PYif/eoP+OnPf49bbnsA8xbQDvUl/Ouf/8G0qbPxzpvTcc45v8ekKbN5Wot4PVKBabNn48pr/otf/uTnuOrSKzF97gKUuHLULlyEu0fdh1/89o/4xW/+gDtIN/AbED0LDA6ODub6q6/C+PFvY/rMaTjnp7/HI48/iSnj38Qv2eZbbn8If7vwKrwzfgLQUI8nH3saf/nHv/HjX/0R1//vHkydNR8JPVxzzSz86ie/wIX/HYVLrr0Vv/zpr/G/G25nu8bhmutvxk9//Atc8M8L8e6kqZRnvQDrx6p7bHFVwTFyUXNcASO234X+88H+kuJ+QAhS0MxgZkwDPDEM4Ql0oMhvxUJmrQJCBDO+lFAGZu/llSUvQerAmavgN5WQxWBmkP5UmzTAQQr4IqxhPkpvjUP83BvIvzkNudkLYfMagPklRBw/nmPPUxwGsAgQpdBGYLke1b1cgt1CK8cCZkbHGEEOnmTAaPcoTSC2sKAjWjxBll5Oiyco5y0PnebRZAJaWlqUJYCZRlogV8tLtXNjxbqLmDl3OsZPmIVNNtsWaw/pjy03GYmJ42dh/LRaXiU5xNyFzZw9C3fd/wTGT5yOgX164cXnXsBV/xuFhWxTU30NptHx3XjXw9xdO+7sPW747/9w78MvMG9ESPD6hBmo5wd0NbupoRETps1GbWMRcbEZTz71NMa8MxHrrr8+5sychf9ceA0mTJkHWS0fgQtKDokycjfuLQashLkzp+LCiy/DE8+/jGFrj8D0GdMxcepMlKyCDsFj8jtjcf7f/423We+I9bbElKkLcenl16G+qRHjJryNBx5+BL37DEL//n1x++2jcPMtD8E7w/ojR6CyMo9+fQZg8y22QUVVFTw3BFyj8OLrYzB7zhwM7tMfj9x7P25ne+voNJ+nLW7gYjtwyAiss/5GeO31t9HM41LCBZRrDqT6iLWHoVevHtD/hLjZVjtgxDoj6KcWYdrEibjp1vuwYFELKnM5PHHvA7joiv9hHm201sABePLhR3HBRVdi2vyFiFtizJ0xF3c//DQm0d59evXEXbffib+cfzHeGjcN6w4fiueffx5XXn8XFta1hHqxKh9LKxPizSU8j06ei6uZwRFi2jFhr0oxM0q1AdInxEkSewKCiMHMyETAZqQZ1FdkiInwiB8IvjKaODh5spYWlJ7Qi7uqCqg8xYXhDQauJT7hK4HNmI/p512NV/7vR5j8tR9g3Nd+hDH/93O8etxv8Pwxv8S7l96GPG3Oopirc2FFlNE5DT7muc1s8aLCYZA6cY4DTmjwyeIklxqWR6ajzOX5yumOZEF9inRASstkzTRsxVlNEIMnB+AVnjRq0MDrmJGIUMDWW++Cgnd46eUxaKLeCRKAum661XY4/qRjccwxR2GrLTfHu1Nm0Uk3M48Hv8fiwM8dgu8e/W2ccMIx6N+vH8ZPmgEw1bGsFuT5/cCgCdMi4Rw/jLocKioK+Pyhh+HQr3wNG4zcAMPpfOcvqMPEqfPA7TYdaRElcFEBH16bkUkiwUsvPIMp02fiq9/6Do457micePIp2GjTzRFbBJ1+nn/iSTQ3VuDU007G577waQxfbwh1LaKluQJbb7UHjjr6OGy9w8ZYf/3B6NWnB8a8+Qb9SAUOPHgfDBrcA4MH98VXv3YgBg7uDc9TkRaHrXhtdRLbf+Jxx2KbzbbAu+PGo76xGY08kRVjQ8SPvdvvtANOPPVE9O7dk1YzgEGw1z57Y621h6LHwIE44vDPY789dkQhByQ8hX32c1/Emacdj95czB66/1GM+MQuOPGU03HSsd/Cd/n9ZdyEyXiG15O+0Adc+bDZZpvh+BP/L/TFwL59MHDQOjj6mBNx7NHfwXbbb4eZ8+pRV98EqOLgJbHyH7WzrBZFY473xoV1XDy5y6cuxqsi04lFiRkwj5nR9mQokCYLFIcZGUgfs8U0EwKTfp/5ZBLlb8WujC7LEjIs5VXSoKTtDcZCKMQjitFugoRjznFhqb3xYSw8/w5Eb85Bcc4iJG9MQ+nRMSje9wLqH3kOTdPnwFg3c3c6SJ1OF9JdQOcsYMbBwCK0syWiL0rowxmjQ1TcE2egeAYZrz1+v/T28opneYQVbw/iNzbyqCyiSwBnTVRCqaEZo18Yi5q4ETdcezWO+7/j8du//g2lRTMwZvRzmN/EC3xwmJsLO+3KKh4daG9Gw5UQSBgdubkK9O7bC7kCgJzB0wtXFqrpkBM08XRQxUlbyDv2Dect+yOhR1C++fNr8Pvf/Q7XX3sDXh/zBvRTXzDmpwwIujbJcQcf86igD9dkQXgeTwwR+UOGDqRjMfTs3Qc9e/ViWgzPU0ItP7jPXzgV3//+z/Czn/wNNbyi+Oa3jkRVrxg33nI5/vLXP+O5Z3jymDkbeZbjjQsXnUJMBwI6kogehWrAkWeR2uzRr39fLgSkdf2GOCyI0m2nXXbDYV/+Ek9Ls/DX8y/Az3/xO8yYNRdqB/TQ1MXE86rMkNBWlQ4o8LRV1M49X43hw9dGBZje3IDahiKGrD0EVZUFLvgOQ4YORZTPY35NDaSb2t+nX29UFPLUOwpQXdUbvXv0ZE1FGrdEHSupN/OrAeSuqpCwDTH45rUXlYXnghux33Jsc0K7eqN61MkHhRghNqNNiLOQpmWxVkyZQCmLIEQ6fpkZzW4dJy6F2wTarUeB2qt2Yz/Rd6hvqHvE8sAr2vljJqDQYwg2/sPZ+MSYmzHymUuwwS2/wXrX/AifuOQcrP/dg9DcAyxjKZV8ADaHxweQ7hZdCRYwaGKbcSBpTKiGVpw5drEyyHjCGa89Vpog43dEl/PK5cr5GS1HIJWK/FAvh2hGXbNMqxO7Jt7rj8eMKXWo6tkfu26zJb78pcNx+Ne+jE/uvDHmTJqA6VMXcEkpIKGjzmnyJYB+mqrI3Xs1788KdLjFOAfjv4jOWE0rNjfx5NKCipyjc7Pg+JoXzcH8OXMxc9YcvP32OCSlFq4ZCWbRqU+aNAWf3ueT+L//+zZ23nU35PhhvL62BkZnX9WzB+prFwC8gjNqQp/FmjzWXW8kSqxnNK+/5i+oxTvvjMeUKZMQNzUwHVhn3ZGooMM+6DP7cBf/FXzpy59CL5bVXB9j7GvjMLD/AHz3u1/HYYd+GQP6rYX6+ha2K+L3kyrkrZLtbcFrr47Di6+8hWYuCDxsIUeXERmodyl8h6rK59Dc1IKbb7sFc+bOxVe/8nl89qD9MXXyJLz91jsSpCwdlDk4xxMUB0HCj/bON8Jp0cpXopmOi8Ug8i3o3ac3BvM0M+nNVzB58hTMXLAQT700BnGpGRsOHQAr1sMzn8ZVJCdNZ2fOIUdv7ahXwoWusWkRIuLqqgIgS5CPVfCwaRCoKjNTzeAxDhHHS0T9xE+M73JglMl801SBrxejyk/AUsBn/CCa5jEzincMFFtqkM6OCzi4EZKQyhaYN/aZITFqSFvrQ3w8YAB67bw9bMQARBuvg76774AB+++GwQd/Ej0Zz5vDinhWTCkrQpPVX8Zq06BQKKSTlxqYGQe3D3FGQ9AkzCAwWl8Zrz1uTQ5lKE1xYUFGZ1i8DMQTlMdFc8rAc+ejX+CLtYuTUBcA7inx2tg3AJfHt484HF878gs44MADcMD+++GLh3waVVERo595AUUuKBroFdYMhxI8vWBldQU8P1xGLZx0UTWMjqwyLDoxrFCBqh7VKDXWQ4vOVlttjlxxIS74+9/xl/P+Af3yXy4pwbhQ9B24FgYPHozHH3oQF/znMvzv1tvQp3cBs6ePDxbKVVRzoahHS0MDYBWs38Esj8232R7bstw7b70Zv/vDX/Hv/1xI5+pRv2AWHX4Ltt9tV2ywwVA8/siDuPWWG/Gff12Iyy69jG0pYaMN18fc2XNwxSVX4z//vAiLahbwNFWPmoUN6FHVD0Oo0+Txb+GiCy/Co48+BTYfCXXN0bmYTin0lPmqHEpNTYjYn5VV1Xj8ySdw4b8vwsP334eB/fpgvXVHMI+H8R/4eDkp4iqeUHxSRMyLfO/zXMCKcEkdoshQUdULB33hQCyaPQ7/Pu88/OG8/+Dme+7DbjvvgB023wR5fmAqMX+eC3oFR7nR4ZXiEmTLvPegcVhGDig2cLFrQkwWA2tdNSGty2BmoHpoqqmFlTwXOUt5VEOLMyOkKCI5I0kw40sksRlpQWucCCDLkycQDa2iiiN90rpZJqOiy4GspQeWW+hZBe5kIBMKEBYH+pEEcMpJGw/YcAM0tzSihZsisM/ZdQg/EZb34J4KlsvDxVFQTVk6A6HOzhTQnbdzFjADKngvb0YijIgly0ud+pI8xZbGV5rg/dIl0xEsLZ/4TXRCWlREd5R3VfOSlhx6DhyCQ754EHbaYiOYeSTO82omj7WGDceRX/4MNhzeH5W8xtpn332w0zabIp8rIsdFfKdddsY+u2yNHpHDwLVG4JDPHICNhw9CwQGVvXvh4M/uj803Hh4c6w6U/fFZJ+DTe+2KQ7/0JZxyxvfwJTrPtdfqgwGDhuCcH5yNT++9GzbfbFOcevqp+PoRh2KLTdahU0yw7Q474dCD9kQ1Har3Rh0jOMuh94BBOJ7fUk7l95udd94Rxx53Ar532kn4zKd2RaEiwqAhw3D2D07DN792GPQjvF/43EE464yTMLB/Dxx5xGE49rvfxvrrroMjvvxFfp/4Nr5w6F4stxmFQg7f/MbhOOLwA3DYl/bDt791BHoN6I3PHLwftt1sJPLOEFVG2OeAT2H3nbdF357V+PLhX+Y3neOw207b4JCD98f3zzqNZQ9DRFlP75qADiqKsMduu+Bze+8My0VotALWGjwUh332U1hnaM904coVsO2OW+IXv/gxvnLoIdhjl21x5hnH4/jvfgM9q3i9VdUX+33uQOyx1YYoxM2wvGG/T+9DPTaHTokx69p77z3wqT23Z1s8zBlW6cPq2EVplQlQV7OQG4eErQcic4DRDoAQPGmY6PCCHjPSIjJg3JM2M5gZKQYiM75IKpiRJpilWLwPChXcALGzmE295RDqBHXlRjDMVZ4Ii3ULUD13Ft752XmY+KtLMf+Ke4B7XkL+ifFwY2fB8wSsfAIW1KlAS3UqmjHYoAAAEABJREFUf3fmD2oB9Vo5MH+Bd86h8z0TAnDHQizeskFyywYWzx0MyxVBYLGMK49vxaI7AMomFFbOFAwtLSWEbwZMawtpIgsgRzTRqgmGKF+FvT+1Pw46YB/0qcqnjoiTyWKHQmUPHPCZ/bHvHrtgwKB+OJjObNcdd0AuygMWYbvttsdhX/4C+vTpibVHDMcRXzkUGwwbBMc2F3hSOeDAvfHp/XZFJb+lOETYbNMNcRgd5S477Yj1N9oQXzn8C1h32EBEdLYDBg7A5w7+DPbff08MGdwX+7DOffbcHRVczEZuuBG+ddhnMHSttQAXAUgAM5jjLr+iwAVjc3zx85/F5ltsgXVHrI2v8QpqyMC+cEyvqqjCXnTkXzr0YBy4/ycxfGhfZo3CtdguO26HLx56IDbaZH2su+5aOOzz+2EE0+kF0btfL3yO12af/tTu6N+nGn37DaDun8eOW22GfORYdw477rwLPnPA3ujZo4rfPyqxw/bb4rAvfh6f+fS+GMlvJFKTIwQwAGbI5yuwzz574jP77035akTkrb/++vjKlz+PEcOG0Q45SJQ3bVwQB+FTe++FQ2n/7TbfCHku9OYMhare+PwXDuHitTUKOYOxzIMPORD77bsb7VyAQw5bbbsdPnfwpzF0YK9QHlbho7nGfUlwyp7Xen4RT0sGxJEhfAynLo4AaUY+lvYwTYtOmA7M4BWnLE0GM0ZEC1ppkh0HFsCbVMimJUkwrkjMMRrz1Jkq6pHTopKL4I2VUY7mJu3haGONZxQNLzz2KJrra+FffhsNf7kW804/D5O//nO8c+TPcPc3f4QFL73LDRnzp+qxlA8fWMqHz9yds3MWUP8J8lxUzAyeo0eDGhw0yypZg39Z6eVpaVGqheVrULYmpvw0khC9ByjrwTyEhLNCdEsxRmMTd5jOwUxlMuPqCqzeONkj51BBZx0FZxnRgTnwUwbMRXCWhxZsRxnJ5rgAmCug4KqY5igDmAEu4sTMJeQbcsrnHCLOzMgSphmQq6B8hChyvO4xOEcgXcnMEemIE9rMMa9HBATIOweziPkcKrhjzFFWCWSR5+EoZ9QnYhsqWUbeRYhyDpEDJGsugosi5Cmnd2RMM8BYrssXwGyI+HLMEFG2kgOnknGjruYqmO6oTwE8DDBPnnSESgcYy8m5SjjK5CPGncFZhLC/dTExwNsx5Fmuc4BjuZEZjHXADPkckIOhgrSLyGfeHG2asxzyLCuKKmDCzJxne3LELsgwD8vMR8rjAMkZZc2QywFGuTx1ghVCHRRlLeRj1TzGaiLWaOwrT9ovqkc0rw685UMLjRhTwDE9YltgxpACCQYDX4AzBGB6wIz7MtrYRjOjaAqOdAYGoCNQX0iHYgRIL3YH13teWVFPh/RxPXoALgewD5w5cDiTTihXgksMYP/sfPz/Yd2zj8Lwkw9D30N3Q7zVCDQPH4DmAT1R6NubC341HO9JVT46+WR6dbKY7uydtUCBVzIqo3zByGhhQUfp4pdDuYz4igs6osUTaBETFixNNuM3NjZRXMNbnNUMBpgZwj8DSCiALNIpQ2/oJYAeY5QgIWNcQKQg0pgKggF8o/VJY+kbCFkZYYAA4bFAW6CxmKawmbXFZTlBxjAgI6GnPL6YNsoQjBIsCyGG1sdCzBgTgDGBEadQHktpQNPeUgkDSAB6qezWuFDqxhAez3T5JyKFtAQKmRnjiwGMpZC+O0oxMyZSB2IGpGAwlhqADAMYxyp7fGtN+kEUaoam2nqUFvJbkTc4gpQRCnJSDnyoJ98hmGVMRkUrSjDji6zOBjl7lWRmcM5Bi0fCnWHsDLnqKnjxGdfJxHjK0lWwMe75YcrnqjDoc/uh7xlfRv+ffRMjLvk+Nnvor9j06b9j8wf+gr0u+TGqNx0GRNpEotOP7NfpQroLWJYF3j9Ng6SysjIItnfsWVyJS6OVlkEmk2HxO6KX4EmoFTK+sEDsclxbW4uYg1b8bujAAkYeQZNau39N9oQTXzt+OWkv70SRrhaoMuS4Mr08CTkH8UGdEzqtJI3go/qUeKVkdNhg42OeyB1P5vkEiEKDDQltQFOEGESTMjMEmgh8zFqJMtrMKGLkfPDgmU39or5QbqpG9Xwoz5MRV/GEOLAH+HkxbPaM+mqcFRFDC0rzc+/gyf2Pxdwjfo5pp1+A8b//HyZd+xAan3kLfuoCGP9VDOuPuEcOjTwWqT4W26mQ6dqpQrozd9YCxg+sBXDshYLKnXhglL2UJshY5XRHvCxdWJDJdIQ7Si/niW5oaIB2cx3lX7N5RvXfDyiyzKD84KSnEB2U9yVObaDEKEhz1iOBEXj/TSx250F1vh8sby2t5QixFUaQzqCnCQ6MxQgTfSSDmQM4CdX8xvkLwBtR5Nj2cIUkJsEzXTLQQ7rcHkpLKAOCGV+UMUsxyQ8VfGv2dLHg2OIKk3BTR/+vbkGpMoeoqgI5XodZKUEYbMzDzyiQHnULFqBu9nzMffwVLLjqPsz5y3WYdNbf8e43foXRXzoHo8/9O7CQI5QN8Z3UFa0PrdhKdaPVYgGeUKG+rKioWKazlkPvCDKlO0pbFu/D5DMz6MeKW1paqCtHYVbIGogz22iBVB8AnIkE0UniQ/tEiy8sED/LJ5xwImeQxSUH7xC3NKKhrhYz6Zz0uxw+KdE/J+GnpLxnXTRf0ppfeQXl8XJaaRmU8/WTeAl19SxLIFogWpDRwgnryspojxOWAcgVGBJm9OA/LopGGnRgtTULsWBhLXVP2AY6NvJVtyBhuQKVWR4XT5D9bhNW8LMyilO3ZO2fM2s2R0NqldQygJlhiUfRNiChIBmCmb1XfonMyxdh1wZBR8IIWrTMWDa5JfZRUl2Aq6xg77Fvcuy/AvuH11iV/L5iuQi9dtwUW59/Ngb9+SQMO/trGPqNA5FfdwiiOfxmNGU+qvMV8AUHHqZRYF+rDhbdqSB7daqA7swrxgJaVABDR48mbEf8VcnzdDxyEvp/S+rrG2DWsa6rUqfO1CWbqj1mRkfpw5UefWWgy7Gu+hRP2H7lEahes7T9WVw4CQ42LStyDqNuuxWnnP4TTJ9dh6QUY/bMWWhsKvKkwokfHLcPdlQ+OWSzxWWaWUgzM1UXQHW0ByUov/i6RgXS9iTUN4sn1MssLUdyAvARX/U6pgWeMPmlOAbC1tijmddA//r7v/Cn8y9ETX0jFfdQPpUtCPnZ1lKpBDMLAD4qTxBFURuP7K4dZCdq2NJSxLwF8xH+JL+jPQlsBENr+9hOeWGzsngHtFmabtYxZlXLDkZzE+SkI5+KehjMLFzJeerleveAr8gjJq8xcmggL+aJy5U8HKUqhw7A0AN3Qf/vfAp9zj0S6/zhZOx6ya8xYM/tUDliCDblt5a4h0MjNz0u4sd+dP6Rvp0vpbuETlugirsNTUBNxPaQFS7+smilCyQjLMhoYUE5L6PpSRm8kgPO+B3hOC5h/vz5HNhBfI18ySlKcTPjYkIHyojjZFR7tYCQzfYZuQp0KmSaKZ7Syi8nKmwmPoK8cw4Jt7uOO0XQySbFEvgVFd7ymPTWm/jFT3+Oy6/6b/gzGqC5zdLywMfMoPJIhrJEC1SP9Irl6JloZiFdPNXnVR/r9Swv1k7TENLNjCqobXQuTAefrAzlVdnCZmm9ng414UddikE7XFBBS5if9UZ0Nk1qD+tgdRJBlj/ioiFaWOWFRL7EIwq6lPPF66rgYPwHzKuZzwV0kX4SN/wocTgdUOmwizcRhCyEOF8MGWtF4mBv2j0rPvxFAlbgmKBFpXpQf6CQDz9MoKu6AmVdQgEuLCVCjAjsUPhcHs15Q7Ga/b3xINgnN8e40kJMmjQREcvK5XJoshgk0dnHdbaA7vydt4AcQgU/1KtjNQEF5aUqLhBPWABGhAUkw2IgLMh45bR4gnJeRnMciuywjCwP6HzMjMiwcOFCyIGFTGvgyyxth1Q3s9DuJPEBO5emqU/SdIQ2p/HUUgkdsBy6HKloM2t1spIFEs1Ml4MBKNIjlXyEvgMGYpdddsEnNt8cKoW1MRUwkxRC3WaL6czu2ZhQfeIJVCf4mBnzI/SFmSGKHJLEB5Cc2qJ+Ek+Lk3PpdDdTvhTAJ8jSAQlLN7KoTwxdBYFtiVwEY3ta2BalOedYr4mknOpLAjazgJUgGeGEthLu6qDWOOrPlmH27Nlo5uYp5nVS7ICEYGZyz8F5G/iPcRA8AYb0EU0qi5JcIUHludaOEaI6MPaz+ivftyfMGeMO+qECgeNewLOPYipW4nklIXaJQyXBEqBYyfF40M7Y4azvoM/m67GBxqsv43cZw4p43IoopLuMD2IBDYv3Qj6fp1OI2ialBowc2WIMprUHT147oCptpbOANH87maXwmTWEjvKwZshBMCvq6uqga7AgxxyhPr4YGOtagS2H54WT51tB4H1Mu5XYniJ38wneeGMcrr/hZlx3zXUYM+YtNBcTpgH1i+rw1JPP4sKLr8RN//sf3hk/GSVviHIODz/0EK64+gY88dxLuOX229HU3Iimxma8/OpbuPjSa3DXrbdi4byFnNIViFk/OLETn0cxFkVt6GynTpuBG2++FZdfcSUefexx1CyqZ7rHI488gssvvxzTZs3jJw2Pxvpa3HjTzbj8vzehvrEJDQtr8OSTT+GCCy/BbbfehvGTp4fvswlPFk2NDXjmudFMuxQ333w7Js+YxSYnMPqL6bPnUde7cckll+Dxxx9HfVML9J9yPfXk47iYvHkLahHzRDJvznT8+6LL8NzoV6G/HeV5NeLppHhFj4TOduKEybj+xhtx2eVX4uFHHkdDc8w2AnNmz8AlF1+GBx55Enfe8wDGvvEW7ezBqjl82GYQlQHJrhU4uBPCjDmz0VQqosgTZ0yHHbMBPmhKgtZM6bQtYpuRL2DEbDHNaOcDK2NgrYuL8qwjIadI8Lzh8PTipcijhStPTDombfxon+fCQ23SdkQxFx4Pl0Ro5qiMttoAg/l9pXqPLdDC441OYfkYYBGLK/qQFFX4kDm7s304C6j3yiGU4sPEq9Yf0aPDM/I4tvlWUEx4SfCMJq0QUzijNSmUJmjjtcq1j2f5mPy+ocSrFW8OIQ8Lmr+ghkN6sW6q730LWW0CVJgfNUP1VNRkf9QD1oRRox7E7/54MZ568Q2MGf0S/vjnf+Gh58bAWwkP3HEbLr74v5g4vREvPP0sfvnHi/D4q5PowJsx8d23cdv9o/H7i27Cy2+OQ5w049Zb78bv/3IZXp8wBU+PfhpPPv0yorgamvRN/B4x+oVxeHdiDYzbxTEvPY+f//ZPuPuRZ7kozMBlV16H3//135izqAWFXB7PPvsMHn7pHRS9oVgzC0+++CpeW2CQ03jwthtx6WXXYOrchXjkwSfw0z9ehhffmUkHXsIdt9yI8/9zGebXJ3jxtddx7R0PQH9detw7b+IHvz4Pdzz4LKZMm4oLL7kUF18/CnUssLl2AZ54/BlMmEsIhtwAABAASURBVN8I/SKo1c7Ag0+PxRtzYra1hZudBsQWQc+CmZPwtz/9Ew8/Pxrjpk+n3jfhX5fegQVcoIqlhXjmyZfxl8tvx3WjnkBNYwkRnTL0k29gH6iALgwGhyYuzJOnTEcTx3st+ynhSuqpc1hYcoD+DBB9MvuUY5+BSSE4OnqBWILAXAEvOWh2ERcGcEwajONBc7AxH8Hze4qrqGQtHiVL2P9JWBTqdf8V1ZNfRI7jIGou8nhSD2tuIHZwLXn4XAFWyY/8zsNHCZJcDHMrpo+kMyvvDqvbAmZAz5696HAWXyGEkwAXjEw3xTuiM16GJScoj7eny9PL08r5GS1slurlufuJec++gItKwt12wrinw2Yydc9K6orYtynlqbdx5M/mjvTee+/F1ltvgx/9+CyccPIx6NmrEm/QAcecYPsdtDdOOe1YHHLoXthjz51QbGnBG+9yUWGbLSki4reGr3/76zj15BMwc+okPM7Txl777oFzf3Qqvnf26dh+123hk3rkXJEutZGOuQUWFdHSUIdRd97Jzy19cfYPz8b3zzwNx3znG5gweSoeeGo0Nt1sU6w3ZCBeeuHZcGqaOWch5i9YhK232gQR6/zUgQfhlFPPwAEHfBq77bY7GujQx7wxDvr/P2bNnIF8oRLbbL8dvnPUUfjaN78C4ynjnrvvQo6n4dNOPxlnnH46tt1mW7w7bjIW1TehqrqaJ60iimyXh0FDzrkK6hsBzlDk6cW5CA4eAwYOwhnf+x6++c1vYv/998d666yPMa+/ibq6RpRamoPT25xXfD/+0ZnYaqtPMAdaH9+KheS8yuPidQFgwxfwe2Ft7ULu+oEFKKGJp5UcbZ7TzoAq0qeDJsKqemQptJrKiNPrLY9mdo0f0AuVfXtRFYc807jmwWL6EfZjIBY1ounZ8Vjwg4sw/oif4u1j/4zpF9yC/MR5SEosA+xeQoHzt8TFpZnjJDEyOhlcJ/N3Z++kBcw0iT3MDD179kTED5+eg1uQFS1aoLiwoJxWvByUJsh4HdHlvHK5cn5GCyd0xLrf19284vpYr/t6lA1Cqq2kLgiZkh7S10zDPsLcufPRzIVi/fWHo0fPCgxde22cePKx2P/Te0H3X3fdPQrXXH8dbr7lLjz/4vNA3Aj9RYGYMy9PZ9OrRyXWXW8oKvM5LJgzC8ViC9Zbfx1UcffYq09frLvBeohy3AXGLfQL1IEz3ngCamyoxwIuysPX3xB9+vdDj6oKjFxvBPr07YspM+aiiuNgx223wrzJ72LcpFkYPWY8chVV2HajdRC1NOHOO+7GlVdfj7vuvAevvc5TFU8CLXToHDzYa599MXKDkbjjjrvwt3/+G4898jTq6fAX1NRg2FqDMWhAvzDOjjjicHzj619Ev95VqK+vh65fK6I8AC4i3Bo7LibGPjfLw0cFaCFmIzCJV19XXH4FbrrpVtx19z2oXVgT/sx+S0sMx/zmHNZbZxjr6YM8xzI4KGh1eJPN0fbQGm10lyCCkh7TuLAbF5CWXIQ5pUYsYp9FFtFpGyAZ2sfYFjODWQorVX9DOH0Y6xbwQIEcj03NFQ6NfavgC7mgR5RY+k2EQkbwcRF1j7yEN7/3O8zgaRqjXkPLjS9g8i//g/Gn/RZ+9CQUigCbBxcnbB+QhwOzorOP62wB3fk7ZwE5dDPT3ENFRQH6cy3672+zUpXeEZ3xlobfL195enkZ5fxy2szoZxNwBENPXV0dnVEDTBG+U1mO/BDvgq8wW6h/UM3BJw4D+g9AIR9h6tTJKNIplvjNo6qiDwb26Yf5/B7y8CPPYH06/nO+fypOOeVMDOzXk7vxRuQiY4sTRK6EihwLpBOq5kJSYP9Nnzadtz0Jd/4RJk+bR4dbRENDExLrQcE8J7ChuqonKnkqnTN7FvQju8ViCTNJ19UtwoB+veFyOWy17bbo3yOH2+96CI88PxZbbLElhg/og+mTJmD0C6/wg/+WOPecM3DUd76Dgf17o1hqQl19HUa//Cp223UHnHXmiRg0aC3cd8+9mD1rNvr06Yua+bPQRJk48YiiHIawPH4eQmNzC8wiFJubQx/PnVeLIk8/4U9+uDzHZQ+UmFbkNcqzz47G+Anj8a1vfRM//sG52GuP3ZHQgSXc7QI52jVGzoCIrY2cpX6Y9XkYEvJSz+xJCYi6UGhuKdK+06D+aGYjFhaAeb4FJY4dR/1Bp+u5oKwqzVWPbGa0keMRSTjiuHXUYb5vRjSkL5K8o12VYlwQDFSRNmfOmjpMu+wWFGfOxojP74v5/SrR/zOfwoBdN8H80c9h3JW3ALUtLFkh4bgEr2oRWolOPq6T+buzr0AL5Hk9oUUF7Fo56faAsqd92tLiZVkCmckpktEdYaVnoHQzg04puVwUHE/MK7C5c+dBaZlc18RGtcqGuQd1Jo8LweDBQ7DX3nvgpZdewK9+/gf8/vd/x7nn/gKj7noYlVV90LffULw5dgLu5neJv/3jAjTU1WAuHXRjA/OzjwzNLLuEAqObbLY5Nt9yM9xz9934w6//hp/95Hd49bW3QDeLugV1nOgVcNzJR3SwhaqeOODgQ1A7ewp+87Of47d/Og9/53eQYYP74TN77wBHBz9gyNrYdotN8exzz6HJ57HPXp9ELy5iAwb0R6FnH7zx1ls8jdyNKy6/DIsWzOGCMZvXV8C48eNx7dVX48orb8B40kMG9efiMgj7HbA/Wupq8btf/RZ/+OOfeUX3I1z0n0tRv3ARPrHZZjAzXMUTyB//8DdcdsU1KDY2IEIM46JS2aM3F5XGsFgOHTKMsgkeeeghXH7xlXjqicdRbKnDgrk1tIXB824/x5NTgSaP4OHZXjhGQCNRQoFSRJ6weoNO3wKNYY3nmvkLMX/uXCD20F8lrssDc1BCPReYIhfIxNgGwSpWmyaFLAjasBgBzdwJTGupR2HoQHhuQLjeUF9DKTJa3OC4VtSPnYz6N8dj0MG7oN839sOitXqicMhu2OiC76PfThth0UtjUZo8jyUCSc6jGHk0s5IV0SssBt3ParaAGQcrddCiUs377dYoOR0HTYKOU97LLZddGv3eXEC5rNIVd3QOchKizQzz5s3jQkPHQzqV0burgqZLCs4cJ18ORuf9uc99hqeQY7DpxutC/7Xvccd9B4ccvDeqq/M4+vjvYsedtsScWdNxyBcODn/ufvjg3pzgCYaMWIfOeGP04emE8xz5ip74xjeOxAnHfBOD+/fA9jtuj2NO/C523+UTiHwjKljeRhsPx7pr9wNYwrY77ICzTz0Ge+64Jap798HBXzwMp/PbzLA+XHy493SFanz2kM/hgE/tjiOP/CI2XH8YnMXoO3AAvnP0Mdhs05GomT8Hhx56CL78hc+gd3WBC2EPfIcnl/333Qt5eqK9994Tx3z7axjIPJttuhm+/71Tsfeeu1OuEp/97Odw3P99AwP69MT6G26Ek085CZtvsh7WHrYWvvmd73IR2xVDeWcfuQgjN9oQG6+/NtvhsfPuu/M7zZE8sTVhyOCBOP64/8OOO27B8dLMU18Ftt56c16z9acsx4XMzQ/fRnuz0V0qaAy3V2jq9GlYVNdAtuO6YuG7yjwUMRMtqOMqqYXFzGD2XmCmZYTOJ2netfDEVJ8D5lV4NFXnoP/3RyYmGzpNNTnPfiCnBDROmgfUNiO/4dpABfVtbEIUebjeHCcbrIfqogF1RY40sHUERrWoJMTo5OM6mb87+wqwgAY4x2kYrH369IF2TSpW/AyX0+IJxGsPGb8cL41un1fxpclmfA7bMHAlW1NTwyuX+hAHrBWj6z6afdSOhyw6aActktXVdIT8oHzUt76Mo7kgfHL3bdCnZw6FqMTvJUPw1SM/j5NP+ha23XYzfHr/fXH8UUegFx343p8+EEcf/R2M4NWT44dsuAr0qK7CvnvugNNOPjr8Xy2bb7EhTjz+SOy0/SYYvFZ/nHDCt3DAfjtzcgM68W260fr42uFfZPnH4qADP4W1eB2Vp2MAr5JKtGe/AQNwzHcOx967bYEK7pYdXYBFOYzceCS+/c3DcNwxRwUn/tkD96Xc11CoLGDkhiNxJMs8+6yTcMThn8cG6wxta+vIddcO///JKaecjM9+7mAMGzwAEXfgEcvcbpstcPx3v45vffOr2G6nHXHycUdhj1235VWfw95774WTTzgKw9iGisoq7M1F6+Tjj8WhX/gsNtxwHZxx2jHYbtstMHjIWjj51OPxqb13gSU0NL+nRFEEcHDT1SF9SJHPVT2Nrsa32eIx28LvYRMmTUJLkgTVIm7/SWKRizGhtAjz6chjntKBFeB18QEe6mEWUSeD1oHaSod3izUoDO6HnlXVMP3jaTBHm0aU4u0YkgKgv+BQSHKoaHJAZQ/kKiMkY3g6ebcGflItvOUQ9Shw4fRIeGqv5GrSg32m4fcBtOtQlDV2yO9mriILmNkSNfXu3Qv5XB5y2krI8LJopWWQyWdY/I7ocp5kMsj4wgLxhQWiQZ8QMF8tLS2Yx+sCXSG4MJKWbAtFulhIlU91DQpTP89pWeLO3iMuJdC6E/kYXj/dRUH9deFcaDQnH3fdeU5g+hn4XAH68dIcuLNlHybmYMb8STNM3igBHPNHUcKPoAnT5MBKiBKC9wBlPMhjmfQBlPGIHGB08o4A1plw4tOHIMdFK8erKA/wzaWF+R31SEpFipWghciRxywAyzNeP+WNZNEj4gLlVC4LF5aMswieTkT+Hmyn6gQTIi1arEHxCi5iedbnQr4EOdokb8YFClAevlOa8mSwvAQx2+ZpQC4j4A0NZA/PchPqKnnpLwzqFiBEVs/LzNgFCTSutYmbv2ABZs+bCx9F5Bm/Lxg/kDsU8xFm5kqYFjeE6yWpjlX0hLpotIT9osU55veTWdaEt4s16LP2MBTYjznqIjmNy0ra2dOwRcr13HJ9LFx3AGobm4G1ecoc0RdTrr4B73z1x1j46NvoseEGsLV6IXae7TREJUHC3Oj0w+HW6TK6C+ikBcw0LMDBzMmby4XrCcYY92j/aBIIMn453REvSxcWZDId4Y7S2/PkJLK8ZobpM2ZAi4scB6NZUnu8+uIyYTlQk0xP4xTydIrCCXd1OTpQk2wcMaWKknlAWz9+XUjE4ySOJMCjjhaRnCY7SoBL0ByD7pNZ6KzBnV9EWTAffA6RVTAhT0dbAQOXEN7ZR46WpIzLVdBhF1EwlsO6Y8+6vXGRA8xFMB9z0UgAfgxnNpRYtkUGLi087RhYIFSWUReH9CEXWm8KecaZv1SK6UCpX+yhRTKhLH0nF1HGWQdYn2Mm/cQQPFMJYL6weHCxYhLoaqE6WQpMDJaBgEEdE2gRcWHVIk2+FibJCTsRHoufcnoxdxVRqpy2V7uol3Q2M4wbNx719Y0osm9dFLFLaZsE7F2P2shjalMtZjYuSocDNVUpTJYVIJrFyTSLgTJtIQi0xQIh1hL5A7f1pcRWiKhbiYuFrt47ROnKAAAQAElEQVRqdJpaNA+LqhyGrjcCxjEHVszug/rCmCdPKJBRzUVl56t/hZFnfgsY3BPbnPZNVGw+nG0sonq/3bHuud9EPLSKmw6PHMdsEhlamDlB5x/X+SK6S/hgFuCM0whoA8As4wHOGfr26U0e6AhKhDjQnhM9hXRCeA0mAlqfLL68uDUbx+SS5b1/foC+KYCHoXZRA+YvqAXHZZhcWbldBWuSCII+PB3EBjpmOllhTlY5zoST0AiwhO1qQUJH6y0X2mNRia0sIedyhDwsYkn8Mh8xtWA5mPWEzxlPl7SGywO8SgJPJ44zKzKDF0+Z2K8RDGTBIke+8kYszJFHGhHMESibYsqWWuDNcdmLAC5MDgUUHBBZCSD2yAFRASwaFfAomAfg2BcGow4smMGFBSrm4hizfKAIUC6HJtCbIKZ+jLJMg+Ppy7jIGet0hJzLwRnLMtZDkIm8Y9w7GECHC3jLwzGu33WwJE9dmcIB0kxVmtiW2BKAJxgXJ9B3gVLJ08YRx7VBY43FrIJAZUA9WsETB6BuCTxaSgneHTcROrE4GYMLasKWgGkUgcbHvEKElyuKmJArosViNLP1+sYRO7A0SJIvR9M6YtqAVSqvwJEWiKagQsjTHLE3KM5DAm0BaGOmv7+WUJ4mBE2GKCY/n8OkXIyX4lpM50m0Mt+TV6WDAeZPWGgindlPYJ+ZgX1jsIreKIwcDhtQAAo59Np9F2x86W+w6d3nYeO/nYzcpoPgIkOBhUQaA86xrx2UH518XCfzd2f/wBYw5lgMmlgCcKiZGRw7V1dgCQePeODw02BPZdDhs7S0pfFViNIEogVLo5WWQSYjLChxVyeYOn0GJwSlqD/fXSsEU3OW0o6gVxRlnOGpi+HwTxnwTk4uRo4LhHEBNw+ErCSME9cYM1CeeelFORU9ciwPdLZwhoiOxsBHNuDJxQhkA4wbTCIgSUgLduYgvgBwACLGHSkDJAjAteKEWBBxwSIJagozA18E5XUIPADG8eNZttqnPYeHgzwWa211kzG081U8tNlYDvQkQKAN2T8yAMYCKE3lslBPj2dsu666YvKdUYI2AwstMR6T8ARj3hj5UB/oKSNqQG3QlBhdsmH1PJ7VZgBIbX2g11+IYAKtRb3URkVIOraBTUETGzknSvBWvAgzHReWXISomKCyBSjEkBT0p1JKHB+xqfUID4sIWK8laKqQo8kFeebPk9YJI0cbQzaMHFq4kC3KG+ZXAG80zsMkXsE18Gpr2NC1UVmogGeB7AaAGMpHHTPauNgjisBhBXBMoIqnknUGo+fW68IN6wFoY2SGyBzMGcyMWxRidP5xnS+iu4TOWkAOOisj4kDo27cvnAYCmWYWdlAkkcpxNDKS0iTKgngCsTK8LFppgveTVbqgvayZIeHuf/bs2Who0LcFSXQt4BzXGtCqlAU8ceJE3Pi/2zFt+mzGc9D63cRJndCleHoZRy8SsW2STmCKARYhe8QXhLjX2wcp8QTipCA+mIayx0LcyjjtSaNTU62smDvfBJFzKNGRJ3TMCF6EulhZCcZpTBkVbHRojmk5giS026UPBwtC3FTEk48+ifvvexilkiPLAZ6BiBFmZwQdP6lOqTVmz5qOO+68C2+/O0HZCayJ4+CdsWNx4403Y059HXJxCWOffh6333Ev5vF0op9Oipsa8NxjT+Ku+x/mXX9jxxWtNC51DGULE2gfmpnjN8Zrr42FfqlVca9XkKNdSGdx4RZeQU4uNWJMXIc5XCDBb5857+BoYJqdJvQBaEjEtKl+/LdILDpmlW2YtLqxiofGihI46gB2B5pYSLNOSbRlxP4WTI9aMLp2BqYk9WjitRcv6DBsxDBEXNTMTFW1att1EJvcdZT5uGpiZm1N1+CtrKxE7969Ay/hAMsWGDE4zlsXl/cOeqULVIawIKOFBeW85aGzPJItB/HNUr1L/JA8bdpMOuekXKRL0EaXB51SNHXlfKnV9KnTcPOtozB9Vi2am0t44rFn8PDjr6KkmU4DW8Ltp0fI6TltE+bzzFcOjDIF74GUEwFMoY+gkyHFjKIRntRmRudhQS8yxRKQXByM1x8ec+fOxM233IkJE6dA5jZq5dmWGK0ZiNLTAQlm1nhhE0Rh+pTJmDZrNtuVIPQXP+A/8dhTePCR51Gkx8t08ixYpw57X50A54z38vW4845ReH3sO3KtAZiAN998A7fdPgpzGxrhWNbrL7yIW+94EIsSIGG+puZ63H7bbXj+5Tfg6Yyp5CoKxnoERMFuxrcxYpg3fz4mT5oMsyVdoexFgRDMDGZG2tBckcdEnlRebJqP13w9plZ6LKqwsIjwhgoVXAzySXpSYbcDhtDLvhUrLj7XIbRwmLAboAVHPHYrwMUi4XVVvSWY1VKP1xvmYaI1oY4LShNi9OjVA8OGDYH6AXyyPiTZZYLrMpp8TBUxM5hZaH02kM25tkVFPC0qwssDoaDW1/LIl8u0ZuOE56SgZypPy2jJiBaOef1lRjdH2enTp6OlWGrLq/RMTvTKgfeWqjoFi1OSsBuNNavBWQyDIyQWIeYVQd2ietx77z2458HH0NgSg0lgI5iH+TjTYzq/xC/un4RxzxJ09616KCJx6PGMJCwgkUyA1DaL0xAcTKKFgSeiLCOzhQUk8R6CUC7rjPiNY/ybr2PUqPvw4qtvImYen3hmM9LUiRkVj5mvRHkisDtYOmvg8evaa67BldfdzFNBEY5f0tV6R92LcYRS4hCUYRklGEmVp7JTYDWI+cr0SVg3KwZ4AqmqLLBJedTVNzMf6OAckzxLdlxE88zHZF5wKY/3BXh6zZj5Hn/6CUxfUINdd94F1VW805HYKoLUpgh6io65WaOh8O4747ixaA58qaK09iC+mcHMENNeDXT8UwsJXsBCPOdrMJHHjRreXxVzgKcMC+OiihQSIPIp5IQVJ2gxaMwDRR2l2XF5rjI5AjXBVJ5OXnYL8YifjclcUJp45dXEuSY9+vbqhbUGD4YxkjAfA1gpY10nuK6jysdbEzMLk9PMYMaP9bwCy+c56gBo90m01KBJkCVmdIYzfke4I5mOeB3lLecpz4IFC7irnsv55IO+4r2f3uVlrCxaeng6xBauF43NRTQ1NiOmwwUcWryhN+185BFfxhFHHoI8d4jyknIc+tP++tPwLZzMckA+TtguhIWzrqEZDS0llCgo3wQYYtLNzc1oIOg/tCrJIcMj5ilOJ7nmlhY0NjWhuRinJzrq5OkRmluKzNNEaIF+RyJmHi+gAwLHwRbbbI7/+863setuOwHkF5ua0dDEslhuE+km1tdI3VqYKj3BcikG/VmVhkW1mLewHouaSmihvuD1jWd7zFVQd0B/IqZUbGa9HjHtkcgu7XVi2fSBIJtApegNjdLeR2CTERwb6zZHV8K6c1pESkYVPPSb2p4LeVT0GP38y7h51AMYuvEm2HHbzRCu59g+Zl3pQbqrEuEk8aEdsn1tbS3efXccSqWYpqbOEqCg0oiWCAk7OrTVHBJuSFq4sNRyek7gtdQLdbPwSrEG43LNmF3lUV8RUUblgfYBaJYAZLZiD0fjVdJOjnZsiRxq+O1kMj/OvOJr8UzzbDyPGkzoCSwiP+Fik/MWfux8vWHD0LOqEiwVzrEOc6S7Vuh6GnUt+6wWbTTX+vbtg4qKdDfnXNpN6WDnxKZWKU2ig9A+rTye0Rkuz96el8WFBZLNsGiB4jEdVRRF4c+CtNBJiq9JKL2VrvhqAzqM+bPn46LLr8VpZ/0EZ5x5Ju7jyaSYJPCclI0Ndbj95htx480PBOei37u57OJLcfzxp+GEU8/BhZdejZoFC2FswAsvjsEvf/snHH/yqfj+D36M+x56Ek38WDt77nxccOFFOPmUM3D0MafgT+ddgNffGoeYzqC5VMQ11/wXp5x2Jo46+hT8/i8XYNKUmUxLMG78hPBHH7977Gk48bSzcfnV/0NdQxPobxDL+RGmjH8HF190JZ5/6S1qkOBPf/gDzjn35/gXdTzpxFPxg3POxr0PPYVG6gG2x7NdCxfW4s9//D3Gv/MO3hk/Baed/WM8+9yLUB/pm0ttfT0uufwanH7aGTjnnHPwwMOPc2EBHaDHO9y5n/f3f+L/jjkVJ512Dq678XbUUieNuiROeBJJEHNxinKVyOU5PlUnNQtBTjmJUOHobbkDb0GR8kXcdM3duOw/16DHgBH4xrHfRd8eFVxUsAofD6mmCp2LiByE33zzbczk9aDGb46nQsmUj9dymplCCD9pxVWiUPKoLNKpkzubp5aXrQ6PNc/F483zMLZlEeYlRdRyaW3g3G3m5rApl0NTPkIzFyNBUz6HRqbNoI1eKdXioZZZuKdlBp72CzDJtfD7iiFXcihwkS5EhfBDIZWWw3rrjIDxaiwcfwxwsPCPaqyw0NmCXGcL6M6/ciyQ50DsxaOuBrYGvZy0avKc3eKltCbLe0FpAskJOqLLeZIRiCcQLchoYUE5L6PFF0hH7fxmzZrFCes4iVO9lLYqwYyTjCD9BC2NTbjx2hvw8itvYq+9P4XPffYQfk8oBZXkh2PfwuuZJhQ4yRNeCT36yGN49vkX8bnDjsDXv3MUBgweggqeYN549WVcesVVqOrRG9/81ncwZNgI3Hn3fZg2YyZq6xvCCeQzhxyCr3z9axg/eRpuuf1O1C6qCx+B7773Xuy6+5448ZSTMHTECPTg97JZzHfJJZdhzrwafPUb38D2O++Oh/gRfezbE0DXDRoRWiASft/hOgFPh1IiYez/OXMXgD4NRxxxJHUr4DbqMWn6AnifMK+H/pT95z9/CEYMG4rBQ0bgW0cdjY14QvC8guIxCfNrFiDHK6wvffELqK6swv9uvRtTp8+FvjVdeNHFqKmtxzd5Otpyux3xwCOP4813JiA2uooAhrrGOp58EvTo0QtiJcGaVIy1G3feoONOeJJy1Le+oQbPPvsYIur/qf0+i759+3Nxi+GsFHKtypcZFwFOIE/Qtecbb7xJhyxTR1wo4zZVlC4QQzgDGhjGNkU80eUIRnvHLKGF7a3nGJlXMExEC16IF+Lu0izclczCKMzGKD8b99lc3OsJmId7BX4ObmuYjIeaZ+Jlyk+1FtQb4BEhhzwqfJ4LiU48Ds20pbGOXn16cdytBQpQDhKGxoOAsS4TXJfRpFuRJSxgZhg4cCAnYMSxrAnLMcTJwPcSckuLaCJkaeX0snhKK5ctp5UmKOeZWdAt4ilFafrrrpMmTYSugczSNPFXJ0ybOhVvv/E2dtttDxzyhU/jgP0/hQMPPABRRYEu0INqwrmETrKZCwvQt18/eO60X3ptLOqaithhx52Qy+XwxqsvUdZhj733wcC1hqDIXXueJ0mXL6Bf/4HYZtvtUVOzCG9zpx/zqmLWnPnQVVjP3r3Qq3cfvDZmLKZOm4Uddt4ZPXv1wDu8dpkzbx52++SeGL7uCMhpVFT1QKGiinqplw2IciRKiFwEju3x6QAAEABJREFUCsCSEoxjYOiwtXH4lw/D3vvshd13343XakXMq6kNfaEJrQ3JZptthr6su6q6B7bYanMMHNQPLjK2wWPAwAE4/PBDsd+n98Uu/L6xqK4Z9Y0lvPX2O1i4aBF232NPDFl7GJgBhcpqSC8PPkagM23hVZ7nKSqifhoPnhqHdL4SisTE+h2XiDKFgsNe++3Jcipx3VV34OknX0fCXTyYh6KrKGgsplVpc+acw1tvvc3+qqEuVJZJ4oe20L6MdhwommebIsroDzA25IEmdhGNilzseKXlEHNRqOcGZQ4/3s/gl/vJaMaEuAHji/WYUBLUEQvqMb0iwZwqYEFVhIUsq4GdV4SBh2vqZTyMRPBRxO8uxvOMx1prD0Vlz2okZqxHlgalU0AXetiMLqRNtyqpBTh4PXdEvekU9JNgYpppRgMaSgE4sLNJsCysvOWQyYqX0UvDHcmU87KJKJ5A8dnz5mPOnHlAq77CcjplmmNVPi2lZjS3NKC6Rw8kEeCoV98+faFfOU94NQXj4sJddMJriTyd9qabbYGvHnMC1l13bdxz03X401/+hbGT56GhvhazZ0zD+ef9Db/59R8woP8AHH30NzBkrf649/6HcNkVVyPmznXj9dbBJ9Yfzp2kodk79F9rGI499hhsuflGeOqpJ/G7P5yHx59+BSV2ok44l1xxOX71mz9ixqyZ+Pa3j8SmG68Po4GoJssAosi4kCQIEzWi57E8PKFQKNB9eaClCRWU6VFVYJmGhAtiTKcJFuDpeoI7ol7GMj0N4CMuXNX9EPGu3vOKKm5ZhMooQmWezorfPupqG3DJpZfht7/9M2prF/JUdiQ22nBdOjkPcyyFsoXqXnBWj7mzJqGlOWbJDo2lCJNqiqAy6K2P8DyxJNRQC9LBhx7M672jMayqAaNuuBLvTFuAFm23mVNjT+OG5EoMnmUnbENCs9AixSJefvkV6JsUYOQrHWFRFpVAI7Zj4LSjHGhZhxLN4ZWf38kcO1R/Kkc/RRdbApDvzSFhX8QRZXMORUKJ9ou5GMfECfk0OccNS3ER+zoP4zgE+9MHHRIkXMBVrmy08UYboyJfyZINDhG66uO6qmIfd73MDFWVlejPnbOZcSD7NpNoIrZF3ocol10avbQiMnlhgeQyLFpgZpyUmkQhhjhJ8Na4dxE+fnJCaXIoZVWDmcHMMGTIWhi69lp4gg599Cvv4LVXX+M3lQdQaqrHovlzaVdD7HN0EkBSX4MLL7gQt416CDvtsAUO2W93LOLH3HEzF2DTLT6BAf164sD99sMvfvIj7Lj9thg3biIWLKgNeMDAtcLOf8dtNkPMchobG7CwoRHX33Q7Lr3kQmyzxcb4ymGfR8yFa9LUyRi29gjoJLrLTjvhBz84DZ/7zL6YPXMWFi1cSL/sYDKYo050TKB20tCRyY0yjHY1MxABXFRyPD0UuGPWCcXD0R0xn/ccP3l47pBfpAO97LLr0NwUo6HFoFuwioLnBiWhHRZxl12C/j+YddZdF/3798MuO+2In/3kTByw3x6YNX1GsEGBDtGz8tg7rL3OSGyy4TA89fAo3Pa/m/DY48/jwitvxqMvvI5td94aA3pEcOaQ8ITnqWQCYP2NhuPMEw9HvmkWbrvnKdQ2eto+HdNm1kZTdIUHM4OZwVEXz1Pk6NEvYR43P+QAcExzxAwG2i7VibH36sT0hJ2QsBwz4/WUAAg/dODABQTQ39JiFaBogFAOI0kGrXKe5RjrjswhR0md6hznjk5BEWWNLx8BOWe8DPPo17snhvOEGlkUTjCOlRjzKQRA13lc11GlW5PMAhyvgYy4m5FT1C6lzZkvHvNh0ItfDsqoeDleGi259pDJip/RwoJynugMlCZIuCMW1p/En8prJ+mt+OqEPv374Qtf+hKq6HUvu/RyXMgP6s10xPoT73Nnz+G1VwL6CBSsBMerpx122B4NC+fgX//4J+4adS8232hD7LDF+th6ux2w+yd3w8svjsZ5fzkfl196KV564Tk085vNnp/cFfWLFvLj+B9x0QUXoAc3A3FLM2p5JbXzDlujwLr//c9/4grmWXvwQOy8/TZYjyeazx58MGZMm4p/nv9vXHThJXj80Ycxd84cxPL6tCV9OPvYANLex0highaYHC1KHrgs9OjVi6iEZn7XSXgl58X3HsZGbbzJplhUM5+O/wYkpRa200GLQ96xHNYh2QEDBvAkVMLCBfOw7vrr4LOfPQjTpkzCX/50PnW6GE898RgW6A8t0uGB5cI7fsepxGFfOgybf2IzPPboY5S7kHZ5Dpttsj4OP+xgFPJcUHgacM7oZYthT+3MYdCQodiei/H4t99kO+eHzYgZZbByH6mNVs+7YEENXuXGQmPTA22LiKeQgCw20wcop5WWQcYvx6JXBsiEYD+vs8466N2nJ1aBuTrdjKUsKp0ut7uATlogpgPRIO7bty8q6aRUnOIc7mHAixavPWT8crw0un1exTPZclo8QTlPdAZKEwBGR0ENOVsnTJiIhsZGcNYC0DAz4lUfzDlsvtUWOOO0Y3Hcd7+Kk085AaecejJOOP4o7LPHduGXyQ4/4jB8/bD94QpV/OayP374vZPxnW98FSeddDJOOvbrGN6/J6KKSnz1q1/B9888Ccce/S2cfOJxOPGEYzFi+FrYZccdcM5Z38M3v/ZVHHXUt/Hdo4/CKScejZEj1sJ2W2/GPN/Dscex/mOOwvdOOwaf2GRdOuYcPrXPnjj7zNNw/DHfwonHHoUfnvM9bLrxSMhacibOeQxfdz0cd8JR2HbrjRDx2uTwrxyGIw8/BD15xcTLEX7g3wknHPtNrDN0EPMlXCCS4MTlfPY54CCcdfpxOPW4o/D1r/KUUFXAF7/0Ofzf1w5CdSFPWWCbHXbEyScdw11wH1RU5LDffvvg7LPOwAnHfBunnvBd/OCs07DRBuuxbCByjj1M4C555MiROOG449iekwkn4KwzTsLJ1HOtAb0oQ9mKAvb91L44iXX3rs7B0WnLhgd99mAc9fVD0b83PyZwOKTjhsRKDT6MQ82pN958k6fLGtZmHJocq6SkQ0pRjHqSFYL4gWj3yvjlWHQ5tMvyoaMxT6H5fB4bb6T+j8Lc/9CFraKMbhXV013NB7SATilmBuGhQ9dC28P50UaT0EAmWiIsL2+JTIyU5yunmbRcQdcjzkXcaSeYP38+Zs2cXZbPSGu4CUiuqkB9Ik7KQQP60DFvjk033Qi9+/YOzntDnhb0S3ibbLopPjFyfXjupvN0hutyodh5p+2x8Sc2Re8eVchz92906I6efp3ha2MbLlJbbLYxBvbrjTx5OTZpBD+ibrP1lhihn+7q2QPb8uP4WgP7Bgev/tt2m60gGDKgHxyPIEbnlY8MQ3ly2Y7lbb35plhrQH+QBRZJ63CB4LtHzz7YYcetMXStgcFZb7TZJthi843Rg21iteg3aDB22HYrDOaJjGsQnHNw8DBibUY22WgkttliU/TixiTiff2mn9gI22y2PlR3LorQb+BAbL/tZujXpyfLN443h6FDBmKbLTfHVpt9AoNYbmQG1cViuRAZcrk844ZePat5OtkY22+zNTYZuR5tVcFywTTqzvrXXW9d7LjN5tQ1YtnkmcNw2menbTdH/749WVcEPRprZiZypUFCm8+cORevvTaGGx8ux4x7aqq6wZNA+4pTfsotp1MOVplzN/PoyfG0/gbrwMwImQZdF4ex0nXV+3hqppsGwMChSwAG0XHIWWinZfQ4pVIp8MsHu+gPAqEAvpaWh0khKD0QfIleFlCEC0qMVFePt99+O+wKY17LSPcMJLfqgHbkZJT7yrdWauaQI+Q5+iPa0+gAC5y8EZ2sRQ4mJ8N4jqtFgRlz9NbmcshFDhRHxBeLpBwCKJ6nw1Y6WJbKyVEmT6EcyzEzWC4H5wyqM72Dj2DOsSwgAqgPMWUpApgxEOjFXb6KcaDgAGd8wVrltXAAsAiOvAJ1dJHBWQqQVJTnfTzzAiCbLErmjFd9gIMeI1/tihini2UbJKcy1CZnQESGIwAGUArOAMZd5IgMjnG1Ve3MU4e82kAepFeuAAfWzyxRFAFRATAXdBIfrY+ZtVIrBmmMaqwlnEiaKwkXkCKv+5559lnU1CxEKfbsYfYyF/aENhaI40mXa6ByEpYh3B7K5VYUndWRlRfi1HTjTTYMC0vMNmiRAXmZTFfE5X3bFfX7WOrk2Cueu2M13szQt28f6G+BaWIWw10196KcEEoX+DJa8QyWxle60gSiBUujlZZBJiNcDlm6sHPpET2Xy6G2dlH40U3PiZnxnRonwVUEOn2AjsxxIgrMjM7QwdH5yREa9TClM55O2MCA+OyGgMF3Wg4pSyA5uiRi0UZcDszF8lgN61A6nb8pnwW54G+ZaMY4CKY0yQhEA2CaINRjBZJG5w6W50inutPKpA1gXQ5gmvIboEAQX6D6BEZe2gaDo/NkFEAEmJZaYzYP8G1GOrQxhgXsiZkivlOaIXvMjGkEMkzgwZMMIUSoVUj3cCyHXHjLEQwRbS0dwMfMQhkkV1goH5tmFk4V48dPxMQJk+FhiHjS6mgBUT7wyTDJ5QpmaRvMFuPlyrgUIS1kGVRXV2PkyA3C6YrFB7yUbF2GzZ7vMrp0K9JqgcVrhAVOjjvIIUOGhAFlZpBj1sDPAHwyuhyTHSZUOS+jlSYoj3dEZzzhTF64HJQmEC/9WIzWE0uEadNmYOas2UEP6Z1w1yi5VQV0aWE5cVykBeD3ADkWa4tr35dOAzk6OV7PXbango4fxQGPJMSNlGKeWCC6A2CXeQKz032pFMkor0oHna54yp/WCT3UBQGUlsqDuQU+7OsNjoPC+JFc7bHglFM5b46SSk/jQFqP+HLiUCrzgk9C2ZgYbJcnH4QEEaSNB/frTPeGsich7ZnOsslXmoDZ0AbQw8TAcIywfgoloSwjNwnAF2LLsZaINiBP7aX0yggai1HEejhXVL5+b+qpp54N/28KP1Ui3Zi1tpu2SQQSJCgvEYSXBkpfGWBmodisXkUHDxqIoUMHg0aDEwNd/9EoWHVadte0XBbgGIdxUmbCmgiDBw9AVVUVzKxtwGfpqwNnA7993eIX8oWwAMZUPOEpZcyYMWhqagy6m6UTp32+lRX3LFhAxJBRmQ6pw6SLC44TSF1uCca4ZGNikGsBs4D3DQklBERtwbO8hCAs50ASnir4pdqCiW25ozYqI7imhGLAgmICXT7SR3oqr9F5G/UW1+sVQJQATEXIJzlQF9qB2VRWAi4KeO/jyUoIqli/i5ECGczHNwMJn4IPZahsg/KxhoBjSvlQb0Jq5QVtXjQONfY0Bl8YPRqzZs1BC0/5+pF3x6tMpWca+FYiw63R1YIyvcwMOu1vxu9aFRUV0NWqD/3WFbRctmm6F5Vl22fFp2pMvA9wPEG7Ue9jYg6uCFxQqjFw4AB43qv6hHxwqnL10SAsB7LbQjl/RRCtmUQAABAASURBVNEqXGUJC0SXQ8JFJPzGNRONV12ayPPnL8Qbb72LYinhYuPLFsWUVh6Kr7RgMJbdHjT0U57eFKBB+WbfLI6nlN4p6J3loyxECy8LJKN8gsVy742Jk0Emp3hGt8dKs9Cy8LI03UIkpZd4WxpLUatOjDAwhwWQhCiEdhmjGYDpCNw2I6GDx8gjMAR5hLdi4GOt+cFH9ROtkMAOC0sWMeeDyHQ8pfVOmTINzz8/GvrFVKnjIi2aHlpcsnHLAclmpfnbeCtEt+UshFVL7/TwZlTTkOPc6d2jZ7j60k2FRCxYcEXaDivl6foarpRmd+1CjeppUXHOYLyP1iITkR6+9lBUFPJAor304t2eJgKzhJDRGQ7MpbzKZZZGLyVrG7t9Pl07hESetHTT5cE2RBEmTJiE6TNnwasx8BTxXGB4EpAjYGxlBQ1wAagPeI1lBmoEPiIiKB4x5jhhzXJtcZO8U9whBygVFt6uDIP0kuAgWZBvAK+WLOTRG+SBjyM2AggGMB2qqw0b+SAISzalYSYiIEiWYDC+ARCDlAUwxow1IwBCPgfhyICIcWO7HIw8MC6kmENEngVwAMtKwchBGTjSgpQPPcZXGbCKkDsKbMd3jnkQ7Cge2A8IbWbSCgnpeFpcFJUhq76+EU/y2qupucgRRwaPeBx1pDV3PNcS8piJ0kE/kksEM4PZe2EJoRUSYR282nTsAcQGlygObLThSPTt0xuRi2hPBydMgDnAgCUAXeehdl1HmTVeE43R94PlaqQGfXtBjz59+gSI6KTBqSGJzKkLC8p5GS1+OWT8DCttabTSMshkMix+R3Q5zzkH/QROU3MzXn99LBobG/m9RRNaUo40T12mGaL4igeVLED7GRjqNHIFaareihkQ+OnbSIvCcj1GKQERQ0rpnQGZHQSmBn06SOqIRfGgFNPKSMbSkPEynHIRspjerMsAUa2QxtI3Wp8lY63M5UaLc6eUsSZj7hTSN6MrJZgZEm5WXhj9EiZPnszxF4d6svEaIl3lJX8RdFlsE6qPKDJsvfVW0CklJK9Br+5FZQ3qLOMOZb311g07rITHgGySZFhNWRqttAwymQyLX04r3hFkMhmWTDmtuKCcJ1oLi/C8efPDH1Y00wQCzAxKQ/fTbYEVYQENKwEXlLd43friiy8i4XWs8ZTPbUyoQeNwWRCEVulLCgtAXWMUCjlwHwbN88GDB61STVZUZR+JRWVFGaPz5SQsYkUAi2kXzIyDzWHw4LXCjxfjfR5NnEyknF4WT2mSFWS0cDlkaeU80eILRJeDmYXTiHhmFnaOEyZMJC/dopk5mKWTSjLd0G2BD2eBxWNoQU0tnnjySTQ2NYdP23GcjrUPV+6qyuXBqcBTVQlRLsK2227DebGq6l6x9bgVW9xHtzQ5zPagXVAG+imTJJwewJMEkHAgc8MEeA72VvDEOpZTDBoxwgLRGXBoQbsq1ZVwl5WB4sY74ShyGDZsGJy2M95zd5MEUP2S+bCAds/ylqNskhUWiG4P4gvUlmJLEWNeG4uFCxdCHyYTGkDySu+Gbgt8UAtwCnD8ewjH3M/V1TXiiSeexJw5cwJPfGgKkujS44w6qu0eMTeOg7DuuiN4BbZmuuc1U2tZfxVC+WAUnUG5CmYcFebSgaxRzDjHMUSWg1HGuCAkXGC0gCSe6w6MC4khCTzFCcysesBHC4iZhbIZxfDhw1FZWcG4h5kFED+TF700WB6Z9nmVR9Ce/35x5RFIf2EztoGZ9EuRL7/0KvSnxx15WoDJLgv0DrRIGaObXOUWWHMqzDYmwq+8+hrG8NudftrLhyYY3wKismBmYd6YLYnLRFYuKeU438sr8dxlFfK58C2lqqoS+vFtGNa4p3tRWY4u83TwCU8N5aLt40qTnMaKBoLXy1lYKLRYCDwHUYq5H+G2iuNZ2XgVlCBJ0t2W91pQ0pEkZ2xmYfFQ2SQDXV1dieFrD0c49VAvpUk2FMaX4kRBdml0ebpkMijnZ7SwQDIZFp2BeIIsnmHxBIq3YbYPtM2MGbPw4osvo4UnF0c7ofvptsCHsIDGlnGjBk6Ot956E08/8zSai0WOfXB+oItvTTTPBYsbrv8OYeTI9RGa1MW1X6z1klT3orKkPTqMmRnHrCGhA88EzCwjw2/oLliwAHPnLcDUaTMwceJkvPn223jp5VfxyqtLwsuvMP7Ka+EnocaPnwD9HL0+YGv3nv5kVBLqUuGqT5NGtMDMmOaoh8fwEWuHnwTLZDK59lj5Ml45Xc4TP4NyfkYLCySTYdEZiCfI4hkWT6B4G+ZEMYvIMkyaNAVvvfUO25Mw3h26LfAhLMA5oX3K9OkzcP/9D6KuoQEwLibanSF7yMjILos9tLnaauutOK97hznhvX7kPumyGi9NsY/AoqIhtRTQwGpL0klAkHAXUwb8lCeH914A5TQ4CbReiSeLpqYW6CPg2++Mx9NPP4drrr0ev/zVb/HDH/0EP/7JL3DOD36E75/zI3zvrHNxymln4qSTz8CJ7eCkk0/HyeSdcuoZ+P73KXvm2TjzzB/ghz/8WSjjF7/8Lf5zwUW4574HeIx/AzNnzUVdfQNaiiXEPM0kbJNxZ1/doyeGDFkLURSB84qnnZj6qn2tQOedtgnhYbbWdLaHkTStVXYp8ZCx7EUxlqH8ywIZvCwTyfJ8ABfnICKcsI2vYyodQswFm9pA7Qu6UX/WgqUDk7rDR9sCGiflwNamY4kjhYTGCVlYVFfPBeUhfqerDd8ywTGmbAiPFpTFscDqIi82oU0TtUU/7fWJT2wCR6/sOMfNjC1pE1ljCKq/xui6FEU1YMpBK3tMWQHREkGLSYwkaUGJUEya6KhLAVRCTKetxYMouLSGxha88sobuO76m/H7P/0DZ579U3z5K9/Ct446Hmef+3P8+8IrcO8Dj+GpZ1/Gy6+9hbfemYApU2dg1ux5aGwswlwesNwSIF5CXilxmDlnPmbOno9xE6cw/1g8+/xLeOiRJ3D51Tfgl7/+E44/8Qx86ctfx3EnnI5f/ubPuOSya/HUMy9g1pwa8CYN6663DioqCywfiHI8wWhnw0XS2KsalAkdtRLNIgDGBcEAYizl0cBun7SYl+V9P8zK4VrrSmmEOhfnC/+NLTxKvENuiUt4+tlnaYc5KFLfki8FDLYD/GiZYvVOOaD7+ZhaQI44jmOOHkB/ebi+oRH38IQyfvIU6L/mhYuYxrFmHHtEXfe7hLXOEeGYvVnC9jtsjerqChj1NvAf2wK1g6lrUqDl1yR12+uqBaQ9T3HjSyBHJBmBaLoorhgeESKXY7flAOMgNIcS+fo/w18d8zquv+EmnjZ+iMMO/ypO+95Z+PcFF+Puu+/hVdZraGhsglGe4gCd52IwxlcM5HL5MOA8yzcOrPETJuKBBx7EFVdehZ/89Bf4+je+gxNPPJ3xqzGNu/yahbUolmJI1sNQij0XSubOsX3USouLmXTzXFBLLNuT6zn5klYgrdlKrsLihUSxxZDxhcshkxBPdIYzOosLCwKfNacYqOeVxVNPPxX+Dxajbc1J1wwk1R5S/dtzu+NrgAU6rSL73hzHMMLp/P4HH+QV6tsw8hznisaXoNPVrOQCMh0583i6ijFw0EBsvtlmyOW0Acwqt4xYo7Bbo7RdQtlkidjiiDqiFYwybSAJ8jn4wEXF+4iD0jBnzgI8P/oV/P2fF+C008/ED374k0A/9/xo1CysCz/rLn/rnKNDZnksxsz4XnlBi4BzWhCMOnoYdTYuftzIQ1dwjY3NePXVMbju2v/i2muux8033cZF716MGfMG5vL0U+IC4xPjYPVBZ5WX6O+FUW0Xqcs9Xbpf3AA1kDENdAFJTlrKkK94BhlfuBw6Si/nSVZxYUFGBxzqABYtqsdzzz3PK4xFFJGORKDCAUS3B+kvaM/vjn/ULZDwpKK/NPz4Y0/gdY55n/gwzrN2O87VjO7a2HN0e1RUFLDddttBP9HpwlzXuKfmvhWI1qSQzd41Seel6KqOKIfFYlnfeDg60wjNLSW8PvZt/OOfF4UTyRn8rvHf/92EN95+FzV0bol3aOFu33PxsCgfTjExB7JKNFMdolYmGBeTGFoccjxtJK2TRk5Y8VKphIh6gYtjHBtqa+swftxE3H/fQ7j99rtw370P4Y033kZDQ3NQUv8dacJFRfnE8LSCsEBlBvt4vcVZOkhWqcLlIF45KK2juPgCpWVYtEDVz507H4899jivDhvpJIzs9kBWd/h4WkBDgS1PuLPidIA2fc889wK/NbbwVB5zvCRMTYNkUqoLv83DETQVhw4bylPKJxCFEzpnpyYDp6NxyenCLViqah+pRSXhaFN/cNxxp20B9OE38XTSCcJPZl3/3xtx9DEn4ZhjT8bNN9+BceMm8vbewfj9w4OY3zv0v/TBDMU4QcwCLYoYNTjugDJnaGb4cM/75zIzaPGIWK/qU71aGIQTNk5pRl3SdiXQX/+lqnBRDrqeGzd+PB548CFcdfU1ePChhzFx0iSYi8BG0CZe45iTUKM2bYPqULkC8DGT7SjHtistAyZ1GLL0DEsoo4UVL4eUl5XPFPaPmXERLUE/CffYY09yYWmmjuDiyis6qkpVKJjqS6I7fAwsoLnLURLGq/o/4TiIOf5feukVPPro41xQSgDHTsRxrzmhcWXWNceIdMu6LMwztkUbvUIhwo7bb4eePauZTCYEJJG2wyzF4qwp4NYURZdHTw28uJSE7ohjgLdAPJUkePHF1/Db3/+ZH7xPxn8uvBTvjpuAKK8P3Gy+Ocq7dHA6Ol7G1K9y4LrfFPaeZbZ2ruJmK7+jPRujurJ2K262uF7FXRRBi0XE04yLIqmNmDPPsw2C9I84voE777wLN/7vZrz9zjgsqmtEiTaCWeq0Ka+MZoasvqamJizvIz0y2YzOcMZfEntG6SpoUxJhkROOuSqaORgcZs+eg+eefR51ixoAchLpiO7n42YBDkmO1RgtLUWUOKGbm4t4/vkX8fCjj4U4uKAYN1fZeMvGb4a7kr3MLIz1hIui9HORg3MeG6y/HmFdRJzannMgnQHGUZ8CNF26UkOWQxe3HDJdVETWFqTq0QenHcHOk9Osr6/HCy+8jF/88vf40Y9/Tsd6DxYsqOVgTOD4MazE66CWUhGJnBsHJ9qA5akweBGEhLA6grHSZQGT23TMdG2PNZCBhN9XZs6YHa7H7hl1H15//U3ULqxHkdeAFv4gOWBmlEt4MoihU5EmansAH/GIwgRZGl2eXi6T8sG8qU2zNPENDgKZXhuDiRMn45lnnkVjAxc4MmNeR2KJxy8R6458NC3geCUUcb7GdLivvvpaWFBaWlo4VgHjJtBz1ADAmgDl413X6ZWFPHbdZSf06FENnyRcZDTf14SWLFtHt+zkrpqaOqUltfPQ+NIg1F8n/dlPf4kf/vCneOSRJ7GwtgFm+vDNbyrGJpscaIwoHyGKIqgr3w/QFZ+K6TE/AAAQAElEQVT3U5rpkctzwJLgdyKwpToFPPnE0/z2cmf47tLcXOLS5LgbbEE26DOMdk/Gz7CSy2nFBe15WTzF7CcKpTQJBq4ZrJsEHF8uOAxNuqlTp+H++x9CfX0z2GVMKw8qR1DO66Y/ShZIODAEcVzCc889h3vuvw/FYgtKvIKIohw3QB7OojWiyW0nFOeodwzPTe2WW26FtdceyvHOONtqxnm6RrRm2UpqFi9bYrWkyllkUKZAxhIuY4ssFkvQXeuZZ56LM874Pl586VVefcXsQEMuqgDM8YN7Aj0JdwX6+XXj8TPmsdroVpcEKJmQpMCvLljVj9ooWEa9Sl4WKGuRV0fNnISJccC6iDYAwaOGH/cfeuQx3HLrbRjz2hg6bePg9nCUyRx+hlUOaCNBylOtKTd7iy/I4u3x0tI4l0K96pNyGedygb+gpgYPPfQQ5s6d16qBtEihfR3d8Y+OBTTCNGR1Knn4kUfw0MMPcy7zThuGiBvBYqmEXC7fysMa8biwoJSCroMGD8auu+4c6Mg5tskhHf9J4K3Jry64qMioGjzCKXiu6klSQqnYTEdTJMQEYyc47lw8xo2fjD/8+Xz88Kc/x1MvjEacK6CZ11ox3VCUM35nKIKnaOi/6FSDIw1M8B0bchy5dLfkoAMw8lLACnvUJk2ZdgWG6zdq5yNAANKsnU0oE1Q+QVqGkWyDDmiVkOPCWcgZIgqajwOOaAwOYVTkc6hZMB9PP/U8brt1FKZNnY3mJtk+F+yrtVcD3VOJhPb0zO9Bqwq3ArjgeqYJCzxXiWUDQJElAHzM1J+siYlmhpIvIaHOuqacNW8uHn/yKUyeOp19yTQulFwnSSd0KiWWFVPfmHRMmoZged2hq1tAY3hJ0AYv4aCL2b8aQwt5wzDqvofw7PMvI0HE/vXw5kgDUY6j22Iw2uUa6qlRwrmbhDltgBh8xbxuB+dKRSGHHbbfFv379UGeV3tmlAnznW1iO8G8WIMftaKLq8+BxI7wHGwuitQn1FfYUFNTi9tuuxNnnnUO7rn3Pl5z1SPhKNPAE5gZGAIwEzHjIJDpCEammd4kOgxKy6BDgQ/BVHnl2RQvh47SynkprRzqvGWBZNLmeQibGTGBRZgZ32ko8b561py5uP+BB/DYE09Cv0zJHICjo6eIJywOaYy9Ak38lJ/yRGc84QzEzyDlKcayW7OZmRgB0nQlMJ0cUUSYM28eHnn0UYybMIGLCZe2RBqk+XTfLhnlFe6GNc8C3EsEpdP+9vz+WRPm9CuvvIaidhCc1y7SFTbCGEbrY5aOgdZoF0KamdJNAOTou0pcVHJcREaMWBtbb7UFHOeXmYX2mKUYMAYBIDIA1qzHdT11adBgyTJsjuu88S6VjsS4oHAEjhkzNnyA/+t5f8PsOfOhbwMAm+ONTSIOZZDsckH6CdorpukkKOcrLijniVZ+gejOA80JM9qXV4Fvvvkmv7fcgddeey0sGgkT5bTlsEmCHUE+62xVS3zGQsjoDAcmX1k8w2R1GJZMb62Akhm/qakZjz/+OMaOfYNctT8F4/iQjmaKM6k7dH0LaJ5mAPWbwTnHE6fHlClTceONN7GfxwLsUzPj3C9hNTwfrkoOXeNkSbdFSSijpOs6Liw9qqqw9557oqqyMvA/ii953y7YLg2yTC3RGmyMc2Wvra3FJZdeydPJD/DKK68j4QdoT4h45eUhWUIYrF20aWzGksEzSuBVD+Sx28MSfIquhOAiC5M25qKi3+5taGjAk08+iVF334s5c+axRtmS13KkPFUlWiLI6QuWYDIinoAkF6LFGcUTZPyMVlygeFaPaPEEJe5Yi8UiXuAV55O8Dqurr4fREcEMkXaxxOCjmsqBrO7Q5SzAeYpyAK+yY4wZ8zpuuvkWTJ85Ey6na9gkjJ0c6YhOucs1owOFlmiVIuDC0jqgd9p5ZwwdMiS0vIOsHwmWvEWXaoicSApc57k4eIJ6IOHrtTFv4ue//DWuuuZa1DXy+woczHRyAcwcAOM/R0DrY624ayO1Vxp6Dr4lwYcJpXSBZFYGeF4vymje+7C4GBdv53KYMnUqHn7oEYx9/Q1+z4qRJOoTRxUERAzKQ8SwWFdGlgiSKYcsUbxyWvE24OLqqZenTgyZWNBBP5Txzrvj8OADD2PWrDmpjYKEY641o8+Duh+jl/pR30uEBToBc8Swv/hmB9c3NOKJJ5/G3aPu5TV2HVwUsa+1NQDMjN9T4gBma0r/pu0CH7U3XHsNXxvbbLUVHOcXG86Uj2ZY7B26TPs0gNIO0ZDS4NOd6u133IVf/uo3eOa5F+l6I8DoQIxOzrEJBMmSCYTe8mBKK03UhYMGXKaeTgqejtRx0DU3N0FYaZ6TTiB6ZYDWbRdFMII3o31Nn+MBF2H+wlo8/ezzeOrpZ6DrpyTxnOygI6dckpBOqJKn1VNgJISl6bt8fM8ysvJEsz5W47iBcObYtw4JvwPNnDkbDzzwECZMmBIcDqg5pAntldCOcRJTzzQ/C+wOq8kC6vMMSrwG0jhPOHZ0ZVlSP86ai7t5Kn7s8cfRwpOosY+ZDOM/nU7MDBnGGvBo5CYce8axyAkCQWWhAnvtuUf4zfko4hgONxBrQGM+hIruQ+RZ6VmcczAOLP0S4/z5NfjLX/+Bf/zzP5jBXanjNVdzic6MWshdZMAoQxbLMFlrQDAOsDguIpdzYNN5DdCMioo8WlqaQpyjEma2ilrCeoL5jI7bw1lEh53wfvsN3H3XPeEPVmYOIY45fSjL9xLOWw4kU1a0QPEMl9PiCTJeRms+iido4zHiPfWDY33pGGngDvehhx7Gc8+9ANHSSfp5Ln6eC0vCyc1s3WE1W8DMOJYd8vk8Im5ezNiPhLFj38S1116H118fyy4nj32LDJiONfDxXvPGguYaf5Fz2HrrLbHhhiNpA82reBXO56DGKn25VVrbclTG/tDCjhLv98eOHYtzf/gT3HX3PdB/UsWuAn0FcvkKyLfQnyEDtFEZR3g5KlzNIhqAcoL6nZkoZ+jXvw+GrT0EvXr3RKEih2KpmQ501bdFE1+Lu/STicwc5s9fwJPBA3j3nXFI2BHZPXfMvhKYWZuuyidQXkFHdEe8TDZbqJaUUSp7OpjDwk+BtXCDob/R9uLLr+Kue+7D1BnTEWsQcSKD+hhPfWmu7vfqtEDCo4f6UuNEp5X58xeG08ndnNsLaxcB6i9YUDF0r6g2QpE1B8zSeaC25rmAjhy5AXbbbVd4zhmBc47zJ1lzGvQBNXUfUH6limsMsT+Q+Jgfip/B73//Z7z62hgU9WcZOOC8Es0h5gBlFOAOPwPlTWl2Vvbn7sNCgy78eGgumRm23347fP+sM/GnP/0Of/rjb/FHwje+8XWss846MNNkS9iO0EriFR9UchuwumKpmFqPCnIuwIhVa1NTE57mVdgrr7yCuro6yFk4S4eRJgyYy8upE4tWnjTOGPnltNLaQ5Ye+FKIhHgCQJOVykGPccebB8gDH113zZ07Nyx6zz3/PBYtqgsnLFYZNKFId1hNFsj6LuFASjh333rrbdx2++148cWXeLrUX7twUD8h9OXi/sUa+qgF2nDpBqJnz57YY49Porq6GhFvIjxPz2aSWEMbtxxqp95gOQRXjIi8hJyjgE6GhWqBSMJgAx2UR0spxgMPPoFf/+YPmDJtJkCHpZNJLsqFIed5nWHqGBaVrSnyGmpIGjeuLSmgiz1UOSyIiTe2lVd4agsXwP0+tQ9+9pMfYf/998WI4SPQt29/bLrJhjjq21/Hz376IwwfPlRmYGsSNpV5WZCHC18QksAlj5hsvj9cMJaMVjAWEXGHpZkuu+YiF2yvl+pQn73y6mt4iaeD+vom5orgrBDa5qmVwHhC0DeNhBsExZNWfsD0IL4dsEpWp9JFUQOSnnYSgBX7EPeUSQgpjuNSKw3WH4HDAo0NLXjppVdx330PYtq0WUjzAQmJJPEIQEEWl2oU6NSKlEIAyrJR6BAo8fENqdVAyyEYJ7VEMBeTUiwbx7S7+inhwh4DZpD9Fy2qx733PYTb7xyFqZzbCQxw7DdzlHGhRBaD9FlMpfGu8U6oRgYk08BxCoK+88XFGBHbWyo2gWsITyg7Y/jaQ7kBsiCrxcZxgxZpfgXOR+/F3lzdjUoHHPsEDU3N+M9Fl4W/KNzUEvPKK4ZZjgOUOnKHk2NnpQBEZEl5gWhj3PDef2R3qWCOV1q8LoLawlG3xeab44zTTkZloYBrr/kvjjjyazj44ENw+mnfx+jRr2DkBiNxxumnobJSu3JwkpbovH0AQK0XGNvYEZC9HEElCGTHJYBFaqoLqC6MCwXIC8DXO7wGe/iRx1Bb20Cn4QhGvWJi9V1zm7yHHITeKQbQplW2uLQxWgmvAcE6QPDKRozwKMKyuBiA5TrpRL6ZWuBoHw9DjgvKTC4sD+Ghhx7DggULwhhKmCdhYTG/BcXsA9UNY4M8CygHRrvD+1kgNZhsKBMKRMu2yilaoEW8rq4Br7wyBtdcez30f6A0NpW4LDG/czA5V3YBlgYqbA2AmJvhPL/3Rtz8JtwsFnLAVltuFn5z3nGMZs1bA5rSaRVdp0v4EAVwONEdLM7IeY5FdfW4+JJLcfPNt0C/eap7V+dWi3qLFVsJVMLF0Zmx/VwY6Nj23//T4SdCdLd81VVXQVc4UeTw8ssv4/zzz8f48ePDR76NNtqoTRvnDCyC8cySwnKx7wUKrbSgtsyZMwePPfYYF5ZaUKtQl3MOZkZazr9VN3UyOWw4HXw7HvlyQEQhLaOzuLAg42e4Pa+cn8tx8S4W8SavWm6//a5wemls5EJHvVL9HI1FHalKzBMM2hZo8mEquhs6tAANpk5sB5ntHcem54bAU6yFG8MpU6bh1ltv5wL/AGbMmM0P9QU4FzH3R8fGnouIcw4ljjcOYCSc10OHDsXee+/NtnKzxTmf2adDk37EmJpBq7RJHGusb3G1CSe0font3/++EDf97xY0ceI7DrpsJ+nYWR+lDlFbXBTBs939BwzAuuuuS3sAt/OOWX+un7ONi2pMnmHSpEnh3tnMQSca2SLKRZDNEg5UR+FyoJckh46cuWVnAcmVFtQWwaxZs8Jvui9YUMO6XNDPLOKpIWGcWsnDkJJsql07Xlk6xUIIsmV8xZVQjstppQlkI21INH4ECe1cs3AhnnnmGdx5593h/9LRj60qr4pnMpRHebth2RZQ3y0G9qHEeefseQL0NCbXa3HY/wnmzlnAa+yH8b+bbsG7705Ac1MR+YoKju3WMcHxG4TXsJc8VwacbKkR2HDPa17j+UvQp09v7LXXXujdu3cYW2YGM1v5Le0iNcg+q1WV+sYGXMgrr9tvvxPFYoKo9S+PaqJrt5lw8AlWq5IrsHIzDjvuZCIuLI50RSEfBlw4oXABdZGD0jRazSxc3eTzEXL5PDRxdcx2lGPSCtTqwxdlZmHi1NTU8KrpYehP67PLALCdhmPG0wAAEABJREFU9NjSGSvoWd6yZJ9yMBdBPyE2feas8Pek7hp1L8ZNmBh+F4ebal7ZeVDd5QN0P+UW4FqCkjqc4yBhZGFtLR55+HFcdsWVeHH0S6iva+R45tjlmE04HiKXRylOYLbaXU95Mz40bcrJducjBzYxwJ57fhLrrbc+zEJqWGQl9nGBVdqznLrcvXok3NnEHFgLFtbiH/+4IPxRSCBCxDvJmPfdjr0jkBMxM3aUw0flMbUtckg4ERfV1WHuvPlh8OmoTALOnBDBwk5nm222CYvJrFkz6fz4ETCKaApakgNZP7CQxEXGE8qkwEjbBopSiq40MLO2smMulDppPf3Us5g/rwYGR2eSo15Y4lG71a/vB1kmyZXTii8L3ivL5Zkrhyc4F3H8JZg0cTLuuuuecC2jXXRLsYS45KHTY8LxF5cS9o8PoHYJMr2z8j8OOGuz7J3SANcFaI7qytCzl8F+FugvGzzC72sXXXQxnnz6Gd44tEA2B22eeB/GJDheRDvOgTXWfp6aZ0BSQX8B3NOnsXnYeacd+S1lS+TzOaidZgZtjs1Moh8LcKuylV6DiwBO8KaWFlx88WXcOd5PFYwOUz1lHIiMlgUz41i0Ms6aTXoOPi0cYJMaGhrCtVFLSxFf+cpXsN2227L9HiV+9OvZsxcOOOAAbL/9Ntz9z+aHzldDwzW5zRyqqqrwyT12w1prDYLnna6ApoKsGARZvnBbXJEVDGZpJWaL8UJuFJ5//oXwf81nysTcQMgxh7Y79XGqlddYaNUpo4XLoTUZ4i2LVrr3dF4sU/SSstJP9YprMNrPzDBl8hQ8+MBDXGBG4Z1xE7CovoG7bpbBNKOeMMqTlrYJrzcY+1gF386WCTdC4CJiFsERWpqLmDp1Ou6790FcffW1ePLJp6HvVuD8NnPhMgig3WlDM0N4LIF+1DaLBt4a9VI7DEad2TLihBQQRQ4brL8ePvnJ3VAo8Cs9uWbGN2CWYnxMHrcq28kxqvGGlmIL/nvD//gd4Q7uepKwoOjaq8gdorm0Q1alXquyLuNki7kIaIJWFAr8yP04nnvueYwYMRQ//NEPce655+Dkk0/GL37xExx99FHBmV577fWYP38+IhfB81+pVMKGIzfA2WedjqO/+x3kIocoF7EZHLwMnNOUAkHDnuxVFDwrdi6HWbNm44UXXkRDQyMMDrmgG6A2o/WRwxIpLMho4XJQmkA8YUFHtHjlILkAZHquCp6aBPB0dh7BNmBfNDQ1YuqUqRjFK7Hbbrsbr706BjpxlbiwK58ZDcrgHKcKMYv72AQzjh8aIes3kpyvQHMxDovwbXfcjeuuvwHP6veCuCDHCQ1kPJ0SJbSwrAwuIuDyIvDESQAPz28xa6ohjWOJDYCaYGyE50axX9++OOigA7nZqyTn4x04U1atARKen0fdex/0k04xdz7ORRCUeAXhXA5mbtUqtIprM9NERVggGhsb+QGzCX/605+5W74HuVwOn/70vjj88C9iu+22xcyZc/CXv5wXFt+mpiZ+cyqGfGbG00wJJV45bb7ZJ1Ddowf0rUWDu605RkpAtCpDiQue6tNPhb3wwujgoOM4QRSl/Zqwz728k4SWAkoXLCV5qWzlEbQX8G0M2p60xljMccgA5yJ4LRhcEOfMnoOHH3kE19NRPvTQI9Af1NQJi1mA1WBLdIHHzGgjLsTst9raOrz40su48qprcNXV1+G1115HQ2MzNz4OxsVE9mxqbkGwt+xF8FxEINDiUg5Y8x82LzSiX79+OPjgz0Af6J1OuIH70Xl90Ja4D5rh/eU1pAQxd6aCBJqYCR0LRx4eevgxXHLJFdCPG8IiynjIERW4aweHY5KU3r+KFSgRc7JIW8+6BXJ64CTw+p8HqUvCbxYW4j7oKn/ILNAESvOhNacP+P1U87SD6pAzyxcqwnXLgppa/PWv5+PYY47D73/3Z/z9b//EOeeci9NPPx333/8gbVXixM4TcumpLsqjduEinl5qMGztYejRowr6My9GhYy7RdOJnGBS9v0UWoHpcuhaGNU2/Yn6SZOm4FXu/HVikSopyE6yGWjD9rTiZcAMKjODTFXFRbO5rWX4NuzZC4nyEYtuA/G4o/Tsy5iLccLTonOODhG0bxFFxhPlMcPCRYvw+htv4uZbbsO1XGCef+Elnr7mc5xSgpWq/DBuVCYVIQsJBwSjUBrJUK744gWcyTEiGUZXTGB5VBvvBSa0Vu6ZmAL1J53QDoI4LlHflBeTF1Oewwb8rNQG+u752pg3cNMtt+OSSy/HPffcj+nTZyDiGIy4CUqYx2lhbm2NfqAE9LasnTW1MhlvpdYslDWiDCea/GyFl704ZiorK7Dffvti+PBhnJ9pQzmEKPHxDSthUZExE04qgn6+hsbX6OLYw6uvvM7vKFfRGS7iBGUH+PTKRh+1PO+sI5cgWkkaSauOwLiz4CaVzp0LIHXo3bsnhtNRr7/eCAwbMgg9qgrwnHxsUMiu5kQuT9qxWUYA6McJnrxlB7aYAh55TsaWYpFFOsYjTmyWYw45l8Prr72G0c8/h2lTprBe6kQPlcvlkcSUAeukskbZWdxVjxs/GcYJveNOO9BuBmcEGP85AggJHFbdo/plHzNDFEUgwsSJEzF+3HhuLKiLMwAEBqFySJ0egj090sdr0KQkbZVxWxkBpbmUklJZfsVa6VCGXKXGo7AHzQcXFhTKMT3oGhn7UHloY4vCX3Zo5jXPzNnz8OhjT+GW2+/EbbfdgRdGv8RvXHPQ1NTCfgPkYwJ40iyLIejKbmOahxafkM6qhYPaq+CV6oGgi+xY4uZIf3pHV6+enRSAuxDhhOO+ROVKzKRvnQsWLsQbb7+L2+4chetvvBk3334HXn39jdb/boLKG23EnmKTaUvSLEd3QUYbMgkwdjADAmgEpmAcja4VLCRiDXiMOqb6Q7qzgfompPZWVFbyG8onsemmmyDiFW/UOubVfGb62AZZayU03limQ4mTEho8jNbzzvX8v/2Du5zpiKIc1AGegxir+YmcC9dKOintveee+M1vfo5//ON8/O1vf+Pp4Y/8vnES1llnBDwnnXSWutrhpbqzYWIIykhFlwYck3Q0usYyWsajsqoy/Ey7vqX88c+/xQUX/AP/+c+/8Pe/n48//PH3rP+EMGi1I/I8OXHc0lkVISchh62JvckmG8PTUSQEsFSVbFjdjzQwngJa8PrYsXTEs8PCIq08+709lPNTWm+wXanjV6x9HhYjdpAJRNkrk81YLCWQ5XzRgclXRmdyEceoqbNgcDT6Qp4MJ0yYhIcffgTXXXcD7rjjrvBhejI/9utUpvwcIm26yPHIuZjJDh5CAlbFIB7RSgipHlzBVDYNpDj9P5zLIRcVyHXUJSKO4CyHhJuUuOSh9r388iu47Y47ccWVV+O///0vXnrppTBf9f/XAIZEDcTH6And5NngJUH9bWbYeqstsfPOO9C2jjLdIbPASrVGPp8P9dTXNeHPf/4L3n1nfOiAlpaWgEPian6VeArpw9PJUd/6Jn7+8x9hs822QHNzc/j9kD59++Eg3pX+8te/xJZbid/E+ZnAuOM2+3CmS5IYOeZ3PJXtsOO2+NMff8OP8j/EPvvshV69+2DOvBrM4Cmkjt9b1ttgfXzxi1/g4vYnnHDCMRg0aAAcNTCU4FjGSy++yIkeY7111+F9bl9ki95qNukS1TsXhcXk2Wefg+7kI16bLCHQGgnObwma7p1OsZW1VNQ+n+KC8gxZPMNK64gu52WOwzkXFgql6UePPZ1wkZuliRMnhUVF318uuOBiLjKjMPqFF6FFprZ2EdvsVU3Ia5Y65MwpMxrSVshLjq8MjOPCpDMM3jhGCVo4DGqHkeu40Je4yM/Biy++intG3c/bg8vxr39dwO96o6D/kK2mpgaO/RZxMc3AjOX5tE34OD3GxraexMB75YTX4hHNuuvOO/Laax+YGQFwxJ72yYC5PraB5lnxbffgAIRD4sFducfd99zLD6CPg2yYGXK8/ol5r40u8DgYtttmW3zhC5+F/kbReeefjxNPPgUnnSQ4FY8++hj0Bx2PPfb/0K9fX042Az1FCkvoT/4S8Y4iHrrii+Nm7LHH7jj77DO5iG0C3d+fd975+O53j+HJ5GScesppOP74E3DM0cfhf/+7GY1NjfjcIQfh7HO+hyFDByFJiuB9GKZNn445vJ7RXzLu27cv+TQ4VuMTTNBeBzLJql1Yh5dfegWLauuDgpp8gWj36ogvnkCiGRYNsOCUYJcspltZgZfJZzhLy3BHfPHMqDeFtMEolUqQc83lC4i5qJQS1mw5wHHTRNDH6tfHvoVHeE126+134Yqrr8HlV13FcX8/Xn5tDMZPmsTNwjw0crNS5LiPOTGk7YoCqtkWtHDF/G5HDbl4NKGmZgFPGzMwhvo9/OiT+C+vs/7FRfCyK64Jf9jxeV7nzZozDzrkKp8AnBNqs8pC62NmMLPW2McJsbOxGHJcaLfackvsvvuuwY8Fi6gjM5OI5hjJoh9H7Jav0e8vlXCiaEDGsecAJYQJ7/DSK6/h+hv+h6aWEjkRuJgTfBigzrmA37/0lSXhOfc8PsvTSGVFRfgzMXfccQf0k0uL6uoxbvxE7uAuxLvjJmKTTTbCFltuHvRNeAdtTjoxf0AaWhmIkYJXY0lmC6jikTNsyXJOO+1k9OndK/xfMT/96c9wK++tZ86ajYXc5dYsrOWuvp71jsff//lP/Po3v4X+eOOO22+H05mvZ49q6KSjnx6bNGli+CXJoUOHwPN6QldgqkeQtNZPFVZdkBnKapMeGhPORZgxY1b4W2YJ9ZSI0gSiBUvSgOKCLE30kqCUVC6l0ncmo5ho4XIQ7/1A8pJxHKMC9SGHOPvfBZBpEzKEYQ4RN0olLhj6oQRd9c6eNSf8btE9o+7FjXTkN954C2644WbcQPrOu0bxlPMM07ngjJ+EWbPm8jvjAvZ5LRYtquPmph6NjU38bvNeUJ+rfMnV1taGfLO5KEyaPA1j33gbo0e/jAcefAg3cjNyxZXXhD/ieN31N+Kmm24NG6Q333ybV121LLuZ7TCCo50BNoV0BOdyxGwPT5TOab4a01OnaiarfIRB01nQ2kT1vyDhePVcdc0MG2+0Ifbdd0/0qK4CpzJtJWFmYpB5DOk/cT+u4FZYw2lUZw60OwchEHM7pw9+F118KWbOnI1cvhIxO0f1mdHwBNGrG+gzwkmkoaEeL7zwPLxmF4zfLNKP5DNnz8Zr3G3m8zl+W1mb6iZIVWeDGQMMy3pKpRJ0MpOMpwfqwQXhmKO/i0ED+uP++x7ABf++gIvYXJbiKMJJbHl4yxEc9NNhCfXR77H84Xd/CL9otusuO+LTn/4UXOS4E23Bm2++RYfgsdVWWyFHHY0lofVJ9WyNrDZkcHRO6vqYGw79T3/Tp82AmSE4aiWgg4e2yriyW0ZnOOVlfZBxgZSfxsvplLNkesYT7puHA0gAABAASURBVEhWfDMTCpDJZNhscZoEzIztimBQXy6GmHOhlpuFmTNnYfKkKRjz2uv8NvMo9KeJ/p+96wCQoljaX/XM7l6+I+ecFQFBQUAUDAhmJSgq5vCbAwYwkTNmfYZnDs/wzD5zzuGpGDFhQCQoOV3Y3Zn+v5q9xRURziccdzh9U9Pd1dXd1dXdVR129+65517cdNM/eZf2T9x22124gzuIu+++NzBEDzzwEDLh/vsfDO5zNM+dvPe47bY78Y/r/0m4ETffclvwnZHHn3wKb771Dj6f9SXmL1iIRYuXYk1xCdQZDnYR0SBEUr5GRIRxAyNOALCGggpSiNe0NChuawZh4wiWHvSlAMqA4uBCsm2bVth7771QVFTIOedDnc7PgFQjYF7KEgpB/O/54ujZNA1XOepkUx2h+kAVxl13/Quff/4F3CgNCvtH8Zumtk1Xihq6iEtlzpWIHnU4hiLheBEIHId4IPjdqCQb5vM+xHGZzlGkbWXSBh8RCdKTNCxK77OMXXbZBZ24U/n8s1m45dZbsXpVMUeslql1qW+oGB0wC+92PE7yGJWyC70kvvba61BcXIZDDxmC2rVqBWV//c035NRyJ9WOtJqfxVHQfIL0LfsS8p7iCXQR3rGpHD777LNgVZ6O61hRPEnYdu5yyTyHi0aDeBDgK5OGUfZCqq1BWPMQNKyQpk2HNa6gcQUNK6TD6iukcemwxhU0ztpYp08gj8H717DP8bMWS+b5UPFoDiFlCrg+WIsTMRDjwBDEuEjyyGrlytVYumw5UjuPufie9zaZ8AMN0tyf5gc7vsU0FkuXr0KCA8UHDYIbAViWhUA4bsFxrHcqQhxR5EF5+WNItU/opYFBS/jbPRntp9R0zqr8WrZqiQEDByI3L5dCpGCCsaY+lcX6ZMSk9aH/DjizqRqpwlelK+wTDX/MY68nuWoCDFfUidQuRTZZdZuKbQg7f+GCBcjLzUWXLp2DT4KBjXCpAPVz+9k5uWjfoT1ApaHHYmVlpUyW39fPctZFqjISERhOcIcTPcYjtl479USE4aeffgYrlq9kmgtQRhaqeCgf60C4U3GcKH0HEMURIJg16wvM/PAjNG7YEF06dYaWP5tGZfWaYtSvXxf16tcnvSDltMR0OIXZEm/lUUFlEI9zHHC3or8OMHv27EDWIgIdL8qb0qkfACdtOq6+guJ/45MmE5cOZ9Kkw5qmoHEFDSukw+orpHHpsMYVNG55tp4Cj+pGQY2K+h7AS1yrH6FnCujKWSuPcfgQ4a8FgGKAGhn1g56iYVEjoGHFJ5lgoQuNdcGQixRYPbs3ms7yuGCxrNc43OVyrEDHDUHHsFUudKBvCJgXmi8A0BnC3/sRTh/HMWjbtg0GBgYlJ5COiMBwTlvqBCOhnLCO22QSEZFAyWn5y5Yvx933/Cs4F9adgLADHNeFcdZTnWbYEqAzkKC8vfzKqzyK8XHIIYPRo8eOyM6OcpcivJgvxPHHHomOHdoEq8MPP5wJYxwqA81IRcHJGkzYcv6JLQ+lPBGBiDCPoWGNo27dujxCa4qS0jjeeeddxBMJQFRBCBWFsDSBOjXOgLAeQHdISmMZX7OmBMqDtcC2HTtCj9Xm0yDqqrVGjZpo0rgRqZjIwc7CWMSWkDfrDypP+VaZBaAsuVR4QQv5+u6777Fg4UKoQXEcB0qnQEpS6zsl2VQpGiewLMWuBY2vA5pZy9kYpOnUT8PG8mg6uSD5r1wpLgX+2jZYKnurPaG+ZQ76YHytWDQMxbMl1gYyUDkokJwp+lBI0P77FUhKWs0nrEvThXFfiSEiMJxnKV4s038tiTmwcSDJWgY1r4Liqj9oSzIhaFEmojwcyI4yoPTK5Ze6Q9mPd661iopgSEcRw+dRGDhjDS9VRCSQfVBm+AokoCM2CPzll4B3ABEqZ4tnn3kRH330GSAR6MopmBu6klPNgsp2ZAzrQDDJDRlxOEAEz77wPF585RXUrlMLkyaPw/RpEzFx3CX4x9UzMPSgfVG8ejVuvPF2LF9RAss26UqSKgRBu1hMcAQtLC54NKAQRILBaakNDOny83ORx+3zz7zEXb5iFcDdCNe4sMqfKL0HkSQijmKSlB0INDoCeBy8Pkn0J9u1fv1fLD6E6RF8+cXX0A8atGjaEEACDuvimGdqlPEt+xgjCCDYdHG6cmZ6AMoSSXz51TfQT0PpEY7KSCEwqDxmtKRhAygbhth+DavMGSMOa0HJMkHL0HjaXzescYXM9Mx4Jj4zrDQgE3bt2FEhK6SYS+E1rLxpC32SE4KOUM4ZztgppIoRqJ8GUFasAoHPoq3OmQxQrSYqxwwwxkBEAgCdiFDeKRzoUunMAKOxPwZhkvKqsJZPxSlk5tV49YP0uPkt5wZCuSiAPsTA85MIetBLokPbtthnr71QlJsHl9iI8MXJ54gLY1yIdka6zzSNyWufdeNrE7b+gNlUTfQp7CQvJL/6+ms88thjwRkxoJJVADKDqBIuNcxEBKWlCehP8N95131Yvmw1ttu2I3bq3gN169THBx/MxJjRE/DmG28h6rpQpWccA9HBtJF2qFISKW8/afPy8uBwta6f7PGoOIniIFZloyHCr6SM8FkbFyi3xji8UymG3tHk5WVBhHgmfPzxx/B5Jt9jp+5wHYFP4031TYPGsllMVXu0HSKCJUuW4NtvvyefnMbWwlBBKq8+j3LUV/mpr7CxsKYrKO36QNMU1k1TnMK6+HRc0xTScfU1ngaNrw8y0zWsNOqnIR1XPxMy0zPxfzL8v5HreFP433JXw1z+Wp4lmGFeMAZ1avfYYUfsM3AA9Pe8PI+LBM6zgDjtB5F1Xiq7NKyT9HeKmk3VWFUI8UQc//73Q7xoXMTOcdYpWjtQYR30loimO1598MV7DP3+xO233Y2zzjwPJ518Jk459SycRpgwYSo+/uhTUAcirl/aZCCY+Kr4ygcYS0Aa1m2OCIcrFaYOTBFBJOJwN+dBRAIwOoLXzbSeuBoNNRYiAjfiksLQeNB0UKQ/8EJ3zZpVaNCgIaLRKISpejRGr4o+Ap+LEJXj11yEFBcXB3yqsVSjC/w6LJVGQQnUV1hfWHEKmr4+0DSFddMUp7AuPh3XNIV0XH2Np0Hj64PMdA0rjfppSMfVz4R109Px0P9rEhBmV6C39gniXIAJoXxlEyzKuu+4I3bfoy9ycnMCWsM5pwGrc16NT5BRMSGsTwK/zt71pVYQZ5WOgv74k8/x5ltvU+y6jbS6kdaUFCiRQiq2Bd5a+frAR9JL8OjOhf60RmlpMfRCPTsnB6uL10B/C0loCGzQGr65atHBZaRcdFqktibta3gd8DkY1eimfAqKxwua3+MWm5WuQ73+qHEcKmKfBikJxxhmE0igfC1++mkeDfliFBUVolWrlpS/T9okEPBMrwo+Qvn5NCxlZWX44fsfyK8lKN+WbeTlNw2xKtv1sZ6JT4fVV1gffRq3vnTFKaRp1uevL11xCuujT+PWl644BaVJ+xrOhD/CZ9KE4YpLQEiaCZwgxOhjweVNAFyiIRaNYJfevbFrn52RFY3BYSY+gBoVgnDMGp4WIHQblIDZYOofJOqgV/CpLNW3VA7FpWW45777qIQTVA7sLHYAEHRJ+RuV6v6oMuUZHFVWVydUutYm0LRJPQw7bDBu+ue1ePDhe3HNtZfh8iun4N777sB9D9yDMWMuQs+ePeBwlEVcQ9+wTVSCSVXcLI1y+KP6LJWjiEB3DiISLIiUVvEKZEWjFQALhwNaRHhkxrpZJ4uGMZHg47n6P0H0I7pteQ7sOA4cN3VUV4GCK5lExwSB7QClqPA9d1pLFi+FiIGAEKQhcCqjNASI9bw0XdHqK2g4ExSnoDj1MyGNU39dyKRbN6y0ilN/XVD8H4HSptM0HMLml4DK2+PxsOWcMRxjGof1YTgMLX3OJmTnZGGfAf2xy849kZtLg8JEy8lpyZ7mExEI8wKC0G1YAmbDyX+cqso5Ddoxb7/9Dj799HPoP9qCCt9kFm23TFdY8q9AL/0orwgGiw9wx7DXXnvgssum4uijjqBxaYTvf/gWr73+Kl546SV8+PFH3MXEg59kuPSSCzFu7KVo2LA+s3u8w0jyQt2B5c6FxWlRxOM3TiQ1AEXUmFgaWz9ITw9s/TRUgKjgy9KKCGWrpYoIRFLlAvpx4y8B+rpTcXk85iV5YU/jgqrogptpcFIbCNsTjyeC38zSHyDVsMN7J22rQpr9zHAmLo1P+5pWkbDSKayPVnEKmv5HkJmeDquvsG6eTFxmeF26dFxEICLpaOhvAglE3CgEBol4HGpQVLo+TwpUzDWKinDwQQcG3x9zOWeoFkgL6Dw1JDCOAxEBXwjdxiVgNk6yfgqfVl9EKGcJfnzx0ceeQAmVQ6A2TVrZpfOqZldIxyvLl99UpBPacbjRtR70buOAA/bH2WefiTq16+C/7/0XY8aNw3nnX4CLL7kUo8eOx8gLL8ZZ556Pf95yG5YvXxr8Xte5I0YE/zZURAIj4RoaFip7n7u131S2mSMiAlZL+ZsAvvzyS+g/8tKfk8nOjkHvXwKCzczH/158ed9YkH/BvHnzsWLFCqgTGhr1FbTPFDLDGldQnEJmWOMKilPQsEI6rL5CJi4znE5TnEI6rr5CJi4znE5TnEI6nvYzcRqunlB9uQ6MCQQODUQwL7hDEREuJJvgwAP3R/PmTWCMg9D9dQmY/6UIv9ygaF4Rweefz8Knn33OBbvAo5Lw+LK6GlWCtcAEUqyNVkqgXHFl1KWXwTrR9TjruOOOgutEcNdd92HC+Kl47dW3sGzpGp7pR5FMCEpKPHz55fe4+577cdHFl+CLL2Zh++234wX+KSgqLAxKjScSEJEAAkQlvayKE2pYLNvgYMmSpTwGW4HGjZvwbJirMgGSwccjK4mh/6kaMqn5LAKDqL8aICLQPtKhov2kyQqZYY0rKE4hM6xxBcUpaFghHVZfIROXGU6nKU4hHVdfIROXGU6nKU4hHU/7mbh0WNNCqDwJGJ6e6C7EMYYGRNCmdWscdNABaNKkEeOGtkaXxByMOvgCWA9v5UN2PSkhqlwC/5NRcdTaswBVbGuKS/DQQw/z2CvJ7aID/QdU2nnUd6TY0o8OkF95EJFgpaL/pe3EE45DdnY2br75DvzrnoewZk2C/GchGRf6USrqHB5xRXhhlw9YB9/O/hZjuHv56uvZ6Nq1MwYPOpgDURDlUROHKAfkb+vCH7m1ZBpIgxJrWP31QSrNBgNdwwyp8MtJk0kPS5YuDX50Mis7iu2268g7HAeOccopqranuyqHY+rnn3+G/mrBuko3M54Z3lirMmkzwxvLl5m+vnyZuMzwn8mXSRuG/6IEUlPiDwsRpriugyQXgIY6gFH07dsXBw86EAUFnN9EaD/qf0/lZNdYOdDLfLSgzHgYXq8EzHqx60OmO46+z6MeYxyqOMF7H8zEZ1/N5p2C0e9mwdCaCFNSqZZ5/M6FAAAQAElEQVQxME0IDsMGlel88eGL5VGQcKyYQPELPPTp3Qv63x2/nPUVHn/8SSS8BMDBxgcOL+IFPgzzGiTJNwF0koWff16CO26/C2tWF+OA/QYiP08NTxJ6kedwx0OqCj1C+YCgvgTGwbIeUH66UloXbHmZ9NkWkDcIoJ9Ug3iwZNqKi9IyH7O/+4Ft9dFhm/bBJ1doFVHVHFkHeyKAoP1kUJslItwhejwGWwDeqcLnblgnugJJgkfDfwY0k9KrnwmKqwhk5tFwRfKkaZQ+hM0vAc4KzgghcFRZji6C9VO+z8WWAcNkw3qlcE0ShYXZOPCAfdCrV3dkxaLBwlBE6BuAoxJKz3jgI3T/iwRUkn86n1p77UxQ+C+9/ApWrSkJFIGwJC1QgUnQeAqE4RSQpBKfgEvWJwEIudBV8e577IaysiT+85+nUVJaWq6YkeEzDOYVzaa+MGY48CJ4//0PMGvWLBQVFaD7jjtAL8WNY1JHNiSvyMMSQVagLqhCAwFIGh3EoDEB1IO6IKMGgEC+qo0Bhh2AE+Krr76hgQOaNW0M/SSYXjQyoUo9Qm7WhbQiTiaTWLBgAfRuCGwPSYMnna6+ItRX0LBCZljjCopTSIfTfhqXjquvkMan/XVxmXhNWxc2lq70IsK+SoHGQ9hEEqBcIVqWvoRrKS4ENchZm0jEuWDz4TqCZs0a4+CDD0SnTh2hOkxEIPJbIIIFCQKfHjIBoauIBFT/V4QOgXCRcqrbdBLpT3m//vqbiLgRJqj06VXhR/muXbs2GjRogKVLlwQGwjgOhx6NCNnnIgfrBTZejRGpuIK2+PyzWfSBNm1a0/epyH0aHBUlC9lY+9eSCOsy8MXAMo8l3mc9loA0pJBaLSeGEKt1KGC97rPPPwv+H0uLFi3YxvpwzB/TrreALYQ05Xyqv3r1ahqW+UjJO8WQjjVPP2WXiv7hW+kU1kewLj4znhleN++6aZnxzPC6+cL4n5DAXyG14NxIAeBDwXXdYE7qJ7kco/PGonv37hg0aBAaNWoE3QWb8jHHDOGziSVQIa3DfgsUX2bd2jGPP8GjI24x4wQRyUyusuFGDRvCoSFZunRZcLGt7QDV9YYB0C9EJngmm0wm8Olnn0DHZL16dZCVlQVVLkHzKyACHfaW9fkEi5SzQTiV+dewECskIKhxYSj1aDwVWvcdj8ehv7hcWFiE2rXr/Knd07plVWZchG1ihdovqhDmzp2L0pKSYPIT/ZtHZa0I9dOQjquvoPi0nw5rXEHjChpWSIfVV0jj0mGNK2hcoaJhpQth80tARw6XZ5wrOnO0Pstxz90JNZbvJ1Gvbh0MHToEe+yxO/RnkkRIzSPniixStLQQ/rwEKmZU2Ak+wbKjAmB46dLleOfdd5H0LBWsA/YqqoPLLyjgVtgJjlg8rn593g+xOTQMOtj+ANgwVdiq8Kz1sHrVap7/WxQWFrIsFSGlYn2wEFL++qSVkGJ83hGor3Vl+ggEx6lBwxGkWbCcNDBCPMVOhPJmYUivp17MQVzq0XoU9Pho5kcfIRJx0bFjRxjHpAiqwVv51/4QEehuZRV3LIpT1kUEIqn2Ky4TNF3j6qdB4xsDpVUa9dOg8YpAmj7T13yZ8TC8eSSgclZIl86Zh2CrUr5L0cnjcNw7PO7q3KkTdycHoW3b1sH4AZ3m1XlsdFXIePhseglUSOuoslOlSBVHvalv4Kuvv8Hsb74NVv2Wis9CNj13m6NES065JfZpTBDwbKEDEYFR8BlcD9Ag6OAV1eak1h+D1EGrgzeFV4XHfOsRgePQ4DKPDmY1DnrYRerUuW+6fsu8waRYhxfmQ4D3SWlBvUp5S7CC1/JEhDgB2CYl9XgnMWfOHBp6LziaM1Kh7tWsWxx0kotI0B6f8ta7FTUy2k71lUENq/9HoOkKmp721w1rXGHd9HQ87WfSZOIUvz4QSfEuIutLDnGbQQLaLwrgQs/6HueUB/UL8vOw+267YcCA/qhbpzaEfzoPdYypLyLQMEK3WSSwUa1jtVoBO0E0BNXFSa7wX3nlNUAcJJM+VKcJOw5V3ZFRn+B5PncayaBNhnzTxiANjiD45FTaD/D6okVQYxKJ6v2RZbuT8CkMYZuFL+MYKndG1nn0yMynktTVkWUZwvqEPERdBxFXmMdL1c18WqchjS6itMogTBJh0UK8w4ri8TKISFA3s/zm0Qn2zTffkLcE9GPTupP6DUE1iiz65ZfgF5nXx7K2M41Ph9N+Gr+ur+kK68Ovi8uMry9PZnoYrlwJiHBCsEpdaOi8Es4LVUCWi69I1MU27dsH/xl1p5124NF0VJOg84lZwqeSJEB1tfGaLFfxlopQKX2uCPTbz8GXHcVAYAD62sGo6k4EHlfz9HjnUAs1atSAQ2MgbFMauNxBJqTxjjEQkUBhd+q0HfO58Hhm6zGv5cBeX/sN86RBj6ZUPPrTELm52ahXuxZ8Ggi1K6CRBstKgQeNW5br2yTU17hDK+PbRLCV1zBYpy3vEy1XQUTwww8/YNGixahZswgtW7VSdLUE/fcA+g17lZuIwKdh1vYqaIPUV0iH1VdQ3PpA0xTWTVOcwrr4dFzTFNaNKy6ELSMB7QutWUQAPjo2atasiQP23Rv7778P6vIeRUQAzg89XVADhNBVmgRMxWripOaWRTvTOA4+/fQzLFi4gH3GYxkqTmHPBp1YscIqmYqMUwGrEtaKVemuXr0Grdu0wtixo3HxRRdi3JhLNghjmD760ksxZsxoTBg/AccdeyyNiuCbr2dDf2VX2285gC3lQI9ySdWmg13rVF8op8VU9r8sWoRmTZti7JjRmDhhHMaOvgRjx6brvzQIa3xduOTSizFhwngcc/SRLNJi7tyfUpVohcSIAMZxaH888vUNcnJy0KhRQ6b8/rFErQtEVbHH4qeffqIsbWBQMpmzbPNa/hnWtABXHtb4+kBp1sUrTmFdfGZ8Y+mZtGF4E0pgbSezTA2rl9HHDse7foG52w7dMGzYIdiOi71YLMp5IEoJEeotLkY49RgPn8qSwEaNinaPcKeSuhkAkryYf/f9D7nZFKiitDzPDL4oKFJZPFeoHktDoquU9H/PS3pc9ZPF+QsW4e6778cqXrZ36NAau+3WE/369t4w7Mr0XXdCv117YefePZGXl48vvvwO//nPs4iX8hyXA94RBz7vlnzQh2HYgAdb4AgHOPgtBHN+mod/P/gYli9fxV1EG/RiWbvs0iuou2/fnRFAvz7YtW8K+tLvy7r77so0+r179UKNmrUw+9u5ePyxp2F59CiUBg/jkPTLEPfibDXw0SefUBkLOnXsAGOEfeUzPUnflgPolwMLsCyjaj0CDjOsYB8Vl5TAqmIgnwwERjPpazvYLh+wlDmHJwMC9S0bs64R0PgfgbY7M03jIWxBCbD/wD5V8DgIjInA98v7lv2t15o6FFyO6/rckew3cCD2GbgX6tWqxRkGTjUHRgxEBMaYIC5iELrKk0CFpM0uhWEn+uzURUuWYtaXX8NCyKUQb6HqUwI1hSrlkrw70V2C58chLlnjiHScCB586CEcf8L/4aJLxmDcuEkYP37KBmHChMmYNH4ydxUTMGnCVIwYMRJnnXUOV9LzEY3F4BhDafgElYr6CpZysVR2PvEEissYwRNPPo2jjvs/jB47EeMnTCNMT9XNOsYpsJ5xE8gP65kwfhp3JykYO2YSJk2agZEjx+Do407Ad9/PgSMGyXgckYjA8ByN84j9Asz5YQ50N9a2XVuQAQIgxsCn1k3qURt5gfBFsKCPqugE8XgyMP6WrbIcfAoiAlUW2h7LMJMAtsEi7X4NKUYNhvp/BBtL13wiApEUaDyETSwB7bI0QFh4Clw3gmSSx8FW4LpukOJxcVijsAB77bk7jj36CGy7bTvo/aQxAqN9BJT7whAgIgSD0FWeBCokbe1vn6tD7bivvvwKS5cuzeCwQkVk0FdWUBAJfu7a4SAzyM/PRatWzdC2XXPoRwzzcnOxYP7PPEaaizk/fkuYXQ4azoTZ+GHObMz96Xse+c3lLuFLrFi9DI2bNkDrts3RvHkjtGjVBK1aN0U7+u1aNS73m5T7v423bt0YtWoXYP7CH2kYvsH3P3yNOSx/zo+zy+unr/F1QOv/7vuv8MvieWjXviV3Ok0JzXiM1wKWk87zhIJ1qXAj0Duv5cuWoF792qhTpw6E6bp6M4ayIIBxEgePQAK/qr08LghA3vT3wES4ZKFRMcZAd5/6XaFk8E1pHZk0OTSWUBCNI3BqLBSCCF/psPoKRCHtaziESpaAdlUagqoN3wq/jkfLU5BkkgtC4yHB/s7JyUKfnXvj8MOHoWvXLtCPzvvBOGHW8KkyEtBe3Dgz7HxL8Lgd/ezzWSgpLWOeXzsf0GKEuKrzKDeJBHcIcFBUWIQLzh+BKRPHcLU/DtOmTcL0aZMxbepkTJo8EVOnTtkgTJs2FVOmTCJMxmWXT2c+7homjmeeSZg6fQomTZrAMidjxvSJmDEtEyYxPgUzWP5amKb041nWRExn3hkzprKcyZg6hTykgfQpnognj1MVWL/STyPfk1j3NNYzddp41jsB/fv3hxpQax1uTBwa/eWYv2ABohEXXbpsT0NjeGzkw/oWwr+gl6z2mQLSGFQVZ8mI0ID4HHTLli0PvngqIoFisTQu2i4hDah0rO6QhW2DhRqJNGiyQmZcw4pTSIfVV1BcCJUpAeFix/wKrFp+A9qfHqJRQVZWhDuS9jjkkME8rt4FNWsWIhJxSA2O7cCrzFdY10YkYDaSHiQ7PDLinAWvBvDJx59ARLNJkFaVX45xyZ6guHgNDUs+6tatHfxml+sYGKalIAYwDG1jAMzjZEIEouk0TlbYbp6jCcFxYxSJQ5m4cF3SBOkOrCFQUPYPQFiHYyIwLMN1ojQCLgxxvwFNN8RnAnkScaB1GYaj0Qhq1ayBevXqwbDOZGBAXfi+BEcG3347m20HmjZtHChbw5hA+Eb5GymnGjwVqlJvEQMR4THeat459UOPHt2h/25Ajz+sp7dVPtOVeZ98p30GM55MY5EZziAJg1tKAtplMKxdITUuGSl/gkQYolu3bomDD9ofBxy4D5o2bgDHIZIzD9yZWj/JMVCeJfSqjAS0RzfKjK4ODTtz8eJl+Pob/dFCdjof7dsANlrCpidQJaHg+z5X4R6MMdC4gkelo76jo9L3kIiX4YYbr8eiJYu5endwxRVXYsiQoThkyDAMO+QwDDqYcBAhwx/M8EEHHIKhg4dzUA/DwYMPI/1RGDz4cBw8iLSEQ4YyjXSDhgzHoCFH4OChh+HAwYfioMHDcMCgQ3DwEMYHHYoDBw3DQQwfxDIGMW0QaQYPPZzlHIohzHPwwYezXJYx6AgMIgwdehTrZB3EK29a5xDWO5RlDGEZRx91HL6Y9RXA+fX666/hheef42RzAhlo2wGDd9/9L7TfOm23DQoK8gB2lGPoUR6W59KWEzLlwEdyGAAAEABJREFUe6SzgQyZSqPk0yglNbiFwWrzlG3Mnz8P/XbdGcOPGMbjj17Iy80m3oelYvHZHsN+9tgmPSpJJBIB3z7Hhc+dGT3S2QAXvra8BCx3nwo+O0aCfkvA545T+9HSV1DD0b59GxzNO5MhQwahTZtWyIpEwDUGhE3QS3pjdGGoMSLCp0pJQNXMxhnS3uQ5/Ndffw2fE1VEs2mHpmHjRWxqCsdxAmUhIoHvlRsSy0Grdakfj5dS2Qp5TmL2N7Nx9533UGFanHDccWjZvDmYAv0+hLZJj/YScY+0gJe09AXGuMFlMcc/cUAi4UGPcFkVlDau9DxGol5DgnniTEzCIM5jwgT1chlxSaZ7PJYqKfMQT9qALsk0rcMyLZEgjuUmuNNIanrcR2lJnG0S1u0FfPieZf0+cQZlZQnst9/+6NylM36cMxc33HAT4jxvVoWq/29fdzCGk3XZ0uVYsmQ5mjVrjqwYJyQ8JEjncHFg2H3CYyPDMMWHFAjLt2yzTlYS4I9dZaSICLRPRQQzZ37IsI+iokLs2qcPDh92CHrt1IM7tSL4VESJRBn72UGEisd1naAdtKHQfpWNMCsibL9shCpM3tQSMJS7n0xAL9ldil/Yj1HXYNsO7TB0yEHYb5+B0H9PESHOiGX1PsBFBEdp0F8istZnYvhUIQlUWHtYduhXX34DdiVsueIGYwicBO/KfCW4ItXViioexylXJGTApwUQEYgIolGHStJHLBpFIp7Ek08+g9defRONGzfGkUcegeycKBWRIBqLIsZzW8PRbalsFXwq4TIqK8u4cQzAc/tI1CW9y7CF4WD3mQaCz1W/KAnDhnLKyYqxzggc8iCUlU8rlBXlcZlvIQCMI9ALZ4flGiNQReiyPFATOvTFkI55FReJuKTXwi0SiVJ06bIdeR+GeFkcN998K/S7HGJ8RGIGkaiBb5NQt3JVMX74/ifkF+SgabPGRPkw2oaIgRtxACRZXgmEdXm0iiJCHKi8PRhjgvCWfFlWLiLBWFu4YGHwP2yUQwX96Y2+u+6CQQcfjH79dkVhUSHlCfhsByhDj7sWgJRaCEK3pSVgOQfSICIQEXaTD5/9ZDgUde5tu20H7tYPxgEH7IPWrZoHc9PQmDhKu7YBOi41bxoY52J3bXIYqBISYK9snA8RQSkv52d/+y18DpBfc7BzofArprJCqvg8KusoDYaIQESC1arjOFBcz549cdppJ2PipHE48YTj0avnztA7jOuuvQE//jgPvXv3xBHDh2Hw0ANxzrlnYOSF5+L4E45Cm3YtEIlRmSFB5QvAJNGgUR3SHopRF52LEeeezsG/Pxo3qc+BH6EKSyL4LoyNY8cunXDKCUdjwuiLcPZpJ2GfPfdArhoiGhtaASh1Tk4E3XfaHuecdzrGjr8Ip5x2PHrv0oM7IB7biAeP5YjxUFCYjX323Qtnn3Maxo27CMcdNxx7DdgNp5xyAlwaj8f/8wTeeec9NGrUBMOHH47Roy/EqFHn4dBDh6BRw0ZYtnQFvv32B7g0Wu3bt8V2nbbFCScci3FjR+PMM07hbmdf6C+4JpNlcB0TKG811CIShNnyLfqICITGLcHV7JIlS7Bs2TLyBajh0IWD4xrU5R1Z7169ceyxx2DgwL1Qv3597kSTpLFBXqXboo0IK/9jCdBg1KpdhB126IojjjgcgwYdiFatWyASLASZjTsXC/3TsPAlwWJHRFVWKg6kfWwFbutpgvbQRltjSbF6TTF+nDuXk9aH9qXitMsVwM5HJTsjAt0F7M6V6j+uuwrHHXskL3O7Ye+Be+Dqq2Zg/LhRGDxof/TaqTsOOWQolekluP4f16HvLrvgww8+DNoxeNAgKun/w8ABu2OP3XbFkTyzv+aqy0l7KfbZe0CQ94wzTsY/rrsaJxx/NHYnzd4D+uOM0/6PZV1J/yTs1rc39ti9D0ZfPBIzpk/C4Ycdgp49dsQgXi6OvOAs3H3HrTjl/47FLn16BvVMmTQe48aMxoH77RvcDwwZfDDGXHIhdx3XY9ihg7Bzrx6BYbju2itx7ojTse8+e2LnnXfC8CMOY/wctG3bCr8sXIh5P83FMcccjRuuvwbHHXMUdtu1D/YkfyedeCyPxK7CxeQnluXSlsVx2LBhmDFtKoYPPwK9Wf5+rPvcc87ELTffgJNPPAG9evfAnnv0xRWXT8VZZ52GoqJ89ib7mf2q/Zvqa6Iq8dEjPwMHETeKhT//gl8WLw5qj0Qiga8WhnopGAN52Tno2qULjjnqCBx79JHYvvN2yOXOMxoRDlWfAA5Rn4DysIWIBHFuLKHOMrAuBASUwZ/3tcStECzbtA5Y7r5VROpbnhJoOAWGu95ymausibQ0FFwnoDEv3AdyHh3F/tp9t75o2LAuHCMwSqeLVu4+fPaHExgQBE4ggR++qr4ETEVYVMWyfOVK/LJoMYyeWWsm7WOd1RwsGq1s8LiCdci96whatWyCo488FBPGX4zzzjsT7bnbmDfvR9x+2204/dQzcO899+LHH+eiaZNGOOPMU7DvvgPhOC48ToKPZn6GqZNm4ILzL8Rjjz6BVWxn75474bwR50BX9UMOPhgR7n5ef+1NXHLRpZg0cTLefOMt2KSHA/fdD5dcOAqjCf133w3Ll63Ev//9MM4973xcfuXV+GDmx8jNz8FQ7h4u5e7lggtGYLuOHbF00VLc+s/bcO7Z5+Gu2+/Cjz/MRctmTWl8TsToSy7CySedwFV4HXz2GXmbOh0XjroE//nPU1i6ZBkMXNSv2xBnn3kW9BJTd2avvvIaxlw6FhPHT8Sbr71OGosBe/XD/gcMhDEOcrKyguOjxx99HKdRHldfcRU++/RzqDIefvgwjKVRu/jC87B9l47Iz8tGcfFqQHdX7Nu0DiGi0p700NKdhqWCSSZ9zOHuMqW/BCICI6CzQd+4huaHuFgkghZNG+OAfQfgKO5Cd++7M+rUrkHDZAAqqSSPTFXxCQQe77HAsmHZQi0Y9DcJkK3q+FSk+WyXrAOB/FSGBJ93ihr3eE+ow8c1Lo+4PFieKBTk56ELjf0wzoVDhhyM7t27omaNQkQiDvtSICJwDPuReQz9iBMlziD4E8OwYK3TYCasTQgDVUECpiJMcLzQoCyhsinhmNHRl5FLOzcjWllBQ2WZpFF45bU3cOnoCXjiqWfw0cef4d1338fV1/4Doy68CLfdcSc+/XwWrr/xJsYvxuRpM/DSK6/jk89m4bU338LkKZcF+Ceeehpvvf0uLrv8SpxH43L9Df/E2++8i4+peJ9+9gWMo7IeP2EiXmVdzz73PMZPmISLLh6DO+++Bx/O/CSo9777/43zR12Eq6+7Hu+9/yEeevgxjBk7DhMmT8PjTzwV1PnOex/in7wHGXHu+cz7L/z3/Q9w2+13sM4LMP2yK/Hscy/iiy+/xhtvvk3epgd16D9C0/j0GVeQbhRu+OctQfmffv4lnnrmOVxy6TjyNxkvvvRqAGPHTcD5Iy/GXf+6HzM/+oT1fhGEzx95EVQun836Eo8+8R9ceNElbPsleOzxJ/Hpp7Pw1lvv4tZbbyfcEXxQAJzOKRB2qQK9zfv8pnSh1aCeCcab60a4M/spCLPLQQ0DdYYEylkmKN51XdSpUxu77NIn2LkcdPCB6NS5E+9e8oKsnpeAw8WI5V2Y6zqahaBTgWD/Kig3LK5aPmz72n5fTzhthDOMr1XlwLYaGgLHcRD4vJsEj3JdHlG2aN4MA/feC8O50953n72h8ZycbObY0KMyTMOG6MK0qigBUzGmBAsXzOeEFB4bJSuWZXNTGQfiRILfh3rjrXcwZeplOOucczHq4kvwCFfk8xcuBiQKXZAaHqHMW/hLoLQvGT0OZ4+4AKPHjMcLL72CklK9O8kircPFlYPvuWu4n7uNkRdeirPPOQ+TaBTefX8miknngQPdRLC6JB78VM2N3G2MuvASnHn2uTRctwR5uYGBFRdcXGPZytV49dU3ccVV1wVlnXf+SNz9rwewYOGiIN2yLBAWL1uBJ/7zNMZPnIYzzjoXF9NQvPzq61i6fCXcaDbLS7V17k8LcN8DD2HE+aNw1ojzMP3yqwKjZsUEsoizUo9KQX9G5yYar3NpIE8940zcfMvt+Pa7OUEbEp5lHwJ6kT+TRvgylnH2iPMxiruwu++5H/PmLYQbiQIsB9retT4q3Rn2seMYxOOU96xZPE5JwhiyQUXGh4H1P6roRIT0HrKyYmjPI8ODD9gXZ5x6Mvbfd2903KY98nKy4BjLVXScR2geHDFsqQQtFha7fhCmmw0Cs1bbR8j5hsFSRr8Fh6cVwmMtS0MNGmmFZk0aoN+ufWjQD8dRRw7DDtt3Ru2aRdxVqux8yhpg9yB0W6cETEWb9eVXX0Enq+M4MJzoFc23OegsC9Vdig+B4SpWCKDhcCJZNCIWvip1rqo8pvtikLQC4Xaa2hJwXPicGkkLCPPEufRNEHzHgTUG+qVFTQMNlg/FpQyEUNEa0ieDslyUUYErrkStFsvUukriCbixLGjYmlQ9JhpFnMcCHvkA8wvBZz2+OEjy2CVplQ/eEzguQDzoq3FIME1ptCwFq/Sk9azAjbIOa+AxnqB21TYENMYlzkBxHunKaOE0nzVOgIvx7kHphMdE2s64xwIcF8orBYQIy7WUWULbZAFaMwJ94hAAKs2JGBq/ZDDmoipDGpbly1cFcR2HG2NEaRS0AVaVHiEScdG5c0ccdPAB0A8tDBp0ELahgdF/E7Cx8sJ0SkA4KBRAvxxEAN15NG/ePPiXvSeeeDwO471inz49Ub9+PYDpDueWGIHSOsYwp4/QVZIEtkA1piJ16ln0L7wsVVodID4Vnoa3FOiQFuNwcAqCkQqBJU/U3QBcgArYUMHSVsBxIoCmg46KVsSBT0VsqEwTiSQc+iIc6MxvwXICYNwCDo2VZR5oOuMaFoYBgeHk8KmUHR61WMbFOHBYVpJMiBhmMXAYV1kZ8gKwTKSctYwxvzAPCZFM+DBKI6SxgMN6gVR+C4EQ7zGTYVtEHK7AiWV+YxwYzUcDAxiGDfSeyIgLw7odgtIAAhGDJM+2HZbhsa0gvbAMC0N5kILlqJET5hHifRAPAQgpPWJRmc6y84TVG+WF4eLiYqxerXc9aS7Wz4+IQPOIpHzQZzGALiUMmCaI8FimoCAf+jHWg3k0NvzIwzF48EHo2nV76C8UZPEOSstQo6TAzJS5Bw1b3s345CcNGrfsGxFRMqTxQYQvTaO3RR/lSflQUEZEOM7Js4YVFK/geUm2Uw25T7TPtnjlfpK+yttSBl4gw7y8XLRq1QJ77z2ARmQYDj10MPQDJfXq1YUuAky5ERER7YK1wIIgHFsigtBtnRLgNNt4w8riZVAQDhQdfBvPURkUPgy5FxGIKBjwTZwBrQ1BUmEg8EVTScco447G4DikTRFDRGAISmfEMG44gRiTFK3iUO6E6YDAKAMWzGdYHyBiIPxjiEtQeq4AABAASURBVG+duAwRBzoRSdFpSoBTyhQE5UAd40EasBbH8kVMeV6lAUQE+scQ1IkwRgCxjnEQOOYD4wqqP4RlaBh06bYwF2OAME3VCOhrNjGGSIbEh1AZByCoVCdGICJr69T/W6NGRUQCvIiwf9Ymrw2I/JquMmQUhmWlwpqG8vwp33EcFBUWoUO7Nth7YH8e2QzHEYcNxYC9dse23MXk52XD+gk4LINnZexnlYmFqFy4+2Ei9Agoqd9p8j1ofaDTeZIGRrf4o7yocfG4sEjqt28zONI0S2OpxlYB+l2noG1e0F5tun5npF6dOujRvQeGDhmEY485Gvo/TNQQN2xYH9k0xIBAnYhAJAUm8AHGAH2LgRAQuq1WAqYiLdNVYklxSUBqVUMFoS33+pVpSybKQfkKgsKJkAYmlxsNIhkJCDJ8BoMnjdcIw2vLYlx3KgEQv8Gyqm+65VYkaCLFxhazlRltYRovHRS9RWHNmjVYsmRJwIOIQLso1acB6g9fAoEwdaNAAlWcsZiDRo0aYIdu22PI4ANw5hmn4eT/OwEDB+yJrrwbaN6sMXJzYiyTxoVGN7iXoQKORgwNj4UqUWNSI7QqzBU2HWl+NCwiQVxEuCvxAtB01yHPbIfPuxGKAjVrFKE9DW3PnXbEoYcMxjlnn4GTTjoOe+21B9q0aY2CggLKAATLdgtYHAQg2HLQcBqEuN8DQrdVSoAjaePtWrOmGCUlNCoWnMwWOoA2nmvzUlCtUNeRF2qXQO+xugBHlShBGAh8S3+DYFmOT1BfgfQA8zKsZQXla5g4u3UC1KkQ2V4KAmw8obyxilsL2GJOv5ipX4BUBlLK2kJEe1gxGwMd5gppOs2nUB5nULT9CmyrhoXkPlfvYnzUrVcbO+7YFfoFS/2l3OOOOzo48hk4cAA6dtwWDRrUQ2FhIfQXFzJZEhGYcgODLehS8kIgLxE2FuDRlg/dpeXl5aF27dpo0qQxtt++E/bff18cf/zROOqowzFo0AHYc8/daERa8d4kBk5+Ppa5wbJSvrZPy1fQohWwPqfkmbA+mhC3VUiAU2fj7dCjr7h+xj8YFHzx4dzjIGNehvkEUcYq7eHhFFIA+uuCJU5hXfz642mmHR5pGII2TMA/NSiMC30+JKO4NOCDutdCf5JF0zjTgIBe36CjRISlkFb1VADEEsM8gOOLBikz0hGvZZhyWrAcnaBMhPgO6QWiK0j4DINg8auzSk1AAMamfIE6RliIhg2jfwSaTrKAH5KlnlRW4tYGUvhKfftki2f4rDPggi9d3JApWCp7Pcph0p980lIIWr1OXlZAGWuNCqyEMrVQJRlQsxNd3sVkZ2ejVq0aVLQtaWi64YAD9oP+osHhhx+KYYcOxX777YO+u/RBx207oAEvqvN595Cbk42sWJR3OQ4MCxPynwYwTA3PZrGuYAz4DCtY+hsGKacXLaMcNKyg5TqsKxZxkZOdFYD+c6uWzZuhG++OBvTfE0MGHYTDeBdy2LAh0KOsffbdm4alMxo3boT8gnwayQjbLzSMAjIDMYAaEUbWPpY8ZIKIBHnWEoSBrVICG2oUh8mGknUoAcuWrURxcRnierGtl8A8K+HQgTCrAqNUAIxU6qOsKygH/3vFPi+t9btaHme7w4t3PT/3jcM5KeB8oZrxuaJjmCtOX6JIakslBq1ZJ63AIc5DghiBC8tJ5WlihGUwbGlAFOihzIuD05TANF6Ml1kgSUsgpOdDeRqIE0PSIZ56RbxsGM9F3CtFCemMb+B7PjzyasWBz1W0z+aTlB3FAHmwVsgz4FMJKrAKbMhpLlYHh4QKrIYtAksSAvnhW2Mgd6gkR1YoR1YmKbDKA9tbGo8jmbQQ48A4BpbJG3+0EEMyBXrreZRCYOBwbDusJwDW4bCPXBOBWYszDCOQhGEmhy/XMYHCrl2rZvAdjK5dtkO/XXthyMH746Tjj8LZZ5yCE449EocfMghDDtoP+w3ck+k7o1ePHujWpTO2bdcWrajoG9Wrg3q1a6IGj5WyXAfCS3M1Dsb6XEikgJ0PS7zDuvNoqOqwTs3TuGFdtG3ZFJ22bYcdtt8OvXvuiN137Y3999kLQwcfiOG8IzrlxGNx5un/h6OHD8N+e/cnzQ7ouE1bNG3cELWKCpAdi7D9hu2ToH2OmLVxIwKH8jDEiQiMMesFEcEfOk3KhD8kDBOquwRMRRoQLyvDmuJiDiQHIjoyKpKretDoRHE5YUQcJH3QQLignYE2M8nzZYea1uclrJ8oBXhhq+fuehRDUsSTHvNYCPNbNle/VKdn0gYevPga2GQJIswv3GmAGSKxLCR4CVpKI+Fby3wuLHcjrIb6woehaUomV8JPrkGW/sQIE4RKJcLVMSIRqAGJRgzZKIYk4wANCNZ2hwYUyIg+GUGNbgiUNBM2RLul0iwsVqygbHgZbikTjYsyvaUY+oN6laVMMIwUFRbwnqYh2rZtg27dumKXPr3Rf89+2HffAcGnzg4//BAeNw3Hcccdg1NOOREjRpyFUaPOx6iR52JkBlw46jxcdOH5OP+8c3D6aafgRBqK448/BkcfdSR3Gofi4IMOxD777I09dt8NffrsjC40Wq1btUSjhg14PFcQDBWVnVCWZCuIZ/p/0KQQHUrgT0mgQkZFJ7CuTlyuoKjJYKkQ/1QtVZXYgkdLFoZWxKeBMG42kiYG0EjU5hFH5y4dqQhaoHnTusiNAFmOB4cGw3URfB9GolmAQ8MAIDc7hlatm2GbDm3Rrk1LtGnRBDVzYxAal6h48LnKVtsSp0JE1AG4JTA0CkW5RWjbqh227dAhqKtF83ooyDGw8dVwJc6L1BIkuTupWbsetuGRSvt2zdG+eQNkiU/ehd1BYP2/e7irgTW/Q1dXhFAF+j7bXFUsSQUEKUKuy0Hnj2bxPC+YP0JrozhD33EMYrEI1w0uXA6uCBcQkWgk+GhuNBpd6wd4pilO6R2OPdeNBHlERIv/Deg8TYMmGGMgIgFoPIRQAptDAqYihS5fritEmhYaEz5UZBXJVT1ohPsD3Zo4xqAkAfg0Krvu2geTJ43B5VdMx/X/uBaXzZiM4cMGIcqdhCTL4IgPl5M9zqMYQyWwfZcuuOSi83DF5VNw/XVX4abrr8NVM6Zj3KUXolf37WmMLFxHWDghkoVSGjHHdbDrLj0x9tLzceXlE3H99VcSrsHlM6axrJHo2L4VYpEE83HX4wMD9t0XV183HTf840ocN3wIjZyUGxUDhgCuPgFfWxPEhSEB+OZrK3pE2F4qRmrmKt0qEYGIBDyqYteAiEAVu6Eh8ct3XAj6zULjYP+JWOYjMIzytLSvpSmACxOrBracJrN80KXjDLIsCUBxapTVV3wIoQQ2lwRMRQt2jOHAp3bjQBdOiormq+p0Vhnky0C4S3HRoUtXnoOfjA5tW8LlxaxQ+dfn8cHwIw5Fn522p2EB53Q8OPaCG8Oee/XHhLGXYPddeqB27SLmcRB1XdSuWRvde+6ECy+8gMajFyJUFi53JkkbA9wcHMYjj9EXno1eO3XkxW8ODI1OJBJF3boN0W+X3TFuzCXotF0ruCYBY1xYcaCbD+huyY/DpVIiksyAnCtY+hYBwqqSshDmIWKreCwsVq9eA+plhlJNUiWZClXtt4iwDw3STkQYV2WPoD2MwnFMELY0GNqHhnOMDzJB8Wp0HI4VBc0nIizLBCCSCjuOE8SNMSxT60nh03GELpTAZpSAqUjZlkrK48rIGCcYpBoHKpKzGtBwAiY5kT1V0pyEe/bfDTULsnivUYpXX38Ln33zI/RyOBqLojt3HdncoRgaCB8Grdq2xxFHDkVhLo/B4sVYuXQxPvzgA7z73odYspx3KhJBPo/RDht+KOrS4LBQCiSGLl174rChg5AT9YhagSVLFuDtd97GBx99hpWrymBtBHUaNsSwwwajsCAGw52NYVlJzwK8Z8mKOHAZtMTT0sP6SXpxJL0yKhMLn5e5ZJF4ErHGreVZvWoVjwN1YaMtEoiIBqo0iMhaPkV+Da+PaRFh/5kUvXYd5x0yQA2MgK4cp2EFYir0iEhQtohUiD4kCiXwv0jAVDxTMMqDQWnkT2SreAWVTsmNAxI0ltYRiPFRUFSIHjtuTyWewIolv+CWW27DR7O+4S1KJGh3YY3CwKfahnGj2GffgWhQpwgRUqz4+UfuWMZyZ3IpLrxkMiZO/wdWrKaB4C6jfpNGaNm6KfMmkJObi/33H4j8LAcO4vjuq1kYO/pSjLxoDPNNwXU33IXihA8rLpq3bokmjerD8hw+HrfkUfk0SCaSEOZ2HUOfeBpFY+iLD99PwNUdFo9GRARbjbOAy/sEn4Y0aBVfInxtNQ1cX0MMkRuDrV0GFEH4VCsJ6IjdKMPGpMh0h6KLJGqyjeapLgQeGbWOgW+T6Nx5Ox5bReHy7uSL99/Fgvk/w5MofG2/ONybWDjcrTlU2rk0Dj177ghDxebHS/DYfbfjw/ffR1kZsKYEeOO9T/DjL8tBWwCh0SoqyoUrCTRsWANdOrflfYhFyao1uPfO+/DxR1+x/hiWrVyDV99+B78sWw1e1/DyNor83GxEWGeMx3B69OHRgIgT44o9pUzciAM3asiHhWt4QMJ2JJNxqN33aTCxtTgBimj0IxE3aBGjXMTT0gSx6vZS7tlZ+D3gN7jq1q6Q31ACqRG8UTk4PCIyRieAKi2/Gk/m9TRViGPTVAl/+ulMXprfjDdffRWvvvQSiuMejQIVF9P5pi21wc6mjBp/206dULNGFsCjp8ULf8Kbr73KsMDnERUflPE1ecbVuP7mO/DhzI/x/Zw5MDQMnbt0QFFhFJb5vv3qO3z68TewNpdHVwZqMJavXIrxk6bjzrsewEcffYKFC3+GY2j0uEInp+TBgf66cLcde2D8uNF49NEH8fzzT+OOO27B4CEH8D5HCA6NllJvXRDl0aPPY0oL/QNEtPMQulACoQSqkATMxnjRaVuQlwv1RYTTGdBjI1WyadDze03fWFlVMT3ClX/EE4jvYs3Kn/HS449h3NR/4MWPfkDCTR13OdCW+nATCZRxoVzm1EWDJk2QQ3wudwMLFy3AnFVRZBc1Qru2LdCpQz20aBjDnK8+wkN33osJo6Zg9jfLsFrqoF6zVjy48hEzpZgzfy5+iRtk16yLzm2bonubemhaIxtff/QB7qIxmjjpGnwzfzWK3QR3TB55FB5qxdB8my445bxTsUuvjijMp4FivzRu2gzHH3UU9u3XB1m8W4mosG2Kcw1WJxAyq2OK4uVgA8eez/W7hbCvRIRxIZ7AEEIXSiCUQJWSgKkIN8ZQOXGl7PFsX4xm4YTmE8xp+nyCYEXK2ihNJRIo39oaXkeQfwcGHlzWvybuo8R34IsLPd4y4hNraQws9CjMN9moVas2eKoFdT/z/mXn3Qdg7MRxmDp1PKZNGYvpk8fgtFOOR9sWTVCyZhU87m48xFCnZu2gDs+6WL6yOPha2JhFAAAQAElEQVSZj8mTL8XkqeMwacoETGW+/zvuMNSvU4iS0jiPwaKI+8LdSoQ7mpQurd+4AQpq5OHH777Fm2+9hyWripGwBjk0/n379EBe1IcYjzhLvaytRDV0hn0iBASgLXEcA5/jULECBHhsrS7dwIr4W6sMwnZVSwmYinCtv3eUk5MTkAqNis/VeRD527x0ZrOxlJahKqNuQ1ZWFhW2JdJih+474dwRZ6NTp3YorFGAoho10YQ7h0GDD8aoS85F+22awXE9ZEVd5Lk0W54D6+Rhr732xuknHYPtOrRCdmEh8urURotWLXDEEQdjxHmnoFGDOvDjScQkG+BOKjB+lH3EJPD+269j5HmX4tzzx+Ce+5/i0ZkF9S0K8rLguhZJn/cqMTfgj69q/6hxr1GjRvAFQUh5f1T7VoUNCCWw9UnAVKRJ+fl5yM/Ph05sS6VmK5JpK6Lx2RarZ340I4ZHMPpz51nZ2fC5gwAvY4oKigDr4eOPP+L9xov47PPZwTfu9Sflm7ZsgtPOOAlZEYOY4yLLjcKwHNAC1KpVhLKS1fjg/Q/x3Isv4MvvfuKuxHCHJOi2YxccOXwYahUUwOOOBbpLFADiY83yJbj9tjswb+kqZOXko3H92ogaAR/M/nEeVpV5gZExSGJrcb7v01hGKAb2hv27jcC/3IthAaEEKk0CFTIqsawYJ7QLo7sUTmgjqt0qjcctXxGPlqyoqHivoe2nstbbDdXiamtKS8tww/XX4eKLLsGUKVfgggvG4Y47H0ciYUniolXbtujSqROYDWAxRixcW4zlS3/BjMuvwMWjx/HI7EqMPP8SPPTky4jbKMREsEO3rmjVvCFcJ8F4EhB9LOb9OB9Ll5egTrPWOOec03DAnr2gPwUzf94CPPbcm1jlZcFxsmDiZWBV2BqciCAvL4/jUNQkB02y7IsgEL5CCYQSqDISoIrbOC/Z2TmIxWIQ4YTmRBahdtt4tq2GwoLtDdrsw7D9NhnH0iUrg90AmDZ/7jy8+MLzWLmyhCtpg6XcQTzy2DNYtlK/jBiDG8lGm5ZtkCgtxfLVZfD8BLOV4OsvZuL1d94jrhSS9LB4/s946JEXsTpuICaK/Lx8NG1UF0aKIU4ZaNvgGINli1aisKghzh41AgMG7oKcSBzffPxfXHHZ5Zg56wcknAJyFUXMB31sFU7HX1FRIdvCMchdCwMIjYpKIYRQAlVLAqYi7OTQqOjxl/5PFcdxeHJDbVWRjFWI5i+xQpsCUFR69KVq2iYwb/58XuuzVCr5VavXIFlagqgb4ypa4EYdrFyzkruJFRDucAytQQ7vUxzehcyZl84HrFi2FEkviUg0CkNFqUdjy1dwB7MqHnw02eH9S8x14LrCinxAPeXDM6hZsw5atGrO+iy8RBk++/h9zP3xB7iG/eOB+UGli63G6ZdGa9euHbTJsI0iAkPZI3ShBEIJVCkJUFNunJ/s7BiyeAQWo/LT1aHlfcDGc21tFEKdbqnSBb7vYebMmSiNWxCJ5s2bo03rVsT7VPJJ3okUo3Hz2qhbv0agBD0ajgULfwD8FfhI8yUjxOei3bZd0KheLRqUEnjiEYB2rZugdo0YdyVJlJaV4uefl9BoOPCsCx8pZ2nUFv74Hd55413S+DBZNXDQYcdixoyp2KVbW+SZNbCSQNJlPaks1f6dlZUFXdjQllB2lrK2gV/tGxY2IJTAViaBChkVYyT4b3CBQbEWxsnIZrciibAtfJAGaIjt1biGqcZgqNXEJrGAO5WPP/kKHg1sYY1aOPWMM9CzZw+0atMUO/XeHuedewpycmLQS40lPy/Ep59+SEW4Gt998y2++HoBEoihcbO2OPPUE9F9+23Qsk1r7LbXHjj9lCMQc7nVkDh++HY2fpgzH9bGmDdlIJQXNSorlyzADVdchynTrseXc5bBM1lo0rQRTj5uKOoXqgGMI+G60DsfVHtng0WN3qnohb32hQjbSKj2TavWDQiZDyXwewmY36N+j+H0RasWzTmXfepIS8XKbKqtFHSpHvi/z1d9MMK2CdvGoyMy7bM9Pn0nuQZZVP9qTIWGJO7kI0kjEyGY0jW476578NMvy+FFctBy2+0xcfJY/PP6azF93Bh0btMcubyZLy1ZjaeeewlzFi6DRQQrlvyM++9/CMvWJGGjedhhp76YOuMy3HjDNbhk5Glo06QWsm0ca5avxBNPP4P5q1YhaWKI+kkYytpahwZE4DtJFC9fjBdfeg1X33AXflnF3Q6iaN6iDZq3bA4rHjyWw2ZUu0cNp+d5MDzmUiNifYtaNYqQz4t6NeqgMbEQKFS7xoUMhxLYyiVgKtI+IVGD+vU4jX1eFAv0H1opTgI1p0VoDNXUKe+GbTPk3wWbBCsGvgAxx4Mk4uA2gWk+4iYP+t8hI5pmPXzx2WeYcdUN+OL7eSj2AEuqrFiUx1kWucZg5ZJFuOnGf+LuBx5FiRflJX4Mhsbp3bdexjXX3Yq5NDQlPNayxkWM9zAOjUDM+Fg0fwGumn4Vnn3pVaxMJmmaBFmShFC5+r5DHhzEqVijzGO9OGZ+/DHmzFsKyzsdP5KP2vWbQRWyS+NHlqrl4zgRlJXFEeERnv7qcts2beEYw3YJRIS+9hdCF0oglEAVk0CFZ2a9enWQl5cP1VNWX0FDVI0Gga3qpathYYuE7bz9tjsx9NDhGDzkMMy44loU63dA1OJQsVnfwwfvvYuR54/E9f+4Cc88+zJee/NtvPTKazQaN+DU087EY48/ibJ4EnFaIzfi0qhYgo/nn32GR2QX4uab78Rzz7+CN956B88+9wqmXXYNTjvjXLzy5nsoS4IX+T5irsGD9/8bhxxyFAYNPRRXX/9PlCQ9llmGKC2c7ob048yDBg3DYcOOYHkvw/cMHImwFdXz0Z2Ko8d3vg/HcdCoUUMaEgkaY2m+FYJI+AolEEqgSkmggkbFIi8/L7hX8fUYxjFshCWkn8xwGlddfOU9A2hIqLOowNhGhlcuX45Fi5dhwaJVWLB4JaDf/+DqWQ2rwybaRALLFi3Gfx59DBMmTcKFF43F2HGTcf8DD2Pe/EUoC37G3kEsO4dGwONGyKdR8Wgtkpg39yfcf98DGD9+CkZeNA7jJ1+GR594FvMXr0KJfus+2MFE4SdKUbp6JRYvWoQlS5djwZKViPMYTMiA55XBMR5WLFuCn39ZjHkLFiEep+EyUW6d2AZUT+eUj7Gkl4T+EnODBg0gRqpnY0KuQwn8jSRQQa0jyM3JQd26deBw1ShBLvurmOTXYLULKe/CthCE1kRBDSeX+myKD9eRYLfgO9nwJIqELyhNJOHT4CitWNIIQzymEsfl0RR4l+HAcpfg8WgL6sNBQu8IuFPxvAQc5hHfQ8QIrOcDFCg3HvDgwue9SJLgmRjjBpYrdZfHPn4yDlhLw+TD8A7HNxF4TItwF6NGR5iTlUKcKHzlkzsj67FoVE+nRluCvgHq16+PRo0b8tirerYl5PpPSiAkr9YSCMzDRlvAyR2JRtGqZUvoxSlsOgcVIhTS8erpa3MU0tw7VPLaRgPhzoIgLnzdGejqn2HjODAGdD4MNZ+hcneEBoD0YmhQjMvsLoSKHxKBZRqYwacxcYyQykJ9n3ckQryIw2Q9qnJZJrcfjIP1gL4RgZYfMQJ1wrJ9Gilf02jEfBqrGLPwgRCnfGq6IZ0Yi1QuzVnNgEbeUl5sPurXq4fc3NyMBtiMcBgMJRBKoCpJwFSEGZ3YCjt27wbHFdjAkGRO7MxwRUqsOjTKuWWLuA0gU6mYtjUNitcWK4niIB6EYHmh7pcjfahBMcRThZNIIMxmUsA0FkyMBcQnICU90oFORCBUoGkAyxQqU+YG0UoBSxo1TKREAEwXKwANj6QwfFuICHwhL/T5sGYP1dX5NNRqhHV31rhxI+Tl5bB9ls3xIXwLNKzASPiEEgglUGUkoLpro8xYm5q8TZo0RSTCFXV5PJUxlZYKV9N3SkuhXFtBnQqGC30oqAIT+ERTSdOgIDAOjNP3qb09ZvQJJKBNsAgUfhDXUoRxTSGeitAXkjCqvoIaNCHesHyjB148szLwaRC0xHRqisKyzLUhq4U4EBaiPCpY8uLTqPjCfML8BFJVy8cYgTEqP6DbDt0gkgojdKEEQglUaQlUbKbSiIgI8vNzsM0220CEmrFKN+t/ZI6KmvoY2rpMUCEJlb7uIIQGAAwrWBIxCyzlYan0GP01r2WMIApkhyR8c29DtMeIJSVVP3FgiAaAZapRcWhYHJukMUsSb6HO8ljLsnwNMzvTPBodTXNJQ8PCoOI13WrZQcRn1COoT6+aPVaPBslzNBZFm9atwWYxxobyHT6hBEIJVF0JqL7cKHeWSko/haMXw507dURKv3m8Z/Cg09yj0fGpBDZaUCUSBHxpfeRLeCmunHqquLkTAI+PkkxTlStKmAbi2FQoMPibR42J4oVtTeVhTPMFVOUBpgG8xOduxqfa1x2DbxKslUS+AzBd86o8LXcRwe6CtcWNE8jRIa+aL0kccwSPMCVVpyXWEpc2RQzSALFQDZQD09k2ZiFtOYoesQEP2t40qKlRfAqE6RKUFqSTSU+hPC+9yn84Mj32W4f27aH/IsBIubxTDEPbWPlMhTVWZwmEvFeOBDh1N16RT5VjjMDhBfX2XTohPycLlhNeRCAinN8KqHJO9Y8o7+TQUkn6bK0qaGU0aVSRGxDNlT9oAlKgaeuCEGHWgiFtJoBxBZ/lCOWRANSoUC4po5JkHHQOhHwYGhaQJ1CFO5Zo6yAhDnzSGzLoM5zkJbv6LI15wPL9AITkohi16gIYGiYEECRoCozWEUSFb4egGBArsMy3FkhtmaqPtUqjLVQa0lIoKi+SIDA+VstSysoDEYEhdNimAxzHReoIVnk0ZKsctgBfCF0ogVACG5SA2WBqeaJRncIJzpmN1q1aQ/8Dn0MDo2feyUQSlpeqIkpUnqGqeGTJwkEAAX9UmkFcm+0HXFqqqCDwp17CXAqg/yukQlq2MGhB9UzQR8PqS0CP4K2KXEOWsXJeBHSWoE8QYRp+AwicpikEkbUvxaQBa3Mh5crbj7SfwgZvlUra2AYIsA00NKnwFnrT+GZlRdF1+y5wHQNt1+84WS/yd1QhIpRAKIFKlICpUF3Uc7pSVH2Um5eDrl27IplMGRPXdak7SVChgiqbSOCLwz1Bupl6dERNFDxU5FyRQxvF+KbgzGo5+iKwZgjNWVAF/WBHwUpUUgEZFbclhSF3Lo+sNOxxJyHMYJSetJv8+YMChbsdBXYkOcJaWBtShlF5TqvzvQRq16qJTp22hUggyd8yoES/xYSxUAKhBKqABNLadqOsBIRUeLpq7NF9R+Tl5MBPJkA9CEdXklVykluoovaEhg80IgSNa8jlZbhQmW+04X+KQIUQgdBgGN7daPnGKs4CvGsBU1Rxq+/DJW+g8+DyKJEBJEVoezSuHFpFVQ5QDkLZBMZMq9Xq19asgF41owAAEABJREFUCIW1iEoIWOhipVu3btDfUktV+FseNKaQSgvfoQRCCVQVCQS2YsPMpKYu9R1EBIbQvl1rNGveDMHuhccUvs8dAAFV0PlU6h6bYD0PtIIQ48BSiTs0Kqr49cMHm4JtVgEWDmtdGFpa4b0KuNoW1i+68+BuwIrAZ900HdBv0FvDkJ9AxE8SzzQeKXrJOAw8WN8S5wegcsYmclqWfv9DfeM4rMeHpSx8Lwkhn8J6rNW3AiPBo61TCCKb/KW8KGjBaT+H93a9duoOQ5lB+aL8QMNHJhGwp8QhhBLY8hIIOVhHAhUwKoBe0uvcNjqjWUDtWrXQrm3rYBWpys8IoOmoUs4GPCV43+NEY4hFXUR4b+1zVZ4VceHaBKK8KVfeNwXbloUkeCToewI1JFHWZWgsdKciVlOTsJBgV2c9C5gIksqb8eEonXGRhEGUvDnkEZvTkR/HdaBHmNFoBC6FoLJRo+J7amRYuTV8CQHkmzi+g8hmeokIEokEx5oJ+NJfxd6mfRu4DnlIy0ODrN8SdDOlPoPhE0oglEAVkoBqjgqyo1NYAcHE33effbiK9gIAJ72IVLCcyiFTbvTf7Dq887nqmivxwvNP4tUXn8Wrr/0Hd955Cw4ZvB8iQkVP3jcVR8ahsYpk45STT8Xjjz+Eps2a0IwIQeWmatDAowFRjJgoGjVtipbNmyBGha0r9AZNG2PY0CGoX7smRGRTsfWbckRYLqEWFwYzpk/F008/jttuuwnbdGiHZCJOQ8udFo0bMrcDzPKbQjZTxGVfpQxdFDv12BEFBQVBTVq9ykelGCDCVyiBUAJVVgIVNCqqEHVKW4geQbA5jRs1QpcuXUD9RKCy1OMl4qvSE+XxjoFAxOLn+fNw4/XX4vLLr8dPP/6IIw47BN27bQ9HG2A3DdcO6/OSVm0seM1EJV3KXUt54cHxDcgL6ASWinvooYfi4osvRO2iQhpnix179MCww4aiY4cOMORLREi7aR9VzkYMevTojh122A7PPPM8d3ExbLddB+7kuHthPzpMB1j3WsOibUgDfuc2BSLJXZ6IwBiDWCyGvn37wnEE2ne6V7Lc1aHcbV5OyisJvVACoQT+JwmYjeZKz+C1vjCLRW5uNvr06Q3XcTjxJQAmbOBJF7ABkk2c5PseqJ3h8bhp1bIVeO7JZ/DYo0/iwQcfCvhtznshj0rMzcpGLe4O6tevgVpFMUT1IMo6KKpZC4U1C1FYmIt69WqjRp3ayHLA4yogJ78G6tWpiWzudmghkFVQiDo1c5AVicLyaIsWhVfxPpLcveTlF6B+3XqoW7c28nJicA1QWJCPmrUKUJifg3r16yGH+LffeRfXXnM1Ppv1MTwxcKNZwSegGrLuWkX5VPoWlnzFsgtQh2UVFuShbr0i1KtbiNwIwJM0mnyBF/wJWxFFNvmqT5pGdQpQxDoccam0c9G4YWPQkuGdd97ADdf/A6+/+jqMERpZsA7KDXTaZfSw1rho5K+BFrku6L2W/vxP0F88muvSeTs0btSQRoXCLq9ODXZ5MPRCCYQSqMISMBvnTahl3BRAJ7nGuc5mzt1264vCwgIWYQMlDTANf+QsExToVdJjjANfhCpW4HgOojYG42ajfYdOVFjZWLymBNFatXHaiLNx6+3X4757b8R1V43D/rv3Qq5TiFPOOA9XXDUFV102CXffdTP+ccv1OOqgAagdLcC+Q47BHbdehU71cgDKZf8jjsW/bpqIVg0bICHZiPolPF4rQ4tuO2L85Km47657cMcdN+GSi89E/Zq5OP2UY9CnZyfUqleIGddfh+06tkKPnXritHNOQdOWjeAW1MQRxx6P2266Fvfdcxuuv2YGhg3qD7Dsvv0H4fbbb8LVl0/Gv+65HnfdcSXOHH4w8lw1aC4SNCdxHq+13qYHJlw2Bf+6+zrcf+uVmDr2IjRt3BT9du2PQw7eH1luHFMmXohBBx2IktUl8BJqTBR8tihJUF9gGBICNti/qLCzAvYLgTl8LdN1kPCSAI8irVeGAXvujvzcHDhimGpgnAggThBmVvIDOADjCF0oga1UAtW3WaZirAvJFOjxERGICGrVKES/fn0B34IYpljCHz3CBAV6lfT41qVBceFwa9C0eQNcc/U0PPXEPTj8iMH44L0P8d/3v8Thgw/Gnj3a49EH78Yl46/FnMUxDD3pVDTv2Bbz5y9Ai/q1sGj2Z5g+5XJ8+MGnGHr4Iei6w7ZYsmweTFYERTXyA6WX9KIwRnjclaRutFR8Qrl4WL16DT79ZBYmTZjEXdIT6NKlE/rtshNuufFW/PeDz7Hs56UYdfZZ+OKzT+G6Bq7hPRVlu9/++2Lwfv3wzmuvYszEqfjyu7k4bNhQ9N2pGxyHRt4VzP/xG4wZNwOfzpqLnfv3o7FsDC9eBldyaOzr4IzTj0ADtxhXX3kdptzwCGo0bokzzjwan3/yEh55/GFupjxMungCLptyGVasXA12IoIeFJtS+toEIIWjv8kflq916vgxxsDnEVfzZk2xc++eoCjxRy6dTf0/ognxoQRCCWwZCWzcqKxn5ooIdYGQY8Eee/TjMU4Rw4E6ov9HT4r+j1I3Nd6SwySPiizXtJbn9ZGowZy5X+HO227EhaMuxGVX3IAFv6zBDl26UTl/iSefeAjPPv82/v3YG3C5Sq7bpBYNwgr4a9bgqYcfxgsvvIJ/P/AoPEqsZbvGyM72oR9RLk5wX5D0EaNMfF+oDC2Niw++YLkkd6mS69WvjSGDB6HHDl3hRrNRVJiDVUsWYs2aBJV3jHc8cxEvLoF+KszyIt/wwrpjx+2wcsli3P+vu/HcK2/ggUf+w9W8j7YtmoCEiJeV4NlnH8Mrr3yADz/9CT6PIa0pQcxhy8sc1KvdEE0a1cPHLz2Jp59+GQ8/91+8/PbHaNm8DtycOBaVrEbCj2D5DwuweOHPSJJPyzZYanNPdwwAMSlga4IwUZvhIb+s07LOrKwoBgwcgGgswnqEED6hBEIJVDcJUEX+eZattVSYVAZc0bZr0wbdd9yBhWxe1cMK/vQjVLTJZBnvIoC5P/4Q3B08cO99+OSjT7F4xRpYk4VVxWWI5dZAUVFtFObE0LhWLqJeMbziFSgrLQUi2civXRfR7Cga1K8LMQ6WLV+KrKhDRcsdQywHBYW5qFuUC1oIQHwkEszPI5tYVh6OOmwYunbbFv/+97+5U3kSy1lvjAYuKkl4CSBOK1W3bl00a9yEK3XKVY1h0sNy1hHjXU/NmnWQk5eDOvXqsB0RlJSUIDA8YnmH4kHcXDjZhTzyAkrjxbAJtse4Ae+l8TiKajdAHu9/6tQoQP0auUiULMeqeBKlTh5AumiylOWREcrKFwPPCsukKRSAwQDIEja1Y/Fri7SW7SBC5bDbbv1YnWWaJYRPKIGKScCLl6KU83V9UMZFX8VKqSJUXFiq7km3pbrxbyokRk54zvRyUgvLVSVVDnzPIkrluu8+e6Mw+ASTTxpL5ejRz3xYQKChMnGbP2wRh+uUsaIEEkmDlSt9uCabxz6AOFEkqNXve/hpZNdsgdHjpuHK6RfjjBP3w/yvZuHbT76BEZ7c5+Ti1JEXYur0iTj3rJPw3fc/4f3/foI5s+fCOrk484KLMXHyaOzVrxt3MbzP8MuCHY51s6nMa8Ivi8OJRHg01R79+vTlLqUuGjWsDwc+Vq0oRmGNmjjvootxysmnoVZBESzvQrRTXn7+OZRRnJeOn4gp40fjrNNPws+/LMUb734Ix1jeESW1C+B5Hko5aayNwo3kIeI67J8SLPp5Hl5+9R30GjAEU6ZNxoxxZ6Nv923w2ouvY8kvccogxqNBGjUpQ5L9mWBfeuxkcQx8LhoYpJBApwqe3qZ6tGwel4IVWPoeDShHB+D7wQc/GnF3ZZUGoQslUFEJFOORoxogJzsb2b+DAvSa8Bl34sCaHz/A27OWBOO+oiVvCbr4OyPROT/dlgL0HP/plmDjf65T9defyxxoAFU0PkTDDLZv3xq9e/UAxFLJJWCMUEf4WOtIAygxKtFppQlETAIf/ve/ePe/n6E4kUW+ooBJKVSRUrzz9msYPWYG3nvvE8z/5Xvcecc/MH7sdCyi4o1T0cbL1uDV11/Cgp/n4j+PP43xky7H9z/Ox3/fmYmrr76FR0/f4NPPPsKdt96KV159A6vLivHRxzPx4mtvIJ50cNstt+PxJx9HXkEBXnv1ddx627/w4/xfqMgt/n3/g7jvwUfx1syZuOP2u/Dlp5/i1ZffxNKlK/AJy7h43GQ8wyO5pYsW4OEH7sXosZPx7U8L8OOP3+ONV17DkiXFLCeOTz77GG+9PRPFxQaWxtKyXYmyVbj5ptsx+cqb8PV33+Dbbz7HjOnT8a97HoFb6mDJ7B/w8ksvYz6PBuORKIzjEpifYhPhsMhcBARKngmbqPcMB46lEREIsmIxGhSgIQ3tfvsM5PjxYGg0N1FVYTF/Jwk4zbDbcafitNNOy4CTMbR7bUjZqxi1Ww/07j4MN871qrRUnAY74/BTTsMpQ7uhJqfiJmW2Egr7cyxLiiMRgYiCKhqLbCqG/fbdB3k8plGDolSp1abg1/MThqGgqZUDhvVJIk7FfituuuUurI6DqxSHAPD6A4aHRq4tpTL/CFdeeSXGTp6B2x54AgtWxFHC+waIgWPjeOUFGpOJE3DrTbfhpwWLqfh83oEU4/EnnsXYqZfj+htvwIP33YtpM67Gz4sW4fMvZ+HScVMw66vvsHDBAlz9j+u4W5iBJx5/Cvfc/SCuu+l26JZ24byfcPMtN2Hytdfg8y++wodvv4Vp069lvh95NFaGr77+EjfccDPGcrdy19330JjMo+AEH3zwX1x22ZWY9fUcOLyw//CDt3DlZVfhy6/nckXm0rCAu8gS2HgJnnjqqaDuaVdcg2dfeReri6m0k3H895VnMWXKZMxeXIykULFTGrAmKD/oMwtdIwRgYClJbCIn3EkhKFcNS+pb9IL+/fdA/fr1uAvjGBHWRw+hCyXwZyTgtMWgiVfjmmuuyYCrcMHeDTlPWqDPgD7o0X9PdK3p/JlSK53WaXEgLrnqGlxxZl/U0SlZ6Rz8tQorxLJlHWlgkKt9n4rVY9BCOPn1uKRN21bo2bMnFYYlHjAmXbQwngmMVsIjELiIIGIjVJcO4lxtJ8iS53jwjQ/Vn4a4CM/zdVUvTEskcrnyr4G4hk0ZYByWEoEXtzAmm2EXHhvsRgSxiE9an0deUYhE4fpRWPpJWLB01hGBdWIQWi+JOMQJ5UZIOLAu7zMiMThiSZ2AF8uCcLfg8iw1TiaTbj4Mj7FMsgSkhu9mo5QMG8otwiM9Ic8e74MkmsP7mwTvVpJQnC8OSjwHHlvuOgbilUD/L4pxo0gmIwGA9SRNEr7jI8njJ7FZsL7DkiUAYT1kC6kYYCxYNjahs5SDH5QXcV32jfCuqj4G7tUfMV7Qiwgsj/TAvgmIwlcogU0hAacphkxT5tkAABAASURBVFz7Mt5++DzsxOvPTVFkWMb6JWDWj14HK4wr0NPHGAPHSWW1nk/FALiOi2OOHo68/HyISACwSo3As+XvFKZy3paX4IZGBeRDXMN9SQKWChVGDSJ5tALqVSp0FwkqsYhbCFvqwjUlNBbL8fXsr3HfA49j0ZIS+MkYDMtic1HGi3zwLkIMlaNxmMZykgbgfQgbToObhBuJ8fjLpzEBUQ5fLiyEcougJAmUJiwcZvHBMO9E1DC7jlDnZ3PnkIWysjJEaB6sTZIXh7gIjBjEwHgygYSJoIzlxNwY720SoMih/xTMRLPgM6dY0BgkaDiSUKNhPIHj+2xnAmUxFysFUCOYTT4ibDujUCAW6gQWZC/ApfCK/esgLFHHiu5k9T7IdR0cfvgw1Ktfl3ySaVYhbCe9zfSExW69EkiidPlyLFu2bC0sL06WN3c5nhg5EP2HX4uPk+Uoet7CN3HTyCOxf59u6LJTfxx6wV14/5FLMLD/cFwbECYx66Zj0X/ACDz8i88cqcdf/gRGDuiPo2/4LIXQ+MD+OPKy+3H7iMHo12077DHunVQaF4I/vnQVzj5sb/Tq2g27HHA0Lrr1PSz6tbhyuq3DU73xP7REszkQcWCoFMQR6Dl4k0b1MWTQQRCACsmAugoeX7548KnMfalkKbJeSzDkxyEfEXJmuHMIgJfTqjgtlafvu2Q4l0ZnBbLNUhiu9n0nDx988gFu/+ctWDB3KVxV1KR1eSFunHyqe+YRKnOU0ghZ+Ny9CHcQlto9JqyQR0x+hHjXh5vQmoU0SSSdElhJIurEkfSSSJhayC/zYMSgmDxZvwRZUows7ox8W4iSiEHUJpDjk964KEWURjCCMmEdNGKxhAeXdRTrEZZ1gPhqcuoTItxxRRGjzE0iwZbHYR3yw7a6tIz6SwAusUnjwRfLEAgWBj7BC8JpA2MZwyZyFhb6wQCfvuMCbdu2wB679UHUdeA4AooPMM4mqi0s5m8lgfjLGNG+FmrWrFkOddD9wrdRpkLwE5j/0Ut46a2vscxTBOD9cA+O7L07Tr78aXwbaYIWhUvx5nVHY9fhl+PZl97C1wGhj5Wz38HLL8/E3KCgVF7E52Hmy9z5fLMiQPiJ+fjopRdw36jhOOGGd7C8sCXaNC5gmodvbzsMOw84Gze/uxoNOnZArYUv4vITdsNuZz6FrdGwGLZ6o4+QIg2AQOT34BBnWNreA/ZE65Ytg2MZBM4Gb1CJpKA8WgkeWSKvrEhARQkeJQl9Q1AfgChHFmJc7i6E6rQMMTcBn4POsy4aNqiH2jULueIX5vHYggR9VYsOfHGguTWXMMXSzIgqZ0vFzHL5wFKhg+AwF7QyhrndgRuJwFVj5wgSNHI5joHH3YdvgCQvzh2WbZSeZcIpg+uxTF8NCflkHYHi5zGVz3Id+KQkbxS+iEBX/sZxgv/O2axJY9QsyEHU+HBpUJKcWEJqA8ChAaMHrRPMp2HhKxMYBQJE8MKmcoEEuXOMxiI45JDByM3LhbKQAoGwXeAboQsl8Gck4LbCwLNGYdSoNIzESXs0Adcuvy/FX4KHRo3A/fPb4dTHP8EnLz2KR559D7PenIGds0thf5+jAhgLv/5BuPXTbzHzpcdw/bHbwF/yIC4a+ShW9ZyIlz95DQ/deTceefsTPDOiDb698WxMfStegXKrPkkmh6pfMuN/KezzeKVBg/oYOnQQolF2JRVgSjewi6hs/1LhmymzqjD97ans7Bx05da0fr36cIygqKgQl02fgrPOPhPZWRFYicN3EjDC5YpqPxjaB83tBJwZplsBm5tqK99BWA0A0cxfnmZi2G33vXDE4YchO9tFrTpF6NKlI+rUKkTEGIjw0Iv3KkJ5ObKGtZRAaOA8mw1PHFgT5z1RgkaBJo0FWxonNRAOj8mE4VLm69R9J1x19TTce8cNmDJxHGoVFSDJS/sojQ2HPdRZtsFCaJJYJn3FVRY4rFuNaJ+de6NXr53A6DpVs2FQWAcdRkMJbEgCpiX2HTkBkyZNKocJGLFvcy4m15Mp/iaeemkxCva5AGMHNCinMcjvfComndRx/YZoPcX8FmVQd88jMaRlbC06/ubTeHmxQe3cn3DvpSMwYgThvAl4bEk+avjf4/lnPuWB9lryrSJgNmUrDBWBnpX33nkn9N9rNwiVnBHLKhToVcVHWbMG9evXx4Sx47HnHnuQb4GhYdFPJrnGMOwDkkCSR1aG56OW9OBRkyp+4U4DdKJGBcI/SwBsMEyFRoHbHqpuCxBvkZVTgJ377II9++2C3NwoOnbeBlOnT0L3rh3h88jMcbNorMDjqzhEktDiPZYlAA1JkuUlGUqX5gOUsQBMS7BO0keysMc+A5Gd5eChu+5Ay4YN0IzHkhFDIt+DS8MEGh7GAAGgGl19VJ6z5KNl8+Y46sjD4RhlTOu2+gohlEDlSMAvxpoSIKeoBrJ/U6ODWjWK8LspwaNtjycGa0k9Dx4jIpmUNEqFhZyjTCh//OI1KOH8LV30DT7//PO1MGteDrajrunSwC2n3Ho8symbIuwK6mLk5+Vg+PBhqFGUT+1KJRgctTBVNml1m4R1Y1zk5OSiTZtWyIpFUb9hQ7Ro0Zx8e3DZmIhj0bpVC3Tp2hlNWzVHhLsVn0ZFeO7fqnlTdOnUCR3bd0BeDnczxIO7NaF692HgcGfQqlkT0nTENh07kiYLJaUJPPrYE7j7ztsBHkc1a9YYHHNo0awhmjdpiAYNGqBrl3aoXRCDjyz4sRrYdvvOaN2iHrJtGRzeofgSAaIRtGjZGJ2374RtOmyHGoUFiPAOp17D+qhdtw6SiTh++u4bTJsyEV9++QVc8qIG32pfCOj0lQZGN9NjLfdGlIkWr2E1aK4jOHzYoWjEtroOx4TypAQBML752Qpq2qSvsLDqJYFYF+zQMYKFLzyAZzMvNso+w90PfpCxe3BQu1YNiP8jvpnNU4ryVsa/+hpzPEGNWrXKMev3op27Yls3ifzeF+HfzzyDZ8rhqXtvx52PPYU7Tu0Md/1Zqy2WM3jT8C5UosY4cIyBGu8mjRrg2OOORiwryhRA+OfxghhVzCW54mjSpCmOOGIoFa/BrrvuiiOPOBw5WVToPFJq164NRl18MaZMmoox48ehW5dtEWXa3nsPxLTJ4zF29KWYPGk8TjrxaDi8KxEqUJ/t9Nne/Q84EFMnjmfesaSZgJNOOA616/N4cNghOGzYEHTvvgMOOGBfqNwGDToQ+w3cE9t23BaXXzUR/XbpSaOSg+126INpl09E/347IssvQ8R3INE8HHzoEMyYMgYTJhC43T93xNlo2aQe9t+nP1q3bIS69evg5NNPR4dtOsLndke/Me9TwUMMTZ6wFyxUwfPF8OZ7RGhitV5WISJwHINd+vTGrgTDuPKg3CB0oQQqUwJOWxx7weFoNv8uHN1/OMb98378+47LcNrAfTDu3TWcI2lmHDQf0B+dIj/irjOPxcTbH8RDt0/Esafdiu8i22Gvga3ShOv13XbHYeTwppj9j2HY7/Sr8cBTT+L+f1yEwb06oMuw22iY1putWiPNpueeyopdImJ5lLQbuu/QFdRj8BIJuDQ4m76+v1aiIU8//PAjrrrqFpSUJfDUE0/gumuvDX6w0aF0PKp2/QTY1GnXIb+oDvbcbRe04M7lyKMOx2effIiR512Ime9/TCPQCzm5+cHRVdR10LhpCxx55CGY/9McjBs7EW+98y769t0Z9Rs0hG+FsvDxycyPcOtdD/Jy3uKem2/CIw/ei5kfz8TiZWvQudsOKCysgb326IeyNSvxykvPsKEW1mShRbttcfCg/fDtrJm4dPQY3HzHI+jcpSuGDTkAD/3rX5j1xXf4+cc5GH/eSNx934Mo5j49KQ7gRtmatAq3NHsE3SVYFr2ZHt2dGMpYPz7s+z7q1KmNE487Dvn52Yi4Bo4hP+SB783EQVhsKIH1ScCgzgHX4sk7T8P2yx/D+BMPxdCjz8ct33fCuSf0RkRcuG5qVLqdz8Ot1xyO1gsfxsXHDMHgYy7Ggwta4fBrbsP5XTayzzB1ccC1T+KOU9phzm0jcMg+++LQ0y7H24WDMOaig9HEWR9v1RtnNh37WpLPl2qolJ/DXcrJJ5+E9u3awVCxqIIhQZV6RASlZWVYsWIFlayguKQYS5YuQdJLwid898UXePPVt/HBf79EcZlFxBE0bdYINWrGsGzpAuzLnUH7Dm3x+axPoD8Ax2QePSXQtHkL5OTE8MKzT+OD99/DQ48+hrvvuB0/L/mZip3y8ZMoLSnDqpWloKXAmpUrsYxpS5YvwZOvvItWnXfEPnvvil07t8T7Lz+HefOXYBViKHFcNG/REnnG4pWnH8P7H76PJ555Hd9+Ow9tWjaFlK2G4d0MyPsvPy9GSdKgjLsb62TBSgTcRKXkz24SWLbZJ9gUbjO8RQR6N6X9n5eXhxNOOB4NecejO5T0eBBJTd7NUH1Y5N9CAjkYfO8y+GXP4ZR6f6DSTB2c9EwZkt9ejb6xtFCy0P7QK/HS98ux9MfP8ek3v2DJ90/g2FacD1KTCyCnnDAHnY6/Ex/Nn4fZH72HmV/Ox5JfPsKdx3dCTjmFqXMSnuGi9KvLd0a0HLfWy2qPYVe+jO+XL8aPn83Ep9/Px5x3bsaJ3QqDU5y1dOsEor1m4EseY384tvM6KVU7+gc98NeYDpSVWKiuaNy4IQ477FAUFhT8tUI3U249mRER6CpaIMjKzsHOvbmjqF0LURrCsngpHDcCMTn0oyhetYbGoISK0kP//nugUeMmwX9NvP+ee1BWFofhylsV6NJlyxlPoiOPs+ryjiMRj2PeTz+ipGQ1fB6rGdHaBPG4x5YZFPKCTz8JFYk4ePjZ17DadzH8sP1QFFmNt198DqVxQ4OSg2LejSxZshgurcO2NGb1eJzWYdtOqFW7NpYsXAivdDUcXoSzeEAcxH16vLzXjy4nLeBEogCHsvAtNCqGwOAmeVh8UFraTxfqcufmOAYHHrgf+vTpSSmXp5QTijJDU1uODb1QApUkgSQWffQaZv4syG+yDTq2roWc4g9wx/0fwjbrjt7N00alnJ1YnWCx16VdA+Svk1ROsWHPLUSTbbugY7Mavzc8G85ZrVLNpuVWixMWqb6BR8UHHnn07rkjDj3k4GA76VPtJKn0YIS7AS9QJapbmGmLPBYe/0ppJFZj+bKl2HmP/jj1rLPQdZtWvBRPwMTyscYYJDmIYjQMjpuFHz79AJ/O/BxlTgHyahWgV+/uGHHW+ajJnVncE3hU5t9+MwuvvPk+eu05EOMmTsDlEy/F/514PJrW4YCiwS01LhIsd83iRVhdnMS+hx4S3IG0bdEcc3+Yi0f+8zKi0Xx8/+VsfP7p54GcHBoUw9CXn76Pjz/9Ev0HH4PJU6dj7PlHIGLK8J/nXkPSkoL3RHFEUUwZe56F5a7FEQ+OJMFzSLALqNhT/bQpZa9l+aCgjAP90qsE8B8fAAAQAElEQVRljyaTCdblYfvO2+KQwQciNxaB4xqIyFoADKD5IPTDJ1MCYXjzSaBs5kTs07sf+uxyAM6Zej1uuPJSHLvnAZj6cR72OOd09I5tvrq35pJ1Nm+a9qk+CECLpGKhcnOdSKDAFHP0kcOwc6/uECo6x3VRUloKwxWsKrhfGdACfo1VRkjEhzEJzF8wBxPGTcITzz6PK6+7AS8++x88/+RTeOGlt7Gax0krVi7Ew/+6Fx99MRerVq3AxLETcNM/78Pbb7+D559/FjNm3IgSHmE50ezg51lKi1fiqmuuxoQZ1+D1N9/CI/ffw/In4ocvv8BrL76IR55+AcU0Ut9+8SnGTJiGh59+DtOmX4HPP/oYEZvAosWLUVLm4ZmnX0VpMokEL+kdPwGX/JasXo4Jk2dg/JW34+VX38IT/74TF100Eq+8/RHFGcNLL72KR558Dst5j2UcQ4MjBJ9q24NDg+ZQeQscgD6EMueDTeD0rijJrV9xWRxars+7kmjUQcMGdXHB+SNQs0a+oilvgXAcpEBHhwBIA0IXSqBSJBDb/iIeS4/Hvvkzcf2Fp+DkcybjwZ874uSbnsY9J7UOZkilMLKVVaIzerM1yVLBGGPg0ojo8dIpp5yM7Xgc5HMl7RgD/ZVaoRpUdYIt5KxveVwkEK7ov/7ya9zyzzvw2mtvoLg0jvv+/RBeePlVLu5LYUpX4L4HHsS/n3kVq/wIj7FK8OITD+Jft96C2++6D+9/NRcejWicK/Moj7BiDnc3JWvwxquv4uZ/3o4HHnwc3/74M3cla/DcM8/hsYefYhmlSCZL8e67b+Puux/Ahx/OgnEceMky7NyzG1auWoXtOnfG0cefgLz8PErIMi2JOM9Zi4tX46UXnsdtt96GBx9+FN//MB/6A5G6Q3jm2efw74ceQUlpGfNU5kNZ8lLJZdu1VkMDpseeZ555JvQI0LDP9cJe00IIJbDlJeCiyZ4X4r7352HV8l+wcOkqrJz9PK46dgfU3Kyaccu3fHNysFlFlzYq6msj6terg9NPPRGtWzZHlLsU4UpW8aBhUZ8HNeUhjZXDZvSEZUeMC/EF+mkPm/BgGPe5y/KsgyQML7l9wDGIuCCbPqwIEsmUTwwSPOJLigPfjYHrc0AMHEPQtiWSPIRy4JooFT7BxiAsi7qWO45s2KTA1U+YEOF7EThOLpI0brGIwcL5c5FPQ9KT9zseQHySJ4lJ0htEY1GoTCNU4MIVPtlBwjJkIrBsi4gDsgWP7QAEleW4+QB0wUC+fBrX7Ozs4Mcid9yxGxzF0YCLVB4/ldXusJ7qLwE3vw7qFWVV/4ZUgRZsVqNiqFw9Khltp4hARNCmdWuccfrJqFFUwLjPJFWZ1NfWMgz45X4QqYSX7qBc4yLOVb3LnYZW6UMAx8A3NBaOS+Pi8J7EBayHGGMR4V2QD5RKFKU0G5Z0nkeTQq3qwVKvJgEq1YiAu5xkoOitiSEBHgdSBjbp0ZAZGhuXZGWwLFdYTmmJj2g0C/F4MR647wFcdvlVmE6474GHUBZPQIQFsvw4jZXrOPDLSuCSvzir82nMaI8g/PNpUYQ8+TAA49iMTo1bGtgQsMsB3pnpomHwoINw0AH7kUennAOLzcwOQhdKIJTAlpWAap3NwoGIUMEY6NGXgkMlSBRcKt7tu2yHESPOQm5ONqiBqCZ93kOklLLuVoistIfsQI1FNBolH8KwgRFD/SgQ45APB1aEOwUfohpTBNb34bA9qkwjwRaGadxtgNIUh/kEbKcDhwhtOxfoNJaAZR7hRbtDUMWr9bImpMryEaFB0Z1PhAZt1YqleIVHZy+/9iZWrC7lTgdwIzRKNLpCQ0ImEKVxg5+EId6XCKw1MGyQghgHUGALNuejMhARiLBlXhKWxpQiwKGHDsXhhx3CNrlwXQNjDNupIJuTnbDsikkgpAolsNkkYDZbyesp2JQrHtcx6NWzB84443Qe8eRT21rkZOcgyQtppUElO18s1byP1Nv/Xe1CRU69CGtcZNWoizbbdkLX7bfDjtu2RtPa+YhSih4NDRuClKOChfD4SaBHZUKFao2P5i0ao8cO3dCpYwcY4c6DtTqOGgo1LaxXP50FA7ECw/IszZJHY+GLC3GiKONuSkRQUFgTXbt0RqPaNaE/JpnkLsaQN1YJsExDUN+mEMRtnkd3eVqyCNtLfl3XQSzqYuBee+LI4cPYp7HNzAFCF0oglEAVk4CpbH4MF6rBSp+BXXbuDf0NqKxYjMo3Add1eXTkVRpLljVZ8hMYFaFJIVhjYekzicodAfDNQy+D7Tp1xvhxF2LG9AmYNGEMpk2bjIkTxmL/Absj1/Hh8NjH0ABZqlJfHHigeLmr8LmjaN+hFUaPvgBjRl+MCeNHo1u3DnBYl/DuRrjDAA2KLwmaA2GdBCDYefiIsBwCxeLSsPi+Qbu222DMpRejX58e8BOl5XLzNQOM9ZnfI7CAzfwYGkvHcdbWYtinu+/eD6ecfAJ3oTkwYiAi5emWvgK98AklEEpgq5WAqcyW+TweoZ6BpfJVVZOfn4vBQw7GMcceReUD+FztGudXJbU5eUuXrQbF4y7ClgOUMSYKLIwCjYRvoqjZuDXOP/8cdGhcH88+cj8mTJyMq2+6EzaShVNPOgYD+2wPl7cmmg9BTgfW6A6DPk1Fx47tUbdOIR59+FGsWrEcrVo1Amycp1fC2thmGhQoMCYsKdUxhjldcuHCoUEROMwjxDlwKSdNiToGIrIWDKlJBcHmd3r0pbtL7Tc1Lv3798fpp52CosIikC32J41bZTCy+Zsa1hBKIJRABSVgKki3ScgMV+3GOHC4I3Ecqj+uqrOiEQwdfBDOH3EmCnIiMLwjsFSJvqXy9MEjJO4cWHtwAU6F6XHV74mlYrXEboKHxRgCi06t7lmn6sEAiFffUsnvNmBftGyYh1uun4FbbrkVr772Bh5/+nmMmngdFpVYDB60P2oXNcEeu+2Onbu354V+KQpy66DnTn0InbDddh0QcyPI4mr+3rvvwEP/eYZHaQ2x0049ccDAfth5x+1QOy/CBnmo3bABdt9rd3TjEVu/nXZElAYkqzAfvXt1x4F79sM2bZvD587IJNdAL/n1U16+b+HQAFI02pQAWNhffyztGMFjnyTpJ2n4QSPm0/e4SHAdIUGSR1674+wz/w+FBbnkiUeJ7FvHaB+nWCBVKhC+QwmEEtiqJWAqs3UiQn1kykGgq23qWLh87T1gD5xz5imoWZTPFS61l672Sa93Fb6QS4KlxkwDMX/5YZGsRaiMTQCGx1AGIA4Q0OmL4EZjaNKkLoqXzcNHn8xEiY2SRx9eWSl+mL8cn/+4HHUbNwUkGzv26IcLzj8TfXt1waUjz8bZpx2LXXbuiQ7bbo8o27lbvz7o1XsX5NRogDPPOx8XjzwVJxw1DOeNugjnn3s2WtavhfYdWjPtTIy96BycMPwwNGrYCKMuOh8jR5yG/ztmOA4ZvDdiMUO5JUGNDst7GeEW0FCRk10elxkaXYHwTYIKPkK6DKBRB+WBQBqGZTmBgXdoGBPcaRLB3YhFNGqw7957codyEvSXnR1jEHEpT/qG7eWjpEDwNkiVRy98tkIJhE0KJVAFZriueFUxCntjt9124xHTCDRqUA/WTxDjQxWTHrOASkmo4CR9B8E4NoHTeteFdYs1XI0b48A4Wbz7sTDc2riMR7nzgl8GL1GGSMRh2hL8677HsGJNBKefcw5aNM3FvXfciltufQyPPf1fJEuX4cprr8LUq25Bv513Q+9OzfDk/bfi3PMm4MaH30Cbbjtgr95dEOMOIGKT+OajdzB1+gx06rkrOrdvjQf/dRfOPX80d0gvwiZLgvsnYwx3WJYsewTuEETDDAZ+eZjRP/0EQmF+LYfgJeNwuWPS30KjRYUhznUdDDroQJx66snIy8uFiGb60zWFGUIJhBLYiiRgtnRbVCkqD2o4HCqtXr174qKLz0Or1o1hkIRw3S2wVJyk0tUzsaBfmeqrrKwYP/20AG60Brbp2IUrdJ9ADjwfzRvUQNvmdbBg7jysKVuB2d/Pxkuvz0RBrTp467Wn8fqLj2HR0jVYtsaDia9BaclqLFuVRJMW7bFm1RJ8+M7LmP3tHLzw5odYVlyMti0aI8txQUuFd155Ht/MmYt6LVoivmIJPnrvLXzO+Fvvfgi/dA3EjSLOYy9LGamST+t0ikeFRdlZ+n/9YUvhOCYoL+q6oI1FViyKM848A8cdd0zwCT798IXlTumv1xaWEEoglEB1loDZ0syndirg6t8EoIppu47tMHHCGHTvsT1iPF6R4MuB5Qoy0JiVzDbveZ577kmsKk7iuOP/D/vuszfatGmDXXr3xuknH4UGNXPxxBPPAFkFGLh3H+y+ew/8snQlevcbgLYtW/JorRhOxMIiCpTFYW0Cn86eCymoz11IP7Rv1RgDemyDOrkxzJr9I0p9hwrc0FQIjYaPBQt/Ro2iWjxa64mWbduge/cdkZ1diMK6DQEaIOGugVsXlu8TUH7oZVmGz+5VoFfhx5JyXfChRsuLl8BwB9WoUX2MHn0J9t9nAFwaGWGtxgjzhU8ogVACf3cJVLJ2/r24jTFcBTsp5cSldsQxNC4+mjauj/PPOxcH7L8/8nKyAK6CDS+iXTGwiSSjdm1hIrI2vDkChsddP835DldfdwvKEoITTjgJM6ZP4lHdmWjVtB4eeegBvPDym2jRdlscNXwI5n33FSZOuQLIKsDQI4ajTg0eDXlxKvksrvKz4Eocr7/1Kt76+Afse8hxmDT5Epw4bCC++OADvPLuR9yfsVt4zFfGOxoYH6899zS++mYuBh92JCZOvAh79u2JsjKgToMmAHcrFAZ3chYqBh+UhQboody8/FmZWMo5ZewtT7qSzE7fSyA76qJL5+1w6cWj0Ltndx75uew37S8FAbsSoQslEErg7y0Bs6WbLyIQ+RUYgTLl8zK4ft3aOP7Yo3DaaadQgTkQrt2TiVIaIYBZoMpPwfM8Kj8fm82Rlwh3A888/yLOG3kJpk+/Atdf/09cfuW1GDXqYtx2211YUZzAnHlzcMVll+PKadfgg/c+wPgpk/Hia68iJjHMfO9tXHHdjfh+3hIagARWLPoBV15+DSZMuRa33fMvGqmpmDH1Csz5aSG++foLXHv1Dfhw1g9skoflC+dg3KTLMfny63D3HTdh6qTJmDDhCjzx7MtIeBZGDAwNiP48i0/B+IwBErxREWdJpEBPn5RMk5Svx42Q4T7Eh36nZkD/PXDxhReg47btSWZZAwgWYN0glYgwHD6hBDaxBMLiqpUEVH9XLYZVR/GIyzGO6ink5uZgv333ppK9Att17MCVMSDCS+ny1bSuqEWEOMHmcoZ1gTsNOD5+/mUpXn35bfzn6Wfx8msv4tvvvkM8GUFcoli5eDHee/8T/LJoDQ+6DGZ+8B6eeeFlLFi8HLNnf41nX3gNPy9ZAZ/lxWggW7geJAAADdVJREFUS5fOx8z/vhX8TP3Tb36MxTRMTMIvc3/AU08+i/nMl+TRH3gp/wvrfeWNt/HEU4/jmy+/xOtvvIP3PvyMRgVQGThqWIQyg0P17gL6yS2VZYWE8tthQHFSzg581p1IlKFmzSKcftqpuOCCEWhQvx5obaDHYcGxG2tLVVHhylLk4TuUQCiBrVICv9UmVaKJQp1F8IWKy0CVpc+dyLbbtMW4sZfgkEMGISsrAmOYbn5l32SEsakdNb0rVJqSRCLhwyALhsdOScYtXCRtBHBicMs88HQMnuvAxD1k2xisZKHMtcQXw0uyPbyTMNalMYhAUAqTWAZjoyh1i1AcicI4DhwaBP1SIaVA0+NDXNJyt2S9JIQ0xSWlcMXlUZyFmCisb+F5pCNnlsdmAbB0IfxvopAgWyQSQe/evXjkNh4HH3wg1Hh5yQTr012MD8sjSVoY0toMYDB8QgmEEvjbSsBUtZZbKnChcnQcl0rLBiDUcarQateuhROPPxYXXzQKzZs3QSwagWGipukRGLPC48tSmfJUCBZ0+lLICGo0E5i0wUfrcFgPqERFqOrJjypy39dSDIxxqdTVvLis2cIzceJYZIKrfd+FT+MTcX0YJwKHNyYBYzQ2LAqGdyaGuZD0oMUlAv6BCNvv+0kY5vEhpPChH+G1NCYuL8dVmVs4xDvQjzcb7uw0P2slzjLZwIeC0EcGUKYkUjmvBaYqNh3XHEWFBTx6PAYjzz8X27RvB9cxUH4dNZisS1jG75/1Y39PF2JCCYQS2FolYKpaw4wxVKQptoIw4y5X7xEqUsdI8FHWfn374IoZk3Hg/vsg6hrEIg5UIapB8SHcBViAStlyxQ8qVhCXBsvwr4BAv2MjzjAPdT9cKnGHxgGmDEQhghhLF0ICLgn0516iFqTykdDdiSsA+c8iHzlxgTUektzhcDPBvGVw/Sg8KSBNAvm2GFlJl+Q0BKTz2VZjonA9FywKcDzA9xFVGlbuM86iWVdSY7BiWL5h3EPUJugDHmvxyZ1Pa6DAU0XSCIKfpgHNiLEM+9xpeYDQGPIyHjR6O3TbHuPHXIwjhw1F3Zo1WLXHUgCXvIs4MIZ80thpGDBIgVPu0wufUAKhBP62ElCNUO0aL+S4Zo2aOPXUE3H9P65B507bIUrDIuJBj4iMQwXJYxpaGlIqtQRBy1j60bBCOr4xX1D+J6Qk8CnHgH4KNKAC1TQNK2jYMKBAj4QGYCD1ZiqVNKM0ApbqWRgUTQ5ARIK4gI4vESmnAZjARwhBMPViugDEWYIP8J0CrHWWWzifR2U+DZTPo7yIcRChARP4aNGiKS7hLnDyxLHoun1ngOWp4ITpSDthQIFe6tFIGlKY8B1KoDpIIORx80hAddvmKXlzl0o9Jlxtt2vfCuPGj8aIEWegQ/s2iMUcCNfoPKUBuPoGlaUlnarZTGAiHxaC6uqUd4V1+bdEqEGhx0cojQAUza2KEQNDY6HGRI/Rkjx2q127Bu+qBmPq1EnYffe+yMrmPQ1lpvL1eZfDLLAqS2GB4RNKIJRAKIENSKDaGhXL+w3AUkEC+XnZGDiwPyaMG42TTzoeDerWJp5HOjQugWEJFGKgVSkK+qocqVhBhYutymnbCEGbfLbOZ4jAexoGGOdb5eZbOMZA76T22XsAxo8fw7uqY9C4YV3iRcWqhNAMalC84FgMoQslEEoglMBGJVBtjYrrGjiOsm+hH22NMFyndk0MHXIgrrpiBg4/ZAhq1SqC7yUpBEtF6dPQgBfqSXjJJIQGiQm8pvDVC8CWK98gUg1f+mEFPdYSo63TdvkQHnPxtgUK8DyoPPJyc7H7bn1x7dWX4fxzz8K2HdrzXsqFYwwMja3jCIxJlSHGwOF9FkIXSiCUQCiBCkhAtXIFyKoeCXUf0uBQAdJqwKUC1G/cN6hfByccfyxuvekGnH3WaWjRrDF45cL7lnigPF0qTV8NCxWu6zjUtR6vDnhIRqOSJL66Ghej7acBiMfL2B6fnWYhevynhtV6qFW7CMMOHYKrr56OCy88B+3atYGKTmhgDYWpGzr1GWU+MM3QF0LKZ4HhE0oglEAogQ1KwGwwtaonWjJYDqmG+FSmHlxHV92C2typDD54P1w2fRIuOO8cdN+hK/JyYgCPc1z95FMiQVtkISLMl/JVMbPUavpY6JcVHVe4A/PYLotYzEXr1i1w5PDDcNmMyfg/Hg+2a9OKMnK4G7FwaGDN71orxCg2ExRHdPiEEgglsCEJ/O3TVGtUTyFYZf1XsMEltBMYCY9GA7w70GMx6kzUr1sHew/cE5MmjMOEsaNxwH57o1aNImTHIhClowT02Ci9Q0n7RFejxwa8CkWiR4O5vGfaqWd3jLrwPFx22RQcc/QRaNOqBY2JQHQrwl0arO7O/CCfogJIxX7/lt+jQkwogVACoQTWlQBV0Lqo6hlXQ0AdCWMicMRAdxxChO8n2SAPvExALncp3bp2DnYtd91xKy69ZBT22GM31KhZA67rwHDHoorWGGpQ1dGZwFI29mSS/5XwxupJpWfWoIbBZxsMunXtiuOOPQa333Yrxo8bjX79dkWNwgJE2D7QaogorYVwpwYejWlTU+WF71ACoQRCCfx1CZi/XkTVKEGNiAKX4VSYLvgCLQs9DTswjkMcH5OCwqJc7LZ7H1w46hzc/M9rMHb0KO5mdkfbNi2gv8Yr+skx/ThtYJg8ql9LjEWCOF/AOIJwkjsdxXlU2J7SkgHPAvqvdz3unnzGU2CYx8BjmsY94pM+GBfiJaAP4sRpmUF5LFPDWp/6ilOfxfJ4K4GY66FB3UL03qkrzjnzZNxx6w2YOnEMjhg2FI0b1Ana4YoEBkWNh8rHoRzUF3EgBIiBCBvEBwr46y4sIZRAKIG/rwRMtW26KsD1gIhAqEFF6IuBGIIIQBARer+FSMRF3To1sVu/Prjg/HMwY/pETCecdurJ6L7j9kyrhRo1CuGwTJtM8MLfwJZffEcclk2j4jJNQEeDYHmsJCLQDw3Qg+58UhAkpuonqdIH6TQc+qktjTtajgIErAUO04Tl6y5L/YK8XNStXQsdt90Gxx5zFMaMuQTTp00OdiQHH3QAmjVtjJycLPIKsBiCBCAiECEA0LcI3xlApCZsGBC6UAKhBEIJbFwCZuMkWzsFtw5U3pb7BccxqFWrFjp37hT8gOKMy6bi1ttuwMTxo3HuOWfi0EOGoNv2nVCjIA/CYzXLuxvD/Yte/BvrUZn71M8+NAybDGiE6ZkA5vOTccBPBHRCuqgrCMphmqPl8IhKy9efn2nXpiXvgPbByScej4tGjsD1116Ba66chmOOGo6de/dGs2bNEI1Gocd/IusYC4QulEAoga1DAtWnFX97o6I7C9CggDsMn0dbIgJd5UcjgIhFAQ1I584dsd8+e+HM00/CZdMn4z+PP4Qnn3gUt99yY3Dxf9yxR2L/fQdirz37YueeO2DHbp3QcZt2aNm8EVo2WxcaonnTBti2fWvuhLqgZ/eu2HO3XTCw/+4YfsRQjBx5Nq6+cgbuv+9u1vEIj7RuxAXnnoHDhw3GLn16oVGDusFuSWh4sI4z5bsyEVknJYyGEgglEEqgciTwtzcqIkIjQqBCVmOiNxzpT4JpXEG4k1FQYbmOCeiLCvPQpk1r9O3bhxfjR+H8887BhSPPC36ef9KEMZgxbQKuvuoyqIH4DRB33bVX4rIZU4Id0Lixl2LUyHNx4ahzcfJJx9F4DcD2XbZD40b1kZ0dg/Ut1OkuytLwkV0aOwQ8iAgM+Qad+j7TGQyfUAKhBEIJbDEJqJ7cYpVXhYqN0Ejw9iLwGRYy5RjigrBA/9SwOHxRh1OZA0wmCMOWR15CGgThKO9ncnOykZeXi8KCAtSuVRP6c/2ZUId3Igo1igqRT7qC/Nzgl5f101mGFQgAp9wPDBl7yAhYPjLqAuNCHgxEfutj63Vhy0IJhBKoBhIw1YDHzcyisHwVQyYojujMh0dh2ChkZvgrYZ+ZuUPZWH2kCp9QAqEEQglUJQmoJq1K/FRhXtTQbBhoBnhQhr8O3H1wC0JZbLg+EoRPKIFQAqEE/ncJbIacoVGpkFA3ptwz0ytU4EaIMsvbUHgjxYTJoQRCCYQSqGQJhEalkgUeVhdKIJRAKIGtWQKhUdnQRiAzrQKjIJP8r4YrUF1IskkkEBYSSiCUwKaUQGhUNqU0w7JCCYQSCCXwN5dAaFT+5gMgbH4ogVACoQQ2pQTUqGzK8sKyQgmEEgglEErgbyyB0Kj8jTs/bHoogVACoQQ2tQRCo7KpJRqWF0pAJRBCKIG/qQRCo/I37fiw2aEEQgmEEtgcEgiNyuaQalhmKIFQAqEE/qYS2IxG5W8q0bDZoQRCCYQS+BtLIDQqf+POD5seSiCUQCiBTS2B0KhsaomG5YUS2IwSCIsOJVDVJRAalareQyF/oQRCCYQSqEYSCI1KNeqskNVQAqEEQglUdQlUP6NS1SUa8hdKIJRAKIG/sQRCo/I37vyw6aEEQgmEEtjUEgiNyqaWaFheKIHqJ4GQ41ACm0wCoVHZZKIMCwolEEoglEAogdCohGMglEAogVACoQQ2mQRCo1IuytALJRBKIJRAKIG/LoHQqPx1GYYlhBIIJRBKIJRAuQRCo1IuiNALJRBKYFNLICzv7yiB0Kj8HXs9bHMogVACoQQ2kwRCo7KZBBsWG0oglEAogb+jBEKjsnl7PSw9lEAogVACfysJ/D8AAAD//41cna4AAAAGSURBVAMA0R9GCnkGUEIAAAAASUVORK5CYII="/>
          <p:cNvSpPr>
            <a14:cpLocks xmlns:a14="http://schemas.microsoft.com/office/drawing/2010/main" noChangeAspect="1" noChangeArrowheads="1"/>
          </p:cNvSpPr>
          <p:nvPr/>
        </p:nvSpPr>
        <p:spPr bwMode="auto">
          <a:xfrm>
            <a:off x="130175" y="-1271588"/>
            <a:ext cx="3009900" cy="31337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IN">
              <a:solidFill>
                <a:schemeClr val="tx1">
                  <a:lumMod val="95000"/>
                  <a:lumOff val="5000"/>
                </a:schemeClr>
              </a:solidFill>
              <a:latin typeface="Times New Roman" pitchFamily="18" charset="0"/>
              <a:cs typeface="Times New Roman" pitchFamily="18" charset="0"/>
            </a:endParaRPr>
          </a:p>
        </p:txBody>
      </p:sp>
      <p:sp>
        <p:nvSpPr>
          <p:cNvPr id="21" name="Rectangle 20"/>
          <p:cNvSpPr/>
          <p:nvPr/>
        </p:nvSpPr>
        <p:spPr>
          <a:xfrm>
            <a:off x="130175" y="1220596"/>
            <a:ext cx="11878228" cy="369332"/>
          </a:xfrm>
          <a:prstGeom prst="rect">
            <a:avLst/>
          </a:prstGeom>
        </p:spPr>
        <p:txBody>
          <a:bodyPr wrap="square">
            <a:spAutoFit/>
          </a:bodyPr>
          <a:lstStyle/>
          <a:p>
            <a:pPr algn="ctr"/>
            <a:r>
              <a:rPr lang="en-GB" b="1" dirty="0">
                <a:solidFill>
                  <a:schemeClr val="tx1">
                    <a:lumMod val="95000"/>
                    <a:lumOff val="5000"/>
                  </a:schemeClr>
                </a:solidFill>
                <a:latin typeface="Times New Roman" pitchFamily="18" charset="0"/>
                <a:cs typeface="Times New Roman" pitchFamily="18" charset="0"/>
              </a:rPr>
              <a:t>OCT-Care AI: An AI-supported platform to reduce the impact oral cancer through AI-assisted image analysis</a:t>
            </a:r>
            <a:endParaRPr lang="en-IN" b="1" u="sng" dirty="0">
              <a:solidFill>
                <a:schemeClr val="tx1">
                  <a:lumMod val="95000"/>
                  <a:lumOff val="5000"/>
                </a:schemeClr>
              </a:solidFill>
              <a:latin typeface="Times New Roman" pitchFamily="18" charset="0"/>
              <a:cs typeface="Times New Roman" pitchFamily="18" charset="0"/>
            </a:endParaRPr>
          </a:p>
        </p:txBody>
      </p:sp>
      <p:sp>
        <p:nvSpPr>
          <p:cNvPr id="29" name="Rectangle 28"/>
          <p:cNvSpPr/>
          <p:nvPr/>
        </p:nvSpPr>
        <p:spPr>
          <a:xfrm>
            <a:off x="49614" y="133370"/>
            <a:ext cx="12042566" cy="103252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lumOff val="5000"/>
                </a:schemeClr>
              </a:solidFill>
              <a:latin typeface="Times New Roman" pitchFamily="18" charset="0"/>
              <a:cs typeface="Times New Roman" pitchFamily="18" charset="0"/>
            </a:endParaRPr>
          </a:p>
        </p:txBody>
      </p:sp>
      <p:sp>
        <p:nvSpPr>
          <p:cNvPr id="30" name="Rectangle 29"/>
          <p:cNvSpPr/>
          <p:nvPr/>
        </p:nvSpPr>
        <p:spPr>
          <a:xfrm>
            <a:off x="5417493" y="1588098"/>
            <a:ext cx="4140396" cy="2537982"/>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endParaRPr lang="en-IN" sz="500" dirty="0">
              <a:solidFill>
                <a:schemeClr val="tx1">
                  <a:lumMod val="95000"/>
                  <a:lumOff val="5000"/>
                </a:schemeClr>
              </a:solidFill>
              <a:latin typeface="Times New Roman" pitchFamily="18" charset="0"/>
              <a:cs typeface="Times New Roman" pitchFamily="18" charset="0"/>
            </a:endParaRPr>
          </a:p>
        </p:txBody>
      </p:sp>
      <p:pic>
        <p:nvPicPr>
          <p:cNvPr id="32" name="Picture 31"/>
          <p:cNvPicPr>
            <a:picLocks noChangeAspect="1"/>
          </p:cNvPicPr>
          <p:nvPr/>
        </p:nvPicPr>
        <p:blipFill>
          <a:blip r:embed="rId17"/>
          <a:stretch>
            <a:fillRect/>
          </a:stretch>
        </p:blipFill>
        <p:spPr>
          <a:xfrm>
            <a:off x="3930184" y="1670052"/>
            <a:ext cx="1388048" cy="871100"/>
          </a:xfrm>
          <a:prstGeom prst="rect">
            <a:avLst/>
          </a:prstGeom>
        </p:spPr>
      </p:pic>
      <p:pic>
        <p:nvPicPr>
          <p:cNvPr id="33" name="Picture 32"/>
          <p:cNvPicPr>
            <a:picLocks noChangeAspect="1"/>
          </p:cNvPicPr>
          <p:nvPr/>
        </p:nvPicPr>
        <p:blipFill>
          <a:blip r:embed="rId18"/>
          <a:stretch>
            <a:fillRect/>
          </a:stretch>
        </p:blipFill>
        <p:spPr>
          <a:xfrm>
            <a:off x="3930184" y="2853850"/>
            <a:ext cx="1388048" cy="1002632"/>
          </a:xfrm>
          <a:prstGeom prst="rect">
            <a:avLst/>
          </a:prstGeom>
        </p:spPr>
      </p:pic>
      <p:sp>
        <p:nvSpPr>
          <p:cNvPr id="34" name="Rectangle 33"/>
          <p:cNvSpPr/>
          <p:nvPr/>
        </p:nvSpPr>
        <p:spPr>
          <a:xfrm>
            <a:off x="3950209" y="4193331"/>
            <a:ext cx="3502152" cy="2615900"/>
          </a:xfrm>
          <a:prstGeom prst="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lnSpc>
                <a:spcPct val="150000"/>
              </a:lnSpc>
              <a:spcBef>
                <a:spcPts val="2000"/>
              </a:spcBef>
              <a:spcAft>
                <a:spcPts val="600"/>
              </a:spcAft>
            </a:pPr>
            <a:r>
              <a:rPr lang="en-GB" sz="500" b="1" kern="0" dirty="0" smtClean="0">
                <a:solidFill>
                  <a:schemeClr val="tx1">
                    <a:lumMod val="95000"/>
                    <a:lumOff val="5000"/>
                  </a:schemeClr>
                </a:solidFill>
                <a:latin typeface="Times New Roman" pitchFamily="18" charset="0"/>
                <a:cs typeface="Times New Roman" pitchFamily="18" charset="0"/>
              </a:rPr>
              <a:t>4. Expected outcome </a:t>
            </a:r>
            <a:endParaRPr lang="en-IN" sz="500" b="1" kern="0" dirty="0" smtClean="0">
              <a:solidFill>
                <a:schemeClr val="tx1">
                  <a:lumMod val="95000"/>
                  <a:lumOff val="5000"/>
                </a:schemeClr>
              </a:solidFill>
              <a:latin typeface="Times New Roman" pitchFamily="18" charset="0"/>
              <a:cs typeface="Times New Roman" pitchFamily="18" charset="0"/>
            </a:endParaRPr>
          </a:p>
          <a:p>
            <a:pPr algn="just">
              <a:lnSpc>
                <a:spcPct val="150000"/>
              </a:lnSpc>
              <a:spcAft>
                <a:spcPts val="0"/>
              </a:spcAft>
            </a:pP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Continuing the discussion from the behavioural change analysis through the HBM Model, OCT-Care AI’s potential outcomes have been analysed below. </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just">
              <a:lnSpc>
                <a:spcPct val="150000"/>
              </a:lnSpc>
              <a:spcAft>
                <a:spcPts val="0"/>
              </a:spcAft>
            </a:pPr>
            <a:r>
              <a:rPr lang="en-GB" sz="500" b="1" i="1" dirty="0" smtClean="0">
                <a:solidFill>
                  <a:schemeClr val="tx1">
                    <a:lumMod val="95000"/>
                    <a:lumOff val="5000"/>
                  </a:schemeClr>
                </a:solidFill>
                <a:latin typeface="Times New Roman" pitchFamily="18" charset="0"/>
                <a:ea typeface="Times New Roman" pitchFamily="18" charset="0"/>
                <a:cs typeface="Times New Roman" pitchFamily="18" charset="0"/>
              </a:rPr>
              <a:t>Positive outcomes </a:t>
            </a:r>
            <a:endParaRPr lang="en-IN" sz="500" b="1" i="1" dirty="0" smtClean="0">
              <a:solidFill>
                <a:schemeClr val="tx1">
                  <a:lumMod val="95000"/>
                  <a:lumOff val="5000"/>
                </a:schemeClr>
              </a:solidFill>
              <a:effectLst/>
              <a:latin typeface="Times New Roman" pitchFamily="18" charset="0"/>
              <a:ea typeface="Arial" charset="0"/>
              <a:cs typeface="Times New Roman" pitchFamily="18" charset="0"/>
            </a:endParaRPr>
          </a:p>
          <a:p>
            <a:pPr marL="342900" lvl="0" indent="-342900" algn="just">
              <a:lnSpc>
                <a:spcPct val="150000"/>
              </a:lnSpc>
              <a:spcAft>
                <a:spcPts val="0"/>
              </a:spcAft>
              <a:buFont typeface="Arial" charset="0"/>
              <a:buChar char="●"/>
            </a:pP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This modified digital platform will significantly improve the effectiveness of the OCT imaging and offer personalised risk assessment strategies to the users while 24*7 supports will be accelerating diagnosis.</a:t>
            </a:r>
            <a:endParaRPr lang="en-IN" sz="500" u="none" strike="noStrike" dirty="0" smtClean="0">
              <a:solidFill>
                <a:schemeClr val="tx1">
                  <a:lumMod val="95000"/>
                  <a:lumOff val="5000"/>
                </a:schemeClr>
              </a:solidFill>
              <a:effectLst/>
              <a:latin typeface="Times New Roman" pitchFamily="18" charset="0"/>
              <a:ea typeface="Arial" charset="0"/>
              <a:cs typeface="Times New Roman" pitchFamily="18" charset="0"/>
            </a:endParaRPr>
          </a:p>
          <a:p>
            <a:pPr marL="342900" lvl="0" indent="-342900" algn="just">
              <a:lnSpc>
                <a:spcPct val="150000"/>
              </a:lnSpc>
              <a:spcAft>
                <a:spcPts val="0"/>
              </a:spcAft>
              <a:buFont typeface="Arial" charset="0"/>
              <a:buChar char="●"/>
            </a:pP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Automated remote specialist referrals and AI-powered image analysis will enhance cancer care and treatment, along with multilingual educational content that will increase health literacy (Estrela et al. 2023).</a:t>
            </a:r>
            <a:endParaRPr lang="en-IN" sz="500" u="none" strike="noStrike" dirty="0" smtClean="0">
              <a:solidFill>
                <a:schemeClr val="tx1">
                  <a:lumMod val="95000"/>
                  <a:lumOff val="5000"/>
                </a:schemeClr>
              </a:solidFill>
              <a:effectLst/>
              <a:latin typeface="Times New Roman" pitchFamily="18" charset="0"/>
              <a:ea typeface="Arial" charset="0"/>
              <a:cs typeface="Times New Roman" pitchFamily="18" charset="0"/>
            </a:endParaRPr>
          </a:p>
          <a:p>
            <a:pPr marL="342900" lvl="0" indent="-342900" algn="just">
              <a:lnSpc>
                <a:spcPct val="150000"/>
              </a:lnSpc>
              <a:spcAft>
                <a:spcPts val="0"/>
              </a:spcAft>
              <a:buFont typeface="Arial" charset="0"/>
              <a:buChar char="●"/>
            </a:pP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OCT-Care AI’s primary aim is to promote good health and ensure the wellbeing of the UK people by offering personalised services, addressing structural gaps in the healthcare system and changing behavioural patterns of the users. </a:t>
            </a:r>
            <a:endParaRPr lang="en-IN" sz="500" u="none" strike="noStrike" dirty="0" smtClean="0">
              <a:solidFill>
                <a:schemeClr val="tx1">
                  <a:lumMod val="95000"/>
                  <a:lumOff val="5000"/>
                </a:schemeClr>
              </a:solidFill>
              <a:effectLst/>
              <a:latin typeface="Times New Roman" pitchFamily="18" charset="0"/>
              <a:ea typeface="Arial" charset="0"/>
              <a:cs typeface="Times New Roman" pitchFamily="18" charset="0"/>
            </a:endParaRPr>
          </a:p>
          <a:p>
            <a:pPr algn="just">
              <a:lnSpc>
                <a:spcPct val="150000"/>
              </a:lnSpc>
              <a:spcAft>
                <a:spcPts val="0"/>
              </a:spcAft>
            </a:pP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The aforementioned features of OCT-Care AI will surely inspire users to be engaged with the platform by enhancing their satisfaction through service personalisation and health promotion (</a:t>
            </a:r>
            <a:r>
              <a:rPr lang="en-GB" sz="500" dirty="0" err="1" smtClean="0">
                <a:solidFill>
                  <a:schemeClr val="tx1">
                    <a:lumMod val="95000"/>
                    <a:lumOff val="5000"/>
                  </a:schemeClr>
                </a:solidFill>
                <a:latin typeface="Times New Roman" pitchFamily="18" charset="0"/>
                <a:ea typeface="Times New Roman" pitchFamily="18" charset="0"/>
                <a:cs typeface="Times New Roman" pitchFamily="18" charset="0"/>
              </a:rPr>
              <a:t>Hardcastle</a:t>
            </a: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 Vorster and Brown, 2025).</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just">
              <a:lnSpc>
                <a:spcPct val="150000"/>
              </a:lnSpc>
              <a:spcAft>
                <a:spcPts val="0"/>
              </a:spcAft>
            </a:pPr>
            <a:r>
              <a:rPr lang="en-GB" sz="500" b="1" i="1" dirty="0" smtClean="0">
                <a:solidFill>
                  <a:schemeClr val="tx1">
                    <a:lumMod val="95000"/>
                    <a:lumOff val="5000"/>
                  </a:schemeClr>
                </a:solidFill>
                <a:latin typeface="Times New Roman" pitchFamily="18" charset="0"/>
                <a:ea typeface="Times New Roman" pitchFamily="18" charset="0"/>
                <a:cs typeface="Times New Roman" pitchFamily="18" charset="0"/>
              </a:rPr>
              <a:t>Negative outcomes </a:t>
            </a:r>
            <a:endParaRPr lang="en-IN" sz="500" b="1" i="1" dirty="0" smtClean="0">
              <a:solidFill>
                <a:schemeClr val="tx1">
                  <a:lumMod val="95000"/>
                  <a:lumOff val="5000"/>
                </a:schemeClr>
              </a:solidFill>
              <a:effectLst/>
              <a:latin typeface="Times New Roman" pitchFamily="18" charset="0"/>
              <a:ea typeface="Arial" charset="0"/>
              <a:cs typeface="Times New Roman" pitchFamily="18" charset="0"/>
            </a:endParaRPr>
          </a:p>
          <a:p>
            <a:pPr marL="342900" lvl="0" indent="-342900" algn="just">
              <a:lnSpc>
                <a:spcPct val="150000"/>
              </a:lnSpc>
              <a:spcAft>
                <a:spcPts val="0"/>
              </a:spcAft>
              <a:buFont typeface="Arial" charset="0"/>
              <a:buChar char="●"/>
            </a:pP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OCT-Care AI may face potential risks of cyber-attacks and data breaches, especially while working and preserving sensitive patients' data and images, which can significantly damage its reputation and diminish trust (</a:t>
            </a:r>
            <a:r>
              <a:rPr lang="en-GB" sz="500" dirty="0" err="1" smtClean="0">
                <a:solidFill>
                  <a:schemeClr val="tx1">
                    <a:lumMod val="95000"/>
                    <a:lumOff val="5000"/>
                  </a:schemeClr>
                </a:solidFill>
                <a:latin typeface="Times New Roman" pitchFamily="18" charset="0"/>
                <a:ea typeface="Times New Roman" pitchFamily="18" charset="0"/>
                <a:cs typeface="Times New Roman" pitchFamily="18" charset="0"/>
              </a:rPr>
              <a:t>Voloch</a:t>
            </a: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 and </a:t>
            </a:r>
            <a:r>
              <a:rPr lang="en-GB" sz="500" dirty="0" err="1" smtClean="0">
                <a:solidFill>
                  <a:schemeClr val="tx1">
                    <a:lumMod val="95000"/>
                    <a:lumOff val="5000"/>
                  </a:schemeClr>
                </a:solidFill>
                <a:latin typeface="Times New Roman" pitchFamily="18" charset="0"/>
                <a:ea typeface="Times New Roman" pitchFamily="18" charset="0"/>
                <a:cs typeface="Times New Roman" pitchFamily="18" charset="0"/>
              </a:rPr>
              <a:t>Hirschprung</a:t>
            </a: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 2026). </a:t>
            </a:r>
            <a:endParaRPr lang="en-IN" sz="500" u="none" strike="noStrike" dirty="0" smtClean="0">
              <a:solidFill>
                <a:schemeClr val="tx1">
                  <a:lumMod val="95000"/>
                  <a:lumOff val="5000"/>
                </a:schemeClr>
              </a:solidFill>
              <a:effectLst/>
              <a:latin typeface="Times New Roman" pitchFamily="18" charset="0"/>
              <a:ea typeface="Arial" charset="0"/>
              <a:cs typeface="Times New Roman" pitchFamily="18" charset="0"/>
            </a:endParaRPr>
          </a:p>
          <a:p>
            <a:pPr marL="342900" lvl="0" indent="-342900" algn="just">
              <a:lnSpc>
                <a:spcPct val="150000"/>
              </a:lnSpc>
              <a:spcAft>
                <a:spcPts val="0"/>
              </a:spcAft>
              <a:buFont typeface="Arial" charset="0"/>
              <a:buChar char="●"/>
            </a:pP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Disrupted internet connectivity may interrupt accessibility to the platform, which may affect customer satisfaction.</a:t>
            </a:r>
            <a:endParaRPr lang="en-IN" sz="500" u="none" strike="noStrike" dirty="0" smtClean="0">
              <a:solidFill>
                <a:schemeClr val="tx1">
                  <a:lumMod val="95000"/>
                  <a:lumOff val="5000"/>
                </a:schemeClr>
              </a:solidFill>
              <a:effectLst/>
              <a:latin typeface="Times New Roman" pitchFamily="18" charset="0"/>
              <a:ea typeface="Arial" charset="0"/>
              <a:cs typeface="Times New Roman" pitchFamily="18" charset="0"/>
            </a:endParaRPr>
          </a:p>
          <a:p>
            <a:pPr algn="just">
              <a:lnSpc>
                <a:spcPct val="150000"/>
              </a:lnSpc>
              <a:spcAft>
                <a:spcPts val="0"/>
              </a:spcAft>
            </a:pP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Integration of a strong cybersecurity system and compliance with data protection laws, such as the UK GDPR, can become helpful for the platform to de-risk its operation and regain trust. Whereas introducing offline functionality will be helpful in minimising the malfunctioning of the platform; hence, the OCT-Care AI will be effectively influencing cancer care systems across the UK.</a:t>
            </a:r>
            <a:endParaRPr lang="en-IN" sz="500" dirty="0">
              <a:solidFill>
                <a:schemeClr val="tx1">
                  <a:lumMod val="95000"/>
                  <a:lumOff val="5000"/>
                </a:schemeClr>
              </a:solidFill>
              <a:effectLst/>
              <a:latin typeface="Times New Roman" pitchFamily="18" charset="0"/>
              <a:ea typeface="Arial" charset="0"/>
              <a:cs typeface="Times New Roman" pitchFamily="18" charset="0"/>
            </a:endParaRPr>
          </a:p>
        </p:txBody>
      </p:sp>
      <p:sp>
        <p:nvSpPr>
          <p:cNvPr id="35" name="AutoShape 4" descr="data:image/png;base64,iVBORw0KGgoAAAANSUhEUgAAARcAAACoCAYAAADKOKrAAAAQAElEQVR4AexdBWAURxf+bk9ycSee4Bbc3aHFC8WKu1spWihtaUv5i5QWLe5uwSU4wZ0AAYIE4p6Lnd8/sxGOJCR3yUXZS9Zm3rx58+3ut2/erDAa7schwCHAIZAPCDDgfhwCHAIcAvmAAEcu+QAqp5JDgEMA4MiFOwq+CAS4RhY8Ahy5FDzmXI0cAl8EAhy5fBG7mWskh0DBI8CRS8FjztXIIfBFIMCRSyHsZq5KDoEvAQGOXL6Evcy1kUOgEBDgyKUQQOeq5BD4EhDgyOVL2MtcGzkECgEBphDq5KrkEOAQ+AIQ4DyXL2Anc03kECgMBAqEXO49CcazV+Gfbd/zVxGgMp8VMEBGUrICP/7vHHZ7PTaAtqKtIjo2Gf/tuINXb6MMZuiOw48wb7E3kqUKg+j0fxeFkPD4TLoSk+S47xucnk7b8vRl5mOHti08KjFdLm0lLDIB3y84hXNXX6clcctCQiDfyeW/HTcw7ZdjGDnLC0fP+WVq5okLfhg5/QCm/X4Ga3fczpSflwS1WpNe/P4jX5w5+wB/rruenlZSV1auPIbV225iGiHT3LZRGztAhWWrTsHroj/u+obkVmV6uaBQCXqP2YXuI3dBo/m4j6jAvL/OYNDUgzh8+hndxOgZB9Fnwl7cfhjIbtOZ11lf9By1EwOnHKCbn0zeV+7jyuUn+GPTnU/SwW0VOAL5Ti7Prt9BSFAwQkKjsWb/g0wN3LDxNELCQvEhLBE+LyMz5ec24d8N11Ct3UokkCsh1aFSSgCZFHL5pwczzStpUwM3HmQyOTwblM1V0x48DUL1Ditx4sLL1PJqKOQySDV8yLUIOzVT70VMTBhMlFGIjEmCTKX+pHyo/yvIFCrcC08k6cl45+8PjYkZQqOTyDZw3NsXv/zvKJKTkmBfxZlN056pFQnsfk6QfqpXW4ZbLxgE8plc1FDKlVAyAkAtxbuAWGi7uM9fvMfrD3HQ8IgZ8kTItM77kxdfYui0Q+g2YidGzDiMyzffpiNCuzZj5hxFhJZbvGLzTXz/60nWbV+y5hwO7L/MHqSjZh7B7/9eglqVolylUGDx2mvoMWoX+o7fi2Peful6M67IZEps2H0P/SbsQ7fhO1n9D5+mXLmv3HqHGX+cwTfk6ttz9G78tfYqqEtPdbx4E4lhPxzGziOPWJnuI1Pa8Ph5KM1mJ+oZHDz5FIPJVZrqpu25cP1Net7mffdZ+6j+mQvPIDBEwuZFRidiLGk7be8Pv50mV/+duHYngM1Lm5Vt3hqN65VF+0p2oL8/V13BrD/PYsehh+hD2kzbTssrlZlPwLuPP2D0tO1QgsFc0g2aNP8E3n6IpWrY6SzZLwMm72fbvXDlZRZvNoPMHj0LBW0HbS9t17mr/iQ1q3818VhougYpe4Wup06EvDRkUtFNNbGPCFCsyAInLz7FvD+9IElSo0w9T2yd045KZTnFhUZh6i8nQY+fUcRrvvUgxfOhWA2ffhh+/hHp5Wj3avRsLxw6leItpWeQlQdkf9PuIN3HdF/8vOwCokm3k2Sx/3HxUixd5wOa33vcHizfeJ3FgO4/VoDMzpEuGsWD4kLxSTuGSFaJ/idndf63jyc0B58P4jUosNXrSXqFu/ZdglzBB8MXgM8jBJSa89faS/ht8XE8fPQSL14F4NbDd5jy2xmsJyc6iIu+doM37jwPh8/9Dykl1ElYtekirj4Kxb6jd0i84TqC4+Tg8aS489AfWw48RFIye7gSklFg3Y7LeP7iLZ76h+DXlVdJ/9w/RY/WXEqIpe/4Xdi2+wqe+73Gy9fvceaKH3qP24uHvu8wYvoenDx3j9j3Dn6vg3D44muM/vEoq+HE4cu4/yQQvyw7i8Mn7hCZ93jwMgLDZnohOExCTiwNJs8/giWrTuPRk5es7qu3X2PM7KO4fvc95iw6hZWkjQ+fvMKT529x7PxzfDNmN0swN+4+w4P7/vhnsw+8Tt/F85chOHDrPVtv2uzU0St44BuILcd8yckvw/Z913Hg5BMs+JvW9wov/AOx9dhT/PnftbQiqUs1Bk/egZi4ZMjlCUiQxOAk6bZeuZeCszIuFoeO38Od+y/w4nUgvC69wYxF59iy1+8GYNi0nfC54QvfZ29x88EbTF1wGpuz8FbZAnrOzl95gdm/HUF8kgYVGtbEqeVdIGB4n9WiVkhxwvs+XpH9duP+G4z96QQOkq7W0UMEm6fBWLTpZnrZzTsv4uH9t1jv5ZueRlfUahX6jtuOIyfvwO/FG9LmDzhx5TV6T9oPhVIFSiz9xu3EkaM38fLlOzx88hYrt1zHhau++GfbXaoCOw7exvRfDuD2fT8WlytkPw8mF82rtz+9ILDCJWzGFEx7eHBztQQjTSAH60v2Cp+YJMXxCwGQC01Q1sEo3YyAwGjsO3QDETGJMC5VCt929oSjiQzxMTFYvuU2omIkkCZKkKTiQUmucGxBtQQqlRQyCFDGSYxvmroD5LgjxwbaNKuC+X/0hpkZJS81qNtsZmeDnl1rwpqXQE4kKdZlOKhAfht3+SA68D0CI5NQulo59O1SDeXsGVi7lEJpDxGaV7BGJc+y+JboaVxehPD3H/AsQMJ6ZsqYCCTGx0BJDvBynqXRq0NZJEcGI5lvBK+zfjhz8THu3PRFWIwUzuXd0bdrdXg6C2Bubw3S88AZ7weIiZejSr3KGNLTE2LSPnrCL9pyi9gfC1mCBCpFIuzdndGnbzPMGt6IWPzxXxUdgcREBeKJt0ZPEB7xGtWKeBAWR7uva6MGsT8+NAy7jjxhie5jSSXmD6xBxHjgEW/TzcUWA4a3Q98unikimiRQL6JN+5poVNEYMaS7e/76O8RKpFi++gSSJQngW1pjSL/6qO7CY/fTMnISp3l0KUr0n8tjY3DK+xEhSh4gMMX62S2RHbEoNSqolUlwq1QaPTtVQymxFJKYWPyy4gpa1TSBlOi7fT8QYREJpPuowIHjTxCdpET1ZhU+MY5hgEHNS8GtjAu6dqqDrxo5QRIehKBoGc7fCsCWvT5IDA9GUIwMtRpXQb/OFWEuSIZSKUOyXAWpQoHla88hIVkJ1wruGNGnOmz5CUiUKvDb6quf1FUSNwh8BdMsz0aVYG2kgFypgdf5Fzhx+jrpx6thamWJ5uVM0o24fvsR+DIZBFalcGn3cCyc1R2n94+DmVAOOY/B5UfB6bJZrZhYOmDqpPowIVc1kZk1/pjRAYObu6SK8sAXW8Hn4BgsnNEFo3pXgDEhvCAS70GG3+XLjxAhYVC3cwt4/dMHv87oimN7puL27v6wMnfGoJHtYWVshIvXg+EbzAehOsgJMwST0QqqiscToUzNKjizfiB+n9sLTUkbZeTkiyJxhktnb0OSyEfZetVx6r8B+HV6F+zfPgn3Dw7B29f+ECiVAN8UCWHxuHIvBolqMcSEHK7dDqSqSV08iK0ccY3g8/uERnAyEbLp2c0YY2ssWzkIq+Z2xq9zO8FKJCf4K0E9tI/lROg38iuUsxaAJzJFv14NsGB4TYgFKYcJY2KL+b/3xtqfu2L5/3pAyJdDIxAiLJJ0d/0jIROYQU5I8crNYMRqrIidcsg0DJ6R0cCPdei7pgGfkZKLh5pcTOQQW5tj0s8nQLusn9MkIMeJlVs5eG8ciD9mdsXRXaNgxCRDqmJgXK4qTI2UUPGF2HHCFyfP34OQkAFtx4weVTOo5KNj3/bwcLDC9dtBuPE0CWD4UJALo29YAgkc+yI8QYBmvdtgx5/f4Lc53+Kvea1gJ+Kxevz8nkJDPGANYwJVghwXbkcjHsaALA7vgySs58MKltBZylFTAI3jQYxBrRygSkrE5iOPsWPPfSQToLv1qgUeL2VnUDPkyXEkVsKHhY05jGgCmQQic1iSE0gtkyOMXAVIUi7/eRAIRTDhpzSbMRKC4WnI1TizOlmCDNSrqlbePFPmXdLVGj97Dy77PEJwcCDCI8JBnASoiKuU5kyBEcHKQpRalgeRgA/iJrAxhmTilVHd5dzNUvM/LmRJEtJ+NTTKWLx+846dFLJEJBHdQlNTVpAheAmJ7UQju63LjEfaXcZMyIryCPHxGGIOsSbDYA2b/7kZIzKCq2maDjERI/uNKKDBYx5U0MglkCZFsza/efuB4KGBIiEBNlbGRPbjv0goAMWL4fMhlSo/ZpC1ZIUa5ICAkOKFlJ9SLUK1pnWw78eakEcE4214MuYvv5iSmeWcBz4hRNJE0J+ZuTWrTyWXI0pljEGtnaAm3suuo77YuvMWYqRGqN7CE/amRlQ8fXr7IRrDvt8J7ysPERj0AeHhIaQ7pCTHi5pcSEjbkuVQ8I1RjnjLaYV4fAH4BBa6LU2MhoK0h+7LdwHvWVwkkniQvQsen2FtQgn+peFfAE3kYeC45hAQ1/rNy1A8C0wATyTGlG6fXi1Ku5OuAU+NuPBYPPILY+3yufsOScTN1BB3t5KbNXGJAY2GBxqIowJHzviDPak1dEtrSt3JWik6r5Z2NAajVMD7lC/piiWx5ej9OJduvMXR3d5QKXlwKF0a+zaPw84V/cnVlYjQM4Yscvov62xKdMtx59prEiyNYcU/hMThBPHoypW2JroY8ASW+HPutzi8cQz2rBmBaWM74vDfnVjZojYzNRFDTE4WxtQOLZrXwqENo1m7/5jVE6v/9y3Kedh8YrKbqwNoCIxnZIRlG2+QE1bF5p++5IfAaCmlPNSuVIpNA3gwsrLFiE4VUb9bV8zu4oCE0BCcId0xGjBHFj/iHCMhMg4UU5pNcTURkINDpUQFZ0sMGtOSHIeJiAmPw9N3MZAJxZgxuBYV/WQ6d+EGRLJkCMxssWH1aBxYPwomhNR5hOipYGV3U/BVcpwjHlAgCbjT7t/5G8GIT+XLsqVtQCJ/EJmVwqiBrVlMDhIdc6d2w65/esDEWEjVlNiJQQE2zdqhMpqVFZP+cCLUagE8G5VHqQxXtWZN6sPGgg+lLAkDpx5Ak55rMfnHAyQgq4G1Uym0rOaMOm7G5IooIYHbO2jYZSWmL7wAllxSycTEWMReWQRiI/Qauxstem9CLAnw6tPUCeObQ8QkIiwoFq2/24xG3dfgu/HbMHLmYUIMSqh5fBLwlOLH305gyLSDoAMb4KcakENFg8e2hJhJYmNPPcfsQZMea9Fl0AZM+eUElDx7GBnzwAj5+I3ECMb8eAyjZx3C6i3XsPC/6yiInzF16zUarN9xCw26/ofDp/2yrZZhBOjVzBF84nU+8AvHsBleGDnjEP63ypvsuyMkOJx6tqVqMRabYVSXMuBJwnHo9DPUI3U06rYK8xd5gQZs7Uo7o1td11Rp7YUAI+YMRIcKAsRHx2HxhpvQHvVJkyR+EWSJZL/13UTsX4P5/zuO2ETApUppVCcXLxvHCmw3FYyMkAwfdm5OaFreLq14+rKUFQ9K1pFisHDJWXw3YRekZPQTDJ+VGT2mBTlGkhAeFIVOQ7ei9tf/Yv/xZ4Q4CZERCbtSYgclOgAAEABJREFUleDpKCAxGDn2EQxHk4D98B8O4O91l8go4lkiUbL/mfxtHgP3UibQkMCmh6sVqYqPyeMagqdRQ0OCm7MG1SFpgJuzGVRqOVzIVYXPN8GWVX1RxlKFpNhwhASHIDpeBnOPstj5b3fwSdD25586oRQjgSQ6FOGR0RAYW4BhGMhi4+BgbwZrOw+0qWKBpNC3eP8hECEkDmJjZY54cqBYlrJg66QzN2JTErHFntRLt7WnilVrkvhEa5gqY5BA7AgLC0VcYjLK1CqPcT98BSdTOeKjQuD/5gOxnQGP1K+IlcDVwZy0xxwqlQwuLpbpKt0oDoQw3Uld1g4Vseuvr2GjiUUcaUNISAgZXk2GYzkX1KxRhrTzWzgZJSJZEoHwsGBIJHFQE3e7aXtPuDhaQ0Iu9NZa7UivJHWFxZPU7+xkCbGRACYiAaCQw9bamJWwJXGLBCUDIfEcjER8fPoTYEKfqmASQhEVHkqG+2MRROIFDhZCqBPj4VTKjBU3JvEmEel6qElXw9rSBNN/GogONa2RRALXcTFhiCJB5XjSbWjcoQ5EtH621MfZpJkDMf6b8lDFR0BC5MPCwxEpUcKjTg2cWNOT7GciS0jLngTiFXFxcHNM3W+MKVasGQwPEykkcYmkjJQIfvx3dbJGnJrsD56GtDkWERGh7PFjW6kS9vzVEQwrysegATVgrJBBKjDHoEG12dSMs84dW6JKaTPIY0Px5s07KAiGIDaBHM+lnSxRvlI1bPnjK9iQi1CiJJLkJ0FNjk8xucjweDyAMcbGVd+hkqUMksgQRESEII7sSznxcDv2SDn2M9ZZkrZTsM7HFs34fQwu7huD6b1rsbXUbNoKd0/PxL0TE9CkqiObNnTKIFwkQdulY5qw2x5lK8D72Cyc3z0Om5cNxZn9k3Fr90BUtjdl8+3KVseN83Owf+Vw7Fw3Go9PTsQj7znw2T8cbmSnA0ZYvfEHnNs+Bhv+GY6HJ8aiedNGuOo1DRc39GF10FnL1m1w+fBkHFzYkW5mmlqRg+ve+Xk4vmkENiwZhmsnic4V3eDgXAFXz5L0dcOxaeUoPD77PZ6c/xHXD46EZ3l7fDd+AC4dGIflE5un6mQwa+FYUByG9Eo5kKs3aYQb5+bizLbRWL9kKC4cmYJrW/rC3tIY5at64urpH3GRtP+//w3Ega0T4Oc9GQMauqBe3Xq4fGQqzq7onqo786L32JT6V0xpAT5fhPNHZuD24VFwtDJhhW1tbXHZazpuHxxO8hk2TXvWtl8P3Ds+DRuXDsX5w+MwsVddeO2bjuuHRqNqaVtWVEjiYJeOzcRNosPKQgwBCQCvXDMBD8/OwNYlA7Hpn5Fkn0zHtrktWPnMMz6mzuqPJ5fm4ej6Edi8YhQen5uOs6u+IbGPtO6CEQ4dmAWfAyNRJ/VYoXoEpk44dXQ2ru4fiWZ13GhS+tS6RWNcOvQ9/C7Nwq1j32MracPZAwTbzX3hYmGULvc6CjARMBCJRRjVtnx6uvaKkLRpz64f4L1rLDYtHYabp3/A84uk3kPj0L9JadI11yBCY4ddG8eRY3o2Hp2dhV5fl4aIEIupjRVLZFbO5XDSazZuHpqEdX8NxK71Y/Ds/FT80MNTu6oSuZ75yDJwMxmGBw9Xq0+02liZgE7aiVSGymqnlS7jiFZNyqCiq6V2MrvO4wlRr54HmtRwhIhcGc1MRLC3TSEfVoDMylVwRtuG7jAleWQT1KvJ2M91cbSAiHRBaH5WE7WpalV3tG1WGi5WKVf+NDnPGh5oXc8FZiQQSPVS/Wl57i5Wn5y4VA9tY1p+2rJCRRe0a1YGZUqZpyWlLz1I+zu0rIC6lezA4/HS050dLGBkJEjfzmpFu34Lc6NMeNtam4CmZ1WWplnYWqJN0zIoS+qi2xRDBzszupo+WZqLM+k1MzdDCzKk27qhG8yNhemyn1sRksBt9eruaFXflcUxo5yxWAjHLLCh7af7LqM83XZ1smD3qa2dFVqQNlRwsQBAcz5Oew8+QazaBK261YSY2PAxJ/NambJOaN20NBwsjdljLa3ea7deYdrPh9B91A50GbELnYduwZ3bAUjUmKBZh4qfKCrlbIf2LSqgcXVH0DZ/kllCN5gS2i6uWRwC2SCgQHh0EtRCIWb3qZGNXPZZ1SvboaqTCMnxUQim90QFBeNdpBJlalfE4iwCxNlrK3m5HLmUvH3KtShHBIQ4uWsijm8dlqXHmGPxVAErKxsc3PM92yXavrQ/lszvC+9Dk3F2ZXeI+NypxSGQeqBwiy8LASdnW1TxsDRIo2nMqVnTSvi2U1WUI10ygygtAUo4cimUnchVyiFQ8hHgyKXk72OuhRwChYIARy6FAjtXKYdAyUeAI5eSv4+5FnIIFAoCDFAo9XKVcghwCJRwBDjPpYTvYK55HAKFhQBHLoWFPFcvh0AJR+CLIxf6JjWlSg06qdhHqcE+I6JQqiGVq5AsU0EqlbO7PSgwHJERsey6XK5IkVPQfCWRUYDqYjO5WXFAgLOxgBEo0eSiSiUR+vkKSh6RcTL4ByXgyes43PWLxtVHEThzKwTHfIJx6mYIzt4Oxbk7oZDJlZg66W80rDMctTwHYsHPGxETm4wx045i7h/eWLbGB1t2P4T35df4EBQHWo9CmUI6tK4C3odcdRwCRRKBEkUu9MSmHgldxsTL8fJDAu4+j2ZJg5LH9SeR8AuQ4EN4EsJjZJAkKiBTqHPcMVbWZpARryY2Top372Px8EkoLlx9gw3b7+GHn05j4NgDmPf7eWzb+xCXfd4hNCye9WpkMiW7zLECToBDoAQiUOzJhXZNaPdGTkgiMCIZD17GsF4I9UpeBcYjPFYGXQgku31ra2tJukGqz4qoVBq8fR/DejKrN93G5DknMXjcQfy77ibuPQoG/YSHlCOaz+LHZZRMBIotuVAPhRJLcGQybvhG4jTp3lBiCYmSQklOdkPuLnt7a8QnyvRSKSexmTsPgrB4xTUMn3wYG7bdxfOX4awnI5Up2fiNXgo5YQ6BYoZAsSIXtUbDnpzxSQo8fSthCeU+8VSiJSkB2PzC3tbWApJ4/chF2xapVIkrNwLw61+XMGrqEezY94jtXlGPhhKktiy3ziFQUhAoFuSSRipRJCB77XEELt4PR0BoosE9lM/tVCtrc8RJck8u2nrjE+Q4e9Efs349S8jmIvzfRIEGg9XqnGM/2nq4dQ6Boo5AkSYXbVK5Skjlhm8UYhMUBY6phaUZO1pk6Ipf+Edi3sLzWLjsCuvJKEhXSp06PG7oujh9HAIFjQAll4KuM8f66GgPDdLGkO4O9VQoqcQVAqmkGWpmZoyo6JTPi6SlGXL51C8csxecY+MzgcES0HgNxcCQdXC6OAQKGoEiRy4qlZp0EzTsqI8PGTouDE9FeycwDAOxWITIqPwjl7T6HvqGYvr801i+5jpLZnK5Mi2LW3IIFDsEigy50O4Aneg9KN53Q0FHgYoCmpZWZuzLscMiEwrMnLsPgzF17ilcvRkApVLFjSwVGPJcRYZEoEiQi4oMHSfJVKBxlcev42DooeS8AGZFyIWe4PTD7nnRo29ZuVyF/7bcxZKVPkhKVoDGY/TVwcl/igC3VbAIFDq50NhKUGQSLj0IQ2HGVT4HuzUZKVIoCq97cv9xCKbMOQlfEpehsZjP2cmlcwgUNQQKjVzoSBAllkevYvDwVSyK6kislZV5oXsN9B6bP/++gk077rPBXnp/TFE7kDh7OAQyIlAo5KIiQdskqQqXH4SD3rKf0aiitG1lbYaicjLT55mm/3QasRJpoRNeUdpHnC1FE4ECJxcVia/ExCtYYklILrzuhq67g3ou+UEuutafUS40PAGzfz2LsIhE1ovJmM9tcwgUFQQKlFxoNyg0Ohk3nkaCrhcVELKzg44WyZXq7EQKPI92k+b94Y33gbGggd8CN4CrkENABwQKjFwombwLTsC9FzFkaFUHy4qIiLW1BWRkJKuImJNuBh1B+mXRRdC7fOXc/TDpuHArRQeBAiEXev/K83cSPCVT0Wm6bpbYl7JCYlLBP3Kgi3V09Gjh35dBR5Q4gtEFMU6mIBFgySU/K6Qey4v3ErwhXkt+1pNfum3trPL0RHR+2ZWml8aw/l5zHZevBxT5LtID30AsWeuNGQsOYuKPezB3kRfWbruKkPC4tOZwyxKEQL6Si4oEb9+FJOBVYMHd3WrofWNjQ5+IlhparUH1aTTA+m138eBxcJEjGHoD4sGTD9G293IMGLceK5bvw95tx+G15xS2b/DCkqX70frb5Rg8eQtuPXhnUFw4ZYWLQL6Ri4oMNwdHJbPvXSncJuatdktLM9DXW+ZNS8GUXrH+FsIjE4rM0LlcocSgSVsw77d9eHn7NiQv7kEVHQy1JAKahCiyDIc05A0SXt7DpROXMIwQzJqtVwsGLK6WfEcgX8iFEktknJx9+DDfW5DPFZhbmCA6JjmfazGMerlChd+XXiYBaCVonMswWnOnRU6IZcjkrbh/5zniXz+GJlnyeUUaNdTxkZD4P8K/688h3wjm8xZwOfmAgMHJhd55myxXs2/Xzwd7C1ylsbEYkVGJBV5vbiukRPjn8iuFTi7Tfj7AEkviez/dm6JSECJ6QgjGG8e9fXUvx0qqEHr/Fhb8tBODvt+Dn/a8Q4SKzdB9Jo3G5X1nMX3mVgycvBNT/rmF25HqTOWVwc+w9I/TOPhW3woyqSrRCQYnF3IRwq2nUcXmPpbs9i59jwufzyA8sviQC23Py9dR2LD9bqHdxRsaLoH31RdI/PCSmqPfRAgm4cMrLFlzVq9ySQ/PY/jPT6Bp0AATeleEwPsQRm0KhD7vD1RFh+FprDla9myFqUPqoGbkbYz/7S4CtThEnRCA5fO9cejGXZzx08rQy9ovQ9ig5EJd8fsvo5EoLfp33uqye62szYkHoEZUMekWabfpwtW3oFNhDFFv3XcTKkkUQK802kbpuE67UOFkBOne4/c6lpDj6pEnEPfqjrldK6BRkzqYO6cOcPQWLunxGh6+cxWMH90YXRt5oF7dKhjQszwsoySISnNeVDHwWnQC95p2wZiKfB1t+3LFDEYuNM5CR4bo2/dLCpxW9KHF/LpBrQBA2rzrPj4ESdiPthVAdelV7Dh0G8kRQenbuVlJDA3Ehp3XdCuqjMHzABFq1bCGILWEwM0DNcQReBakp3ehTsCDM7ewZt0xjF4egBr9asFTSJXKcH/TYaznN8eSwU4woknclC0CBiEX+kpG+j4W+kb+bGsrZpnUc1GQIKleZjNiVGxWHaP7lYZrOro8eLSoiynjmuB7rWlyPw9WtditDIaNa4FZo6qhri2PTeMZ26N7dzdYp2yyafrOqCe5auMtaPQtmAd5SYIUMkrISn06JJkrVEsT8OpNeOaMrFI0SihUfIiE+Pjj8SHiq8nQvFbrVRJc3nUGC/4+hd/W3sejJGT+aeSICIlBcHgi6DEdG56AeGIdW18AABAASURBVLUawd4nMPduafw2szpcOKclM25ZpDBZpOmdRO+zYG/r17tk0S5gZWUGhVKPKx9jiW7TO2Bqa2fUbuYMD0Fa+zSIeBGAK9ff4jI7vcPtSGPUqmQO8EzQpncZJJ66gbX3jPFtd2dyVRSgSldPlImIQpzWuYFc/AKDJTh59iU5yQqmq5qYJIOAyQMjprZRo1YhMVmeupXDgm8JZ5skBAQq0gXVSdF4LzGDqwOTngaeANaONvBwJZOzOczT989HEfBt0GHo1/htXj/sXd0URocv4GCIDE9uvkPQ61sY0WMRanVYjgW3Zbj013L0XB8IHa3UquTLWNVCPncNpt0hevetJPHjjs2dpqJXinouSlVah1sH+9QSnF11ClOW++NDhmJJYZF48CgE9+n0JBGlKhjD96w/wBPCRCBDRJQC8RFJUBiT7XJV0Mv+A3bdSIIaef/t8/JFUrIS1MPMu7bsNZgai0Dvys5eKudcHsOHCdGVsySRYEzQvKk9Hhy4gfvxBDF1Mh7suQPfqp5oba11iBO5Gm3qY0jvhhjcrQLKikhZ7X9pPD5EylMxVyMhQoJYJQ98xghfzZuGx95z8PDsbDJNxfwGRmg1cyoOjXJFRjXgfiwCKcizq/rP6MEqV2rg9z6bexj0V1tkSljTmItCH9dBAykh2Zx8BIs6VdBWFICjd6QAIaSrV+VoObEV5g+0xbMrSWj3jRXuHHyDcH2qzgY1uVyF/7bcgbIAnu42NxODz+cDgrydcjyRMUq72mbTKu0sBu7fdMacCq8xvs8ytOj+LybcdsG8abXgTEzRlsxuXe7/CPMnr0CTb/5By66L0fyHZ3Ad/TX6ODEZijEwszCDlSkvQzq3qY1ARtS083Jcp92hBy9jyIhKjqLFUsCSdItk5MQ0qPGMFTp0tMebMy/xWkk1axB24w5++fMSma7hhmtlVHj+CjHNm+CnGS0xtUspWBrgGL73KJh9VaZCn24eNU/PicfjoXfX2jCyddSz5Kfi5s7uGN6/6aeJ2W0J7dB91ijcPDIJh3ZMhc/GTuikD7MQ3aJqzbB51w+4tmMUDmydgtvHx2JJDyeYkrxP/43Q+ZdJ+KuF8NNkbusTBJhPtvTYUKs1iIiVITIub4E7PaoscFE7eyu2O2HIii3rV0Ub5i287siQ0TFhnMujf9VI7P/gjC6W7/HP0rt4Vs4T7V15BjFh/da7yFSpQTR/qmQkIQWhVSmSmDu7eWIzWBKvsWn9skSHnv9GRrCzNIIeDkumCgRmJrC3EZPYF7hfHhDINbmAHDfP3sXloeqiX5SSS0KCAclTYIOOHW3hf+YV3rBeixYGPDO0+9YZbw+/QIBQAMQnI0ktQ2w8DyZiAraWaG5XI6OTsO+Ib8poTm6V6FDOzdkaDeuUgbFLLsiB4cPMrTwmj2ytQ036inDyBYlArsiFei2hUVLEJ2U8QwrS9Pyvy8bGAnHxepALzwStJ3TBhoW1UM3EGaOXdsWP7czTDRV4uKKm7A2O3JVlciBMSBymUehTeL1RQfH8LXzda2H25ObobhaEK2/V6TryunLK+xVUqow+U161Zi6/ZtF3qOhZkRBMucyZn0shxGJerjoG9G6Kft3rgfsVbwSYXJlPLqTPDfniJ6EQLq6WqF3FFo08bVDDVQwTUge1jS82QpnSVqjvSfKqWMPTSZTurvJNTVCtsi0aVDSHgxGVJhNfhPLuxukyJCXX/1Yk5hIbp8dDi5okXFx1HCMmHUT/kQcwZNIxLPSOT69f+fox5vz5NLPXQiSSHtzDwgMRICFeaJIjsGfxBSzbeBU//fsC7wzI4XKFCkdPPc9374WO9OxfP4olGFOPKuCJTEgrP//PM7WCRfmaLLHMm9rx84JcTrFBgNHXUjrMGBSRbNBb/IWmRrBilAgNicfLwCQkm1uiYZkUthCZCCGSy/DuQzxehclh5GSD2o60R82HR2kTKAKj8SiKj4ruYtLP5sHWzQKWUrlez5R8DgMLC1NEx+pBLp9TpEu6Wg0y8KYlqUZSojJ1WFQr2QCrp8/7g8fjGUBT9ioowRzYMArTJneHQ7U6sKxYG4yFPXim1uCZWIJnZgOhnQvMK9VDjaaNsHRBP3DEkj2mxSlXb3Khx+QrcqIbspGK2AQ8fZ+IkFg5ouOkeB1Ert/mIraK5OgEvAhORoREjqjoRLyLUcPIiJrNg4BRI0mqgVyqgprPQGBuhoriJDwPV8EQP1MzY0RH5xe5GMJC/XWIxQK0alYGIiG/QIamjcUijBnUDHdOzcKK/w1C38Fd0KZrWzTu0Apf9WiPoSO74fDmcTixYyI6tqmqf4O4EkUWAXqW6mwcva8lLkGBhGQD+ukZa+fx4exkBI1E9jGHdpuczFCpnC2qWSrwJpzesKdEYKgablXt0LicCFFhSpT2ECI0IAlZ3dX9UZlua2JyUghJYDW8mD0R/bnW2dmYYHC/Wli/vDt6dqkCr7PPwTD5772k2cPj8dCmaUUsnv8ttv47FPvWjcKGpYPw87TOqFzeIU2MW5YgBPQiFxrIfROUf6+sFJAYSo0adqiABNwP0Lqpms+HiZgPYyEPfB4DsTDF7KSIWFx/HEmmKASbmsMqNhEyBxs0rmaLum5GeYq70HgLJdOw8OL1ugVk+JUrbYPpE5oSr6Ez6tZyxh8rLqN+1/8wc+FZXLsTQIK7hgsWZ6ia2/zCEUg5S3UEQU0GGeirK3UU10OMB2tnG7SoagomLBrXXiRBon3MS6V49TYOD/0i4ROoIR6KySe6ecamqGIlx8tEMcqKknHPNxZR5ubwMP1ETK8NKytz9n0oKhIL0atgERAmTgIa1HHBovnt8duPbWFmIcLg7w+iVZ9N2HvMN93CTXvvQ6/HG9JLciscAjkjwKSI5DxXqdQICE0EvSs3Z2n9JIzsrVHHQQ2/JxF4GKoA7fSkaeCT2AAbYmETeBCTDeYTI2hgV4y4gARIGOLmk9EQBQmDSokSUpQtlZuZlbUZIZd87P7lxqgcyoiNBOjYrgLWLO2GiaMaISA4Fm2/24weo3bj7uPgTKVvPvjAvhIzUwaXwCFgAAR0JhceOXHfhxkimpHZalMzAYzExqhR0wlfN6STI9qUF7OC5qWs0LiuI9rVdUD7ho5oZKeE39uPdghszeGcHI9X8RqoYpMQaUpGmsiQdgWBFHmJO1sRz4W+uR7F4GdjbYxBfWqy8ZRe3Txx4sIL1O+yBmN/PIbQiM93YylHn7r0Sr8nv/OAR1KyHJdvvMKR04+w9+g9HPf2xZ2HAeSCRVziPOjlihZNBHQmF5lcnW+B3Oi34Th5IwSnb6VNobjgT0aMCGaxQVG4dCcUlx5F4PLdEJx9GIuAxI8HozIqFjffycGOD6nk8PONwN1XUbj2PAGSj2JEk37/Vtbm5KTT7pvpV74gpMt6WIO+H2bVX11Qvy7pBq2+inpd1uL3fy9DrtDN9pMXXkKdzzfVvX0fhXn/O476nRZj9h/HsWT1ZazccB2L/j2PcbP3oVHXpfhvxzVI4kvWyFxBHANFuQ6dyIUGcoMjPnoLhdEg+kTv554hzHgaKZWaTHfA6muzlZUZlAXwFLG+dtF4Sj0SmF04rx1+n9sO1tZiDP3hEFr23oRdXo/1VYfbj4IIibLUrHdZXQosWXseXYf8h8s+71DB1QNupZzhbOcAJ7tSZOmIss7usDW3w7a999Ck2zL43Hmji9rcynDlChABnciFOgCh0SmeRAHaVqhVUc9FTry1QjVCq3KRiI+v2pTH6sVdMXlMYwSFS9B+wBZ0H7kLtx8GaUnqt0ovHKcv+yM/AruL13hj56F7qODmQcjEHiKhMEvjzIyN4WLvCDcHZ4yZtYcjmCxRKn6JupEL6ZxHS7SGhotfO/W22MrSDMmy/Lui62qQtZUY/XvVwIbl3dHnm2o4c8UfDUjXZ/TsowgO+/hoga76spKjXSMFCYRnlZfbtJWbr2DX4fso7egCoUCgkxpzExO4lXJiCYZ++lWnQpxQkUUgR3Kh93qEx0jz3M0osgh8xjCxsREM+kT0Z+r5XHJpNytMHduY9VSaNHDD0vU+bDzl1+UXITMwETx4GgIjkeBzpuidnpgkw5ptV+FOPBFdiSWtEkow9la2+GvVubQknZbJQa+wZcVhjJ68FYOmH8DvBwKQfqO2IgS7Fx/AhB/3pU4HsOBUBPQbC1Ti6ZHjmJyuYx8m//0IKe/k+Wgi902jj1jkSC4qtQaRsV+W15IGj0SfJ6LTCum+zFKybk1nEktpi4U/tYednQlGzjyC5r02YtvBR8ivX1KyAoEhhnt9xoHjD2FpZgojYdbdoJzaYWtpicd+wQgIjM5JNDVfjSj/EMTYl8eA4a0xvqsLwg/sxYwjsWy+8u1z7LqpRt2va6Jnp5SpS01L5Hjws6VTZ8oInD3iD1WNGuk6erZzh5OWEjX3TaNUsFIWWtCkJGSc83g8xCZ8meQSKymYOJNIyEf7VuWwanEX1lsJi0rA14O2ouvwnbh+70PGXZIv27ceBILGXwyhfP2u67A0sci1KoYcczbmlti054aOOhi4tmyB7/tVR8ta7mjcsj4GNBQjIizl7mrpu3CEuJZB12aV0JadKqCOs0g/cpFF4GWYDZq0r5iqoxJaVbeGCZNqoiqG+6ZRKhRpizRo0rYzLRkeUBJfvp2poVkkxMTmL7lYWYjRr2d1rP+nO777tjrO+7xGw27/EW/FCx9CJFlYlH9J93yDIZUp8lxBUrIc4ZHxMDfNw+3RxAozE1PcfaQfsaqjPsBr/1UsW7Qbvz1ywfDOjkSTCm/fREMR/gxzxq5G2z6r0HvOeZwJ1LNT9CECAUoJTv25CR37/Iuvx+zFkkvRSLnsyrhvGhGkM/7nSC6J9IljOlyUseQXsB0dnT/D7+6ulpg8uhHWLO2KZo3c8c/GG6jbeS1+XnaRBJH1O+gNtRsekriLyABxF0m8FGKj3HWHtNsi4PMhSdCP3DXSRAQGx7FP18vkyQiJkhGVPNhWqYT2dcujz7T+2LO6N8a4vsXPv9+Ev5Jkp/3n8E0jnrUz2jQvg5bdOmH9mmFYMdAGN5cewea3CnDfNEoD8dNlGrl8mpq6RYO50dpPJ6eml/QF8crZJkYamFxqV3fCgjltsOjnDnBwMMWY2V5sPGXz/gdsfYU5e/shFvQrAXm1gQ6Z00dF8qpHrVaTmI1+QWa+S2VMmNIFixcNw+5BAuxc/5CYwcC5ZVssmd4UHSpbwd6uFNoNqo0qrz/gSYrbQWTIP0+A7L5pxHeogunzO2NUC2e42pqjQvNm6FUhDPf8krlvGhH4svrPllxoMDc2XpFVuRKdRq+atIFh2dw6T/N1mYQCBu1alsXKvzpj2oQmiIpLQsfB29Bl2E5cvfNeFxUFJpPdowK6GmFpbgz6hQGVSqVrkSzlZAoF7Gx171olR8YgXJp6O6VajrCwJCh59PBWI/blG9wKkiElV4H3Pm8uUiiAAAAQAElEQVTw2t4WpYVaVTMmyO6bRuq4EPg8iEZiihLIgl7A550FyrqZcN800oJRe5XR3shqPUmq7TtmJVHy0gSEEGirEpNyT6yWFkbo26Maiad8g/69auLyrXdo2H0dhk8/gvdBcVR9kZuCQvNuF5/PsAHPqLi86UpIjke/7nV0xEgJv9MnMKjPMjTrtRyNO/6N4Zes8f2U2mz5uIDn+HvSctTruhwtuy7Ft1uV+G5mM9TUJhdW8vMzTXwkzqzfhuYdl6LFt0vQaNQ1yLt3wZiqGb0rBmYWZuC+aYTsA+YCcqDIiuAt8J8/BAyTIxDwc63IzcUSE0c2JPGUbmjZtDRWbb1F4ilrMG/xeSSTId9cKy6AgrRrpFZr8lzT6IFNEJuY+4C0VCYjsScZOrerpqMtAtQeOBBnjn6PkxtH4NjBGbi1pQcGVDICPcQ92nfGnkMzcHXHSBzYMQ0393yHcbVMsj/4SUntf75rdSxYPRV3Do/DwXXj4XNsIv4b4gHrTJdnI+6bRqnAZYImNT190bJWKXxV3wGta9uhZU07tCBTk2q2qFXBChXdzOBkK4apmI+S9GOYHGHJ1Nyano74ZVZr/PVLB7i4WGDC3GNo2nMDNuy5l0m2qCYEh0ogk+fdU61dzQ0OdmaIiInRu6k0zhcWE4UBPetDqDfJ82FhaQ47M0EW9TIwtTSDvaUIeTla+SYmsLc1gUlelODL+GV7FtFbwpv2XI/vJu3HzD/O4O8NPth1+BF8br9DRHgczIx4qFbGAm3rOaJzYye0q1sKrWrZsQTUrIYd6lexgWcZS5R2NIGNuQipvY0Sg6yANIiOIKxY1BkzJjWFJFGGTkN2kGk7Lt18V+zaGRweb7B7Xf77qx8kyRJExcbqjAMllsCIMJR2t8SUka10LscJFk0EsiWXODKsSEdMnr4Mx4Xrb7Hb6wn+2XQDMxeeQf9J+9G232bU+no1an61Ch0Hb8eYOV5YsPwi1u+8gxPez/HiVShUMilc7YzQuJotOjZ2xlcNHNCmtn2x9oIszI3Qu7sn1i/vjkF9a8Hn3ns0/GYdhkw7hHeB+l+ti8qhQZ9Vol1hQ9hT2s0WB9ePQGxSHEKjoqAioz/Z6aUB3A/hIXB3Nce2fwcb9HGE7Orl8vIPgWzJJSZOt/sMpDIlAoJi2adzj3m/YLsC9J0iY2YfZe8ybfzNeni2WwHaTeg3YR+m/34ay9b76OwFNSddsYL2guhVNCPsLk7mGD+8AdYu7YbWzcviP0KidTqtwZz/nUNSLoK/GfUX9nYSiQkxfJ7BzKAEc2jDSJQra4Hn794gODIcicnJkJORICUZTZLJ5YhLSAAllddB79GxTSWOWAyGfuErypZcomKTDGahRgNExSTh2asIXLzxFnuO5uwF/fr3RazbeRvHzj6H38tQKKXSdC+oUxOXzF5QdTvUTosF2eUtFiTXejiwRlUH/DyzFZYs+BruxGWf/PMJQpTrCbncNRg+RUERfX8NwzMcudA2ebjaYPPfA3F+30R07lAJifI4vA8Pwsv3bxEcHQq+kRyTRjTFnZPT8fMPnTiPhYJWQiYmu3bk9xvKsqpb2ws6fv4FNu65z76xfuyco+g2YieoF1S17Qo06bEembygW28RHhYLMxHg6ZF1LIh6QQ3SYkFOprC1yDoWJJer0KpZGfzzZyfMnNwcCVIFug7fwXb/zvu8ycr0Yp9GvQkeY1hySQPFqZQl5kzsgEsHp+D+mVnwvTiXEMoMnNw+Dv171IexmOy0NGFuWSIQYLJrBQ1YZpdfmHmf9YImH0Db77agdseUWNDXg7dh9GwvaHtBz6kXRGNBtiI08rRFRi+ItsvczAhD+tUCfYl14x7rMHjqQbwOKL7xFNqmnCaFUg3GwJ5LTnVy+SUXgXRyyaqJRZlcsrI3Yxr1gugNa3ceBSGTFzT8oxfUmARj+47fhx9ILGjpumu49yQY/2y8DhpPmb3oHBISte8Tz1hLydmm3aKS0xquJYWNQPbkws82u7BtN1j90bHJeO4fgUskFkS/60NHwlZvv2Mw/cVFkUqlLi6mcnYWAwSyZQ/9b2IqBi3mTPwsAibGonz/zAd9AdTDp4G49eAdnr4IQUSUYV7V+dlGcRmFhkC25FLcu0WFhmoxrdjaUkyGifP2wGFWTaevvdyy7ybo2/07DVqLIVN3Ysysfeg/cRua9/wH347agHNX/PKd2FjbuFmBIZAtufC/kG5RgaFdxCuysTKGobtGB048YL9XtGTtZUTEqqHUmEKqECNZbsQu1TDDI79oTPv1CBp2WYpXb8OLOEqceboikC25cJ6LrjCWDDlrS2PiPRiuLfuP3cf8xSehVJtAoRaDYYSZlPN4PPD5RpCrjBEtUaPXqI0cwaBk/LIlFztr45LRSq4VOiFAyYVhDHOfy+FTj/Dz0lOEWIzBY/g61U9JJlHGZwnmzftIncpwQkUXgWzJxVgsBHWVi675xdyyImY+JRdDeKv0ZVHzl5xkvRVdiSUNCkowSTIGf644l5bELYspAtmSC71PpJyHTTFtGme2vghULGsLQ4wQnvD2JVUzpBskIEv9/3mMEa7e8icjSQm6F87u20TZ5elYg/LVXcz9Ke27R6nLn07h0NtPA+Dcd4s+ApotudCH98q6W3+U5tZKNAJVK9gbpH2rt16DVJ7toZVtPTweDwxfhO0HbkPXX3bfJsouT1f9jFNpdNf67lGPVlYIvRWAAK37K9UJAVg+3xuHbtzFGb9PSUfXekqSXLZHAP0KH+e5lKTd/fm2CIV8ONqbf15AxxyZTAEaL+ExmYO3OqpgxRRKPryvvWDXdZlJs/k2UXZ5uuimMoyZHRo0rcS+wrNts/JwCw5AaN3GGFiBT7MB7rtFKThozT+Si1Zi2iqfz8CzYqm0TW5ZghEo52ENpQHu0I2VJEMkFIDHy2NgmJSnnynRDXIV3n7220TZ5emmPaOUOsYPq72U6DHQE/bsGSTjvluUESSyzUJDlp/9L+PGdYs+C04JyqhU1g70zYN5bRLDMNCQv7zqoeWpLrrMeeJl822i7PK0NOfw3aKPkir4HbyGO5WbYEgVAUlWc98tIihk9Z8judhYGcPUOG8ublYVc2lFC4FK5exgZERPlrzZZWVpzJIUjdflSZNGTUYqTXRUwWTzbaLs8rTU8wTZfrcoTVId9RSrjqrx7aA0r0WBJzffIej1LYzosQi1OizHgtsyXPprOXquD0z9ImNa6S9rmSO5JEuVaFrf48tC5QtsbevGZSDg53g45IgMHW2qV8MdapVWpDPHUpkFjIRq9Pi6RuaMLFPUiP3st4ky5ily9d2ilGqVeLzfB/c9m2Bw5TQiNuK+W5QCTqZ5jkeTkREfX7Usn6kgl1ByEKD3t5R2NVz3d9yQ5jA2yv0T1hritajVCvTqUktnkLP7NlF2eTpXQAXJkPaZm0L0HZLmtdDEjBPDfbcoFZIcyYXPMGhFrmqMge7cTK2XWxQhBJrVdwe9p8lQJrVsVB6mJsJcey88yND9qxpEh5GOJjH4/LeJssvTUX2amNANs7aMxNR0ryUtQ3tpxH23KBWOHMmFygkFDGp7OtFVbiqBCLRuUgZiA8RbtKFZ+XtviARyQjAK7eQc13kaKRztjDFzfLscZTMLMNl8myi7vMyauJS8I6ATuTBkWLBd87J5r43TkAGBorHZvEFpGNozrVfTHVuXDyIEIyMEk3P8RaPRgBKLg50YhzeOhLWlrsHcooEhZ0VmBHQiF6GQj06tKmYuzaUUewTofUzGYkG+tIMSzPZ/B8PJXgghk0RIRgpKItqVadQqllT4SEDd6o4ssdhYmWqLcOvFFAGdyIW2zd7WFNyjABSJkjX16uwJA92WkiUwdaq74cqhqdi0rD+a1XeFRhkHlSIWUEuglMdAJJCiX7fqOLt7AnauHEKGnzliyRLIYpioM7nQJ125UaNiuIezMZl6pN90qAK6zEbMIFkNanlg87IBeOXzM55e+BG3j0/Hiys/wZes//JDJ7g5G260yiAGc0ryjIAWuWSvS2wkxJBetQ3eN8++Vi43PxFo37wcSDgtP6vIUrcROZYsLYwhEKQ+l5OlFJdY3BHQmVxoQ43FQrRrVo6uclMJQGDANzVAH04tAU3hmlAEEdCLXEQksDuyX50i2AzOJH0RcCplzt5eYOhRIn3t4ORLLgJ6kQs9ED0rOYA+5FZyIfkyWja0dy3QLyx+Ga39pJXcRgEhoBe5UJs0ag3GDapPV4vhxKBKl1ZY+ksnLE+dlk6ojLK0688TokLrhvjjt2+weUkX/DG4AsqJU5poUr4q5v3SHWvnNkJrx5RXCfBMXTBqaAWUYlJkitPcxsoY/b+pafAb54oTBpyt+Y+A3qcGHVlo36I8nB3M8986Q9fAt0G7rh7g+/rhyJnn7OR1MRghasCkfgusGV0Kgd53sXKnHwIrN8OqsW4QM+boPaYq4nafwtzLZhg/pCyMIUS9QQ1RJSQUkaSsoc3Mb32j+9eDmlwk8rsebf1xkmSs3X4N347aiLZ9V6J5j+X4esBqDJ66Hce9fQ3+SRPturn1wkFAb3KhZtJv20wZ1oiuFq9JZIMKpeJw8/wb0E+30unKMwmSNYCFqyWMXr7AzsuBuPfAHzvPh8HU1RrmPBHMhMkIDpUjNiQecjMRzKvWwwSXl1h2Lh7FjVvoQ4oDehSc1xIWIcH03w6jWc/luHLnPRo1roY+vVti2NCv0K1bU5Qr74HV26+jUdel+HfjJdBjC9yvRCCQK3KhIwxd2lVG5fJ2xQoEvpstPARm+GpGb3htG4yj/3bC1GaWxA8BwrxvYruoLjYt7IDf53TFpn4CbN/6ApGqaBw9IcM3v/fElqmOuH0sHn2G2+H8+qcIVOe5+QWuYHT/ugXmtYSEx6HX6E0gTgt+nNEH/fq0RKWKrnBytIGdrQVcXexQu1Y5jB3VGaOGd8TZa/4YN2cvRzAoGT8mt82g90csmNY2t8ULpZwmJgwXfT7gyonLGDflAL7fHYcGU9pjsDsPNpXKoLmdDM9fReDF6wj4JZiheSMHWPM0+HDOG4MmHSLTMZwuVw817z9GRMfO2Px3D/w9yA22vEJpjt6VlrIzxcAC8loosfQZsxn1G1RGl04NYGoqztZeR0drjCDeTHi0lCOYbJEqPpm5Jhf6fl3quXQg8Zfi0lx1xBssX3QZm33CERyThNc37uLwa1vUrmyNrv0rIWTbMfy0+QG277uJefPuIKJDPXRz+MgcfI8amFY3GCv9y2CozQtMm34ed6o2wHdlP8oUZSwW/EAvBgVj64Qf96NOnQpo1by6zpDQY2rIoHYIjkjE6m1XdS73RQmqZYiJy/lB0KKASa7JhRpP73uZP6VVgdw+TuvL68Qzt0PjGhYwST2/RE5l0Ng9Ae+C5EiUClCxhiNsWUR4sPN0RjmhAgkyEpChFTOW6DO6DJ5tuo8XRkIgLgEJqmSExzIwhI4EcwAAD+hJREFUTVNI5YroRN/J07SeO0Qifr5b+PRFCAJDY9G6ZU296+LzGeLpNMT2A3f06B6p8OzIMUz6cR8maE2T/36YUr8iBLsXH9DKO4AFpyKgTMnVca5GxOM7+OPnnRg8ZSd+WP0Aj+M+9ouV4e+w9e/9GDF5O8YtvoGbUR/zdKxAJzH544voM+26TrKFLcSeSqlG6L3g8XgwNxVhRN/icWMdz9wa7Yb1xPnDw+G9cwSurKoH0fGL2PAsAV7rrsK3egecOjgM5/aMxMkZjni8xgdHY1JgMW9WH1+/v4X1z5SQ3X+GW+Vb4L+F3TDa8jWO+uXPgZRSc97nxmIB/pjRDvS9PHnXlrOGTXtvolHDKqD3ReUsnVnC2ckGNjbmOHP5eebMLFN4cK1TAz071UyfvnKS4MrDaFbaEN8tUvr7YPzcu4irXg/jB9eBZ/gNjP/lHgJUpIrkACyZdgDHNOUwaGgjtOb74ocZl/FQRvIM/K9RqfQgXQNXrqc6Rk/5TOJisRAThzZElfL2mfKKWoI6+BV++34Lmn63C30n7kTrXjswcVcwYolzIn/7HPPGbkTTgXvQf+xWNO29Fz+diUaaAxrvcxEj1wcjiTRKkxiEv8nBNPnPo/jux/t4riCJRfh/yvDGMDMVgsfj5buVarUaJy88RWMSa8lLZQ1J+X3HHuiogoGFuwdaN6uU8l2hRlb48EiCxv1S7seSZvNNI90qUCPw+ksE1m+NX3tVQqO6VTB8dke0DbqPw29USLp1F17iBlg0uQ5aka5gn8nd0Bf3sPXGp+yiDA/Avo0nMePng5j1z3VcDU7xndTx77F3/yu89H2ApYsOY/qy67gWSlmLWqdC+MM7WPznIZJ+FedTy9CcTyclgu8RuUVEbuFZbPSJRDIRkPk/woYLkR+9NGkwDu19gUCqPjkCZ7edwsxfj2DB1ud4lUQukmopHhy7jcsv32LLv0ex/IqEaMndf57JhVZLXya16vcuMCoAl5vWl9dJnSxFVIwUyQTLjLoUicmIiJUjE1+QK4biE3kVEuIVoPsoo46itF2tUikM7EmHnoUFYlZcvJR4SHzkFMDNyRh7O0uERybkJJZFvhpRV65it6wmxrQ1J/kqfP6bRiRbx39za2MoQ2MQkbrDlbEJiFPE4s0HBd77R8LE0x1uglRlAlvUryKC/8uYjyc11EgKjUCw0AEt2lRGbf5LzJl5EQ/kgDr8DXauOYSJG0NhW6c8askeY9ofd/BepUbklRPo/+szyCqUR8vyKpza/wzB5GKYWlPqgnTZLhzDgN98kVymDJpW4ePWP9sw8XAUeNJw7F99HT6UaYgNEecvY/GVaGjUEngt3I1lr0zQoJEHSn24gjG/PMAHRRyuHPTG9IV3EO1RCW2q5P6lXQYhF9pPtrU2wU8k/gLuV2QQsDAzwtqF3UDJv6CMksoUJK6TdpblvlaRUACpXKG/AmUYtm8LQI3+DVFDRIvzMn3TaIzrW/z8+034pzgOVAjI9rtFDGzbNMMQXEe/YVsxYtpGdJ5yGwECDemiaCAnVx1qLy9FEzsXihiolEpyOrObZMbAokZtDG1lDwseD5ZkSN4t4j1uh6dcsXhmFTD9944Y2qE6vhtSHWXfBsFPnoBTB16g7Kje+LFXDXTt1gpLJleHE4+o0/5XJ+D0kVcoN6I35vWtjR492mL5lHJ46fUIoip10aeUP/ZdTYJaFYujJ0LRgFxsnCQvcOi2MRrWtQC9ktrVKAvHZw9xMoQwF0+MNqO+wbTulVDDPvf70iDkQtspNhKge4cqaNuUex0mxaMoTMt/6QgLcyNQ8i8oeyzMxEhK+rQ7kJu6k5JloLr0K6tGxPmr2KeuRbwWM6Qc3Ew23zTS0s4TwNrRBh6uZHI2h3nGc8rUHRNXTsDeWc0x7LuvsGFtW9TmW6GsuxBODmaIDopiuyGsRrUcAUFJsHO0xEc1CjzeuhXdyAjjviv+uHY/HFGkC0kcYrYITyiEiRDsjyfgg1ET4iIjQ5IkPqwthaltIdk8Hnhk8cm/RgZJkoDEqYzS5QS2ZrBIlALExp7fuOHRscf48OIBDsdWwYDmJuDFJ0OikiLQLwgPn5HJT4aybaugminRzGMgEDLI6y/vGrQsoAHDv378Cg72Zlqp3GphIDB2YH3Ure5CuqqCAq3e1MQINtamCHgfnqd6X/kHoVolJ/10yIOxdccH1CJeS3VRWlF1Nt80SpMhS8YENdrUx5DeDTG4WwWUTS9P8ug/OdGDQ5Uo5VkWzeraIuroJZyx8ESXcgLYNKyICr63selJMtTkT+J7Azv8XNCpqWn6yQ5lDC6T7kjdcf2xal4XTOviDCsesv/xrVGvmhC3Tz/DO8rX6iQ8exSOOOJcfFKQEEhdTwGuH/dNkVPFw8fLDzFVPIgYA+uW9dE+8gHmr30K0471UJe0je/kCk9LFcxqN8VPM7vg9+ntMa6XJ+pY52QUUanjv0HJhcfjkYOZj63LesLUhLRARyM4McMi0LCWKyaSILuYeJOG1aybtiG9G8DnxlPdhLOQoo8A3Ljlh6HkRM8i+7NJ8hfPccW4Dsa1Mft4UhPpuIDn+HvSctTruhwtuy7Ft1uV+G5mM9QUkkwd/9WJH7B9/jo067Yczbv+g7FXbDFrXmNUItzNd6mLBRMdcfXHFWjScxlaz32NmlM7oZcD81G7wBbtOzrh3qJ/0az7cvTfGg0TexNYigGeWAwra2OYpp3XQiNY2RjDjBGg/qgeGKS8il7dlqB5zw34y5+PUhZifPoTosHIHhis9kHPLovRqONK/BxUGX9OrpIiZuSGgd+Y4FmACwZ1tgGfphqVxpRZNRC7/j9izz9o0X0Fhq3yw1ulEJaWprAyoUJ5m5i8Fc9cWijkgz7U+N+f3SDgG1x95gqLeYqhzfdwsQINrhcm9n271sGz5x8giU/KVfMePn6DCmXsUZ5M+igQVW+Po+ta46PXQksz2XzTiObrNjHm5TFrwzT47BqJw3un4/rGrujmTpiFLS5A2a+64tCx7+G9YTyuHBmNX9pYIy2XFSGndOVeA3Dl+CQc3zUFZxb3xJadAzCAEBDfpRG2bGiH2sIUSca6Nlbv6IzmIoAxdcXwPyfi5qHxOLZnInYvHIxTK5qkCGrNGXM3jP7fRNw+OgGnDs/AlX/boqUdkyrBR7m+Q3DH61t0sUlLY2DfoA22HpiB81tGwGvv9zi7qCGqim0w9O9RmFHtU+tTFem1SKtJr0I5CdNnj6pXdsCiOe1zEuXyDYgA7Y7uWtELxmIheDyeATXrp8rC3BiDvq2PLdvOQSolwyF6FA8MisTR4zfx/chWepTSRZSBqaUZ7C1F5DTXRT5rGZGZGezMBJ94Rh8lhTCzMYEp/2NKpjWhGFbZCiDLn8DUBFZiJss87USBsQmsTQXaSTms82FhbQZrk+yMzkHFZ7KZz6TnOZm65O2bl8eU4Y3yrItTkDMC1sS/3r2iNyzNxRAI8m235mxIqsSMce3QuI4H1m08pTPBUGJZv+k0uSh1RaO6ZVI1cYviikC+HoWUYEZ+Vw+Dv61VXPEpFnbT+Nb25b1gT66atFtaVIz+bUZnNK1XGkuXH8LFy49BR4Cysi08Ig6Hj17H2vUnWWL5qlXVrMS4tGKGwCfkkh+2i4R8zBjbjA0w5of+L12nibEQm5d8A3dnS4PcX2JoPH/9oRPW/dUPalki/li0F9t3nsdhr+s4duIWDhy+RgjlBNb8dxxVy1jj7K4J4IjF0Hug8PTlO7nQplGCoW8/mzupJd3kJgMhYEc8lf1r+qJSOXsYFdLIkC5NqVnVBf8s6IVLByZjUI9aaN3QHfWrOeDr5uUwbWRL3Dz+A2g3yrGUhS7qOJligkCBkAvFggZ5+3Sphv/N6YDcPtBG9XBTCgJl3a1xZH1/uLtYFZt34dpam6JbhxoY3KshRg9oiv7f1EO75pXYxwVSWsXNSxICBUYuFDQag/m6VQWsXdgVpsSdp2ncpD8C9Wo44+B/38HGyhjUK9Rfwxdegmt+gSBQoORCW0QJpmFtNxzbPBAVytjSJG7SA4EubSthy9KerLfC5+4j0gM5TrSgEShwcqENpARD78k49F8/dO9QmSZxUw4I0MAtfbTiz9ntQUeEuK5lDoBx2YWOQKGQC221gFx1RSIBfp/eDgtntmNPGJrOTZkRqF7JAae2DsJXLctz3aDM8HApRRSBQiOXNDxEIj46E1f/xJaB7OdF09K/mGU2DaU32Y4ZUA+7V/WGva0p2xXKRpzL4hAoUggUOrlQNGg3yc3JAtv/+Zb1YszNRDT5i54qlbPDPjLMPH5wQwgF/AJ9bcIXDTzXeIMhwBhMUx4VMQzDnkQ0YHlhz3DQJb7AHx0B+nNWexwio0FVy5fivJUv8BgoKU0uMuSSBii9GYy+QW3hrHbYs6oP6lZ3Tssq0UuhgMGIfnVwce9wdG5TkX0+qCg8I1SiQecal68IfEou+VqVfsrpTXc1qjiw74bZvbJ3iSUZPp+Hbu0rw3v3MEwa2oj1VCjB6ocWJ80hUPQQKLLkQqHiMwzosGvNqo4syVBPht5AhhLwMxYL2BdnXzkwEr9NbwMHO1P2VQkloGlcEzgEWASKNLmwFpIZn2FYkqGezOalPXFu1xAM7V0b9DUDKGY/dxdL0GesbnqNxvTRTWFnbUK8FWGhvn+lmEHImVtMECgW5JKGJZ9h2Ps83J2tMHVEY1w7NAr0jXctGpYu0s8rOdqbsWR4ZEN/nN42GH27VmMJxVgsTGsatyxQBLjKCgKBYkUu2oDQE5PeiNe8oQdWLOiMO8fG4J9fOrF3/NoSb0BbtjDWXRzNMbxvHRzbNAAX9g5jybBKeXt2SJnGkwrDJq5ODoGCRKDYkksaSHyGIV6AAGamRujQojx++b4Nrh0ciTPbB+OH0U1AvRrqOaTJ58eSBmWrpX587N9fO8Hn0Eh47xqKycMaoWJZO/AZhoun5AfwnM4ijQBTpK3T0ziG4YE+g0OXpd2sSVekDuvNXCTDuw9Pj8ehdd/hl2lt2G5Js/ru8KxYCvRl4mId3oVCvSRXJws0qOXCekfjBtVnb/ijOh+dmYDdK/sQMmvKEpydjSnppnGEoufu48RLGAIlilwy7hv6OoI0sqHdKEomfbtUw+zxLUhXqgshhN64sGcYKDn4npuIG0dG4+qBEbh+eBRuHR2DuyfG4sGp8Xh8dgJ8vSfi3M6hWLeoO36e2hrjBjVAz45VWYISCvhsLMiExFB4PB70+3HSHAIlE4ESTS5Z7TLq1VDCoRONffB4KWRAh7zp3bGl7MxAYzZWFmKYk66WthwtS0mKvrNWu2xW9XBpHAJfOgJfHLl86Tucaz+HQEEhwJFLQSHN1cMh8IUhkIFcvrDWc83lEOAQyDcEOHLJN2g5xRwCXzYCHLl82fufaz2HQL4h8H8AAAD//ze3p8cAAAAGSURBVAMAWSR6885H96AAAAAASUVORK5CYII="/>
          <p:cNvSpPr>
            <a14:cpLocks xmlns:a14="http://schemas.microsoft.com/office/drawing/2010/main" noChangeAspect="1" noChangeArrowheads="1"/>
          </p:cNvSpPr>
          <p:nvPr/>
        </p:nvSpPr>
        <p:spPr bwMode="auto">
          <a:xfrm>
            <a:off x="130175" y="-533400"/>
            <a:ext cx="2657475" cy="16002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GB">
              <a:solidFill>
                <a:schemeClr val="tx1">
                  <a:lumMod val="95000"/>
                  <a:lumOff val="5000"/>
                </a:schemeClr>
              </a:solidFill>
              <a:latin typeface="Times New Roman" pitchFamily="18" charset="0"/>
              <a:cs typeface="Times New Roman" pitchFamily="18" charset="0"/>
            </a:endParaRPr>
          </a:p>
        </p:txBody>
      </p:sp>
      <p:sp>
        <p:nvSpPr>
          <p:cNvPr id="39" name="Rectangle 38"/>
          <p:cNvSpPr/>
          <p:nvPr/>
        </p:nvSpPr>
        <p:spPr>
          <a:xfrm>
            <a:off x="29662" y="178743"/>
            <a:ext cx="6416857" cy="944880"/>
          </a:xfrm>
          <a:prstGeom prst="rect">
            <a:avLst/>
          </a:prstGeom>
        </p:spPr>
        <p:txBody>
          <a:bodyPr wrap="square">
            <a:spAutoFit/>
          </a:bodyPr>
          <a:lstStyle/>
          <a:p>
            <a:pPr algn="just"/>
            <a:r>
              <a:rPr lang="en-IN" sz="800" dirty="0">
                <a:solidFill>
                  <a:schemeClr val="tx1">
                    <a:lumMod val="95000"/>
                    <a:lumOff val="5000"/>
                  </a:schemeClr>
                </a:solidFill>
                <a:latin typeface="Times New Roman" pitchFamily="18" charset="0"/>
                <a:cs typeface="Times New Roman" pitchFamily="18" charset="0"/>
              </a:rPr>
              <a:t>Programme: MSc Public Health and Social Care in Practice</a:t>
            </a:r>
            <a:endParaRPr lang="en-IN" sz="800" dirty="0">
              <a:solidFill>
                <a:schemeClr val="tx1">
                  <a:lumMod val="95000"/>
                  <a:lumOff val="5000"/>
                </a:schemeClr>
              </a:solidFill>
              <a:latin typeface="Times New Roman" pitchFamily="18" charset="0"/>
              <a:cs typeface="Times New Roman" pitchFamily="18" charset="0"/>
            </a:endParaRPr>
          </a:p>
          <a:p>
            <a:pPr algn="just"/>
            <a:r>
              <a:rPr lang="en-IN" sz="800" dirty="0">
                <a:solidFill>
                  <a:schemeClr val="tx1">
                    <a:lumMod val="95000"/>
                    <a:lumOff val="5000"/>
                  </a:schemeClr>
                </a:solidFill>
                <a:latin typeface="Times New Roman" pitchFamily="18" charset="0"/>
                <a:cs typeface="Times New Roman" pitchFamily="18" charset="0"/>
              </a:rPr>
              <a:t>Module: Population Health and Digital Health Promotion</a:t>
            </a:r>
            <a:endParaRPr lang="en-IN" sz="800" dirty="0">
              <a:solidFill>
                <a:schemeClr val="tx1">
                  <a:lumMod val="95000"/>
                  <a:lumOff val="5000"/>
                </a:schemeClr>
              </a:solidFill>
              <a:latin typeface="Times New Roman" pitchFamily="18" charset="0"/>
              <a:cs typeface="Times New Roman" pitchFamily="18" charset="0"/>
            </a:endParaRPr>
          </a:p>
          <a:p>
            <a:pPr algn="just"/>
            <a:r>
              <a:rPr lang="en-IN" sz="800" dirty="0">
                <a:solidFill>
                  <a:schemeClr val="tx1">
                    <a:lumMod val="95000"/>
                    <a:lumOff val="5000"/>
                  </a:schemeClr>
                </a:solidFill>
                <a:latin typeface="Times New Roman" pitchFamily="18" charset="0"/>
                <a:cs typeface="Times New Roman" pitchFamily="18" charset="0"/>
              </a:rPr>
              <a:t>Module code: LCHS7009</a:t>
            </a:r>
            <a:endParaRPr lang="en-IN" sz="800" dirty="0">
              <a:solidFill>
                <a:schemeClr val="tx1">
                  <a:lumMod val="95000"/>
                  <a:lumOff val="5000"/>
                </a:schemeClr>
              </a:solidFill>
              <a:latin typeface="Times New Roman" pitchFamily="18" charset="0"/>
              <a:cs typeface="Times New Roman" pitchFamily="18" charset="0"/>
            </a:endParaRPr>
          </a:p>
          <a:p>
            <a:pPr algn="just"/>
            <a:r>
              <a:rPr lang="en-IN" sz="800" dirty="0">
                <a:solidFill>
                  <a:schemeClr val="tx1">
                    <a:lumMod val="95000"/>
                    <a:lumOff val="5000"/>
                  </a:schemeClr>
                </a:solidFill>
                <a:latin typeface="Times New Roman" pitchFamily="18" charset="0"/>
                <a:cs typeface="Times New Roman" pitchFamily="18" charset="0"/>
              </a:rPr>
              <a:t>Assignment Title: Poster for </a:t>
            </a:r>
            <a:r>
              <a:rPr lang="en-GB" sz="800" dirty="0">
                <a:solidFill>
                  <a:schemeClr val="tx1">
                    <a:lumMod val="95000"/>
                    <a:lumOff val="5000"/>
                  </a:schemeClr>
                </a:solidFill>
                <a:latin typeface="Times New Roman" pitchFamily="18" charset="0"/>
                <a:cs typeface="Times New Roman" pitchFamily="18" charset="0"/>
              </a:rPr>
              <a:t>OCT-Care AI: An AI-supported platform to reduce the impact oral cancer through AI-assisted image </a:t>
            </a:r>
            <a:r>
              <a:rPr lang="en-GB" sz="800" dirty="0" smtClean="0">
                <a:solidFill>
                  <a:schemeClr val="tx1">
                    <a:lumMod val="95000"/>
                    <a:lumOff val="5000"/>
                  </a:schemeClr>
                </a:solidFill>
                <a:latin typeface="Times New Roman" pitchFamily="18" charset="0"/>
                <a:cs typeface="Times New Roman" pitchFamily="18" charset="0"/>
              </a:rPr>
              <a:t>analysis</a:t>
            </a:r>
            <a:endParaRPr lang="en-GB" sz="800" dirty="0" smtClean="0">
              <a:solidFill>
                <a:schemeClr val="tx1">
                  <a:lumMod val="95000"/>
                  <a:lumOff val="5000"/>
                </a:schemeClr>
              </a:solidFill>
              <a:latin typeface="Times New Roman" pitchFamily="18" charset="0"/>
              <a:cs typeface="Times New Roman" pitchFamily="18" charset="0"/>
            </a:endParaRPr>
          </a:p>
          <a:p>
            <a:pPr algn="just"/>
            <a:r>
              <a:rPr lang="en-IN" sz="800" dirty="0" smtClean="0">
                <a:solidFill>
                  <a:schemeClr val="tx1">
                    <a:lumMod val="95000"/>
                    <a:lumOff val="5000"/>
                  </a:schemeClr>
                </a:solidFill>
                <a:latin typeface="Times New Roman" pitchFamily="18" charset="0"/>
                <a:cs typeface="Times New Roman" pitchFamily="18" charset="0"/>
              </a:rPr>
              <a:t>Student’s </a:t>
            </a:r>
            <a:r>
              <a:rPr lang="en-IN" sz="800" dirty="0">
                <a:solidFill>
                  <a:schemeClr val="tx1">
                    <a:lumMod val="95000"/>
                    <a:lumOff val="5000"/>
                  </a:schemeClr>
                </a:solidFill>
                <a:latin typeface="Times New Roman" pitchFamily="18" charset="0"/>
                <a:cs typeface="Times New Roman" pitchFamily="18" charset="0"/>
              </a:rPr>
              <a:t>Name: </a:t>
            </a:r>
            <a:r>
              <a:rPr lang="en-AU" altLang="en-IN" sz="800" dirty="0">
                <a:solidFill>
                  <a:schemeClr val="tx1">
                    <a:lumMod val="95000"/>
                    <a:lumOff val="5000"/>
                  </a:schemeClr>
                </a:solidFill>
                <a:latin typeface="Times New Roman" pitchFamily="18" charset="0"/>
                <a:cs typeface="Times New Roman" pitchFamily="18" charset="0"/>
              </a:rPr>
              <a:t>Parmar Joli Jayantilal </a:t>
            </a:r>
            <a:endParaRPr lang="en-AU" altLang="en-IN" sz="800" dirty="0">
              <a:solidFill>
                <a:schemeClr val="tx1">
                  <a:lumMod val="95000"/>
                  <a:lumOff val="5000"/>
                </a:schemeClr>
              </a:solidFill>
              <a:latin typeface="Times New Roman" pitchFamily="18" charset="0"/>
              <a:cs typeface="Times New Roman" pitchFamily="18" charset="0"/>
            </a:endParaRPr>
          </a:p>
          <a:p>
            <a:pPr algn="just"/>
            <a:r>
              <a:rPr lang="en-IN" sz="800" dirty="0">
                <a:solidFill>
                  <a:schemeClr val="tx1">
                    <a:lumMod val="95000"/>
                    <a:lumOff val="5000"/>
                  </a:schemeClr>
                </a:solidFill>
                <a:latin typeface="Times New Roman" pitchFamily="18" charset="0"/>
                <a:cs typeface="Times New Roman" pitchFamily="18" charset="0"/>
              </a:rPr>
              <a:t>Student’s ID:</a:t>
            </a:r>
            <a:r>
              <a:rPr lang="en-AU" altLang="en-IN" sz="800" dirty="0">
                <a:solidFill>
                  <a:schemeClr val="tx1">
                    <a:lumMod val="95000"/>
                    <a:lumOff val="5000"/>
                  </a:schemeClr>
                </a:solidFill>
                <a:latin typeface="Times New Roman" pitchFamily="18" charset="0"/>
                <a:cs typeface="Times New Roman" pitchFamily="18" charset="0"/>
              </a:rPr>
              <a:t>2518476</a:t>
            </a:r>
            <a:endParaRPr lang="en-AU" altLang="en-IN" sz="800" dirty="0">
              <a:solidFill>
                <a:schemeClr val="tx1">
                  <a:lumMod val="95000"/>
                  <a:lumOff val="5000"/>
                </a:schemeClr>
              </a:solidFill>
              <a:latin typeface="Times New Roman" pitchFamily="18" charset="0"/>
              <a:cs typeface="Times New Roman" pitchFamily="18" charset="0"/>
            </a:endParaRPr>
          </a:p>
          <a:p>
            <a:pPr algn="just"/>
            <a:r>
              <a:rPr lang="en-IN" sz="800" dirty="0">
                <a:solidFill>
                  <a:schemeClr val="tx1">
                    <a:lumMod val="95000"/>
                    <a:lumOff val="5000"/>
                  </a:schemeClr>
                </a:solidFill>
                <a:latin typeface="Times New Roman" pitchFamily="18" charset="0"/>
                <a:cs typeface="Times New Roman" pitchFamily="18" charset="0"/>
              </a:rPr>
              <a:t>Lecturers’ Name: </a:t>
            </a:r>
            <a:r>
              <a:rPr lang="en-GB" sz="800" dirty="0" err="1">
                <a:solidFill>
                  <a:schemeClr val="tx1">
                    <a:lumMod val="95000"/>
                    <a:lumOff val="5000"/>
                  </a:schemeClr>
                </a:solidFill>
                <a:latin typeface="Times New Roman" pitchFamily="18" charset="0"/>
                <a:cs typeface="Times New Roman" pitchFamily="18" charset="0"/>
              </a:rPr>
              <a:t>Diola</a:t>
            </a:r>
            <a:r>
              <a:rPr lang="en-IN" sz="800" dirty="0">
                <a:solidFill>
                  <a:schemeClr val="tx1">
                    <a:lumMod val="95000"/>
                    <a:lumOff val="5000"/>
                  </a:schemeClr>
                </a:solidFill>
                <a:latin typeface="Times New Roman" pitchFamily="18" charset="0"/>
                <a:cs typeface="Times New Roman" pitchFamily="18" charset="0"/>
              </a:rPr>
              <a:t> Bijlhout` and Dr Ping Wu</a:t>
            </a:r>
            <a:endParaRPr lang="en-IN" sz="800" dirty="0">
              <a:solidFill>
                <a:schemeClr val="tx1">
                  <a:lumMod val="95000"/>
                  <a:lumOff val="5000"/>
                </a:schemeClr>
              </a:solidFill>
              <a:latin typeface="Times New Roman" pitchFamily="18" charset="0"/>
              <a:cs typeface="Times New Roman" pitchFamily="18" charset="0"/>
            </a:endParaRPr>
          </a:p>
        </p:txBody>
      </p:sp>
      <p:pic>
        <p:nvPicPr>
          <p:cNvPr id="40" name="Picture 2" descr="Visit - New Member Spotlight! A warm welcome to one of our newest members -  University of Wales Trinity Saint David 🎓 The University of Wales Trinity  Saint David's history began in"/>
          <p:cNvPicPr>
            <a:picLocks noChangeAspect="1" noChangeArrowheads="1"/>
          </p:cNvPicPr>
          <p:nvPr/>
        </p:nvPicPr>
        <p:blipFill rotWithShape="1">
          <a:blip r:embed="rId19">
            <a:extLst>
              <a:ext uri="{28A0092B-C50C-407E-A947-70E740481C1C}">
                <a14:useLocalDpi xmlns:a14="http://schemas.microsoft.com/office/drawing/2010/main" val="0"/>
              </a:ext>
            </a:extLst>
          </a:blip>
          <a:srcRect t="31118" b="29589"/>
          <a:stretch>
            <a:fillRect/>
          </a:stretch>
        </p:blipFill>
        <p:spPr bwMode="auto">
          <a:xfrm>
            <a:off x="9477326" y="190362"/>
            <a:ext cx="2531077" cy="918537"/>
          </a:xfrm>
          <a:prstGeom prst="rect">
            <a:avLst/>
          </a:prstGeom>
          <a:noFill/>
          <a:extLst>
            <a:ext uri="{909E8E84-426E-40DD-AFC4-6F175D3DCCD1}">
              <a14:hiddenFill xmlns:a14="http://schemas.microsoft.com/office/drawing/2010/main">
                <a:solidFill>
                  <a:srgbClr val="FFFFFF"/>
                </a:solidFill>
              </a14:hiddenFill>
            </a:ext>
          </a:extLst>
        </p:spPr>
      </p:pic>
      <p:sp>
        <p:nvSpPr>
          <p:cNvPr id="46" name="Rectangle 45"/>
          <p:cNvSpPr/>
          <p:nvPr/>
        </p:nvSpPr>
        <p:spPr>
          <a:xfrm>
            <a:off x="5405505" y="1571613"/>
            <a:ext cx="4071821" cy="2593018"/>
          </a:xfrm>
          <a:prstGeom prst="rect">
            <a:avLst/>
          </a:prstGeom>
        </p:spPr>
        <p:txBody>
          <a:bodyPr wrap="square">
            <a:spAutoFit/>
          </a:bodyPr>
          <a:lstStyle/>
          <a:p>
            <a:pPr lvl="0" algn="just">
              <a:lnSpc>
                <a:spcPct val="150000"/>
              </a:lnSpc>
              <a:spcBef>
                <a:spcPts val="2000"/>
              </a:spcBef>
              <a:spcAft>
                <a:spcPts val="600"/>
              </a:spcAft>
            </a:pPr>
            <a:r>
              <a:rPr lang="en-GB" sz="500" b="1" kern="0" dirty="0" smtClean="0">
                <a:solidFill>
                  <a:schemeClr val="tx1">
                    <a:lumMod val="95000"/>
                    <a:lumOff val="5000"/>
                  </a:schemeClr>
                </a:solidFill>
                <a:latin typeface="Times New Roman" pitchFamily="18" charset="0"/>
                <a:cs typeface="Times New Roman" pitchFamily="18" charset="0"/>
              </a:rPr>
              <a:t>3. Behavioural </a:t>
            </a:r>
            <a:r>
              <a:rPr lang="en-GB" sz="500" b="1" kern="0" dirty="0">
                <a:solidFill>
                  <a:schemeClr val="tx1">
                    <a:lumMod val="95000"/>
                    <a:lumOff val="5000"/>
                  </a:schemeClr>
                </a:solidFill>
                <a:latin typeface="Times New Roman" pitchFamily="18" charset="0"/>
                <a:cs typeface="Times New Roman" pitchFamily="18" charset="0"/>
              </a:rPr>
              <a:t>change theory</a:t>
            </a:r>
            <a:r>
              <a:rPr lang="en-GB" sz="500" b="1" kern="0" dirty="0">
                <a:solidFill>
                  <a:schemeClr val="tx1">
                    <a:lumMod val="95000"/>
                    <a:lumOff val="5000"/>
                  </a:schemeClr>
                </a:solidFill>
                <a:latin typeface="Times New Roman" pitchFamily="18" charset="0"/>
                <a:ea typeface="Times New Roman" pitchFamily="18" charset="0"/>
                <a:cs typeface="Times New Roman" pitchFamily="18" charset="0"/>
              </a:rPr>
              <a:t> </a:t>
            </a:r>
            <a:endParaRPr lang="en-IN" sz="500" b="1" kern="0" dirty="0">
              <a:solidFill>
                <a:schemeClr val="tx1">
                  <a:lumMod val="95000"/>
                  <a:lumOff val="5000"/>
                </a:schemeClr>
              </a:solidFill>
              <a:latin typeface="Times New Roman" pitchFamily="18" charset="0"/>
              <a:cs typeface="Times New Roman" pitchFamily="18" charset="0"/>
            </a:endParaRPr>
          </a:p>
          <a:p>
            <a:pPr algn="just">
              <a:lnSpc>
                <a:spcPct val="150000"/>
              </a:lnSpc>
              <a:spcAft>
                <a:spcPts val="0"/>
              </a:spcAft>
            </a:pPr>
            <a:r>
              <a:rPr lang="en-GB" sz="500" dirty="0">
                <a:solidFill>
                  <a:schemeClr val="tx1">
                    <a:lumMod val="95000"/>
                    <a:lumOff val="5000"/>
                  </a:schemeClr>
                </a:solidFill>
                <a:latin typeface="Times New Roman" pitchFamily="18" charset="0"/>
                <a:ea typeface="Times New Roman" pitchFamily="18" charset="0"/>
                <a:cs typeface="Times New Roman" pitchFamily="18" charset="0"/>
              </a:rPr>
              <a:t>OCT-Care AI has been proposed as a modified digital intervention to combat the prevalence of oral cancer across the UK by changing people's behaviours by integrating the principles of the Health Benefit Model (Brown et al. 2024). </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just">
              <a:lnSpc>
                <a:spcPct val="150000"/>
              </a:lnSpc>
              <a:spcAft>
                <a:spcPts val="0"/>
              </a:spcAft>
            </a:pPr>
            <a:r>
              <a:rPr lang="en-GB" sz="500" b="1" dirty="0">
                <a:solidFill>
                  <a:schemeClr val="tx1">
                    <a:lumMod val="95000"/>
                    <a:lumOff val="5000"/>
                  </a:schemeClr>
                </a:solidFill>
                <a:latin typeface="Times New Roman" pitchFamily="18" charset="0"/>
                <a:ea typeface="Times New Roman" pitchFamily="18" charset="0"/>
                <a:cs typeface="Times New Roman" pitchFamily="18" charset="0"/>
              </a:rPr>
              <a:t>Perceived susceptibility:</a:t>
            </a:r>
            <a:r>
              <a:rPr lang="en-GB" sz="500" dirty="0">
                <a:solidFill>
                  <a:schemeClr val="tx1">
                    <a:lumMod val="95000"/>
                    <a:lumOff val="5000"/>
                  </a:schemeClr>
                </a:solidFill>
                <a:latin typeface="Times New Roman" pitchFamily="18" charset="0"/>
                <a:ea typeface="Times New Roman" pitchFamily="18" charset="0"/>
                <a:cs typeface="Times New Roman" pitchFamily="18" charset="0"/>
              </a:rPr>
              <a:t> With the growing concern of oral cancer across the UK, OCT-Care AI aims to provide continuous support to the population amidst their fear and concerns about their own health and possible risks of malignancy. </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just">
              <a:lnSpc>
                <a:spcPct val="150000"/>
              </a:lnSpc>
              <a:spcAft>
                <a:spcPts val="0"/>
              </a:spcAft>
            </a:pPr>
            <a:r>
              <a:rPr lang="en-GB" sz="500" b="1" dirty="0">
                <a:solidFill>
                  <a:schemeClr val="tx1">
                    <a:lumMod val="95000"/>
                    <a:lumOff val="5000"/>
                  </a:schemeClr>
                </a:solidFill>
                <a:latin typeface="Times New Roman" pitchFamily="18" charset="0"/>
                <a:ea typeface="Times New Roman" pitchFamily="18" charset="0"/>
                <a:cs typeface="Times New Roman" pitchFamily="18" charset="0"/>
              </a:rPr>
              <a:t>Perceived severity:</a:t>
            </a:r>
            <a:r>
              <a:rPr lang="en-GB" sz="500" dirty="0">
                <a:solidFill>
                  <a:schemeClr val="tx1">
                    <a:lumMod val="95000"/>
                    <a:lumOff val="5000"/>
                  </a:schemeClr>
                </a:solidFill>
                <a:latin typeface="Times New Roman" pitchFamily="18" charset="0"/>
                <a:ea typeface="Times New Roman" pitchFamily="18" charset="0"/>
                <a:cs typeface="Times New Roman" pitchFamily="18" charset="0"/>
              </a:rPr>
              <a:t> Promoted health literacy will inspire the platform users to understand the consequences of malignancy detection and risks of death, which will substantially change their behaviour regarding smoking and drinking habits. </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just">
              <a:lnSpc>
                <a:spcPct val="150000"/>
              </a:lnSpc>
              <a:spcAft>
                <a:spcPts val="0"/>
              </a:spcAft>
            </a:pPr>
            <a:r>
              <a:rPr lang="en-GB" sz="500" b="1" dirty="0">
                <a:solidFill>
                  <a:schemeClr val="tx1">
                    <a:lumMod val="95000"/>
                    <a:lumOff val="5000"/>
                  </a:schemeClr>
                </a:solidFill>
                <a:latin typeface="Times New Roman" pitchFamily="18" charset="0"/>
                <a:ea typeface="Times New Roman" pitchFamily="18" charset="0"/>
                <a:cs typeface="Times New Roman" pitchFamily="18" charset="0"/>
              </a:rPr>
              <a:t>Perceived benefits:</a:t>
            </a:r>
            <a:r>
              <a:rPr lang="en-GB" sz="500" dirty="0">
                <a:solidFill>
                  <a:schemeClr val="tx1">
                    <a:lumMod val="95000"/>
                    <a:lumOff val="5000"/>
                  </a:schemeClr>
                </a:solidFill>
                <a:latin typeface="Times New Roman" pitchFamily="18" charset="0"/>
                <a:ea typeface="Times New Roman" pitchFamily="18" charset="0"/>
                <a:cs typeface="Times New Roman" pitchFamily="18" charset="0"/>
              </a:rPr>
              <a:t> By leveraging the massive AI adoption rate in the UK, this platform will become highly effective in promoting health concerns by providing reminders and multilingual educational content (Anthony, </a:t>
            </a:r>
            <a:r>
              <a:rPr lang="en-GB" sz="500" dirty="0" err="1">
                <a:solidFill>
                  <a:schemeClr val="tx1">
                    <a:lumMod val="95000"/>
                    <a:lumOff val="5000"/>
                  </a:schemeClr>
                </a:solidFill>
                <a:latin typeface="Times New Roman" pitchFamily="18" charset="0"/>
                <a:ea typeface="Times New Roman" pitchFamily="18" charset="0"/>
                <a:cs typeface="Times New Roman" pitchFamily="18" charset="0"/>
              </a:rPr>
              <a:t>Omidire</a:t>
            </a:r>
            <a:r>
              <a:rPr lang="en-GB" sz="500" dirty="0">
                <a:solidFill>
                  <a:schemeClr val="tx1">
                    <a:lumMod val="95000"/>
                    <a:lumOff val="5000"/>
                  </a:schemeClr>
                </a:solidFill>
                <a:latin typeface="Times New Roman" pitchFamily="18" charset="0"/>
                <a:ea typeface="Times New Roman" pitchFamily="18" charset="0"/>
                <a:cs typeface="Times New Roman" pitchFamily="18" charset="0"/>
              </a:rPr>
              <a:t> and Muhammed, 2026). Faster risk detection features improved accessibility and integration of AI will accelerate cancer treatment through accurate diagnosis and automated referrals.</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just">
              <a:lnSpc>
                <a:spcPct val="150000"/>
              </a:lnSpc>
              <a:spcAft>
                <a:spcPts val="0"/>
              </a:spcAft>
            </a:pPr>
            <a:r>
              <a:rPr lang="en-GB" sz="500" b="1" dirty="0">
                <a:solidFill>
                  <a:schemeClr val="tx1">
                    <a:lumMod val="95000"/>
                    <a:lumOff val="5000"/>
                  </a:schemeClr>
                </a:solidFill>
                <a:latin typeface="Times New Roman" pitchFamily="18" charset="0"/>
                <a:ea typeface="Times New Roman" pitchFamily="18" charset="0"/>
                <a:cs typeface="Times New Roman" pitchFamily="18" charset="0"/>
              </a:rPr>
              <a:t>Perceived barriers: </a:t>
            </a:r>
            <a:r>
              <a:rPr lang="en-GB" sz="500" dirty="0">
                <a:solidFill>
                  <a:schemeClr val="tx1">
                    <a:lumMod val="95000"/>
                    <a:lumOff val="5000"/>
                  </a:schemeClr>
                </a:solidFill>
                <a:latin typeface="Times New Roman" pitchFamily="18" charset="0"/>
                <a:ea typeface="Times New Roman" pitchFamily="18" charset="0"/>
                <a:cs typeface="Times New Roman" pitchFamily="18" charset="0"/>
              </a:rPr>
              <a:t>Integration of AI may negatively influence users’ behaviour towards sharing their personal data and clinical images on the platform due to the potential risks of privacy violation and data breach, whereas internet connectivity disruption may affect accessibility. </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just">
              <a:lnSpc>
                <a:spcPct val="150000"/>
              </a:lnSpc>
              <a:spcAft>
                <a:spcPts val="0"/>
              </a:spcAft>
            </a:pPr>
            <a:r>
              <a:rPr lang="en-GB" sz="500" b="1" dirty="0">
                <a:solidFill>
                  <a:schemeClr val="tx1">
                    <a:lumMod val="95000"/>
                    <a:lumOff val="5000"/>
                  </a:schemeClr>
                </a:solidFill>
                <a:latin typeface="Times New Roman" pitchFamily="18" charset="0"/>
                <a:ea typeface="Times New Roman" pitchFamily="18" charset="0"/>
                <a:cs typeface="Times New Roman" pitchFamily="18" charset="0"/>
              </a:rPr>
              <a:t>Cues to action: </a:t>
            </a:r>
            <a:r>
              <a:rPr lang="en-GB" sz="500" dirty="0">
                <a:solidFill>
                  <a:schemeClr val="tx1">
                    <a:lumMod val="95000"/>
                    <a:lumOff val="5000"/>
                  </a:schemeClr>
                </a:solidFill>
                <a:latin typeface="Times New Roman" pitchFamily="18" charset="0"/>
                <a:ea typeface="Times New Roman" pitchFamily="18" charset="0"/>
                <a:cs typeface="Times New Roman" pitchFamily="18" charset="0"/>
              </a:rPr>
              <a:t>OCT-Care AI will set out to address the structural gaps in the UK oral cancer care system and promote awareness to prevent or combat the disease to reduce mortality rates. Moreover, strengthening the cybersecurity system and compliance with the UK GDPR policy (</a:t>
            </a:r>
            <a:r>
              <a:rPr lang="en-GB" sz="500" dirty="0" err="1">
                <a:solidFill>
                  <a:schemeClr val="tx1">
                    <a:lumMod val="95000"/>
                    <a:lumOff val="5000"/>
                  </a:schemeClr>
                </a:solidFill>
                <a:latin typeface="Times New Roman" pitchFamily="18" charset="0"/>
                <a:ea typeface="Times New Roman" pitchFamily="18" charset="0"/>
                <a:cs typeface="Times New Roman" pitchFamily="18" charset="0"/>
              </a:rPr>
              <a:t>gov.uk</a:t>
            </a:r>
            <a:r>
              <a:rPr lang="en-GB" sz="500" dirty="0">
                <a:solidFill>
                  <a:schemeClr val="tx1">
                    <a:lumMod val="95000"/>
                    <a:lumOff val="5000"/>
                  </a:schemeClr>
                </a:solidFill>
                <a:latin typeface="Times New Roman" pitchFamily="18" charset="0"/>
                <a:ea typeface="Times New Roman" pitchFamily="18" charset="0"/>
                <a:cs typeface="Times New Roman" pitchFamily="18" charset="0"/>
              </a:rPr>
              <a:t>, 2026a) will help to minimise the potential cyber threats and privacy violations which will encourage behavioural changes and boost patients’ engagement rates on the platform. </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just">
              <a:lnSpc>
                <a:spcPct val="150000"/>
              </a:lnSpc>
              <a:spcAft>
                <a:spcPts val="0"/>
              </a:spcAft>
            </a:pPr>
            <a:r>
              <a:rPr lang="en-GB" sz="500" b="1" dirty="0">
                <a:solidFill>
                  <a:schemeClr val="tx1">
                    <a:lumMod val="95000"/>
                    <a:lumOff val="5000"/>
                  </a:schemeClr>
                </a:solidFill>
                <a:latin typeface="Times New Roman" pitchFamily="18" charset="0"/>
                <a:ea typeface="Times New Roman" pitchFamily="18" charset="0"/>
                <a:cs typeface="Times New Roman" pitchFamily="18" charset="0"/>
              </a:rPr>
              <a:t>Self-efficacy:</a:t>
            </a:r>
            <a:r>
              <a:rPr lang="en-GB" sz="500" dirty="0">
                <a:solidFill>
                  <a:schemeClr val="tx1">
                    <a:lumMod val="95000"/>
                    <a:lumOff val="5000"/>
                  </a:schemeClr>
                </a:solidFill>
                <a:latin typeface="Times New Roman" pitchFamily="18" charset="0"/>
                <a:ea typeface="Times New Roman" pitchFamily="18" charset="0"/>
                <a:cs typeface="Times New Roman" pitchFamily="18" charset="0"/>
              </a:rPr>
              <a:t> With the health literacy promotion, multilingual health education, AI-driven imaging and analysis, continuous support and automated referral system, OCT-Care AI will significantly impact oral cancer care practices in the UK. </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just">
              <a:lnSpc>
                <a:spcPct val="150000"/>
              </a:lnSpc>
              <a:spcAft>
                <a:spcPts val="0"/>
              </a:spcAft>
            </a:pPr>
            <a:r>
              <a:rPr lang="en-GB" sz="500" dirty="0">
                <a:solidFill>
                  <a:schemeClr val="tx1">
                    <a:lumMod val="95000"/>
                    <a:lumOff val="5000"/>
                  </a:schemeClr>
                </a:solidFill>
                <a:latin typeface="Times New Roman" pitchFamily="18" charset="0"/>
                <a:ea typeface="Times New Roman" pitchFamily="18" charset="0"/>
                <a:cs typeface="Times New Roman" pitchFamily="18" charset="0"/>
              </a:rPr>
              <a:t>Despite this, the HBM Model relies on the belief that individuals have equal insights about the specific disease, which often interrupts the strategic adoption towards influencing behavioural changes; however, it has helped in curating features in OCT-Care AI to influence users' behaviour through health education, equal accessibility, prompt clinical support and AI-driven accurate risk detection. </a:t>
            </a:r>
            <a:endParaRPr lang="en-IN" sz="500" dirty="0">
              <a:solidFill>
                <a:schemeClr val="tx1">
                  <a:lumMod val="95000"/>
                  <a:lumOff val="5000"/>
                </a:schemeClr>
              </a:solidFill>
              <a:effectLst/>
              <a:latin typeface="Times New Roman" pitchFamily="18" charset="0"/>
              <a:ea typeface="Arial" charset="0"/>
              <a:cs typeface="Times New Roman" pitchFamily="18" charset="0"/>
            </a:endParaRPr>
          </a:p>
        </p:txBody>
      </p:sp>
      <p:pic>
        <p:nvPicPr>
          <p:cNvPr id="47" name="Picture 46"/>
          <p:cNvPicPr>
            <a:picLocks noChangeAspect="1"/>
          </p:cNvPicPr>
          <p:nvPr/>
        </p:nvPicPr>
        <p:blipFill>
          <a:blip r:embed="rId20"/>
          <a:stretch>
            <a:fillRect/>
          </a:stretch>
        </p:blipFill>
        <p:spPr>
          <a:xfrm>
            <a:off x="9611687" y="1571613"/>
            <a:ext cx="2464996" cy="899025"/>
          </a:xfrm>
          <a:prstGeom prst="rect">
            <a:avLst/>
          </a:prstGeom>
        </p:spPr>
      </p:pic>
      <p:sp>
        <p:nvSpPr>
          <p:cNvPr id="48" name="Rectangle 47"/>
          <p:cNvSpPr/>
          <p:nvPr/>
        </p:nvSpPr>
        <p:spPr>
          <a:xfrm>
            <a:off x="9611687" y="1588098"/>
            <a:ext cx="2464996" cy="113751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lumOff val="5000"/>
                </a:schemeClr>
              </a:solidFill>
              <a:latin typeface="Times New Roman" pitchFamily="18" charset="0"/>
              <a:cs typeface="Times New Roman" pitchFamily="18" charset="0"/>
            </a:endParaRPr>
          </a:p>
        </p:txBody>
      </p:sp>
      <p:sp>
        <p:nvSpPr>
          <p:cNvPr id="49" name="Rectangle 48"/>
          <p:cNvSpPr/>
          <p:nvPr/>
        </p:nvSpPr>
        <p:spPr>
          <a:xfrm>
            <a:off x="3903422" y="1588098"/>
            <a:ext cx="1460273" cy="252967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lumOff val="5000"/>
                </a:schemeClr>
              </a:solidFill>
              <a:latin typeface="Times New Roman" pitchFamily="18" charset="0"/>
              <a:cs typeface="Times New Roman" pitchFamily="18" charset="0"/>
            </a:endParaRPr>
          </a:p>
        </p:txBody>
      </p:sp>
      <p:pic>
        <p:nvPicPr>
          <p:cNvPr id="50" name="Picture 49"/>
          <p:cNvPicPr>
            <a:picLocks noChangeAspect="1"/>
          </p:cNvPicPr>
          <p:nvPr/>
        </p:nvPicPr>
        <p:blipFill>
          <a:blip r:embed="rId21"/>
          <a:stretch>
            <a:fillRect/>
          </a:stretch>
        </p:blipFill>
        <p:spPr>
          <a:xfrm>
            <a:off x="2589708" y="4198081"/>
            <a:ext cx="1277659" cy="758287"/>
          </a:xfrm>
          <a:prstGeom prst="rect">
            <a:avLst/>
          </a:prstGeom>
        </p:spPr>
      </p:pic>
      <p:pic>
        <p:nvPicPr>
          <p:cNvPr id="51" name="Picture 50"/>
          <p:cNvPicPr>
            <a:picLocks noChangeAspect="1"/>
          </p:cNvPicPr>
          <p:nvPr/>
        </p:nvPicPr>
        <p:blipFill>
          <a:blip r:embed="rId22"/>
          <a:stretch>
            <a:fillRect/>
          </a:stretch>
        </p:blipFill>
        <p:spPr>
          <a:xfrm>
            <a:off x="100594" y="4193331"/>
            <a:ext cx="1163224" cy="763037"/>
          </a:xfrm>
          <a:prstGeom prst="rect">
            <a:avLst/>
          </a:prstGeom>
        </p:spPr>
      </p:pic>
      <p:sp>
        <p:nvSpPr>
          <p:cNvPr id="52" name="Rectangle 51"/>
          <p:cNvSpPr/>
          <p:nvPr/>
        </p:nvSpPr>
        <p:spPr>
          <a:xfrm>
            <a:off x="49613" y="4193331"/>
            <a:ext cx="3847599" cy="99096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lumOff val="5000"/>
                </a:schemeClr>
              </a:solidFill>
              <a:latin typeface="Times New Roman" pitchFamily="18" charset="0"/>
              <a:cs typeface="Times New Roman" pitchFamily="18" charset="0"/>
            </a:endParaRPr>
          </a:p>
        </p:txBody>
      </p:sp>
      <p:sp>
        <p:nvSpPr>
          <p:cNvPr id="53" name="Rectangle 52"/>
          <p:cNvSpPr/>
          <p:nvPr/>
        </p:nvSpPr>
        <p:spPr>
          <a:xfrm>
            <a:off x="1635125" y="2562915"/>
            <a:ext cx="6096000" cy="284693"/>
          </a:xfrm>
          <a:prstGeom prst="rect">
            <a:avLst/>
          </a:prstGeom>
        </p:spPr>
        <p:txBody>
          <a:bodyPr>
            <a:spAutoFit/>
          </a:bodyPr>
          <a:lstStyle/>
          <a:p>
            <a:pPr algn="ctr">
              <a:lnSpc>
                <a:spcPct val="150000"/>
              </a:lnSpc>
              <a:spcAft>
                <a:spcPts val="0"/>
              </a:spcAft>
            </a:pPr>
            <a:r>
              <a:rPr lang="en-GB" sz="500" dirty="0">
                <a:solidFill>
                  <a:schemeClr val="tx1">
                    <a:lumMod val="95000"/>
                    <a:lumOff val="5000"/>
                  </a:schemeClr>
                </a:solidFill>
                <a:latin typeface="Times New Roman" pitchFamily="18" charset="0"/>
                <a:ea typeface="Times New Roman" pitchFamily="18" charset="0"/>
                <a:cs typeface="Times New Roman" pitchFamily="18" charset="0"/>
              </a:rPr>
              <a:t>Figure 1: Prevalence of oral cancer </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ctr"/>
            <a:r>
              <a:rPr lang="en-GB" sz="500" dirty="0">
                <a:solidFill>
                  <a:schemeClr val="tx1">
                    <a:lumMod val="95000"/>
                    <a:lumOff val="5000"/>
                  </a:schemeClr>
                </a:solidFill>
                <a:latin typeface="Times New Roman" pitchFamily="18" charset="0"/>
                <a:ea typeface="Times New Roman" pitchFamily="18" charset="0"/>
                <a:cs typeface="Times New Roman" pitchFamily="18" charset="0"/>
              </a:rPr>
              <a:t>(source: </a:t>
            </a:r>
            <a:r>
              <a:rPr lang="en-GB" sz="500" dirty="0" err="1">
                <a:solidFill>
                  <a:schemeClr val="tx1">
                    <a:lumMod val="95000"/>
                    <a:lumOff val="5000"/>
                  </a:schemeClr>
                </a:solidFill>
                <a:latin typeface="Times New Roman" pitchFamily="18" charset="0"/>
                <a:ea typeface="Times New Roman" pitchFamily="18" charset="0"/>
                <a:cs typeface="Times New Roman" pitchFamily="18" charset="0"/>
              </a:rPr>
              <a:t>gov.uk</a:t>
            </a:r>
            <a:r>
              <a:rPr lang="en-GB" sz="500" dirty="0">
                <a:solidFill>
                  <a:schemeClr val="tx1">
                    <a:lumMod val="95000"/>
                    <a:lumOff val="5000"/>
                  </a:schemeClr>
                </a:solidFill>
                <a:latin typeface="Times New Roman" pitchFamily="18" charset="0"/>
                <a:ea typeface="Times New Roman" pitchFamily="18" charset="0"/>
                <a:cs typeface="Times New Roman" pitchFamily="18" charset="0"/>
              </a:rPr>
              <a:t>, 2026)</a:t>
            </a:r>
            <a:endParaRPr lang="en-GB" sz="500" dirty="0">
              <a:solidFill>
                <a:schemeClr val="tx1">
                  <a:lumMod val="95000"/>
                  <a:lumOff val="5000"/>
                </a:schemeClr>
              </a:solidFill>
              <a:latin typeface="Times New Roman" pitchFamily="18" charset="0"/>
              <a:cs typeface="Times New Roman" pitchFamily="18" charset="0"/>
            </a:endParaRPr>
          </a:p>
        </p:txBody>
      </p:sp>
      <p:sp>
        <p:nvSpPr>
          <p:cNvPr id="54" name="Rectangle 53"/>
          <p:cNvSpPr/>
          <p:nvPr/>
        </p:nvSpPr>
        <p:spPr>
          <a:xfrm>
            <a:off x="1651319" y="3786367"/>
            <a:ext cx="6096000" cy="323165"/>
          </a:xfrm>
          <a:prstGeom prst="rect">
            <a:avLst/>
          </a:prstGeom>
        </p:spPr>
        <p:txBody>
          <a:bodyPr>
            <a:spAutoFit/>
          </a:bodyPr>
          <a:lstStyle/>
          <a:p>
            <a:pPr algn="ctr">
              <a:lnSpc>
                <a:spcPct val="150000"/>
              </a:lnSpc>
              <a:spcAft>
                <a:spcPts val="0"/>
              </a:spcAft>
            </a:pPr>
            <a:r>
              <a:rPr lang="en-GB" sz="500" dirty="0">
                <a:solidFill>
                  <a:schemeClr val="tx1">
                    <a:lumMod val="95000"/>
                    <a:lumOff val="5000"/>
                  </a:schemeClr>
                </a:solidFill>
                <a:latin typeface="Times New Roman" pitchFamily="18" charset="0"/>
                <a:ea typeface="Times New Roman" pitchFamily="18" charset="0"/>
                <a:cs typeface="Times New Roman" pitchFamily="18" charset="0"/>
              </a:rPr>
              <a:t>Figure 2: Occurrence of oral cancers by gender </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ctr">
              <a:lnSpc>
                <a:spcPct val="150000"/>
              </a:lnSpc>
              <a:spcAft>
                <a:spcPts val="0"/>
              </a:spcAft>
            </a:pPr>
            <a:r>
              <a:rPr lang="en-GB" sz="500" dirty="0">
                <a:solidFill>
                  <a:schemeClr val="tx1">
                    <a:lumMod val="95000"/>
                    <a:lumOff val="5000"/>
                  </a:schemeClr>
                </a:solidFill>
                <a:latin typeface="Times New Roman" pitchFamily="18" charset="0"/>
                <a:ea typeface="Times New Roman" pitchFamily="18" charset="0"/>
                <a:cs typeface="Times New Roman" pitchFamily="18" charset="0"/>
              </a:rPr>
              <a:t>(source: </a:t>
            </a:r>
            <a:r>
              <a:rPr lang="en-GB" sz="500" dirty="0" err="1">
                <a:solidFill>
                  <a:schemeClr val="tx1">
                    <a:lumMod val="95000"/>
                    <a:lumOff val="5000"/>
                  </a:schemeClr>
                </a:solidFill>
                <a:latin typeface="Times New Roman" pitchFamily="18" charset="0"/>
                <a:ea typeface="Times New Roman" pitchFamily="18" charset="0"/>
                <a:cs typeface="Times New Roman" pitchFamily="18" charset="0"/>
              </a:rPr>
              <a:t>gov.uk</a:t>
            </a:r>
            <a:r>
              <a:rPr lang="en-GB" sz="500" dirty="0">
                <a:solidFill>
                  <a:schemeClr val="tx1">
                    <a:lumMod val="95000"/>
                    <a:lumOff val="5000"/>
                  </a:schemeClr>
                </a:solidFill>
                <a:latin typeface="Times New Roman" pitchFamily="18" charset="0"/>
                <a:ea typeface="Times New Roman" pitchFamily="18" charset="0"/>
                <a:cs typeface="Times New Roman" pitchFamily="18" charset="0"/>
              </a:rPr>
              <a:t>, 2026)</a:t>
            </a:r>
            <a:endParaRPr lang="en-IN" sz="500" dirty="0">
              <a:solidFill>
                <a:schemeClr val="tx1">
                  <a:lumMod val="95000"/>
                  <a:lumOff val="5000"/>
                </a:schemeClr>
              </a:solidFill>
              <a:effectLst/>
              <a:latin typeface="Times New Roman" pitchFamily="18" charset="0"/>
              <a:ea typeface="Arial" charset="0"/>
              <a:cs typeface="Times New Roman" pitchFamily="18" charset="0"/>
            </a:endParaRPr>
          </a:p>
        </p:txBody>
      </p:sp>
      <p:sp>
        <p:nvSpPr>
          <p:cNvPr id="55" name="Rectangle 54"/>
          <p:cNvSpPr/>
          <p:nvPr/>
        </p:nvSpPr>
        <p:spPr>
          <a:xfrm>
            <a:off x="-2447544" y="4861129"/>
            <a:ext cx="6096000" cy="323165"/>
          </a:xfrm>
          <a:prstGeom prst="rect">
            <a:avLst/>
          </a:prstGeom>
        </p:spPr>
        <p:txBody>
          <a:bodyPr>
            <a:spAutoFit/>
          </a:bodyPr>
          <a:lstStyle/>
          <a:p>
            <a:pPr algn="ctr">
              <a:lnSpc>
                <a:spcPct val="150000"/>
              </a:lnSpc>
              <a:spcAft>
                <a:spcPts val="0"/>
              </a:spcAft>
            </a:pPr>
            <a:r>
              <a:rPr lang="en-GB" sz="500" dirty="0">
                <a:solidFill>
                  <a:schemeClr val="tx1">
                    <a:lumMod val="95000"/>
                    <a:lumOff val="5000"/>
                  </a:schemeClr>
                </a:solidFill>
                <a:latin typeface="Times New Roman" pitchFamily="18" charset="0"/>
                <a:ea typeface="Times New Roman" pitchFamily="18" charset="0"/>
                <a:cs typeface="Times New Roman" pitchFamily="18" charset="0"/>
              </a:rPr>
              <a:t>Figure 3: Oral cancer in the UK by age</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ctr">
              <a:lnSpc>
                <a:spcPct val="150000"/>
              </a:lnSpc>
              <a:spcAft>
                <a:spcPts val="0"/>
              </a:spcAft>
            </a:pPr>
            <a:r>
              <a:rPr lang="en-GB" sz="500" dirty="0">
                <a:solidFill>
                  <a:schemeClr val="tx1">
                    <a:lumMod val="95000"/>
                    <a:lumOff val="5000"/>
                  </a:schemeClr>
                </a:solidFill>
                <a:latin typeface="Times New Roman" pitchFamily="18" charset="0"/>
                <a:ea typeface="Times New Roman" pitchFamily="18" charset="0"/>
                <a:cs typeface="Times New Roman" pitchFamily="18" charset="0"/>
              </a:rPr>
              <a:t>(source: Oral Health Foundation, 2026a)</a:t>
            </a:r>
            <a:endParaRPr lang="en-IN" sz="500" dirty="0">
              <a:solidFill>
                <a:schemeClr val="tx1">
                  <a:lumMod val="95000"/>
                  <a:lumOff val="5000"/>
                </a:schemeClr>
              </a:solidFill>
              <a:effectLst/>
              <a:latin typeface="Times New Roman" pitchFamily="18" charset="0"/>
              <a:ea typeface="Arial" charset="0"/>
              <a:cs typeface="Times New Roman" pitchFamily="18" charset="0"/>
            </a:endParaRPr>
          </a:p>
        </p:txBody>
      </p:sp>
      <p:sp>
        <p:nvSpPr>
          <p:cNvPr id="56" name="Rectangle 55"/>
          <p:cNvSpPr/>
          <p:nvPr/>
        </p:nvSpPr>
        <p:spPr>
          <a:xfrm>
            <a:off x="236927" y="4861129"/>
            <a:ext cx="6096000" cy="323165"/>
          </a:xfrm>
          <a:prstGeom prst="rect">
            <a:avLst/>
          </a:prstGeom>
        </p:spPr>
        <p:txBody>
          <a:bodyPr>
            <a:spAutoFit/>
          </a:bodyPr>
          <a:lstStyle/>
          <a:p>
            <a:pPr algn="ctr">
              <a:lnSpc>
                <a:spcPct val="150000"/>
              </a:lnSpc>
              <a:spcAft>
                <a:spcPts val="0"/>
              </a:spcAft>
            </a:pPr>
            <a:r>
              <a:rPr lang="en-GB" sz="500" dirty="0">
                <a:solidFill>
                  <a:schemeClr val="tx1">
                    <a:lumMod val="95000"/>
                    <a:lumOff val="5000"/>
                  </a:schemeClr>
                </a:solidFill>
                <a:latin typeface="Times New Roman" pitchFamily="18" charset="0"/>
                <a:ea typeface="Times New Roman" pitchFamily="18" charset="0"/>
                <a:cs typeface="Times New Roman" pitchFamily="18" charset="0"/>
              </a:rPr>
              <a:t>Figure </a:t>
            </a: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5: </a:t>
            </a:r>
            <a:r>
              <a:rPr lang="en-GB" sz="500" dirty="0">
                <a:solidFill>
                  <a:schemeClr val="tx1">
                    <a:lumMod val="95000"/>
                    <a:lumOff val="5000"/>
                  </a:schemeClr>
                </a:solidFill>
                <a:latin typeface="Times New Roman" pitchFamily="18" charset="0"/>
                <a:ea typeface="Times New Roman" pitchFamily="18" charset="0"/>
                <a:cs typeface="Times New Roman" pitchFamily="18" charset="0"/>
              </a:rPr>
              <a:t>Mouth Cancer in the UK by gender </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ctr">
              <a:lnSpc>
                <a:spcPct val="150000"/>
              </a:lnSpc>
              <a:spcAft>
                <a:spcPts val="0"/>
              </a:spcAft>
            </a:pPr>
            <a:r>
              <a:rPr lang="en-GB" sz="500" dirty="0">
                <a:solidFill>
                  <a:schemeClr val="tx1">
                    <a:lumMod val="95000"/>
                    <a:lumOff val="5000"/>
                  </a:schemeClr>
                </a:solidFill>
                <a:latin typeface="Times New Roman" pitchFamily="18" charset="0"/>
                <a:ea typeface="Times New Roman" pitchFamily="18" charset="0"/>
                <a:cs typeface="Times New Roman" pitchFamily="18" charset="0"/>
              </a:rPr>
              <a:t>(source: Oral Health Foundation, 2026a)</a:t>
            </a:r>
            <a:endParaRPr lang="en-IN" sz="500" dirty="0">
              <a:solidFill>
                <a:schemeClr val="tx1">
                  <a:lumMod val="95000"/>
                  <a:lumOff val="5000"/>
                </a:schemeClr>
              </a:solidFill>
              <a:effectLst/>
              <a:latin typeface="Times New Roman" pitchFamily="18" charset="0"/>
              <a:ea typeface="Arial" charset="0"/>
              <a:cs typeface="Times New Roman" pitchFamily="18" charset="0"/>
            </a:endParaRPr>
          </a:p>
        </p:txBody>
      </p:sp>
      <p:sp>
        <p:nvSpPr>
          <p:cNvPr id="57" name="Rectangle 56"/>
          <p:cNvSpPr/>
          <p:nvPr/>
        </p:nvSpPr>
        <p:spPr>
          <a:xfrm>
            <a:off x="7803933" y="2446261"/>
            <a:ext cx="6096000" cy="323165"/>
          </a:xfrm>
          <a:prstGeom prst="rect">
            <a:avLst/>
          </a:prstGeom>
        </p:spPr>
        <p:txBody>
          <a:bodyPr>
            <a:spAutoFit/>
          </a:bodyPr>
          <a:lstStyle/>
          <a:p>
            <a:pPr algn="ctr">
              <a:lnSpc>
                <a:spcPct val="150000"/>
              </a:lnSpc>
              <a:spcAft>
                <a:spcPts val="0"/>
              </a:spcAft>
            </a:pPr>
            <a:r>
              <a:rPr lang="en-GB" sz="500" dirty="0">
                <a:solidFill>
                  <a:schemeClr val="tx1">
                    <a:lumMod val="95000"/>
                    <a:lumOff val="5000"/>
                  </a:schemeClr>
                </a:solidFill>
                <a:latin typeface="Times New Roman" pitchFamily="18" charset="0"/>
                <a:ea typeface="Times New Roman" pitchFamily="18" charset="0"/>
                <a:cs typeface="Times New Roman" pitchFamily="18" charset="0"/>
              </a:rPr>
              <a:t>Figure </a:t>
            </a: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6: </a:t>
            </a:r>
            <a:r>
              <a:rPr lang="en-GB" sz="500" dirty="0">
                <a:solidFill>
                  <a:schemeClr val="tx1">
                    <a:lumMod val="95000"/>
                    <a:lumOff val="5000"/>
                  </a:schemeClr>
                </a:solidFill>
                <a:latin typeface="Times New Roman" pitchFamily="18" charset="0"/>
                <a:ea typeface="Times New Roman" pitchFamily="18" charset="0"/>
                <a:cs typeface="Times New Roman" pitchFamily="18" charset="0"/>
              </a:rPr>
              <a:t>Survival rate from oral cancer</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ctr">
              <a:lnSpc>
                <a:spcPct val="150000"/>
              </a:lnSpc>
              <a:spcAft>
                <a:spcPts val="0"/>
              </a:spcAft>
            </a:pPr>
            <a:r>
              <a:rPr lang="en-GB" sz="500" dirty="0">
                <a:solidFill>
                  <a:schemeClr val="tx1">
                    <a:lumMod val="95000"/>
                    <a:lumOff val="5000"/>
                  </a:schemeClr>
                </a:solidFill>
                <a:latin typeface="Times New Roman" pitchFamily="18" charset="0"/>
                <a:ea typeface="Times New Roman" pitchFamily="18" charset="0"/>
                <a:cs typeface="Times New Roman" pitchFamily="18" charset="0"/>
              </a:rPr>
              <a:t>(source: Oral Health Foundation, 2026a)</a:t>
            </a:r>
            <a:endParaRPr lang="en-IN" sz="500" dirty="0">
              <a:solidFill>
                <a:schemeClr val="tx1">
                  <a:lumMod val="95000"/>
                  <a:lumOff val="5000"/>
                </a:schemeClr>
              </a:solidFill>
              <a:effectLst/>
              <a:latin typeface="Times New Roman" pitchFamily="18" charset="0"/>
              <a:ea typeface="Arial" charset="0"/>
              <a:cs typeface="Times New Roman" pitchFamily="18" charset="0"/>
            </a:endParaRPr>
          </a:p>
        </p:txBody>
      </p:sp>
      <p:pic>
        <p:nvPicPr>
          <p:cNvPr id="58" name="Picture 57"/>
          <p:cNvPicPr>
            <a:picLocks noChangeAspect="1"/>
          </p:cNvPicPr>
          <p:nvPr/>
        </p:nvPicPr>
        <p:blipFill>
          <a:blip r:embed="rId23"/>
          <a:stretch>
            <a:fillRect/>
          </a:stretch>
        </p:blipFill>
        <p:spPr>
          <a:xfrm>
            <a:off x="1278093" y="4213932"/>
            <a:ext cx="1304478" cy="742436"/>
          </a:xfrm>
          <a:prstGeom prst="rect">
            <a:avLst/>
          </a:prstGeom>
        </p:spPr>
      </p:pic>
      <p:sp>
        <p:nvSpPr>
          <p:cNvPr id="59" name="Rectangle 58"/>
          <p:cNvSpPr/>
          <p:nvPr/>
        </p:nvSpPr>
        <p:spPr>
          <a:xfrm>
            <a:off x="-1074588" y="4908749"/>
            <a:ext cx="6096000" cy="323165"/>
          </a:xfrm>
          <a:prstGeom prst="rect">
            <a:avLst/>
          </a:prstGeom>
        </p:spPr>
        <p:txBody>
          <a:bodyPr>
            <a:spAutoFit/>
          </a:bodyPr>
          <a:lstStyle/>
          <a:p>
            <a:pPr algn="ctr">
              <a:lnSpc>
                <a:spcPct val="150000"/>
              </a:lnSpc>
              <a:spcAft>
                <a:spcPts val="0"/>
              </a:spcAft>
            </a:pPr>
            <a:r>
              <a:rPr lang="en-GB" sz="500" dirty="0">
                <a:solidFill>
                  <a:schemeClr val="tx1">
                    <a:lumMod val="95000"/>
                    <a:lumOff val="5000"/>
                  </a:schemeClr>
                </a:solidFill>
                <a:latin typeface="Times New Roman" pitchFamily="18" charset="0"/>
                <a:ea typeface="Times New Roman" pitchFamily="18" charset="0"/>
                <a:cs typeface="Times New Roman" pitchFamily="18" charset="0"/>
              </a:rPr>
              <a:t>Figure </a:t>
            </a:r>
            <a:r>
              <a:rPr lang="en-GB" sz="500" dirty="0" smtClean="0">
                <a:solidFill>
                  <a:schemeClr val="tx1">
                    <a:lumMod val="95000"/>
                    <a:lumOff val="5000"/>
                  </a:schemeClr>
                </a:solidFill>
                <a:latin typeface="Times New Roman" pitchFamily="18" charset="0"/>
                <a:ea typeface="Times New Roman" pitchFamily="18" charset="0"/>
                <a:cs typeface="Times New Roman" pitchFamily="18" charset="0"/>
              </a:rPr>
              <a:t>4: </a:t>
            </a:r>
            <a:r>
              <a:rPr lang="en-GB" sz="500" dirty="0">
                <a:solidFill>
                  <a:schemeClr val="tx1">
                    <a:lumMod val="95000"/>
                    <a:lumOff val="5000"/>
                  </a:schemeClr>
                </a:solidFill>
                <a:latin typeface="Times New Roman" pitchFamily="18" charset="0"/>
                <a:ea typeface="Times New Roman" pitchFamily="18" charset="0"/>
                <a:cs typeface="Times New Roman" pitchFamily="18" charset="0"/>
              </a:rPr>
              <a:t>Cancer research</a:t>
            </a:r>
            <a:endParaRPr lang="en-IN" sz="500" dirty="0" smtClean="0">
              <a:solidFill>
                <a:schemeClr val="tx1">
                  <a:lumMod val="95000"/>
                  <a:lumOff val="5000"/>
                </a:schemeClr>
              </a:solidFill>
              <a:effectLst/>
              <a:latin typeface="Times New Roman" pitchFamily="18" charset="0"/>
              <a:ea typeface="Arial" charset="0"/>
              <a:cs typeface="Times New Roman" pitchFamily="18" charset="0"/>
            </a:endParaRPr>
          </a:p>
          <a:p>
            <a:pPr algn="ctr">
              <a:lnSpc>
                <a:spcPct val="150000"/>
              </a:lnSpc>
              <a:spcAft>
                <a:spcPts val="0"/>
              </a:spcAft>
            </a:pPr>
            <a:r>
              <a:rPr lang="en-GB" sz="500" dirty="0">
                <a:solidFill>
                  <a:schemeClr val="tx1">
                    <a:lumMod val="95000"/>
                    <a:lumOff val="5000"/>
                  </a:schemeClr>
                </a:solidFill>
                <a:latin typeface="Times New Roman" pitchFamily="18" charset="0"/>
                <a:ea typeface="Times New Roman" pitchFamily="18" charset="0"/>
                <a:cs typeface="Times New Roman" pitchFamily="18" charset="0"/>
              </a:rPr>
              <a:t>(source: The Royal Marsden, 2022)</a:t>
            </a:r>
            <a:endParaRPr lang="en-IN" sz="500" dirty="0">
              <a:solidFill>
                <a:schemeClr val="tx1">
                  <a:lumMod val="95000"/>
                  <a:lumOff val="5000"/>
                </a:schemeClr>
              </a:solidFill>
              <a:effectLst/>
              <a:latin typeface="Times New Roman" pitchFamily="18" charset="0"/>
              <a:ea typeface="Arial"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
  <PresentationFormat>Widescreen</PresentationFormat>
  <Paragraphs>73</Paragraphs>
  <Slides>0</Slides>
  <Notes>0</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vt:i4>
      </vt:variant>
    </vt:vector>
  </HeadingPairs>
  <TitlesOfParts>
    <vt:vector size="7" baseType="lpstr">
      <vt:lpstr>Arial</vt:lpstr>
      <vt:lpstr>SimSun</vt:lpstr>
      <vt:lpstr>Wingdings</vt:lpstr>
      <vt:lpstr>Times New Roman</vt:lpstr>
      <vt:lpstr>Calibri</vt:lpstr>
      <vt:lpstr>Office Theme</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iPhone</cp:lastModifiedBy>
  <dcterms:created xsi:type="dcterms:W3CDTF">1900-01-01T00:00:00Z</dcterms:created>
  <dcterms:modified xsi:type="dcterms:W3CDTF">1900-01-01T00:00:00Z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41883B611B676DA75C1A686ADABA9653_32</vt:lpwstr>
  </property>
  <property fmtid="{D5CDD505-2E9C-101B-9397-08002B2CF9AE}" pid="3" name="KSOProductBuildVer">
    <vt:lpwstr>3081-26.7.0</vt:lpwstr>
  </property>
</Properties>
</file>