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61" r:id="rId4"/>
  </p:sldIdLst>
  <p:sldSz cx="6858000" cy="9906000" type="A4"/>
  <p:notesSz cx="6858000" cy="9144000"/>
  <p:embeddedFontLst>
    <p:embeddedFont>
      <p:font typeface="Arimo" panose="020B0604020202020204" pitchFamily="34" charset="0"/>
      <p:regular r:id="rId5"/>
    </p:embeddedFont>
    <p:embeddedFont>
      <p:font typeface="Bradley Hand ITC" panose="03070402050302030203" pitchFamily="66" charset="77"/>
      <p:regular r:id="rId6"/>
    </p:embeddedFont>
    <p:embeddedFont>
      <p:font typeface="Breathing" panose="02000500000000000000" pitchFamily="2" charset="0"/>
      <p:regular r:id="rId7"/>
    </p:embeddedFont>
    <p:embeddedFont>
      <p:font typeface="Calibri" panose="020F0502020204030204" pitchFamily="34" charset="0"/>
      <p:regular r:id="rId8"/>
      <p:bold r:id="rId9"/>
      <p:italic r:id="rId10"/>
      <p:boldItalic r:id="rId11"/>
    </p:embeddedFont>
    <p:embeddedFont>
      <p:font typeface="Josefin Sans" pitchFamily="2" charset="77"/>
      <p:regular r:id="rId12"/>
      <p:bold r:id="rId13"/>
    </p:embeddedFont>
    <p:embeddedFont>
      <p:font typeface="Josefin Sans Bold" panose="020F0502020204030204" pitchFamily="34" charset="0"/>
      <p:regular r:id="rId14"/>
      <p:bold r:id="rId15"/>
      <p:italic r:id="rId16"/>
      <p:boldItalic r:id="rId17"/>
    </p:embeddedFont>
    <p:embeddedFont>
      <p:font typeface="Josefin Sans Regular Bold" pitchFamily="2" charset="77"/>
      <p:regular r:id="rId18"/>
      <p:bold r:id="rId19"/>
    </p:embeddedFont>
  </p:embeddedFontLst>
  <p:defaultTextStyle>
    <a:defPPr>
      <a:defRPr lang="en-US"/>
    </a:defPPr>
    <a:lvl1pPr marL="0" algn="l" defTabSz="839876" rtl="0" eaLnBrk="1" latinLnBrk="0" hangingPunct="1">
      <a:defRPr sz="1653" kern="1200">
        <a:solidFill>
          <a:schemeClr val="tx1"/>
        </a:solidFill>
        <a:latin typeface="+mn-lt"/>
        <a:ea typeface="+mn-ea"/>
        <a:cs typeface="+mn-cs"/>
      </a:defRPr>
    </a:lvl1pPr>
    <a:lvl2pPr marL="419938" algn="l" defTabSz="839876" rtl="0" eaLnBrk="1" latinLnBrk="0" hangingPunct="1">
      <a:defRPr sz="1653" kern="1200">
        <a:solidFill>
          <a:schemeClr val="tx1"/>
        </a:solidFill>
        <a:latin typeface="+mn-lt"/>
        <a:ea typeface="+mn-ea"/>
        <a:cs typeface="+mn-cs"/>
      </a:defRPr>
    </a:lvl2pPr>
    <a:lvl3pPr marL="839876" algn="l" defTabSz="839876" rtl="0" eaLnBrk="1" latinLnBrk="0" hangingPunct="1">
      <a:defRPr sz="1653" kern="1200">
        <a:solidFill>
          <a:schemeClr val="tx1"/>
        </a:solidFill>
        <a:latin typeface="+mn-lt"/>
        <a:ea typeface="+mn-ea"/>
        <a:cs typeface="+mn-cs"/>
      </a:defRPr>
    </a:lvl3pPr>
    <a:lvl4pPr marL="1259815" algn="l" defTabSz="839876" rtl="0" eaLnBrk="1" latinLnBrk="0" hangingPunct="1">
      <a:defRPr sz="1653" kern="1200">
        <a:solidFill>
          <a:schemeClr val="tx1"/>
        </a:solidFill>
        <a:latin typeface="+mn-lt"/>
        <a:ea typeface="+mn-ea"/>
        <a:cs typeface="+mn-cs"/>
      </a:defRPr>
    </a:lvl4pPr>
    <a:lvl5pPr marL="1679753" algn="l" defTabSz="839876" rtl="0" eaLnBrk="1" latinLnBrk="0" hangingPunct="1">
      <a:defRPr sz="1653" kern="1200">
        <a:solidFill>
          <a:schemeClr val="tx1"/>
        </a:solidFill>
        <a:latin typeface="+mn-lt"/>
        <a:ea typeface="+mn-ea"/>
        <a:cs typeface="+mn-cs"/>
      </a:defRPr>
    </a:lvl5pPr>
    <a:lvl6pPr marL="2099691" algn="l" defTabSz="839876" rtl="0" eaLnBrk="1" latinLnBrk="0" hangingPunct="1">
      <a:defRPr sz="1653" kern="1200">
        <a:solidFill>
          <a:schemeClr val="tx1"/>
        </a:solidFill>
        <a:latin typeface="+mn-lt"/>
        <a:ea typeface="+mn-ea"/>
        <a:cs typeface="+mn-cs"/>
      </a:defRPr>
    </a:lvl6pPr>
    <a:lvl7pPr marL="2519629" algn="l" defTabSz="839876" rtl="0" eaLnBrk="1" latinLnBrk="0" hangingPunct="1">
      <a:defRPr sz="1653" kern="1200">
        <a:solidFill>
          <a:schemeClr val="tx1"/>
        </a:solidFill>
        <a:latin typeface="+mn-lt"/>
        <a:ea typeface="+mn-ea"/>
        <a:cs typeface="+mn-cs"/>
      </a:defRPr>
    </a:lvl7pPr>
    <a:lvl8pPr marL="2939567" algn="l" defTabSz="839876" rtl="0" eaLnBrk="1" latinLnBrk="0" hangingPunct="1">
      <a:defRPr sz="1653" kern="1200">
        <a:solidFill>
          <a:schemeClr val="tx1"/>
        </a:solidFill>
        <a:latin typeface="+mn-lt"/>
        <a:ea typeface="+mn-ea"/>
        <a:cs typeface="+mn-cs"/>
      </a:defRPr>
    </a:lvl8pPr>
    <a:lvl9pPr marL="3359506" algn="l" defTabSz="839876" rtl="0" eaLnBrk="1" latinLnBrk="0" hangingPunct="1">
      <a:defRPr sz="1653"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01" userDrawn="1">
          <p15:clr>
            <a:srgbClr val="A4A3A4"/>
          </p15:clr>
        </p15:guide>
        <p15:guide id="2" pos="261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94620" autoAdjust="0"/>
  </p:normalViewPr>
  <p:slideViewPr>
    <p:cSldViewPr>
      <p:cViewPr varScale="1">
        <p:scale>
          <a:sx n="71" d="100"/>
          <a:sy n="71" d="100"/>
        </p:scale>
        <p:origin x="3312" y="184"/>
      </p:cViewPr>
      <p:guideLst>
        <p:guide orient="horz" pos="2001"/>
        <p:guide pos="2614"/>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font" Target="fonts/font9.fntdata"/><Relationship Id="rId18"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12.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font" Target="fonts/font11.fntdata"/><Relationship Id="rId23" Type="http://schemas.openxmlformats.org/officeDocument/2006/relationships/tableStyles" Target="tableStyles.xml"/><Relationship Id="rId10" Type="http://schemas.openxmlformats.org/officeDocument/2006/relationships/font" Target="fonts/font6.fntdata"/><Relationship Id="rId19"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font" Target="fonts/font5.fntdata"/><Relationship Id="rId14" Type="http://schemas.openxmlformats.org/officeDocument/2006/relationships/font" Target="fonts/font10.fntdata"/><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22407" y="1973553"/>
            <a:ext cx="7053943" cy="1361781"/>
          </a:xfrm>
        </p:spPr>
        <p:txBody>
          <a:bodyPr/>
          <a:lstStyle/>
          <a:p>
            <a:r>
              <a:rPr lang="en-US"/>
              <a:t>Click to edit Master title style</a:t>
            </a:r>
          </a:p>
        </p:txBody>
      </p:sp>
      <p:sp>
        <p:nvSpPr>
          <p:cNvPr id="3" name="Subtitle 2"/>
          <p:cNvSpPr>
            <a:spLocks noGrp="1"/>
          </p:cNvSpPr>
          <p:nvPr>
            <p:ph type="subTitle" idx="1"/>
          </p:nvPr>
        </p:nvSpPr>
        <p:spPr>
          <a:xfrm>
            <a:off x="1244814" y="3600043"/>
            <a:ext cx="5809129" cy="1623549"/>
          </a:xfrm>
        </p:spPr>
        <p:txBody>
          <a:bodyPr/>
          <a:lstStyle>
            <a:lvl1pPr marL="0" indent="0" algn="ctr">
              <a:buNone/>
              <a:defRPr>
                <a:solidFill>
                  <a:schemeClr val="tx1">
                    <a:tint val="75000"/>
                  </a:schemeClr>
                </a:solidFill>
              </a:defRPr>
            </a:lvl1pPr>
            <a:lvl2pPr marL="414955" indent="0" algn="ctr">
              <a:buNone/>
              <a:defRPr>
                <a:solidFill>
                  <a:schemeClr val="tx1">
                    <a:tint val="75000"/>
                  </a:schemeClr>
                </a:solidFill>
              </a:defRPr>
            </a:lvl2pPr>
            <a:lvl3pPr marL="829909" indent="0" algn="ctr">
              <a:buNone/>
              <a:defRPr>
                <a:solidFill>
                  <a:schemeClr val="tx1">
                    <a:tint val="75000"/>
                  </a:schemeClr>
                </a:solidFill>
              </a:defRPr>
            </a:lvl3pPr>
            <a:lvl4pPr marL="1244864" indent="0" algn="ctr">
              <a:buNone/>
              <a:defRPr>
                <a:solidFill>
                  <a:schemeClr val="tx1">
                    <a:tint val="75000"/>
                  </a:schemeClr>
                </a:solidFill>
              </a:defRPr>
            </a:lvl4pPr>
            <a:lvl5pPr marL="1659819" indent="0" algn="ctr">
              <a:buNone/>
              <a:defRPr>
                <a:solidFill>
                  <a:schemeClr val="tx1">
                    <a:tint val="75000"/>
                  </a:schemeClr>
                </a:solidFill>
              </a:defRPr>
            </a:lvl5pPr>
            <a:lvl6pPr marL="2074774" indent="0" algn="ctr">
              <a:buNone/>
              <a:defRPr>
                <a:solidFill>
                  <a:schemeClr val="tx1">
                    <a:tint val="75000"/>
                  </a:schemeClr>
                </a:solidFill>
              </a:defRPr>
            </a:lvl6pPr>
            <a:lvl7pPr marL="2489728" indent="0" algn="ctr">
              <a:buNone/>
              <a:defRPr>
                <a:solidFill>
                  <a:schemeClr val="tx1">
                    <a:tint val="75000"/>
                  </a:schemeClr>
                </a:solidFill>
              </a:defRPr>
            </a:lvl7pPr>
            <a:lvl8pPr marL="2904683" indent="0" algn="ctr">
              <a:buNone/>
              <a:defRPr>
                <a:solidFill>
                  <a:schemeClr val="tx1">
                    <a:tint val="75000"/>
                  </a:schemeClr>
                </a:solidFill>
              </a:defRPr>
            </a:lvl8pPr>
            <a:lvl9pPr marL="331963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544" y="4082402"/>
            <a:ext cx="7053943" cy="1261780"/>
          </a:xfrm>
        </p:spPr>
        <p:txBody>
          <a:bodyPr anchor="t"/>
          <a:lstStyle>
            <a:lvl1pPr algn="l">
              <a:defRPr sz="3630" b="1" cap="all"/>
            </a:lvl1pPr>
          </a:lstStyle>
          <a:p>
            <a:r>
              <a:rPr lang="en-US"/>
              <a:t>Click to edit Master title style</a:t>
            </a:r>
          </a:p>
        </p:txBody>
      </p:sp>
      <p:sp>
        <p:nvSpPr>
          <p:cNvPr id="3" name="Text Placeholder 2"/>
          <p:cNvSpPr>
            <a:spLocks noGrp="1"/>
          </p:cNvSpPr>
          <p:nvPr>
            <p:ph type="body" idx="1"/>
          </p:nvPr>
        </p:nvSpPr>
        <p:spPr>
          <a:xfrm>
            <a:off x="655544" y="2692680"/>
            <a:ext cx="7053943" cy="1389722"/>
          </a:xfrm>
        </p:spPr>
        <p:txBody>
          <a:bodyPr anchor="b"/>
          <a:lstStyle>
            <a:lvl1pPr marL="0" indent="0">
              <a:buNone/>
              <a:defRPr sz="1815">
                <a:solidFill>
                  <a:schemeClr val="tx1">
                    <a:tint val="75000"/>
                  </a:schemeClr>
                </a:solidFill>
              </a:defRPr>
            </a:lvl1pPr>
            <a:lvl2pPr marL="414955" indent="0">
              <a:buNone/>
              <a:defRPr sz="1634">
                <a:solidFill>
                  <a:schemeClr val="tx1">
                    <a:tint val="75000"/>
                  </a:schemeClr>
                </a:solidFill>
              </a:defRPr>
            </a:lvl2pPr>
            <a:lvl3pPr marL="829909" indent="0">
              <a:buNone/>
              <a:defRPr sz="1452">
                <a:solidFill>
                  <a:schemeClr val="tx1">
                    <a:tint val="75000"/>
                  </a:schemeClr>
                </a:solidFill>
              </a:defRPr>
            </a:lvl3pPr>
            <a:lvl4pPr marL="1244864" indent="0">
              <a:buNone/>
              <a:defRPr sz="1271">
                <a:solidFill>
                  <a:schemeClr val="tx1">
                    <a:tint val="75000"/>
                  </a:schemeClr>
                </a:solidFill>
              </a:defRPr>
            </a:lvl4pPr>
            <a:lvl5pPr marL="1659819" indent="0">
              <a:buNone/>
              <a:defRPr sz="1271">
                <a:solidFill>
                  <a:schemeClr val="tx1">
                    <a:tint val="75000"/>
                  </a:schemeClr>
                </a:solidFill>
              </a:defRPr>
            </a:lvl5pPr>
            <a:lvl6pPr marL="2074774" indent="0">
              <a:buNone/>
              <a:defRPr sz="1271">
                <a:solidFill>
                  <a:schemeClr val="tx1">
                    <a:tint val="75000"/>
                  </a:schemeClr>
                </a:solidFill>
              </a:defRPr>
            </a:lvl6pPr>
            <a:lvl7pPr marL="2489728" indent="0">
              <a:buNone/>
              <a:defRPr sz="1271">
                <a:solidFill>
                  <a:schemeClr val="tx1">
                    <a:tint val="75000"/>
                  </a:schemeClr>
                </a:solidFill>
              </a:defRPr>
            </a:lvl7pPr>
            <a:lvl8pPr marL="2904683" indent="0">
              <a:buNone/>
              <a:defRPr sz="1271">
                <a:solidFill>
                  <a:schemeClr val="tx1">
                    <a:tint val="75000"/>
                  </a:schemeClr>
                </a:solidFill>
              </a:defRPr>
            </a:lvl8pPr>
            <a:lvl9pPr marL="3319638" indent="0">
              <a:buNone/>
              <a:defRPr sz="127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14938" y="1482371"/>
            <a:ext cx="3665284" cy="4192697"/>
          </a:xfrm>
        </p:spPr>
        <p:txBody>
          <a:bodyPr/>
          <a:lstStyle>
            <a:lvl1pPr>
              <a:defRPr sz="2541"/>
            </a:lvl1pPr>
            <a:lvl2pPr>
              <a:defRPr sz="2178"/>
            </a:lvl2pPr>
            <a:lvl3pPr>
              <a:defRPr sz="1815"/>
            </a:lvl3pPr>
            <a:lvl4pPr>
              <a:defRPr sz="1634"/>
            </a:lvl4pPr>
            <a:lvl5pPr>
              <a:defRPr sz="1634"/>
            </a:lvl5pPr>
            <a:lvl6pPr>
              <a:defRPr sz="1634"/>
            </a:lvl6pPr>
            <a:lvl7pPr>
              <a:defRPr sz="1634"/>
            </a:lvl7pPr>
            <a:lvl8pPr>
              <a:defRPr sz="1634"/>
            </a:lvl8pPr>
            <a:lvl9pPr>
              <a:defRPr sz="16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218534" y="1482371"/>
            <a:ext cx="3665284" cy="4192697"/>
          </a:xfrm>
        </p:spPr>
        <p:txBody>
          <a:bodyPr/>
          <a:lstStyle>
            <a:lvl1pPr>
              <a:defRPr sz="2541"/>
            </a:lvl1pPr>
            <a:lvl2pPr>
              <a:defRPr sz="2178"/>
            </a:lvl2pPr>
            <a:lvl3pPr>
              <a:defRPr sz="1815"/>
            </a:lvl3pPr>
            <a:lvl4pPr>
              <a:defRPr sz="1634"/>
            </a:lvl4pPr>
            <a:lvl5pPr>
              <a:defRPr sz="1634"/>
            </a:lvl5pPr>
            <a:lvl6pPr>
              <a:defRPr sz="1634"/>
            </a:lvl6pPr>
            <a:lvl7pPr>
              <a:defRPr sz="1634"/>
            </a:lvl7pPr>
            <a:lvl8pPr>
              <a:defRPr sz="1634"/>
            </a:lvl8pPr>
            <a:lvl9pPr>
              <a:defRPr sz="16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14938" y="1422076"/>
            <a:ext cx="3666725" cy="592654"/>
          </a:xfrm>
        </p:spPr>
        <p:txBody>
          <a:bodyPr anchor="b"/>
          <a:lstStyle>
            <a:lvl1pPr marL="0" indent="0">
              <a:buNone/>
              <a:defRPr sz="2178" b="1"/>
            </a:lvl1pPr>
            <a:lvl2pPr marL="414955" indent="0">
              <a:buNone/>
              <a:defRPr sz="1815" b="1"/>
            </a:lvl2pPr>
            <a:lvl3pPr marL="829909" indent="0">
              <a:buNone/>
              <a:defRPr sz="1634" b="1"/>
            </a:lvl3pPr>
            <a:lvl4pPr marL="1244864" indent="0">
              <a:buNone/>
              <a:defRPr sz="1452" b="1"/>
            </a:lvl4pPr>
            <a:lvl5pPr marL="1659819" indent="0">
              <a:buNone/>
              <a:defRPr sz="1452" b="1"/>
            </a:lvl5pPr>
            <a:lvl6pPr marL="2074774" indent="0">
              <a:buNone/>
              <a:defRPr sz="1452" b="1"/>
            </a:lvl6pPr>
            <a:lvl7pPr marL="2489728" indent="0">
              <a:buNone/>
              <a:defRPr sz="1452" b="1"/>
            </a:lvl7pPr>
            <a:lvl8pPr marL="2904683" indent="0">
              <a:buNone/>
              <a:defRPr sz="1452" b="1"/>
            </a:lvl8pPr>
            <a:lvl9pPr marL="3319638" indent="0">
              <a:buNone/>
              <a:defRPr sz="1452" b="1"/>
            </a:lvl9pPr>
          </a:lstStyle>
          <a:p>
            <a:pPr lvl="0"/>
            <a:r>
              <a:rPr lang="en-US"/>
              <a:t>Click to edit Master text styles</a:t>
            </a:r>
          </a:p>
        </p:txBody>
      </p:sp>
      <p:sp>
        <p:nvSpPr>
          <p:cNvPr id="4" name="Content Placeholder 3"/>
          <p:cNvSpPr>
            <a:spLocks noGrp="1"/>
          </p:cNvSpPr>
          <p:nvPr>
            <p:ph sz="half" idx="2"/>
          </p:nvPr>
        </p:nvSpPr>
        <p:spPr>
          <a:xfrm>
            <a:off x="414938" y="2014730"/>
            <a:ext cx="3666725" cy="3660338"/>
          </a:xfrm>
        </p:spPr>
        <p:txBody>
          <a:bodyPr/>
          <a:lstStyle>
            <a:lvl1pPr>
              <a:defRPr sz="2178"/>
            </a:lvl1pPr>
            <a:lvl2pPr>
              <a:defRPr sz="1815"/>
            </a:lvl2pPr>
            <a:lvl3pPr>
              <a:defRPr sz="1634"/>
            </a:lvl3pPr>
            <a:lvl4pPr>
              <a:defRPr sz="1452"/>
            </a:lvl4pPr>
            <a:lvl5pPr>
              <a:defRPr sz="1452"/>
            </a:lvl5pPr>
            <a:lvl6pPr>
              <a:defRPr sz="1452"/>
            </a:lvl6pPr>
            <a:lvl7pPr>
              <a:defRPr sz="1452"/>
            </a:lvl7pPr>
            <a:lvl8pPr>
              <a:defRPr sz="1452"/>
            </a:lvl8pPr>
            <a:lvl9pPr>
              <a:defRPr sz="145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215653" y="1422076"/>
            <a:ext cx="3668166" cy="592654"/>
          </a:xfrm>
        </p:spPr>
        <p:txBody>
          <a:bodyPr anchor="b"/>
          <a:lstStyle>
            <a:lvl1pPr marL="0" indent="0">
              <a:buNone/>
              <a:defRPr sz="2178" b="1"/>
            </a:lvl1pPr>
            <a:lvl2pPr marL="414955" indent="0">
              <a:buNone/>
              <a:defRPr sz="1815" b="1"/>
            </a:lvl2pPr>
            <a:lvl3pPr marL="829909" indent="0">
              <a:buNone/>
              <a:defRPr sz="1634" b="1"/>
            </a:lvl3pPr>
            <a:lvl4pPr marL="1244864" indent="0">
              <a:buNone/>
              <a:defRPr sz="1452" b="1"/>
            </a:lvl4pPr>
            <a:lvl5pPr marL="1659819" indent="0">
              <a:buNone/>
              <a:defRPr sz="1452" b="1"/>
            </a:lvl5pPr>
            <a:lvl6pPr marL="2074774" indent="0">
              <a:buNone/>
              <a:defRPr sz="1452" b="1"/>
            </a:lvl6pPr>
            <a:lvl7pPr marL="2489728" indent="0">
              <a:buNone/>
              <a:defRPr sz="1452" b="1"/>
            </a:lvl7pPr>
            <a:lvl8pPr marL="2904683" indent="0">
              <a:buNone/>
              <a:defRPr sz="1452" b="1"/>
            </a:lvl8pPr>
            <a:lvl9pPr marL="3319638" indent="0">
              <a:buNone/>
              <a:defRPr sz="1452" b="1"/>
            </a:lvl9pPr>
          </a:lstStyle>
          <a:p>
            <a:pPr lvl="0"/>
            <a:r>
              <a:rPr lang="en-US"/>
              <a:t>Click to edit Master text styles</a:t>
            </a:r>
          </a:p>
        </p:txBody>
      </p:sp>
      <p:sp>
        <p:nvSpPr>
          <p:cNvPr id="6" name="Content Placeholder 5"/>
          <p:cNvSpPr>
            <a:spLocks noGrp="1"/>
          </p:cNvSpPr>
          <p:nvPr>
            <p:ph sz="quarter" idx="4"/>
          </p:nvPr>
        </p:nvSpPr>
        <p:spPr>
          <a:xfrm>
            <a:off x="4215653" y="2014730"/>
            <a:ext cx="3668166" cy="3660338"/>
          </a:xfrm>
        </p:spPr>
        <p:txBody>
          <a:bodyPr/>
          <a:lstStyle>
            <a:lvl1pPr>
              <a:defRPr sz="2178"/>
            </a:lvl1pPr>
            <a:lvl2pPr>
              <a:defRPr sz="1815"/>
            </a:lvl2pPr>
            <a:lvl3pPr>
              <a:defRPr sz="1634"/>
            </a:lvl3pPr>
            <a:lvl4pPr>
              <a:defRPr sz="1452"/>
            </a:lvl4pPr>
            <a:lvl5pPr>
              <a:defRPr sz="1452"/>
            </a:lvl5pPr>
            <a:lvl6pPr>
              <a:defRPr sz="1452"/>
            </a:lvl6pPr>
            <a:lvl7pPr>
              <a:defRPr sz="1452"/>
            </a:lvl7pPr>
            <a:lvl8pPr>
              <a:defRPr sz="1452"/>
            </a:lvl8pPr>
            <a:lvl9pPr>
              <a:defRPr sz="145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6/9/22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6/9/22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4938" y="252944"/>
            <a:ext cx="2730234" cy="1076483"/>
          </a:xfrm>
        </p:spPr>
        <p:txBody>
          <a:bodyPr anchor="b"/>
          <a:lstStyle>
            <a:lvl1pPr algn="l">
              <a:defRPr sz="1815" b="1"/>
            </a:lvl1pPr>
          </a:lstStyle>
          <a:p>
            <a:r>
              <a:rPr lang="en-US"/>
              <a:t>Click to edit Master title style</a:t>
            </a:r>
          </a:p>
        </p:txBody>
      </p:sp>
      <p:sp>
        <p:nvSpPr>
          <p:cNvPr id="3" name="Content Placeholder 2"/>
          <p:cNvSpPr>
            <a:spLocks noGrp="1"/>
          </p:cNvSpPr>
          <p:nvPr>
            <p:ph idx="1"/>
          </p:nvPr>
        </p:nvSpPr>
        <p:spPr>
          <a:xfrm>
            <a:off x="3244583" y="252944"/>
            <a:ext cx="4639235" cy="5422124"/>
          </a:xfrm>
        </p:spPr>
        <p:txBody>
          <a:bodyPr/>
          <a:lstStyle>
            <a:lvl1pPr>
              <a:defRPr sz="2904"/>
            </a:lvl1pPr>
            <a:lvl2pPr>
              <a:defRPr sz="2541"/>
            </a:lvl2pPr>
            <a:lvl3pPr>
              <a:defRPr sz="2178"/>
            </a:lvl3pPr>
            <a:lvl4pPr>
              <a:defRPr sz="1815"/>
            </a:lvl4pPr>
            <a:lvl5pPr>
              <a:defRPr sz="1815"/>
            </a:lvl5pPr>
            <a:lvl6pPr>
              <a:defRPr sz="1815"/>
            </a:lvl6pPr>
            <a:lvl7pPr>
              <a:defRPr sz="1815"/>
            </a:lvl7pPr>
            <a:lvl8pPr>
              <a:defRPr sz="1815"/>
            </a:lvl8pPr>
            <a:lvl9pPr>
              <a:defRPr sz="181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14938" y="1329428"/>
            <a:ext cx="2730234" cy="4345640"/>
          </a:xfrm>
        </p:spPr>
        <p:txBody>
          <a:bodyPr/>
          <a:lstStyle>
            <a:lvl1pPr marL="0" indent="0">
              <a:buNone/>
              <a:defRPr sz="1271"/>
            </a:lvl1pPr>
            <a:lvl2pPr marL="414955" indent="0">
              <a:buNone/>
              <a:defRPr sz="1089"/>
            </a:lvl2pPr>
            <a:lvl3pPr marL="829909" indent="0">
              <a:buNone/>
              <a:defRPr sz="908"/>
            </a:lvl3pPr>
            <a:lvl4pPr marL="1244864" indent="0">
              <a:buNone/>
              <a:defRPr sz="817"/>
            </a:lvl4pPr>
            <a:lvl5pPr marL="1659819" indent="0">
              <a:buNone/>
              <a:defRPr sz="817"/>
            </a:lvl5pPr>
            <a:lvl6pPr marL="2074774" indent="0">
              <a:buNone/>
              <a:defRPr sz="817"/>
            </a:lvl6pPr>
            <a:lvl7pPr marL="2489728" indent="0">
              <a:buNone/>
              <a:defRPr sz="817"/>
            </a:lvl7pPr>
            <a:lvl8pPr marL="2904683" indent="0">
              <a:buNone/>
              <a:defRPr sz="817"/>
            </a:lvl8pPr>
            <a:lvl9pPr marL="3319638" indent="0">
              <a:buNone/>
              <a:defRPr sz="81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26614" y="4447111"/>
            <a:ext cx="4979254" cy="525007"/>
          </a:xfrm>
        </p:spPr>
        <p:txBody>
          <a:bodyPr anchor="b"/>
          <a:lstStyle>
            <a:lvl1pPr algn="l">
              <a:defRPr sz="1815" b="1"/>
            </a:lvl1pPr>
          </a:lstStyle>
          <a:p>
            <a:r>
              <a:rPr lang="en-US"/>
              <a:t>Click to edit Master title style</a:t>
            </a:r>
          </a:p>
        </p:txBody>
      </p:sp>
      <p:sp>
        <p:nvSpPr>
          <p:cNvPr id="3" name="Picture Placeholder 2"/>
          <p:cNvSpPr>
            <a:spLocks noGrp="1"/>
          </p:cNvSpPr>
          <p:nvPr>
            <p:ph type="pic" idx="1"/>
          </p:nvPr>
        </p:nvSpPr>
        <p:spPr>
          <a:xfrm>
            <a:off x="1626614" y="567654"/>
            <a:ext cx="4979254" cy="3811810"/>
          </a:xfrm>
        </p:spPr>
        <p:txBody>
          <a:bodyPr/>
          <a:lstStyle>
            <a:lvl1pPr marL="0" indent="0">
              <a:buNone/>
              <a:defRPr sz="2904"/>
            </a:lvl1pPr>
            <a:lvl2pPr marL="414955" indent="0">
              <a:buNone/>
              <a:defRPr sz="2541"/>
            </a:lvl2pPr>
            <a:lvl3pPr marL="829909" indent="0">
              <a:buNone/>
              <a:defRPr sz="2178"/>
            </a:lvl3pPr>
            <a:lvl4pPr marL="1244864" indent="0">
              <a:buNone/>
              <a:defRPr sz="1815"/>
            </a:lvl4pPr>
            <a:lvl5pPr marL="1659819" indent="0">
              <a:buNone/>
              <a:defRPr sz="1815"/>
            </a:lvl5pPr>
            <a:lvl6pPr marL="2074774" indent="0">
              <a:buNone/>
              <a:defRPr sz="1815"/>
            </a:lvl6pPr>
            <a:lvl7pPr marL="2489728" indent="0">
              <a:buNone/>
              <a:defRPr sz="1815"/>
            </a:lvl7pPr>
            <a:lvl8pPr marL="2904683" indent="0">
              <a:buNone/>
              <a:defRPr sz="1815"/>
            </a:lvl8pPr>
            <a:lvl9pPr marL="3319638" indent="0">
              <a:buNone/>
              <a:defRPr sz="1815"/>
            </a:lvl9pPr>
          </a:lstStyle>
          <a:p>
            <a:endParaRPr lang="en-US"/>
          </a:p>
        </p:txBody>
      </p:sp>
      <p:sp>
        <p:nvSpPr>
          <p:cNvPr id="4" name="Text Placeholder 3"/>
          <p:cNvSpPr>
            <a:spLocks noGrp="1"/>
          </p:cNvSpPr>
          <p:nvPr>
            <p:ph type="body" sz="half" idx="2"/>
          </p:nvPr>
        </p:nvSpPr>
        <p:spPr>
          <a:xfrm>
            <a:off x="1626614" y="4972118"/>
            <a:ext cx="4979254" cy="745597"/>
          </a:xfrm>
        </p:spPr>
        <p:txBody>
          <a:bodyPr/>
          <a:lstStyle>
            <a:lvl1pPr marL="0" indent="0">
              <a:buNone/>
              <a:defRPr sz="1271"/>
            </a:lvl1pPr>
            <a:lvl2pPr marL="414955" indent="0">
              <a:buNone/>
              <a:defRPr sz="1089"/>
            </a:lvl2pPr>
            <a:lvl3pPr marL="829909" indent="0">
              <a:buNone/>
              <a:defRPr sz="908"/>
            </a:lvl3pPr>
            <a:lvl4pPr marL="1244864" indent="0">
              <a:buNone/>
              <a:defRPr sz="817"/>
            </a:lvl4pPr>
            <a:lvl5pPr marL="1659819" indent="0">
              <a:buNone/>
              <a:defRPr sz="817"/>
            </a:lvl5pPr>
            <a:lvl6pPr marL="2074774" indent="0">
              <a:buNone/>
              <a:defRPr sz="817"/>
            </a:lvl6pPr>
            <a:lvl7pPr marL="2489728" indent="0">
              <a:buNone/>
              <a:defRPr sz="817"/>
            </a:lvl7pPr>
            <a:lvl8pPr marL="2904683" indent="0">
              <a:buNone/>
              <a:defRPr sz="817"/>
            </a:lvl8pPr>
            <a:lvl9pPr marL="3319638" indent="0">
              <a:buNone/>
              <a:defRPr sz="81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16598" y="254416"/>
            <a:ext cx="1867220" cy="542065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14938" y="254416"/>
            <a:ext cx="5463348" cy="542065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4938" y="254415"/>
            <a:ext cx="7468881" cy="105883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14938" y="1482371"/>
            <a:ext cx="7468881" cy="419269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14938" y="5888306"/>
            <a:ext cx="1936376" cy="338239"/>
          </a:xfrm>
          <a:prstGeom prst="rect">
            <a:avLst/>
          </a:prstGeom>
        </p:spPr>
        <p:txBody>
          <a:bodyPr vert="horz" lIns="91440" tIns="45720" rIns="91440" bIns="45720" rtlCol="0" anchor="ctr"/>
          <a:lstStyle>
            <a:lvl1pPr algn="l">
              <a:defRPr sz="1089">
                <a:solidFill>
                  <a:schemeClr val="tx1">
                    <a:tint val="75000"/>
                  </a:schemeClr>
                </a:solidFill>
              </a:defRPr>
            </a:lvl1pPr>
          </a:lstStyle>
          <a:p>
            <a:fld id="{1D8BD707-D9CF-40AE-B4C6-C98DA3205C09}" type="datetimeFigureOut">
              <a:rPr lang="en-US" smtClean="0"/>
              <a:pPr/>
              <a:t>6/9/22</a:t>
            </a:fld>
            <a:endParaRPr lang="en-US"/>
          </a:p>
        </p:txBody>
      </p:sp>
      <p:sp>
        <p:nvSpPr>
          <p:cNvPr id="5" name="Footer Placeholder 4"/>
          <p:cNvSpPr>
            <a:spLocks noGrp="1"/>
          </p:cNvSpPr>
          <p:nvPr>
            <p:ph type="ftr" sz="quarter" idx="3"/>
          </p:nvPr>
        </p:nvSpPr>
        <p:spPr>
          <a:xfrm>
            <a:off x="2835409" y="5888306"/>
            <a:ext cx="2627939" cy="338239"/>
          </a:xfrm>
          <a:prstGeom prst="rect">
            <a:avLst/>
          </a:prstGeom>
        </p:spPr>
        <p:txBody>
          <a:bodyPr vert="horz" lIns="91440" tIns="45720" rIns="91440" bIns="45720" rtlCol="0" anchor="ctr"/>
          <a:lstStyle>
            <a:lvl1pPr algn="ctr">
              <a:defRPr sz="108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947442" y="5888306"/>
            <a:ext cx="1936376" cy="338239"/>
          </a:xfrm>
          <a:prstGeom prst="rect">
            <a:avLst/>
          </a:prstGeom>
        </p:spPr>
        <p:txBody>
          <a:bodyPr vert="horz" lIns="91440" tIns="45720" rIns="91440" bIns="45720" rtlCol="0" anchor="ctr"/>
          <a:lstStyle>
            <a:lvl1pPr algn="r">
              <a:defRPr sz="1089">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829909" rtl="0" eaLnBrk="1" latinLnBrk="0" hangingPunct="1">
        <a:spcBef>
          <a:spcPct val="0"/>
        </a:spcBef>
        <a:buNone/>
        <a:defRPr sz="3993" kern="1200">
          <a:solidFill>
            <a:schemeClr val="tx1"/>
          </a:solidFill>
          <a:latin typeface="+mj-lt"/>
          <a:ea typeface="+mj-ea"/>
          <a:cs typeface="+mj-cs"/>
        </a:defRPr>
      </a:lvl1pPr>
    </p:titleStyle>
    <p:bodyStyle>
      <a:lvl1pPr marL="311216" indent="-311216" algn="l" defTabSz="829909" rtl="0" eaLnBrk="1" latinLnBrk="0" hangingPunct="1">
        <a:spcBef>
          <a:spcPct val="20000"/>
        </a:spcBef>
        <a:buFont typeface="Arial" pitchFamily="34" charset="0"/>
        <a:buChar char="•"/>
        <a:defRPr sz="2904" kern="1200">
          <a:solidFill>
            <a:schemeClr val="tx1"/>
          </a:solidFill>
          <a:latin typeface="+mn-lt"/>
          <a:ea typeface="+mn-ea"/>
          <a:cs typeface="+mn-cs"/>
        </a:defRPr>
      </a:lvl1pPr>
      <a:lvl2pPr marL="674301" indent="-259347" algn="l" defTabSz="829909" rtl="0" eaLnBrk="1" latinLnBrk="0" hangingPunct="1">
        <a:spcBef>
          <a:spcPct val="20000"/>
        </a:spcBef>
        <a:buFont typeface="Arial" pitchFamily="34" charset="0"/>
        <a:buChar char="–"/>
        <a:defRPr sz="2541" kern="1200">
          <a:solidFill>
            <a:schemeClr val="tx1"/>
          </a:solidFill>
          <a:latin typeface="+mn-lt"/>
          <a:ea typeface="+mn-ea"/>
          <a:cs typeface="+mn-cs"/>
        </a:defRPr>
      </a:lvl2pPr>
      <a:lvl3pPr marL="1037387" indent="-207477" algn="l" defTabSz="829909" rtl="0" eaLnBrk="1" latinLnBrk="0" hangingPunct="1">
        <a:spcBef>
          <a:spcPct val="20000"/>
        </a:spcBef>
        <a:buFont typeface="Arial" pitchFamily="34" charset="0"/>
        <a:buChar char="•"/>
        <a:defRPr sz="2178" kern="1200">
          <a:solidFill>
            <a:schemeClr val="tx1"/>
          </a:solidFill>
          <a:latin typeface="+mn-lt"/>
          <a:ea typeface="+mn-ea"/>
          <a:cs typeface="+mn-cs"/>
        </a:defRPr>
      </a:lvl3pPr>
      <a:lvl4pPr marL="1452342"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4pPr>
      <a:lvl5pPr marL="1867296"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5pPr>
      <a:lvl6pPr marL="2282251"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6pPr>
      <a:lvl7pPr marL="2697206"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7pPr>
      <a:lvl8pPr marL="3112160"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8pPr>
      <a:lvl9pPr marL="3527115" indent="-207477" algn="l" defTabSz="829909" rtl="0" eaLnBrk="1" latinLnBrk="0" hangingPunct="1">
        <a:spcBef>
          <a:spcPct val="20000"/>
        </a:spcBef>
        <a:buFont typeface="Arial" pitchFamily="34" charset="0"/>
        <a:buChar char="•"/>
        <a:defRPr sz="1815" kern="1200">
          <a:solidFill>
            <a:schemeClr val="tx1"/>
          </a:solidFill>
          <a:latin typeface="+mn-lt"/>
          <a:ea typeface="+mn-ea"/>
          <a:cs typeface="+mn-cs"/>
        </a:defRPr>
      </a:lvl9pPr>
    </p:bodyStyle>
    <p:otherStyle>
      <a:defPPr>
        <a:defRPr lang="en-US"/>
      </a:defPPr>
      <a:lvl1pPr marL="0" algn="l" defTabSz="829909" rtl="0" eaLnBrk="1" latinLnBrk="0" hangingPunct="1">
        <a:defRPr sz="1634" kern="1200">
          <a:solidFill>
            <a:schemeClr val="tx1"/>
          </a:solidFill>
          <a:latin typeface="+mn-lt"/>
          <a:ea typeface="+mn-ea"/>
          <a:cs typeface="+mn-cs"/>
        </a:defRPr>
      </a:lvl1pPr>
      <a:lvl2pPr marL="414955" algn="l" defTabSz="829909" rtl="0" eaLnBrk="1" latinLnBrk="0" hangingPunct="1">
        <a:defRPr sz="1634" kern="1200">
          <a:solidFill>
            <a:schemeClr val="tx1"/>
          </a:solidFill>
          <a:latin typeface="+mn-lt"/>
          <a:ea typeface="+mn-ea"/>
          <a:cs typeface="+mn-cs"/>
        </a:defRPr>
      </a:lvl2pPr>
      <a:lvl3pPr marL="829909" algn="l" defTabSz="829909" rtl="0" eaLnBrk="1" latinLnBrk="0" hangingPunct="1">
        <a:defRPr sz="1634" kern="1200">
          <a:solidFill>
            <a:schemeClr val="tx1"/>
          </a:solidFill>
          <a:latin typeface="+mn-lt"/>
          <a:ea typeface="+mn-ea"/>
          <a:cs typeface="+mn-cs"/>
        </a:defRPr>
      </a:lvl3pPr>
      <a:lvl4pPr marL="1244864" algn="l" defTabSz="829909" rtl="0" eaLnBrk="1" latinLnBrk="0" hangingPunct="1">
        <a:defRPr sz="1634" kern="1200">
          <a:solidFill>
            <a:schemeClr val="tx1"/>
          </a:solidFill>
          <a:latin typeface="+mn-lt"/>
          <a:ea typeface="+mn-ea"/>
          <a:cs typeface="+mn-cs"/>
        </a:defRPr>
      </a:lvl4pPr>
      <a:lvl5pPr marL="1659819" algn="l" defTabSz="829909" rtl="0" eaLnBrk="1" latinLnBrk="0" hangingPunct="1">
        <a:defRPr sz="1634" kern="1200">
          <a:solidFill>
            <a:schemeClr val="tx1"/>
          </a:solidFill>
          <a:latin typeface="+mn-lt"/>
          <a:ea typeface="+mn-ea"/>
          <a:cs typeface="+mn-cs"/>
        </a:defRPr>
      </a:lvl5pPr>
      <a:lvl6pPr marL="2074774" algn="l" defTabSz="829909" rtl="0" eaLnBrk="1" latinLnBrk="0" hangingPunct="1">
        <a:defRPr sz="1634" kern="1200">
          <a:solidFill>
            <a:schemeClr val="tx1"/>
          </a:solidFill>
          <a:latin typeface="+mn-lt"/>
          <a:ea typeface="+mn-ea"/>
          <a:cs typeface="+mn-cs"/>
        </a:defRPr>
      </a:lvl6pPr>
      <a:lvl7pPr marL="2489728" algn="l" defTabSz="829909" rtl="0" eaLnBrk="1" latinLnBrk="0" hangingPunct="1">
        <a:defRPr sz="1634" kern="1200">
          <a:solidFill>
            <a:schemeClr val="tx1"/>
          </a:solidFill>
          <a:latin typeface="+mn-lt"/>
          <a:ea typeface="+mn-ea"/>
          <a:cs typeface="+mn-cs"/>
        </a:defRPr>
      </a:lvl7pPr>
      <a:lvl8pPr marL="2904683" algn="l" defTabSz="829909" rtl="0" eaLnBrk="1" latinLnBrk="0" hangingPunct="1">
        <a:defRPr sz="1634" kern="1200">
          <a:solidFill>
            <a:schemeClr val="tx1"/>
          </a:solidFill>
          <a:latin typeface="+mn-lt"/>
          <a:ea typeface="+mn-ea"/>
          <a:cs typeface="+mn-cs"/>
        </a:defRPr>
      </a:lvl8pPr>
      <a:lvl9pPr marL="3319638" algn="l" defTabSz="829909" rtl="0" eaLnBrk="1" latinLnBrk="0" hangingPunct="1">
        <a:defRPr sz="163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F0E5"/>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4788734" y="5638482"/>
            <a:ext cx="2072443" cy="4165714"/>
          </a:xfrm>
          <a:prstGeom prst="rect">
            <a:avLst/>
          </a:prstGeom>
        </p:spPr>
      </p:pic>
      <p:sp>
        <p:nvSpPr>
          <p:cNvPr id="3" name="TextBox 3"/>
          <p:cNvSpPr txBox="1"/>
          <p:nvPr/>
        </p:nvSpPr>
        <p:spPr>
          <a:xfrm>
            <a:off x="-131801" y="3175376"/>
            <a:ext cx="7124779" cy="2450864"/>
          </a:xfrm>
          <a:prstGeom prst="rect">
            <a:avLst/>
          </a:prstGeom>
        </p:spPr>
        <p:txBody>
          <a:bodyPr lIns="0" tIns="0" rIns="0" bIns="0" rtlCol="0" anchor="t">
            <a:spAutoFit/>
          </a:bodyPr>
          <a:lstStyle/>
          <a:p>
            <a:pPr algn="ctr">
              <a:lnSpc>
                <a:spcPts val="3172"/>
              </a:lnSpc>
            </a:pPr>
            <a:r>
              <a:rPr lang="en-GB" sz="2622" spc="752" dirty="0">
                <a:solidFill>
                  <a:srgbClr val="000000"/>
                </a:solidFill>
                <a:latin typeface="Josefin Sans Regular Bold"/>
              </a:rPr>
              <a:t>HOTEL TRINITY</a:t>
            </a:r>
          </a:p>
          <a:p>
            <a:pPr algn="ctr">
              <a:lnSpc>
                <a:spcPts val="3172"/>
              </a:lnSpc>
            </a:pPr>
            <a:r>
              <a:rPr lang="en-GB" sz="2622" spc="752" dirty="0">
                <a:solidFill>
                  <a:srgbClr val="000000"/>
                </a:solidFill>
                <a:latin typeface="Josefin Sans Regular Bold"/>
              </a:rPr>
              <a:t>SWANSEA, </a:t>
            </a:r>
          </a:p>
          <a:p>
            <a:pPr algn="ctr">
              <a:lnSpc>
                <a:spcPts val="3172"/>
              </a:lnSpc>
            </a:pPr>
            <a:r>
              <a:rPr lang="en-GB" sz="2622" spc="752" dirty="0">
                <a:solidFill>
                  <a:srgbClr val="000000"/>
                </a:solidFill>
                <a:latin typeface="Josefin Sans Regular Bold"/>
              </a:rPr>
              <a:t>SOUTH WALES</a:t>
            </a:r>
          </a:p>
          <a:p>
            <a:pPr algn="ctr">
              <a:lnSpc>
                <a:spcPts val="3172"/>
              </a:lnSpc>
            </a:pPr>
            <a:endParaRPr lang="en-GB" sz="2622" spc="752" dirty="0">
              <a:solidFill>
                <a:srgbClr val="000000"/>
              </a:solidFill>
              <a:latin typeface="Josefin Sans Regular Bold"/>
            </a:endParaRPr>
          </a:p>
          <a:p>
            <a:pPr algn="ctr">
              <a:lnSpc>
                <a:spcPts val="3172"/>
              </a:lnSpc>
            </a:pPr>
            <a:r>
              <a:rPr lang="en-GB" sz="2622" spc="752" dirty="0">
                <a:solidFill>
                  <a:srgbClr val="000000"/>
                </a:solidFill>
                <a:latin typeface="Josefin Sans Regular Bold"/>
              </a:rPr>
              <a:t>MENU</a:t>
            </a:r>
          </a:p>
          <a:p>
            <a:pPr algn="r">
              <a:lnSpc>
                <a:spcPts val="3074"/>
              </a:lnSpc>
            </a:pPr>
            <a:endParaRPr lang="en-GB" sz="2622" spc="752" dirty="0">
              <a:solidFill>
                <a:srgbClr val="000000"/>
              </a:solidFill>
              <a:latin typeface="Josefin Sans Regular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0E5"/>
        </a:solidFill>
        <a:effectLst/>
      </p:bgPr>
    </p:bg>
    <p:spTree>
      <p:nvGrpSpPr>
        <p:cNvPr id="1" name=""/>
        <p:cNvGrpSpPr/>
        <p:nvPr/>
      </p:nvGrpSpPr>
      <p:grpSpPr>
        <a:xfrm>
          <a:off x="0" y="0"/>
          <a:ext cx="0" cy="0"/>
          <a:chOff x="0" y="0"/>
          <a:chExt cx="0" cy="0"/>
        </a:xfrm>
      </p:grpSpPr>
      <p:sp>
        <p:nvSpPr>
          <p:cNvPr id="2" name="TextBox 2"/>
          <p:cNvSpPr txBox="1"/>
          <p:nvPr/>
        </p:nvSpPr>
        <p:spPr>
          <a:xfrm>
            <a:off x="112649" y="482216"/>
            <a:ext cx="3321462" cy="503984"/>
          </a:xfrm>
          <a:prstGeom prst="rect">
            <a:avLst/>
          </a:prstGeom>
        </p:spPr>
        <p:txBody>
          <a:bodyPr wrap="square" lIns="0" tIns="0" rIns="0" bIns="0" rtlCol="0" anchor="t">
            <a:spAutoFit/>
          </a:bodyPr>
          <a:lstStyle/>
          <a:p>
            <a:pPr>
              <a:lnSpc>
                <a:spcPts val="1016"/>
              </a:lnSpc>
            </a:pPr>
            <a:r>
              <a:rPr lang="en-GB" sz="600" i="1" spc="124" dirty="0">
                <a:solidFill>
                  <a:srgbClr val="000000"/>
                </a:solidFill>
                <a:latin typeface="Josefin Sans" pitchFamily="2" charset="0"/>
              </a:rPr>
              <a:t>Grab Meat And Sweet Corn Soup                                    £2.80</a:t>
            </a:r>
          </a:p>
          <a:p>
            <a:pPr>
              <a:lnSpc>
                <a:spcPts val="1016"/>
              </a:lnSpc>
            </a:pPr>
            <a:r>
              <a:rPr lang="en-GB" sz="600" i="1" spc="158" dirty="0">
                <a:solidFill>
                  <a:srgbClr val="000000"/>
                </a:solidFill>
                <a:latin typeface="Josefin Sans" pitchFamily="2" charset="0"/>
              </a:rPr>
              <a:t>Chicken And Noodles Soup                                    £2.90</a:t>
            </a:r>
          </a:p>
          <a:p>
            <a:pPr>
              <a:lnSpc>
                <a:spcPts val="1016"/>
              </a:lnSpc>
            </a:pPr>
            <a:r>
              <a:rPr lang="en-GB" sz="600" i="1" spc="158" dirty="0">
                <a:solidFill>
                  <a:srgbClr val="000000"/>
                </a:solidFill>
                <a:latin typeface="Josefin Sans" pitchFamily="2" charset="0"/>
              </a:rPr>
              <a:t>King Prawn Tom Yom Soup                                    £4.00</a:t>
            </a:r>
          </a:p>
          <a:p>
            <a:pPr>
              <a:lnSpc>
                <a:spcPts val="1016"/>
              </a:lnSpc>
            </a:pPr>
            <a:r>
              <a:rPr lang="en-GB" sz="600" i="1" spc="124" dirty="0">
                <a:solidFill>
                  <a:srgbClr val="000000"/>
                </a:solidFill>
                <a:latin typeface="Josefin Sans" pitchFamily="2" charset="0"/>
              </a:rPr>
              <a:t> </a:t>
            </a:r>
          </a:p>
        </p:txBody>
      </p:sp>
      <p:sp>
        <p:nvSpPr>
          <p:cNvPr id="3" name="TextBox 3"/>
          <p:cNvSpPr txBox="1"/>
          <p:nvPr/>
        </p:nvSpPr>
        <p:spPr>
          <a:xfrm>
            <a:off x="112648" y="32288"/>
            <a:ext cx="3317941" cy="375103"/>
          </a:xfrm>
          <a:prstGeom prst="rect">
            <a:avLst/>
          </a:prstGeom>
        </p:spPr>
        <p:txBody>
          <a:bodyPr lIns="0" tIns="0" rIns="0" bIns="0" rtlCol="0" anchor="t">
            <a:spAutoFit/>
          </a:bodyPr>
          <a:lstStyle/>
          <a:p>
            <a:pPr algn="ctr">
              <a:lnSpc>
                <a:spcPts val="3060"/>
              </a:lnSpc>
            </a:pPr>
            <a:r>
              <a:rPr lang="en-GB" sz="2000" dirty="0">
                <a:solidFill>
                  <a:srgbClr val="000000"/>
                </a:solidFill>
                <a:latin typeface="Bradley Hand ITC" panose="03070402050302030203" pitchFamily="66" charset="0"/>
              </a:rPr>
              <a:t>Soups </a:t>
            </a:r>
          </a:p>
        </p:txBody>
      </p:sp>
      <p:sp>
        <p:nvSpPr>
          <p:cNvPr id="4" name="TextBox 4"/>
          <p:cNvSpPr txBox="1"/>
          <p:nvPr/>
        </p:nvSpPr>
        <p:spPr>
          <a:xfrm>
            <a:off x="112648" y="906741"/>
            <a:ext cx="3317941" cy="375103"/>
          </a:xfrm>
          <a:prstGeom prst="rect">
            <a:avLst/>
          </a:prstGeom>
        </p:spPr>
        <p:txBody>
          <a:bodyPr lIns="0" tIns="0" rIns="0" bIns="0" rtlCol="0" anchor="t">
            <a:spAutoFit/>
          </a:bodyPr>
          <a:lstStyle/>
          <a:p>
            <a:pPr algn="ctr">
              <a:lnSpc>
                <a:spcPts val="3060"/>
              </a:lnSpc>
            </a:pPr>
            <a:r>
              <a:rPr lang="en-GB" sz="2000" dirty="0">
                <a:solidFill>
                  <a:srgbClr val="000000"/>
                </a:solidFill>
                <a:latin typeface="Bradley Hand ITC" panose="03070402050302030203" pitchFamily="66" charset="0"/>
              </a:rPr>
              <a:t>Mocktails</a:t>
            </a:r>
          </a:p>
        </p:txBody>
      </p:sp>
      <p:sp>
        <p:nvSpPr>
          <p:cNvPr id="5" name="TextBox 5"/>
          <p:cNvSpPr txBox="1"/>
          <p:nvPr/>
        </p:nvSpPr>
        <p:spPr>
          <a:xfrm>
            <a:off x="108241" y="1285157"/>
            <a:ext cx="3317941" cy="503984"/>
          </a:xfrm>
          <a:prstGeom prst="rect">
            <a:avLst/>
          </a:prstGeom>
        </p:spPr>
        <p:txBody>
          <a:bodyPr lIns="0" tIns="0" rIns="0" bIns="0" rtlCol="0" anchor="t">
            <a:spAutoFit/>
          </a:bodyPr>
          <a:lstStyle/>
          <a:p>
            <a:pPr>
              <a:lnSpc>
                <a:spcPts val="1016"/>
              </a:lnSpc>
            </a:pPr>
            <a:r>
              <a:rPr lang="en-GB" sz="600" i="1" spc="124" dirty="0">
                <a:solidFill>
                  <a:srgbClr val="000000"/>
                </a:solidFill>
                <a:latin typeface="Josefin Sans" pitchFamily="2" charset="0"/>
              </a:rPr>
              <a:t>Virgin Mojito                                                            £3.00</a:t>
            </a:r>
          </a:p>
          <a:p>
            <a:pPr>
              <a:lnSpc>
                <a:spcPts val="1016"/>
              </a:lnSpc>
            </a:pPr>
            <a:r>
              <a:rPr lang="en-GB" sz="600" i="1" spc="158" dirty="0">
                <a:solidFill>
                  <a:srgbClr val="000000"/>
                </a:solidFill>
                <a:latin typeface="Josefin Sans" pitchFamily="2" charset="0"/>
              </a:rPr>
              <a:t>Shirley Temple                                                   £2.90</a:t>
            </a:r>
          </a:p>
          <a:p>
            <a:pPr>
              <a:lnSpc>
                <a:spcPts val="1016"/>
              </a:lnSpc>
            </a:pPr>
            <a:r>
              <a:rPr lang="en-GB" sz="600" i="1" spc="158" dirty="0">
                <a:solidFill>
                  <a:srgbClr val="000000"/>
                </a:solidFill>
                <a:latin typeface="Josefin Sans" pitchFamily="2" charset="0"/>
              </a:rPr>
              <a:t>Non-alcoholic Sangria                                          £2.50</a:t>
            </a:r>
          </a:p>
          <a:p>
            <a:pPr>
              <a:lnSpc>
                <a:spcPts val="1016"/>
              </a:lnSpc>
            </a:pPr>
            <a:endParaRPr lang="en-GB" sz="600" i="1" spc="158" dirty="0">
              <a:solidFill>
                <a:srgbClr val="000000"/>
              </a:solidFill>
              <a:latin typeface="Josefin Sans" pitchFamily="2" charset="0"/>
            </a:endParaRPr>
          </a:p>
        </p:txBody>
      </p:sp>
      <p:sp>
        <p:nvSpPr>
          <p:cNvPr id="6" name="TextBox 6"/>
          <p:cNvSpPr txBox="1"/>
          <p:nvPr/>
        </p:nvSpPr>
        <p:spPr>
          <a:xfrm>
            <a:off x="116169" y="1796493"/>
            <a:ext cx="3317941" cy="375103"/>
          </a:xfrm>
          <a:prstGeom prst="rect">
            <a:avLst/>
          </a:prstGeom>
        </p:spPr>
        <p:txBody>
          <a:bodyPr lIns="0" tIns="0" rIns="0" bIns="0" rtlCol="0" anchor="t">
            <a:spAutoFit/>
          </a:bodyPr>
          <a:lstStyle/>
          <a:p>
            <a:pPr algn="ctr">
              <a:lnSpc>
                <a:spcPts val="3060"/>
              </a:lnSpc>
            </a:pPr>
            <a:r>
              <a:rPr lang="en-GB" sz="2000" dirty="0">
                <a:solidFill>
                  <a:srgbClr val="000000"/>
                </a:solidFill>
                <a:latin typeface="Bradley Hand ITC" panose="03070402050302030203" pitchFamily="66" charset="0"/>
              </a:rPr>
              <a:t>Coffee</a:t>
            </a:r>
          </a:p>
        </p:txBody>
      </p:sp>
      <p:sp>
        <p:nvSpPr>
          <p:cNvPr id="7" name="TextBox 7"/>
          <p:cNvSpPr txBox="1"/>
          <p:nvPr/>
        </p:nvSpPr>
        <p:spPr>
          <a:xfrm>
            <a:off x="108240" y="2143863"/>
            <a:ext cx="3317941" cy="375744"/>
          </a:xfrm>
          <a:prstGeom prst="rect">
            <a:avLst/>
          </a:prstGeom>
        </p:spPr>
        <p:txBody>
          <a:bodyPr lIns="0" tIns="0" rIns="0" bIns="0" rtlCol="0" anchor="t">
            <a:spAutoFit/>
          </a:bodyPr>
          <a:lstStyle/>
          <a:p>
            <a:pPr>
              <a:lnSpc>
                <a:spcPts val="1016"/>
              </a:lnSpc>
            </a:pPr>
            <a:r>
              <a:rPr lang="en-GB" sz="600" i="1" spc="124" dirty="0">
                <a:solidFill>
                  <a:srgbClr val="000000"/>
                </a:solidFill>
                <a:latin typeface="Josefin Sans" pitchFamily="2" charset="0"/>
              </a:rPr>
              <a:t>Cappuccino                                                               £3.15</a:t>
            </a:r>
          </a:p>
          <a:p>
            <a:pPr>
              <a:lnSpc>
                <a:spcPts val="1016"/>
              </a:lnSpc>
            </a:pPr>
            <a:r>
              <a:rPr lang="en-GB" sz="600" i="1" spc="158" dirty="0">
                <a:solidFill>
                  <a:srgbClr val="000000"/>
                </a:solidFill>
                <a:latin typeface="Josefin Sans" pitchFamily="2" charset="0"/>
              </a:rPr>
              <a:t>Espresso                                                          £2.95</a:t>
            </a:r>
          </a:p>
          <a:p>
            <a:pPr>
              <a:lnSpc>
                <a:spcPts val="1016"/>
              </a:lnSpc>
            </a:pPr>
            <a:r>
              <a:rPr lang="en-GB" sz="600" i="1" spc="158" dirty="0">
                <a:solidFill>
                  <a:srgbClr val="000000"/>
                </a:solidFill>
                <a:latin typeface="Josefin Sans" pitchFamily="2" charset="0"/>
              </a:rPr>
              <a:t>Latte                                                              £2.15</a:t>
            </a:r>
          </a:p>
        </p:txBody>
      </p:sp>
      <p:sp>
        <p:nvSpPr>
          <p:cNvPr id="8" name="TextBox 8"/>
          <p:cNvSpPr txBox="1"/>
          <p:nvPr/>
        </p:nvSpPr>
        <p:spPr>
          <a:xfrm>
            <a:off x="381000" y="2586647"/>
            <a:ext cx="3267227" cy="384721"/>
          </a:xfrm>
          <a:prstGeom prst="rect">
            <a:avLst/>
          </a:prstGeom>
        </p:spPr>
        <p:txBody>
          <a:bodyPr lIns="0" tIns="0" rIns="0" bIns="0" rtlCol="0" anchor="t">
            <a:spAutoFit/>
          </a:bodyPr>
          <a:lstStyle/>
          <a:p>
            <a:pPr algn="ctr">
              <a:lnSpc>
                <a:spcPts val="3012"/>
              </a:lnSpc>
            </a:pPr>
            <a:r>
              <a:rPr lang="en-GB" sz="2000" dirty="0">
                <a:solidFill>
                  <a:srgbClr val="000000"/>
                </a:solidFill>
                <a:latin typeface="Bradley Hand ITC" panose="03070402050302030203" pitchFamily="66" charset="0"/>
              </a:rPr>
              <a:t>Chow Mein Dishes</a:t>
            </a:r>
          </a:p>
        </p:txBody>
      </p:sp>
      <p:sp>
        <p:nvSpPr>
          <p:cNvPr id="9" name="TextBox 9"/>
          <p:cNvSpPr txBox="1"/>
          <p:nvPr/>
        </p:nvSpPr>
        <p:spPr>
          <a:xfrm>
            <a:off x="108240" y="2967227"/>
            <a:ext cx="3267227" cy="455894"/>
          </a:xfrm>
          <a:prstGeom prst="rect">
            <a:avLst/>
          </a:prstGeom>
        </p:spPr>
        <p:txBody>
          <a:bodyPr lIns="0" tIns="0" rIns="0" bIns="0" rtlCol="0" anchor="t">
            <a:spAutoFit/>
          </a:bodyPr>
          <a:lstStyle/>
          <a:p>
            <a:pPr algn="just">
              <a:lnSpc>
                <a:spcPts val="907"/>
              </a:lnSpc>
            </a:pPr>
            <a:r>
              <a:rPr lang="en-GB" sz="600" i="1" spc="123" dirty="0">
                <a:solidFill>
                  <a:srgbClr val="000000"/>
                </a:solidFill>
                <a:latin typeface="Josefin Sans" pitchFamily="2" charset="0"/>
              </a:rPr>
              <a:t>Trinity Chow Mein                                                      £7.15</a:t>
            </a:r>
          </a:p>
          <a:p>
            <a:pPr algn="just">
              <a:lnSpc>
                <a:spcPts val="907"/>
              </a:lnSpc>
            </a:pPr>
            <a:r>
              <a:rPr lang="en-GB" sz="600" i="1" dirty="0">
                <a:solidFill>
                  <a:srgbClr val="000000"/>
                </a:solidFill>
                <a:latin typeface="Josefin Sans" pitchFamily="2" charset="0"/>
              </a:rPr>
              <a:t>With Chicken Beef, King Prawn, Roasted Vegetables In Oyster Sauce</a:t>
            </a:r>
          </a:p>
          <a:p>
            <a:pPr algn="just">
              <a:lnSpc>
                <a:spcPts val="907"/>
              </a:lnSpc>
            </a:pPr>
            <a:r>
              <a:rPr lang="en-GB" sz="600" i="1" dirty="0">
                <a:solidFill>
                  <a:srgbClr val="000000"/>
                </a:solidFill>
                <a:latin typeface="Josefin Sans" pitchFamily="2" charset="0"/>
              </a:rPr>
              <a:t>Special Chow Mein                                                                                                     £6.40</a:t>
            </a:r>
          </a:p>
          <a:p>
            <a:pPr algn="just">
              <a:lnSpc>
                <a:spcPts val="907"/>
              </a:lnSpc>
            </a:pPr>
            <a:r>
              <a:rPr lang="en-GB" sz="600" i="1" dirty="0">
                <a:solidFill>
                  <a:srgbClr val="000000"/>
                </a:solidFill>
                <a:latin typeface="Josefin Sans" pitchFamily="2" charset="0"/>
              </a:rPr>
              <a:t>Beef Chow Mein                                                                                                         £5.40                                       </a:t>
            </a:r>
          </a:p>
        </p:txBody>
      </p:sp>
      <p:sp>
        <p:nvSpPr>
          <p:cNvPr id="10" name="TextBox 10"/>
          <p:cNvSpPr txBox="1"/>
          <p:nvPr/>
        </p:nvSpPr>
        <p:spPr>
          <a:xfrm>
            <a:off x="122507" y="3434761"/>
            <a:ext cx="3267227" cy="384721"/>
          </a:xfrm>
          <a:prstGeom prst="rect">
            <a:avLst/>
          </a:prstGeom>
        </p:spPr>
        <p:txBody>
          <a:bodyPr lIns="0" tIns="0" rIns="0" bIns="0" rtlCol="0" anchor="t">
            <a:spAutoFit/>
          </a:bodyPr>
          <a:lstStyle/>
          <a:p>
            <a:pPr algn="ctr">
              <a:lnSpc>
                <a:spcPts val="3012"/>
              </a:lnSpc>
            </a:pPr>
            <a:r>
              <a:rPr lang="en-GB" sz="2000" dirty="0">
                <a:solidFill>
                  <a:srgbClr val="000000"/>
                </a:solidFill>
                <a:latin typeface="Bradley Hand ITC" panose="03070402050302030203" pitchFamily="66" charset="0"/>
              </a:rPr>
              <a:t>Appetizer</a:t>
            </a:r>
          </a:p>
        </p:txBody>
      </p:sp>
      <p:sp>
        <p:nvSpPr>
          <p:cNvPr id="11" name="TextBox 11"/>
          <p:cNvSpPr txBox="1"/>
          <p:nvPr/>
        </p:nvSpPr>
        <p:spPr>
          <a:xfrm>
            <a:off x="108239" y="3866032"/>
            <a:ext cx="3267227" cy="1273426"/>
          </a:xfrm>
          <a:prstGeom prst="rect">
            <a:avLst/>
          </a:prstGeom>
        </p:spPr>
        <p:txBody>
          <a:bodyPr lIns="0" tIns="0" rIns="0" bIns="0" rtlCol="0" anchor="t">
            <a:spAutoFit/>
          </a:bodyPr>
          <a:lstStyle/>
          <a:p>
            <a:pPr algn="just">
              <a:lnSpc>
                <a:spcPts val="1000"/>
              </a:lnSpc>
            </a:pPr>
            <a:r>
              <a:rPr lang="en-GB" sz="600" i="1" spc="123" dirty="0">
                <a:solidFill>
                  <a:srgbClr val="000000"/>
                </a:solidFill>
                <a:latin typeface="Josefin Sans" pitchFamily="2" charset="0"/>
              </a:rPr>
              <a:t>Assorted Hors D’oeuvres                                              £8.15</a:t>
            </a:r>
          </a:p>
          <a:p>
            <a:pPr algn="just">
              <a:lnSpc>
                <a:spcPts val="1000"/>
              </a:lnSpc>
            </a:pPr>
            <a:r>
              <a:rPr lang="en-GB" sz="600" i="1" spc="155" dirty="0">
                <a:solidFill>
                  <a:srgbClr val="000000"/>
                </a:solidFill>
                <a:latin typeface="Josefin Sans" pitchFamily="2" charset="0"/>
              </a:rPr>
              <a:t>(For 2 People) Dry Spare-Ribs, Vegetable Rolls, Sesame Prawns On Toast With Schezwan Sauce</a:t>
            </a:r>
          </a:p>
          <a:p>
            <a:pPr algn="just">
              <a:lnSpc>
                <a:spcPts val="1000"/>
              </a:lnSpc>
            </a:pPr>
            <a:r>
              <a:rPr lang="en-GB" sz="600" i="1" spc="155" dirty="0">
                <a:solidFill>
                  <a:srgbClr val="000000"/>
                </a:solidFill>
                <a:latin typeface="Josefin Sans" pitchFamily="2" charset="0"/>
              </a:rPr>
              <a:t>Prawn Crackers                                                  £3.15</a:t>
            </a:r>
          </a:p>
          <a:p>
            <a:pPr algn="just">
              <a:lnSpc>
                <a:spcPts val="1000"/>
              </a:lnSpc>
            </a:pPr>
            <a:r>
              <a:rPr lang="en-GB" sz="600" i="1" spc="155" dirty="0">
                <a:solidFill>
                  <a:srgbClr val="000000"/>
                </a:solidFill>
                <a:latin typeface="Josefin Sans" pitchFamily="2" charset="0"/>
              </a:rPr>
              <a:t>Fried Crispy Pork Dumplings                                  £5.15</a:t>
            </a:r>
          </a:p>
          <a:p>
            <a:pPr algn="just">
              <a:lnSpc>
                <a:spcPts val="1000"/>
              </a:lnSpc>
            </a:pPr>
            <a:r>
              <a:rPr lang="en-GB" sz="600" i="1" spc="155" dirty="0">
                <a:solidFill>
                  <a:srgbClr val="000000"/>
                </a:solidFill>
                <a:latin typeface="Josefin Sans" pitchFamily="2" charset="0"/>
              </a:rPr>
              <a:t>Duck Crispy Rolls                                               £4.80</a:t>
            </a:r>
          </a:p>
          <a:p>
            <a:pPr algn="just">
              <a:lnSpc>
                <a:spcPts val="1000"/>
              </a:lnSpc>
            </a:pPr>
            <a:r>
              <a:rPr lang="en-GB" sz="600" i="1" spc="155" dirty="0">
                <a:solidFill>
                  <a:srgbClr val="000000"/>
                </a:solidFill>
                <a:latin typeface="Josefin Sans" pitchFamily="2" charset="0"/>
              </a:rPr>
              <a:t>With Duck Sauce</a:t>
            </a:r>
          </a:p>
          <a:p>
            <a:pPr algn="just">
              <a:lnSpc>
                <a:spcPts val="1000"/>
              </a:lnSpc>
            </a:pPr>
            <a:r>
              <a:rPr lang="en-GB" sz="600" i="1" spc="155" dirty="0">
                <a:solidFill>
                  <a:srgbClr val="000000"/>
                </a:solidFill>
                <a:latin typeface="Josefin Sans" pitchFamily="2" charset="0"/>
              </a:rPr>
              <a:t>Baked Goat Caponata, Topped Sesame Seeds              £7.15</a:t>
            </a:r>
          </a:p>
          <a:p>
            <a:pPr algn="just">
              <a:lnSpc>
                <a:spcPts val="1000"/>
              </a:lnSpc>
            </a:pPr>
            <a:r>
              <a:rPr lang="en-GB" sz="600" i="1" spc="155" dirty="0">
                <a:solidFill>
                  <a:srgbClr val="000000"/>
                </a:solidFill>
                <a:latin typeface="Josefin Sans" pitchFamily="2" charset="0"/>
              </a:rPr>
              <a:t>Baked Sweet And Sour Containing Goat Bites With Olives, Onions, And Other Herbs And Served With Sauce         £2.15</a:t>
            </a:r>
          </a:p>
        </p:txBody>
      </p:sp>
      <p:sp>
        <p:nvSpPr>
          <p:cNvPr id="12" name="TextBox 12"/>
          <p:cNvSpPr txBox="1"/>
          <p:nvPr/>
        </p:nvSpPr>
        <p:spPr>
          <a:xfrm>
            <a:off x="3533531" y="445501"/>
            <a:ext cx="3325240" cy="1956305"/>
          </a:xfrm>
          <a:prstGeom prst="rect">
            <a:avLst/>
          </a:prstGeom>
        </p:spPr>
        <p:txBody>
          <a:bodyPr wrap="square" lIns="0" tIns="0" rIns="0" bIns="0" rtlCol="0" anchor="t">
            <a:spAutoFit/>
          </a:bodyPr>
          <a:lstStyle/>
          <a:p>
            <a:pPr algn="just">
              <a:lnSpc>
                <a:spcPts val="948"/>
              </a:lnSpc>
            </a:pPr>
            <a:r>
              <a:rPr lang="en-GB" sz="600" i="1" spc="116" dirty="0">
                <a:solidFill>
                  <a:srgbClr val="000000"/>
                </a:solidFill>
                <a:latin typeface="Josefin Sans" pitchFamily="2" charset="0"/>
              </a:rPr>
              <a:t>Wandering Dragon                                                        £8.15</a:t>
            </a:r>
          </a:p>
          <a:p>
            <a:pPr algn="just">
              <a:lnSpc>
                <a:spcPts val="948"/>
              </a:lnSpc>
            </a:pPr>
            <a:r>
              <a:rPr lang="en-GB" sz="600" i="1" spc="147" dirty="0">
                <a:solidFill>
                  <a:srgbClr val="000000"/>
                </a:solidFill>
                <a:latin typeface="Josefin Sans" pitchFamily="2" charset="0"/>
              </a:rPr>
              <a:t>With Chickens, King Prawns, Green Pepper, Mushrooms, With Oyster Sauce</a:t>
            </a:r>
          </a:p>
          <a:p>
            <a:pPr algn="just">
              <a:lnSpc>
                <a:spcPts val="948"/>
              </a:lnSpc>
            </a:pPr>
            <a:r>
              <a:rPr lang="en-GB" sz="600" i="1" spc="147" dirty="0">
                <a:solidFill>
                  <a:srgbClr val="000000"/>
                </a:solidFill>
                <a:latin typeface="Josefin Sans" pitchFamily="2" charset="0"/>
              </a:rPr>
              <a:t>Mixed Sea Food Fried Rice                                       £7.45</a:t>
            </a:r>
          </a:p>
          <a:p>
            <a:pPr algn="just">
              <a:lnSpc>
                <a:spcPts val="948"/>
              </a:lnSpc>
            </a:pPr>
            <a:r>
              <a:rPr lang="en-GB" sz="600" i="1" spc="147" dirty="0">
                <a:solidFill>
                  <a:srgbClr val="000000"/>
                </a:solidFill>
                <a:latin typeface="Josefin Sans" pitchFamily="2" charset="0"/>
              </a:rPr>
              <a:t>With King Prawns, Squid, And Scallops </a:t>
            </a:r>
          </a:p>
          <a:p>
            <a:pPr algn="just">
              <a:lnSpc>
                <a:spcPts val="948"/>
              </a:lnSpc>
            </a:pPr>
            <a:r>
              <a:rPr lang="en-GB" sz="600" i="1" spc="147" dirty="0">
                <a:solidFill>
                  <a:srgbClr val="000000"/>
                </a:solidFill>
                <a:latin typeface="Josefin Sans" pitchFamily="2" charset="0"/>
              </a:rPr>
              <a:t>Beef Red Curry                                                     £5.50</a:t>
            </a:r>
          </a:p>
          <a:p>
            <a:pPr algn="just">
              <a:lnSpc>
                <a:spcPts val="948"/>
              </a:lnSpc>
            </a:pPr>
            <a:r>
              <a:rPr lang="en-GB" sz="600" i="1" spc="147" dirty="0">
                <a:solidFill>
                  <a:srgbClr val="000000"/>
                </a:solidFill>
                <a:latin typeface="Josefin Sans" pitchFamily="2" charset="0"/>
              </a:rPr>
              <a:t>Contain Red Chilli Peppers, Shallots, Makrut Lime Leaves, With Galangal And Served With Rice</a:t>
            </a:r>
          </a:p>
          <a:p>
            <a:pPr algn="just">
              <a:lnSpc>
                <a:spcPts val="948"/>
              </a:lnSpc>
            </a:pPr>
            <a:r>
              <a:rPr lang="en-GB" sz="600" i="1" spc="147" dirty="0">
                <a:solidFill>
                  <a:srgbClr val="000000"/>
                </a:solidFill>
                <a:latin typeface="Josefin Sans" pitchFamily="2" charset="0"/>
              </a:rPr>
              <a:t>Curried Goat With Green Peas, Mint                           £11.15</a:t>
            </a:r>
          </a:p>
          <a:p>
            <a:pPr algn="just">
              <a:lnSpc>
                <a:spcPts val="948"/>
              </a:lnSpc>
            </a:pPr>
            <a:r>
              <a:rPr lang="en-GB" sz="600" i="1" spc="147" dirty="0">
                <a:solidFill>
                  <a:srgbClr val="000000"/>
                </a:solidFill>
                <a:latin typeface="Josefin Sans" pitchFamily="2" charset="0"/>
              </a:rPr>
              <a:t>The Most Special Dish, Spicy In Taste, Creamy Flavour Of Coconut. Served With Rice And Peas, Topping Is Done With Coriander Leaves </a:t>
            </a:r>
          </a:p>
          <a:p>
            <a:pPr algn="just">
              <a:lnSpc>
                <a:spcPts val="948"/>
              </a:lnSpc>
            </a:pPr>
            <a:r>
              <a:rPr lang="en-GB" sz="600" i="1" spc="147" dirty="0">
                <a:solidFill>
                  <a:srgbClr val="000000"/>
                </a:solidFill>
                <a:latin typeface="Josefin Sans" pitchFamily="2" charset="0"/>
              </a:rPr>
              <a:t>Baked Creamy Potato Mash With Red Wine Sauce          £13.15</a:t>
            </a:r>
          </a:p>
          <a:p>
            <a:pPr algn="just">
              <a:lnSpc>
                <a:spcPts val="948"/>
              </a:lnSpc>
            </a:pPr>
            <a:r>
              <a:rPr lang="en-GB" sz="600" i="1" spc="147" dirty="0">
                <a:solidFill>
                  <a:srgbClr val="000000"/>
                </a:solidFill>
                <a:latin typeface="Josefin Sans" pitchFamily="2" charset="0"/>
              </a:rPr>
              <a:t>Mashed Potatoes Which Is Baked, Gouda Cheese Is Topped With Fresh Cream, Served With Red Wine Sauce. </a:t>
            </a:r>
          </a:p>
          <a:p>
            <a:pPr algn="just">
              <a:lnSpc>
                <a:spcPts val="948"/>
              </a:lnSpc>
            </a:pPr>
            <a:r>
              <a:rPr lang="en-GB" sz="600" i="1" spc="147" dirty="0">
                <a:solidFill>
                  <a:srgbClr val="000000"/>
                </a:solidFill>
                <a:latin typeface="Josefin Sans" pitchFamily="2" charset="0"/>
              </a:rPr>
              <a:t>Aromatic Crispy Ducks                                            £9.25</a:t>
            </a:r>
          </a:p>
          <a:p>
            <a:pPr algn="just">
              <a:lnSpc>
                <a:spcPts val="948"/>
              </a:lnSpc>
            </a:pPr>
            <a:r>
              <a:rPr lang="en-GB" sz="600" i="1" spc="147" dirty="0">
                <a:solidFill>
                  <a:srgbClr val="000000"/>
                </a:solidFill>
                <a:latin typeface="Josefin Sans" pitchFamily="2" charset="0"/>
              </a:rPr>
              <a:t>Served With Spring Onion, Cucumber, And Sweet Chilli Sauce.</a:t>
            </a:r>
          </a:p>
        </p:txBody>
      </p:sp>
      <p:sp>
        <p:nvSpPr>
          <p:cNvPr id="13" name="TextBox 13"/>
          <p:cNvSpPr txBox="1"/>
          <p:nvPr/>
        </p:nvSpPr>
        <p:spPr>
          <a:xfrm>
            <a:off x="3530238" y="35494"/>
            <a:ext cx="3093613" cy="371897"/>
          </a:xfrm>
          <a:prstGeom prst="rect">
            <a:avLst/>
          </a:prstGeom>
        </p:spPr>
        <p:txBody>
          <a:bodyPr lIns="0" tIns="0" rIns="0" bIns="0" rtlCol="0" anchor="t">
            <a:spAutoFit/>
          </a:bodyPr>
          <a:lstStyle/>
          <a:p>
            <a:pPr algn="ctr">
              <a:lnSpc>
                <a:spcPts val="2853"/>
              </a:lnSpc>
            </a:pPr>
            <a:r>
              <a:rPr lang="en-GB" sz="2000" dirty="0">
                <a:solidFill>
                  <a:srgbClr val="000000"/>
                </a:solidFill>
                <a:latin typeface="Bradley Hand ITC" panose="03070402050302030203" pitchFamily="66" charset="0"/>
              </a:rPr>
              <a:t>Main Course</a:t>
            </a:r>
          </a:p>
        </p:txBody>
      </p:sp>
      <p:sp>
        <p:nvSpPr>
          <p:cNvPr id="14" name="AutoShape 14"/>
          <p:cNvSpPr/>
          <p:nvPr/>
        </p:nvSpPr>
        <p:spPr>
          <a:xfrm rot="5400000">
            <a:off x="-1357212" y="4943720"/>
            <a:ext cx="9703664" cy="0"/>
          </a:xfrm>
          <a:prstGeom prst="line">
            <a:avLst/>
          </a:prstGeom>
          <a:ln w="19050" cap="flat">
            <a:solidFill>
              <a:srgbClr val="000000"/>
            </a:solidFill>
            <a:prstDash val="sysDot"/>
            <a:headEnd type="none" w="sm" len="sm"/>
            <a:tailEnd type="none" w="sm" len="sm"/>
          </a:ln>
        </p:spPr>
      </p:sp>
      <p:sp>
        <p:nvSpPr>
          <p:cNvPr id="15" name="TextBox 15"/>
          <p:cNvSpPr txBox="1"/>
          <p:nvPr/>
        </p:nvSpPr>
        <p:spPr>
          <a:xfrm>
            <a:off x="108239" y="5115291"/>
            <a:ext cx="3306045" cy="384721"/>
          </a:xfrm>
          <a:prstGeom prst="rect">
            <a:avLst/>
          </a:prstGeom>
        </p:spPr>
        <p:txBody>
          <a:bodyPr lIns="0" tIns="0" rIns="0" bIns="0" rtlCol="0" anchor="t">
            <a:spAutoFit/>
          </a:bodyPr>
          <a:lstStyle/>
          <a:p>
            <a:pPr algn="ctr">
              <a:lnSpc>
                <a:spcPts val="3049"/>
              </a:lnSpc>
            </a:pPr>
            <a:r>
              <a:rPr lang="en-GB" sz="2000" dirty="0">
                <a:solidFill>
                  <a:srgbClr val="000000"/>
                </a:solidFill>
                <a:latin typeface="Bradley Hand ITC" panose="03070402050302030203" pitchFamily="66" charset="0"/>
              </a:rPr>
              <a:t>Desserts</a:t>
            </a:r>
          </a:p>
        </p:txBody>
      </p:sp>
      <p:sp>
        <p:nvSpPr>
          <p:cNvPr id="16" name="TextBox 16"/>
          <p:cNvSpPr txBox="1"/>
          <p:nvPr/>
        </p:nvSpPr>
        <p:spPr>
          <a:xfrm>
            <a:off x="120137" y="5472608"/>
            <a:ext cx="3294148" cy="1148391"/>
          </a:xfrm>
          <a:prstGeom prst="rect">
            <a:avLst/>
          </a:prstGeom>
        </p:spPr>
        <p:txBody>
          <a:bodyPr wrap="square" lIns="0" tIns="0" rIns="0" bIns="0" rtlCol="0" anchor="t">
            <a:spAutoFit/>
          </a:bodyPr>
          <a:lstStyle/>
          <a:p>
            <a:pPr algn="just">
              <a:lnSpc>
                <a:spcPts val="918"/>
              </a:lnSpc>
            </a:pPr>
            <a:r>
              <a:rPr lang="en-GB" sz="600" i="1" spc="124" dirty="0">
                <a:solidFill>
                  <a:srgbClr val="000000"/>
                </a:solidFill>
                <a:latin typeface="Josefin Sans" pitchFamily="2" charset="0"/>
              </a:rPr>
              <a:t>Lotus Bischoff Chocolate Bomb                                     £8.40</a:t>
            </a:r>
          </a:p>
          <a:p>
            <a:pPr algn="just">
              <a:lnSpc>
                <a:spcPts val="918"/>
              </a:lnSpc>
            </a:pPr>
            <a:r>
              <a:rPr lang="en-GB" sz="600" i="1" dirty="0">
                <a:solidFill>
                  <a:srgbClr val="000000"/>
                </a:solidFill>
                <a:latin typeface="Josefin Sans" pitchFamily="2" charset="0"/>
              </a:rPr>
              <a:t>Chocolate Brownie, Lotus Bischoff Spread, Vanilla Ice Cream, Hot Toffee Sauce 1314 kcal</a:t>
            </a:r>
          </a:p>
          <a:p>
            <a:pPr algn="just">
              <a:lnSpc>
                <a:spcPts val="918"/>
              </a:lnSpc>
            </a:pPr>
            <a:r>
              <a:rPr lang="en-GB" sz="600" i="1" dirty="0">
                <a:solidFill>
                  <a:srgbClr val="000000"/>
                </a:solidFill>
                <a:latin typeface="Josefin Sans" pitchFamily="2" charset="0"/>
              </a:rPr>
              <a:t>Sticky Toffee Pudding                                                                                                  £7.15</a:t>
            </a:r>
          </a:p>
          <a:p>
            <a:pPr algn="just">
              <a:lnSpc>
                <a:spcPts val="918"/>
              </a:lnSpc>
            </a:pPr>
            <a:r>
              <a:rPr lang="en-GB" sz="600" i="1" dirty="0">
                <a:solidFill>
                  <a:srgbClr val="000000"/>
                </a:solidFill>
                <a:latin typeface="Josefin Sans" pitchFamily="2" charset="0"/>
              </a:rPr>
              <a:t>Honeycomb Ice Cream 649 Kcal</a:t>
            </a:r>
          </a:p>
          <a:p>
            <a:pPr algn="just">
              <a:lnSpc>
                <a:spcPts val="918"/>
              </a:lnSpc>
            </a:pPr>
            <a:r>
              <a:rPr lang="en-GB" sz="600" i="1" dirty="0">
                <a:solidFill>
                  <a:srgbClr val="000000"/>
                </a:solidFill>
                <a:latin typeface="Josefin Sans" pitchFamily="2" charset="0"/>
              </a:rPr>
              <a:t>White Chocolate Cheesecake Trio                                                                                 £6.85</a:t>
            </a:r>
          </a:p>
          <a:p>
            <a:pPr algn="just">
              <a:lnSpc>
                <a:spcPts val="918"/>
              </a:lnSpc>
            </a:pPr>
            <a:r>
              <a:rPr lang="en-GB" sz="600" i="1" dirty="0">
                <a:solidFill>
                  <a:srgbClr val="000000"/>
                </a:solidFill>
                <a:latin typeface="Josefin Sans" pitchFamily="2" charset="0"/>
              </a:rPr>
              <a:t>Honeycomb, Toffee Sauce, Fresh Berries, Black Current Curd 500 Kcal</a:t>
            </a:r>
          </a:p>
          <a:p>
            <a:pPr algn="just">
              <a:lnSpc>
                <a:spcPts val="918"/>
              </a:lnSpc>
            </a:pPr>
            <a:r>
              <a:rPr lang="en-GB" sz="600" i="1" dirty="0">
                <a:solidFill>
                  <a:srgbClr val="000000"/>
                </a:solidFill>
                <a:latin typeface="Josefin Sans" pitchFamily="2" charset="0"/>
              </a:rPr>
              <a:t>Salted Caramel Billionaires Bar                                                                                     £5.95</a:t>
            </a:r>
          </a:p>
          <a:p>
            <a:pPr algn="just">
              <a:lnSpc>
                <a:spcPts val="918"/>
              </a:lnSpc>
            </a:pPr>
            <a:r>
              <a:rPr lang="en-GB" sz="600" i="1" dirty="0">
                <a:solidFill>
                  <a:srgbClr val="000000"/>
                </a:solidFill>
                <a:latin typeface="Josefin Sans" pitchFamily="2" charset="0"/>
              </a:rPr>
              <a:t>Chocolate Chip Cookie Base, Dark Chocolate Ganache, and Salted Caramel with Vanilla Ice Cream (Alternative) 705 kcal</a:t>
            </a:r>
          </a:p>
          <a:p>
            <a:pPr algn="just">
              <a:lnSpc>
                <a:spcPts val="918"/>
              </a:lnSpc>
            </a:pPr>
            <a:r>
              <a:rPr lang="en-GB" sz="600" i="1" dirty="0">
                <a:solidFill>
                  <a:srgbClr val="000000"/>
                </a:solidFill>
                <a:latin typeface="Josefin Sans" pitchFamily="2" charset="0"/>
              </a:rPr>
              <a:t>                                                                                           </a:t>
            </a:r>
          </a:p>
        </p:txBody>
      </p:sp>
      <p:pic>
        <p:nvPicPr>
          <p:cNvPr id="17" name="Picture 17"/>
          <p:cNvPicPr>
            <a:picLocks noChangeAspect="1"/>
          </p:cNvPicPr>
          <p:nvPr/>
        </p:nvPicPr>
        <p:blipFill>
          <a:blip r:embed="rId2"/>
          <a:srcRect/>
          <a:stretch>
            <a:fillRect/>
          </a:stretch>
        </p:blipFill>
        <p:spPr>
          <a:xfrm>
            <a:off x="5077044" y="6900222"/>
            <a:ext cx="1754705" cy="2838905"/>
          </a:xfrm>
          <a:prstGeom prst="rect">
            <a:avLst/>
          </a:prstGeom>
        </p:spPr>
      </p:pic>
      <p:sp>
        <p:nvSpPr>
          <p:cNvPr id="18" name="TextBox 3">
            <a:extLst>
              <a:ext uri="{FF2B5EF4-FFF2-40B4-BE49-F238E27FC236}">
                <a16:creationId xmlns:a16="http://schemas.microsoft.com/office/drawing/2014/main" id="{69BB10C6-CF97-BF39-BA9B-BA3C0B12B329}"/>
              </a:ext>
            </a:extLst>
          </p:cNvPr>
          <p:cNvSpPr txBox="1"/>
          <p:nvPr/>
        </p:nvSpPr>
        <p:spPr>
          <a:xfrm>
            <a:off x="3530238" y="4704785"/>
            <a:ext cx="3310012" cy="2174313"/>
          </a:xfrm>
          <a:prstGeom prst="rect">
            <a:avLst/>
          </a:prstGeom>
        </p:spPr>
        <p:txBody>
          <a:bodyPr wrap="square" lIns="0" tIns="0" rIns="0" bIns="0" rtlCol="0" anchor="t">
            <a:spAutoFit/>
          </a:bodyPr>
          <a:lstStyle/>
          <a:p>
            <a:pPr algn="ctr">
              <a:lnSpc>
                <a:spcPts val="536"/>
              </a:lnSpc>
            </a:pPr>
            <a:endParaRPr lang="en-GB" sz="1500" dirty="0"/>
          </a:p>
          <a:p>
            <a:pPr algn="ctr">
              <a:lnSpc>
                <a:spcPts val="890"/>
              </a:lnSpc>
            </a:pPr>
            <a:r>
              <a:rPr lang="en-GB" sz="2000" spc="150" dirty="0">
                <a:solidFill>
                  <a:srgbClr val="000000"/>
                </a:solidFill>
                <a:latin typeface="Bradley Hand ITC" panose="03070402050302030203" pitchFamily="66" charset="0"/>
              </a:rPr>
              <a:t>Rose Wines</a:t>
            </a:r>
          </a:p>
          <a:p>
            <a:pPr algn="just">
              <a:lnSpc>
                <a:spcPts val="890"/>
              </a:lnSpc>
            </a:pPr>
            <a:endParaRPr lang="en-GB" sz="457" spc="150" dirty="0">
              <a:solidFill>
                <a:srgbClr val="000000"/>
              </a:solidFill>
              <a:latin typeface="Arimo"/>
            </a:endParaRPr>
          </a:p>
          <a:p>
            <a:pPr algn="just">
              <a:lnSpc>
                <a:spcPts val="890"/>
              </a:lnSpc>
            </a:pPr>
            <a:r>
              <a:rPr lang="en-GB" sz="600" i="1" spc="150" dirty="0">
                <a:solidFill>
                  <a:srgbClr val="000000"/>
                </a:solidFill>
                <a:latin typeface="Josefin Sans" pitchFamily="2" charset="0"/>
              </a:rPr>
              <a:t>Amie Organic Rose                                              £18.15</a:t>
            </a:r>
          </a:p>
          <a:p>
            <a:pPr algn="just">
              <a:lnSpc>
                <a:spcPts val="713"/>
              </a:lnSpc>
            </a:pPr>
            <a:r>
              <a:rPr lang="en-GB" sz="600" i="1" spc="128" dirty="0">
                <a:solidFill>
                  <a:srgbClr val="000000"/>
                </a:solidFill>
                <a:latin typeface="Josefin Sans" pitchFamily="2" charset="0"/>
              </a:rPr>
              <a:t>It consist of the organic Grenache and cinsault grapes. It is light, citrus-forward, dangerously drinkable; It can be pair with everything from Panzanella </a:t>
            </a:r>
          </a:p>
          <a:p>
            <a:pPr algn="just">
              <a:lnSpc>
                <a:spcPts val="890"/>
              </a:lnSpc>
            </a:pPr>
            <a:r>
              <a:rPr lang="en-GB" sz="600" i="1" spc="150" dirty="0">
                <a:solidFill>
                  <a:srgbClr val="000000"/>
                </a:solidFill>
                <a:latin typeface="Josefin Sans" pitchFamily="2" charset="0"/>
              </a:rPr>
              <a:t>Quatre Vin Rose                                                 £16.45</a:t>
            </a:r>
          </a:p>
          <a:p>
            <a:pPr algn="just">
              <a:lnSpc>
                <a:spcPts val="890"/>
              </a:lnSpc>
            </a:pPr>
            <a:r>
              <a:rPr lang="en-GB" sz="600" i="1" spc="150" dirty="0">
                <a:solidFill>
                  <a:srgbClr val="000000"/>
                </a:solidFill>
                <a:latin typeface="Josefin Sans" pitchFamily="2" charset="0"/>
              </a:rPr>
              <a:t>This wine is full of ripe stone fruit and red berries on the nose. The bright citrus brings balanced and acidity. It is the summer ready drink, so refreshing. </a:t>
            </a:r>
          </a:p>
          <a:p>
            <a:pPr algn="just">
              <a:lnSpc>
                <a:spcPts val="890"/>
              </a:lnSpc>
            </a:pPr>
            <a:r>
              <a:rPr lang="en-GB" sz="600" i="1" spc="150" dirty="0">
                <a:solidFill>
                  <a:srgbClr val="000000"/>
                </a:solidFill>
                <a:latin typeface="Josefin Sans" pitchFamily="2" charset="0"/>
              </a:rPr>
              <a:t>Chateau Miraval Rose                                          £20.25</a:t>
            </a:r>
          </a:p>
          <a:p>
            <a:pPr algn="just">
              <a:lnSpc>
                <a:spcPts val="890"/>
              </a:lnSpc>
            </a:pPr>
            <a:r>
              <a:rPr lang="en-GB" sz="600" i="1" spc="150" dirty="0">
                <a:solidFill>
                  <a:srgbClr val="000000"/>
                </a:solidFill>
                <a:latin typeface="Josefin Sans" pitchFamily="2" charset="0"/>
              </a:rPr>
              <a:t>Panel is full of praise for this organic Provence blush, highlighting its bright acidity, herbaceous aroma and pronounced minerality. A dream pairing for light Mediterranean dishes like carpaccio and tuna Niçoise.</a:t>
            </a:r>
          </a:p>
          <a:p>
            <a:pPr>
              <a:lnSpc>
                <a:spcPts val="890"/>
              </a:lnSpc>
            </a:pPr>
            <a:r>
              <a:rPr lang="en-GB" sz="600" i="1" spc="150" dirty="0">
                <a:solidFill>
                  <a:srgbClr val="000000"/>
                </a:solidFill>
                <a:latin typeface="Josefin Sans" pitchFamily="2" charset="0"/>
              </a:rPr>
              <a:t>M&amp;S Found Vinho Verde Rose                                £47.00</a:t>
            </a:r>
          </a:p>
          <a:p>
            <a:pPr>
              <a:lnSpc>
                <a:spcPts val="890"/>
              </a:lnSpc>
            </a:pPr>
            <a:r>
              <a:rPr lang="en-GB" sz="600" i="1" spc="150" dirty="0">
                <a:solidFill>
                  <a:srgbClr val="000000"/>
                </a:solidFill>
                <a:latin typeface="Josefin Sans" pitchFamily="2" charset="0"/>
              </a:rPr>
              <a:t>Literal translation of Vinho Verde is Green Wine leading to a perception of it being a white wine. Als! this spritzy Portuguese pink is just perfect for summer.</a:t>
            </a:r>
          </a:p>
        </p:txBody>
      </p:sp>
      <p:sp>
        <p:nvSpPr>
          <p:cNvPr id="20" name="TextBox 19">
            <a:extLst>
              <a:ext uri="{FF2B5EF4-FFF2-40B4-BE49-F238E27FC236}">
                <a16:creationId xmlns:a16="http://schemas.microsoft.com/office/drawing/2014/main" id="{607A509D-E0A0-7CCB-6652-7FDBF4581677}"/>
              </a:ext>
            </a:extLst>
          </p:cNvPr>
          <p:cNvSpPr txBox="1"/>
          <p:nvPr/>
        </p:nvSpPr>
        <p:spPr>
          <a:xfrm>
            <a:off x="3434110" y="2631032"/>
            <a:ext cx="3325237" cy="1933222"/>
          </a:xfrm>
          <a:prstGeom prst="rect">
            <a:avLst/>
          </a:prstGeom>
          <a:noFill/>
        </p:spPr>
        <p:txBody>
          <a:bodyPr wrap="square">
            <a:spAutoFit/>
          </a:bodyPr>
          <a:lstStyle/>
          <a:p>
            <a:pPr algn="ctr">
              <a:lnSpc>
                <a:spcPts val="890"/>
              </a:lnSpc>
            </a:pPr>
            <a:r>
              <a:rPr lang="en-GB" sz="600" i="1" spc="65" dirty="0">
                <a:solidFill>
                  <a:srgbClr val="000000"/>
                </a:solidFill>
                <a:latin typeface="Josefin Sans" pitchFamily="2" charset="0"/>
              </a:rPr>
              <a:t> </a:t>
            </a:r>
            <a:r>
              <a:rPr lang="en-GB" sz="2000" i="1" spc="65" dirty="0">
                <a:solidFill>
                  <a:srgbClr val="000000"/>
                </a:solidFill>
                <a:latin typeface="Bradley Hand ITC" panose="03070402050302030203" pitchFamily="66" charset="0"/>
              </a:rPr>
              <a:t>Sparkling Wines</a:t>
            </a:r>
          </a:p>
          <a:p>
            <a:pPr algn="just">
              <a:lnSpc>
                <a:spcPts val="890"/>
              </a:lnSpc>
            </a:pPr>
            <a:endParaRPr lang="en-GB" sz="600" i="1" spc="65" dirty="0">
              <a:solidFill>
                <a:srgbClr val="000000"/>
              </a:solidFill>
              <a:latin typeface="Josefin Sans" pitchFamily="2" charset="0"/>
            </a:endParaRPr>
          </a:p>
          <a:p>
            <a:pPr algn="just">
              <a:lnSpc>
                <a:spcPts val="890"/>
              </a:lnSpc>
            </a:pPr>
            <a:r>
              <a:rPr lang="en-GB" sz="600" i="1" spc="65" dirty="0">
                <a:solidFill>
                  <a:srgbClr val="000000"/>
                </a:solidFill>
                <a:latin typeface="Josefin Sans" pitchFamily="2" charset="0"/>
              </a:rPr>
              <a:t>Nv Faire La Fete Brut                                                              £20</a:t>
            </a:r>
          </a:p>
          <a:p>
            <a:pPr algn="just">
              <a:lnSpc>
                <a:spcPts val="890"/>
              </a:lnSpc>
            </a:pPr>
            <a:r>
              <a:rPr lang="en-GB" sz="600" i="1" spc="65" dirty="0">
                <a:solidFill>
                  <a:srgbClr val="000000"/>
                </a:solidFill>
                <a:latin typeface="Josefin Sans" pitchFamily="2" charset="0"/>
              </a:rPr>
              <a:t>France's Limoux Region Made Sparkling Wines As Early As 1531. A Bubbly Crémant De Limoux That Is Enchanting Served With Apple And Pear with a Light Bready Note.</a:t>
            </a:r>
          </a:p>
          <a:p>
            <a:pPr algn="just">
              <a:lnSpc>
                <a:spcPts val="890"/>
              </a:lnSpc>
            </a:pPr>
            <a:r>
              <a:rPr lang="en-GB" sz="600" i="1" spc="65" dirty="0">
                <a:solidFill>
                  <a:srgbClr val="000000"/>
                </a:solidFill>
                <a:latin typeface="Josefin Sans" pitchFamily="2" charset="0"/>
              </a:rPr>
              <a:t>2017 Domaine Carneros Brut Cuvee                                             £39</a:t>
            </a:r>
          </a:p>
          <a:p>
            <a:pPr algn="just">
              <a:lnSpc>
                <a:spcPts val="890"/>
              </a:lnSpc>
            </a:pPr>
            <a:r>
              <a:rPr lang="en-GB" sz="600" i="1" spc="65" dirty="0">
                <a:solidFill>
                  <a:srgbClr val="000000"/>
                </a:solidFill>
                <a:latin typeface="Josefin Sans" pitchFamily="2" charset="0"/>
              </a:rPr>
              <a:t>This Graceful, Brioche-scented Bottling From A Top California Producer At Par With Much Pricier Champagnes. Value For Money</a:t>
            </a:r>
          </a:p>
          <a:p>
            <a:pPr algn="just">
              <a:lnSpc>
                <a:spcPts val="890"/>
              </a:lnSpc>
            </a:pPr>
            <a:r>
              <a:rPr lang="en-GB" sz="600" i="1" spc="65" dirty="0">
                <a:solidFill>
                  <a:srgbClr val="000000"/>
                </a:solidFill>
                <a:latin typeface="Josefin Sans" pitchFamily="2" charset="0"/>
              </a:rPr>
              <a:t>Nv Roche De </a:t>
            </a:r>
            <a:r>
              <a:rPr lang="en-GB" sz="600" i="1" spc="65" dirty="0" err="1">
                <a:solidFill>
                  <a:srgbClr val="000000"/>
                </a:solidFill>
                <a:latin typeface="Josefin Sans" pitchFamily="2" charset="0"/>
              </a:rPr>
              <a:t>Bellene</a:t>
            </a:r>
            <a:r>
              <a:rPr lang="en-GB" sz="600" i="1" spc="65" dirty="0">
                <a:solidFill>
                  <a:srgbClr val="000000"/>
                </a:solidFill>
                <a:latin typeface="Josefin Sans" pitchFamily="2" charset="0"/>
              </a:rPr>
              <a:t> Cuvee </a:t>
            </a:r>
            <a:r>
              <a:rPr lang="en-GB" sz="600" i="1" spc="65" dirty="0" err="1">
                <a:solidFill>
                  <a:srgbClr val="000000"/>
                </a:solidFill>
                <a:latin typeface="Josefin Sans" pitchFamily="2" charset="0"/>
              </a:rPr>
              <a:t>Bellenos</a:t>
            </a:r>
            <a:r>
              <a:rPr lang="en-GB" sz="600" i="1" spc="65" dirty="0">
                <a:solidFill>
                  <a:srgbClr val="000000"/>
                </a:solidFill>
                <a:latin typeface="Josefin Sans" pitchFamily="2" charset="0"/>
              </a:rPr>
              <a:t> Brut                                 £19.05</a:t>
            </a:r>
          </a:p>
          <a:p>
            <a:pPr algn="just">
              <a:lnSpc>
                <a:spcPts val="890"/>
              </a:lnSpc>
            </a:pPr>
            <a:r>
              <a:rPr lang="en-GB" sz="600" i="1" spc="65" dirty="0">
                <a:solidFill>
                  <a:srgbClr val="000000"/>
                </a:solidFill>
                <a:latin typeface="Josefin Sans" pitchFamily="2" charset="0"/>
              </a:rPr>
              <a:t>Crémant De Bourgogne Originates From Burgundy. An Apple Scented Toasty That Can Be A Brut Non-vintage Champagne But Cheaper.</a:t>
            </a:r>
          </a:p>
          <a:p>
            <a:pPr algn="just">
              <a:lnSpc>
                <a:spcPts val="890"/>
              </a:lnSpc>
            </a:pPr>
            <a:r>
              <a:rPr lang="en-GB" sz="600" i="1" spc="65" dirty="0">
                <a:solidFill>
                  <a:srgbClr val="000000"/>
                </a:solidFill>
                <a:latin typeface="Josefin Sans" pitchFamily="2" charset="0"/>
              </a:rPr>
              <a:t>Nv Ferrari Trento Brut                                                             £27</a:t>
            </a:r>
          </a:p>
          <a:p>
            <a:pPr algn="just">
              <a:lnSpc>
                <a:spcPts val="890"/>
              </a:lnSpc>
            </a:pPr>
            <a:r>
              <a:rPr lang="en-GB" sz="600" i="1" spc="65" dirty="0">
                <a:solidFill>
                  <a:srgbClr val="000000"/>
                </a:solidFill>
                <a:latin typeface="Josefin Sans" pitchFamily="2" charset="0"/>
              </a:rPr>
              <a:t>100% Chardonnay Unlike Prosecco. It's a Classic Sparkler that originates from the Trento region of Italy. It is elegant with a crisp focus that makes is loved.</a:t>
            </a:r>
            <a:endParaRPr lang="en-GB" sz="600" i="1" dirty="0">
              <a:latin typeface="Josefin Sans" pitchFamily="2" charset="0"/>
            </a:endParaRPr>
          </a:p>
        </p:txBody>
      </p:sp>
      <p:sp>
        <p:nvSpPr>
          <p:cNvPr id="21" name="TextBox 3">
            <a:extLst>
              <a:ext uri="{FF2B5EF4-FFF2-40B4-BE49-F238E27FC236}">
                <a16:creationId xmlns:a16="http://schemas.microsoft.com/office/drawing/2014/main" id="{3B10F161-80D4-A190-CAED-4FB45C5910B8}"/>
              </a:ext>
            </a:extLst>
          </p:cNvPr>
          <p:cNvSpPr txBox="1"/>
          <p:nvPr/>
        </p:nvSpPr>
        <p:spPr>
          <a:xfrm>
            <a:off x="3530238" y="7330343"/>
            <a:ext cx="1600201" cy="553998"/>
          </a:xfrm>
          <a:prstGeom prst="rect">
            <a:avLst/>
          </a:prstGeom>
        </p:spPr>
        <p:txBody>
          <a:bodyPr wrap="square" lIns="0" tIns="0" rIns="0" bIns="0" rtlCol="0" anchor="t">
            <a:spAutoFit/>
          </a:bodyPr>
          <a:lstStyle/>
          <a:p>
            <a:pPr algn="just"/>
            <a:r>
              <a:rPr lang="en-GB" sz="600" dirty="0">
                <a:solidFill>
                  <a:srgbClr val="000000"/>
                </a:solidFill>
                <a:latin typeface="Josefin Sans" pitchFamily="2" charset="0"/>
              </a:rPr>
              <a:t>Contact details</a:t>
            </a:r>
          </a:p>
          <a:p>
            <a:pPr algn="just"/>
            <a:r>
              <a:rPr lang="en-GB" sz="600" dirty="0">
                <a:solidFill>
                  <a:srgbClr val="000000"/>
                </a:solidFill>
                <a:latin typeface="Josefin Sans" pitchFamily="2" charset="0"/>
              </a:rPr>
              <a:t>For placing an order </a:t>
            </a:r>
          </a:p>
          <a:p>
            <a:pPr algn="just"/>
            <a:r>
              <a:rPr lang="en-GB" sz="600" dirty="0">
                <a:solidFill>
                  <a:srgbClr val="000000"/>
                </a:solidFill>
                <a:latin typeface="Josefin Sans" pitchFamily="2" charset="0"/>
              </a:rPr>
              <a:t>Call us: </a:t>
            </a:r>
            <a:r>
              <a:rPr lang="en-GB" sz="600" dirty="0" err="1">
                <a:solidFill>
                  <a:srgbClr val="000000"/>
                </a:solidFill>
                <a:latin typeface="Josefin Sans" pitchFamily="2" charset="0"/>
              </a:rPr>
              <a:t>YYYYY-YYYYY</a:t>
            </a:r>
            <a:endParaRPr lang="en-GB" sz="600" dirty="0">
              <a:solidFill>
                <a:srgbClr val="000000"/>
              </a:solidFill>
              <a:latin typeface="Josefin Sans" pitchFamily="2" charset="0"/>
            </a:endParaRPr>
          </a:p>
          <a:p>
            <a:pPr algn="just"/>
            <a:r>
              <a:rPr lang="en-GB" sz="600" dirty="0">
                <a:solidFill>
                  <a:srgbClr val="000000"/>
                </a:solidFill>
                <a:latin typeface="Josefin Sans" pitchFamily="2" charset="0"/>
              </a:rPr>
              <a:t>Email: trinity.hotel@gmail.com</a:t>
            </a:r>
          </a:p>
          <a:p>
            <a:pPr algn="just"/>
            <a:r>
              <a:rPr lang="en-GB" sz="600" dirty="0">
                <a:solidFill>
                  <a:srgbClr val="000000"/>
                </a:solidFill>
                <a:latin typeface="Josefin Sans" pitchFamily="2" charset="0"/>
              </a:rPr>
              <a:t>Website: HotelTrinity.com</a:t>
            </a:r>
          </a:p>
          <a:p>
            <a:pPr algn="just"/>
            <a:r>
              <a:rPr lang="en-GB" sz="600" dirty="0">
                <a:solidFill>
                  <a:srgbClr val="000000"/>
                </a:solidFill>
                <a:latin typeface="Josefin Sans" pitchFamily="2" charset="0"/>
              </a:rPr>
              <a:t>You can also order your food online.</a:t>
            </a:r>
          </a:p>
        </p:txBody>
      </p:sp>
      <p:sp>
        <p:nvSpPr>
          <p:cNvPr id="22" name="TextBox 2">
            <a:extLst>
              <a:ext uri="{FF2B5EF4-FFF2-40B4-BE49-F238E27FC236}">
                <a16:creationId xmlns:a16="http://schemas.microsoft.com/office/drawing/2014/main" id="{FD2C1D6C-8DAC-51AF-4DFF-92782A978380}"/>
              </a:ext>
            </a:extLst>
          </p:cNvPr>
          <p:cNvSpPr txBox="1"/>
          <p:nvPr/>
        </p:nvSpPr>
        <p:spPr>
          <a:xfrm>
            <a:off x="34489" y="6834963"/>
            <a:ext cx="5611732" cy="184666"/>
          </a:xfrm>
          <a:prstGeom prst="rect">
            <a:avLst/>
          </a:prstGeom>
        </p:spPr>
        <p:txBody>
          <a:bodyPr wrap="square" lIns="0" tIns="0" rIns="0" bIns="0" rtlCol="0" anchor="t">
            <a:spAutoFit/>
          </a:bodyPr>
          <a:lstStyle/>
          <a:p>
            <a:pPr algn="just"/>
            <a:r>
              <a:rPr lang="en-GB" sz="600" dirty="0">
                <a:solidFill>
                  <a:srgbClr val="000000"/>
                </a:solidFill>
                <a:latin typeface="Josefin Sans" pitchFamily="2" charset="0"/>
              </a:rPr>
              <a:t>TAKEAWAYS</a:t>
            </a:r>
          </a:p>
          <a:p>
            <a:pPr algn="just"/>
            <a:r>
              <a:rPr lang="en-GB" sz="600" dirty="0">
                <a:solidFill>
                  <a:srgbClr val="000000"/>
                </a:solidFill>
                <a:latin typeface="Josefin Sans" pitchFamily="2" charset="0"/>
              </a:rPr>
              <a:t>Keeping in mind the covid situation. Here, only the takeaway option is available. All the customers are requested to collect their parcels from reception token wise.  </a:t>
            </a:r>
          </a:p>
        </p:txBody>
      </p:sp>
      <p:sp>
        <p:nvSpPr>
          <p:cNvPr id="23" name="TextBox 7">
            <a:extLst>
              <a:ext uri="{FF2B5EF4-FFF2-40B4-BE49-F238E27FC236}">
                <a16:creationId xmlns:a16="http://schemas.microsoft.com/office/drawing/2014/main" id="{7E06AA76-DDD1-F040-BD95-0B7BB834562A}"/>
              </a:ext>
            </a:extLst>
          </p:cNvPr>
          <p:cNvSpPr txBox="1"/>
          <p:nvPr/>
        </p:nvSpPr>
        <p:spPr>
          <a:xfrm>
            <a:off x="3532822" y="7980736"/>
            <a:ext cx="1544222" cy="830997"/>
          </a:xfrm>
          <a:prstGeom prst="rect">
            <a:avLst/>
          </a:prstGeom>
        </p:spPr>
        <p:txBody>
          <a:bodyPr wrap="square" lIns="0" tIns="0" rIns="0" bIns="0" rtlCol="0" anchor="t">
            <a:spAutoFit/>
          </a:bodyPr>
          <a:lstStyle/>
          <a:p>
            <a:pPr algn="ctr"/>
            <a:r>
              <a:rPr lang="en-GB" sz="600" dirty="0">
                <a:solidFill>
                  <a:srgbClr val="000000"/>
                </a:solidFill>
                <a:latin typeface="Josefin Sans" pitchFamily="2" charset="0"/>
              </a:rPr>
              <a:t>Allergens Statement</a:t>
            </a:r>
          </a:p>
          <a:p>
            <a:pPr algn="just"/>
            <a:endParaRPr lang="en-GB" sz="600" dirty="0">
              <a:solidFill>
                <a:srgbClr val="000000"/>
              </a:solidFill>
              <a:latin typeface="Josefin Sans" pitchFamily="2" charset="0"/>
            </a:endParaRPr>
          </a:p>
          <a:p>
            <a:pPr algn="just"/>
            <a:r>
              <a:rPr lang="en-GB" sz="600" dirty="0">
                <a:solidFill>
                  <a:srgbClr val="000000"/>
                </a:solidFill>
                <a:latin typeface="Josefin Sans" pitchFamily="2" charset="0"/>
              </a:rPr>
              <a:t>Our food\dishes and beverages contain the products like wheat, eggs, peanuts, tree nuts, milk, etc. If you have any allergy to the above-mentioned products, please speak to our manager. He will inform you about the products which have been used to prepare and the ingredients. </a:t>
            </a:r>
          </a:p>
        </p:txBody>
      </p:sp>
      <p:sp>
        <p:nvSpPr>
          <p:cNvPr id="24" name="TextBox 6">
            <a:extLst>
              <a:ext uri="{FF2B5EF4-FFF2-40B4-BE49-F238E27FC236}">
                <a16:creationId xmlns:a16="http://schemas.microsoft.com/office/drawing/2014/main" id="{4A8ABDE3-3107-D76B-95B8-E4B21A83C3FA}"/>
              </a:ext>
            </a:extLst>
          </p:cNvPr>
          <p:cNvSpPr txBox="1"/>
          <p:nvPr/>
        </p:nvSpPr>
        <p:spPr>
          <a:xfrm>
            <a:off x="3543154" y="8952264"/>
            <a:ext cx="1754706" cy="738664"/>
          </a:xfrm>
          <a:prstGeom prst="rect">
            <a:avLst/>
          </a:prstGeom>
        </p:spPr>
        <p:txBody>
          <a:bodyPr wrap="square" lIns="0" tIns="0" rIns="0" bIns="0" rtlCol="0" anchor="t">
            <a:spAutoFit/>
          </a:bodyPr>
          <a:lstStyle/>
          <a:p>
            <a:pPr algn="ctr"/>
            <a:r>
              <a:rPr lang="en-GB" sz="600" dirty="0">
                <a:solidFill>
                  <a:srgbClr val="000000"/>
                </a:solidFill>
                <a:latin typeface="Josefin Sans" pitchFamily="2" charset="0"/>
              </a:rPr>
              <a:t>Food and Hygiene Statement</a:t>
            </a:r>
          </a:p>
          <a:p>
            <a:pPr algn="just"/>
            <a:r>
              <a:rPr lang="en-GB" sz="600" dirty="0">
                <a:solidFill>
                  <a:srgbClr val="000000"/>
                </a:solidFill>
                <a:latin typeface="Josefin Sans" pitchFamily="2" charset="0"/>
              </a:rPr>
              <a:t>We are here to ensure your safety. Your safety is our priority. Final food is prepared after proper cleaning of raw materials. All the products used here are of good quality and contain no harmful substances. We here take care of all the hygiene factors and safety guidelines.</a:t>
            </a:r>
          </a:p>
          <a:p>
            <a:pPr algn="just"/>
            <a:endParaRPr lang="en-GB" sz="600" dirty="0">
              <a:solidFill>
                <a:srgbClr val="000000"/>
              </a:solidFill>
              <a:latin typeface="Josefin Sans" pitchFamily="2" charset="0"/>
            </a:endParaRPr>
          </a:p>
        </p:txBody>
      </p:sp>
      <p:sp>
        <p:nvSpPr>
          <p:cNvPr id="25" name="TextBox 4">
            <a:extLst>
              <a:ext uri="{FF2B5EF4-FFF2-40B4-BE49-F238E27FC236}">
                <a16:creationId xmlns:a16="http://schemas.microsoft.com/office/drawing/2014/main" id="{13F91D95-0A06-B781-F239-39E9671D34F9}"/>
              </a:ext>
            </a:extLst>
          </p:cNvPr>
          <p:cNvSpPr txBox="1"/>
          <p:nvPr/>
        </p:nvSpPr>
        <p:spPr>
          <a:xfrm>
            <a:off x="10038" y="7778116"/>
            <a:ext cx="3429459" cy="461665"/>
          </a:xfrm>
          <a:prstGeom prst="rect">
            <a:avLst/>
          </a:prstGeom>
        </p:spPr>
        <p:txBody>
          <a:bodyPr wrap="square" lIns="0" tIns="0" rIns="0" bIns="0" rtlCol="0" anchor="t">
            <a:spAutoFit/>
          </a:bodyPr>
          <a:lstStyle/>
          <a:p>
            <a:pPr algn="ctr"/>
            <a:r>
              <a:rPr lang="en-GB" sz="600" dirty="0">
                <a:solidFill>
                  <a:srgbClr val="000000"/>
                </a:solidFill>
                <a:latin typeface="Josefin Sans" pitchFamily="2" charset="0"/>
              </a:rPr>
              <a:t>Time</a:t>
            </a:r>
          </a:p>
          <a:p>
            <a:pPr algn="just"/>
            <a:r>
              <a:rPr lang="en-GB" sz="600" dirty="0">
                <a:solidFill>
                  <a:srgbClr val="000000"/>
                </a:solidFill>
                <a:latin typeface="Josefin Sans" pitchFamily="2" charset="0"/>
              </a:rPr>
              <a:t>The timing of the hotel is distributed between two slots. One for Appetizer which is from 01:30 A.M. (Morning Hours) till 6.30 P.M. (Evening Hours). And the main course and other beverages are from 5.00 P.M. (Evening Hours) till 12.00 A.M. (Night Hours).</a:t>
            </a:r>
          </a:p>
          <a:p>
            <a:pPr algn="just"/>
            <a:endParaRPr lang="en-GB" sz="600" dirty="0">
              <a:solidFill>
                <a:srgbClr val="000000"/>
              </a:solidFill>
              <a:latin typeface="Josefin Sans" pitchFamily="2" charset="0"/>
            </a:endParaRPr>
          </a:p>
        </p:txBody>
      </p:sp>
      <p:sp>
        <p:nvSpPr>
          <p:cNvPr id="26" name="TextBox 5">
            <a:extLst>
              <a:ext uri="{FF2B5EF4-FFF2-40B4-BE49-F238E27FC236}">
                <a16:creationId xmlns:a16="http://schemas.microsoft.com/office/drawing/2014/main" id="{1DE1E73A-D06C-CB27-9EA6-19346B786EF6}"/>
              </a:ext>
            </a:extLst>
          </p:cNvPr>
          <p:cNvSpPr txBox="1"/>
          <p:nvPr/>
        </p:nvSpPr>
        <p:spPr>
          <a:xfrm>
            <a:off x="9125" y="8176758"/>
            <a:ext cx="3394755" cy="461665"/>
          </a:xfrm>
          <a:prstGeom prst="rect">
            <a:avLst/>
          </a:prstGeom>
        </p:spPr>
        <p:txBody>
          <a:bodyPr wrap="square" lIns="0" tIns="0" rIns="0" bIns="0" rtlCol="0" anchor="t">
            <a:spAutoFit/>
          </a:bodyPr>
          <a:lstStyle/>
          <a:p>
            <a:pPr algn="ctr"/>
            <a:r>
              <a:rPr lang="en-GB" sz="600" dirty="0">
                <a:solidFill>
                  <a:srgbClr val="000000"/>
                </a:solidFill>
                <a:latin typeface="Josefin Sans" pitchFamily="2" charset="0"/>
              </a:rPr>
              <a:t>Covid-19</a:t>
            </a:r>
          </a:p>
          <a:p>
            <a:pPr algn="just"/>
            <a:r>
              <a:rPr lang="en-GB" sz="600" dirty="0">
                <a:solidFill>
                  <a:srgbClr val="000000"/>
                </a:solidFill>
                <a:latin typeface="Josefin Sans" pitchFamily="2" charset="0"/>
              </a:rPr>
              <a:t>All the rules and the guidelines are being followed which has been given by the government during Covid-19. We follow the social distancing, proper hygiene, the safety of staff, their health, customer’s safety, etc. We ensure that the staff working here are safe from Covid-19, are fully vaccinated, and their temperature is checked twice a day. By each parcel they sanitize their hands.</a:t>
            </a:r>
          </a:p>
        </p:txBody>
      </p:sp>
      <p:sp>
        <p:nvSpPr>
          <p:cNvPr id="27" name="TextBox 2">
            <a:extLst>
              <a:ext uri="{FF2B5EF4-FFF2-40B4-BE49-F238E27FC236}">
                <a16:creationId xmlns:a16="http://schemas.microsoft.com/office/drawing/2014/main" id="{B9386892-C90A-10C7-E126-08035E66FBBD}"/>
              </a:ext>
            </a:extLst>
          </p:cNvPr>
          <p:cNvSpPr txBox="1"/>
          <p:nvPr/>
        </p:nvSpPr>
        <p:spPr>
          <a:xfrm>
            <a:off x="0" y="8587513"/>
            <a:ext cx="3419837" cy="1200329"/>
          </a:xfrm>
          <a:prstGeom prst="rect">
            <a:avLst/>
          </a:prstGeom>
        </p:spPr>
        <p:txBody>
          <a:bodyPr wrap="square" lIns="0" tIns="0" rIns="0" bIns="0" rtlCol="0" anchor="t">
            <a:spAutoFit/>
          </a:bodyPr>
          <a:lstStyle/>
          <a:p>
            <a:pPr algn="just"/>
            <a:endParaRPr lang="en-GB" sz="600" dirty="0">
              <a:latin typeface="Josefin Sans" pitchFamily="2" charset="0"/>
            </a:endParaRPr>
          </a:p>
          <a:p>
            <a:pPr algn="ctr"/>
            <a:r>
              <a:rPr lang="en-GB" sz="600" dirty="0">
                <a:solidFill>
                  <a:srgbClr val="000000"/>
                </a:solidFill>
                <a:latin typeface="Josefin Sans" pitchFamily="2" charset="0"/>
              </a:rPr>
              <a:t>Guidelines for Takeaway during Covid-19</a:t>
            </a:r>
          </a:p>
          <a:p>
            <a:pPr algn="just"/>
            <a:endParaRPr lang="en-GB" sz="600" dirty="0">
              <a:solidFill>
                <a:srgbClr val="000000"/>
              </a:solidFill>
              <a:latin typeface="Josefin Sans" pitchFamily="2" charset="0"/>
            </a:endParaRPr>
          </a:p>
          <a:p>
            <a:pPr marL="269478" lvl="1" indent="-134739" algn="just">
              <a:buFont typeface="Arial"/>
              <a:buChar char="•"/>
            </a:pPr>
            <a:r>
              <a:rPr lang="en-GB" sz="600" dirty="0">
                <a:solidFill>
                  <a:srgbClr val="000000"/>
                </a:solidFill>
                <a:latin typeface="Josefin Sans" pitchFamily="2" charset="0"/>
              </a:rPr>
              <a:t>Customers will be screened on arrival for body temperature, and it must not be above 98.6 degrees F.</a:t>
            </a:r>
          </a:p>
          <a:p>
            <a:pPr marL="269478" lvl="1" indent="-134739" algn="just">
              <a:buFont typeface="Arial"/>
              <a:buChar char="•"/>
            </a:pPr>
            <a:r>
              <a:rPr lang="en-GB" sz="600" dirty="0">
                <a:solidFill>
                  <a:srgbClr val="000000"/>
                </a:solidFill>
                <a:latin typeface="Josefin Sans" pitchFamily="2" charset="0"/>
              </a:rPr>
              <a:t>Customers must have worn the masks before entering the restaurant to ensure their safety as well as the safety of our staff.</a:t>
            </a:r>
          </a:p>
          <a:p>
            <a:pPr marL="269478" lvl="1" indent="-134739" algn="just">
              <a:buFont typeface="Arial"/>
              <a:buChar char="•"/>
            </a:pPr>
            <a:r>
              <a:rPr lang="en-GB" sz="600" dirty="0">
                <a:solidFill>
                  <a:srgbClr val="000000"/>
                </a:solidFill>
                <a:latin typeface="Josefin Sans" pitchFamily="2" charset="0"/>
              </a:rPr>
              <a:t>Customers need to sanitize their hands before entering.</a:t>
            </a:r>
          </a:p>
          <a:p>
            <a:pPr marL="269478" lvl="1" indent="-134739" algn="just">
              <a:buFont typeface="Arial"/>
              <a:buChar char="•"/>
            </a:pPr>
            <a:r>
              <a:rPr lang="en-GB" sz="600" dirty="0">
                <a:solidFill>
                  <a:srgbClr val="000000"/>
                </a:solidFill>
                <a:latin typeface="Josefin Sans" pitchFamily="2" charset="0"/>
              </a:rPr>
              <a:t>People that are ill will not be allowed entry.</a:t>
            </a:r>
          </a:p>
          <a:p>
            <a:pPr marL="269478" lvl="1" indent="-134739" algn="just">
              <a:buFont typeface="Arial"/>
              <a:buChar char="•"/>
            </a:pPr>
            <a:r>
              <a:rPr lang="en-GB" sz="600" dirty="0">
                <a:solidFill>
                  <a:srgbClr val="000000"/>
                </a:solidFill>
                <a:latin typeface="Josefin Sans" pitchFamily="2" charset="0"/>
              </a:rPr>
              <a:t>Encourage non-cash payments and there is a specific counter where you can order your food and collect it from there only. </a:t>
            </a:r>
          </a:p>
          <a:p>
            <a:pPr marL="269478" lvl="1" indent="-134739" algn="just">
              <a:buFont typeface="Arial"/>
              <a:buChar char="•"/>
            </a:pPr>
            <a:r>
              <a:rPr lang="en-GB" sz="600" dirty="0">
                <a:solidFill>
                  <a:srgbClr val="000000"/>
                </a:solidFill>
                <a:latin typeface="Josefin Sans" pitchFamily="2" charset="0"/>
              </a:rPr>
              <a:t>The customers must try to adopt a one-in-one-out policy and/or social distancing ensuring the two-meter distancing requirement.</a:t>
            </a:r>
          </a:p>
        </p:txBody>
      </p:sp>
      <p:sp>
        <p:nvSpPr>
          <p:cNvPr id="28" name="TextBox 3">
            <a:extLst>
              <a:ext uri="{FF2B5EF4-FFF2-40B4-BE49-F238E27FC236}">
                <a16:creationId xmlns:a16="http://schemas.microsoft.com/office/drawing/2014/main" id="{E13FD48B-F44A-3BC3-0F8B-F786BA0C3308}"/>
              </a:ext>
            </a:extLst>
          </p:cNvPr>
          <p:cNvSpPr txBox="1"/>
          <p:nvPr/>
        </p:nvSpPr>
        <p:spPr>
          <a:xfrm>
            <a:off x="26251" y="7115806"/>
            <a:ext cx="3419836" cy="646331"/>
          </a:xfrm>
          <a:prstGeom prst="rect">
            <a:avLst/>
          </a:prstGeom>
        </p:spPr>
        <p:txBody>
          <a:bodyPr wrap="square" lIns="0" tIns="0" rIns="0" bIns="0" rtlCol="0" anchor="t">
            <a:spAutoFit/>
          </a:bodyPr>
          <a:lstStyle/>
          <a:p>
            <a:pPr algn="ctr"/>
            <a:r>
              <a:rPr lang="en-GB" sz="600" dirty="0">
                <a:solidFill>
                  <a:srgbClr val="000000"/>
                </a:solidFill>
                <a:latin typeface="Josefin Sans" pitchFamily="2" charset="0"/>
              </a:rPr>
              <a:t>Payment Mode</a:t>
            </a:r>
          </a:p>
          <a:p>
            <a:pPr marL="271463" indent="-185738" algn="just">
              <a:buFont typeface="Arial" panose="020B0604020202020204" pitchFamily="34" charset="0"/>
              <a:buChar char="•"/>
            </a:pPr>
            <a:r>
              <a:rPr lang="en-GB" sz="600" dirty="0">
                <a:solidFill>
                  <a:srgbClr val="000000"/>
                </a:solidFill>
                <a:latin typeface="Josefin Sans" pitchFamily="2" charset="0"/>
              </a:rPr>
              <a:t>Good Pay</a:t>
            </a:r>
          </a:p>
          <a:p>
            <a:pPr marL="271463" indent="-185738" algn="just">
              <a:buFont typeface="Arial" panose="020B0604020202020204" pitchFamily="34" charset="0"/>
              <a:buChar char="•"/>
            </a:pPr>
            <a:r>
              <a:rPr lang="en-GB" sz="600" dirty="0">
                <a:solidFill>
                  <a:srgbClr val="000000"/>
                </a:solidFill>
                <a:latin typeface="Josefin Sans" pitchFamily="2" charset="0"/>
              </a:rPr>
              <a:t>Credit Card</a:t>
            </a:r>
          </a:p>
          <a:p>
            <a:pPr marL="271463" indent="-185738" algn="just">
              <a:buFont typeface="Arial" panose="020B0604020202020204" pitchFamily="34" charset="0"/>
              <a:buChar char="•"/>
            </a:pPr>
            <a:r>
              <a:rPr lang="en-GB" sz="600" dirty="0">
                <a:solidFill>
                  <a:srgbClr val="000000"/>
                </a:solidFill>
                <a:latin typeface="Josefin Sans" pitchFamily="2" charset="0"/>
              </a:rPr>
              <a:t>Debit Card</a:t>
            </a:r>
          </a:p>
          <a:p>
            <a:pPr marL="271463" indent="-185738" algn="just">
              <a:buFont typeface="Arial" panose="020B0604020202020204" pitchFamily="34" charset="0"/>
              <a:buChar char="•"/>
            </a:pPr>
            <a:r>
              <a:rPr lang="en-GB" sz="600" dirty="0">
                <a:solidFill>
                  <a:srgbClr val="000000"/>
                </a:solidFill>
                <a:latin typeface="Josefin Sans" pitchFamily="2" charset="0"/>
              </a:rPr>
              <a:t>Apple Pay</a:t>
            </a:r>
          </a:p>
          <a:p>
            <a:pPr algn="just"/>
            <a:r>
              <a:rPr lang="en-GB" sz="600" dirty="0">
                <a:solidFill>
                  <a:srgbClr val="000000"/>
                </a:solidFill>
                <a:latin typeface="Josefin Sans" pitchFamily="2" charset="0"/>
              </a:rPr>
              <a:t>Key point: Only cashless delivery is available to promote contactless delivery. No delivery will be done for cash payments.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0E5"/>
        </a:solidFill>
        <a:effectLst/>
      </p:bgPr>
    </p:bg>
    <p:spTree>
      <p:nvGrpSpPr>
        <p:cNvPr id="1" name=""/>
        <p:cNvGrpSpPr/>
        <p:nvPr/>
      </p:nvGrpSpPr>
      <p:grpSpPr>
        <a:xfrm>
          <a:off x="0" y="0"/>
          <a:ext cx="0" cy="0"/>
          <a:chOff x="0" y="0"/>
          <a:chExt cx="0" cy="0"/>
        </a:xfrm>
      </p:grpSpPr>
      <p:sp>
        <p:nvSpPr>
          <p:cNvPr id="2" name="TextBox 2"/>
          <p:cNvSpPr txBox="1"/>
          <p:nvPr/>
        </p:nvSpPr>
        <p:spPr>
          <a:xfrm>
            <a:off x="686118" y="414753"/>
            <a:ext cx="5368560" cy="3748334"/>
          </a:xfrm>
          <a:prstGeom prst="rect">
            <a:avLst/>
          </a:prstGeom>
        </p:spPr>
        <p:txBody>
          <a:bodyPr lIns="0" tIns="0" rIns="0" bIns="0" rtlCol="0" anchor="t">
            <a:spAutoFit/>
          </a:bodyPr>
          <a:lstStyle/>
          <a:p>
            <a:pPr algn="just">
              <a:lnSpc>
                <a:spcPts val="3406"/>
              </a:lnSpc>
            </a:pPr>
            <a:r>
              <a:rPr lang="en-GB" sz="1400" dirty="0">
                <a:solidFill>
                  <a:srgbClr val="000000"/>
                </a:solidFill>
                <a:latin typeface="Breathing"/>
              </a:rPr>
              <a:t>References</a:t>
            </a:r>
          </a:p>
          <a:p>
            <a:pPr marL="269477" lvl="1" indent="-134739" algn="just">
              <a:buFont typeface="Arial"/>
              <a:buChar char="•"/>
            </a:pPr>
            <a:r>
              <a:rPr lang="en-GB" sz="1200" dirty="0">
                <a:solidFill>
                  <a:srgbClr val="000000"/>
                </a:solidFill>
                <a:latin typeface="Josefin Sans" pitchFamily="2" charset="0"/>
              </a:rPr>
              <a:t>Chan, J., Gao, </a:t>
            </a:r>
            <a:r>
              <a:rPr lang="en-GB" sz="1200" dirty="0" err="1">
                <a:solidFill>
                  <a:srgbClr val="000000"/>
                </a:solidFill>
                <a:latin typeface="Josefin Sans" pitchFamily="2" charset="0"/>
              </a:rPr>
              <a:t>Y.L</a:t>
            </a:r>
            <a:r>
              <a:rPr lang="en-GB" sz="1200" dirty="0">
                <a:solidFill>
                  <a:srgbClr val="000000"/>
                </a:solidFill>
                <a:latin typeface="Josefin Sans" pitchFamily="2" charset="0"/>
              </a:rPr>
              <a:t>. and McGinley, S., 2021. Updates in service standards in hotels: how COVID-19 changed operations. International Journal of Contemporary Hospitality Management.</a:t>
            </a:r>
          </a:p>
          <a:p>
            <a:pPr marL="269477" lvl="1" indent="-134739" algn="just">
              <a:buFont typeface="Arial"/>
              <a:buChar char="•"/>
            </a:pPr>
            <a:r>
              <a:rPr lang="en-GB" sz="1200" dirty="0">
                <a:solidFill>
                  <a:srgbClr val="000000"/>
                </a:solidFill>
                <a:latin typeface="Josefin Sans" pitchFamily="2" charset="0"/>
              </a:rPr>
              <a:t>Isle, R. (2021), 12 Sparkling wines we are loving this summer, (Online) Available at: https://www.foodandwine.com/wine/champagne-sparkling-wine/best-sparkling-wine-summer [Last accessed: 30th May 2022]</a:t>
            </a:r>
          </a:p>
          <a:p>
            <a:pPr marL="269477" lvl="1" indent="-134739" algn="just">
              <a:buFont typeface="Arial"/>
              <a:buChar char="•"/>
            </a:pPr>
            <a:r>
              <a:rPr lang="en-GB" sz="1200" dirty="0">
                <a:solidFill>
                  <a:srgbClr val="000000"/>
                </a:solidFill>
                <a:latin typeface="Josefin Sans" pitchFamily="2" charset="0"/>
              </a:rPr>
              <a:t>Pérez-</a:t>
            </a:r>
            <a:r>
              <a:rPr lang="en-GB" sz="1200" dirty="0" err="1">
                <a:solidFill>
                  <a:srgbClr val="000000"/>
                </a:solidFill>
                <a:latin typeface="Josefin Sans" pitchFamily="2" charset="0"/>
              </a:rPr>
              <a:t>Magariño</a:t>
            </a:r>
            <a:r>
              <a:rPr lang="en-GB" sz="1200" dirty="0">
                <a:solidFill>
                  <a:srgbClr val="000000"/>
                </a:solidFill>
                <a:latin typeface="Josefin Sans" pitchFamily="2" charset="0"/>
              </a:rPr>
              <a:t>, S., Ortega-Heras, M., González-San José, </a:t>
            </a:r>
            <a:r>
              <a:rPr lang="en-GB" sz="1200" dirty="0" err="1">
                <a:solidFill>
                  <a:srgbClr val="000000"/>
                </a:solidFill>
                <a:latin typeface="Josefin Sans" pitchFamily="2" charset="0"/>
              </a:rPr>
              <a:t>M.L</a:t>
            </a:r>
            <a:r>
              <a:rPr lang="en-GB" sz="1200" dirty="0">
                <a:solidFill>
                  <a:srgbClr val="000000"/>
                </a:solidFill>
                <a:latin typeface="Josefin Sans" pitchFamily="2" charset="0"/>
              </a:rPr>
              <a:t>. and Boger, Z., 2004. Comparative study of artificial neural network and multivariate methods to classify Spanish DO rose wines. </a:t>
            </a:r>
            <a:r>
              <a:rPr lang="en-GB" sz="1200" dirty="0" err="1">
                <a:solidFill>
                  <a:srgbClr val="000000"/>
                </a:solidFill>
                <a:latin typeface="Josefin Sans" pitchFamily="2" charset="0"/>
              </a:rPr>
              <a:t>Talanta</a:t>
            </a:r>
            <a:r>
              <a:rPr lang="en-GB" sz="1200" dirty="0">
                <a:solidFill>
                  <a:srgbClr val="000000"/>
                </a:solidFill>
                <a:latin typeface="Josefin Sans" pitchFamily="2" charset="0"/>
              </a:rPr>
              <a:t>, 62(5), </a:t>
            </a:r>
            <a:r>
              <a:rPr lang="en-GB" sz="1200" dirty="0" err="1">
                <a:solidFill>
                  <a:srgbClr val="000000"/>
                </a:solidFill>
                <a:latin typeface="Josefin Sans" pitchFamily="2" charset="0"/>
              </a:rPr>
              <a:t>pp.983</a:t>
            </a:r>
            <a:r>
              <a:rPr lang="en-GB" sz="1200" dirty="0">
                <a:solidFill>
                  <a:srgbClr val="000000"/>
                </a:solidFill>
                <a:latin typeface="Josefin Sans" pitchFamily="2" charset="0"/>
              </a:rPr>
              <a:t>-990.</a:t>
            </a:r>
          </a:p>
          <a:p>
            <a:pPr marL="269477" lvl="1" indent="-134739" algn="just">
              <a:buFont typeface="Arial"/>
              <a:buChar char="•"/>
            </a:pPr>
            <a:r>
              <a:rPr lang="en-GB" sz="1200" dirty="0">
                <a:solidFill>
                  <a:srgbClr val="000000"/>
                </a:solidFill>
                <a:latin typeface="Josefin Sans" pitchFamily="2" charset="0"/>
              </a:rPr>
              <a:t>Soon, J.M., 2019. Food allergen knowledge, attitude and practices among UK consumers: A structural modelling approach. Food Research International, 120, </a:t>
            </a:r>
            <a:r>
              <a:rPr lang="en-GB" sz="1200" dirty="0" err="1">
                <a:solidFill>
                  <a:srgbClr val="000000"/>
                </a:solidFill>
                <a:latin typeface="Josefin Sans" pitchFamily="2" charset="0"/>
              </a:rPr>
              <a:t>pp.375</a:t>
            </a:r>
            <a:r>
              <a:rPr lang="en-GB" sz="1200" dirty="0">
                <a:solidFill>
                  <a:srgbClr val="000000"/>
                </a:solidFill>
                <a:latin typeface="Josefin Sans" pitchFamily="2" charset="0"/>
              </a:rPr>
              <a:t>-381.</a:t>
            </a:r>
          </a:p>
          <a:p>
            <a:pPr marL="269477" lvl="1" indent="-134739" algn="just">
              <a:buFont typeface="Arial"/>
              <a:buChar char="•"/>
            </a:pPr>
            <a:r>
              <a:rPr lang="en-GB" sz="1200" dirty="0">
                <a:solidFill>
                  <a:srgbClr val="000000"/>
                </a:solidFill>
                <a:latin typeface="Josefin Sans" pitchFamily="2" charset="0"/>
              </a:rPr>
              <a:t>Trip Advisor. (2018), new dragon Inn menu, (Online) Available at: https://www.tripadvisor.com/Restaurant_Review-g186226-d4925636-Reviews-New_Dragon_Inn-Ely_Cambridgeshire_England.html#photos;aggregationId=101&amp;albumid=101&amp;filter=7&amp;ff=331572537 [Last accessed: 30th May 2022]</a:t>
            </a:r>
          </a:p>
          <a:p>
            <a:pPr algn="just">
              <a:lnSpc>
                <a:spcPts val="1310"/>
              </a:lnSpc>
            </a:pPr>
            <a:endParaRPr lang="en-GB" sz="1248" dirty="0">
              <a:solidFill>
                <a:srgbClr val="000000"/>
              </a:solidFill>
              <a:latin typeface="Josefin Sans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TotalTime>
  <Words>1343</Words>
  <Application>Microsoft Macintosh PowerPoint</Application>
  <PresentationFormat>A4 Paper (210x297 mm)</PresentationFormat>
  <Paragraphs>114</Paragraphs>
  <Slides>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vt:i4>
      </vt:variant>
    </vt:vector>
  </HeadingPairs>
  <TitlesOfParts>
    <vt:vector size="12" baseType="lpstr">
      <vt:lpstr>Bradley Hand ITC</vt:lpstr>
      <vt:lpstr>Breathing</vt:lpstr>
      <vt:lpstr>Josefin Sans Regular Bold</vt:lpstr>
      <vt:lpstr>Arimo</vt:lpstr>
      <vt:lpstr>Calibri</vt:lpstr>
      <vt:lpstr>Josefin Sans Bold</vt:lpstr>
      <vt:lpstr>Arial</vt:lpstr>
      <vt:lpstr>Josefin Sans</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Paper Simple Restaurant Food &amp; Juice Menu</dc:title>
  <dc:creator>hp</dc:creator>
  <cp:lastModifiedBy>feliciaandreea91@gmail.com</cp:lastModifiedBy>
  <cp:revision>3</cp:revision>
  <dcterms:created xsi:type="dcterms:W3CDTF">2006-08-16T00:00:00Z</dcterms:created>
  <dcterms:modified xsi:type="dcterms:W3CDTF">2022-06-09T08:42:42Z</dcterms:modified>
  <dc:identifier>DAFCimPeJD0</dc:identifier>
</cp:coreProperties>
</file>