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Lst>
  <p:sldSz cx="18288000" cy="10287000"/>
  <p:notesSz cx="6858000" cy="9144000"/>
  <p:embeddedFontLst>
    <p:embeddedFont>
      <p:font typeface="Canva Sans" panose="020B0604020202020204" charset="0"/>
      <p:regular r:id="rId18"/>
    </p:embeddedFont>
    <p:embeddedFont>
      <p:font typeface="DM Sans" pitchFamily="2" charset="0"/>
      <p:regular r:id="rId19"/>
    </p:embeddedFont>
    <p:embeddedFont>
      <p:font typeface="DM Sans Bold" charset="0"/>
      <p:regular r:id="rId20"/>
    </p:embeddedFont>
    <p:embeddedFont>
      <p:font typeface="DM Sans Italics" panose="020B0604020202020204" charset="0"/>
      <p:regular r:id="rId21"/>
    </p:embeddedFont>
    <p:embeddedFont>
      <p:font typeface="Montserrat Classic Bold" panose="020B0604020202020204" charset="0"/>
      <p:regular r:id="rId22"/>
    </p:embeddedFont>
    <p:embeddedFont>
      <p:font typeface="Montserrat Light" panose="00000400000000000000" pitchFamily="2" charset="0"/>
      <p:regular r:id="rId23"/>
    </p:embeddedFont>
    <p:embeddedFont>
      <p:font typeface="Open Sauce" panose="020B0604020202020204" charset="0"/>
      <p:regular r:id="rId24"/>
    </p:embeddedFont>
    <p:embeddedFont>
      <p:font typeface="Oswald" panose="00000500000000000000" pitchFamily="2" charset="0"/>
      <p:regular r:id="rId25"/>
    </p:embeddedFont>
    <p:embeddedFont>
      <p:font typeface="Oswald Bold" panose="00000800000000000000"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B45A90-E142-4DF6-9FBC-68BEBCC9FDED}" v="1" dt="2024-12-15T21:21:01.4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2" d="100"/>
          <a:sy n="32" d="100"/>
        </p:scale>
        <p:origin x="872" y="2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gail R Cole" userId="a65272b5-0d12-4c3a-af89-fb4e55623926" providerId="ADAL" clId="{5FB45A90-E142-4DF6-9FBC-68BEBCC9FDED}"/>
    <pc:docChg chg="modSld sldOrd">
      <pc:chgData name="Abigail R Cole" userId="a65272b5-0d12-4c3a-af89-fb4e55623926" providerId="ADAL" clId="{5FB45A90-E142-4DF6-9FBC-68BEBCC9FDED}" dt="2024-12-15T21:20:56.517" v="5" actId="20577"/>
      <pc:docMkLst>
        <pc:docMk/>
      </pc:docMkLst>
      <pc:sldChg chg="ord modNotes modNotesTx">
        <pc:chgData name="Abigail R Cole" userId="a65272b5-0d12-4c3a-af89-fb4e55623926" providerId="ADAL" clId="{5FB45A90-E142-4DF6-9FBC-68BEBCC9FDED}" dt="2024-12-15T16:52:43.085" v="4"/>
        <pc:sldMkLst>
          <pc:docMk/>
          <pc:sldMk cId="0" sldId="264"/>
        </pc:sldMkLst>
      </pc:sldChg>
      <pc:sldChg chg="modSp mod">
        <pc:chgData name="Abigail R Cole" userId="a65272b5-0d12-4c3a-af89-fb4e55623926" providerId="ADAL" clId="{5FB45A90-E142-4DF6-9FBC-68BEBCC9FDED}" dt="2024-12-15T21:20:56.517" v="5" actId="20577"/>
        <pc:sldMkLst>
          <pc:docMk/>
          <pc:sldMk cId="0" sldId="266"/>
        </pc:sldMkLst>
        <pc:spChg chg="mod">
          <ac:chgData name="Abigail R Cole" userId="a65272b5-0d12-4c3a-af89-fb4e55623926" providerId="ADAL" clId="{5FB45A90-E142-4DF6-9FBC-68BEBCC9FDED}" dt="2024-12-15T21:20:56.517" v="5" actId="20577"/>
          <ac:spMkLst>
            <pc:docMk/>
            <pc:sldMk cId="0" sldId="266"/>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15.12.2024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Note ethical considerations like Insider bias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Overall, the opinions of businesses surrounding this statement are negative. This is demonstrated by a score below 0. In 2022 this statement received a score of -0.91, in 2023 this improved to -0.58, and this year it slightly improved again to -0.55. Although these scores have an overall negative view, it is positive that we are able to see this steady increase in score. Which is significant as it indicated an improved opinion regarding the Council.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is not representative and there for not the most effective - </a:t>
            </a:r>
            <a:r>
              <a:rPr lang="en-GB" dirty="0"/>
              <a:t>367 businesses which equates to 4.69%. </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12/15/2024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svg"/><Relationship Id="rId11" Type="http://schemas.openxmlformats.org/officeDocument/2006/relationships/image" Target="../media/image12.jpeg"/><Relationship Id="rId5" Type="http://schemas.openxmlformats.org/officeDocument/2006/relationships/image" Target="../media/image8.png"/><Relationship Id="rId10" Type="http://schemas.openxmlformats.org/officeDocument/2006/relationships/image" Target="../media/image3.svg"/><Relationship Id="rId4" Type="http://schemas.openxmlformats.org/officeDocument/2006/relationships/image" Target="../media/image7.jpeg"/><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image" Target="../media/image24.svg"/><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image" Target="../media/image26.jpeg"/><Relationship Id="rId4" Type="http://schemas.openxmlformats.org/officeDocument/2006/relationships/image" Target="../media/image28.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0.png"/><Relationship Id="rId11" Type="http://schemas.openxmlformats.org/officeDocument/2006/relationships/image" Target="../media/image35.svg"/><Relationship Id="rId5" Type="http://schemas.openxmlformats.org/officeDocument/2006/relationships/image" Target="../media/image6.png"/><Relationship Id="rId10" Type="http://schemas.openxmlformats.org/officeDocument/2006/relationships/image" Target="../media/image34.png"/><Relationship Id="rId4" Type="http://schemas.openxmlformats.org/officeDocument/2006/relationships/image" Target="../media/image28.svg"/><Relationship Id="rId9" Type="http://schemas.openxmlformats.org/officeDocument/2006/relationships/image" Target="../media/image33.svg"/></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24.sv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42.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svg"/><Relationship Id="rId9" Type="http://schemas.openxmlformats.org/officeDocument/2006/relationships/image" Target="../media/image4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rot="7659121">
            <a:off x="15091031"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3258071" y="-4629150"/>
            <a:ext cx="9022634" cy="9258300"/>
          </a:xfrm>
          <a:custGeom>
            <a:avLst/>
            <a:gdLst/>
            <a:ahLst/>
            <a:cxnLst/>
            <a:rect l="l" t="t" r="r" b="b"/>
            <a:pathLst>
              <a:path w="9022634" h="9258300">
                <a:moveTo>
                  <a:pt x="0" y="0"/>
                </a:moveTo>
                <a:lnTo>
                  <a:pt x="9022634" y="0"/>
                </a:lnTo>
                <a:lnTo>
                  <a:pt x="9022634" y="9258300"/>
                </a:lnTo>
                <a:lnTo>
                  <a:pt x="0" y="92583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5" name="Group 5"/>
          <p:cNvGrpSpPr/>
          <p:nvPr/>
        </p:nvGrpSpPr>
        <p:grpSpPr>
          <a:xfrm>
            <a:off x="4236347" y="3202251"/>
            <a:ext cx="9815307" cy="4208864"/>
            <a:chOff x="0" y="0"/>
            <a:chExt cx="1895495" cy="812800"/>
          </a:xfrm>
        </p:grpSpPr>
        <p:sp>
          <p:nvSpPr>
            <p:cNvPr id="6" name="Freeform 6"/>
            <p:cNvSpPr/>
            <p:nvPr/>
          </p:nvSpPr>
          <p:spPr>
            <a:xfrm>
              <a:off x="0" y="0"/>
              <a:ext cx="1895495" cy="812800"/>
            </a:xfrm>
            <a:custGeom>
              <a:avLst/>
              <a:gdLst/>
              <a:ahLst/>
              <a:cxnLst/>
              <a:rect l="l" t="t" r="r" b="b"/>
              <a:pathLst>
                <a:path w="1895495" h="812800">
                  <a:moveTo>
                    <a:pt x="0" y="0"/>
                  </a:moveTo>
                  <a:lnTo>
                    <a:pt x="1895495" y="0"/>
                  </a:lnTo>
                  <a:lnTo>
                    <a:pt x="1895495" y="812800"/>
                  </a:lnTo>
                  <a:lnTo>
                    <a:pt x="0" y="812800"/>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7" name="TextBox 7"/>
            <p:cNvSpPr txBox="1"/>
            <p:nvPr/>
          </p:nvSpPr>
          <p:spPr>
            <a:xfrm>
              <a:off x="0" y="-19050"/>
              <a:ext cx="1895495" cy="831850"/>
            </a:xfrm>
            <a:prstGeom prst="rect">
              <a:avLst/>
            </a:prstGeom>
          </p:spPr>
          <p:txBody>
            <a:bodyPr lIns="50800" tIns="50800" rIns="50800" bIns="50800" rtlCol="0" anchor="ctr"/>
            <a:lstStyle/>
            <a:p>
              <a:pPr algn="ctr">
                <a:lnSpc>
                  <a:spcPts val="2859"/>
                </a:lnSpc>
              </a:pPr>
              <a:endParaRPr/>
            </a:p>
          </p:txBody>
        </p:sp>
      </p:grpSp>
      <p:sp>
        <p:nvSpPr>
          <p:cNvPr id="8" name="TextBox 8"/>
          <p:cNvSpPr txBox="1"/>
          <p:nvPr/>
        </p:nvSpPr>
        <p:spPr>
          <a:xfrm>
            <a:off x="4236347" y="5410729"/>
            <a:ext cx="9815307" cy="2316480"/>
          </a:xfrm>
          <a:prstGeom prst="rect">
            <a:avLst/>
          </a:prstGeom>
        </p:spPr>
        <p:txBody>
          <a:bodyPr lIns="0" tIns="0" rIns="0" bIns="0" rtlCol="0" anchor="t">
            <a:spAutoFit/>
          </a:bodyPr>
          <a:lstStyle/>
          <a:p>
            <a:pPr algn="ctr">
              <a:lnSpc>
                <a:spcPts val="6209"/>
              </a:lnSpc>
            </a:pPr>
            <a:r>
              <a:rPr lang="en-US" sz="4500" spc="441">
                <a:solidFill>
                  <a:srgbClr val="231F20"/>
                </a:solidFill>
                <a:latin typeface="Oswald"/>
                <a:ea typeface="Oswald"/>
                <a:cs typeface="Oswald"/>
                <a:sym typeface="Oswald"/>
              </a:rPr>
              <a:t>ANALYSING THE EFFECTIVENESS OF MANDATORY COUNCIL SURVEYS</a:t>
            </a:r>
          </a:p>
          <a:p>
            <a:pPr algn="ctr">
              <a:lnSpc>
                <a:spcPts val="6209"/>
              </a:lnSpc>
            </a:pPr>
            <a:endParaRPr lang="en-US" sz="4500" spc="441">
              <a:solidFill>
                <a:srgbClr val="231F20"/>
              </a:solidFill>
              <a:latin typeface="Oswald"/>
              <a:ea typeface="Oswald"/>
              <a:cs typeface="Oswald"/>
              <a:sym typeface="Oswald"/>
            </a:endParaRPr>
          </a:p>
        </p:txBody>
      </p:sp>
      <p:sp>
        <p:nvSpPr>
          <p:cNvPr id="9" name="TextBox 9"/>
          <p:cNvSpPr txBox="1"/>
          <p:nvPr/>
        </p:nvSpPr>
        <p:spPr>
          <a:xfrm>
            <a:off x="3373719" y="3377562"/>
            <a:ext cx="11540562" cy="1929120"/>
          </a:xfrm>
          <a:prstGeom prst="rect">
            <a:avLst/>
          </a:prstGeom>
        </p:spPr>
        <p:txBody>
          <a:bodyPr lIns="0" tIns="0" rIns="0" bIns="0" rtlCol="0" anchor="t">
            <a:spAutoFit/>
          </a:bodyPr>
          <a:lstStyle/>
          <a:p>
            <a:pPr algn="ctr">
              <a:lnSpc>
                <a:spcPts val="7790"/>
              </a:lnSpc>
            </a:pPr>
            <a:r>
              <a:rPr lang="en-US" sz="5645" b="1" spc="553" dirty="0">
                <a:solidFill>
                  <a:srgbClr val="231F20"/>
                </a:solidFill>
                <a:latin typeface="Oswald Bold"/>
                <a:ea typeface="Oswald Bold"/>
                <a:cs typeface="Oswald Bold"/>
                <a:sym typeface="Oswald Bold"/>
              </a:rPr>
              <a:t>EVALUATING BUSINESS SENTIMENTS:</a:t>
            </a:r>
          </a:p>
        </p:txBody>
      </p:sp>
      <p:sp>
        <p:nvSpPr>
          <p:cNvPr id="10" name="TextBox 10"/>
          <p:cNvSpPr txBox="1"/>
          <p:nvPr/>
        </p:nvSpPr>
        <p:spPr>
          <a:xfrm>
            <a:off x="2719596" y="7482578"/>
            <a:ext cx="12848809" cy="441638"/>
          </a:xfrm>
          <a:prstGeom prst="rect">
            <a:avLst/>
          </a:prstGeom>
        </p:spPr>
        <p:txBody>
          <a:bodyPr lIns="0" tIns="0" rIns="0" bIns="0" rtlCol="0" anchor="t">
            <a:spAutoFit/>
          </a:bodyPr>
          <a:lstStyle/>
          <a:p>
            <a:pPr algn="ctr">
              <a:lnSpc>
                <a:spcPts val="3661"/>
              </a:lnSpc>
            </a:pPr>
            <a:r>
              <a:rPr lang="en-US" sz="2653" b="1" spc="140">
                <a:solidFill>
                  <a:srgbClr val="231F20"/>
                </a:solidFill>
                <a:latin typeface="Montserrat Classic Bold"/>
                <a:ea typeface="Montserrat Classic Bold"/>
                <a:cs typeface="Montserrat Classic Bold"/>
                <a:sym typeface="Montserrat Classic Bold"/>
              </a:rPr>
              <a:t>ABIGAIL COLE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rot="7659121">
            <a:off x="-4012602" y="5585714"/>
            <a:ext cx="7629294" cy="7828566"/>
          </a:xfrm>
          <a:custGeom>
            <a:avLst/>
            <a:gdLst/>
            <a:ahLst/>
            <a:cxnLst/>
            <a:rect l="l" t="t" r="r" b="b"/>
            <a:pathLst>
              <a:path w="7629294" h="7828566">
                <a:moveTo>
                  <a:pt x="0" y="0"/>
                </a:moveTo>
                <a:lnTo>
                  <a:pt x="7629294" y="0"/>
                </a:lnTo>
                <a:lnTo>
                  <a:pt x="7629294" y="7828566"/>
                </a:lnTo>
                <a:lnTo>
                  <a:pt x="0" y="782856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5019320" y="2901697"/>
            <a:ext cx="1400485" cy="6493178"/>
            <a:chOff x="0" y="0"/>
            <a:chExt cx="368852" cy="1710138"/>
          </a:xfrm>
        </p:grpSpPr>
        <p:sp>
          <p:nvSpPr>
            <p:cNvPr id="4" name="Freeform 4"/>
            <p:cNvSpPr/>
            <p:nvPr/>
          </p:nvSpPr>
          <p:spPr>
            <a:xfrm>
              <a:off x="0" y="0"/>
              <a:ext cx="368852" cy="1710137"/>
            </a:xfrm>
            <a:custGeom>
              <a:avLst/>
              <a:gdLst/>
              <a:ahLst/>
              <a:cxnLst/>
              <a:rect l="l" t="t" r="r" b="b"/>
              <a:pathLst>
                <a:path w="368852" h="1710137">
                  <a:moveTo>
                    <a:pt x="0" y="0"/>
                  </a:moveTo>
                  <a:lnTo>
                    <a:pt x="368852" y="0"/>
                  </a:lnTo>
                  <a:lnTo>
                    <a:pt x="368852" y="1710137"/>
                  </a:lnTo>
                  <a:lnTo>
                    <a:pt x="0" y="1710137"/>
                  </a:lnTo>
                  <a:close/>
                </a:path>
              </a:pathLst>
            </a:custGeom>
            <a:solidFill>
              <a:srgbClr val="CCCCCC"/>
            </a:solidFill>
          </p:spPr>
          <p:txBody>
            <a:bodyPr/>
            <a:lstStyle/>
            <a:p>
              <a:endParaRPr lang="en-GB"/>
            </a:p>
          </p:txBody>
        </p:sp>
        <p:sp>
          <p:nvSpPr>
            <p:cNvPr id="5" name="TextBox 5"/>
            <p:cNvSpPr txBox="1"/>
            <p:nvPr/>
          </p:nvSpPr>
          <p:spPr>
            <a:xfrm>
              <a:off x="0" y="-19050"/>
              <a:ext cx="368852" cy="1729188"/>
            </a:xfrm>
            <a:prstGeom prst="rect">
              <a:avLst/>
            </a:prstGeom>
          </p:spPr>
          <p:txBody>
            <a:bodyPr lIns="50800" tIns="50800" rIns="50800" bIns="50800" rtlCol="0" anchor="ctr"/>
            <a:lstStyle/>
            <a:p>
              <a:pPr algn="ctr">
                <a:lnSpc>
                  <a:spcPts val="2859"/>
                </a:lnSpc>
              </a:pPr>
              <a:endParaRPr/>
            </a:p>
          </p:txBody>
        </p:sp>
      </p:grpSp>
      <p:sp>
        <p:nvSpPr>
          <p:cNvPr id="6" name="TextBox 6"/>
          <p:cNvSpPr txBox="1"/>
          <p:nvPr/>
        </p:nvSpPr>
        <p:spPr>
          <a:xfrm>
            <a:off x="4980992" y="1036994"/>
            <a:ext cx="7416941" cy="1683727"/>
          </a:xfrm>
          <a:prstGeom prst="rect">
            <a:avLst/>
          </a:prstGeom>
        </p:spPr>
        <p:txBody>
          <a:bodyPr lIns="0" tIns="0" rIns="0" bIns="0" rtlCol="0" anchor="t">
            <a:spAutoFit/>
          </a:bodyPr>
          <a:lstStyle/>
          <a:p>
            <a:pPr algn="ctr">
              <a:lnSpc>
                <a:spcPts val="13774"/>
              </a:lnSpc>
            </a:pPr>
            <a:r>
              <a:rPr lang="en-US" sz="9981" b="1" spc="978">
                <a:solidFill>
                  <a:srgbClr val="231F20"/>
                </a:solidFill>
                <a:latin typeface="Oswald Bold"/>
                <a:ea typeface="Oswald Bold"/>
                <a:cs typeface="Oswald Bold"/>
                <a:sym typeface="Oswald Bold"/>
              </a:rPr>
              <a:t>CONTENT</a:t>
            </a:r>
          </a:p>
        </p:txBody>
      </p:sp>
      <p:sp>
        <p:nvSpPr>
          <p:cNvPr id="7" name="Freeform 7"/>
          <p:cNvSpPr/>
          <p:nvPr/>
        </p:nvSpPr>
        <p:spPr>
          <a:xfrm rot="2016048">
            <a:off x="12243487" y="-1005305"/>
            <a:ext cx="10749463" cy="2687366"/>
          </a:xfrm>
          <a:custGeom>
            <a:avLst/>
            <a:gdLst/>
            <a:ahLst/>
            <a:cxnLst/>
            <a:rect l="l" t="t" r="r" b="b"/>
            <a:pathLst>
              <a:path w="10749463" h="2687366">
                <a:moveTo>
                  <a:pt x="0" y="0"/>
                </a:moveTo>
                <a:lnTo>
                  <a:pt x="10749463" y="0"/>
                </a:lnTo>
                <a:lnTo>
                  <a:pt x="10749463" y="2687365"/>
                </a:lnTo>
                <a:lnTo>
                  <a:pt x="0" y="268736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5231353" y="3225185"/>
            <a:ext cx="937219" cy="657225"/>
          </a:xfrm>
          <a:prstGeom prst="rect">
            <a:avLst/>
          </a:prstGeom>
        </p:spPr>
        <p:txBody>
          <a:bodyPr lIns="0" tIns="0" rIns="0" bIns="0" rtlCol="0" anchor="t">
            <a:spAutoFit/>
          </a:bodyPr>
          <a:lstStyle/>
          <a:p>
            <a:pPr algn="ctr">
              <a:lnSpc>
                <a:spcPts val="5126"/>
              </a:lnSpc>
            </a:pPr>
            <a:r>
              <a:rPr lang="en-US" sz="4271" b="1" i="1">
                <a:solidFill>
                  <a:srgbClr val="363636"/>
                </a:solidFill>
                <a:latin typeface="Oswald Bold"/>
                <a:ea typeface="Oswald Bold"/>
                <a:cs typeface="Oswald Bold"/>
                <a:sym typeface="Oswald Bold"/>
              </a:rPr>
              <a:t>01</a:t>
            </a:r>
          </a:p>
        </p:txBody>
      </p:sp>
      <p:sp>
        <p:nvSpPr>
          <p:cNvPr id="9" name="TextBox 9"/>
          <p:cNvSpPr txBox="1"/>
          <p:nvPr/>
        </p:nvSpPr>
        <p:spPr>
          <a:xfrm>
            <a:off x="5231353" y="4022304"/>
            <a:ext cx="937219" cy="657225"/>
          </a:xfrm>
          <a:prstGeom prst="rect">
            <a:avLst/>
          </a:prstGeom>
        </p:spPr>
        <p:txBody>
          <a:bodyPr lIns="0" tIns="0" rIns="0" bIns="0" rtlCol="0" anchor="t">
            <a:spAutoFit/>
          </a:bodyPr>
          <a:lstStyle/>
          <a:p>
            <a:pPr algn="ctr">
              <a:lnSpc>
                <a:spcPts val="5126"/>
              </a:lnSpc>
            </a:pPr>
            <a:r>
              <a:rPr lang="en-US" sz="4271" b="1" i="1">
                <a:solidFill>
                  <a:srgbClr val="363636"/>
                </a:solidFill>
                <a:latin typeface="Oswald Bold"/>
                <a:ea typeface="Oswald Bold"/>
                <a:cs typeface="Oswald Bold"/>
                <a:sym typeface="Oswald Bold"/>
              </a:rPr>
              <a:t>02</a:t>
            </a:r>
          </a:p>
        </p:txBody>
      </p:sp>
      <p:sp>
        <p:nvSpPr>
          <p:cNvPr id="10" name="TextBox 10"/>
          <p:cNvSpPr txBox="1"/>
          <p:nvPr/>
        </p:nvSpPr>
        <p:spPr>
          <a:xfrm>
            <a:off x="5231353" y="4903461"/>
            <a:ext cx="937219" cy="657225"/>
          </a:xfrm>
          <a:prstGeom prst="rect">
            <a:avLst/>
          </a:prstGeom>
        </p:spPr>
        <p:txBody>
          <a:bodyPr lIns="0" tIns="0" rIns="0" bIns="0" rtlCol="0" anchor="t">
            <a:spAutoFit/>
          </a:bodyPr>
          <a:lstStyle/>
          <a:p>
            <a:pPr algn="ctr">
              <a:lnSpc>
                <a:spcPts val="5126"/>
              </a:lnSpc>
            </a:pPr>
            <a:r>
              <a:rPr lang="en-US" sz="4271" b="1" i="1">
                <a:solidFill>
                  <a:srgbClr val="363636"/>
                </a:solidFill>
                <a:latin typeface="Oswald Bold"/>
                <a:ea typeface="Oswald Bold"/>
                <a:cs typeface="Oswald Bold"/>
                <a:sym typeface="Oswald Bold"/>
              </a:rPr>
              <a:t>03</a:t>
            </a:r>
          </a:p>
        </p:txBody>
      </p:sp>
      <p:sp>
        <p:nvSpPr>
          <p:cNvPr id="11" name="TextBox 11"/>
          <p:cNvSpPr txBox="1"/>
          <p:nvPr/>
        </p:nvSpPr>
        <p:spPr>
          <a:xfrm>
            <a:off x="5231353" y="5700580"/>
            <a:ext cx="937219" cy="657225"/>
          </a:xfrm>
          <a:prstGeom prst="rect">
            <a:avLst/>
          </a:prstGeom>
        </p:spPr>
        <p:txBody>
          <a:bodyPr lIns="0" tIns="0" rIns="0" bIns="0" rtlCol="0" anchor="t">
            <a:spAutoFit/>
          </a:bodyPr>
          <a:lstStyle/>
          <a:p>
            <a:pPr algn="ctr">
              <a:lnSpc>
                <a:spcPts val="5126"/>
              </a:lnSpc>
            </a:pPr>
            <a:r>
              <a:rPr lang="en-US" sz="4271" b="1" i="1">
                <a:solidFill>
                  <a:srgbClr val="363636"/>
                </a:solidFill>
                <a:latin typeface="Oswald Bold"/>
                <a:ea typeface="Oswald Bold"/>
                <a:cs typeface="Oswald Bold"/>
                <a:sym typeface="Oswald Bold"/>
              </a:rPr>
              <a:t>04</a:t>
            </a:r>
          </a:p>
        </p:txBody>
      </p:sp>
      <p:sp>
        <p:nvSpPr>
          <p:cNvPr id="12" name="TextBox 12"/>
          <p:cNvSpPr txBox="1"/>
          <p:nvPr/>
        </p:nvSpPr>
        <p:spPr>
          <a:xfrm>
            <a:off x="5250954" y="6492957"/>
            <a:ext cx="937219" cy="657225"/>
          </a:xfrm>
          <a:prstGeom prst="rect">
            <a:avLst/>
          </a:prstGeom>
        </p:spPr>
        <p:txBody>
          <a:bodyPr lIns="0" tIns="0" rIns="0" bIns="0" rtlCol="0" anchor="t">
            <a:spAutoFit/>
          </a:bodyPr>
          <a:lstStyle/>
          <a:p>
            <a:pPr algn="ctr">
              <a:lnSpc>
                <a:spcPts val="5126"/>
              </a:lnSpc>
            </a:pPr>
            <a:r>
              <a:rPr lang="en-US" sz="4271" b="1" i="1">
                <a:solidFill>
                  <a:srgbClr val="363636"/>
                </a:solidFill>
                <a:latin typeface="Oswald Bold"/>
                <a:ea typeface="Oswald Bold"/>
                <a:cs typeface="Oswald Bold"/>
                <a:sym typeface="Oswald Bold"/>
              </a:rPr>
              <a:t>05</a:t>
            </a:r>
          </a:p>
        </p:txBody>
      </p:sp>
      <p:sp>
        <p:nvSpPr>
          <p:cNvPr id="13" name="TextBox 13"/>
          <p:cNvSpPr txBox="1"/>
          <p:nvPr/>
        </p:nvSpPr>
        <p:spPr>
          <a:xfrm>
            <a:off x="5250954" y="7323921"/>
            <a:ext cx="937219" cy="657225"/>
          </a:xfrm>
          <a:prstGeom prst="rect">
            <a:avLst/>
          </a:prstGeom>
        </p:spPr>
        <p:txBody>
          <a:bodyPr lIns="0" tIns="0" rIns="0" bIns="0" rtlCol="0" anchor="t">
            <a:spAutoFit/>
          </a:bodyPr>
          <a:lstStyle/>
          <a:p>
            <a:pPr algn="ctr">
              <a:lnSpc>
                <a:spcPts val="5126"/>
              </a:lnSpc>
            </a:pPr>
            <a:r>
              <a:rPr lang="en-US" sz="4271" b="1" i="1">
                <a:solidFill>
                  <a:srgbClr val="363636"/>
                </a:solidFill>
                <a:latin typeface="Oswald Bold"/>
                <a:ea typeface="Oswald Bold"/>
                <a:cs typeface="Oswald Bold"/>
                <a:sym typeface="Oswald Bold"/>
              </a:rPr>
              <a:t>06</a:t>
            </a:r>
          </a:p>
        </p:txBody>
      </p:sp>
      <p:sp>
        <p:nvSpPr>
          <p:cNvPr id="14" name="TextBox 14"/>
          <p:cNvSpPr txBox="1"/>
          <p:nvPr/>
        </p:nvSpPr>
        <p:spPr>
          <a:xfrm>
            <a:off x="5250954" y="8174214"/>
            <a:ext cx="937219" cy="657225"/>
          </a:xfrm>
          <a:prstGeom prst="rect">
            <a:avLst/>
          </a:prstGeom>
        </p:spPr>
        <p:txBody>
          <a:bodyPr lIns="0" tIns="0" rIns="0" bIns="0" rtlCol="0" anchor="t">
            <a:spAutoFit/>
          </a:bodyPr>
          <a:lstStyle/>
          <a:p>
            <a:pPr algn="ctr">
              <a:lnSpc>
                <a:spcPts val="5126"/>
              </a:lnSpc>
            </a:pPr>
            <a:r>
              <a:rPr lang="en-US" sz="4271" b="1" i="1">
                <a:solidFill>
                  <a:srgbClr val="363636"/>
                </a:solidFill>
                <a:latin typeface="Oswald Bold"/>
                <a:ea typeface="Oswald Bold"/>
                <a:cs typeface="Oswald Bold"/>
                <a:sym typeface="Oswald Bold"/>
              </a:rPr>
              <a:t>07</a:t>
            </a:r>
          </a:p>
        </p:txBody>
      </p:sp>
      <p:sp>
        <p:nvSpPr>
          <p:cNvPr id="15" name="TextBox 15"/>
          <p:cNvSpPr txBox="1"/>
          <p:nvPr/>
        </p:nvSpPr>
        <p:spPr>
          <a:xfrm>
            <a:off x="6607430" y="3333137"/>
            <a:ext cx="5790503" cy="418548"/>
          </a:xfrm>
          <a:prstGeom prst="rect">
            <a:avLst/>
          </a:prstGeom>
        </p:spPr>
        <p:txBody>
          <a:bodyPr lIns="0" tIns="0" rIns="0" bIns="0" rtlCol="0" anchor="t">
            <a:spAutoFit/>
          </a:bodyPr>
          <a:lstStyle/>
          <a:p>
            <a:pPr algn="l">
              <a:lnSpc>
                <a:spcPts val="3483"/>
              </a:lnSpc>
            </a:pPr>
            <a:r>
              <a:rPr lang="en-US" sz="2524" spc="247">
                <a:solidFill>
                  <a:srgbClr val="231F20"/>
                </a:solidFill>
                <a:latin typeface="DM Sans"/>
                <a:ea typeface="DM Sans"/>
                <a:cs typeface="DM Sans"/>
                <a:sym typeface="DM Sans"/>
              </a:rPr>
              <a:t>INTRODUCTION</a:t>
            </a:r>
          </a:p>
        </p:txBody>
      </p:sp>
      <p:sp>
        <p:nvSpPr>
          <p:cNvPr id="16" name="TextBox 16"/>
          <p:cNvSpPr txBox="1"/>
          <p:nvPr/>
        </p:nvSpPr>
        <p:spPr>
          <a:xfrm>
            <a:off x="6607430" y="4127355"/>
            <a:ext cx="6076629" cy="418548"/>
          </a:xfrm>
          <a:prstGeom prst="rect">
            <a:avLst/>
          </a:prstGeom>
        </p:spPr>
        <p:txBody>
          <a:bodyPr lIns="0" tIns="0" rIns="0" bIns="0" rtlCol="0" anchor="t">
            <a:spAutoFit/>
          </a:bodyPr>
          <a:lstStyle/>
          <a:p>
            <a:pPr algn="l">
              <a:lnSpc>
                <a:spcPts val="3483"/>
              </a:lnSpc>
            </a:pPr>
            <a:r>
              <a:rPr lang="en-US" sz="2524" spc="247">
                <a:solidFill>
                  <a:srgbClr val="231F20"/>
                </a:solidFill>
                <a:latin typeface="DM Sans"/>
                <a:ea typeface="DM Sans"/>
                <a:cs typeface="DM Sans"/>
                <a:sym typeface="DM Sans"/>
              </a:rPr>
              <a:t>OBJECTIVES OF THE RESEARCH</a:t>
            </a:r>
          </a:p>
        </p:txBody>
      </p:sp>
      <p:sp>
        <p:nvSpPr>
          <p:cNvPr id="17" name="TextBox 17"/>
          <p:cNvSpPr txBox="1"/>
          <p:nvPr/>
        </p:nvSpPr>
        <p:spPr>
          <a:xfrm>
            <a:off x="6607430" y="5047445"/>
            <a:ext cx="5790503" cy="418548"/>
          </a:xfrm>
          <a:prstGeom prst="rect">
            <a:avLst/>
          </a:prstGeom>
        </p:spPr>
        <p:txBody>
          <a:bodyPr lIns="0" tIns="0" rIns="0" bIns="0" rtlCol="0" anchor="t">
            <a:spAutoFit/>
          </a:bodyPr>
          <a:lstStyle/>
          <a:p>
            <a:pPr marL="0" lvl="0" indent="0" algn="l">
              <a:lnSpc>
                <a:spcPts val="3483"/>
              </a:lnSpc>
              <a:spcBef>
                <a:spcPct val="0"/>
              </a:spcBef>
            </a:pPr>
            <a:r>
              <a:rPr lang="en-US" sz="2524" spc="247">
                <a:solidFill>
                  <a:srgbClr val="231F20"/>
                </a:solidFill>
                <a:latin typeface="DM Sans"/>
                <a:ea typeface="DM Sans"/>
                <a:cs typeface="DM Sans"/>
                <a:sym typeface="DM Sans"/>
              </a:rPr>
              <a:t>METHODOLOGY</a:t>
            </a:r>
          </a:p>
        </p:txBody>
      </p:sp>
      <p:sp>
        <p:nvSpPr>
          <p:cNvPr id="18" name="TextBox 18"/>
          <p:cNvSpPr txBox="1"/>
          <p:nvPr/>
        </p:nvSpPr>
        <p:spPr>
          <a:xfrm>
            <a:off x="6607430" y="5841663"/>
            <a:ext cx="6076629" cy="418548"/>
          </a:xfrm>
          <a:prstGeom prst="rect">
            <a:avLst/>
          </a:prstGeom>
        </p:spPr>
        <p:txBody>
          <a:bodyPr lIns="0" tIns="0" rIns="0" bIns="0" rtlCol="0" anchor="t">
            <a:spAutoFit/>
          </a:bodyPr>
          <a:lstStyle/>
          <a:p>
            <a:pPr marL="0" lvl="0" indent="0" algn="l">
              <a:lnSpc>
                <a:spcPts val="3483"/>
              </a:lnSpc>
              <a:spcBef>
                <a:spcPct val="0"/>
              </a:spcBef>
            </a:pPr>
            <a:r>
              <a:rPr lang="en-US" sz="2524" spc="247">
                <a:solidFill>
                  <a:srgbClr val="231F20"/>
                </a:solidFill>
                <a:latin typeface="DM Sans"/>
                <a:ea typeface="DM Sans"/>
                <a:cs typeface="DM Sans"/>
                <a:sym typeface="DM Sans"/>
              </a:rPr>
              <a:t>LITERATURE REVIEW</a:t>
            </a:r>
          </a:p>
        </p:txBody>
      </p:sp>
      <p:sp>
        <p:nvSpPr>
          <p:cNvPr id="19" name="TextBox 19"/>
          <p:cNvSpPr txBox="1"/>
          <p:nvPr/>
        </p:nvSpPr>
        <p:spPr>
          <a:xfrm>
            <a:off x="6607430" y="6642507"/>
            <a:ext cx="6076629" cy="418548"/>
          </a:xfrm>
          <a:prstGeom prst="rect">
            <a:avLst/>
          </a:prstGeom>
        </p:spPr>
        <p:txBody>
          <a:bodyPr lIns="0" tIns="0" rIns="0" bIns="0" rtlCol="0" anchor="t">
            <a:spAutoFit/>
          </a:bodyPr>
          <a:lstStyle/>
          <a:p>
            <a:pPr marL="0" lvl="0" indent="0" algn="l">
              <a:lnSpc>
                <a:spcPts val="3483"/>
              </a:lnSpc>
              <a:spcBef>
                <a:spcPct val="0"/>
              </a:spcBef>
            </a:pPr>
            <a:r>
              <a:rPr lang="en-US" sz="2524" spc="247">
                <a:solidFill>
                  <a:srgbClr val="231F20"/>
                </a:solidFill>
                <a:latin typeface="DM Sans"/>
                <a:ea typeface="DM Sans"/>
                <a:cs typeface="DM Sans"/>
                <a:sym typeface="DM Sans"/>
              </a:rPr>
              <a:t>FINDINGS</a:t>
            </a:r>
          </a:p>
        </p:txBody>
      </p:sp>
      <p:sp>
        <p:nvSpPr>
          <p:cNvPr id="20" name="TextBox 20"/>
          <p:cNvSpPr txBox="1"/>
          <p:nvPr/>
        </p:nvSpPr>
        <p:spPr>
          <a:xfrm>
            <a:off x="6607430" y="7434884"/>
            <a:ext cx="5790503" cy="418548"/>
          </a:xfrm>
          <a:prstGeom prst="rect">
            <a:avLst/>
          </a:prstGeom>
        </p:spPr>
        <p:txBody>
          <a:bodyPr lIns="0" tIns="0" rIns="0" bIns="0" rtlCol="0" anchor="t">
            <a:spAutoFit/>
          </a:bodyPr>
          <a:lstStyle/>
          <a:p>
            <a:pPr marL="0" lvl="0" indent="0" algn="l">
              <a:lnSpc>
                <a:spcPts val="3483"/>
              </a:lnSpc>
              <a:spcBef>
                <a:spcPct val="0"/>
              </a:spcBef>
            </a:pPr>
            <a:r>
              <a:rPr lang="en-US" sz="2524" spc="247">
                <a:solidFill>
                  <a:srgbClr val="231F20"/>
                </a:solidFill>
                <a:latin typeface="DM Sans"/>
                <a:ea typeface="DM Sans"/>
                <a:cs typeface="DM Sans"/>
                <a:sym typeface="DM Sans"/>
              </a:rPr>
              <a:t>CONCLUSIONS</a:t>
            </a:r>
          </a:p>
        </p:txBody>
      </p:sp>
      <p:sp>
        <p:nvSpPr>
          <p:cNvPr id="21" name="TextBox 21"/>
          <p:cNvSpPr txBox="1"/>
          <p:nvPr/>
        </p:nvSpPr>
        <p:spPr>
          <a:xfrm>
            <a:off x="6607430" y="8279265"/>
            <a:ext cx="6076629" cy="418548"/>
          </a:xfrm>
          <a:prstGeom prst="rect">
            <a:avLst/>
          </a:prstGeom>
        </p:spPr>
        <p:txBody>
          <a:bodyPr lIns="0" tIns="0" rIns="0" bIns="0" rtlCol="0" anchor="t">
            <a:spAutoFit/>
          </a:bodyPr>
          <a:lstStyle/>
          <a:p>
            <a:pPr marL="0" lvl="0" indent="0" algn="l">
              <a:lnSpc>
                <a:spcPts val="3483"/>
              </a:lnSpc>
              <a:spcBef>
                <a:spcPct val="0"/>
              </a:spcBef>
            </a:pPr>
            <a:r>
              <a:rPr lang="en-US" sz="2524" spc="247">
                <a:solidFill>
                  <a:srgbClr val="231F20"/>
                </a:solidFill>
                <a:latin typeface="DM Sans"/>
                <a:ea typeface="DM Sans"/>
                <a:cs typeface="DM Sans"/>
                <a:sym typeface="DM Sans"/>
              </a:rPr>
              <a:t>RECCOMENDATIONS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13662994" y="337474"/>
            <a:ext cx="4296549" cy="9570246"/>
            <a:chOff x="0" y="0"/>
            <a:chExt cx="1131601" cy="2520559"/>
          </a:xfrm>
        </p:grpSpPr>
        <p:sp>
          <p:nvSpPr>
            <p:cNvPr id="4" name="Freeform 4"/>
            <p:cNvSpPr/>
            <p:nvPr/>
          </p:nvSpPr>
          <p:spPr>
            <a:xfrm>
              <a:off x="0" y="0"/>
              <a:ext cx="1131601" cy="2520559"/>
            </a:xfrm>
            <a:custGeom>
              <a:avLst/>
              <a:gdLst/>
              <a:ahLst/>
              <a:cxnLst/>
              <a:rect l="l" t="t" r="r" b="b"/>
              <a:pathLst>
                <a:path w="1131601" h="2520559">
                  <a:moveTo>
                    <a:pt x="0" y="0"/>
                  </a:moveTo>
                  <a:lnTo>
                    <a:pt x="1131601" y="0"/>
                  </a:lnTo>
                  <a:lnTo>
                    <a:pt x="1131601" y="2520559"/>
                  </a:lnTo>
                  <a:lnTo>
                    <a:pt x="0" y="2520559"/>
                  </a:lnTo>
                  <a:close/>
                </a:path>
              </a:pathLst>
            </a:custGeom>
            <a:solidFill>
              <a:srgbClr val="CCCCCC"/>
            </a:solidFill>
          </p:spPr>
          <p:txBody>
            <a:bodyPr/>
            <a:lstStyle/>
            <a:p>
              <a:endParaRPr lang="en-GB"/>
            </a:p>
          </p:txBody>
        </p:sp>
        <p:sp>
          <p:nvSpPr>
            <p:cNvPr id="5" name="TextBox 5"/>
            <p:cNvSpPr txBox="1"/>
            <p:nvPr/>
          </p:nvSpPr>
          <p:spPr>
            <a:xfrm>
              <a:off x="0" y="-19050"/>
              <a:ext cx="1131601" cy="2539609"/>
            </a:xfrm>
            <a:prstGeom prst="rect">
              <a:avLst/>
            </a:prstGeom>
          </p:spPr>
          <p:txBody>
            <a:bodyPr lIns="50800" tIns="50800" rIns="50800" bIns="50800" rtlCol="0" anchor="ctr"/>
            <a:lstStyle/>
            <a:p>
              <a:pPr algn="ctr">
                <a:lnSpc>
                  <a:spcPts val="2859"/>
                </a:lnSpc>
              </a:pPr>
              <a:endParaRPr/>
            </a:p>
          </p:txBody>
        </p:sp>
      </p:grpSp>
      <p:sp>
        <p:nvSpPr>
          <p:cNvPr id="6" name="Freeform 6"/>
          <p:cNvSpPr/>
          <p:nvPr/>
        </p:nvSpPr>
        <p:spPr>
          <a:xfrm>
            <a:off x="2142191" y="4828880"/>
            <a:ext cx="9752965" cy="1032847"/>
          </a:xfrm>
          <a:custGeom>
            <a:avLst/>
            <a:gdLst/>
            <a:ahLst/>
            <a:cxnLst/>
            <a:rect l="l" t="t" r="r" b="b"/>
            <a:pathLst>
              <a:path w="9752965" h="1032847">
                <a:moveTo>
                  <a:pt x="0" y="0"/>
                </a:moveTo>
                <a:lnTo>
                  <a:pt x="9752965" y="0"/>
                </a:lnTo>
                <a:lnTo>
                  <a:pt x="9752965" y="1032847"/>
                </a:lnTo>
                <a:lnTo>
                  <a:pt x="0" y="1032847"/>
                </a:lnTo>
                <a:lnTo>
                  <a:pt x="0" y="0"/>
                </a:lnTo>
                <a:close/>
              </a:path>
            </a:pathLst>
          </a:custGeom>
          <a:blipFill>
            <a:blip r:embed="rId3"/>
            <a:stretch>
              <a:fillRect t="-86495"/>
            </a:stretch>
          </a:blipFill>
        </p:spPr>
        <p:txBody>
          <a:bodyPr/>
          <a:lstStyle/>
          <a:p>
            <a:endParaRPr lang="en-GB"/>
          </a:p>
        </p:txBody>
      </p:sp>
      <p:sp>
        <p:nvSpPr>
          <p:cNvPr id="7" name="Freeform 7"/>
          <p:cNvSpPr/>
          <p:nvPr/>
        </p:nvSpPr>
        <p:spPr>
          <a:xfrm>
            <a:off x="1816202" y="7726445"/>
            <a:ext cx="9752965" cy="1032847"/>
          </a:xfrm>
          <a:custGeom>
            <a:avLst/>
            <a:gdLst/>
            <a:ahLst/>
            <a:cxnLst/>
            <a:rect l="l" t="t" r="r" b="b"/>
            <a:pathLst>
              <a:path w="9752965" h="1032847">
                <a:moveTo>
                  <a:pt x="0" y="0"/>
                </a:moveTo>
                <a:lnTo>
                  <a:pt x="9752965" y="0"/>
                </a:lnTo>
                <a:lnTo>
                  <a:pt x="9752965" y="1032848"/>
                </a:lnTo>
                <a:lnTo>
                  <a:pt x="0" y="1032848"/>
                </a:lnTo>
                <a:lnTo>
                  <a:pt x="0" y="0"/>
                </a:lnTo>
                <a:close/>
              </a:path>
            </a:pathLst>
          </a:custGeom>
          <a:blipFill>
            <a:blip r:embed="rId3"/>
            <a:stretch>
              <a:fillRect t="-86495"/>
            </a:stretch>
          </a:blipFill>
        </p:spPr>
        <p:txBody>
          <a:bodyPr/>
          <a:lstStyle/>
          <a:p>
            <a:endParaRPr lang="en-GB"/>
          </a:p>
        </p:txBody>
      </p:sp>
      <p:sp>
        <p:nvSpPr>
          <p:cNvPr id="8" name="Freeform 8"/>
          <p:cNvSpPr/>
          <p:nvPr/>
        </p:nvSpPr>
        <p:spPr>
          <a:xfrm>
            <a:off x="10758785" y="916204"/>
            <a:ext cx="6176060" cy="8208697"/>
          </a:xfrm>
          <a:custGeom>
            <a:avLst/>
            <a:gdLst/>
            <a:ahLst/>
            <a:cxnLst/>
            <a:rect l="l" t="t" r="r" b="b"/>
            <a:pathLst>
              <a:path w="6176060" h="8208697">
                <a:moveTo>
                  <a:pt x="0" y="0"/>
                </a:moveTo>
                <a:lnTo>
                  <a:pt x="6176060" y="0"/>
                </a:lnTo>
                <a:lnTo>
                  <a:pt x="6176060" y="8208697"/>
                </a:lnTo>
                <a:lnTo>
                  <a:pt x="0" y="8208697"/>
                </a:lnTo>
                <a:lnTo>
                  <a:pt x="0" y="0"/>
                </a:lnTo>
                <a:close/>
              </a:path>
            </a:pathLst>
          </a:custGeom>
          <a:blipFill>
            <a:blip r:embed="rId4"/>
            <a:stretch>
              <a:fillRect l="-49746" r="-49746"/>
            </a:stretch>
          </a:blipFill>
        </p:spPr>
        <p:txBody>
          <a:bodyPr/>
          <a:lstStyle/>
          <a:p>
            <a:endParaRPr lang="en-GB"/>
          </a:p>
        </p:txBody>
      </p:sp>
      <p:grpSp>
        <p:nvGrpSpPr>
          <p:cNvPr id="9" name="Group 9"/>
          <p:cNvGrpSpPr/>
          <p:nvPr/>
        </p:nvGrpSpPr>
        <p:grpSpPr>
          <a:xfrm>
            <a:off x="2142191" y="3396305"/>
            <a:ext cx="9610044" cy="1948998"/>
            <a:chOff x="0" y="0"/>
            <a:chExt cx="3682024" cy="746746"/>
          </a:xfrm>
        </p:grpSpPr>
        <p:sp>
          <p:nvSpPr>
            <p:cNvPr id="10" name="Freeform 10"/>
            <p:cNvSpPr/>
            <p:nvPr/>
          </p:nvSpPr>
          <p:spPr>
            <a:xfrm>
              <a:off x="0" y="0"/>
              <a:ext cx="3682024" cy="746746"/>
            </a:xfrm>
            <a:custGeom>
              <a:avLst/>
              <a:gdLst/>
              <a:ahLst/>
              <a:cxnLst/>
              <a:rect l="l" t="t" r="r" b="b"/>
              <a:pathLst>
                <a:path w="3682024" h="746746">
                  <a:moveTo>
                    <a:pt x="0" y="0"/>
                  </a:moveTo>
                  <a:lnTo>
                    <a:pt x="3682024" y="0"/>
                  </a:lnTo>
                  <a:lnTo>
                    <a:pt x="3682024" y="746746"/>
                  </a:lnTo>
                  <a:lnTo>
                    <a:pt x="0" y="746746"/>
                  </a:lnTo>
                  <a:close/>
                </a:path>
              </a:pathLst>
            </a:custGeom>
            <a:solidFill>
              <a:srgbClr val="EFEFEF"/>
            </a:solidFill>
          </p:spPr>
          <p:txBody>
            <a:bodyPr/>
            <a:lstStyle/>
            <a:p>
              <a:endParaRPr lang="en-GB"/>
            </a:p>
          </p:txBody>
        </p:sp>
        <p:sp>
          <p:nvSpPr>
            <p:cNvPr id="11" name="TextBox 11"/>
            <p:cNvSpPr txBox="1"/>
            <p:nvPr/>
          </p:nvSpPr>
          <p:spPr>
            <a:xfrm>
              <a:off x="0" y="-19050"/>
              <a:ext cx="3682024" cy="765796"/>
            </a:xfrm>
            <a:prstGeom prst="rect">
              <a:avLst/>
            </a:prstGeom>
          </p:spPr>
          <p:txBody>
            <a:bodyPr lIns="50800" tIns="50800" rIns="50800" bIns="50800" rtlCol="0" anchor="ctr"/>
            <a:lstStyle/>
            <a:p>
              <a:pPr algn="ctr">
                <a:lnSpc>
                  <a:spcPts val="2859"/>
                </a:lnSpc>
              </a:pPr>
              <a:endParaRPr/>
            </a:p>
          </p:txBody>
        </p:sp>
      </p:grpSp>
      <p:sp>
        <p:nvSpPr>
          <p:cNvPr id="12" name="Freeform 12"/>
          <p:cNvSpPr/>
          <p:nvPr/>
        </p:nvSpPr>
        <p:spPr>
          <a:xfrm>
            <a:off x="2474235" y="3673321"/>
            <a:ext cx="1156649" cy="1173721"/>
          </a:xfrm>
          <a:custGeom>
            <a:avLst/>
            <a:gdLst/>
            <a:ahLst/>
            <a:cxnLst/>
            <a:rect l="l" t="t" r="r" b="b"/>
            <a:pathLst>
              <a:path w="1156649" h="1173721">
                <a:moveTo>
                  <a:pt x="0" y="0"/>
                </a:moveTo>
                <a:lnTo>
                  <a:pt x="1156649" y="0"/>
                </a:lnTo>
                <a:lnTo>
                  <a:pt x="1156649" y="1173721"/>
                </a:lnTo>
                <a:lnTo>
                  <a:pt x="0" y="117372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Freeform 13"/>
          <p:cNvSpPr/>
          <p:nvPr/>
        </p:nvSpPr>
        <p:spPr>
          <a:xfrm>
            <a:off x="2142191" y="7210022"/>
            <a:ext cx="9752965" cy="1032847"/>
          </a:xfrm>
          <a:custGeom>
            <a:avLst/>
            <a:gdLst/>
            <a:ahLst/>
            <a:cxnLst/>
            <a:rect l="l" t="t" r="r" b="b"/>
            <a:pathLst>
              <a:path w="9752965" h="1032847">
                <a:moveTo>
                  <a:pt x="0" y="0"/>
                </a:moveTo>
                <a:lnTo>
                  <a:pt x="9752965" y="0"/>
                </a:lnTo>
                <a:lnTo>
                  <a:pt x="9752965" y="1032847"/>
                </a:lnTo>
                <a:lnTo>
                  <a:pt x="0" y="1032847"/>
                </a:lnTo>
                <a:lnTo>
                  <a:pt x="0" y="0"/>
                </a:lnTo>
                <a:close/>
              </a:path>
            </a:pathLst>
          </a:custGeom>
          <a:blipFill>
            <a:blip r:embed="rId3"/>
            <a:stretch>
              <a:fillRect t="-86495"/>
            </a:stretch>
          </a:blipFill>
        </p:spPr>
        <p:txBody>
          <a:bodyPr/>
          <a:lstStyle/>
          <a:p>
            <a:endParaRPr lang="en-GB"/>
          </a:p>
        </p:txBody>
      </p:sp>
      <p:grpSp>
        <p:nvGrpSpPr>
          <p:cNvPr id="14" name="Group 14"/>
          <p:cNvGrpSpPr/>
          <p:nvPr/>
        </p:nvGrpSpPr>
        <p:grpSpPr>
          <a:xfrm>
            <a:off x="2142191" y="5777447"/>
            <a:ext cx="9610044" cy="2465422"/>
            <a:chOff x="0" y="0"/>
            <a:chExt cx="3682024" cy="944610"/>
          </a:xfrm>
        </p:grpSpPr>
        <p:sp>
          <p:nvSpPr>
            <p:cNvPr id="15" name="Freeform 15"/>
            <p:cNvSpPr/>
            <p:nvPr/>
          </p:nvSpPr>
          <p:spPr>
            <a:xfrm>
              <a:off x="0" y="0"/>
              <a:ext cx="3682024" cy="944610"/>
            </a:xfrm>
            <a:custGeom>
              <a:avLst/>
              <a:gdLst/>
              <a:ahLst/>
              <a:cxnLst/>
              <a:rect l="l" t="t" r="r" b="b"/>
              <a:pathLst>
                <a:path w="3682024" h="944610">
                  <a:moveTo>
                    <a:pt x="0" y="0"/>
                  </a:moveTo>
                  <a:lnTo>
                    <a:pt x="3682024" y="0"/>
                  </a:lnTo>
                  <a:lnTo>
                    <a:pt x="3682024" y="944610"/>
                  </a:lnTo>
                  <a:lnTo>
                    <a:pt x="0" y="944610"/>
                  </a:lnTo>
                  <a:close/>
                </a:path>
              </a:pathLst>
            </a:custGeom>
            <a:solidFill>
              <a:srgbClr val="EFEFEF"/>
            </a:solidFill>
          </p:spPr>
          <p:txBody>
            <a:bodyPr/>
            <a:lstStyle/>
            <a:p>
              <a:endParaRPr lang="en-GB"/>
            </a:p>
          </p:txBody>
        </p:sp>
        <p:sp>
          <p:nvSpPr>
            <p:cNvPr id="16" name="TextBox 16"/>
            <p:cNvSpPr txBox="1"/>
            <p:nvPr/>
          </p:nvSpPr>
          <p:spPr>
            <a:xfrm>
              <a:off x="0" y="-19050"/>
              <a:ext cx="3682024" cy="963660"/>
            </a:xfrm>
            <a:prstGeom prst="rect">
              <a:avLst/>
            </a:prstGeom>
          </p:spPr>
          <p:txBody>
            <a:bodyPr lIns="50800" tIns="50800" rIns="50800" bIns="50800" rtlCol="0" anchor="ctr"/>
            <a:lstStyle/>
            <a:p>
              <a:pPr algn="ctr">
                <a:lnSpc>
                  <a:spcPts val="2859"/>
                </a:lnSpc>
              </a:pPr>
              <a:endParaRPr/>
            </a:p>
          </p:txBody>
        </p:sp>
      </p:grpSp>
      <p:sp>
        <p:nvSpPr>
          <p:cNvPr id="17" name="Freeform 17"/>
          <p:cNvSpPr/>
          <p:nvPr/>
        </p:nvSpPr>
        <p:spPr>
          <a:xfrm>
            <a:off x="2371799" y="6162574"/>
            <a:ext cx="1159455" cy="1178744"/>
          </a:xfrm>
          <a:custGeom>
            <a:avLst/>
            <a:gdLst/>
            <a:ahLst/>
            <a:cxnLst/>
            <a:rect l="l" t="t" r="r" b="b"/>
            <a:pathLst>
              <a:path w="1159455" h="1178744">
                <a:moveTo>
                  <a:pt x="0" y="0"/>
                </a:moveTo>
                <a:lnTo>
                  <a:pt x="1159455" y="0"/>
                </a:lnTo>
                <a:lnTo>
                  <a:pt x="1159455" y="1178744"/>
                </a:lnTo>
                <a:lnTo>
                  <a:pt x="0" y="117874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8" name="TextBox 18"/>
          <p:cNvSpPr txBox="1"/>
          <p:nvPr/>
        </p:nvSpPr>
        <p:spPr>
          <a:xfrm>
            <a:off x="3784101" y="5824351"/>
            <a:ext cx="7132181" cy="2283095"/>
          </a:xfrm>
          <a:prstGeom prst="rect">
            <a:avLst/>
          </a:prstGeom>
        </p:spPr>
        <p:txBody>
          <a:bodyPr lIns="0" tIns="0" rIns="0" bIns="0" rtlCol="0" anchor="t">
            <a:spAutoFit/>
          </a:bodyPr>
          <a:lstStyle/>
          <a:p>
            <a:pPr marL="477229" lvl="1" indent="-238614" algn="l">
              <a:lnSpc>
                <a:spcPts val="3050"/>
              </a:lnSpc>
              <a:buFont typeface="Arial"/>
              <a:buChar char="•"/>
            </a:pPr>
            <a:r>
              <a:rPr lang="en-US" sz="2210" spc="216">
                <a:solidFill>
                  <a:srgbClr val="231F20"/>
                </a:solidFill>
                <a:latin typeface="DM Sans"/>
                <a:ea typeface="DM Sans"/>
                <a:cs typeface="DM Sans"/>
                <a:sym typeface="DM Sans"/>
              </a:rPr>
              <a:t>The annual survey is now in its third year.</a:t>
            </a:r>
          </a:p>
          <a:p>
            <a:pPr marL="477229" lvl="1" indent="-238614" algn="l">
              <a:lnSpc>
                <a:spcPts val="3050"/>
              </a:lnSpc>
              <a:buFont typeface="Arial"/>
              <a:buChar char="•"/>
            </a:pPr>
            <a:r>
              <a:rPr lang="en-US" sz="2210" spc="216">
                <a:solidFill>
                  <a:srgbClr val="231F20"/>
                </a:solidFill>
                <a:latin typeface="DM Sans"/>
                <a:ea typeface="DM Sans"/>
                <a:cs typeface="DM Sans"/>
                <a:sym typeface="DM Sans"/>
              </a:rPr>
              <a:t>Carmarthenshire has a total of 7,830 businesses (Office of National Statistics, 2021)</a:t>
            </a:r>
          </a:p>
          <a:p>
            <a:pPr marL="477229" lvl="1" indent="-238614" algn="l">
              <a:lnSpc>
                <a:spcPts val="3050"/>
              </a:lnSpc>
              <a:buFont typeface="Arial"/>
              <a:buChar char="•"/>
            </a:pPr>
            <a:r>
              <a:rPr lang="en-US" sz="2210" spc="216">
                <a:solidFill>
                  <a:srgbClr val="231F20"/>
                </a:solidFill>
                <a:latin typeface="DM Sans"/>
                <a:ea typeface="DM Sans"/>
                <a:cs typeface="DM Sans"/>
                <a:sym typeface="DM Sans"/>
              </a:rPr>
              <a:t>This year the survey received 110 responses. </a:t>
            </a:r>
          </a:p>
        </p:txBody>
      </p:sp>
      <p:sp>
        <p:nvSpPr>
          <p:cNvPr id="19" name="Freeform 19"/>
          <p:cNvSpPr/>
          <p:nvPr/>
        </p:nvSpPr>
        <p:spPr>
          <a:xfrm>
            <a:off x="-2779578" y="7341318"/>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nvGrpSpPr>
          <p:cNvPr id="20" name="Group 20"/>
          <p:cNvGrpSpPr/>
          <p:nvPr/>
        </p:nvGrpSpPr>
        <p:grpSpPr>
          <a:xfrm>
            <a:off x="10758785" y="916204"/>
            <a:ext cx="6176060" cy="8208697"/>
            <a:chOff x="0" y="0"/>
            <a:chExt cx="956833" cy="1271742"/>
          </a:xfrm>
        </p:grpSpPr>
        <p:sp>
          <p:nvSpPr>
            <p:cNvPr id="21" name="Freeform 21"/>
            <p:cNvSpPr/>
            <p:nvPr/>
          </p:nvSpPr>
          <p:spPr>
            <a:xfrm>
              <a:off x="0" y="0"/>
              <a:ext cx="956833" cy="1271742"/>
            </a:xfrm>
            <a:custGeom>
              <a:avLst/>
              <a:gdLst/>
              <a:ahLst/>
              <a:cxnLst/>
              <a:rect l="l" t="t" r="r" b="b"/>
              <a:pathLst>
                <a:path w="956833" h="1271742">
                  <a:moveTo>
                    <a:pt x="0" y="0"/>
                  </a:moveTo>
                  <a:lnTo>
                    <a:pt x="956833" y="0"/>
                  </a:lnTo>
                  <a:lnTo>
                    <a:pt x="956833" y="1271742"/>
                  </a:lnTo>
                  <a:lnTo>
                    <a:pt x="0" y="1271742"/>
                  </a:lnTo>
                  <a:close/>
                </a:path>
              </a:pathLst>
            </a:custGeom>
            <a:blipFill>
              <a:blip r:embed="rId11"/>
              <a:stretch>
                <a:fillRect l="-55333" r="-55333"/>
              </a:stretch>
            </a:blipFill>
          </p:spPr>
          <p:txBody>
            <a:bodyPr/>
            <a:lstStyle/>
            <a:p>
              <a:endParaRPr lang="en-GB"/>
            </a:p>
          </p:txBody>
        </p:sp>
      </p:grpSp>
      <p:sp>
        <p:nvSpPr>
          <p:cNvPr id="22" name="TextBox 22"/>
          <p:cNvSpPr txBox="1"/>
          <p:nvPr/>
        </p:nvSpPr>
        <p:spPr>
          <a:xfrm>
            <a:off x="1431036" y="890813"/>
            <a:ext cx="9610044" cy="1686342"/>
          </a:xfrm>
          <a:prstGeom prst="rect">
            <a:avLst/>
          </a:prstGeom>
        </p:spPr>
        <p:txBody>
          <a:bodyPr lIns="0" tIns="0" rIns="0" bIns="0" rtlCol="0" anchor="t">
            <a:spAutoFit/>
          </a:bodyPr>
          <a:lstStyle/>
          <a:p>
            <a:pPr algn="l">
              <a:lnSpc>
                <a:spcPts val="13774"/>
              </a:lnSpc>
            </a:pPr>
            <a:r>
              <a:rPr lang="en-US" sz="9981" b="1" spc="978">
                <a:solidFill>
                  <a:srgbClr val="231F20"/>
                </a:solidFill>
                <a:latin typeface="Oswald Bold"/>
                <a:ea typeface="Oswald Bold"/>
                <a:cs typeface="Oswald Bold"/>
                <a:sym typeface="Oswald Bold"/>
              </a:rPr>
              <a:t>INTRODUCTION</a:t>
            </a:r>
          </a:p>
        </p:txBody>
      </p:sp>
      <p:sp>
        <p:nvSpPr>
          <p:cNvPr id="23" name="TextBox 23"/>
          <p:cNvSpPr txBox="1"/>
          <p:nvPr/>
        </p:nvSpPr>
        <p:spPr>
          <a:xfrm>
            <a:off x="3784101" y="3625696"/>
            <a:ext cx="7132181" cy="1539659"/>
          </a:xfrm>
          <a:prstGeom prst="rect">
            <a:avLst/>
          </a:prstGeom>
        </p:spPr>
        <p:txBody>
          <a:bodyPr lIns="0" tIns="0" rIns="0" bIns="0" rtlCol="0" anchor="t">
            <a:spAutoFit/>
          </a:bodyPr>
          <a:lstStyle/>
          <a:p>
            <a:pPr marL="0" lvl="0" indent="0" algn="l">
              <a:lnSpc>
                <a:spcPts val="3050"/>
              </a:lnSpc>
              <a:spcBef>
                <a:spcPct val="0"/>
              </a:spcBef>
            </a:pPr>
            <a:r>
              <a:rPr lang="en-US" sz="2210" spc="216">
                <a:solidFill>
                  <a:srgbClr val="231F20"/>
                </a:solidFill>
                <a:latin typeface="DM Sans"/>
                <a:ea typeface="DM Sans"/>
                <a:cs typeface="DM Sans"/>
                <a:sym typeface="DM Sans"/>
              </a:rPr>
              <a:t>Under the Well-Being of Future Generations Act (2015) we are required to consult with various groups of citizens. This research focuses on the consultation of Business.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a:off x="5307472" y="6672678"/>
            <a:ext cx="7673056" cy="7673056"/>
          </a:xfrm>
          <a:custGeom>
            <a:avLst/>
            <a:gdLst/>
            <a:ahLst/>
            <a:cxnLst/>
            <a:rect l="l" t="t" r="r" b="b"/>
            <a:pathLst>
              <a:path w="7673056" h="7673056">
                <a:moveTo>
                  <a:pt x="0" y="0"/>
                </a:moveTo>
                <a:lnTo>
                  <a:pt x="7673056" y="0"/>
                </a:lnTo>
                <a:lnTo>
                  <a:pt x="7673056" y="7673056"/>
                </a:lnTo>
                <a:lnTo>
                  <a:pt x="0" y="76730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8024816" y="5501099"/>
            <a:ext cx="2238367" cy="2238367"/>
          </a:xfrm>
          <a:custGeom>
            <a:avLst/>
            <a:gdLst/>
            <a:ahLst/>
            <a:cxnLst/>
            <a:rect l="l" t="t" r="r" b="b"/>
            <a:pathLst>
              <a:path w="2238367" h="2238367">
                <a:moveTo>
                  <a:pt x="0" y="0"/>
                </a:moveTo>
                <a:lnTo>
                  <a:pt x="2238368" y="0"/>
                </a:lnTo>
                <a:lnTo>
                  <a:pt x="2238368" y="2238367"/>
                </a:lnTo>
                <a:lnTo>
                  <a:pt x="0" y="223836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8663659" y="6071953"/>
            <a:ext cx="960682" cy="1052540"/>
          </a:xfrm>
          <a:custGeom>
            <a:avLst/>
            <a:gdLst/>
            <a:ahLst/>
            <a:cxnLst/>
            <a:rect l="l" t="t" r="r" b="b"/>
            <a:pathLst>
              <a:path w="960682" h="1052540">
                <a:moveTo>
                  <a:pt x="0" y="0"/>
                </a:moveTo>
                <a:lnTo>
                  <a:pt x="960682" y="0"/>
                </a:lnTo>
                <a:lnTo>
                  <a:pt x="960682" y="1052541"/>
                </a:lnTo>
                <a:lnTo>
                  <a:pt x="0" y="105254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1539534" y="7377531"/>
            <a:ext cx="2238367" cy="2238367"/>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4510099" y="7377531"/>
            <a:ext cx="2238367" cy="2238367"/>
          </a:xfrm>
          <a:custGeom>
            <a:avLst/>
            <a:gdLst/>
            <a:ahLst/>
            <a:cxnLst/>
            <a:rect l="l" t="t" r="r" b="b"/>
            <a:pathLst>
              <a:path w="2238367" h="2238367">
                <a:moveTo>
                  <a:pt x="0" y="0"/>
                </a:moveTo>
                <a:lnTo>
                  <a:pt x="2238367" y="0"/>
                </a:lnTo>
                <a:lnTo>
                  <a:pt x="2238367" y="2238368"/>
                </a:lnTo>
                <a:lnTo>
                  <a:pt x="0" y="223836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4994936" y="7891202"/>
            <a:ext cx="1268693" cy="1211025"/>
          </a:xfrm>
          <a:custGeom>
            <a:avLst/>
            <a:gdLst/>
            <a:ahLst/>
            <a:cxnLst/>
            <a:rect l="l" t="t" r="r" b="b"/>
            <a:pathLst>
              <a:path w="1268693" h="1211025">
                <a:moveTo>
                  <a:pt x="0" y="0"/>
                </a:moveTo>
                <a:lnTo>
                  <a:pt x="1268693" y="0"/>
                </a:lnTo>
                <a:lnTo>
                  <a:pt x="1268693" y="1211025"/>
                </a:lnTo>
                <a:lnTo>
                  <a:pt x="0" y="121102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9" name="Freeform 9"/>
          <p:cNvSpPr/>
          <p:nvPr/>
        </p:nvSpPr>
        <p:spPr>
          <a:xfrm>
            <a:off x="12106315" y="7936159"/>
            <a:ext cx="1104804" cy="1121111"/>
          </a:xfrm>
          <a:custGeom>
            <a:avLst/>
            <a:gdLst/>
            <a:ahLst/>
            <a:cxnLst/>
            <a:rect l="l" t="t" r="r" b="b"/>
            <a:pathLst>
              <a:path w="1104804" h="1121111">
                <a:moveTo>
                  <a:pt x="0" y="0"/>
                </a:moveTo>
                <a:lnTo>
                  <a:pt x="1104805" y="0"/>
                </a:lnTo>
                <a:lnTo>
                  <a:pt x="1104805" y="1121111"/>
                </a:lnTo>
                <a:lnTo>
                  <a:pt x="0" y="112111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10" name="Group 10"/>
          <p:cNvGrpSpPr/>
          <p:nvPr/>
        </p:nvGrpSpPr>
        <p:grpSpPr>
          <a:xfrm>
            <a:off x="1774426" y="3206190"/>
            <a:ext cx="3474003" cy="647719"/>
            <a:chOff x="0" y="0"/>
            <a:chExt cx="914964" cy="170593"/>
          </a:xfrm>
        </p:grpSpPr>
        <p:sp>
          <p:nvSpPr>
            <p:cNvPr id="11" name="Freeform 11"/>
            <p:cNvSpPr/>
            <p:nvPr/>
          </p:nvSpPr>
          <p:spPr>
            <a:xfrm>
              <a:off x="0" y="0"/>
              <a:ext cx="914964" cy="17059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endParaRPr lang="en-GB"/>
            </a:p>
          </p:txBody>
        </p:sp>
        <p:sp>
          <p:nvSpPr>
            <p:cNvPr id="12" name="TextBox 12"/>
            <p:cNvSpPr txBox="1"/>
            <p:nvPr/>
          </p:nvSpPr>
          <p:spPr>
            <a:xfrm>
              <a:off x="0" y="-57150"/>
              <a:ext cx="914964" cy="227743"/>
            </a:xfrm>
            <a:prstGeom prst="rect">
              <a:avLst/>
            </a:prstGeom>
          </p:spPr>
          <p:txBody>
            <a:bodyPr lIns="50800" tIns="50800" rIns="50800" bIns="50800" rtlCol="0" anchor="ctr"/>
            <a:lstStyle/>
            <a:p>
              <a:pPr marL="0" lvl="0" indent="0" algn="ctr">
                <a:lnSpc>
                  <a:spcPts val="4114"/>
                </a:lnSpc>
                <a:spcBef>
                  <a:spcPct val="0"/>
                </a:spcBef>
              </a:pPr>
              <a:r>
                <a:rPr lang="en-US" sz="2981" b="1" spc="29">
                  <a:solidFill>
                    <a:srgbClr val="FFFFFF"/>
                  </a:solidFill>
                  <a:latin typeface="DM Sans Bold"/>
                  <a:ea typeface="DM Sans Bold"/>
                  <a:cs typeface="DM Sans Bold"/>
                  <a:sym typeface="DM Sans Bold"/>
                </a:rPr>
                <a:t>Objective n° 1</a:t>
              </a:r>
            </a:p>
          </p:txBody>
        </p:sp>
      </p:grpSp>
      <p:sp>
        <p:nvSpPr>
          <p:cNvPr id="13" name="TextBox 13"/>
          <p:cNvSpPr txBox="1"/>
          <p:nvPr/>
        </p:nvSpPr>
        <p:spPr>
          <a:xfrm>
            <a:off x="2887170" y="1277407"/>
            <a:ext cx="12613754" cy="1166783"/>
          </a:xfrm>
          <a:prstGeom prst="rect">
            <a:avLst/>
          </a:prstGeom>
        </p:spPr>
        <p:txBody>
          <a:bodyPr lIns="0" tIns="0" rIns="0" bIns="0" rtlCol="0" anchor="t">
            <a:spAutoFit/>
          </a:bodyPr>
          <a:lstStyle/>
          <a:p>
            <a:pPr algn="ctr">
              <a:lnSpc>
                <a:spcPts val="9587"/>
              </a:lnSpc>
            </a:pPr>
            <a:r>
              <a:rPr lang="en-US" sz="6947" b="1" spc="368">
                <a:solidFill>
                  <a:srgbClr val="231F20"/>
                </a:solidFill>
                <a:latin typeface="Oswald Bold"/>
                <a:ea typeface="Oswald Bold"/>
                <a:cs typeface="Oswald Bold"/>
                <a:sym typeface="Oswald Bold"/>
              </a:rPr>
              <a:t> OBJECTIVES OF THE RESEARCH</a:t>
            </a:r>
          </a:p>
        </p:txBody>
      </p:sp>
      <p:sp>
        <p:nvSpPr>
          <p:cNvPr id="14" name="TextBox 14"/>
          <p:cNvSpPr txBox="1"/>
          <p:nvPr/>
        </p:nvSpPr>
        <p:spPr>
          <a:xfrm>
            <a:off x="1774426" y="3952425"/>
            <a:ext cx="3360904" cy="2049542"/>
          </a:xfrm>
          <a:prstGeom prst="rect">
            <a:avLst/>
          </a:prstGeom>
        </p:spPr>
        <p:txBody>
          <a:bodyPr lIns="0" tIns="0" rIns="0" bIns="0" rtlCol="0" anchor="t">
            <a:spAutoFit/>
          </a:bodyPr>
          <a:lstStyle/>
          <a:p>
            <a:pPr marL="0" lvl="0" indent="0" algn="ctr">
              <a:lnSpc>
                <a:spcPts val="2774"/>
              </a:lnSpc>
              <a:spcBef>
                <a:spcPct val="0"/>
              </a:spcBef>
            </a:pPr>
            <a:r>
              <a:rPr lang="en-US" sz="2010" spc="197">
                <a:solidFill>
                  <a:srgbClr val="231F20"/>
                </a:solidFill>
                <a:latin typeface="DM Sans"/>
                <a:ea typeface="DM Sans"/>
                <a:cs typeface="DM Sans"/>
                <a:sym typeface="DM Sans"/>
              </a:rPr>
              <a:t>Assess the effectiveness of the Annual Business Survey in gathering the views and opinions of local businesses </a:t>
            </a:r>
          </a:p>
        </p:txBody>
      </p:sp>
      <p:grpSp>
        <p:nvGrpSpPr>
          <p:cNvPr id="15" name="Group 15"/>
          <p:cNvGrpSpPr/>
          <p:nvPr/>
        </p:nvGrpSpPr>
        <p:grpSpPr>
          <a:xfrm>
            <a:off x="7218805" y="3206190"/>
            <a:ext cx="3474003" cy="647719"/>
            <a:chOff x="0" y="0"/>
            <a:chExt cx="914964" cy="170593"/>
          </a:xfrm>
        </p:grpSpPr>
        <p:sp>
          <p:nvSpPr>
            <p:cNvPr id="16" name="Freeform 16"/>
            <p:cNvSpPr/>
            <p:nvPr/>
          </p:nvSpPr>
          <p:spPr>
            <a:xfrm>
              <a:off x="0" y="0"/>
              <a:ext cx="914964" cy="17059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endParaRPr lang="en-GB"/>
            </a:p>
          </p:txBody>
        </p:sp>
        <p:sp>
          <p:nvSpPr>
            <p:cNvPr id="17" name="TextBox 17"/>
            <p:cNvSpPr txBox="1"/>
            <p:nvPr/>
          </p:nvSpPr>
          <p:spPr>
            <a:xfrm>
              <a:off x="0" y="-57150"/>
              <a:ext cx="914964" cy="227743"/>
            </a:xfrm>
            <a:prstGeom prst="rect">
              <a:avLst/>
            </a:prstGeom>
          </p:spPr>
          <p:txBody>
            <a:bodyPr lIns="50800" tIns="50800" rIns="50800" bIns="50800" rtlCol="0" anchor="ctr"/>
            <a:lstStyle/>
            <a:p>
              <a:pPr marL="0" lvl="0" indent="0" algn="ctr">
                <a:lnSpc>
                  <a:spcPts val="4114"/>
                </a:lnSpc>
                <a:spcBef>
                  <a:spcPct val="0"/>
                </a:spcBef>
              </a:pPr>
              <a:r>
                <a:rPr lang="en-US" sz="2981" b="1" spc="29">
                  <a:solidFill>
                    <a:srgbClr val="FFFFFF"/>
                  </a:solidFill>
                  <a:latin typeface="DM Sans Bold"/>
                  <a:ea typeface="DM Sans Bold"/>
                  <a:cs typeface="DM Sans Bold"/>
                  <a:sym typeface="DM Sans Bold"/>
                </a:rPr>
                <a:t>Objective n° 2</a:t>
              </a:r>
            </a:p>
          </p:txBody>
        </p:sp>
      </p:grpSp>
      <p:sp>
        <p:nvSpPr>
          <p:cNvPr id="18" name="TextBox 18"/>
          <p:cNvSpPr txBox="1"/>
          <p:nvPr/>
        </p:nvSpPr>
        <p:spPr>
          <a:xfrm>
            <a:off x="6972338" y="4122658"/>
            <a:ext cx="3966937" cy="677942"/>
          </a:xfrm>
          <a:prstGeom prst="rect">
            <a:avLst/>
          </a:prstGeom>
        </p:spPr>
        <p:txBody>
          <a:bodyPr lIns="0" tIns="0" rIns="0" bIns="0" rtlCol="0" anchor="t">
            <a:spAutoFit/>
          </a:bodyPr>
          <a:lstStyle/>
          <a:p>
            <a:pPr marL="0" lvl="0" indent="0" algn="ctr">
              <a:lnSpc>
                <a:spcPts val="2774"/>
              </a:lnSpc>
              <a:spcBef>
                <a:spcPct val="0"/>
              </a:spcBef>
            </a:pPr>
            <a:r>
              <a:rPr lang="en-US" sz="2010" spc="197">
                <a:solidFill>
                  <a:srgbClr val="231F20"/>
                </a:solidFill>
                <a:latin typeface="DM Sans"/>
                <a:ea typeface="DM Sans"/>
                <a:cs typeface="DM Sans"/>
                <a:sym typeface="DM Sans"/>
              </a:rPr>
              <a:t>Determine the actionability of the survey data </a:t>
            </a:r>
          </a:p>
        </p:txBody>
      </p:sp>
      <p:grpSp>
        <p:nvGrpSpPr>
          <p:cNvPr id="19" name="Group 19"/>
          <p:cNvGrpSpPr/>
          <p:nvPr/>
        </p:nvGrpSpPr>
        <p:grpSpPr>
          <a:xfrm>
            <a:off x="13284209" y="3206190"/>
            <a:ext cx="3474003" cy="647719"/>
            <a:chOff x="0" y="0"/>
            <a:chExt cx="914964" cy="170593"/>
          </a:xfrm>
        </p:grpSpPr>
        <p:sp>
          <p:nvSpPr>
            <p:cNvPr id="20" name="Freeform 20"/>
            <p:cNvSpPr/>
            <p:nvPr/>
          </p:nvSpPr>
          <p:spPr>
            <a:xfrm>
              <a:off x="0" y="0"/>
              <a:ext cx="914964" cy="170593"/>
            </a:xfrm>
            <a:custGeom>
              <a:avLst/>
              <a:gdLst/>
              <a:ahLst/>
              <a:cxnLst/>
              <a:rect l="l" t="t" r="r" b="b"/>
              <a:pathLst>
                <a:path w="914964" h="170593">
                  <a:moveTo>
                    <a:pt x="0" y="0"/>
                  </a:moveTo>
                  <a:lnTo>
                    <a:pt x="914964" y="0"/>
                  </a:lnTo>
                  <a:lnTo>
                    <a:pt x="914964" y="170593"/>
                  </a:lnTo>
                  <a:lnTo>
                    <a:pt x="0" y="170593"/>
                  </a:lnTo>
                  <a:close/>
                </a:path>
              </a:pathLst>
            </a:custGeom>
            <a:solidFill>
              <a:srgbClr val="1A1A1A"/>
            </a:solidFill>
          </p:spPr>
          <p:txBody>
            <a:bodyPr/>
            <a:lstStyle/>
            <a:p>
              <a:endParaRPr lang="en-GB"/>
            </a:p>
          </p:txBody>
        </p:sp>
        <p:sp>
          <p:nvSpPr>
            <p:cNvPr id="21" name="TextBox 21"/>
            <p:cNvSpPr txBox="1"/>
            <p:nvPr/>
          </p:nvSpPr>
          <p:spPr>
            <a:xfrm>
              <a:off x="0" y="-57150"/>
              <a:ext cx="914964" cy="227743"/>
            </a:xfrm>
            <a:prstGeom prst="rect">
              <a:avLst/>
            </a:prstGeom>
          </p:spPr>
          <p:txBody>
            <a:bodyPr lIns="50800" tIns="50800" rIns="50800" bIns="50800" rtlCol="0" anchor="ctr"/>
            <a:lstStyle/>
            <a:p>
              <a:pPr marL="0" lvl="0" indent="0" algn="ctr">
                <a:lnSpc>
                  <a:spcPts val="4114"/>
                </a:lnSpc>
                <a:spcBef>
                  <a:spcPct val="0"/>
                </a:spcBef>
              </a:pPr>
              <a:r>
                <a:rPr lang="en-US" sz="2981" b="1" spc="29">
                  <a:solidFill>
                    <a:srgbClr val="FFFFFF"/>
                  </a:solidFill>
                  <a:latin typeface="DM Sans Bold"/>
                  <a:ea typeface="DM Sans Bold"/>
                  <a:cs typeface="DM Sans Bold"/>
                  <a:sym typeface="DM Sans Bold"/>
                </a:rPr>
                <a:t>Objective n° 3</a:t>
              </a:r>
            </a:p>
          </p:txBody>
        </p:sp>
      </p:grpSp>
      <p:sp>
        <p:nvSpPr>
          <p:cNvPr id="22" name="TextBox 22"/>
          <p:cNvSpPr txBox="1"/>
          <p:nvPr/>
        </p:nvSpPr>
        <p:spPr>
          <a:xfrm>
            <a:off x="13340758" y="4045241"/>
            <a:ext cx="3360904" cy="1363742"/>
          </a:xfrm>
          <a:prstGeom prst="rect">
            <a:avLst/>
          </a:prstGeom>
        </p:spPr>
        <p:txBody>
          <a:bodyPr lIns="0" tIns="0" rIns="0" bIns="0" rtlCol="0" anchor="t">
            <a:spAutoFit/>
          </a:bodyPr>
          <a:lstStyle/>
          <a:p>
            <a:pPr marL="0" lvl="0" indent="0" algn="ctr">
              <a:lnSpc>
                <a:spcPts val="2774"/>
              </a:lnSpc>
              <a:spcBef>
                <a:spcPct val="0"/>
              </a:spcBef>
            </a:pPr>
            <a:r>
              <a:rPr lang="en-US" sz="2010" spc="197">
                <a:solidFill>
                  <a:srgbClr val="231F20"/>
                </a:solidFill>
                <a:latin typeface="DM Sans"/>
                <a:ea typeface="DM Sans"/>
                <a:cs typeface="DM Sans"/>
                <a:sym typeface="DM Sans"/>
              </a:rPr>
              <a:t>Highlight areas for improvement that will make this survey more effective</a:t>
            </a:r>
          </a:p>
        </p:txBody>
      </p:sp>
      <p:sp>
        <p:nvSpPr>
          <p:cNvPr id="23" name="Freeform 23"/>
          <p:cNvSpPr/>
          <p:nvPr/>
        </p:nvSpPr>
        <p:spPr>
          <a:xfrm>
            <a:off x="14479722" y="-4833750"/>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4" name="Freeform 24"/>
          <p:cNvSpPr/>
          <p:nvPr/>
        </p:nvSpPr>
        <p:spPr>
          <a:xfrm rot="-4176364">
            <a:off x="-4105129" y="6530238"/>
            <a:ext cx="7616557" cy="7815497"/>
          </a:xfrm>
          <a:custGeom>
            <a:avLst/>
            <a:gdLst/>
            <a:ahLst/>
            <a:cxnLst/>
            <a:rect l="l" t="t" r="r" b="b"/>
            <a:pathLst>
              <a:path w="7616557" h="7815497">
                <a:moveTo>
                  <a:pt x="0" y="0"/>
                </a:moveTo>
                <a:lnTo>
                  <a:pt x="7616556" y="0"/>
                </a:lnTo>
                <a:lnTo>
                  <a:pt x="7616556" y="7815496"/>
                </a:lnTo>
                <a:lnTo>
                  <a:pt x="0" y="781549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0" y="0"/>
            <a:ext cx="18288000" cy="3086100"/>
            <a:chOff x="0" y="0"/>
            <a:chExt cx="4816593" cy="812800"/>
          </a:xfrm>
        </p:grpSpPr>
        <p:sp>
          <p:nvSpPr>
            <p:cNvPr id="4" name="Freeform 4"/>
            <p:cNvSpPr/>
            <p:nvPr/>
          </p:nvSpPr>
          <p:spPr>
            <a:xfrm>
              <a:off x="0" y="0"/>
              <a:ext cx="4816592" cy="812800"/>
            </a:xfrm>
            <a:custGeom>
              <a:avLst/>
              <a:gdLst/>
              <a:ahLst/>
              <a:cxnLst/>
              <a:rect l="l" t="t" r="r" b="b"/>
              <a:pathLst>
                <a:path w="4816592" h="812800">
                  <a:moveTo>
                    <a:pt x="0" y="0"/>
                  </a:moveTo>
                  <a:lnTo>
                    <a:pt x="4816592" y="0"/>
                  </a:lnTo>
                  <a:lnTo>
                    <a:pt x="4816592" y="812800"/>
                  </a:lnTo>
                  <a:lnTo>
                    <a:pt x="0" y="812800"/>
                  </a:lnTo>
                  <a:close/>
                </a:path>
              </a:pathLst>
            </a:custGeom>
            <a:solidFill>
              <a:srgbClr val="1A1A1A"/>
            </a:solidFill>
          </p:spPr>
          <p:txBody>
            <a:bodyPr/>
            <a:lstStyle/>
            <a:p>
              <a:endParaRPr lang="en-GB"/>
            </a:p>
          </p:txBody>
        </p:sp>
        <p:sp>
          <p:nvSpPr>
            <p:cNvPr id="5" name="TextBox 5"/>
            <p:cNvSpPr txBox="1"/>
            <p:nvPr/>
          </p:nvSpPr>
          <p:spPr>
            <a:xfrm>
              <a:off x="0" y="-19050"/>
              <a:ext cx="4816593" cy="831850"/>
            </a:xfrm>
            <a:prstGeom prst="rect">
              <a:avLst/>
            </a:prstGeom>
          </p:spPr>
          <p:txBody>
            <a:bodyPr lIns="50800" tIns="50800" rIns="50800" bIns="50800" rtlCol="0" anchor="ctr"/>
            <a:lstStyle/>
            <a:p>
              <a:pPr algn="ctr">
                <a:lnSpc>
                  <a:spcPts val="2859"/>
                </a:lnSpc>
              </a:pPr>
              <a:endParaRPr/>
            </a:p>
          </p:txBody>
        </p:sp>
      </p:grpSp>
      <p:sp>
        <p:nvSpPr>
          <p:cNvPr id="6" name="Freeform 6"/>
          <p:cNvSpPr/>
          <p:nvPr/>
        </p:nvSpPr>
        <p:spPr>
          <a:xfrm>
            <a:off x="13451022" y="-4729397"/>
            <a:ext cx="7616557" cy="7815497"/>
          </a:xfrm>
          <a:custGeom>
            <a:avLst/>
            <a:gdLst/>
            <a:ahLst/>
            <a:cxnLst/>
            <a:rect l="l" t="t" r="r" b="b"/>
            <a:pathLst>
              <a:path w="7616557" h="7815497">
                <a:moveTo>
                  <a:pt x="0" y="0"/>
                </a:moveTo>
                <a:lnTo>
                  <a:pt x="7616556" y="0"/>
                </a:lnTo>
                <a:lnTo>
                  <a:pt x="7616556" y="7815497"/>
                </a:lnTo>
                <a:lnTo>
                  <a:pt x="0" y="781549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2851369" y="-3442596"/>
            <a:ext cx="6709932" cy="6885191"/>
          </a:xfrm>
          <a:custGeom>
            <a:avLst/>
            <a:gdLst/>
            <a:ahLst/>
            <a:cxnLst/>
            <a:rect l="l" t="t" r="r" b="b"/>
            <a:pathLst>
              <a:path w="6709932" h="6885191">
                <a:moveTo>
                  <a:pt x="0" y="0"/>
                </a:moveTo>
                <a:lnTo>
                  <a:pt x="6709932" y="0"/>
                </a:lnTo>
                <a:lnTo>
                  <a:pt x="6709932" y="6885192"/>
                </a:lnTo>
                <a:lnTo>
                  <a:pt x="0" y="688519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1410691" y="7141014"/>
            <a:ext cx="4473739" cy="2443073"/>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6"/>
            <a:stretch>
              <a:fillRect t="-3528" b="-18474"/>
            </a:stretch>
          </a:blipFill>
        </p:spPr>
        <p:txBody>
          <a:bodyPr/>
          <a:lstStyle/>
          <a:p>
            <a:endParaRPr lang="en-GB"/>
          </a:p>
        </p:txBody>
      </p:sp>
      <p:grpSp>
        <p:nvGrpSpPr>
          <p:cNvPr id="9" name="Group 9"/>
          <p:cNvGrpSpPr/>
          <p:nvPr/>
        </p:nvGrpSpPr>
        <p:grpSpPr>
          <a:xfrm>
            <a:off x="2222643" y="3302396"/>
            <a:ext cx="4473739" cy="636748"/>
            <a:chOff x="0" y="0"/>
            <a:chExt cx="1178269" cy="167703"/>
          </a:xfrm>
        </p:grpSpPr>
        <p:sp>
          <p:nvSpPr>
            <p:cNvPr id="10" name="Freeform 10"/>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11" name="TextBox 11"/>
            <p:cNvSpPr txBox="1"/>
            <p:nvPr/>
          </p:nvSpPr>
          <p:spPr>
            <a:xfrm>
              <a:off x="0" y="-57150"/>
              <a:ext cx="1178269" cy="224853"/>
            </a:xfrm>
            <a:prstGeom prst="rect">
              <a:avLst/>
            </a:prstGeom>
          </p:spPr>
          <p:txBody>
            <a:bodyPr lIns="50800" tIns="50800" rIns="50800" bIns="50800" rtlCol="0" anchor="ctr"/>
            <a:lstStyle/>
            <a:p>
              <a:pPr marL="0" lvl="0" indent="0" algn="ctr">
                <a:lnSpc>
                  <a:spcPts val="4114"/>
                </a:lnSpc>
                <a:spcBef>
                  <a:spcPct val="0"/>
                </a:spcBef>
              </a:pPr>
              <a:r>
                <a:rPr lang="en-US" sz="2981" i="1" spc="29">
                  <a:solidFill>
                    <a:srgbClr val="FFFFFF"/>
                  </a:solidFill>
                  <a:latin typeface="DM Sans Italics"/>
                  <a:ea typeface="DM Sans Italics"/>
                  <a:cs typeface="DM Sans Italics"/>
                  <a:sym typeface="DM Sans Italics"/>
                </a:rPr>
                <a:t>Primary</a:t>
              </a:r>
            </a:p>
          </p:txBody>
        </p:sp>
      </p:grpSp>
      <p:grpSp>
        <p:nvGrpSpPr>
          <p:cNvPr id="12" name="Group 12"/>
          <p:cNvGrpSpPr/>
          <p:nvPr/>
        </p:nvGrpSpPr>
        <p:grpSpPr>
          <a:xfrm>
            <a:off x="6893475" y="3086100"/>
            <a:ext cx="9034431" cy="3418166"/>
            <a:chOff x="0" y="0"/>
            <a:chExt cx="1744696" cy="660104"/>
          </a:xfrm>
        </p:grpSpPr>
        <p:sp>
          <p:nvSpPr>
            <p:cNvPr id="13" name="Freeform 13"/>
            <p:cNvSpPr/>
            <p:nvPr/>
          </p:nvSpPr>
          <p:spPr>
            <a:xfrm>
              <a:off x="0" y="0"/>
              <a:ext cx="1744696" cy="660104"/>
            </a:xfrm>
            <a:custGeom>
              <a:avLst/>
              <a:gdLst/>
              <a:ahLst/>
              <a:cxnLst/>
              <a:rect l="l" t="t" r="r" b="b"/>
              <a:pathLst>
                <a:path w="1744696" h="660104">
                  <a:moveTo>
                    <a:pt x="0" y="0"/>
                  </a:moveTo>
                  <a:lnTo>
                    <a:pt x="1744696" y="0"/>
                  </a:lnTo>
                  <a:lnTo>
                    <a:pt x="1744696" y="660104"/>
                  </a:lnTo>
                  <a:lnTo>
                    <a:pt x="0" y="660104"/>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14" name="TextBox 14"/>
            <p:cNvSpPr txBox="1"/>
            <p:nvPr/>
          </p:nvSpPr>
          <p:spPr>
            <a:xfrm>
              <a:off x="0" y="-19050"/>
              <a:ext cx="1744696" cy="679154"/>
            </a:xfrm>
            <a:prstGeom prst="rect">
              <a:avLst/>
            </a:prstGeom>
          </p:spPr>
          <p:txBody>
            <a:bodyPr lIns="50800" tIns="50800" rIns="50800" bIns="50800" rtlCol="0" anchor="ctr"/>
            <a:lstStyle/>
            <a:p>
              <a:pPr algn="ctr">
                <a:lnSpc>
                  <a:spcPts val="2859"/>
                </a:lnSpc>
              </a:pPr>
              <a:endParaRPr/>
            </a:p>
          </p:txBody>
        </p:sp>
      </p:grpSp>
      <p:sp>
        <p:nvSpPr>
          <p:cNvPr id="15" name="Freeform 15"/>
          <p:cNvSpPr/>
          <p:nvPr/>
        </p:nvSpPr>
        <p:spPr>
          <a:xfrm>
            <a:off x="2222643" y="3920994"/>
            <a:ext cx="4473739" cy="2443073"/>
          </a:xfrm>
          <a:custGeom>
            <a:avLst/>
            <a:gdLst/>
            <a:ahLst/>
            <a:cxnLst/>
            <a:rect l="l" t="t" r="r" b="b"/>
            <a:pathLst>
              <a:path w="4473739" h="2443073">
                <a:moveTo>
                  <a:pt x="0" y="0"/>
                </a:moveTo>
                <a:lnTo>
                  <a:pt x="4473739" y="0"/>
                </a:lnTo>
                <a:lnTo>
                  <a:pt x="4473739" y="2443073"/>
                </a:lnTo>
                <a:lnTo>
                  <a:pt x="0" y="2443073"/>
                </a:lnTo>
                <a:lnTo>
                  <a:pt x="0" y="0"/>
                </a:lnTo>
                <a:close/>
              </a:path>
            </a:pathLst>
          </a:custGeom>
          <a:blipFill>
            <a:blip r:embed="rId7"/>
            <a:stretch>
              <a:fillRect t="-11039" b="-11039"/>
            </a:stretch>
          </a:blipFill>
        </p:spPr>
        <p:txBody>
          <a:bodyPr/>
          <a:lstStyle/>
          <a:p>
            <a:endParaRPr lang="en-GB"/>
          </a:p>
        </p:txBody>
      </p:sp>
      <p:grpSp>
        <p:nvGrpSpPr>
          <p:cNvPr id="16" name="Group 16"/>
          <p:cNvGrpSpPr/>
          <p:nvPr/>
        </p:nvGrpSpPr>
        <p:grpSpPr>
          <a:xfrm>
            <a:off x="11410691" y="6504266"/>
            <a:ext cx="4473739" cy="636748"/>
            <a:chOff x="0" y="0"/>
            <a:chExt cx="1178269" cy="167703"/>
          </a:xfrm>
        </p:grpSpPr>
        <p:sp>
          <p:nvSpPr>
            <p:cNvPr id="17" name="Freeform 17"/>
            <p:cNvSpPr/>
            <p:nvPr/>
          </p:nvSpPr>
          <p:spPr>
            <a:xfrm>
              <a:off x="0" y="0"/>
              <a:ext cx="1178269" cy="167703"/>
            </a:xfrm>
            <a:custGeom>
              <a:avLst/>
              <a:gdLst/>
              <a:ahLst/>
              <a:cxnLst/>
              <a:rect l="l" t="t" r="r" b="b"/>
              <a:pathLst>
                <a:path w="1178269" h="167703">
                  <a:moveTo>
                    <a:pt x="0" y="0"/>
                  </a:moveTo>
                  <a:lnTo>
                    <a:pt x="1178269" y="0"/>
                  </a:lnTo>
                  <a:lnTo>
                    <a:pt x="1178269" y="167703"/>
                  </a:lnTo>
                  <a:lnTo>
                    <a:pt x="0" y="167703"/>
                  </a:lnTo>
                  <a:close/>
                </a:path>
              </a:pathLst>
            </a:custGeom>
            <a:solidFill>
              <a:srgbClr val="1A1A1A"/>
            </a:solidFill>
          </p:spPr>
          <p:txBody>
            <a:bodyPr/>
            <a:lstStyle/>
            <a:p>
              <a:endParaRPr lang="en-GB"/>
            </a:p>
          </p:txBody>
        </p:sp>
        <p:sp>
          <p:nvSpPr>
            <p:cNvPr id="18" name="TextBox 18"/>
            <p:cNvSpPr txBox="1"/>
            <p:nvPr/>
          </p:nvSpPr>
          <p:spPr>
            <a:xfrm>
              <a:off x="0" y="-57150"/>
              <a:ext cx="1178269" cy="224853"/>
            </a:xfrm>
            <a:prstGeom prst="rect">
              <a:avLst/>
            </a:prstGeom>
          </p:spPr>
          <p:txBody>
            <a:bodyPr lIns="50800" tIns="50800" rIns="50800" bIns="50800" rtlCol="0" anchor="ctr"/>
            <a:lstStyle/>
            <a:p>
              <a:pPr marL="0" lvl="0" indent="0" algn="ctr">
                <a:lnSpc>
                  <a:spcPts val="4114"/>
                </a:lnSpc>
                <a:spcBef>
                  <a:spcPct val="0"/>
                </a:spcBef>
              </a:pPr>
              <a:r>
                <a:rPr lang="en-US" sz="2981" i="1" spc="29">
                  <a:solidFill>
                    <a:srgbClr val="FFFFFF"/>
                  </a:solidFill>
                  <a:latin typeface="DM Sans Italics"/>
                  <a:ea typeface="DM Sans Italics"/>
                  <a:cs typeface="DM Sans Italics"/>
                  <a:sym typeface="DM Sans Italics"/>
                </a:rPr>
                <a:t>Secondary</a:t>
              </a:r>
            </a:p>
          </p:txBody>
        </p:sp>
      </p:grpSp>
      <p:grpSp>
        <p:nvGrpSpPr>
          <p:cNvPr id="19" name="Group 19"/>
          <p:cNvGrpSpPr/>
          <p:nvPr/>
        </p:nvGrpSpPr>
        <p:grpSpPr>
          <a:xfrm>
            <a:off x="2080619" y="6572062"/>
            <a:ext cx="9231525" cy="3012025"/>
            <a:chOff x="0" y="0"/>
            <a:chExt cx="1782758" cy="581671"/>
          </a:xfrm>
        </p:grpSpPr>
        <p:sp>
          <p:nvSpPr>
            <p:cNvPr id="20" name="Freeform 20"/>
            <p:cNvSpPr/>
            <p:nvPr/>
          </p:nvSpPr>
          <p:spPr>
            <a:xfrm>
              <a:off x="0" y="0"/>
              <a:ext cx="1782758" cy="581671"/>
            </a:xfrm>
            <a:custGeom>
              <a:avLst/>
              <a:gdLst/>
              <a:ahLst/>
              <a:cxnLst/>
              <a:rect l="l" t="t" r="r" b="b"/>
              <a:pathLst>
                <a:path w="1782758" h="581671">
                  <a:moveTo>
                    <a:pt x="0" y="0"/>
                  </a:moveTo>
                  <a:lnTo>
                    <a:pt x="1782758" y="0"/>
                  </a:lnTo>
                  <a:lnTo>
                    <a:pt x="1782758" y="581671"/>
                  </a:lnTo>
                  <a:lnTo>
                    <a:pt x="0" y="581671"/>
                  </a:lnTo>
                  <a:close/>
                </a:path>
              </a:pathLst>
            </a:custGeom>
            <a:solidFill>
              <a:srgbClr val="000000">
                <a:alpha val="0"/>
              </a:srgbClr>
            </a:solidFill>
            <a:ln w="38100" cap="sq">
              <a:solidFill>
                <a:srgbClr val="000000"/>
              </a:solidFill>
              <a:prstDash val="solid"/>
              <a:miter/>
            </a:ln>
          </p:spPr>
          <p:txBody>
            <a:bodyPr/>
            <a:lstStyle/>
            <a:p>
              <a:endParaRPr lang="en-GB"/>
            </a:p>
          </p:txBody>
        </p:sp>
        <p:sp>
          <p:nvSpPr>
            <p:cNvPr id="21" name="TextBox 21"/>
            <p:cNvSpPr txBox="1"/>
            <p:nvPr/>
          </p:nvSpPr>
          <p:spPr>
            <a:xfrm>
              <a:off x="0" y="-19050"/>
              <a:ext cx="1782758" cy="600721"/>
            </a:xfrm>
            <a:prstGeom prst="rect">
              <a:avLst/>
            </a:prstGeom>
          </p:spPr>
          <p:txBody>
            <a:bodyPr lIns="50800" tIns="50800" rIns="50800" bIns="50800" rtlCol="0" anchor="ctr"/>
            <a:lstStyle/>
            <a:p>
              <a:pPr algn="ctr">
                <a:lnSpc>
                  <a:spcPts val="2859"/>
                </a:lnSpc>
              </a:pPr>
              <a:endParaRPr/>
            </a:p>
          </p:txBody>
        </p:sp>
      </p:grpSp>
      <p:sp>
        <p:nvSpPr>
          <p:cNvPr id="22" name="TextBox 22"/>
          <p:cNvSpPr txBox="1"/>
          <p:nvPr/>
        </p:nvSpPr>
        <p:spPr>
          <a:xfrm>
            <a:off x="3690980" y="1232286"/>
            <a:ext cx="10906040" cy="1349947"/>
          </a:xfrm>
          <a:prstGeom prst="rect">
            <a:avLst/>
          </a:prstGeom>
        </p:spPr>
        <p:txBody>
          <a:bodyPr lIns="0" tIns="0" rIns="0" bIns="0" rtlCol="0" anchor="t">
            <a:spAutoFit/>
          </a:bodyPr>
          <a:lstStyle/>
          <a:p>
            <a:pPr algn="ctr">
              <a:lnSpc>
                <a:spcPts val="11082"/>
              </a:lnSpc>
            </a:pPr>
            <a:r>
              <a:rPr lang="en-US" sz="8030" b="1" spc="786">
                <a:solidFill>
                  <a:srgbClr val="FFFFFF"/>
                </a:solidFill>
                <a:latin typeface="Oswald Bold"/>
                <a:ea typeface="Oswald Bold"/>
                <a:cs typeface="Oswald Bold"/>
                <a:sym typeface="Oswald Bold"/>
              </a:rPr>
              <a:t>METHODOLOGY</a:t>
            </a:r>
          </a:p>
        </p:txBody>
      </p:sp>
      <p:sp>
        <p:nvSpPr>
          <p:cNvPr id="23" name="TextBox 23"/>
          <p:cNvSpPr txBox="1"/>
          <p:nvPr/>
        </p:nvSpPr>
        <p:spPr>
          <a:xfrm>
            <a:off x="6893475" y="3264296"/>
            <a:ext cx="8900334" cy="3066424"/>
          </a:xfrm>
          <a:prstGeom prst="rect">
            <a:avLst/>
          </a:prstGeom>
        </p:spPr>
        <p:txBody>
          <a:bodyPr lIns="0" tIns="0" rIns="0" bIns="0" rtlCol="0" anchor="t">
            <a:spAutoFit/>
          </a:bodyPr>
          <a:lstStyle/>
          <a:p>
            <a:pPr marL="427768" lvl="1" indent="-213884" algn="l">
              <a:lnSpc>
                <a:spcPts val="2734"/>
              </a:lnSpc>
              <a:buFont typeface="Arial"/>
              <a:buChar char="•"/>
            </a:pPr>
            <a:r>
              <a:rPr lang="en-US" sz="1981" spc="194">
                <a:solidFill>
                  <a:srgbClr val="231F20"/>
                </a:solidFill>
                <a:latin typeface="DM Sans"/>
                <a:ea typeface="DM Sans"/>
                <a:cs typeface="DM Sans"/>
                <a:sym typeface="DM Sans"/>
              </a:rPr>
              <a:t>Using the existing Annual Business Survey to gather business’ views, specifically using Likert Scale, ranking and profile Questions (Kelley, Clark and Brown, 2003, Sursock, Smidt and Davies, 2010, Nemoto and Beglar, 2014 and Czajka and Beyler, 2016).</a:t>
            </a:r>
          </a:p>
          <a:p>
            <a:pPr algn="l">
              <a:lnSpc>
                <a:spcPts val="2734"/>
              </a:lnSpc>
            </a:pPr>
            <a:endParaRPr lang="en-US" sz="1981" spc="194">
              <a:solidFill>
                <a:srgbClr val="231F20"/>
              </a:solidFill>
              <a:latin typeface="DM Sans"/>
              <a:ea typeface="DM Sans"/>
              <a:cs typeface="DM Sans"/>
              <a:sym typeface="DM Sans"/>
            </a:endParaRPr>
          </a:p>
          <a:p>
            <a:pPr marL="427768" lvl="1" indent="-213884" algn="l">
              <a:lnSpc>
                <a:spcPts val="2734"/>
              </a:lnSpc>
              <a:buFont typeface="Arial"/>
              <a:buChar char="•"/>
            </a:pPr>
            <a:r>
              <a:rPr lang="en-US" sz="1981" spc="194">
                <a:solidFill>
                  <a:srgbClr val="231F20"/>
                </a:solidFill>
                <a:latin typeface="DM Sans"/>
                <a:ea typeface="DM Sans"/>
                <a:cs typeface="DM Sans"/>
                <a:sym typeface="DM Sans"/>
              </a:rPr>
              <a:t>SNAP XMP for collection and Analysis </a:t>
            </a:r>
          </a:p>
          <a:p>
            <a:pPr algn="l">
              <a:lnSpc>
                <a:spcPts val="2734"/>
              </a:lnSpc>
            </a:pPr>
            <a:endParaRPr lang="en-US" sz="1981" spc="194">
              <a:solidFill>
                <a:srgbClr val="231F20"/>
              </a:solidFill>
              <a:latin typeface="DM Sans"/>
              <a:ea typeface="DM Sans"/>
              <a:cs typeface="DM Sans"/>
              <a:sym typeface="DM Sans"/>
            </a:endParaRPr>
          </a:p>
          <a:p>
            <a:pPr marL="427768" lvl="1" indent="-213884" algn="l">
              <a:lnSpc>
                <a:spcPts val="2734"/>
              </a:lnSpc>
              <a:buFont typeface="Arial"/>
              <a:buChar char="•"/>
            </a:pPr>
            <a:r>
              <a:rPr lang="en-US" sz="1981" spc="194">
                <a:solidFill>
                  <a:srgbClr val="231F20"/>
                </a:solidFill>
                <a:latin typeface="DM Sans"/>
                <a:ea typeface="DM Sans"/>
                <a:cs typeface="DM Sans"/>
                <a:sym typeface="DM Sans"/>
              </a:rPr>
              <a:t>Pragmatic Epistemology and Ontology (Pratt, 2016)</a:t>
            </a:r>
          </a:p>
        </p:txBody>
      </p:sp>
      <p:sp>
        <p:nvSpPr>
          <p:cNvPr id="24" name="TextBox 24"/>
          <p:cNvSpPr txBox="1"/>
          <p:nvPr/>
        </p:nvSpPr>
        <p:spPr>
          <a:xfrm>
            <a:off x="2246215" y="6696569"/>
            <a:ext cx="8900334" cy="2724911"/>
          </a:xfrm>
          <a:prstGeom prst="rect">
            <a:avLst/>
          </a:prstGeom>
        </p:spPr>
        <p:txBody>
          <a:bodyPr lIns="0" tIns="0" rIns="0" bIns="0" rtlCol="0" anchor="t">
            <a:spAutoFit/>
          </a:bodyPr>
          <a:lstStyle/>
          <a:p>
            <a:pPr marL="427768" lvl="1" indent="-213884" algn="l">
              <a:lnSpc>
                <a:spcPts val="2734"/>
              </a:lnSpc>
              <a:buFont typeface="Arial"/>
              <a:buChar char="•"/>
            </a:pPr>
            <a:r>
              <a:rPr lang="en-US" sz="1981" spc="194">
                <a:solidFill>
                  <a:srgbClr val="231F20"/>
                </a:solidFill>
                <a:latin typeface="DM Sans"/>
                <a:ea typeface="DM Sans"/>
                <a:cs typeface="DM Sans"/>
                <a:sym typeface="DM Sans"/>
              </a:rPr>
              <a:t>Literature Review to assess current research and to back up the findings from the Primary data</a:t>
            </a:r>
          </a:p>
          <a:p>
            <a:pPr algn="l">
              <a:lnSpc>
                <a:spcPts val="2734"/>
              </a:lnSpc>
            </a:pPr>
            <a:endParaRPr lang="en-US" sz="1981" spc="194">
              <a:solidFill>
                <a:srgbClr val="231F20"/>
              </a:solidFill>
              <a:latin typeface="DM Sans"/>
              <a:ea typeface="DM Sans"/>
              <a:cs typeface="DM Sans"/>
              <a:sym typeface="DM Sans"/>
            </a:endParaRPr>
          </a:p>
          <a:p>
            <a:pPr marL="427768" lvl="1" indent="-213884" algn="l">
              <a:lnSpc>
                <a:spcPts val="2734"/>
              </a:lnSpc>
              <a:buFont typeface="Arial"/>
              <a:buChar char="•"/>
            </a:pPr>
            <a:r>
              <a:rPr lang="en-US" sz="1981" spc="194">
                <a:solidFill>
                  <a:srgbClr val="231F20"/>
                </a:solidFill>
                <a:latin typeface="DM Sans"/>
                <a:ea typeface="DM Sans"/>
                <a:cs typeface="DM Sans"/>
                <a:sym typeface="DM Sans"/>
              </a:rPr>
              <a:t>Using the data from the current survey as well as the previous years to determine effectiveness. (Vogl, 2023)</a:t>
            </a:r>
          </a:p>
          <a:p>
            <a:pPr algn="l">
              <a:lnSpc>
                <a:spcPts val="2734"/>
              </a:lnSpc>
            </a:pPr>
            <a:endParaRPr lang="en-US" sz="1981" spc="194">
              <a:solidFill>
                <a:srgbClr val="231F20"/>
              </a:solidFill>
              <a:latin typeface="DM Sans"/>
              <a:ea typeface="DM Sans"/>
              <a:cs typeface="DM Sans"/>
              <a:sym typeface="DM Sans"/>
            </a:endParaRPr>
          </a:p>
          <a:p>
            <a:pPr marL="427768" lvl="1" indent="-213884" algn="l">
              <a:lnSpc>
                <a:spcPts val="2734"/>
              </a:lnSpc>
              <a:buFont typeface="Arial"/>
              <a:buChar char="•"/>
            </a:pPr>
            <a:r>
              <a:rPr lang="en-US" sz="1981" spc="194">
                <a:solidFill>
                  <a:srgbClr val="231F20"/>
                </a:solidFill>
                <a:latin typeface="DM Sans"/>
                <a:ea typeface="DM Sans"/>
                <a:cs typeface="DM Sans"/>
                <a:sym typeface="DM Sans"/>
              </a:rPr>
              <a:t>Google Scholar, university Library, Public data sources and existing Council Reports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rot="3407869">
            <a:off x="12052165" y="1118883"/>
            <a:ext cx="12471670" cy="5351480"/>
          </a:xfrm>
          <a:custGeom>
            <a:avLst/>
            <a:gdLst/>
            <a:ahLst/>
            <a:cxnLst/>
            <a:rect l="l" t="t" r="r" b="b"/>
            <a:pathLst>
              <a:path w="12471670" h="5351480">
                <a:moveTo>
                  <a:pt x="0" y="0"/>
                </a:moveTo>
                <a:lnTo>
                  <a:pt x="12471670" y="0"/>
                </a:lnTo>
                <a:lnTo>
                  <a:pt x="12471670" y="5351480"/>
                </a:lnTo>
                <a:lnTo>
                  <a:pt x="0" y="53514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1489411" y="664311"/>
            <a:ext cx="6021895" cy="8876442"/>
          </a:xfrm>
          <a:custGeom>
            <a:avLst/>
            <a:gdLst/>
            <a:ahLst/>
            <a:cxnLst/>
            <a:rect l="l" t="t" r="r" b="b"/>
            <a:pathLst>
              <a:path w="6021895" h="8876442">
                <a:moveTo>
                  <a:pt x="0" y="0"/>
                </a:moveTo>
                <a:lnTo>
                  <a:pt x="6021895" y="0"/>
                </a:lnTo>
                <a:lnTo>
                  <a:pt x="6021895" y="8876442"/>
                </a:lnTo>
                <a:lnTo>
                  <a:pt x="0" y="8876442"/>
                </a:lnTo>
                <a:lnTo>
                  <a:pt x="0" y="0"/>
                </a:lnTo>
                <a:close/>
              </a:path>
            </a:pathLst>
          </a:custGeom>
          <a:blipFill>
            <a:blip r:embed="rId5"/>
            <a:stretch>
              <a:fillRect l="-42054" r="-79050"/>
            </a:stretch>
          </a:blipFill>
        </p:spPr>
        <p:txBody>
          <a:bodyPr/>
          <a:lstStyle/>
          <a:p>
            <a:endParaRPr lang="en-GB"/>
          </a:p>
        </p:txBody>
      </p:sp>
      <p:sp>
        <p:nvSpPr>
          <p:cNvPr id="5" name="Freeform 5"/>
          <p:cNvSpPr/>
          <p:nvPr/>
        </p:nvSpPr>
        <p:spPr>
          <a:xfrm rot="3407869">
            <a:off x="-4696947" y="10150458"/>
            <a:ext cx="12471670" cy="5351480"/>
          </a:xfrm>
          <a:custGeom>
            <a:avLst/>
            <a:gdLst/>
            <a:ahLst/>
            <a:cxnLst/>
            <a:rect l="l" t="t" r="r" b="b"/>
            <a:pathLst>
              <a:path w="12471670" h="5351480">
                <a:moveTo>
                  <a:pt x="0" y="0"/>
                </a:moveTo>
                <a:lnTo>
                  <a:pt x="12471670" y="0"/>
                </a:lnTo>
                <a:lnTo>
                  <a:pt x="12471670" y="5351480"/>
                </a:lnTo>
                <a:lnTo>
                  <a:pt x="0" y="535148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6" name="Group 6"/>
          <p:cNvGrpSpPr/>
          <p:nvPr/>
        </p:nvGrpSpPr>
        <p:grpSpPr>
          <a:xfrm>
            <a:off x="11489411" y="664311"/>
            <a:ext cx="6021895" cy="8876442"/>
            <a:chOff x="0" y="0"/>
            <a:chExt cx="932949" cy="1375193"/>
          </a:xfrm>
        </p:grpSpPr>
        <p:sp>
          <p:nvSpPr>
            <p:cNvPr id="7" name="Freeform 7"/>
            <p:cNvSpPr/>
            <p:nvPr/>
          </p:nvSpPr>
          <p:spPr>
            <a:xfrm>
              <a:off x="0" y="0"/>
              <a:ext cx="932949" cy="1375193"/>
            </a:xfrm>
            <a:custGeom>
              <a:avLst/>
              <a:gdLst/>
              <a:ahLst/>
              <a:cxnLst/>
              <a:rect l="l" t="t" r="r" b="b"/>
              <a:pathLst>
                <a:path w="932949" h="1375193">
                  <a:moveTo>
                    <a:pt x="0" y="0"/>
                  </a:moveTo>
                  <a:lnTo>
                    <a:pt x="932949" y="0"/>
                  </a:lnTo>
                  <a:lnTo>
                    <a:pt x="932949" y="1375193"/>
                  </a:lnTo>
                  <a:lnTo>
                    <a:pt x="0" y="1375193"/>
                  </a:lnTo>
                  <a:close/>
                </a:path>
              </a:pathLst>
            </a:custGeom>
            <a:blipFill>
              <a:blip r:embed="rId6"/>
              <a:stretch>
                <a:fillRect l="-60621" r="-60621"/>
              </a:stretch>
            </a:blipFill>
          </p:spPr>
          <p:txBody>
            <a:bodyPr/>
            <a:lstStyle/>
            <a:p>
              <a:endParaRPr lang="en-GB"/>
            </a:p>
          </p:txBody>
        </p:sp>
      </p:grpSp>
      <p:sp>
        <p:nvSpPr>
          <p:cNvPr id="8" name="TextBox 8"/>
          <p:cNvSpPr txBox="1"/>
          <p:nvPr/>
        </p:nvSpPr>
        <p:spPr>
          <a:xfrm>
            <a:off x="2274200" y="782475"/>
            <a:ext cx="7241638" cy="2560927"/>
          </a:xfrm>
          <a:prstGeom prst="rect">
            <a:avLst/>
          </a:prstGeom>
        </p:spPr>
        <p:txBody>
          <a:bodyPr lIns="0" tIns="0" rIns="0" bIns="0" rtlCol="0" anchor="t">
            <a:spAutoFit/>
          </a:bodyPr>
          <a:lstStyle/>
          <a:p>
            <a:pPr marL="0" lvl="0" indent="0" algn="l">
              <a:lnSpc>
                <a:spcPts val="9903"/>
              </a:lnSpc>
            </a:pPr>
            <a:r>
              <a:rPr lang="en-US" sz="9431" b="1" spc="924">
                <a:solidFill>
                  <a:srgbClr val="231F20"/>
                </a:solidFill>
                <a:latin typeface="Oswald Bold"/>
                <a:ea typeface="Oswald Bold"/>
                <a:cs typeface="Oswald Bold"/>
                <a:sym typeface="Oswald Bold"/>
              </a:rPr>
              <a:t>LITERATURE REVIEW</a:t>
            </a:r>
          </a:p>
        </p:txBody>
      </p:sp>
      <p:sp>
        <p:nvSpPr>
          <p:cNvPr id="9" name="TextBox 9"/>
          <p:cNvSpPr txBox="1"/>
          <p:nvPr/>
        </p:nvSpPr>
        <p:spPr>
          <a:xfrm>
            <a:off x="2274200" y="3962111"/>
            <a:ext cx="6162866" cy="1585939"/>
          </a:xfrm>
          <a:prstGeom prst="rect">
            <a:avLst/>
          </a:prstGeom>
        </p:spPr>
        <p:txBody>
          <a:bodyPr lIns="0" tIns="0" rIns="0" bIns="0" rtlCol="0" anchor="t">
            <a:spAutoFit/>
          </a:bodyPr>
          <a:lstStyle/>
          <a:p>
            <a:pPr algn="l">
              <a:lnSpc>
                <a:spcPts val="3160"/>
              </a:lnSpc>
            </a:pPr>
            <a:r>
              <a:rPr lang="en-US" sz="2290" spc="224">
                <a:solidFill>
                  <a:srgbClr val="231F20"/>
                </a:solidFill>
                <a:latin typeface="DM Sans"/>
                <a:ea typeface="DM Sans"/>
                <a:cs typeface="DM Sans"/>
                <a:sym typeface="DM Sans"/>
              </a:rPr>
              <a:t>Two key themes emerged:</a:t>
            </a:r>
          </a:p>
          <a:p>
            <a:pPr marL="494517" lvl="1" indent="-247259" algn="l">
              <a:lnSpc>
                <a:spcPts val="3160"/>
              </a:lnSpc>
              <a:buAutoNum type="arabicPeriod"/>
            </a:pPr>
            <a:r>
              <a:rPr lang="en-US" sz="2290" spc="224">
                <a:solidFill>
                  <a:srgbClr val="231F20"/>
                </a:solidFill>
                <a:latin typeface="DM Sans"/>
                <a:ea typeface="DM Sans"/>
                <a:cs typeface="DM Sans"/>
                <a:sym typeface="DM Sans"/>
              </a:rPr>
              <a:t>The importance of Citizen Involvement </a:t>
            </a:r>
          </a:p>
          <a:p>
            <a:pPr marL="494517" lvl="1" indent="-247259" algn="l">
              <a:lnSpc>
                <a:spcPts val="3160"/>
              </a:lnSpc>
              <a:buAutoNum type="arabicPeriod"/>
            </a:pPr>
            <a:r>
              <a:rPr lang="en-US" sz="2290" spc="224">
                <a:solidFill>
                  <a:srgbClr val="231F20"/>
                </a:solidFill>
                <a:latin typeface="DM Sans"/>
                <a:ea typeface="DM Sans"/>
                <a:cs typeface="DM Sans"/>
                <a:sym typeface="DM Sans"/>
              </a:rPr>
              <a:t>Enhancing survey response rates </a:t>
            </a:r>
          </a:p>
        </p:txBody>
      </p:sp>
      <p:sp>
        <p:nvSpPr>
          <p:cNvPr id="10" name="TextBox 10"/>
          <p:cNvSpPr txBox="1"/>
          <p:nvPr/>
        </p:nvSpPr>
        <p:spPr>
          <a:xfrm>
            <a:off x="2274200" y="5858195"/>
            <a:ext cx="6162866" cy="3189859"/>
          </a:xfrm>
          <a:prstGeom prst="rect">
            <a:avLst/>
          </a:prstGeom>
        </p:spPr>
        <p:txBody>
          <a:bodyPr lIns="0" tIns="0" rIns="0" bIns="0" rtlCol="0" anchor="t">
            <a:spAutoFit/>
          </a:bodyPr>
          <a:lstStyle/>
          <a:p>
            <a:pPr algn="l">
              <a:lnSpc>
                <a:spcPts val="3205"/>
              </a:lnSpc>
            </a:pPr>
            <a:r>
              <a:rPr lang="en-US" sz="2289">
                <a:solidFill>
                  <a:srgbClr val="231F20"/>
                </a:solidFill>
                <a:latin typeface="Canva Sans"/>
                <a:ea typeface="Canva Sans"/>
                <a:cs typeface="Canva Sans"/>
                <a:sym typeface="Canva Sans"/>
              </a:rPr>
              <a:t>Key researchers that occurred include: </a:t>
            </a:r>
          </a:p>
          <a:p>
            <a:pPr marL="494410" lvl="1" indent="-247205" algn="l">
              <a:lnSpc>
                <a:spcPts val="3205"/>
              </a:lnSpc>
              <a:buFont typeface="Arial"/>
              <a:buChar char="•"/>
            </a:pPr>
            <a:r>
              <a:rPr lang="en-US" sz="2289">
                <a:solidFill>
                  <a:srgbClr val="231F20"/>
                </a:solidFill>
                <a:latin typeface="Canva Sans"/>
                <a:ea typeface="Canva Sans"/>
                <a:cs typeface="Canva Sans"/>
                <a:sym typeface="Canva Sans"/>
              </a:rPr>
              <a:t>Dennis, 2003</a:t>
            </a:r>
          </a:p>
          <a:p>
            <a:pPr marL="494410" lvl="1" indent="-247205" algn="l">
              <a:lnSpc>
                <a:spcPts val="3205"/>
              </a:lnSpc>
              <a:buFont typeface="Arial"/>
              <a:buChar char="•"/>
            </a:pPr>
            <a:r>
              <a:rPr lang="en-US" sz="2289">
                <a:solidFill>
                  <a:srgbClr val="231F20"/>
                </a:solidFill>
                <a:latin typeface="Canva Sans"/>
                <a:ea typeface="Canva Sans"/>
                <a:cs typeface="Canva Sans"/>
                <a:sym typeface="Canva Sans"/>
              </a:rPr>
              <a:t>Yang and Callahan, 2005</a:t>
            </a:r>
          </a:p>
          <a:p>
            <a:pPr marL="494410" lvl="1" indent="-247205" algn="l">
              <a:lnSpc>
                <a:spcPts val="3205"/>
              </a:lnSpc>
              <a:buFont typeface="Arial"/>
              <a:buChar char="•"/>
            </a:pPr>
            <a:r>
              <a:rPr lang="en-US" sz="2289">
                <a:solidFill>
                  <a:srgbClr val="231F20"/>
                </a:solidFill>
                <a:latin typeface="Canva Sans"/>
                <a:ea typeface="Canva Sans"/>
                <a:cs typeface="Canva Sans"/>
                <a:sym typeface="Canva Sans"/>
              </a:rPr>
              <a:t>Royo, Yetano and Acrete, 2011</a:t>
            </a:r>
          </a:p>
          <a:p>
            <a:pPr marL="494410" lvl="1" indent="-247205" algn="l">
              <a:lnSpc>
                <a:spcPts val="3205"/>
              </a:lnSpc>
              <a:buFont typeface="Arial"/>
              <a:buChar char="•"/>
            </a:pPr>
            <a:r>
              <a:rPr lang="en-US" sz="2289">
                <a:solidFill>
                  <a:srgbClr val="231F20"/>
                </a:solidFill>
                <a:latin typeface="Canva Sans"/>
                <a:ea typeface="Canva Sans"/>
                <a:cs typeface="Canva Sans"/>
                <a:sym typeface="Canva Sans"/>
              </a:rPr>
              <a:t>Jacob and jacob, 2012</a:t>
            </a:r>
          </a:p>
          <a:p>
            <a:pPr marL="494410" lvl="1" indent="-247205" algn="l">
              <a:lnSpc>
                <a:spcPts val="3205"/>
              </a:lnSpc>
              <a:buFont typeface="Arial"/>
              <a:buChar char="•"/>
            </a:pPr>
            <a:r>
              <a:rPr lang="en-US" sz="2289">
                <a:solidFill>
                  <a:srgbClr val="231F20"/>
                </a:solidFill>
                <a:latin typeface="Canva Sans"/>
                <a:ea typeface="Canva Sans"/>
                <a:cs typeface="Canva Sans"/>
                <a:sym typeface="Canva Sans"/>
              </a:rPr>
              <a:t>Christensen and McQuestin, 2019</a:t>
            </a:r>
          </a:p>
          <a:p>
            <a:pPr marL="494410" lvl="1" indent="-247205" algn="l">
              <a:lnSpc>
                <a:spcPts val="3205"/>
              </a:lnSpc>
              <a:buFont typeface="Arial"/>
              <a:buChar char="•"/>
            </a:pPr>
            <a:r>
              <a:rPr lang="en-US" sz="2289">
                <a:solidFill>
                  <a:srgbClr val="231F20"/>
                </a:solidFill>
                <a:latin typeface="Canva Sans"/>
                <a:ea typeface="Canva Sans"/>
                <a:cs typeface="Canva Sans"/>
                <a:sym typeface="Canva Sans"/>
              </a:rPr>
              <a:t>Balla and Xie, 2020</a:t>
            </a:r>
          </a:p>
          <a:p>
            <a:pPr marL="494410" lvl="1" indent="-247205" algn="l">
              <a:lnSpc>
                <a:spcPts val="3205"/>
              </a:lnSpc>
              <a:buFont typeface="Arial"/>
              <a:buChar char="•"/>
            </a:pPr>
            <a:r>
              <a:rPr lang="en-US" sz="2289">
                <a:solidFill>
                  <a:srgbClr val="231F20"/>
                </a:solidFill>
                <a:latin typeface="Canva Sans"/>
                <a:ea typeface="Canva Sans"/>
                <a:cs typeface="Canva Sans"/>
                <a:sym typeface="Canva Sans"/>
              </a:rPr>
              <a:t>Neal, Neal and Peito, 2020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rot="887923">
            <a:off x="13475833" y="-8787301"/>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887923">
            <a:off x="-6433097" y="5243725"/>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5" name="Group 5"/>
          <p:cNvGrpSpPr/>
          <p:nvPr/>
        </p:nvGrpSpPr>
        <p:grpSpPr>
          <a:xfrm>
            <a:off x="2935496" y="4795308"/>
            <a:ext cx="5241164" cy="2351362"/>
            <a:chOff x="0" y="0"/>
            <a:chExt cx="1922362" cy="862436"/>
          </a:xfrm>
        </p:grpSpPr>
        <p:sp>
          <p:nvSpPr>
            <p:cNvPr id="6" name="Freeform 6"/>
            <p:cNvSpPr/>
            <p:nvPr/>
          </p:nvSpPr>
          <p:spPr>
            <a:xfrm>
              <a:off x="0" y="0"/>
              <a:ext cx="1922362" cy="862436"/>
            </a:xfrm>
            <a:custGeom>
              <a:avLst/>
              <a:gdLst/>
              <a:ahLst/>
              <a:cxnLst/>
              <a:rect l="l" t="t" r="r" b="b"/>
              <a:pathLst>
                <a:path w="1922362" h="862436">
                  <a:moveTo>
                    <a:pt x="45791" y="0"/>
                  </a:moveTo>
                  <a:lnTo>
                    <a:pt x="1876571" y="0"/>
                  </a:lnTo>
                  <a:cubicBezTo>
                    <a:pt x="1901860" y="0"/>
                    <a:pt x="1922362" y="20501"/>
                    <a:pt x="1922362" y="45791"/>
                  </a:cubicBezTo>
                  <a:lnTo>
                    <a:pt x="1922362" y="816645"/>
                  </a:lnTo>
                  <a:cubicBezTo>
                    <a:pt x="1922362" y="841935"/>
                    <a:pt x="1901860" y="862436"/>
                    <a:pt x="1876571" y="862436"/>
                  </a:cubicBezTo>
                  <a:lnTo>
                    <a:pt x="45791" y="862436"/>
                  </a:lnTo>
                  <a:cubicBezTo>
                    <a:pt x="20501" y="862436"/>
                    <a:pt x="0" y="841935"/>
                    <a:pt x="0" y="816645"/>
                  </a:cubicBezTo>
                  <a:lnTo>
                    <a:pt x="0" y="45791"/>
                  </a:lnTo>
                  <a:cubicBezTo>
                    <a:pt x="0" y="20501"/>
                    <a:pt x="20501" y="0"/>
                    <a:pt x="45791" y="0"/>
                  </a:cubicBezTo>
                  <a:close/>
                </a:path>
              </a:pathLst>
            </a:custGeom>
            <a:solidFill>
              <a:srgbClr val="FFFFFF">
                <a:alpha val="98824"/>
              </a:srgbClr>
            </a:solidFill>
          </p:spPr>
          <p:txBody>
            <a:bodyPr/>
            <a:lstStyle/>
            <a:p>
              <a:endParaRPr lang="en-GB"/>
            </a:p>
          </p:txBody>
        </p:sp>
        <p:sp>
          <p:nvSpPr>
            <p:cNvPr id="7" name="TextBox 7"/>
            <p:cNvSpPr txBox="1"/>
            <p:nvPr/>
          </p:nvSpPr>
          <p:spPr>
            <a:xfrm>
              <a:off x="0" y="-19050"/>
              <a:ext cx="1922362" cy="881486"/>
            </a:xfrm>
            <a:prstGeom prst="rect">
              <a:avLst/>
            </a:prstGeom>
          </p:spPr>
          <p:txBody>
            <a:bodyPr lIns="50800" tIns="50800" rIns="50800" bIns="50800" rtlCol="0" anchor="ctr"/>
            <a:lstStyle/>
            <a:p>
              <a:pPr algn="ctr">
                <a:lnSpc>
                  <a:spcPts val="2859"/>
                </a:lnSpc>
              </a:pPr>
              <a:endParaRPr/>
            </a:p>
          </p:txBody>
        </p:sp>
      </p:grpSp>
      <p:sp>
        <p:nvSpPr>
          <p:cNvPr id="8" name="TextBox 8"/>
          <p:cNvSpPr txBox="1"/>
          <p:nvPr/>
        </p:nvSpPr>
        <p:spPr>
          <a:xfrm>
            <a:off x="3134509" y="4945438"/>
            <a:ext cx="4937096" cy="2348349"/>
          </a:xfrm>
          <a:prstGeom prst="rect">
            <a:avLst/>
          </a:prstGeom>
        </p:spPr>
        <p:txBody>
          <a:bodyPr lIns="0" tIns="0" rIns="0" bIns="0" rtlCol="0" anchor="t">
            <a:spAutoFit/>
          </a:bodyPr>
          <a:lstStyle/>
          <a:p>
            <a:pPr marL="360623" lvl="1" indent="-180312" algn="l">
              <a:lnSpc>
                <a:spcPts val="2338"/>
              </a:lnSpc>
              <a:buFont typeface="Arial"/>
              <a:buChar char="•"/>
            </a:pPr>
            <a:r>
              <a:rPr lang="en-US" sz="1670">
                <a:solidFill>
                  <a:srgbClr val="100F0D"/>
                </a:solidFill>
                <a:latin typeface="Montserrat Light"/>
                <a:ea typeface="Montserrat Light"/>
                <a:cs typeface="Montserrat Light"/>
                <a:sym typeface="Montserrat Light"/>
              </a:rPr>
              <a:t>Citizen Involvement helps foster effective local government and builds trust (Balla and Xie, 2020 and Yang and Callahan, 2005)</a:t>
            </a:r>
          </a:p>
          <a:p>
            <a:pPr marL="360623" lvl="1" indent="-180312" algn="l">
              <a:lnSpc>
                <a:spcPts val="2338"/>
              </a:lnSpc>
              <a:buFont typeface="Arial"/>
              <a:buChar char="•"/>
            </a:pPr>
            <a:r>
              <a:rPr lang="en-US" sz="1670">
                <a:solidFill>
                  <a:srgbClr val="100F0D"/>
                </a:solidFill>
                <a:latin typeface="Montserrat Light"/>
                <a:ea typeface="Montserrat Light"/>
                <a:cs typeface="Montserrat Light"/>
                <a:sym typeface="Montserrat Light"/>
              </a:rPr>
              <a:t>Case studies in Australia suggest that a legal mandates drive public consultation (Christensen and McQuestin, 2019)</a:t>
            </a:r>
          </a:p>
          <a:p>
            <a:pPr algn="l">
              <a:lnSpc>
                <a:spcPts val="2338"/>
              </a:lnSpc>
            </a:pPr>
            <a:endParaRPr lang="en-US" sz="1670">
              <a:solidFill>
                <a:srgbClr val="100F0D"/>
              </a:solidFill>
              <a:latin typeface="Montserrat Light"/>
              <a:ea typeface="Montserrat Light"/>
              <a:cs typeface="Montserrat Light"/>
              <a:sym typeface="Montserrat Light"/>
            </a:endParaRPr>
          </a:p>
        </p:txBody>
      </p:sp>
      <p:grpSp>
        <p:nvGrpSpPr>
          <p:cNvPr id="9" name="Group 9"/>
          <p:cNvGrpSpPr/>
          <p:nvPr/>
        </p:nvGrpSpPr>
        <p:grpSpPr>
          <a:xfrm>
            <a:off x="2935496" y="7344091"/>
            <a:ext cx="5241164" cy="1263102"/>
            <a:chOff x="0" y="0"/>
            <a:chExt cx="1922362" cy="463282"/>
          </a:xfrm>
        </p:grpSpPr>
        <p:sp>
          <p:nvSpPr>
            <p:cNvPr id="10" name="Freeform 10"/>
            <p:cNvSpPr/>
            <p:nvPr/>
          </p:nvSpPr>
          <p:spPr>
            <a:xfrm>
              <a:off x="0" y="0"/>
              <a:ext cx="1922362" cy="463282"/>
            </a:xfrm>
            <a:custGeom>
              <a:avLst/>
              <a:gdLst/>
              <a:ahLst/>
              <a:cxnLst/>
              <a:rect l="l" t="t" r="r" b="b"/>
              <a:pathLst>
                <a:path w="1922362" h="463282">
                  <a:moveTo>
                    <a:pt x="45791" y="0"/>
                  </a:moveTo>
                  <a:lnTo>
                    <a:pt x="1876571" y="0"/>
                  </a:lnTo>
                  <a:cubicBezTo>
                    <a:pt x="1901860" y="0"/>
                    <a:pt x="1922362" y="20501"/>
                    <a:pt x="1922362" y="45791"/>
                  </a:cubicBezTo>
                  <a:lnTo>
                    <a:pt x="1922362" y="417491"/>
                  </a:lnTo>
                  <a:cubicBezTo>
                    <a:pt x="1922362" y="442781"/>
                    <a:pt x="1901860" y="463282"/>
                    <a:pt x="1876571" y="463282"/>
                  </a:cubicBezTo>
                  <a:lnTo>
                    <a:pt x="45791" y="463282"/>
                  </a:lnTo>
                  <a:cubicBezTo>
                    <a:pt x="20501" y="463282"/>
                    <a:pt x="0" y="442781"/>
                    <a:pt x="0" y="417491"/>
                  </a:cubicBezTo>
                  <a:lnTo>
                    <a:pt x="0" y="45791"/>
                  </a:lnTo>
                  <a:cubicBezTo>
                    <a:pt x="0" y="20501"/>
                    <a:pt x="20501" y="0"/>
                    <a:pt x="45791" y="0"/>
                  </a:cubicBezTo>
                  <a:close/>
                </a:path>
              </a:pathLst>
            </a:custGeom>
            <a:solidFill>
              <a:srgbClr val="FFFFFF">
                <a:alpha val="98824"/>
              </a:srgbClr>
            </a:solidFill>
          </p:spPr>
          <p:txBody>
            <a:bodyPr/>
            <a:lstStyle/>
            <a:p>
              <a:endParaRPr lang="en-GB"/>
            </a:p>
          </p:txBody>
        </p:sp>
        <p:sp>
          <p:nvSpPr>
            <p:cNvPr id="11" name="TextBox 11"/>
            <p:cNvSpPr txBox="1"/>
            <p:nvPr/>
          </p:nvSpPr>
          <p:spPr>
            <a:xfrm>
              <a:off x="0" y="-19050"/>
              <a:ext cx="1922362" cy="482332"/>
            </a:xfrm>
            <a:prstGeom prst="rect">
              <a:avLst/>
            </a:prstGeom>
          </p:spPr>
          <p:txBody>
            <a:bodyPr lIns="50800" tIns="50800" rIns="50800" bIns="50800" rtlCol="0" anchor="ctr"/>
            <a:lstStyle/>
            <a:p>
              <a:pPr algn="ctr">
                <a:lnSpc>
                  <a:spcPts val="2859"/>
                </a:lnSpc>
              </a:pPr>
              <a:endParaRPr/>
            </a:p>
          </p:txBody>
        </p:sp>
      </p:grpSp>
      <p:grpSp>
        <p:nvGrpSpPr>
          <p:cNvPr id="12" name="Group 12"/>
          <p:cNvGrpSpPr/>
          <p:nvPr/>
        </p:nvGrpSpPr>
        <p:grpSpPr>
          <a:xfrm>
            <a:off x="11701515" y="4795308"/>
            <a:ext cx="5095567" cy="2351362"/>
            <a:chOff x="0" y="0"/>
            <a:chExt cx="1868959" cy="862436"/>
          </a:xfrm>
        </p:grpSpPr>
        <p:sp>
          <p:nvSpPr>
            <p:cNvPr id="13" name="Freeform 13"/>
            <p:cNvSpPr/>
            <p:nvPr/>
          </p:nvSpPr>
          <p:spPr>
            <a:xfrm>
              <a:off x="0" y="0"/>
              <a:ext cx="1868959" cy="862436"/>
            </a:xfrm>
            <a:custGeom>
              <a:avLst/>
              <a:gdLst/>
              <a:ahLst/>
              <a:cxnLst/>
              <a:rect l="l" t="t" r="r" b="b"/>
              <a:pathLst>
                <a:path w="1868959" h="862436">
                  <a:moveTo>
                    <a:pt x="47100" y="0"/>
                  </a:moveTo>
                  <a:lnTo>
                    <a:pt x="1821860" y="0"/>
                  </a:lnTo>
                  <a:cubicBezTo>
                    <a:pt x="1834351" y="0"/>
                    <a:pt x="1846331" y="4962"/>
                    <a:pt x="1855164" y="13795"/>
                  </a:cubicBezTo>
                  <a:cubicBezTo>
                    <a:pt x="1863997" y="22628"/>
                    <a:pt x="1868959" y="34608"/>
                    <a:pt x="1868959" y="47100"/>
                  </a:cubicBezTo>
                  <a:lnTo>
                    <a:pt x="1868959" y="815336"/>
                  </a:lnTo>
                  <a:cubicBezTo>
                    <a:pt x="1868959" y="841349"/>
                    <a:pt x="1847872" y="862436"/>
                    <a:pt x="1821860" y="862436"/>
                  </a:cubicBezTo>
                  <a:lnTo>
                    <a:pt x="47100" y="862436"/>
                  </a:lnTo>
                  <a:cubicBezTo>
                    <a:pt x="34608" y="862436"/>
                    <a:pt x="22628" y="857474"/>
                    <a:pt x="13795" y="848641"/>
                  </a:cubicBezTo>
                  <a:cubicBezTo>
                    <a:pt x="4962" y="839808"/>
                    <a:pt x="0" y="827828"/>
                    <a:pt x="0" y="815336"/>
                  </a:cubicBezTo>
                  <a:lnTo>
                    <a:pt x="0" y="47100"/>
                  </a:lnTo>
                  <a:cubicBezTo>
                    <a:pt x="0" y="34608"/>
                    <a:pt x="4962" y="22628"/>
                    <a:pt x="13795" y="13795"/>
                  </a:cubicBezTo>
                  <a:cubicBezTo>
                    <a:pt x="22628" y="4962"/>
                    <a:pt x="34608" y="0"/>
                    <a:pt x="47100" y="0"/>
                  </a:cubicBezTo>
                  <a:close/>
                </a:path>
              </a:pathLst>
            </a:custGeom>
            <a:solidFill>
              <a:srgbClr val="FFFFFF">
                <a:alpha val="98824"/>
              </a:srgbClr>
            </a:solidFill>
          </p:spPr>
          <p:txBody>
            <a:bodyPr/>
            <a:lstStyle/>
            <a:p>
              <a:endParaRPr lang="en-GB"/>
            </a:p>
          </p:txBody>
        </p:sp>
        <p:sp>
          <p:nvSpPr>
            <p:cNvPr id="14" name="TextBox 14"/>
            <p:cNvSpPr txBox="1"/>
            <p:nvPr/>
          </p:nvSpPr>
          <p:spPr>
            <a:xfrm>
              <a:off x="0" y="-19050"/>
              <a:ext cx="1868959" cy="881486"/>
            </a:xfrm>
            <a:prstGeom prst="rect">
              <a:avLst/>
            </a:prstGeom>
          </p:spPr>
          <p:txBody>
            <a:bodyPr lIns="50800" tIns="50800" rIns="50800" bIns="50800" rtlCol="0" anchor="ctr"/>
            <a:lstStyle/>
            <a:p>
              <a:pPr algn="ctr">
                <a:lnSpc>
                  <a:spcPts val="2859"/>
                </a:lnSpc>
              </a:pPr>
              <a:endParaRPr/>
            </a:p>
          </p:txBody>
        </p:sp>
      </p:grpSp>
      <p:grpSp>
        <p:nvGrpSpPr>
          <p:cNvPr id="15" name="Group 15"/>
          <p:cNvGrpSpPr/>
          <p:nvPr/>
        </p:nvGrpSpPr>
        <p:grpSpPr>
          <a:xfrm>
            <a:off x="11873298" y="7256104"/>
            <a:ext cx="4923784" cy="1351089"/>
            <a:chOff x="0" y="0"/>
            <a:chExt cx="1805953" cy="495554"/>
          </a:xfrm>
        </p:grpSpPr>
        <p:sp>
          <p:nvSpPr>
            <p:cNvPr id="16" name="Freeform 16"/>
            <p:cNvSpPr/>
            <p:nvPr/>
          </p:nvSpPr>
          <p:spPr>
            <a:xfrm>
              <a:off x="0" y="0"/>
              <a:ext cx="1805953" cy="495554"/>
            </a:xfrm>
            <a:custGeom>
              <a:avLst/>
              <a:gdLst/>
              <a:ahLst/>
              <a:cxnLst/>
              <a:rect l="l" t="t" r="r" b="b"/>
              <a:pathLst>
                <a:path w="1805953" h="495554">
                  <a:moveTo>
                    <a:pt x="48743" y="0"/>
                  </a:moveTo>
                  <a:lnTo>
                    <a:pt x="1757210" y="0"/>
                  </a:lnTo>
                  <a:cubicBezTo>
                    <a:pt x="1770137" y="0"/>
                    <a:pt x="1782535" y="5135"/>
                    <a:pt x="1791676" y="14276"/>
                  </a:cubicBezTo>
                  <a:cubicBezTo>
                    <a:pt x="1800817" y="23418"/>
                    <a:pt x="1805953" y="35815"/>
                    <a:pt x="1805953" y="48743"/>
                  </a:cubicBezTo>
                  <a:lnTo>
                    <a:pt x="1805953" y="446811"/>
                  </a:lnTo>
                  <a:cubicBezTo>
                    <a:pt x="1805953" y="473731"/>
                    <a:pt x="1784130" y="495554"/>
                    <a:pt x="1757210" y="495554"/>
                  </a:cubicBezTo>
                  <a:lnTo>
                    <a:pt x="48743" y="495554"/>
                  </a:lnTo>
                  <a:cubicBezTo>
                    <a:pt x="35815" y="495554"/>
                    <a:pt x="23418" y="490419"/>
                    <a:pt x="14276" y="481278"/>
                  </a:cubicBezTo>
                  <a:cubicBezTo>
                    <a:pt x="5135" y="472137"/>
                    <a:pt x="0" y="459739"/>
                    <a:pt x="0" y="446811"/>
                  </a:cubicBezTo>
                  <a:lnTo>
                    <a:pt x="0" y="48743"/>
                  </a:lnTo>
                  <a:cubicBezTo>
                    <a:pt x="0" y="35815"/>
                    <a:pt x="5135" y="23418"/>
                    <a:pt x="14276" y="14276"/>
                  </a:cubicBezTo>
                  <a:cubicBezTo>
                    <a:pt x="23418" y="5135"/>
                    <a:pt x="35815" y="0"/>
                    <a:pt x="48743" y="0"/>
                  </a:cubicBezTo>
                  <a:close/>
                </a:path>
              </a:pathLst>
            </a:custGeom>
            <a:solidFill>
              <a:srgbClr val="FFFFFF">
                <a:alpha val="98824"/>
              </a:srgbClr>
            </a:solidFill>
          </p:spPr>
          <p:txBody>
            <a:bodyPr/>
            <a:lstStyle/>
            <a:p>
              <a:endParaRPr lang="en-GB"/>
            </a:p>
          </p:txBody>
        </p:sp>
        <p:sp>
          <p:nvSpPr>
            <p:cNvPr id="17" name="TextBox 17"/>
            <p:cNvSpPr txBox="1"/>
            <p:nvPr/>
          </p:nvSpPr>
          <p:spPr>
            <a:xfrm>
              <a:off x="0" y="-19050"/>
              <a:ext cx="1805953" cy="514604"/>
            </a:xfrm>
            <a:prstGeom prst="rect">
              <a:avLst/>
            </a:prstGeom>
          </p:spPr>
          <p:txBody>
            <a:bodyPr lIns="50800" tIns="50800" rIns="50800" bIns="50800" rtlCol="0" anchor="ctr"/>
            <a:lstStyle/>
            <a:p>
              <a:pPr algn="ctr">
                <a:lnSpc>
                  <a:spcPts val="2859"/>
                </a:lnSpc>
              </a:pPr>
              <a:endParaRPr/>
            </a:p>
          </p:txBody>
        </p:sp>
      </p:grpSp>
      <p:sp>
        <p:nvSpPr>
          <p:cNvPr id="18" name="TextBox 18"/>
          <p:cNvSpPr txBox="1"/>
          <p:nvPr/>
        </p:nvSpPr>
        <p:spPr>
          <a:xfrm>
            <a:off x="-249873" y="-225629"/>
            <a:ext cx="13791987" cy="3241963"/>
          </a:xfrm>
          <a:prstGeom prst="rect">
            <a:avLst/>
          </a:prstGeom>
        </p:spPr>
        <p:txBody>
          <a:bodyPr lIns="0" tIns="0" rIns="0" bIns="0" rtlCol="0" anchor="t">
            <a:spAutoFit/>
          </a:bodyPr>
          <a:lstStyle/>
          <a:p>
            <a:pPr marL="0" lvl="0" indent="0" algn="ctr">
              <a:lnSpc>
                <a:spcPts val="13015"/>
              </a:lnSpc>
              <a:spcBef>
                <a:spcPct val="0"/>
              </a:spcBef>
            </a:pPr>
            <a:r>
              <a:rPr lang="en-US" sz="9431" b="1" spc="924">
                <a:solidFill>
                  <a:srgbClr val="231F20"/>
                </a:solidFill>
                <a:latin typeface="Oswald Bold"/>
                <a:ea typeface="Oswald Bold"/>
                <a:cs typeface="Oswald Bold"/>
                <a:sym typeface="Oswald Bold"/>
              </a:rPr>
              <a:t>LITERATURE REVIEW CONTINUED</a:t>
            </a:r>
          </a:p>
        </p:txBody>
      </p:sp>
      <p:sp>
        <p:nvSpPr>
          <p:cNvPr id="19" name="TextBox 19"/>
          <p:cNvSpPr txBox="1"/>
          <p:nvPr/>
        </p:nvSpPr>
        <p:spPr>
          <a:xfrm>
            <a:off x="3040551" y="7485840"/>
            <a:ext cx="5031054" cy="931979"/>
          </a:xfrm>
          <a:prstGeom prst="rect">
            <a:avLst/>
          </a:prstGeom>
        </p:spPr>
        <p:txBody>
          <a:bodyPr lIns="0" tIns="0" rIns="0" bIns="0" rtlCol="0" anchor="t">
            <a:spAutoFit/>
          </a:bodyPr>
          <a:lstStyle/>
          <a:p>
            <a:pPr marL="0" lvl="0" indent="0" algn="ctr">
              <a:lnSpc>
                <a:spcPts val="3737"/>
              </a:lnSpc>
              <a:spcBef>
                <a:spcPct val="0"/>
              </a:spcBef>
            </a:pPr>
            <a:r>
              <a:rPr lang="en-US" sz="2708" spc="265">
                <a:solidFill>
                  <a:srgbClr val="231F20"/>
                </a:solidFill>
                <a:latin typeface="Oswald"/>
                <a:ea typeface="Oswald"/>
                <a:cs typeface="Oswald"/>
                <a:sym typeface="Oswald"/>
              </a:rPr>
              <a:t>IMPORTANCE OF CITIZEN INVOLVEMENT </a:t>
            </a:r>
          </a:p>
        </p:txBody>
      </p:sp>
      <p:sp>
        <p:nvSpPr>
          <p:cNvPr id="20" name="TextBox 20"/>
          <p:cNvSpPr txBox="1"/>
          <p:nvPr/>
        </p:nvSpPr>
        <p:spPr>
          <a:xfrm>
            <a:off x="12068560" y="7441847"/>
            <a:ext cx="4533260" cy="931979"/>
          </a:xfrm>
          <a:prstGeom prst="rect">
            <a:avLst/>
          </a:prstGeom>
        </p:spPr>
        <p:txBody>
          <a:bodyPr lIns="0" tIns="0" rIns="0" bIns="0" rtlCol="0" anchor="t">
            <a:spAutoFit/>
          </a:bodyPr>
          <a:lstStyle/>
          <a:p>
            <a:pPr marL="0" lvl="0" indent="0" algn="ctr">
              <a:lnSpc>
                <a:spcPts val="3737"/>
              </a:lnSpc>
              <a:spcBef>
                <a:spcPct val="0"/>
              </a:spcBef>
            </a:pPr>
            <a:r>
              <a:rPr lang="en-US" sz="2708" spc="265">
                <a:solidFill>
                  <a:srgbClr val="231F20"/>
                </a:solidFill>
                <a:latin typeface="Oswald"/>
                <a:ea typeface="Oswald"/>
                <a:cs typeface="Oswald"/>
                <a:sym typeface="Oswald"/>
              </a:rPr>
              <a:t>ENHANCING SURVEY RESPONSE RATES </a:t>
            </a:r>
          </a:p>
        </p:txBody>
      </p:sp>
      <p:sp>
        <p:nvSpPr>
          <p:cNvPr id="21" name="TextBox 21"/>
          <p:cNvSpPr txBox="1"/>
          <p:nvPr/>
        </p:nvSpPr>
        <p:spPr>
          <a:xfrm>
            <a:off x="11982669" y="4782528"/>
            <a:ext cx="4814413" cy="2348349"/>
          </a:xfrm>
          <a:prstGeom prst="rect">
            <a:avLst/>
          </a:prstGeom>
        </p:spPr>
        <p:txBody>
          <a:bodyPr lIns="0" tIns="0" rIns="0" bIns="0" rtlCol="0" anchor="t">
            <a:spAutoFit/>
          </a:bodyPr>
          <a:lstStyle/>
          <a:p>
            <a:pPr marL="360623" lvl="1" indent="-180312" algn="l">
              <a:lnSpc>
                <a:spcPts val="2338"/>
              </a:lnSpc>
              <a:buFont typeface="Arial"/>
              <a:buChar char="•"/>
            </a:pPr>
            <a:r>
              <a:rPr lang="en-US" sz="1670">
                <a:solidFill>
                  <a:srgbClr val="100F0D"/>
                </a:solidFill>
                <a:latin typeface="Montserrat Light"/>
                <a:ea typeface="Montserrat Light"/>
                <a:cs typeface="Montserrat Light"/>
                <a:sym typeface="Montserrat Light"/>
              </a:rPr>
              <a:t> Dennis (2003) and Jacob and Jacob (2012) emphasize the importance of methods such stamped return envelopes and focused marketing to increase response rates. </a:t>
            </a:r>
          </a:p>
          <a:p>
            <a:pPr marL="360623" lvl="1" indent="-180312" algn="l">
              <a:lnSpc>
                <a:spcPts val="2338"/>
              </a:lnSpc>
              <a:buFont typeface="Arial"/>
              <a:buChar char="•"/>
            </a:pPr>
            <a:r>
              <a:rPr lang="en-US" sz="1670">
                <a:solidFill>
                  <a:srgbClr val="100F0D"/>
                </a:solidFill>
                <a:latin typeface="Montserrat Light"/>
                <a:ea typeface="Montserrat Light"/>
                <a:cs typeface="Montserrat Light"/>
                <a:sym typeface="Montserrat Light"/>
              </a:rPr>
              <a:t>Neal, Neal, and Piteo (2020) suggests that monetary incentives may not significantly impact response rates.</a:t>
            </a:r>
          </a:p>
        </p:txBody>
      </p:sp>
      <p:sp>
        <p:nvSpPr>
          <p:cNvPr id="22" name="TextBox 22"/>
          <p:cNvSpPr txBox="1"/>
          <p:nvPr/>
        </p:nvSpPr>
        <p:spPr>
          <a:xfrm>
            <a:off x="2935496" y="3514487"/>
            <a:ext cx="9662268" cy="1125568"/>
          </a:xfrm>
          <a:prstGeom prst="rect">
            <a:avLst/>
          </a:prstGeom>
        </p:spPr>
        <p:txBody>
          <a:bodyPr lIns="0" tIns="0" rIns="0" bIns="0" rtlCol="0" anchor="t">
            <a:spAutoFit/>
          </a:bodyPr>
          <a:lstStyle/>
          <a:p>
            <a:pPr algn="l">
              <a:lnSpc>
                <a:spcPts val="3060"/>
              </a:lnSpc>
            </a:pPr>
            <a:r>
              <a:rPr lang="en-US" sz="2186">
                <a:solidFill>
                  <a:srgbClr val="100F0D"/>
                </a:solidFill>
                <a:latin typeface="Montserrat Light"/>
                <a:ea typeface="Montserrat Light"/>
                <a:cs typeface="Montserrat Light"/>
                <a:sym typeface="Montserrat Light"/>
              </a:rPr>
              <a:t>Local government surveys are essential for effective governance but the motivations can vary (Royo, Yetano and Acrete, 2011 and Balla and Xie, 2020).</a:t>
            </a:r>
          </a:p>
        </p:txBody>
      </p:sp>
      <p:sp>
        <p:nvSpPr>
          <p:cNvPr id="23" name="TextBox 23"/>
          <p:cNvSpPr txBox="1"/>
          <p:nvPr/>
        </p:nvSpPr>
        <p:spPr>
          <a:xfrm>
            <a:off x="8176661" y="8978668"/>
            <a:ext cx="9780986" cy="1076960"/>
          </a:xfrm>
          <a:prstGeom prst="rect">
            <a:avLst/>
          </a:prstGeom>
        </p:spPr>
        <p:txBody>
          <a:bodyPr lIns="0" tIns="0" rIns="0" bIns="0" rtlCol="0" anchor="t">
            <a:spAutoFit/>
          </a:bodyPr>
          <a:lstStyle/>
          <a:p>
            <a:pPr algn="l">
              <a:lnSpc>
                <a:spcPts val="2859"/>
              </a:lnSpc>
              <a:spcBef>
                <a:spcPct val="0"/>
              </a:spcBef>
            </a:pPr>
            <a:r>
              <a:rPr lang="en-US" sz="2199">
                <a:solidFill>
                  <a:srgbClr val="000000"/>
                </a:solidFill>
                <a:latin typeface="Canva Sans"/>
                <a:ea typeface="Canva Sans"/>
                <a:cs typeface="Canva Sans"/>
                <a:sym typeface="Canva Sans"/>
              </a:rPr>
              <a:t>This research aims to bridge the gap by exploring effective methods for increasing survey responses in local government contexts, ensuring better data collection and more meaningful citizen engagement.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rot="257863">
            <a:off x="-571305" y="6150994"/>
            <a:ext cx="21273218" cy="9128145"/>
          </a:xfrm>
          <a:custGeom>
            <a:avLst/>
            <a:gdLst/>
            <a:ahLst/>
            <a:cxnLst/>
            <a:rect l="l" t="t" r="r" b="b"/>
            <a:pathLst>
              <a:path w="21273218" h="9128145">
                <a:moveTo>
                  <a:pt x="0" y="0"/>
                </a:moveTo>
                <a:lnTo>
                  <a:pt x="21273219" y="0"/>
                </a:lnTo>
                <a:lnTo>
                  <a:pt x="21273219" y="9128145"/>
                </a:lnTo>
                <a:lnTo>
                  <a:pt x="0" y="912814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11885510"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en-GB"/>
          </a:p>
        </p:txBody>
      </p:sp>
      <p:grpSp>
        <p:nvGrpSpPr>
          <p:cNvPr id="5" name="Group 5"/>
          <p:cNvGrpSpPr/>
          <p:nvPr/>
        </p:nvGrpSpPr>
        <p:grpSpPr>
          <a:xfrm>
            <a:off x="11900353" y="4678112"/>
            <a:ext cx="4113179" cy="4087473"/>
            <a:chOff x="0" y="0"/>
            <a:chExt cx="1279723" cy="1271725"/>
          </a:xfrm>
        </p:grpSpPr>
        <p:sp>
          <p:nvSpPr>
            <p:cNvPr id="6" name="Freeform 6"/>
            <p:cNvSpPr/>
            <p:nvPr/>
          </p:nvSpPr>
          <p:spPr>
            <a:xfrm>
              <a:off x="0" y="0"/>
              <a:ext cx="1279723" cy="1271725"/>
            </a:xfrm>
            <a:custGeom>
              <a:avLst/>
              <a:gdLst/>
              <a:ahLst/>
              <a:cxnLst/>
              <a:rect l="l" t="t" r="r" b="b"/>
              <a:pathLst>
                <a:path w="1279723" h="1271725">
                  <a:moveTo>
                    <a:pt x="0" y="0"/>
                  </a:moveTo>
                  <a:lnTo>
                    <a:pt x="1279723" y="0"/>
                  </a:lnTo>
                  <a:lnTo>
                    <a:pt x="1279723" y="1271725"/>
                  </a:lnTo>
                  <a:lnTo>
                    <a:pt x="0" y="1271725"/>
                  </a:lnTo>
                  <a:close/>
                </a:path>
              </a:pathLst>
            </a:custGeom>
            <a:solidFill>
              <a:srgbClr val="1A1A1A"/>
            </a:solidFill>
          </p:spPr>
          <p:txBody>
            <a:bodyPr/>
            <a:lstStyle/>
            <a:p>
              <a:endParaRPr lang="en-GB"/>
            </a:p>
          </p:txBody>
        </p:sp>
        <p:sp>
          <p:nvSpPr>
            <p:cNvPr id="7" name="TextBox 7"/>
            <p:cNvSpPr txBox="1"/>
            <p:nvPr/>
          </p:nvSpPr>
          <p:spPr>
            <a:xfrm>
              <a:off x="0" y="-57150"/>
              <a:ext cx="1279723" cy="1328875"/>
            </a:xfrm>
            <a:prstGeom prst="rect">
              <a:avLst/>
            </a:prstGeom>
          </p:spPr>
          <p:txBody>
            <a:bodyPr lIns="50800" tIns="50800" rIns="50800" bIns="50800" rtlCol="0" anchor="ctr"/>
            <a:lstStyle/>
            <a:p>
              <a:pPr marL="0" lvl="0" indent="0" algn="ctr">
                <a:lnSpc>
                  <a:spcPts val="4114"/>
                </a:lnSpc>
                <a:spcBef>
                  <a:spcPct val="0"/>
                </a:spcBef>
              </a:pPr>
              <a:endParaRPr/>
            </a:p>
          </p:txBody>
        </p:sp>
      </p:grpSp>
      <p:sp>
        <p:nvSpPr>
          <p:cNvPr id="8" name="Freeform 8"/>
          <p:cNvSpPr/>
          <p:nvPr/>
        </p:nvSpPr>
        <p:spPr>
          <a:xfrm>
            <a:off x="7080191" y="8765585"/>
            <a:ext cx="4128022" cy="437161"/>
          </a:xfrm>
          <a:custGeom>
            <a:avLst/>
            <a:gdLst/>
            <a:ahLst/>
            <a:cxnLst/>
            <a:rect l="l" t="t" r="r" b="b"/>
            <a:pathLst>
              <a:path w="4128022" h="437161">
                <a:moveTo>
                  <a:pt x="0" y="0"/>
                </a:moveTo>
                <a:lnTo>
                  <a:pt x="4128021" y="0"/>
                </a:lnTo>
                <a:lnTo>
                  <a:pt x="4128021" y="437161"/>
                </a:lnTo>
                <a:lnTo>
                  <a:pt x="0" y="437161"/>
                </a:lnTo>
                <a:lnTo>
                  <a:pt x="0" y="0"/>
                </a:lnTo>
                <a:close/>
              </a:path>
            </a:pathLst>
          </a:custGeom>
          <a:blipFill>
            <a:blip r:embed="rId5"/>
            <a:stretch>
              <a:fillRect t="-86495"/>
            </a:stretch>
          </a:blipFill>
        </p:spPr>
        <p:txBody>
          <a:bodyPr/>
          <a:lstStyle/>
          <a:p>
            <a:endParaRPr lang="en-GB"/>
          </a:p>
        </p:txBody>
      </p:sp>
      <p:grpSp>
        <p:nvGrpSpPr>
          <p:cNvPr id="9" name="Group 9"/>
          <p:cNvGrpSpPr/>
          <p:nvPr/>
        </p:nvGrpSpPr>
        <p:grpSpPr>
          <a:xfrm>
            <a:off x="7095033" y="4678112"/>
            <a:ext cx="4113179" cy="4087473"/>
            <a:chOff x="0" y="0"/>
            <a:chExt cx="1279723" cy="1271725"/>
          </a:xfrm>
        </p:grpSpPr>
        <p:sp>
          <p:nvSpPr>
            <p:cNvPr id="10" name="Freeform 10"/>
            <p:cNvSpPr/>
            <p:nvPr/>
          </p:nvSpPr>
          <p:spPr>
            <a:xfrm>
              <a:off x="0" y="0"/>
              <a:ext cx="1279723" cy="1271725"/>
            </a:xfrm>
            <a:custGeom>
              <a:avLst/>
              <a:gdLst/>
              <a:ahLst/>
              <a:cxnLst/>
              <a:rect l="l" t="t" r="r" b="b"/>
              <a:pathLst>
                <a:path w="1279723" h="1271725">
                  <a:moveTo>
                    <a:pt x="0" y="0"/>
                  </a:moveTo>
                  <a:lnTo>
                    <a:pt x="1279723" y="0"/>
                  </a:lnTo>
                  <a:lnTo>
                    <a:pt x="1279723" y="1271725"/>
                  </a:lnTo>
                  <a:lnTo>
                    <a:pt x="0" y="1271725"/>
                  </a:lnTo>
                  <a:close/>
                </a:path>
              </a:pathLst>
            </a:custGeom>
            <a:solidFill>
              <a:srgbClr val="1A1A1A"/>
            </a:solidFill>
          </p:spPr>
          <p:txBody>
            <a:bodyPr/>
            <a:lstStyle/>
            <a:p>
              <a:endParaRPr lang="en-GB"/>
            </a:p>
          </p:txBody>
        </p:sp>
        <p:sp>
          <p:nvSpPr>
            <p:cNvPr id="11" name="TextBox 11"/>
            <p:cNvSpPr txBox="1"/>
            <p:nvPr/>
          </p:nvSpPr>
          <p:spPr>
            <a:xfrm>
              <a:off x="0" y="-57150"/>
              <a:ext cx="1279723" cy="1328875"/>
            </a:xfrm>
            <a:prstGeom prst="rect">
              <a:avLst/>
            </a:prstGeom>
          </p:spPr>
          <p:txBody>
            <a:bodyPr lIns="50800" tIns="50800" rIns="50800" bIns="50800" rtlCol="0" anchor="ctr"/>
            <a:lstStyle/>
            <a:p>
              <a:pPr marL="0" lvl="0" indent="0" algn="ctr">
                <a:lnSpc>
                  <a:spcPts val="4114"/>
                </a:lnSpc>
                <a:spcBef>
                  <a:spcPct val="0"/>
                </a:spcBef>
              </a:pPr>
              <a:endParaRPr/>
            </a:p>
          </p:txBody>
        </p:sp>
      </p:grpSp>
      <p:sp>
        <p:nvSpPr>
          <p:cNvPr id="12" name="Freeform 12"/>
          <p:cNvSpPr/>
          <p:nvPr/>
        </p:nvSpPr>
        <p:spPr>
          <a:xfrm>
            <a:off x="2274468" y="8765585"/>
            <a:ext cx="4128022" cy="437161"/>
          </a:xfrm>
          <a:custGeom>
            <a:avLst/>
            <a:gdLst/>
            <a:ahLst/>
            <a:cxnLst/>
            <a:rect l="l" t="t" r="r" b="b"/>
            <a:pathLst>
              <a:path w="4128022" h="437161">
                <a:moveTo>
                  <a:pt x="0" y="0"/>
                </a:moveTo>
                <a:lnTo>
                  <a:pt x="4128022" y="0"/>
                </a:lnTo>
                <a:lnTo>
                  <a:pt x="4128022" y="437161"/>
                </a:lnTo>
                <a:lnTo>
                  <a:pt x="0" y="437161"/>
                </a:lnTo>
                <a:lnTo>
                  <a:pt x="0" y="0"/>
                </a:lnTo>
                <a:close/>
              </a:path>
            </a:pathLst>
          </a:custGeom>
          <a:blipFill>
            <a:blip r:embed="rId5"/>
            <a:stretch>
              <a:fillRect t="-86495"/>
            </a:stretch>
          </a:blipFill>
        </p:spPr>
        <p:txBody>
          <a:bodyPr/>
          <a:lstStyle/>
          <a:p>
            <a:endParaRPr lang="en-GB"/>
          </a:p>
        </p:txBody>
      </p:sp>
      <p:grpSp>
        <p:nvGrpSpPr>
          <p:cNvPr id="13" name="Group 13"/>
          <p:cNvGrpSpPr/>
          <p:nvPr/>
        </p:nvGrpSpPr>
        <p:grpSpPr>
          <a:xfrm>
            <a:off x="2289311" y="4678112"/>
            <a:ext cx="4113179" cy="4087473"/>
            <a:chOff x="0" y="0"/>
            <a:chExt cx="1279723" cy="1271725"/>
          </a:xfrm>
        </p:grpSpPr>
        <p:sp>
          <p:nvSpPr>
            <p:cNvPr id="14" name="Freeform 14"/>
            <p:cNvSpPr/>
            <p:nvPr/>
          </p:nvSpPr>
          <p:spPr>
            <a:xfrm>
              <a:off x="0" y="0"/>
              <a:ext cx="1279723" cy="1271725"/>
            </a:xfrm>
            <a:custGeom>
              <a:avLst/>
              <a:gdLst/>
              <a:ahLst/>
              <a:cxnLst/>
              <a:rect l="l" t="t" r="r" b="b"/>
              <a:pathLst>
                <a:path w="1279723" h="1271725">
                  <a:moveTo>
                    <a:pt x="0" y="0"/>
                  </a:moveTo>
                  <a:lnTo>
                    <a:pt x="1279723" y="0"/>
                  </a:lnTo>
                  <a:lnTo>
                    <a:pt x="1279723" y="1271725"/>
                  </a:lnTo>
                  <a:lnTo>
                    <a:pt x="0" y="1271725"/>
                  </a:lnTo>
                  <a:close/>
                </a:path>
              </a:pathLst>
            </a:custGeom>
            <a:solidFill>
              <a:srgbClr val="1A1A1A"/>
            </a:solidFill>
          </p:spPr>
          <p:txBody>
            <a:bodyPr/>
            <a:lstStyle/>
            <a:p>
              <a:endParaRPr lang="en-GB"/>
            </a:p>
          </p:txBody>
        </p:sp>
        <p:sp>
          <p:nvSpPr>
            <p:cNvPr id="15" name="TextBox 15"/>
            <p:cNvSpPr txBox="1"/>
            <p:nvPr/>
          </p:nvSpPr>
          <p:spPr>
            <a:xfrm>
              <a:off x="0" y="-57150"/>
              <a:ext cx="1279723" cy="1328875"/>
            </a:xfrm>
            <a:prstGeom prst="rect">
              <a:avLst/>
            </a:prstGeom>
          </p:spPr>
          <p:txBody>
            <a:bodyPr lIns="50800" tIns="50800" rIns="50800" bIns="50800" rtlCol="0" anchor="ctr"/>
            <a:lstStyle/>
            <a:p>
              <a:pPr marL="0" lvl="0" indent="0" algn="ctr">
                <a:lnSpc>
                  <a:spcPts val="4114"/>
                </a:lnSpc>
                <a:spcBef>
                  <a:spcPct val="0"/>
                </a:spcBef>
              </a:pPr>
              <a:endParaRPr/>
            </a:p>
          </p:txBody>
        </p:sp>
      </p:grpSp>
      <p:grpSp>
        <p:nvGrpSpPr>
          <p:cNvPr id="16" name="Group 16"/>
          <p:cNvGrpSpPr/>
          <p:nvPr/>
        </p:nvGrpSpPr>
        <p:grpSpPr>
          <a:xfrm>
            <a:off x="3321316" y="3653528"/>
            <a:ext cx="2049168" cy="2049168"/>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A1A1A"/>
            </a:solidFill>
          </p:spPr>
          <p:txBody>
            <a:bodyPr/>
            <a:lstStyle/>
            <a:p>
              <a:endParaRPr lang="en-GB"/>
            </a:p>
          </p:txBody>
        </p:sp>
        <p:sp>
          <p:nvSpPr>
            <p:cNvPr id="18" name="TextBox 18"/>
            <p:cNvSpPr txBox="1"/>
            <p:nvPr/>
          </p:nvSpPr>
          <p:spPr>
            <a:xfrm>
              <a:off x="76200" y="19050"/>
              <a:ext cx="660400" cy="717550"/>
            </a:xfrm>
            <a:prstGeom prst="rect">
              <a:avLst/>
            </a:prstGeom>
          </p:spPr>
          <p:txBody>
            <a:bodyPr lIns="50800" tIns="50800" rIns="50800" bIns="50800" rtlCol="0" anchor="ctr"/>
            <a:lstStyle/>
            <a:p>
              <a:pPr marL="0" lvl="0" indent="0" algn="ctr">
                <a:lnSpc>
                  <a:spcPts val="4114"/>
                </a:lnSpc>
                <a:spcBef>
                  <a:spcPct val="0"/>
                </a:spcBef>
              </a:pPr>
              <a:endParaRPr/>
            </a:p>
          </p:txBody>
        </p:sp>
      </p:grpSp>
      <p:grpSp>
        <p:nvGrpSpPr>
          <p:cNvPr id="19" name="Group 19"/>
          <p:cNvGrpSpPr/>
          <p:nvPr/>
        </p:nvGrpSpPr>
        <p:grpSpPr>
          <a:xfrm>
            <a:off x="8119617" y="3653528"/>
            <a:ext cx="2049168" cy="2049168"/>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A1A1A"/>
            </a:solidFill>
          </p:spPr>
          <p:txBody>
            <a:bodyPr/>
            <a:lstStyle/>
            <a:p>
              <a:endParaRPr lang="en-GB"/>
            </a:p>
          </p:txBody>
        </p:sp>
        <p:sp>
          <p:nvSpPr>
            <p:cNvPr id="21" name="TextBox 21"/>
            <p:cNvSpPr txBox="1"/>
            <p:nvPr/>
          </p:nvSpPr>
          <p:spPr>
            <a:xfrm>
              <a:off x="76200" y="19050"/>
              <a:ext cx="660400" cy="717550"/>
            </a:xfrm>
            <a:prstGeom prst="rect">
              <a:avLst/>
            </a:prstGeom>
          </p:spPr>
          <p:txBody>
            <a:bodyPr lIns="50800" tIns="50800" rIns="50800" bIns="50800" rtlCol="0" anchor="ctr"/>
            <a:lstStyle/>
            <a:p>
              <a:pPr marL="0" lvl="0" indent="0" algn="ctr">
                <a:lnSpc>
                  <a:spcPts val="4114"/>
                </a:lnSpc>
                <a:spcBef>
                  <a:spcPct val="0"/>
                </a:spcBef>
              </a:pPr>
              <a:endParaRPr/>
            </a:p>
          </p:txBody>
        </p:sp>
      </p:grpSp>
      <p:grpSp>
        <p:nvGrpSpPr>
          <p:cNvPr id="22" name="Group 22"/>
          <p:cNvGrpSpPr/>
          <p:nvPr/>
        </p:nvGrpSpPr>
        <p:grpSpPr>
          <a:xfrm>
            <a:off x="12933709" y="3653528"/>
            <a:ext cx="2049168" cy="2049168"/>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A1A1A"/>
            </a:solidFill>
          </p:spPr>
          <p:txBody>
            <a:bodyPr/>
            <a:lstStyle/>
            <a:p>
              <a:endParaRPr lang="en-GB"/>
            </a:p>
          </p:txBody>
        </p:sp>
        <p:sp>
          <p:nvSpPr>
            <p:cNvPr id="24" name="TextBox 24"/>
            <p:cNvSpPr txBox="1"/>
            <p:nvPr/>
          </p:nvSpPr>
          <p:spPr>
            <a:xfrm>
              <a:off x="76200" y="19050"/>
              <a:ext cx="660400" cy="717550"/>
            </a:xfrm>
            <a:prstGeom prst="rect">
              <a:avLst/>
            </a:prstGeom>
          </p:spPr>
          <p:txBody>
            <a:bodyPr lIns="50800" tIns="50800" rIns="50800" bIns="50800" rtlCol="0" anchor="ctr"/>
            <a:lstStyle/>
            <a:p>
              <a:pPr marL="0" lvl="0" indent="0" algn="ctr">
                <a:lnSpc>
                  <a:spcPts val="4114"/>
                </a:lnSpc>
                <a:spcBef>
                  <a:spcPct val="0"/>
                </a:spcBef>
              </a:pPr>
              <a:endParaRPr/>
            </a:p>
          </p:txBody>
        </p:sp>
      </p:grpSp>
      <p:sp>
        <p:nvSpPr>
          <p:cNvPr id="25" name="Freeform 25"/>
          <p:cNvSpPr/>
          <p:nvPr/>
        </p:nvSpPr>
        <p:spPr>
          <a:xfrm>
            <a:off x="3732628" y="4016965"/>
            <a:ext cx="1211702" cy="1322294"/>
          </a:xfrm>
          <a:custGeom>
            <a:avLst/>
            <a:gdLst/>
            <a:ahLst/>
            <a:cxnLst/>
            <a:rect l="l" t="t" r="r" b="b"/>
            <a:pathLst>
              <a:path w="1211702" h="1322294">
                <a:moveTo>
                  <a:pt x="0" y="0"/>
                </a:moveTo>
                <a:lnTo>
                  <a:pt x="1211702" y="0"/>
                </a:lnTo>
                <a:lnTo>
                  <a:pt x="1211702" y="1322294"/>
                </a:lnTo>
                <a:lnTo>
                  <a:pt x="0" y="13222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6" name="Freeform 26"/>
          <p:cNvSpPr/>
          <p:nvPr/>
        </p:nvSpPr>
        <p:spPr>
          <a:xfrm>
            <a:off x="8563658" y="4016965"/>
            <a:ext cx="1160684" cy="1393835"/>
          </a:xfrm>
          <a:custGeom>
            <a:avLst/>
            <a:gdLst/>
            <a:ahLst/>
            <a:cxnLst/>
            <a:rect l="l" t="t" r="r" b="b"/>
            <a:pathLst>
              <a:path w="1160684" h="1393835">
                <a:moveTo>
                  <a:pt x="0" y="0"/>
                </a:moveTo>
                <a:lnTo>
                  <a:pt x="1160684" y="0"/>
                </a:lnTo>
                <a:lnTo>
                  <a:pt x="1160684" y="1393835"/>
                </a:lnTo>
                <a:lnTo>
                  <a:pt x="0" y="139383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7" name="Freeform 27"/>
          <p:cNvSpPr/>
          <p:nvPr/>
        </p:nvSpPr>
        <p:spPr>
          <a:xfrm>
            <a:off x="13272985" y="3986188"/>
            <a:ext cx="1353071" cy="1353071"/>
          </a:xfrm>
          <a:custGeom>
            <a:avLst/>
            <a:gdLst/>
            <a:ahLst/>
            <a:cxnLst/>
            <a:rect l="l" t="t" r="r" b="b"/>
            <a:pathLst>
              <a:path w="1353071" h="1353071">
                <a:moveTo>
                  <a:pt x="0" y="0"/>
                </a:moveTo>
                <a:lnTo>
                  <a:pt x="1353071" y="0"/>
                </a:lnTo>
                <a:lnTo>
                  <a:pt x="1353071" y="1353071"/>
                </a:lnTo>
                <a:lnTo>
                  <a:pt x="0" y="135307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8" name="TextBox 28"/>
          <p:cNvSpPr txBox="1"/>
          <p:nvPr/>
        </p:nvSpPr>
        <p:spPr>
          <a:xfrm>
            <a:off x="2343797" y="1155414"/>
            <a:ext cx="13617940" cy="1594138"/>
          </a:xfrm>
          <a:prstGeom prst="rect">
            <a:avLst/>
          </a:prstGeom>
        </p:spPr>
        <p:txBody>
          <a:bodyPr lIns="0" tIns="0" rIns="0" bIns="0" rtlCol="0" anchor="t">
            <a:spAutoFit/>
          </a:bodyPr>
          <a:lstStyle/>
          <a:p>
            <a:pPr marL="0" lvl="0" indent="0" algn="ctr">
              <a:lnSpc>
                <a:spcPts val="13015"/>
              </a:lnSpc>
              <a:spcBef>
                <a:spcPct val="0"/>
              </a:spcBef>
            </a:pPr>
            <a:r>
              <a:rPr lang="en-US" sz="9431" b="1" spc="924">
                <a:solidFill>
                  <a:srgbClr val="231F20"/>
                </a:solidFill>
                <a:latin typeface="Oswald Bold"/>
                <a:ea typeface="Oswald Bold"/>
                <a:cs typeface="Oswald Bold"/>
                <a:sym typeface="Oswald Bold"/>
              </a:rPr>
              <a:t>FINDINGS</a:t>
            </a:r>
          </a:p>
        </p:txBody>
      </p:sp>
      <p:sp>
        <p:nvSpPr>
          <p:cNvPr id="29" name="TextBox 29"/>
          <p:cNvSpPr txBox="1"/>
          <p:nvPr/>
        </p:nvSpPr>
        <p:spPr>
          <a:xfrm>
            <a:off x="2488142" y="5477219"/>
            <a:ext cx="3725220" cy="2046592"/>
          </a:xfrm>
          <a:prstGeom prst="rect">
            <a:avLst/>
          </a:prstGeom>
        </p:spPr>
        <p:txBody>
          <a:bodyPr lIns="0" tIns="0" rIns="0" bIns="0" rtlCol="0" anchor="t">
            <a:spAutoFit/>
          </a:bodyPr>
          <a:lstStyle/>
          <a:p>
            <a:pPr marL="371950" lvl="1" indent="-185975" algn="l">
              <a:lnSpc>
                <a:spcPts val="2377"/>
              </a:lnSpc>
              <a:buFont typeface="Arial"/>
              <a:buChar char="•"/>
            </a:pPr>
            <a:r>
              <a:rPr lang="en-US" sz="1722" spc="168">
                <a:solidFill>
                  <a:srgbClr val="FFFBFB"/>
                </a:solidFill>
                <a:latin typeface="DM Sans"/>
                <a:ea typeface="DM Sans"/>
                <a:cs typeface="DM Sans"/>
                <a:sym typeface="DM Sans"/>
              </a:rPr>
              <a:t>These questions are pivotal in gathering business sentiments </a:t>
            </a:r>
          </a:p>
          <a:p>
            <a:pPr marL="371950" lvl="1" indent="-185975" algn="l">
              <a:lnSpc>
                <a:spcPts val="2377"/>
              </a:lnSpc>
              <a:buFont typeface="Arial"/>
              <a:buChar char="•"/>
            </a:pPr>
            <a:r>
              <a:rPr lang="en-US" sz="1722" spc="168">
                <a:solidFill>
                  <a:srgbClr val="FFFBFB"/>
                </a:solidFill>
                <a:latin typeface="DM Sans"/>
                <a:ea typeface="DM Sans"/>
                <a:cs typeface="DM Sans"/>
                <a:sym typeface="DM Sans"/>
              </a:rPr>
              <a:t>Asking respondents to statements about Council performance and services (Nemoto and Beglar, 2014).</a:t>
            </a:r>
          </a:p>
        </p:txBody>
      </p:sp>
      <p:sp>
        <p:nvSpPr>
          <p:cNvPr id="30" name="TextBox 30"/>
          <p:cNvSpPr txBox="1"/>
          <p:nvPr/>
        </p:nvSpPr>
        <p:spPr>
          <a:xfrm>
            <a:off x="7372688" y="5624704"/>
            <a:ext cx="3542623" cy="2046592"/>
          </a:xfrm>
          <a:prstGeom prst="rect">
            <a:avLst/>
          </a:prstGeom>
        </p:spPr>
        <p:txBody>
          <a:bodyPr lIns="0" tIns="0" rIns="0" bIns="0" rtlCol="0" anchor="t">
            <a:spAutoFit/>
          </a:bodyPr>
          <a:lstStyle/>
          <a:p>
            <a:pPr marL="371950" lvl="1" indent="-185975" algn="l">
              <a:lnSpc>
                <a:spcPts val="2377"/>
              </a:lnSpc>
              <a:buFont typeface="Arial"/>
              <a:buChar char="•"/>
            </a:pPr>
            <a:r>
              <a:rPr lang="en-US" sz="1722" spc="168">
                <a:solidFill>
                  <a:srgbClr val="FFFBFB"/>
                </a:solidFill>
                <a:latin typeface="DM Sans"/>
                <a:ea typeface="DM Sans"/>
                <a:cs typeface="DM Sans"/>
                <a:sym typeface="DM Sans"/>
              </a:rPr>
              <a:t>These questions help to understand and address the most pressing concerns of local businesses (Czajka and Beyler, 2016).</a:t>
            </a:r>
          </a:p>
          <a:p>
            <a:pPr algn="l">
              <a:lnSpc>
                <a:spcPts val="2377"/>
              </a:lnSpc>
            </a:pPr>
            <a:endParaRPr lang="en-US" sz="1722" spc="168">
              <a:solidFill>
                <a:srgbClr val="FFFBFB"/>
              </a:solidFill>
              <a:latin typeface="DM Sans"/>
              <a:ea typeface="DM Sans"/>
              <a:cs typeface="DM Sans"/>
              <a:sym typeface="DM Sans"/>
            </a:endParaRPr>
          </a:p>
        </p:txBody>
      </p:sp>
      <p:sp>
        <p:nvSpPr>
          <p:cNvPr id="31" name="TextBox 31"/>
          <p:cNvSpPr txBox="1"/>
          <p:nvPr/>
        </p:nvSpPr>
        <p:spPr>
          <a:xfrm>
            <a:off x="11885510" y="5477219"/>
            <a:ext cx="4058200" cy="2046592"/>
          </a:xfrm>
          <a:prstGeom prst="rect">
            <a:avLst/>
          </a:prstGeom>
        </p:spPr>
        <p:txBody>
          <a:bodyPr lIns="0" tIns="0" rIns="0" bIns="0" rtlCol="0" anchor="t">
            <a:spAutoFit/>
          </a:bodyPr>
          <a:lstStyle/>
          <a:p>
            <a:pPr marL="371950" lvl="1" indent="-185975" algn="l">
              <a:lnSpc>
                <a:spcPts val="2377"/>
              </a:lnSpc>
              <a:buFont typeface="Arial"/>
              <a:buChar char="•"/>
            </a:pPr>
            <a:r>
              <a:rPr lang="en-US" sz="1722" spc="168">
                <a:solidFill>
                  <a:srgbClr val="FFFBFB"/>
                </a:solidFill>
                <a:latin typeface="DM Sans"/>
                <a:ea typeface="DM Sans"/>
                <a:cs typeface="DM Sans"/>
                <a:sym typeface="DM Sans"/>
              </a:rPr>
              <a:t>Provides crucial information  for linking business opinions to specific demographics and geographic areas. This helps the Council target interventions (Sursock, Smidt and Davies, 2010).</a:t>
            </a:r>
          </a:p>
        </p:txBody>
      </p:sp>
      <p:sp>
        <p:nvSpPr>
          <p:cNvPr id="32" name="TextBox 32"/>
          <p:cNvSpPr txBox="1"/>
          <p:nvPr/>
        </p:nvSpPr>
        <p:spPr>
          <a:xfrm>
            <a:off x="2863771" y="7623671"/>
            <a:ext cx="2973962" cy="1054228"/>
          </a:xfrm>
          <a:prstGeom prst="rect">
            <a:avLst/>
          </a:prstGeom>
        </p:spPr>
        <p:txBody>
          <a:bodyPr lIns="0" tIns="0" rIns="0" bIns="0" rtlCol="0" anchor="t">
            <a:spAutoFit/>
          </a:bodyPr>
          <a:lstStyle/>
          <a:p>
            <a:pPr marL="0" lvl="0" indent="0" algn="ctr">
              <a:lnSpc>
                <a:spcPts val="4208"/>
              </a:lnSpc>
              <a:spcBef>
                <a:spcPct val="0"/>
              </a:spcBef>
            </a:pPr>
            <a:r>
              <a:rPr lang="en-US" sz="3049" spc="298">
                <a:solidFill>
                  <a:srgbClr val="FDFBFB"/>
                </a:solidFill>
                <a:latin typeface="Oswald"/>
                <a:ea typeface="Oswald"/>
                <a:cs typeface="Oswald"/>
                <a:sym typeface="Oswald"/>
              </a:rPr>
              <a:t>LIKERT SCALE QUESTIONS</a:t>
            </a:r>
          </a:p>
        </p:txBody>
      </p:sp>
      <p:sp>
        <p:nvSpPr>
          <p:cNvPr id="33" name="TextBox 33"/>
          <p:cNvSpPr txBox="1"/>
          <p:nvPr/>
        </p:nvSpPr>
        <p:spPr>
          <a:xfrm>
            <a:off x="7665320" y="7547471"/>
            <a:ext cx="2974893" cy="1054228"/>
          </a:xfrm>
          <a:prstGeom prst="rect">
            <a:avLst/>
          </a:prstGeom>
        </p:spPr>
        <p:txBody>
          <a:bodyPr lIns="0" tIns="0" rIns="0" bIns="0" rtlCol="0" anchor="t">
            <a:spAutoFit/>
          </a:bodyPr>
          <a:lstStyle/>
          <a:p>
            <a:pPr marL="0" lvl="0" indent="0" algn="ctr">
              <a:lnSpc>
                <a:spcPts val="4208"/>
              </a:lnSpc>
              <a:spcBef>
                <a:spcPct val="0"/>
              </a:spcBef>
            </a:pPr>
            <a:r>
              <a:rPr lang="en-US" sz="3049" spc="298">
                <a:solidFill>
                  <a:srgbClr val="FDFBFB"/>
                </a:solidFill>
                <a:latin typeface="Oswald"/>
                <a:ea typeface="Oswald"/>
                <a:cs typeface="Oswald"/>
                <a:sym typeface="Oswald"/>
              </a:rPr>
              <a:t>RANKING QUESTIONS</a:t>
            </a:r>
          </a:p>
        </p:txBody>
      </p:sp>
      <p:sp>
        <p:nvSpPr>
          <p:cNvPr id="34" name="TextBox 34"/>
          <p:cNvSpPr txBox="1"/>
          <p:nvPr/>
        </p:nvSpPr>
        <p:spPr>
          <a:xfrm>
            <a:off x="12462074" y="7547471"/>
            <a:ext cx="2974893" cy="1054228"/>
          </a:xfrm>
          <a:prstGeom prst="rect">
            <a:avLst/>
          </a:prstGeom>
        </p:spPr>
        <p:txBody>
          <a:bodyPr lIns="0" tIns="0" rIns="0" bIns="0" rtlCol="0" anchor="t">
            <a:spAutoFit/>
          </a:bodyPr>
          <a:lstStyle/>
          <a:p>
            <a:pPr marL="0" lvl="0" indent="0" algn="ctr">
              <a:lnSpc>
                <a:spcPts val="4208"/>
              </a:lnSpc>
              <a:spcBef>
                <a:spcPct val="0"/>
              </a:spcBef>
            </a:pPr>
            <a:r>
              <a:rPr lang="en-US" sz="3049" spc="298">
                <a:solidFill>
                  <a:srgbClr val="FDFBFB"/>
                </a:solidFill>
                <a:latin typeface="Oswald"/>
                <a:ea typeface="Oswald"/>
                <a:cs typeface="Oswald"/>
                <a:sym typeface="Oswald"/>
              </a:rPr>
              <a:t>RESPONSE PROFILE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Freeform 2"/>
          <p:cNvSpPr/>
          <p:nvPr/>
        </p:nvSpPr>
        <p:spPr>
          <a:xfrm>
            <a:off x="483769" y="2548835"/>
            <a:ext cx="9544203" cy="6032454"/>
          </a:xfrm>
          <a:custGeom>
            <a:avLst/>
            <a:gdLst/>
            <a:ahLst/>
            <a:cxnLst/>
            <a:rect l="l" t="t" r="r" b="b"/>
            <a:pathLst>
              <a:path w="9544203" h="6032454">
                <a:moveTo>
                  <a:pt x="0" y="0"/>
                </a:moveTo>
                <a:lnTo>
                  <a:pt x="9544203" y="0"/>
                </a:lnTo>
                <a:lnTo>
                  <a:pt x="9544203" y="6032453"/>
                </a:lnTo>
                <a:lnTo>
                  <a:pt x="0" y="6032453"/>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156898" y="150669"/>
            <a:ext cx="13617940" cy="1594138"/>
          </a:xfrm>
          <a:prstGeom prst="rect">
            <a:avLst/>
          </a:prstGeom>
        </p:spPr>
        <p:txBody>
          <a:bodyPr lIns="0" tIns="0" rIns="0" bIns="0" rtlCol="0" anchor="t">
            <a:spAutoFit/>
          </a:bodyPr>
          <a:lstStyle/>
          <a:p>
            <a:pPr marL="0" lvl="0" indent="0" algn="ctr">
              <a:lnSpc>
                <a:spcPts val="13015"/>
              </a:lnSpc>
              <a:spcBef>
                <a:spcPct val="0"/>
              </a:spcBef>
            </a:pPr>
            <a:r>
              <a:rPr lang="en-US" sz="9431" b="1" spc="924">
                <a:solidFill>
                  <a:srgbClr val="231F20"/>
                </a:solidFill>
                <a:latin typeface="Oswald Bold"/>
                <a:ea typeface="Oswald Bold"/>
                <a:cs typeface="Oswald Bold"/>
                <a:sym typeface="Oswald Bold"/>
              </a:rPr>
              <a:t>FINDINGS CONTINUED</a:t>
            </a:r>
          </a:p>
        </p:txBody>
      </p:sp>
      <p:sp>
        <p:nvSpPr>
          <p:cNvPr id="4" name="TextBox 4"/>
          <p:cNvSpPr txBox="1"/>
          <p:nvPr/>
        </p:nvSpPr>
        <p:spPr>
          <a:xfrm>
            <a:off x="3793461" y="7488242"/>
            <a:ext cx="2302097" cy="609600"/>
          </a:xfrm>
          <a:prstGeom prst="rect">
            <a:avLst/>
          </a:prstGeom>
        </p:spPr>
        <p:txBody>
          <a:bodyPr lIns="0" tIns="0" rIns="0" bIns="0" rtlCol="0" anchor="t">
            <a:spAutoFit/>
          </a:bodyPr>
          <a:lstStyle/>
          <a:p>
            <a:pPr algn="ctr">
              <a:lnSpc>
                <a:spcPts val="2464"/>
              </a:lnSpc>
            </a:pPr>
            <a:r>
              <a:rPr lang="en-US" sz="2053" spc="102">
                <a:solidFill>
                  <a:srgbClr val="FFFBFB"/>
                </a:solidFill>
                <a:latin typeface="DM Sans"/>
                <a:ea typeface="DM Sans"/>
                <a:cs typeface="DM Sans"/>
                <a:sym typeface="DM Sans"/>
              </a:rPr>
              <a:t>Ceo Of Ingoude Company</a:t>
            </a:r>
          </a:p>
        </p:txBody>
      </p:sp>
      <p:sp>
        <p:nvSpPr>
          <p:cNvPr id="5" name="TextBox 5"/>
          <p:cNvSpPr txBox="1"/>
          <p:nvPr/>
        </p:nvSpPr>
        <p:spPr>
          <a:xfrm>
            <a:off x="7949138" y="7488242"/>
            <a:ext cx="2302097" cy="609600"/>
          </a:xfrm>
          <a:prstGeom prst="rect">
            <a:avLst/>
          </a:prstGeom>
        </p:spPr>
        <p:txBody>
          <a:bodyPr lIns="0" tIns="0" rIns="0" bIns="0" rtlCol="0" anchor="t">
            <a:spAutoFit/>
          </a:bodyPr>
          <a:lstStyle/>
          <a:p>
            <a:pPr algn="ctr">
              <a:lnSpc>
                <a:spcPts val="2464"/>
              </a:lnSpc>
            </a:pPr>
            <a:r>
              <a:rPr lang="en-US" sz="2053" spc="102">
                <a:solidFill>
                  <a:srgbClr val="FFFBFB"/>
                </a:solidFill>
                <a:latin typeface="DM Sans"/>
                <a:ea typeface="DM Sans"/>
                <a:cs typeface="DM Sans"/>
                <a:sym typeface="DM Sans"/>
              </a:rPr>
              <a:t>Ceo Of Ingoude Company</a:t>
            </a:r>
          </a:p>
        </p:txBody>
      </p:sp>
      <p:sp>
        <p:nvSpPr>
          <p:cNvPr id="6" name="TextBox 6"/>
          <p:cNvSpPr txBox="1"/>
          <p:nvPr/>
        </p:nvSpPr>
        <p:spPr>
          <a:xfrm>
            <a:off x="12104005" y="7488242"/>
            <a:ext cx="2302097" cy="609600"/>
          </a:xfrm>
          <a:prstGeom prst="rect">
            <a:avLst/>
          </a:prstGeom>
        </p:spPr>
        <p:txBody>
          <a:bodyPr lIns="0" tIns="0" rIns="0" bIns="0" rtlCol="0" anchor="t">
            <a:spAutoFit/>
          </a:bodyPr>
          <a:lstStyle/>
          <a:p>
            <a:pPr algn="ctr">
              <a:lnSpc>
                <a:spcPts val="2464"/>
              </a:lnSpc>
            </a:pPr>
            <a:r>
              <a:rPr lang="en-US" sz="2053" spc="102">
                <a:solidFill>
                  <a:srgbClr val="FFFBFB"/>
                </a:solidFill>
                <a:latin typeface="DM Sans"/>
                <a:ea typeface="DM Sans"/>
                <a:cs typeface="DM Sans"/>
                <a:sym typeface="DM Sans"/>
              </a:rPr>
              <a:t>Ceo Of Ingoude Company</a:t>
            </a:r>
          </a:p>
        </p:txBody>
      </p:sp>
      <p:sp>
        <p:nvSpPr>
          <p:cNvPr id="7" name="TextBox 7"/>
          <p:cNvSpPr txBox="1"/>
          <p:nvPr/>
        </p:nvSpPr>
        <p:spPr>
          <a:xfrm>
            <a:off x="10251235" y="2482160"/>
            <a:ext cx="6271063" cy="4780915"/>
          </a:xfrm>
          <a:prstGeom prst="rect">
            <a:avLst/>
          </a:prstGeom>
        </p:spPr>
        <p:txBody>
          <a:bodyPr lIns="0" tIns="0" rIns="0" bIns="0" rtlCol="0" anchor="t">
            <a:spAutoFit/>
          </a:bodyPr>
          <a:lstStyle/>
          <a:p>
            <a:pPr marL="734059" lvl="1" indent="-367030" algn="l">
              <a:lnSpc>
                <a:spcPts val="4759"/>
              </a:lnSpc>
              <a:buFont typeface="Arial"/>
              <a:buChar char="•"/>
            </a:pPr>
            <a:r>
              <a:rPr lang="en-US" sz="3399">
                <a:solidFill>
                  <a:srgbClr val="000000"/>
                </a:solidFill>
                <a:latin typeface="Canva Sans"/>
                <a:ea typeface="Canva Sans"/>
                <a:cs typeface="Canva Sans"/>
                <a:sym typeface="Canva Sans"/>
              </a:rPr>
              <a:t>Over three years we are able to see a change in opinion (Fowler, 2013).</a:t>
            </a:r>
          </a:p>
          <a:p>
            <a:pPr marL="734059" lvl="1" indent="-367030" algn="l">
              <a:lnSpc>
                <a:spcPts val="4759"/>
              </a:lnSpc>
              <a:buFont typeface="Arial"/>
              <a:buChar char="•"/>
            </a:pPr>
            <a:r>
              <a:rPr lang="en-US" sz="3399">
                <a:solidFill>
                  <a:srgbClr val="000000"/>
                </a:solidFill>
                <a:latin typeface="Canva Sans"/>
                <a:ea typeface="Canva Sans"/>
                <a:cs typeface="Canva Sans"/>
                <a:sym typeface="Canva Sans"/>
              </a:rPr>
              <a:t>Change in opinion allows us to track the effects of interventions (Dillman, Smyth and Christian, 2014).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
        <p:cNvGrpSpPr/>
        <p:nvPr/>
      </p:nvGrpSpPr>
      <p:grpSpPr>
        <a:xfrm>
          <a:off x="0" y="0"/>
          <a:ext cx="0" cy="0"/>
          <a:chOff x="0" y="0"/>
          <a:chExt cx="0" cy="0"/>
        </a:xfrm>
      </p:grpSpPr>
      <p:grpSp>
        <p:nvGrpSpPr>
          <p:cNvPr id="2" name="Group 2"/>
          <p:cNvGrpSpPr/>
          <p:nvPr/>
        </p:nvGrpSpPr>
        <p:grpSpPr>
          <a:xfrm>
            <a:off x="-2770706" y="-3368517"/>
            <a:ext cx="4959890" cy="495989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F4F5"/>
            </a:solidFill>
          </p:spPr>
          <p:txBody>
            <a:bodyPr/>
            <a:lstStyle/>
            <a:p>
              <a:endParaRPr lang="en-GB"/>
            </a:p>
          </p:txBody>
        </p:sp>
        <p:sp>
          <p:nvSpPr>
            <p:cNvPr id="4" name="TextBox 4"/>
            <p:cNvSpPr txBox="1"/>
            <p:nvPr/>
          </p:nvSpPr>
          <p:spPr>
            <a:xfrm>
              <a:off x="76200" y="57150"/>
              <a:ext cx="660400" cy="679450"/>
            </a:xfrm>
            <a:prstGeom prst="rect">
              <a:avLst/>
            </a:prstGeom>
          </p:spPr>
          <p:txBody>
            <a:bodyPr lIns="50800" tIns="50800" rIns="50800" bIns="50800" rtlCol="0" anchor="ctr"/>
            <a:lstStyle/>
            <a:p>
              <a:pPr algn="ctr">
                <a:lnSpc>
                  <a:spcPts val="2859"/>
                </a:lnSpc>
              </a:pPr>
              <a:endParaRPr/>
            </a:p>
          </p:txBody>
        </p:sp>
      </p:grpSp>
      <p:grpSp>
        <p:nvGrpSpPr>
          <p:cNvPr id="5" name="Group 5"/>
          <p:cNvGrpSpPr/>
          <p:nvPr/>
        </p:nvGrpSpPr>
        <p:grpSpPr>
          <a:xfrm>
            <a:off x="9144000" y="1278539"/>
            <a:ext cx="13188954" cy="13188954"/>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2F4F5"/>
            </a:solidFill>
          </p:spPr>
          <p:txBody>
            <a:bodyPr/>
            <a:lstStyle/>
            <a:p>
              <a:endParaRPr lang="en-GB"/>
            </a:p>
          </p:txBody>
        </p:sp>
        <p:sp>
          <p:nvSpPr>
            <p:cNvPr id="7" name="TextBox 7"/>
            <p:cNvSpPr txBox="1"/>
            <p:nvPr/>
          </p:nvSpPr>
          <p:spPr>
            <a:xfrm>
              <a:off x="76200" y="57150"/>
              <a:ext cx="660400" cy="679450"/>
            </a:xfrm>
            <a:prstGeom prst="rect">
              <a:avLst/>
            </a:prstGeom>
          </p:spPr>
          <p:txBody>
            <a:bodyPr lIns="50800" tIns="50800" rIns="50800" bIns="50800" rtlCol="0" anchor="ctr"/>
            <a:lstStyle/>
            <a:p>
              <a:pPr algn="ctr">
                <a:lnSpc>
                  <a:spcPts val="2859"/>
                </a:lnSpc>
              </a:pPr>
              <a:endParaRPr/>
            </a:p>
          </p:txBody>
        </p:sp>
      </p:grpSp>
      <p:sp>
        <p:nvSpPr>
          <p:cNvPr id="8" name="Freeform 8"/>
          <p:cNvSpPr/>
          <p:nvPr/>
        </p:nvSpPr>
        <p:spPr>
          <a:xfrm>
            <a:off x="-7205792" y="-6213353"/>
            <a:ext cx="12110389" cy="12426705"/>
          </a:xfrm>
          <a:custGeom>
            <a:avLst/>
            <a:gdLst/>
            <a:ahLst/>
            <a:cxnLst/>
            <a:rect l="l" t="t" r="r" b="b"/>
            <a:pathLst>
              <a:path w="12110389" h="12426705">
                <a:moveTo>
                  <a:pt x="0" y="0"/>
                </a:moveTo>
                <a:lnTo>
                  <a:pt x="12110389" y="0"/>
                </a:lnTo>
                <a:lnTo>
                  <a:pt x="12110389" y="12426706"/>
                </a:lnTo>
                <a:lnTo>
                  <a:pt x="0" y="1242670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3986589">
            <a:off x="5084777" y="6259532"/>
            <a:ext cx="9894000" cy="10152425"/>
          </a:xfrm>
          <a:custGeom>
            <a:avLst/>
            <a:gdLst/>
            <a:ahLst/>
            <a:cxnLst/>
            <a:rect l="l" t="t" r="r" b="b"/>
            <a:pathLst>
              <a:path w="9894000" h="10152425">
                <a:moveTo>
                  <a:pt x="0" y="0"/>
                </a:moveTo>
                <a:lnTo>
                  <a:pt x="9894000" y="0"/>
                </a:lnTo>
                <a:lnTo>
                  <a:pt x="9894000" y="10152425"/>
                </a:lnTo>
                <a:lnTo>
                  <a:pt x="0" y="101524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2224255" y="3084623"/>
            <a:ext cx="7942168" cy="1396186"/>
          </a:xfrm>
          <a:prstGeom prst="rect">
            <a:avLst/>
          </a:prstGeom>
        </p:spPr>
        <p:txBody>
          <a:bodyPr lIns="0" tIns="0" rIns="0" bIns="0" rtlCol="0" anchor="t">
            <a:spAutoFit/>
          </a:bodyPr>
          <a:lstStyle/>
          <a:p>
            <a:pPr algn="l">
              <a:lnSpc>
                <a:spcPts val="11349"/>
              </a:lnSpc>
            </a:pPr>
            <a:r>
              <a:rPr lang="en-US" sz="8224" b="1" spc="806">
                <a:solidFill>
                  <a:srgbClr val="FFFFFF"/>
                </a:solidFill>
                <a:latin typeface="Oswald Bold"/>
                <a:ea typeface="Oswald Bold"/>
                <a:cs typeface="Oswald Bold"/>
                <a:sym typeface="Oswald Bold"/>
              </a:rPr>
              <a:t>RESPONSES</a:t>
            </a:r>
          </a:p>
        </p:txBody>
      </p:sp>
      <p:sp>
        <p:nvSpPr>
          <p:cNvPr id="11" name="TextBox 11"/>
          <p:cNvSpPr txBox="1"/>
          <p:nvPr/>
        </p:nvSpPr>
        <p:spPr>
          <a:xfrm>
            <a:off x="2224255" y="4724630"/>
            <a:ext cx="6615340" cy="4527283"/>
          </a:xfrm>
          <a:prstGeom prst="rect">
            <a:avLst/>
          </a:prstGeom>
        </p:spPr>
        <p:txBody>
          <a:bodyPr lIns="0" tIns="0" rIns="0" bIns="0" rtlCol="0" anchor="t">
            <a:spAutoFit/>
          </a:bodyPr>
          <a:lstStyle/>
          <a:p>
            <a:pPr algn="l">
              <a:lnSpc>
                <a:spcPts val="3992"/>
              </a:lnSpc>
            </a:pPr>
            <a:r>
              <a:rPr lang="en-US" sz="2893" spc="283">
                <a:solidFill>
                  <a:srgbClr val="F5FFF5"/>
                </a:solidFill>
                <a:latin typeface="DM Sans"/>
                <a:ea typeface="DM Sans"/>
                <a:cs typeface="DM Sans"/>
                <a:sym typeface="DM Sans"/>
              </a:rPr>
              <a:t>The response rate has increased over the past three years, from 36 responses in 2022 to 110 responses in 2023 and 2024. However, the response rate remains below the desired level for representativenes (Cochran, 1940).</a:t>
            </a:r>
          </a:p>
        </p:txBody>
      </p:sp>
      <p:sp>
        <p:nvSpPr>
          <p:cNvPr id="12" name="TextBox 12"/>
          <p:cNvSpPr txBox="1"/>
          <p:nvPr/>
        </p:nvSpPr>
        <p:spPr>
          <a:xfrm>
            <a:off x="10349972" y="3530304"/>
            <a:ext cx="7202160" cy="3275399"/>
          </a:xfrm>
          <a:prstGeom prst="rect">
            <a:avLst/>
          </a:prstGeom>
        </p:spPr>
        <p:txBody>
          <a:bodyPr lIns="0" tIns="0" rIns="0" bIns="0" rtlCol="0" anchor="t">
            <a:spAutoFit/>
          </a:bodyPr>
          <a:lstStyle/>
          <a:p>
            <a:pPr marL="0" lvl="0" indent="0" algn="ctr">
              <a:lnSpc>
                <a:spcPts val="26787"/>
              </a:lnSpc>
              <a:spcBef>
                <a:spcPct val="0"/>
              </a:spcBef>
            </a:pPr>
            <a:r>
              <a:rPr lang="en-US" sz="19411" b="1">
                <a:solidFill>
                  <a:srgbClr val="231F20"/>
                </a:solidFill>
                <a:latin typeface="Oswald Bold"/>
                <a:ea typeface="Oswald Bold"/>
                <a:cs typeface="Oswald Bold"/>
                <a:sym typeface="Oswald Bold"/>
              </a:rPr>
              <a:t>1.40%</a:t>
            </a:r>
          </a:p>
        </p:txBody>
      </p:sp>
      <p:pic>
        <p:nvPicPr>
          <p:cNvPr id="13" name="Picture 13"/>
          <p:cNvPicPr>
            <a:picLocks noChangeAspect="1"/>
          </p:cNvPicPr>
          <p:nvPr/>
        </p:nvPicPr>
        <p:blipFill>
          <a:blip r:embed="rId5"/>
          <a:stretch>
            <a:fillRect/>
          </a:stretch>
        </p:blipFill>
        <p:spPr>
          <a:xfrm>
            <a:off x="10697830" y="6408403"/>
            <a:ext cx="6506443" cy="200681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rot="-10580377">
            <a:off x="9407140" y="-9309963"/>
            <a:ext cx="24036383" cy="24664199"/>
          </a:xfrm>
          <a:custGeom>
            <a:avLst/>
            <a:gdLst/>
            <a:ahLst/>
            <a:cxnLst/>
            <a:rect l="l" t="t" r="r" b="b"/>
            <a:pathLst>
              <a:path w="24036383" h="24664199">
                <a:moveTo>
                  <a:pt x="0" y="0"/>
                </a:moveTo>
                <a:lnTo>
                  <a:pt x="24036383" y="0"/>
                </a:lnTo>
                <a:lnTo>
                  <a:pt x="24036383" y="24664198"/>
                </a:lnTo>
                <a:lnTo>
                  <a:pt x="0" y="2466419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flipH="1">
            <a:off x="-4254153" y="7476061"/>
            <a:ext cx="11881594" cy="3564478"/>
          </a:xfrm>
          <a:custGeom>
            <a:avLst/>
            <a:gdLst/>
            <a:ahLst/>
            <a:cxnLst/>
            <a:rect l="l" t="t" r="r" b="b"/>
            <a:pathLst>
              <a:path w="11881594" h="3564478">
                <a:moveTo>
                  <a:pt x="11881594" y="0"/>
                </a:moveTo>
                <a:lnTo>
                  <a:pt x="0" y="0"/>
                </a:lnTo>
                <a:lnTo>
                  <a:pt x="0" y="3564478"/>
                </a:lnTo>
                <a:lnTo>
                  <a:pt x="11881594" y="3564478"/>
                </a:lnTo>
                <a:lnTo>
                  <a:pt x="11881594"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862304" y="1892935"/>
            <a:ext cx="7582267" cy="7264542"/>
          </a:xfrm>
          <a:prstGeom prst="rect">
            <a:avLst/>
          </a:prstGeom>
        </p:spPr>
        <p:txBody>
          <a:bodyPr lIns="0" tIns="0" rIns="0" bIns="0" rtlCol="0" anchor="t">
            <a:spAutoFit/>
          </a:bodyPr>
          <a:lstStyle/>
          <a:p>
            <a:pPr marL="592514" lvl="1" indent="-296257" algn="just">
              <a:lnSpc>
                <a:spcPts val="3842"/>
              </a:lnSpc>
              <a:buFont typeface="Arial"/>
              <a:buChar char="•"/>
            </a:pPr>
            <a:r>
              <a:rPr lang="en-US" sz="2744" dirty="0">
                <a:solidFill>
                  <a:srgbClr val="000000"/>
                </a:solidFill>
                <a:latin typeface="DM Sans"/>
                <a:ea typeface="DM Sans"/>
                <a:cs typeface="DM Sans"/>
                <a:sym typeface="DM Sans"/>
              </a:rPr>
              <a:t>The survey has shown potential in providing meaningful and actionable data regarding the sentiments and perspectives of local business owners.</a:t>
            </a:r>
          </a:p>
          <a:p>
            <a:pPr marL="592514" lvl="1" indent="-296257" algn="just">
              <a:lnSpc>
                <a:spcPts val="3842"/>
              </a:lnSpc>
              <a:buFont typeface="Arial"/>
              <a:buChar char="•"/>
            </a:pPr>
            <a:r>
              <a:rPr lang="en-US" sz="2744" dirty="0">
                <a:solidFill>
                  <a:srgbClr val="000000"/>
                </a:solidFill>
                <a:latin typeface="DM Sans"/>
                <a:ea typeface="DM Sans"/>
                <a:cs typeface="DM Sans"/>
                <a:sym typeface="DM Sans"/>
              </a:rPr>
              <a:t>The overall effectiveness of the survey is hindered by relatively low response rates, which impact its representativeness and the generalisability of its conclusions.</a:t>
            </a:r>
          </a:p>
          <a:p>
            <a:pPr marL="592514" lvl="1" indent="-296257" algn="just">
              <a:lnSpc>
                <a:spcPts val="3842"/>
              </a:lnSpc>
              <a:buFont typeface="Arial"/>
              <a:buChar char="•"/>
            </a:pPr>
            <a:r>
              <a:rPr lang="en-US" sz="2744" dirty="0">
                <a:solidFill>
                  <a:srgbClr val="000000"/>
                </a:solidFill>
                <a:latin typeface="DM Sans"/>
                <a:ea typeface="DM Sans"/>
                <a:cs typeface="DM Sans"/>
                <a:sym typeface="DM Sans"/>
              </a:rPr>
              <a:t>The survey questions are effective in capturing business owners' views, but the low response rate limits the overall effectiveness.</a:t>
            </a:r>
          </a:p>
          <a:p>
            <a:pPr marL="592514" lvl="1" indent="-296257" algn="just">
              <a:lnSpc>
                <a:spcPts val="3842"/>
              </a:lnSpc>
              <a:buFont typeface="Arial"/>
              <a:buChar char="•"/>
            </a:pPr>
            <a:r>
              <a:rPr lang="en-US" sz="2744" dirty="0">
                <a:solidFill>
                  <a:srgbClr val="000000"/>
                </a:solidFill>
                <a:latin typeface="DM Sans"/>
                <a:ea typeface="DM Sans"/>
                <a:cs typeface="DM Sans"/>
                <a:sym typeface="DM Sans"/>
              </a:rPr>
              <a:t>If I were to do this again I would allow more time for consultation to improve responses.</a:t>
            </a:r>
          </a:p>
        </p:txBody>
      </p:sp>
      <p:sp>
        <p:nvSpPr>
          <p:cNvPr id="6" name="TextBox 6"/>
          <p:cNvSpPr txBox="1"/>
          <p:nvPr/>
        </p:nvSpPr>
        <p:spPr>
          <a:xfrm>
            <a:off x="862304" y="150669"/>
            <a:ext cx="8305683" cy="1594138"/>
          </a:xfrm>
          <a:prstGeom prst="rect">
            <a:avLst/>
          </a:prstGeom>
        </p:spPr>
        <p:txBody>
          <a:bodyPr lIns="0" tIns="0" rIns="0" bIns="0" rtlCol="0" anchor="t">
            <a:spAutoFit/>
          </a:bodyPr>
          <a:lstStyle/>
          <a:p>
            <a:pPr marL="0" lvl="0" indent="0" algn="l">
              <a:lnSpc>
                <a:spcPts val="13015"/>
              </a:lnSpc>
              <a:spcBef>
                <a:spcPct val="0"/>
              </a:spcBef>
            </a:pPr>
            <a:r>
              <a:rPr lang="en-US" sz="9431" b="1" spc="924">
                <a:solidFill>
                  <a:srgbClr val="231F20"/>
                </a:solidFill>
                <a:latin typeface="Oswald Bold"/>
                <a:ea typeface="Oswald Bold"/>
                <a:cs typeface="Oswald Bold"/>
                <a:sym typeface="Oswald Bold"/>
              </a:rPr>
              <a:t>CONCLUSIONS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flipV="1">
            <a:off x="0" y="0"/>
            <a:ext cx="18288000" cy="10287000"/>
          </a:xfrm>
          <a:custGeom>
            <a:avLst/>
            <a:gdLst/>
            <a:ahLst/>
            <a:cxnLst/>
            <a:rect l="l" t="t" r="r" b="b"/>
            <a:pathLst>
              <a:path w="18288000" h="10287000">
                <a:moveTo>
                  <a:pt x="18288000" y="10287000"/>
                </a:moveTo>
                <a:lnTo>
                  <a:pt x="0" y="10287000"/>
                </a:lnTo>
                <a:lnTo>
                  <a:pt x="0" y="0"/>
                </a:lnTo>
                <a:lnTo>
                  <a:pt x="18288000" y="0"/>
                </a:lnTo>
                <a:lnTo>
                  <a:pt x="18288000" y="10287000"/>
                </a:lnTo>
                <a:close/>
              </a:path>
            </a:pathLst>
          </a:custGeom>
          <a:blipFill>
            <a:blip r:embed="rId2"/>
            <a:stretch>
              <a:fillRect t="-38888" b="-38888"/>
            </a:stretch>
          </a:blipFill>
        </p:spPr>
        <p:txBody>
          <a:bodyPr/>
          <a:lstStyle/>
          <a:p>
            <a:endParaRPr lang="en-GB"/>
          </a:p>
        </p:txBody>
      </p:sp>
      <p:sp>
        <p:nvSpPr>
          <p:cNvPr id="3" name="Freeform 3"/>
          <p:cNvSpPr/>
          <p:nvPr/>
        </p:nvSpPr>
        <p:spPr>
          <a:xfrm rot="887923">
            <a:off x="-9469615" y="-8271779"/>
            <a:ext cx="13977230" cy="14342307"/>
          </a:xfrm>
          <a:custGeom>
            <a:avLst/>
            <a:gdLst/>
            <a:ahLst/>
            <a:cxnLst/>
            <a:rect l="l" t="t" r="r" b="b"/>
            <a:pathLst>
              <a:path w="13977230" h="14342307">
                <a:moveTo>
                  <a:pt x="0" y="0"/>
                </a:moveTo>
                <a:lnTo>
                  <a:pt x="13977230" y="0"/>
                </a:lnTo>
                <a:lnTo>
                  <a:pt x="13977230" y="14342307"/>
                </a:lnTo>
                <a:lnTo>
                  <a:pt x="0" y="143423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10580377">
            <a:off x="8129868" y="3372819"/>
            <a:ext cx="12102934" cy="12419055"/>
          </a:xfrm>
          <a:custGeom>
            <a:avLst/>
            <a:gdLst/>
            <a:ahLst/>
            <a:cxnLst/>
            <a:rect l="l" t="t" r="r" b="b"/>
            <a:pathLst>
              <a:path w="12102934" h="12419055">
                <a:moveTo>
                  <a:pt x="0" y="0"/>
                </a:moveTo>
                <a:lnTo>
                  <a:pt x="12102933" y="0"/>
                </a:lnTo>
                <a:lnTo>
                  <a:pt x="12102933" y="12419055"/>
                </a:lnTo>
                <a:lnTo>
                  <a:pt x="0" y="1241905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5" name="Group 5"/>
          <p:cNvGrpSpPr/>
          <p:nvPr/>
        </p:nvGrpSpPr>
        <p:grpSpPr>
          <a:xfrm>
            <a:off x="899374" y="5070773"/>
            <a:ext cx="3145217" cy="3434885"/>
            <a:chOff x="0" y="0"/>
            <a:chExt cx="862412" cy="941838"/>
          </a:xfrm>
        </p:grpSpPr>
        <p:sp>
          <p:nvSpPr>
            <p:cNvPr id="6" name="Freeform 6"/>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7" name="TextBox 7"/>
            <p:cNvSpPr txBox="1"/>
            <p:nvPr/>
          </p:nvSpPr>
          <p:spPr>
            <a:xfrm>
              <a:off x="0" y="-47625"/>
              <a:ext cx="862412" cy="989463"/>
            </a:xfrm>
            <a:prstGeom prst="rect">
              <a:avLst/>
            </a:prstGeom>
          </p:spPr>
          <p:txBody>
            <a:bodyPr lIns="50800" tIns="50800" rIns="50800" bIns="50800" rtlCol="0" anchor="ctr"/>
            <a:lstStyle/>
            <a:p>
              <a:pPr algn="ctr">
                <a:lnSpc>
                  <a:spcPts val="3360"/>
                </a:lnSpc>
              </a:pPr>
              <a:endParaRPr/>
            </a:p>
          </p:txBody>
        </p:sp>
      </p:grpSp>
      <p:grpSp>
        <p:nvGrpSpPr>
          <p:cNvPr id="8" name="Group 8"/>
          <p:cNvGrpSpPr>
            <a:grpSpLocks noChangeAspect="1"/>
          </p:cNvGrpSpPr>
          <p:nvPr/>
        </p:nvGrpSpPr>
        <p:grpSpPr>
          <a:xfrm>
            <a:off x="1086662" y="3905284"/>
            <a:ext cx="2706695" cy="2696122"/>
            <a:chOff x="0" y="0"/>
            <a:chExt cx="6502400" cy="6477000"/>
          </a:xfrm>
        </p:grpSpPr>
        <p:sp>
          <p:nvSpPr>
            <p:cNvPr id="9" name="Freeform 9"/>
            <p:cNvSpPr/>
            <p:nvPr/>
          </p:nvSpPr>
          <p:spPr>
            <a:xfrm>
              <a:off x="-23042" y="119185"/>
              <a:ext cx="6542159" cy="6244242"/>
            </a:xfrm>
            <a:custGeom>
              <a:avLst/>
              <a:gdLst/>
              <a:ahLst/>
              <a:cxnLst/>
              <a:rect l="l" t="t" r="r" b="b"/>
              <a:pathLst>
                <a:path w="6542159" h="6244242">
                  <a:moveTo>
                    <a:pt x="3271080" y="4996"/>
                  </a:moveTo>
                  <a:cubicBezTo>
                    <a:pt x="2154117" y="0"/>
                    <a:pt x="1119857" y="593026"/>
                    <a:pt x="559929" y="1559521"/>
                  </a:cubicBezTo>
                  <a:cubicBezTo>
                    <a:pt x="0" y="2526015"/>
                    <a:pt x="0" y="3718228"/>
                    <a:pt x="559929" y="4684723"/>
                  </a:cubicBezTo>
                  <a:cubicBezTo>
                    <a:pt x="1119857" y="5651217"/>
                    <a:pt x="2154117" y="6244243"/>
                    <a:pt x="3271080" y="6239248"/>
                  </a:cubicBezTo>
                  <a:cubicBezTo>
                    <a:pt x="4388043" y="6244243"/>
                    <a:pt x="5422303" y="5651217"/>
                    <a:pt x="5982231" y="4684723"/>
                  </a:cubicBezTo>
                  <a:cubicBezTo>
                    <a:pt x="6542160" y="3718229"/>
                    <a:pt x="6542160" y="2526015"/>
                    <a:pt x="5982231" y="1559521"/>
                  </a:cubicBezTo>
                  <a:cubicBezTo>
                    <a:pt x="5422303" y="593027"/>
                    <a:pt x="4388043" y="1"/>
                    <a:pt x="3271080" y="4996"/>
                  </a:cubicBezTo>
                  <a:close/>
                </a:path>
              </a:pathLst>
            </a:custGeom>
            <a:blipFill>
              <a:blip r:embed="rId5"/>
              <a:stretch>
                <a:fillRect l="-24628" r="-24628"/>
              </a:stretch>
            </a:blipFill>
          </p:spPr>
          <p:txBody>
            <a:bodyPr/>
            <a:lstStyle/>
            <a:p>
              <a:endParaRPr lang="en-GB"/>
            </a:p>
          </p:txBody>
        </p:sp>
        <p:sp>
          <p:nvSpPr>
            <p:cNvPr id="10" name="Freeform 10"/>
            <p:cNvSpPr/>
            <p:nvPr/>
          </p:nvSpPr>
          <p:spPr>
            <a:xfrm>
              <a:off x="73038" y="66269"/>
              <a:ext cx="6350000" cy="6349987"/>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grpSp>
        <p:nvGrpSpPr>
          <p:cNvPr id="11" name="Group 11"/>
          <p:cNvGrpSpPr/>
          <p:nvPr/>
        </p:nvGrpSpPr>
        <p:grpSpPr>
          <a:xfrm>
            <a:off x="5055051" y="5070773"/>
            <a:ext cx="3145217" cy="3434885"/>
            <a:chOff x="0" y="0"/>
            <a:chExt cx="862412" cy="941838"/>
          </a:xfrm>
        </p:grpSpPr>
        <p:sp>
          <p:nvSpPr>
            <p:cNvPr id="12" name="Freeform 12"/>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13" name="TextBox 13"/>
            <p:cNvSpPr txBox="1"/>
            <p:nvPr/>
          </p:nvSpPr>
          <p:spPr>
            <a:xfrm>
              <a:off x="0" y="-47625"/>
              <a:ext cx="862412" cy="989463"/>
            </a:xfrm>
            <a:prstGeom prst="rect">
              <a:avLst/>
            </a:prstGeom>
          </p:spPr>
          <p:txBody>
            <a:bodyPr lIns="50800" tIns="50800" rIns="50800" bIns="50800" rtlCol="0" anchor="ctr"/>
            <a:lstStyle/>
            <a:p>
              <a:pPr algn="ctr">
                <a:lnSpc>
                  <a:spcPts val="3360"/>
                </a:lnSpc>
              </a:pPr>
              <a:endParaRPr/>
            </a:p>
          </p:txBody>
        </p:sp>
      </p:grpSp>
      <p:grpSp>
        <p:nvGrpSpPr>
          <p:cNvPr id="14" name="Group 14"/>
          <p:cNvGrpSpPr>
            <a:grpSpLocks noChangeAspect="1"/>
          </p:cNvGrpSpPr>
          <p:nvPr/>
        </p:nvGrpSpPr>
        <p:grpSpPr>
          <a:xfrm>
            <a:off x="5242339" y="3905284"/>
            <a:ext cx="2706695" cy="2696122"/>
            <a:chOff x="0" y="0"/>
            <a:chExt cx="6502400" cy="6477000"/>
          </a:xfrm>
        </p:grpSpPr>
        <p:sp>
          <p:nvSpPr>
            <p:cNvPr id="15" name="Freeform 15"/>
            <p:cNvSpPr/>
            <p:nvPr/>
          </p:nvSpPr>
          <p:spPr>
            <a:xfrm>
              <a:off x="-23042" y="119185"/>
              <a:ext cx="6542159" cy="6244242"/>
            </a:xfrm>
            <a:custGeom>
              <a:avLst/>
              <a:gdLst/>
              <a:ahLst/>
              <a:cxnLst/>
              <a:rect l="l" t="t" r="r" b="b"/>
              <a:pathLst>
                <a:path w="6542159" h="6244242">
                  <a:moveTo>
                    <a:pt x="3271080" y="4996"/>
                  </a:moveTo>
                  <a:cubicBezTo>
                    <a:pt x="2154117" y="0"/>
                    <a:pt x="1119857" y="593026"/>
                    <a:pt x="559929" y="1559521"/>
                  </a:cubicBezTo>
                  <a:cubicBezTo>
                    <a:pt x="0" y="2526015"/>
                    <a:pt x="0" y="3718228"/>
                    <a:pt x="559929" y="4684723"/>
                  </a:cubicBezTo>
                  <a:cubicBezTo>
                    <a:pt x="1119857" y="5651217"/>
                    <a:pt x="2154117" y="6244243"/>
                    <a:pt x="3271080" y="6239248"/>
                  </a:cubicBezTo>
                  <a:cubicBezTo>
                    <a:pt x="4388043" y="6244243"/>
                    <a:pt x="5422303" y="5651217"/>
                    <a:pt x="5982231" y="4684723"/>
                  </a:cubicBezTo>
                  <a:cubicBezTo>
                    <a:pt x="6542160" y="3718229"/>
                    <a:pt x="6542160" y="2526015"/>
                    <a:pt x="5982231" y="1559521"/>
                  </a:cubicBezTo>
                  <a:cubicBezTo>
                    <a:pt x="5422303" y="593027"/>
                    <a:pt x="4388043" y="1"/>
                    <a:pt x="3271080" y="4996"/>
                  </a:cubicBezTo>
                  <a:close/>
                </a:path>
              </a:pathLst>
            </a:custGeom>
            <a:blipFill>
              <a:blip r:embed="rId6"/>
              <a:stretch>
                <a:fillRect l="-29585" r="-29585"/>
              </a:stretch>
            </a:blipFill>
          </p:spPr>
          <p:txBody>
            <a:bodyPr/>
            <a:lstStyle/>
            <a:p>
              <a:endParaRPr lang="en-GB"/>
            </a:p>
          </p:txBody>
        </p:sp>
        <p:sp>
          <p:nvSpPr>
            <p:cNvPr id="16" name="Freeform 16"/>
            <p:cNvSpPr/>
            <p:nvPr/>
          </p:nvSpPr>
          <p:spPr>
            <a:xfrm>
              <a:off x="73038" y="66269"/>
              <a:ext cx="6350000" cy="6349987"/>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grpSp>
        <p:nvGrpSpPr>
          <p:cNvPr id="17" name="Group 17"/>
          <p:cNvGrpSpPr/>
          <p:nvPr/>
        </p:nvGrpSpPr>
        <p:grpSpPr>
          <a:xfrm>
            <a:off x="9209919" y="5070773"/>
            <a:ext cx="3145217" cy="3434885"/>
            <a:chOff x="0" y="0"/>
            <a:chExt cx="862412" cy="941838"/>
          </a:xfrm>
        </p:grpSpPr>
        <p:sp>
          <p:nvSpPr>
            <p:cNvPr id="18" name="Freeform 18"/>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19" name="TextBox 19"/>
            <p:cNvSpPr txBox="1"/>
            <p:nvPr/>
          </p:nvSpPr>
          <p:spPr>
            <a:xfrm>
              <a:off x="0" y="-47625"/>
              <a:ext cx="862412" cy="989463"/>
            </a:xfrm>
            <a:prstGeom prst="rect">
              <a:avLst/>
            </a:prstGeom>
          </p:spPr>
          <p:txBody>
            <a:bodyPr lIns="50800" tIns="50800" rIns="50800" bIns="50800" rtlCol="0" anchor="ctr"/>
            <a:lstStyle/>
            <a:p>
              <a:pPr algn="ctr">
                <a:lnSpc>
                  <a:spcPts val="3360"/>
                </a:lnSpc>
              </a:pPr>
              <a:endParaRPr/>
            </a:p>
          </p:txBody>
        </p:sp>
      </p:grpSp>
      <p:grpSp>
        <p:nvGrpSpPr>
          <p:cNvPr id="20" name="Group 20"/>
          <p:cNvGrpSpPr>
            <a:grpSpLocks noChangeAspect="1"/>
          </p:cNvGrpSpPr>
          <p:nvPr/>
        </p:nvGrpSpPr>
        <p:grpSpPr>
          <a:xfrm>
            <a:off x="9397206" y="3905284"/>
            <a:ext cx="2706695" cy="2696122"/>
            <a:chOff x="0" y="0"/>
            <a:chExt cx="6502400" cy="6477000"/>
          </a:xfrm>
        </p:grpSpPr>
        <p:sp>
          <p:nvSpPr>
            <p:cNvPr id="21" name="Freeform 21"/>
            <p:cNvSpPr/>
            <p:nvPr/>
          </p:nvSpPr>
          <p:spPr>
            <a:xfrm>
              <a:off x="-23042" y="119185"/>
              <a:ext cx="6542159" cy="6244242"/>
            </a:xfrm>
            <a:custGeom>
              <a:avLst/>
              <a:gdLst/>
              <a:ahLst/>
              <a:cxnLst/>
              <a:rect l="l" t="t" r="r" b="b"/>
              <a:pathLst>
                <a:path w="6542159" h="6244242">
                  <a:moveTo>
                    <a:pt x="3271080" y="4996"/>
                  </a:moveTo>
                  <a:cubicBezTo>
                    <a:pt x="2154117" y="0"/>
                    <a:pt x="1119857" y="593026"/>
                    <a:pt x="559929" y="1559521"/>
                  </a:cubicBezTo>
                  <a:cubicBezTo>
                    <a:pt x="0" y="2526015"/>
                    <a:pt x="0" y="3718228"/>
                    <a:pt x="559929" y="4684723"/>
                  </a:cubicBezTo>
                  <a:cubicBezTo>
                    <a:pt x="1119857" y="5651217"/>
                    <a:pt x="2154117" y="6244243"/>
                    <a:pt x="3271080" y="6239248"/>
                  </a:cubicBezTo>
                  <a:cubicBezTo>
                    <a:pt x="4388043" y="6244243"/>
                    <a:pt x="5422303" y="5651217"/>
                    <a:pt x="5982231" y="4684723"/>
                  </a:cubicBezTo>
                  <a:cubicBezTo>
                    <a:pt x="6542160" y="3718229"/>
                    <a:pt x="6542160" y="2526015"/>
                    <a:pt x="5982231" y="1559521"/>
                  </a:cubicBezTo>
                  <a:cubicBezTo>
                    <a:pt x="5422303" y="593027"/>
                    <a:pt x="4388043" y="1"/>
                    <a:pt x="3271080" y="4996"/>
                  </a:cubicBezTo>
                  <a:close/>
                </a:path>
              </a:pathLst>
            </a:custGeom>
            <a:blipFill>
              <a:blip r:embed="rId7"/>
              <a:stretch>
                <a:fillRect l="223" t="-25135" r="223" b="-25135"/>
              </a:stretch>
            </a:blipFill>
          </p:spPr>
          <p:txBody>
            <a:bodyPr/>
            <a:lstStyle/>
            <a:p>
              <a:endParaRPr lang="en-GB"/>
            </a:p>
          </p:txBody>
        </p:sp>
        <p:sp>
          <p:nvSpPr>
            <p:cNvPr id="22" name="Freeform 22"/>
            <p:cNvSpPr/>
            <p:nvPr/>
          </p:nvSpPr>
          <p:spPr>
            <a:xfrm>
              <a:off x="73038" y="66269"/>
              <a:ext cx="6350000" cy="6349987"/>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sp>
        <p:nvSpPr>
          <p:cNvPr id="23" name="Freeform 23"/>
          <p:cNvSpPr/>
          <p:nvPr/>
        </p:nvSpPr>
        <p:spPr>
          <a:xfrm>
            <a:off x="899374" y="8630456"/>
            <a:ext cx="3145217" cy="333081"/>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8"/>
            <a:stretch>
              <a:fillRect t="-86495"/>
            </a:stretch>
          </a:blipFill>
        </p:spPr>
        <p:txBody>
          <a:bodyPr/>
          <a:lstStyle/>
          <a:p>
            <a:endParaRPr lang="en-GB"/>
          </a:p>
        </p:txBody>
      </p:sp>
      <p:sp>
        <p:nvSpPr>
          <p:cNvPr id="24" name="Freeform 24"/>
          <p:cNvSpPr/>
          <p:nvPr/>
        </p:nvSpPr>
        <p:spPr>
          <a:xfrm>
            <a:off x="5055051" y="8630456"/>
            <a:ext cx="3145217" cy="333081"/>
          </a:xfrm>
          <a:custGeom>
            <a:avLst/>
            <a:gdLst/>
            <a:ahLst/>
            <a:cxnLst/>
            <a:rect l="l" t="t" r="r" b="b"/>
            <a:pathLst>
              <a:path w="3145217" h="333081">
                <a:moveTo>
                  <a:pt x="0" y="0"/>
                </a:moveTo>
                <a:lnTo>
                  <a:pt x="3145218" y="0"/>
                </a:lnTo>
                <a:lnTo>
                  <a:pt x="3145218" y="333081"/>
                </a:lnTo>
                <a:lnTo>
                  <a:pt x="0" y="333081"/>
                </a:lnTo>
                <a:lnTo>
                  <a:pt x="0" y="0"/>
                </a:lnTo>
                <a:close/>
              </a:path>
            </a:pathLst>
          </a:custGeom>
          <a:blipFill>
            <a:blip r:embed="rId8"/>
            <a:stretch>
              <a:fillRect t="-86495"/>
            </a:stretch>
          </a:blipFill>
        </p:spPr>
        <p:txBody>
          <a:bodyPr/>
          <a:lstStyle/>
          <a:p>
            <a:endParaRPr lang="en-GB"/>
          </a:p>
        </p:txBody>
      </p:sp>
      <p:sp>
        <p:nvSpPr>
          <p:cNvPr id="25" name="Freeform 25"/>
          <p:cNvSpPr/>
          <p:nvPr/>
        </p:nvSpPr>
        <p:spPr>
          <a:xfrm>
            <a:off x="9397206" y="8571017"/>
            <a:ext cx="3145217" cy="333081"/>
          </a:xfrm>
          <a:custGeom>
            <a:avLst/>
            <a:gdLst/>
            <a:ahLst/>
            <a:cxnLst/>
            <a:rect l="l" t="t" r="r" b="b"/>
            <a:pathLst>
              <a:path w="3145217" h="333081">
                <a:moveTo>
                  <a:pt x="0" y="0"/>
                </a:moveTo>
                <a:lnTo>
                  <a:pt x="3145217" y="0"/>
                </a:lnTo>
                <a:lnTo>
                  <a:pt x="3145217" y="333081"/>
                </a:lnTo>
                <a:lnTo>
                  <a:pt x="0" y="333081"/>
                </a:lnTo>
                <a:lnTo>
                  <a:pt x="0" y="0"/>
                </a:lnTo>
                <a:close/>
              </a:path>
            </a:pathLst>
          </a:custGeom>
          <a:blipFill>
            <a:blip r:embed="rId8"/>
            <a:stretch>
              <a:fillRect t="-86495"/>
            </a:stretch>
          </a:blipFill>
        </p:spPr>
        <p:txBody>
          <a:bodyPr/>
          <a:lstStyle/>
          <a:p>
            <a:endParaRPr lang="en-GB"/>
          </a:p>
        </p:txBody>
      </p:sp>
      <p:grpSp>
        <p:nvGrpSpPr>
          <p:cNvPr id="26" name="Group 26"/>
          <p:cNvGrpSpPr/>
          <p:nvPr/>
        </p:nvGrpSpPr>
        <p:grpSpPr>
          <a:xfrm>
            <a:off x="13555286" y="4904233"/>
            <a:ext cx="3145217" cy="3434885"/>
            <a:chOff x="0" y="0"/>
            <a:chExt cx="862412" cy="941838"/>
          </a:xfrm>
        </p:grpSpPr>
        <p:sp>
          <p:nvSpPr>
            <p:cNvPr id="27" name="Freeform 27"/>
            <p:cNvSpPr/>
            <p:nvPr/>
          </p:nvSpPr>
          <p:spPr>
            <a:xfrm>
              <a:off x="0" y="0"/>
              <a:ext cx="862412" cy="941838"/>
            </a:xfrm>
            <a:custGeom>
              <a:avLst/>
              <a:gdLst/>
              <a:ahLst/>
              <a:cxnLst/>
              <a:rect l="l" t="t" r="r" b="b"/>
              <a:pathLst>
                <a:path w="862412" h="941838">
                  <a:moveTo>
                    <a:pt x="0" y="0"/>
                  </a:moveTo>
                  <a:lnTo>
                    <a:pt x="862412" y="0"/>
                  </a:lnTo>
                  <a:lnTo>
                    <a:pt x="862412" y="941838"/>
                  </a:lnTo>
                  <a:lnTo>
                    <a:pt x="0" y="941838"/>
                  </a:lnTo>
                  <a:close/>
                </a:path>
              </a:pathLst>
            </a:custGeom>
            <a:solidFill>
              <a:srgbClr val="100F0D"/>
            </a:solidFill>
            <a:ln cap="sq">
              <a:noFill/>
              <a:prstDash val="solid"/>
              <a:miter/>
            </a:ln>
          </p:spPr>
          <p:txBody>
            <a:bodyPr/>
            <a:lstStyle/>
            <a:p>
              <a:endParaRPr lang="en-GB"/>
            </a:p>
          </p:txBody>
        </p:sp>
        <p:sp>
          <p:nvSpPr>
            <p:cNvPr id="28" name="TextBox 28"/>
            <p:cNvSpPr txBox="1"/>
            <p:nvPr/>
          </p:nvSpPr>
          <p:spPr>
            <a:xfrm>
              <a:off x="0" y="-47625"/>
              <a:ext cx="862412" cy="989463"/>
            </a:xfrm>
            <a:prstGeom prst="rect">
              <a:avLst/>
            </a:prstGeom>
          </p:spPr>
          <p:txBody>
            <a:bodyPr lIns="50800" tIns="50800" rIns="50800" bIns="50800" rtlCol="0" anchor="ctr"/>
            <a:lstStyle/>
            <a:p>
              <a:pPr algn="ctr">
                <a:lnSpc>
                  <a:spcPts val="3360"/>
                </a:lnSpc>
              </a:pPr>
              <a:endParaRPr/>
            </a:p>
          </p:txBody>
        </p:sp>
      </p:grpSp>
      <p:grpSp>
        <p:nvGrpSpPr>
          <p:cNvPr id="29" name="Group 29"/>
          <p:cNvGrpSpPr>
            <a:grpSpLocks noChangeAspect="1"/>
          </p:cNvGrpSpPr>
          <p:nvPr/>
        </p:nvGrpSpPr>
        <p:grpSpPr>
          <a:xfrm>
            <a:off x="13742573" y="3738744"/>
            <a:ext cx="2706695" cy="2696122"/>
            <a:chOff x="0" y="0"/>
            <a:chExt cx="6502400" cy="6477000"/>
          </a:xfrm>
        </p:grpSpPr>
        <p:sp>
          <p:nvSpPr>
            <p:cNvPr id="30" name="Freeform 30"/>
            <p:cNvSpPr/>
            <p:nvPr/>
          </p:nvSpPr>
          <p:spPr>
            <a:xfrm>
              <a:off x="-23042" y="119185"/>
              <a:ext cx="6542159" cy="6244242"/>
            </a:xfrm>
            <a:custGeom>
              <a:avLst/>
              <a:gdLst/>
              <a:ahLst/>
              <a:cxnLst/>
              <a:rect l="l" t="t" r="r" b="b"/>
              <a:pathLst>
                <a:path w="6542159" h="6244242">
                  <a:moveTo>
                    <a:pt x="3271080" y="4996"/>
                  </a:moveTo>
                  <a:cubicBezTo>
                    <a:pt x="2154117" y="0"/>
                    <a:pt x="1119857" y="593026"/>
                    <a:pt x="559929" y="1559521"/>
                  </a:cubicBezTo>
                  <a:cubicBezTo>
                    <a:pt x="0" y="2526015"/>
                    <a:pt x="0" y="3718228"/>
                    <a:pt x="559929" y="4684723"/>
                  </a:cubicBezTo>
                  <a:cubicBezTo>
                    <a:pt x="1119857" y="5651217"/>
                    <a:pt x="2154117" y="6244243"/>
                    <a:pt x="3271080" y="6239248"/>
                  </a:cubicBezTo>
                  <a:cubicBezTo>
                    <a:pt x="4388043" y="6244243"/>
                    <a:pt x="5422303" y="5651217"/>
                    <a:pt x="5982231" y="4684723"/>
                  </a:cubicBezTo>
                  <a:cubicBezTo>
                    <a:pt x="6542160" y="3718229"/>
                    <a:pt x="6542160" y="2526015"/>
                    <a:pt x="5982231" y="1559521"/>
                  </a:cubicBezTo>
                  <a:cubicBezTo>
                    <a:pt x="5422303" y="593027"/>
                    <a:pt x="4388043" y="1"/>
                    <a:pt x="3271080" y="4996"/>
                  </a:cubicBezTo>
                  <a:close/>
                </a:path>
              </a:pathLst>
            </a:custGeom>
            <a:blipFill>
              <a:blip r:embed="rId9"/>
              <a:stretch>
                <a:fillRect l="223" t="-55768" r="223" b="-55768"/>
              </a:stretch>
            </a:blipFill>
          </p:spPr>
          <p:txBody>
            <a:bodyPr/>
            <a:lstStyle/>
            <a:p>
              <a:endParaRPr lang="en-GB"/>
            </a:p>
          </p:txBody>
        </p:sp>
        <p:sp>
          <p:nvSpPr>
            <p:cNvPr id="31" name="Freeform 31"/>
            <p:cNvSpPr/>
            <p:nvPr/>
          </p:nvSpPr>
          <p:spPr>
            <a:xfrm>
              <a:off x="73038" y="66269"/>
              <a:ext cx="6350000" cy="6349987"/>
            </a:xfrm>
            <a:custGeom>
              <a:avLst/>
              <a:gdLst/>
              <a:ahLst/>
              <a:cxnLst/>
              <a:rect l="l" t="t" r="r" b="b"/>
              <a:pathLst>
                <a:path w="6350000" h="6349987">
                  <a:moveTo>
                    <a:pt x="3175000" y="6349987"/>
                  </a:moveTo>
                  <a:cubicBezTo>
                    <a:pt x="1424279" y="6349987"/>
                    <a:pt x="0" y="4925733"/>
                    <a:pt x="0" y="3175038"/>
                  </a:cubicBezTo>
                  <a:cubicBezTo>
                    <a:pt x="0" y="1424317"/>
                    <a:pt x="1424292" y="0"/>
                    <a:pt x="3175000" y="0"/>
                  </a:cubicBezTo>
                  <a:cubicBezTo>
                    <a:pt x="4925733" y="0"/>
                    <a:pt x="6350000" y="1424330"/>
                    <a:pt x="6350000" y="3175038"/>
                  </a:cubicBezTo>
                  <a:cubicBezTo>
                    <a:pt x="6350000" y="4925720"/>
                    <a:pt x="4925733" y="6349987"/>
                    <a:pt x="3175000" y="6349987"/>
                  </a:cubicBezTo>
                  <a:close/>
                  <a:moveTo>
                    <a:pt x="3175000" y="115760"/>
                  </a:moveTo>
                  <a:cubicBezTo>
                    <a:pt x="1488135" y="115760"/>
                    <a:pt x="115760" y="1488148"/>
                    <a:pt x="115760" y="3175038"/>
                  </a:cubicBezTo>
                  <a:cubicBezTo>
                    <a:pt x="115760" y="4861915"/>
                    <a:pt x="1488135" y="6234265"/>
                    <a:pt x="3175000" y="6234265"/>
                  </a:cubicBezTo>
                  <a:cubicBezTo>
                    <a:pt x="4861852" y="6234265"/>
                    <a:pt x="6234265" y="4861890"/>
                    <a:pt x="6234265" y="3175038"/>
                  </a:cubicBezTo>
                  <a:cubicBezTo>
                    <a:pt x="6234265" y="1488148"/>
                    <a:pt x="4861852" y="115760"/>
                    <a:pt x="3175000" y="115760"/>
                  </a:cubicBezTo>
                  <a:close/>
                </a:path>
              </a:pathLst>
            </a:custGeom>
            <a:solidFill>
              <a:srgbClr val="F2F2F2"/>
            </a:solidFill>
          </p:spPr>
          <p:txBody>
            <a:bodyPr/>
            <a:lstStyle/>
            <a:p>
              <a:endParaRPr lang="en-GB"/>
            </a:p>
          </p:txBody>
        </p:sp>
      </p:grpSp>
      <p:sp>
        <p:nvSpPr>
          <p:cNvPr id="32" name="Freeform 32"/>
          <p:cNvSpPr/>
          <p:nvPr/>
        </p:nvSpPr>
        <p:spPr>
          <a:xfrm>
            <a:off x="13555286" y="8404476"/>
            <a:ext cx="3145217" cy="333081"/>
          </a:xfrm>
          <a:custGeom>
            <a:avLst/>
            <a:gdLst/>
            <a:ahLst/>
            <a:cxnLst/>
            <a:rect l="l" t="t" r="r" b="b"/>
            <a:pathLst>
              <a:path w="3145217" h="333081">
                <a:moveTo>
                  <a:pt x="0" y="0"/>
                </a:moveTo>
                <a:lnTo>
                  <a:pt x="3145217" y="0"/>
                </a:lnTo>
                <a:lnTo>
                  <a:pt x="3145217" y="333082"/>
                </a:lnTo>
                <a:lnTo>
                  <a:pt x="0" y="333082"/>
                </a:lnTo>
                <a:lnTo>
                  <a:pt x="0" y="0"/>
                </a:lnTo>
                <a:close/>
              </a:path>
            </a:pathLst>
          </a:custGeom>
          <a:blipFill>
            <a:blip r:embed="rId8"/>
            <a:stretch>
              <a:fillRect t="-86495"/>
            </a:stretch>
          </a:blipFill>
        </p:spPr>
        <p:txBody>
          <a:bodyPr/>
          <a:lstStyle/>
          <a:p>
            <a:endParaRPr lang="en-GB"/>
          </a:p>
        </p:txBody>
      </p:sp>
      <p:sp>
        <p:nvSpPr>
          <p:cNvPr id="33" name="TextBox 33"/>
          <p:cNvSpPr txBox="1"/>
          <p:nvPr/>
        </p:nvSpPr>
        <p:spPr>
          <a:xfrm>
            <a:off x="1792208" y="1204984"/>
            <a:ext cx="13617940" cy="1594138"/>
          </a:xfrm>
          <a:prstGeom prst="rect">
            <a:avLst/>
          </a:prstGeom>
        </p:spPr>
        <p:txBody>
          <a:bodyPr lIns="0" tIns="0" rIns="0" bIns="0" rtlCol="0" anchor="t">
            <a:spAutoFit/>
          </a:bodyPr>
          <a:lstStyle/>
          <a:p>
            <a:pPr marL="0" lvl="0" indent="0" algn="ctr">
              <a:lnSpc>
                <a:spcPts val="13015"/>
              </a:lnSpc>
              <a:spcBef>
                <a:spcPct val="0"/>
              </a:spcBef>
            </a:pPr>
            <a:r>
              <a:rPr lang="en-US" sz="9431" b="1" spc="924">
                <a:solidFill>
                  <a:srgbClr val="231F20"/>
                </a:solidFill>
                <a:latin typeface="Oswald Bold"/>
                <a:ea typeface="Oswald Bold"/>
                <a:cs typeface="Oswald Bold"/>
                <a:sym typeface="Oswald Bold"/>
              </a:rPr>
              <a:t>RECOMMENDATIONS</a:t>
            </a:r>
          </a:p>
        </p:txBody>
      </p:sp>
      <p:sp>
        <p:nvSpPr>
          <p:cNvPr id="34" name="TextBox 34"/>
          <p:cNvSpPr txBox="1"/>
          <p:nvPr/>
        </p:nvSpPr>
        <p:spPr>
          <a:xfrm>
            <a:off x="1343442" y="6808090"/>
            <a:ext cx="2257081" cy="1219200"/>
          </a:xfrm>
          <a:prstGeom prst="rect">
            <a:avLst/>
          </a:prstGeom>
        </p:spPr>
        <p:txBody>
          <a:bodyPr lIns="0" tIns="0" rIns="0" bIns="0" rtlCol="0" anchor="t">
            <a:spAutoFit/>
          </a:bodyPr>
          <a:lstStyle/>
          <a:p>
            <a:pPr algn="ctr">
              <a:lnSpc>
                <a:spcPts val="3286"/>
              </a:lnSpc>
            </a:pPr>
            <a:r>
              <a:rPr lang="en-US" sz="2738" spc="136">
                <a:solidFill>
                  <a:srgbClr val="FFFBFB"/>
                </a:solidFill>
                <a:latin typeface="DM Sans"/>
                <a:ea typeface="DM Sans"/>
                <a:cs typeface="DM Sans"/>
                <a:sym typeface="DM Sans"/>
              </a:rPr>
              <a:t>Improving response rates</a:t>
            </a:r>
          </a:p>
        </p:txBody>
      </p:sp>
      <p:sp>
        <p:nvSpPr>
          <p:cNvPr id="35" name="TextBox 35"/>
          <p:cNvSpPr txBox="1"/>
          <p:nvPr/>
        </p:nvSpPr>
        <p:spPr>
          <a:xfrm>
            <a:off x="5146278" y="6641550"/>
            <a:ext cx="2962764" cy="1628775"/>
          </a:xfrm>
          <a:prstGeom prst="rect">
            <a:avLst/>
          </a:prstGeom>
        </p:spPr>
        <p:txBody>
          <a:bodyPr lIns="0" tIns="0" rIns="0" bIns="0" rtlCol="0" anchor="t">
            <a:spAutoFit/>
          </a:bodyPr>
          <a:lstStyle/>
          <a:p>
            <a:pPr algn="ctr">
              <a:lnSpc>
                <a:spcPts val="3286"/>
              </a:lnSpc>
            </a:pPr>
            <a:r>
              <a:rPr lang="en-US" sz="2738" spc="136">
                <a:solidFill>
                  <a:srgbClr val="FFFBFB"/>
                </a:solidFill>
                <a:latin typeface="DM Sans"/>
                <a:ea typeface="DM Sans"/>
                <a:cs typeface="DM Sans"/>
                <a:sym typeface="DM Sans"/>
              </a:rPr>
              <a:t>Continue to Regularly Review and Update Survey Content </a:t>
            </a:r>
          </a:p>
        </p:txBody>
      </p:sp>
      <p:sp>
        <p:nvSpPr>
          <p:cNvPr id="36" name="TextBox 36"/>
          <p:cNvSpPr txBox="1"/>
          <p:nvPr/>
        </p:nvSpPr>
        <p:spPr>
          <a:xfrm>
            <a:off x="9400272" y="6710343"/>
            <a:ext cx="2764510" cy="1628775"/>
          </a:xfrm>
          <a:prstGeom prst="rect">
            <a:avLst/>
          </a:prstGeom>
        </p:spPr>
        <p:txBody>
          <a:bodyPr lIns="0" tIns="0" rIns="0" bIns="0" rtlCol="0" anchor="t">
            <a:spAutoFit/>
          </a:bodyPr>
          <a:lstStyle/>
          <a:p>
            <a:pPr algn="ctr">
              <a:lnSpc>
                <a:spcPts val="3286"/>
              </a:lnSpc>
            </a:pPr>
            <a:r>
              <a:rPr lang="en-US" sz="2738" spc="136">
                <a:solidFill>
                  <a:srgbClr val="FFFBFB"/>
                </a:solidFill>
                <a:latin typeface="DM Sans"/>
                <a:ea typeface="DM Sans"/>
                <a:cs typeface="DM Sans"/>
                <a:sym typeface="DM Sans"/>
              </a:rPr>
              <a:t>Improve communication and Transparency</a:t>
            </a:r>
          </a:p>
        </p:txBody>
      </p:sp>
      <p:sp>
        <p:nvSpPr>
          <p:cNvPr id="37" name="TextBox 37"/>
          <p:cNvSpPr txBox="1"/>
          <p:nvPr/>
        </p:nvSpPr>
        <p:spPr>
          <a:xfrm>
            <a:off x="13460036" y="6710343"/>
            <a:ext cx="3270369" cy="1219200"/>
          </a:xfrm>
          <a:prstGeom prst="rect">
            <a:avLst/>
          </a:prstGeom>
        </p:spPr>
        <p:txBody>
          <a:bodyPr lIns="0" tIns="0" rIns="0" bIns="0" rtlCol="0" anchor="t">
            <a:spAutoFit/>
          </a:bodyPr>
          <a:lstStyle/>
          <a:p>
            <a:pPr algn="ctr">
              <a:lnSpc>
                <a:spcPts val="3286"/>
              </a:lnSpc>
            </a:pPr>
            <a:r>
              <a:rPr lang="en-US" sz="2738" spc="136">
                <a:solidFill>
                  <a:srgbClr val="FFFBFB"/>
                </a:solidFill>
                <a:latin typeface="DM Sans"/>
                <a:ea typeface="DM Sans"/>
                <a:cs typeface="DM Sans"/>
                <a:sym typeface="DM Sans"/>
              </a:rPr>
              <a:t>Further research to improve effectiveness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TextBox 2"/>
          <p:cNvSpPr txBox="1"/>
          <p:nvPr/>
        </p:nvSpPr>
        <p:spPr>
          <a:xfrm>
            <a:off x="2335030" y="150669"/>
            <a:ext cx="13617940" cy="1594138"/>
          </a:xfrm>
          <a:prstGeom prst="rect">
            <a:avLst/>
          </a:prstGeom>
        </p:spPr>
        <p:txBody>
          <a:bodyPr lIns="0" tIns="0" rIns="0" bIns="0" rtlCol="0" anchor="t">
            <a:spAutoFit/>
          </a:bodyPr>
          <a:lstStyle/>
          <a:p>
            <a:pPr marL="0" lvl="0" indent="0" algn="ctr">
              <a:lnSpc>
                <a:spcPts val="13015"/>
              </a:lnSpc>
              <a:spcBef>
                <a:spcPct val="0"/>
              </a:spcBef>
            </a:pPr>
            <a:r>
              <a:rPr lang="en-US" sz="9431" b="1" spc="924">
                <a:solidFill>
                  <a:srgbClr val="231F20"/>
                </a:solidFill>
                <a:latin typeface="Oswald Bold"/>
                <a:ea typeface="Oswald Bold"/>
                <a:cs typeface="Oswald Bold"/>
                <a:sym typeface="Oswald Bold"/>
              </a:rPr>
              <a:t>REFERENCES</a:t>
            </a:r>
          </a:p>
        </p:txBody>
      </p:sp>
      <p:sp>
        <p:nvSpPr>
          <p:cNvPr id="3" name="TextBox 3"/>
          <p:cNvSpPr txBox="1"/>
          <p:nvPr/>
        </p:nvSpPr>
        <p:spPr>
          <a:xfrm>
            <a:off x="514350" y="1725756"/>
            <a:ext cx="17259300" cy="8315960"/>
          </a:xfrm>
          <a:prstGeom prst="rect">
            <a:avLst/>
          </a:prstGeom>
        </p:spPr>
        <p:txBody>
          <a:bodyPr lIns="0" tIns="0" rIns="0" bIns="0" rtlCol="0" anchor="t">
            <a:spAutoFit/>
          </a:bodyPr>
          <a:lstStyle/>
          <a:p>
            <a:pPr algn="l">
              <a:lnSpc>
                <a:spcPts val="2859"/>
              </a:lnSpc>
              <a:spcBef>
                <a:spcPct val="0"/>
              </a:spcBef>
            </a:pPr>
            <a:r>
              <a:rPr lang="en-US" sz="2199">
                <a:solidFill>
                  <a:srgbClr val="231F20"/>
                </a:solidFill>
                <a:latin typeface="Open Sauce"/>
                <a:ea typeface="Open Sauce"/>
                <a:cs typeface="Open Sauce"/>
                <a:sym typeface="Open Sauce"/>
              </a:rPr>
              <a:t>Balla, S and Xie, Z. (2020). Consultation as policymaking innovation: comparing government transparency and public participation in China and the Uni. Journal of Chinese Governance. 5(4), pp.525-545.</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Christensen, H and McQuestin, D. (2019). Community engagement in Australian local governments: a closer look and strategic implications. Local Government Studies. 45(4), pp.453-480. [Online]. Available at: https://www.tandfonline.com/doi/full/10.1080/03003930.2018.1541794 [Accessed 18 September 2024].</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Cochran, W.G., 1940. Note on an approximate formula for the significance levels of z. The Annals of Mathematical Statistics, 11(1), pp.93-95.</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Czajka, J.L. and Beyler, A., 2016. Background paper declining response rates in federal surveys: Trends and implications. Mathematica policy research, 1, pp.1-86.</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Dennis, W. (2003). Raising Response Rates in Mail Surveys of Small Business Owners: Results of an Experiment. Journal of Small Business Management. 41(3), pp.278-295.</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Dillman, D.A., Smyth, J.D. and Christian, L.M., 2014. Internet, phone, mail, and mixed-mode surveys: The tailored design method. John Wiley &amp; Sons.</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Fowler Jr, F.J., 2013. Survey research methods. Sage publications.</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Frankel Pratt, S., 2016. Pragmatism as ontology, not (just) epistemology: Exploring the full horizon of pragmatism as an approach to IR theory. International Studies Review, 18(3), pp.508-527.</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TextBox 2"/>
          <p:cNvSpPr txBox="1"/>
          <p:nvPr/>
        </p:nvSpPr>
        <p:spPr>
          <a:xfrm>
            <a:off x="2335030" y="150669"/>
            <a:ext cx="13617940" cy="1594138"/>
          </a:xfrm>
          <a:prstGeom prst="rect">
            <a:avLst/>
          </a:prstGeom>
        </p:spPr>
        <p:txBody>
          <a:bodyPr lIns="0" tIns="0" rIns="0" bIns="0" rtlCol="0" anchor="t">
            <a:spAutoFit/>
          </a:bodyPr>
          <a:lstStyle/>
          <a:p>
            <a:pPr marL="0" lvl="0" indent="0" algn="ctr">
              <a:lnSpc>
                <a:spcPts val="13015"/>
              </a:lnSpc>
              <a:spcBef>
                <a:spcPct val="0"/>
              </a:spcBef>
            </a:pPr>
            <a:r>
              <a:rPr lang="en-US" sz="9431" b="1" spc="924">
                <a:solidFill>
                  <a:srgbClr val="231F20"/>
                </a:solidFill>
                <a:latin typeface="Oswald Bold"/>
                <a:ea typeface="Oswald Bold"/>
                <a:cs typeface="Oswald Bold"/>
                <a:sym typeface="Oswald Bold"/>
              </a:rPr>
              <a:t>REFERENCES</a:t>
            </a:r>
          </a:p>
        </p:txBody>
      </p:sp>
      <p:sp>
        <p:nvSpPr>
          <p:cNvPr id="3" name="TextBox 3"/>
          <p:cNvSpPr txBox="1"/>
          <p:nvPr/>
        </p:nvSpPr>
        <p:spPr>
          <a:xfrm>
            <a:off x="509790" y="1725756"/>
            <a:ext cx="17268419" cy="8315960"/>
          </a:xfrm>
          <a:prstGeom prst="rect">
            <a:avLst/>
          </a:prstGeom>
        </p:spPr>
        <p:txBody>
          <a:bodyPr lIns="0" tIns="0" rIns="0" bIns="0" rtlCol="0" anchor="t">
            <a:spAutoFit/>
          </a:bodyPr>
          <a:lstStyle/>
          <a:p>
            <a:pPr algn="l">
              <a:lnSpc>
                <a:spcPts val="2859"/>
              </a:lnSpc>
              <a:spcBef>
                <a:spcPct val="0"/>
              </a:spcBef>
            </a:pPr>
            <a:r>
              <a:rPr lang="en-US" sz="2199">
                <a:solidFill>
                  <a:srgbClr val="231F20"/>
                </a:solidFill>
                <a:latin typeface="Open Sauce"/>
                <a:ea typeface="Open Sauce"/>
                <a:cs typeface="Open Sauce"/>
                <a:sym typeface="Open Sauce"/>
              </a:rPr>
              <a:t>Future Generations Commissioner. (2015). Well-being of Future Generations (Wales) Act 2015. [Online]. Future Generations Commissioner for Wales. Last Updated: 2015. Available at: https://www.futuregenerations.wales/about-us/future-generations-act/ [Accessed 10 August 2024].</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Jacob, R and Jacob, B. (2012). Prenotification, Incentives, and Survey Modality: An Experimental Test of Methods to Increase Survey Response Rates of S. Journal of Research on Educational Effectiveness. 5(4), pp.401-418. [Online]. Available at: https://www.tandfonline.com/doi/abs/10.1080/19345747.2012.698375 [Accessed 20 September 2024].</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Kelley, K., Clark, B., Brown, V. and Sitzia, J., 2003. Good practice in the conduct and reporting of survey research. International Journal for Quality in health care, 15(3), pp.261-266.</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Neal, Z, Neal, J and Piteo, A. (2020). Call Me Maybe: Using Incentives and Follow-Ups to Increase Principals’ Survey Response Rates. Journal of Research on Educational Effectiveness. 13(4), pp.784-793.</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Nemoto, T. and Beglar, D., 2014, November. Likert-scale questionnaires. In JALT 2013 conference proceedings (Vol. 108, No. 1, pp. 1-6).</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Office for National Statistics. (2021). Labour Market Profile - Carmarthenshire. [Online]. Nomis. Available at: https://www.nomisweb.co.uk/reports/lmp/la/1946157392/report.aspx#tabidbr [Accessed 5 October 2024].</a:t>
            </a:r>
          </a:p>
          <a:p>
            <a:pPr algn="l">
              <a:lnSpc>
                <a:spcPts val="2859"/>
              </a:lnSpc>
              <a:spcBef>
                <a:spcPct val="0"/>
              </a:spcBef>
            </a:pPr>
            <a:endParaRPr lang="en-US" sz="2199">
              <a:solidFill>
                <a:srgbClr val="231F20"/>
              </a:solidFill>
              <a:latin typeface="Open Sauce"/>
              <a:ea typeface="Open Sauce"/>
              <a:cs typeface="Open Sauce"/>
              <a:sym typeface="Open Sauce"/>
            </a:endParaRPr>
          </a:p>
          <a:p>
            <a:pPr algn="l">
              <a:lnSpc>
                <a:spcPts val="2859"/>
              </a:lnSpc>
              <a:spcBef>
                <a:spcPct val="0"/>
              </a:spcBef>
            </a:pPr>
            <a:r>
              <a:rPr lang="en-US" sz="2199">
                <a:solidFill>
                  <a:srgbClr val="231F20"/>
                </a:solidFill>
                <a:latin typeface="Open Sauce"/>
                <a:ea typeface="Open Sauce"/>
                <a:cs typeface="Open Sauce"/>
                <a:sym typeface="Open Sauce"/>
              </a:rPr>
              <a:t>Royo, S, Yetano, A and Acerete, B. (2011). Citizen Participation in German and Spanish Local Governments: A Comparative Study. International Journal of Public Administration. 34(3), pp.139-150. [Online]. Available at: https://www.tandfonline.com/doi/abs/10.1080/01900692.2010.533070 [Accessed 25 August 2024].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2F4F5"/>
        </a:solidFill>
        <a:effectLst/>
      </p:bgPr>
    </p:bg>
    <p:spTree>
      <p:nvGrpSpPr>
        <p:cNvPr id="1" name=""/>
        <p:cNvGrpSpPr/>
        <p:nvPr/>
      </p:nvGrpSpPr>
      <p:grpSpPr>
        <a:xfrm>
          <a:off x="0" y="0"/>
          <a:ext cx="0" cy="0"/>
          <a:chOff x="0" y="0"/>
          <a:chExt cx="0" cy="0"/>
        </a:xfrm>
      </p:grpSpPr>
      <p:sp>
        <p:nvSpPr>
          <p:cNvPr id="2" name="TextBox 2"/>
          <p:cNvSpPr txBox="1"/>
          <p:nvPr/>
        </p:nvSpPr>
        <p:spPr>
          <a:xfrm>
            <a:off x="2335030" y="150669"/>
            <a:ext cx="13617940" cy="1594138"/>
          </a:xfrm>
          <a:prstGeom prst="rect">
            <a:avLst/>
          </a:prstGeom>
        </p:spPr>
        <p:txBody>
          <a:bodyPr lIns="0" tIns="0" rIns="0" bIns="0" rtlCol="0" anchor="t">
            <a:spAutoFit/>
          </a:bodyPr>
          <a:lstStyle/>
          <a:p>
            <a:pPr marL="0" lvl="0" indent="0" algn="ctr">
              <a:lnSpc>
                <a:spcPts val="13015"/>
              </a:lnSpc>
              <a:spcBef>
                <a:spcPct val="0"/>
              </a:spcBef>
            </a:pPr>
            <a:r>
              <a:rPr lang="en-US" sz="9431" b="1" spc="924">
                <a:solidFill>
                  <a:srgbClr val="231F20"/>
                </a:solidFill>
                <a:latin typeface="Oswald Bold"/>
                <a:ea typeface="Oswald Bold"/>
                <a:cs typeface="Oswald Bold"/>
                <a:sym typeface="Oswald Bold"/>
              </a:rPr>
              <a:t>REFERENCES</a:t>
            </a:r>
          </a:p>
        </p:txBody>
      </p:sp>
      <p:sp>
        <p:nvSpPr>
          <p:cNvPr id="3" name="TextBox 3"/>
          <p:cNvSpPr txBox="1"/>
          <p:nvPr/>
        </p:nvSpPr>
        <p:spPr>
          <a:xfrm>
            <a:off x="509790" y="2098167"/>
            <a:ext cx="17268419" cy="3045333"/>
          </a:xfrm>
          <a:prstGeom prst="rect">
            <a:avLst/>
          </a:prstGeom>
        </p:spPr>
        <p:txBody>
          <a:bodyPr lIns="0" tIns="0" rIns="0" bIns="0" rtlCol="0" anchor="t">
            <a:spAutoFit/>
          </a:bodyPr>
          <a:lstStyle/>
          <a:p>
            <a:pPr algn="l">
              <a:lnSpc>
                <a:spcPts val="3035"/>
              </a:lnSpc>
              <a:spcBef>
                <a:spcPct val="0"/>
              </a:spcBef>
            </a:pPr>
            <a:r>
              <a:rPr lang="en-US" sz="2199" i="1" spc="21">
                <a:solidFill>
                  <a:srgbClr val="231F20"/>
                </a:solidFill>
                <a:latin typeface="DM Sans Italics"/>
                <a:ea typeface="DM Sans Italics"/>
                <a:cs typeface="DM Sans Italics"/>
                <a:sym typeface="DM Sans Italics"/>
              </a:rPr>
              <a:t>Sursock, A., Smidt, H. and Davies, H., 2010. Trends 2010: A decade of change in European Higher Education (Vol. 1). Brussels: European University Association.</a:t>
            </a:r>
          </a:p>
          <a:p>
            <a:pPr algn="l">
              <a:lnSpc>
                <a:spcPts val="3035"/>
              </a:lnSpc>
              <a:spcBef>
                <a:spcPct val="0"/>
              </a:spcBef>
            </a:pPr>
            <a:endParaRPr lang="en-US" sz="2199" i="1" spc="21">
              <a:solidFill>
                <a:srgbClr val="231F20"/>
              </a:solidFill>
              <a:latin typeface="DM Sans Italics"/>
              <a:ea typeface="DM Sans Italics"/>
              <a:cs typeface="DM Sans Italics"/>
              <a:sym typeface="DM Sans Italics"/>
            </a:endParaRPr>
          </a:p>
          <a:p>
            <a:pPr algn="l">
              <a:lnSpc>
                <a:spcPts val="3035"/>
              </a:lnSpc>
              <a:spcBef>
                <a:spcPct val="0"/>
              </a:spcBef>
            </a:pPr>
            <a:r>
              <a:rPr lang="en-US" sz="2199" i="1" spc="21">
                <a:solidFill>
                  <a:srgbClr val="231F20"/>
                </a:solidFill>
                <a:latin typeface="DM Sans Italics"/>
                <a:ea typeface="DM Sans Italics"/>
                <a:cs typeface="DM Sans Italics"/>
                <a:sym typeface="DM Sans Italics"/>
              </a:rPr>
              <a:t>Vogl, S., 2023, January. Mixed methods longitudinal research. In Forum Qualitative Sozialforschung/Forum: Qualitative Social Research (Vol. 24, No. 1).</a:t>
            </a:r>
          </a:p>
          <a:p>
            <a:pPr algn="l">
              <a:lnSpc>
                <a:spcPts val="3035"/>
              </a:lnSpc>
              <a:spcBef>
                <a:spcPct val="0"/>
              </a:spcBef>
            </a:pPr>
            <a:endParaRPr lang="en-US" sz="2199" i="1" spc="21">
              <a:solidFill>
                <a:srgbClr val="231F20"/>
              </a:solidFill>
              <a:latin typeface="DM Sans Italics"/>
              <a:ea typeface="DM Sans Italics"/>
              <a:cs typeface="DM Sans Italics"/>
              <a:sym typeface="DM Sans Italics"/>
            </a:endParaRPr>
          </a:p>
          <a:p>
            <a:pPr algn="l">
              <a:lnSpc>
                <a:spcPts val="3035"/>
              </a:lnSpc>
              <a:spcBef>
                <a:spcPct val="0"/>
              </a:spcBef>
            </a:pPr>
            <a:r>
              <a:rPr lang="en-US" sz="2199" i="1" spc="21">
                <a:solidFill>
                  <a:srgbClr val="231F20"/>
                </a:solidFill>
                <a:latin typeface="DM Sans Italics"/>
                <a:ea typeface="DM Sans Italics"/>
                <a:cs typeface="DM Sans Italics"/>
                <a:sym typeface="DM Sans Italics"/>
              </a:rPr>
              <a:t>Yang, K and Callahan, K. (2005). ASSESSING CITIZEN INVOLVEMENT EFFORTS BY LOCAL GOVERNMENTS. Public Performance &amp; Management Review. 29(2), pp.191-216.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581</TotalTime>
  <Words>1652</Words>
  <Application>Microsoft Office PowerPoint</Application>
  <PresentationFormat>Custom</PresentationFormat>
  <Paragraphs>136</Paragraphs>
  <Slides>15</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15</vt:i4>
      </vt:variant>
    </vt:vector>
  </HeadingPairs>
  <TitlesOfParts>
    <vt:vector size="27" baseType="lpstr">
      <vt:lpstr>Open Sauce</vt:lpstr>
      <vt:lpstr>DM Sans Italics</vt:lpstr>
      <vt:lpstr>Oswald Bold</vt:lpstr>
      <vt:lpstr>Montserrat Light</vt:lpstr>
      <vt:lpstr>Canva Sans</vt:lpstr>
      <vt:lpstr>Montserrat Classic Bold</vt:lpstr>
      <vt:lpstr>Oswald</vt:lpstr>
      <vt:lpstr>Calibri</vt:lpstr>
      <vt:lpstr>DM Sans Bold</vt:lpstr>
      <vt:lpstr>DM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Abigail Cole</dc:title>
  <cp:lastModifiedBy>Abigail R Cole</cp:lastModifiedBy>
  <cp:revision>1</cp:revision>
  <dcterms:created xsi:type="dcterms:W3CDTF">2006-08-16T00:00:00Z</dcterms:created>
  <dcterms:modified xsi:type="dcterms:W3CDTF">2024-12-15T21:21:04Z</dcterms:modified>
  <dc:identifier>DAGZSjmZ970</dc:identifier>
</cp:coreProperties>
</file>