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20"/>
  </p:notesMasterIdLst>
  <p:sldIdLst>
    <p:sldId id="256" r:id="rId2"/>
    <p:sldId id="273" r:id="rId3"/>
    <p:sldId id="257" r:id="rId4"/>
    <p:sldId id="266" r:id="rId5"/>
    <p:sldId id="258" r:id="rId6"/>
    <p:sldId id="259" r:id="rId7"/>
    <p:sldId id="260" r:id="rId8"/>
    <p:sldId id="261" r:id="rId9"/>
    <p:sldId id="263" r:id="rId10"/>
    <p:sldId id="267" r:id="rId11"/>
    <p:sldId id="264" r:id="rId12"/>
    <p:sldId id="265" r:id="rId13"/>
    <p:sldId id="262" r:id="rId14"/>
    <p:sldId id="268" r:id="rId15"/>
    <p:sldId id="269" r:id="rId16"/>
    <p:sldId id="271" r:id="rId17"/>
    <p:sldId id="272"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83933" autoAdjust="0"/>
  </p:normalViewPr>
  <p:slideViewPr>
    <p:cSldViewPr snapToGrid="0">
      <p:cViewPr varScale="1">
        <p:scale>
          <a:sx n="112" d="100"/>
          <a:sy n="112" d="100"/>
        </p:scale>
        <p:origin x="438" y="9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3C51EF-E56E-4724-9272-05F74E31A986}"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F3E4CF5-7668-4BBD-9A26-F335740731E0}">
      <dgm:prSet/>
      <dgm:spPr/>
      <dgm:t>
        <a:bodyPr/>
        <a:lstStyle/>
        <a:p>
          <a:pPr>
            <a:defRPr cap="all"/>
          </a:pPr>
          <a:r>
            <a:rPr lang="en-US" dirty="0"/>
            <a:t>PHYSICAL MARKETING EXAMPLES</a:t>
          </a:r>
        </a:p>
      </dgm:t>
    </dgm:pt>
    <dgm:pt modelId="{9520D782-6FA5-4E2F-A684-EE1D6F61F8D6}" type="parTrans" cxnId="{F59BF6EC-0357-4658-A148-8DBC2D1B16E4}">
      <dgm:prSet/>
      <dgm:spPr/>
      <dgm:t>
        <a:bodyPr/>
        <a:lstStyle/>
        <a:p>
          <a:endParaRPr lang="en-US"/>
        </a:p>
      </dgm:t>
    </dgm:pt>
    <dgm:pt modelId="{3D4CE277-3577-4527-81DB-819E741B7473}" type="sibTrans" cxnId="{F59BF6EC-0357-4658-A148-8DBC2D1B16E4}">
      <dgm:prSet/>
      <dgm:spPr/>
      <dgm:t>
        <a:bodyPr/>
        <a:lstStyle/>
        <a:p>
          <a:endParaRPr lang="en-US"/>
        </a:p>
      </dgm:t>
    </dgm:pt>
    <dgm:pt modelId="{EEEEEF76-7A5A-4BC6-A184-657CDD1C5D02}">
      <dgm:prSet/>
      <dgm:spPr/>
      <dgm:t>
        <a:bodyPr/>
        <a:lstStyle/>
        <a:p>
          <a:pPr>
            <a:defRPr cap="all"/>
          </a:pPr>
          <a:r>
            <a:rPr lang="en-US" dirty="0"/>
            <a:t>Premium Metal business cards  </a:t>
          </a:r>
        </a:p>
      </dgm:t>
    </dgm:pt>
    <dgm:pt modelId="{A7DD37E6-1349-4151-A010-CD251AB38FD2}" type="parTrans" cxnId="{189FCBDF-233A-4BD2-A85E-62AC7F32FD72}">
      <dgm:prSet/>
      <dgm:spPr/>
      <dgm:t>
        <a:bodyPr/>
        <a:lstStyle/>
        <a:p>
          <a:endParaRPr lang="en-US"/>
        </a:p>
      </dgm:t>
    </dgm:pt>
    <dgm:pt modelId="{96624DC5-605A-45EF-9915-01B0A4F849E9}" type="sibTrans" cxnId="{189FCBDF-233A-4BD2-A85E-62AC7F32FD72}">
      <dgm:prSet/>
      <dgm:spPr/>
      <dgm:t>
        <a:bodyPr/>
        <a:lstStyle/>
        <a:p>
          <a:endParaRPr lang="en-US"/>
        </a:p>
      </dgm:t>
    </dgm:pt>
    <dgm:pt modelId="{48CB1453-6B4E-4DD1-98C6-26D323C20796}">
      <dgm:prSet/>
      <dgm:spPr/>
      <dgm:t>
        <a:bodyPr/>
        <a:lstStyle/>
        <a:p>
          <a:pPr>
            <a:defRPr cap="all"/>
          </a:pPr>
          <a:r>
            <a:rPr lang="en-US" dirty="0"/>
            <a:t>a pop-up shop display</a:t>
          </a:r>
        </a:p>
      </dgm:t>
    </dgm:pt>
    <dgm:pt modelId="{90CBACB8-B1AF-4C20-9645-F982FA6AFEBD}" type="parTrans" cxnId="{1A3C7198-9C41-4D1A-B968-D5E074C91EEF}">
      <dgm:prSet/>
      <dgm:spPr/>
      <dgm:t>
        <a:bodyPr/>
        <a:lstStyle/>
        <a:p>
          <a:endParaRPr lang="en-US"/>
        </a:p>
      </dgm:t>
    </dgm:pt>
    <dgm:pt modelId="{E42AAB04-5F62-4990-9069-519C850B50A7}" type="sibTrans" cxnId="{1A3C7198-9C41-4D1A-B968-D5E074C91EEF}">
      <dgm:prSet/>
      <dgm:spPr/>
      <dgm:t>
        <a:bodyPr/>
        <a:lstStyle/>
        <a:p>
          <a:endParaRPr lang="en-US"/>
        </a:p>
      </dgm:t>
    </dgm:pt>
    <dgm:pt modelId="{A6FB2D05-F80D-4FE8-A88C-6C68655D4D09}">
      <dgm:prSet/>
      <dgm:spPr/>
      <dgm:t>
        <a:bodyPr/>
        <a:lstStyle/>
        <a:p>
          <a:pPr>
            <a:defRPr cap="all"/>
          </a:pPr>
          <a:r>
            <a:rPr lang="en-US" dirty="0"/>
            <a:t>The premium gift sector presents the highest investment on consistent branding in both physical and digital touchpoints, as a result, it attracts higher consumer trust of 31% and purchase intent of 23% (Kotler &amp; Armstrong, 2023).</a:t>
          </a:r>
        </a:p>
      </dgm:t>
    </dgm:pt>
    <dgm:pt modelId="{398DB148-649F-4335-B1EE-7C39726528CA}" type="parTrans" cxnId="{61370790-C25C-434B-8DD9-BCDD21ADE70C}">
      <dgm:prSet/>
      <dgm:spPr/>
      <dgm:t>
        <a:bodyPr/>
        <a:lstStyle/>
        <a:p>
          <a:endParaRPr lang="en-US"/>
        </a:p>
      </dgm:t>
    </dgm:pt>
    <dgm:pt modelId="{15C562C2-A5C6-4133-8D9A-A3EEF115F569}" type="sibTrans" cxnId="{61370790-C25C-434B-8DD9-BCDD21ADE70C}">
      <dgm:prSet/>
      <dgm:spPr/>
      <dgm:t>
        <a:bodyPr/>
        <a:lstStyle/>
        <a:p>
          <a:endParaRPr lang="en-US"/>
        </a:p>
      </dgm:t>
    </dgm:pt>
    <dgm:pt modelId="{3FEFF77E-8F29-439D-A697-60590E85933D}" type="pres">
      <dgm:prSet presAssocID="{5C3C51EF-E56E-4724-9272-05F74E31A986}" presName="root" presStyleCnt="0">
        <dgm:presLayoutVars>
          <dgm:dir/>
          <dgm:resizeHandles val="exact"/>
        </dgm:presLayoutVars>
      </dgm:prSet>
      <dgm:spPr/>
    </dgm:pt>
    <dgm:pt modelId="{90D8E9C1-B0AD-4B62-8D15-1497A488A700}" type="pres">
      <dgm:prSet presAssocID="{DF3E4CF5-7668-4BBD-9A26-F335740731E0}" presName="compNode" presStyleCnt="0"/>
      <dgm:spPr/>
    </dgm:pt>
    <dgm:pt modelId="{C9DC2D51-37A7-4CF4-BA0F-5D520EE514CC}" type="pres">
      <dgm:prSet presAssocID="{DF3E4CF5-7668-4BBD-9A26-F335740731E0}" presName="iconBgRect" presStyleLbl="bgShp" presStyleIdx="0" presStyleCnt="4"/>
      <dgm:spPr/>
    </dgm:pt>
    <dgm:pt modelId="{97E60436-8013-48BC-9671-305E15CB1EA0}" type="pres">
      <dgm:prSet presAssocID="{DF3E4CF5-7668-4BBD-9A26-F335740731E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gaphone"/>
        </a:ext>
      </dgm:extLst>
    </dgm:pt>
    <dgm:pt modelId="{D2C07F34-54D2-4D57-AA79-AEC6570A1810}" type="pres">
      <dgm:prSet presAssocID="{DF3E4CF5-7668-4BBD-9A26-F335740731E0}" presName="spaceRect" presStyleCnt="0"/>
      <dgm:spPr/>
    </dgm:pt>
    <dgm:pt modelId="{DB0B47C2-ECF2-48D6-9ECA-569411926F69}" type="pres">
      <dgm:prSet presAssocID="{DF3E4CF5-7668-4BBD-9A26-F335740731E0}" presName="textRect" presStyleLbl="revTx" presStyleIdx="0" presStyleCnt="4">
        <dgm:presLayoutVars>
          <dgm:chMax val="1"/>
          <dgm:chPref val="1"/>
        </dgm:presLayoutVars>
      </dgm:prSet>
      <dgm:spPr/>
    </dgm:pt>
    <dgm:pt modelId="{24CCEC15-EB81-45F7-A4E1-3090C4DDF8F5}" type="pres">
      <dgm:prSet presAssocID="{3D4CE277-3577-4527-81DB-819E741B7473}" presName="sibTrans" presStyleCnt="0"/>
      <dgm:spPr/>
    </dgm:pt>
    <dgm:pt modelId="{E9A16179-15CF-4252-A7A7-29C9833A8713}" type="pres">
      <dgm:prSet presAssocID="{EEEEEF76-7A5A-4BC6-A184-657CDD1C5D02}" presName="compNode" presStyleCnt="0"/>
      <dgm:spPr/>
    </dgm:pt>
    <dgm:pt modelId="{412F07B6-D62B-4D23-B04E-88213DB65057}" type="pres">
      <dgm:prSet presAssocID="{EEEEEF76-7A5A-4BC6-A184-657CDD1C5D02}" presName="iconBgRect" presStyleLbl="bgShp" presStyleIdx="1" presStyleCnt="4"/>
      <dgm:spPr/>
    </dgm:pt>
    <dgm:pt modelId="{E51CD980-3311-45C2-99BB-19125D08424B}" type="pres">
      <dgm:prSet presAssocID="{EEEEEF76-7A5A-4BC6-A184-657CDD1C5D0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aw blade"/>
        </a:ext>
      </dgm:extLst>
    </dgm:pt>
    <dgm:pt modelId="{62FF49A6-C3CA-4EAD-89A8-0CD3F4DE6132}" type="pres">
      <dgm:prSet presAssocID="{EEEEEF76-7A5A-4BC6-A184-657CDD1C5D02}" presName="spaceRect" presStyleCnt="0"/>
      <dgm:spPr/>
    </dgm:pt>
    <dgm:pt modelId="{E369C9D7-0204-4A15-B225-E13D378BF80A}" type="pres">
      <dgm:prSet presAssocID="{EEEEEF76-7A5A-4BC6-A184-657CDD1C5D02}" presName="textRect" presStyleLbl="revTx" presStyleIdx="1" presStyleCnt="4">
        <dgm:presLayoutVars>
          <dgm:chMax val="1"/>
          <dgm:chPref val="1"/>
        </dgm:presLayoutVars>
      </dgm:prSet>
      <dgm:spPr/>
    </dgm:pt>
    <dgm:pt modelId="{EE6A25B3-D02D-4BBE-BD5D-CA9D56EC74B0}" type="pres">
      <dgm:prSet presAssocID="{96624DC5-605A-45EF-9915-01B0A4F849E9}" presName="sibTrans" presStyleCnt="0"/>
      <dgm:spPr/>
    </dgm:pt>
    <dgm:pt modelId="{383F0B09-40D8-4BB2-BB9F-601CE1F75203}" type="pres">
      <dgm:prSet presAssocID="{48CB1453-6B4E-4DD1-98C6-26D323C20796}" presName="compNode" presStyleCnt="0"/>
      <dgm:spPr/>
    </dgm:pt>
    <dgm:pt modelId="{D305299A-044A-418A-A12A-88123A5E3A77}" type="pres">
      <dgm:prSet presAssocID="{48CB1453-6B4E-4DD1-98C6-26D323C20796}" presName="iconBgRect" presStyleLbl="bgShp" presStyleIdx="2" presStyleCnt="4"/>
      <dgm:spPr/>
    </dgm:pt>
    <dgm:pt modelId="{22A9A170-AED4-4DC5-8895-985CE3CE0408}" type="pres">
      <dgm:prSet presAssocID="{48CB1453-6B4E-4DD1-98C6-26D323C2079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re"/>
        </a:ext>
      </dgm:extLst>
    </dgm:pt>
    <dgm:pt modelId="{466E6FAD-5208-4C9C-9AE0-FB0EB0EBF42A}" type="pres">
      <dgm:prSet presAssocID="{48CB1453-6B4E-4DD1-98C6-26D323C20796}" presName="spaceRect" presStyleCnt="0"/>
      <dgm:spPr/>
    </dgm:pt>
    <dgm:pt modelId="{78B3AF67-B7FD-4DCC-A2B8-DD1E0A94654F}" type="pres">
      <dgm:prSet presAssocID="{48CB1453-6B4E-4DD1-98C6-26D323C20796}" presName="textRect" presStyleLbl="revTx" presStyleIdx="2" presStyleCnt="4">
        <dgm:presLayoutVars>
          <dgm:chMax val="1"/>
          <dgm:chPref val="1"/>
        </dgm:presLayoutVars>
      </dgm:prSet>
      <dgm:spPr/>
    </dgm:pt>
    <dgm:pt modelId="{1C54D950-E37D-4783-A489-17EFB437A259}" type="pres">
      <dgm:prSet presAssocID="{E42AAB04-5F62-4990-9069-519C850B50A7}" presName="sibTrans" presStyleCnt="0"/>
      <dgm:spPr/>
    </dgm:pt>
    <dgm:pt modelId="{4C74A614-8286-40CC-8E10-65405A469B06}" type="pres">
      <dgm:prSet presAssocID="{A6FB2D05-F80D-4FE8-A88C-6C68655D4D09}" presName="compNode" presStyleCnt="0"/>
      <dgm:spPr/>
    </dgm:pt>
    <dgm:pt modelId="{15BDB8F8-409D-4883-89A1-91C111B9B2EE}" type="pres">
      <dgm:prSet presAssocID="{A6FB2D05-F80D-4FE8-A88C-6C68655D4D09}" presName="iconBgRect" presStyleLbl="bgShp" presStyleIdx="3" presStyleCnt="4"/>
      <dgm:spPr/>
    </dgm:pt>
    <dgm:pt modelId="{E43ECAC1-92DA-4EF5-872F-8616E08131A9}" type="pres">
      <dgm:prSet presAssocID="{A6FB2D05-F80D-4FE8-A88C-6C68655D4D0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w"/>
        </a:ext>
      </dgm:extLst>
    </dgm:pt>
    <dgm:pt modelId="{09B4BC01-DE68-42A3-8016-ED2547AC555F}" type="pres">
      <dgm:prSet presAssocID="{A6FB2D05-F80D-4FE8-A88C-6C68655D4D09}" presName="spaceRect" presStyleCnt="0"/>
      <dgm:spPr/>
    </dgm:pt>
    <dgm:pt modelId="{6176BD80-AF34-4878-B786-6DF629632451}" type="pres">
      <dgm:prSet presAssocID="{A6FB2D05-F80D-4FE8-A88C-6C68655D4D09}" presName="textRect" presStyleLbl="revTx" presStyleIdx="3" presStyleCnt="4">
        <dgm:presLayoutVars>
          <dgm:chMax val="1"/>
          <dgm:chPref val="1"/>
        </dgm:presLayoutVars>
      </dgm:prSet>
      <dgm:spPr/>
    </dgm:pt>
  </dgm:ptLst>
  <dgm:cxnLst>
    <dgm:cxn modelId="{A9521B1E-5D4B-4A9C-AE97-7003D3E05ABA}" type="presOf" srcId="{5C3C51EF-E56E-4724-9272-05F74E31A986}" destId="{3FEFF77E-8F29-439D-A697-60590E85933D}" srcOrd="0" destOrd="0" presId="urn:microsoft.com/office/officeart/2018/5/layout/IconCircleLabelList"/>
    <dgm:cxn modelId="{1FA9475D-88A2-4706-93D4-BE36DC17C2BC}" type="presOf" srcId="{A6FB2D05-F80D-4FE8-A88C-6C68655D4D09}" destId="{6176BD80-AF34-4878-B786-6DF629632451}" srcOrd="0" destOrd="0" presId="urn:microsoft.com/office/officeart/2018/5/layout/IconCircleLabelList"/>
    <dgm:cxn modelId="{8CD96D4F-1901-4357-B286-8956D9998D9B}" type="presOf" srcId="{EEEEEF76-7A5A-4BC6-A184-657CDD1C5D02}" destId="{E369C9D7-0204-4A15-B225-E13D378BF80A}" srcOrd="0" destOrd="0" presId="urn:microsoft.com/office/officeart/2018/5/layout/IconCircleLabelList"/>
    <dgm:cxn modelId="{61370790-C25C-434B-8DD9-BCDD21ADE70C}" srcId="{5C3C51EF-E56E-4724-9272-05F74E31A986}" destId="{A6FB2D05-F80D-4FE8-A88C-6C68655D4D09}" srcOrd="3" destOrd="0" parTransId="{398DB148-649F-4335-B1EE-7C39726528CA}" sibTransId="{15C562C2-A5C6-4133-8D9A-A3EEF115F569}"/>
    <dgm:cxn modelId="{1A3C7198-9C41-4D1A-B968-D5E074C91EEF}" srcId="{5C3C51EF-E56E-4724-9272-05F74E31A986}" destId="{48CB1453-6B4E-4DD1-98C6-26D323C20796}" srcOrd="2" destOrd="0" parTransId="{90CBACB8-B1AF-4C20-9645-F982FA6AFEBD}" sibTransId="{E42AAB04-5F62-4990-9069-519C850B50A7}"/>
    <dgm:cxn modelId="{E81E8CAA-AA6C-4EC5-B36C-296D5B03D770}" type="presOf" srcId="{48CB1453-6B4E-4DD1-98C6-26D323C20796}" destId="{78B3AF67-B7FD-4DCC-A2B8-DD1E0A94654F}" srcOrd="0" destOrd="0" presId="urn:microsoft.com/office/officeart/2018/5/layout/IconCircleLabelList"/>
    <dgm:cxn modelId="{189FCBDF-233A-4BD2-A85E-62AC7F32FD72}" srcId="{5C3C51EF-E56E-4724-9272-05F74E31A986}" destId="{EEEEEF76-7A5A-4BC6-A184-657CDD1C5D02}" srcOrd="1" destOrd="0" parTransId="{A7DD37E6-1349-4151-A010-CD251AB38FD2}" sibTransId="{96624DC5-605A-45EF-9915-01B0A4F849E9}"/>
    <dgm:cxn modelId="{D9CD8FE1-CFF7-4E1D-9B7D-2AF98B0A1FC0}" type="presOf" srcId="{DF3E4CF5-7668-4BBD-9A26-F335740731E0}" destId="{DB0B47C2-ECF2-48D6-9ECA-569411926F69}" srcOrd="0" destOrd="0" presId="urn:microsoft.com/office/officeart/2018/5/layout/IconCircleLabelList"/>
    <dgm:cxn modelId="{F59BF6EC-0357-4658-A148-8DBC2D1B16E4}" srcId="{5C3C51EF-E56E-4724-9272-05F74E31A986}" destId="{DF3E4CF5-7668-4BBD-9A26-F335740731E0}" srcOrd="0" destOrd="0" parTransId="{9520D782-6FA5-4E2F-A684-EE1D6F61F8D6}" sibTransId="{3D4CE277-3577-4527-81DB-819E741B7473}"/>
    <dgm:cxn modelId="{909C3C54-3E12-401B-841E-954C48B47DDF}" type="presParOf" srcId="{3FEFF77E-8F29-439D-A697-60590E85933D}" destId="{90D8E9C1-B0AD-4B62-8D15-1497A488A700}" srcOrd="0" destOrd="0" presId="urn:microsoft.com/office/officeart/2018/5/layout/IconCircleLabelList"/>
    <dgm:cxn modelId="{02DFC547-9297-4C30-8F04-C0752E44FD91}" type="presParOf" srcId="{90D8E9C1-B0AD-4B62-8D15-1497A488A700}" destId="{C9DC2D51-37A7-4CF4-BA0F-5D520EE514CC}" srcOrd="0" destOrd="0" presId="urn:microsoft.com/office/officeart/2018/5/layout/IconCircleLabelList"/>
    <dgm:cxn modelId="{3B68E643-1547-44CF-BE5C-9F647F529634}" type="presParOf" srcId="{90D8E9C1-B0AD-4B62-8D15-1497A488A700}" destId="{97E60436-8013-48BC-9671-305E15CB1EA0}" srcOrd="1" destOrd="0" presId="urn:microsoft.com/office/officeart/2018/5/layout/IconCircleLabelList"/>
    <dgm:cxn modelId="{AA67711F-A948-4B4C-8E0A-17FFD9B7EA92}" type="presParOf" srcId="{90D8E9C1-B0AD-4B62-8D15-1497A488A700}" destId="{D2C07F34-54D2-4D57-AA79-AEC6570A1810}" srcOrd="2" destOrd="0" presId="urn:microsoft.com/office/officeart/2018/5/layout/IconCircleLabelList"/>
    <dgm:cxn modelId="{305DEFF9-B39D-4881-807B-7784CD1B5598}" type="presParOf" srcId="{90D8E9C1-B0AD-4B62-8D15-1497A488A700}" destId="{DB0B47C2-ECF2-48D6-9ECA-569411926F69}" srcOrd="3" destOrd="0" presId="urn:microsoft.com/office/officeart/2018/5/layout/IconCircleLabelList"/>
    <dgm:cxn modelId="{B00D7732-F6B4-490D-8805-FC10A42B1FDE}" type="presParOf" srcId="{3FEFF77E-8F29-439D-A697-60590E85933D}" destId="{24CCEC15-EB81-45F7-A4E1-3090C4DDF8F5}" srcOrd="1" destOrd="0" presId="urn:microsoft.com/office/officeart/2018/5/layout/IconCircleLabelList"/>
    <dgm:cxn modelId="{3E2D0806-1FA5-4367-9C5C-2735A54B0D6A}" type="presParOf" srcId="{3FEFF77E-8F29-439D-A697-60590E85933D}" destId="{E9A16179-15CF-4252-A7A7-29C9833A8713}" srcOrd="2" destOrd="0" presId="urn:microsoft.com/office/officeart/2018/5/layout/IconCircleLabelList"/>
    <dgm:cxn modelId="{0F86A757-4989-478B-88E8-6A4331831819}" type="presParOf" srcId="{E9A16179-15CF-4252-A7A7-29C9833A8713}" destId="{412F07B6-D62B-4D23-B04E-88213DB65057}" srcOrd="0" destOrd="0" presId="urn:microsoft.com/office/officeart/2018/5/layout/IconCircleLabelList"/>
    <dgm:cxn modelId="{E1D34E56-037C-491E-AE22-B99B5E49E182}" type="presParOf" srcId="{E9A16179-15CF-4252-A7A7-29C9833A8713}" destId="{E51CD980-3311-45C2-99BB-19125D08424B}" srcOrd="1" destOrd="0" presId="urn:microsoft.com/office/officeart/2018/5/layout/IconCircleLabelList"/>
    <dgm:cxn modelId="{49D5219C-6C7F-4D6F-8E82-92FEABD21ABA}" type="presParOf" srcId="{E9A16179-15CF-4252-A7A7-29C9833A8713}" destId="{62FF49A6-C3CA-4EAD-89A8-0CD3F4DE6132}" srcOrd="2" destOrd="0" presId="urn:microsoft.com/office/officeart/2018/5/layout/IconCircleLabelList"/>
    <dgm:cxn modelId="{4125C814-C956-41A2-9569-BCDDD41D5B1B}" type="presParOf" srcId="{E9A16179-15CF-4252-A7A7-29C9833A8713}" destId="{E369C9D7-0204-4A15-B225-E13D378BF80A}" srcOrd="3" destOrd="0" presId="urn:microsoft.com/office/officeart/2018/5/layout/IconCircleLabelList"/>
    <dgm:cxn modelId="{6C6B2254-F616-4AB0-BAA7-4E3A87040B1B}" type="presParOf" srcId="{3FEFF77E-8F29-439D-A697-60590E85933D}" destId="{EE6A25B3-D02D-4BBE-BD5D-CA9D56EC74B0}" srcOrd="3" destOrd="0" presId="urn:microsoft.com/office/officeart/2018/5/layout/IconCircleLabelList"/>
    <dgm:cxn modelId="{24CBBC66-DA80-4673-9FE4-31EE4E455B2A}" type="presParOf" srcId="{3FEFF77E-8F29-439D-A697-60590E85933D}" destId="{383F0B09-40D8-4BB2-BB9F-601CE1F75203}" srcOrd="4" destOrd="0" presId="urn:microsoft.com/office/officeart/2018/5/layout/IconCircleLabelList"/>
    <dgm:cxn modelId="{0EBEC880-537F-4153-A292-5C27EF80311D}" type="presParOf" srcId="{383F0B09-40D8-4BB2-BB9F-601CE1F75203}" destId="{D305299A-044A-418A-A12A-88123A5E3A77}" srcOrd="0" destOrd="0" presId="urn:microsoft.com/office/officeart/2018/5/layout/IconCircleLabelList"/>
    <dgm:cxn modelId="{25B5F999-4B1D-4A44-8B45-F517729D3B75}" type="presParOf" srcId="{383F0B09-40D8-4BB2-BB9F-601CE1F75203}" destId="{22A9A170-AED4-4DC5-8895-985CE3CE0408}" srcOrd="1" destOrd="0" presId="urn:microsoft.com/office/officeart/2018/5/layout/IconCircleLabelList"/>
    <dgm:cxn modelId="{7B1C42F8-3239-4029-8005-C5D398A16929}" type="presParOf" srcId="{383F0B09-40D8-4BB2-BB9F-601CE1F75203}" destId="{466E6FAD-5208-4C9C-9AE0-FB0EB0EBF42A}" srcOrd="2" destOrd="0" presId="urn:microsoft.com/office/officeart/2018/5/layout/IconCircleLabelList"/>
    <dgm:cxn modelId="{E81B6259-1F8E-4DC1-86B1-3E13B50AD4A7}" type="presParOf" srcId="{383F0B09-40D8-4BB2-BB9F-601CE1F75203}" destId="{78B3AF67-B7FD-4DCC-A2B8-DD1E0A94654F}" srcOrd="3" destOrd="0" presId="urn:microsoft.com/office/officeart/2018/5/layout/IconCircleLabelList"/>
    <dgm:cxn modelId="{A9DDDAF7-45F1-4162-B7B8-49F205E94880}" type="presParOf" srcId="{3FEFF77E-8F29-439D-A697-60590E85933D}" destId="{1C54D950-E37D-4783-A489-17EFB437A259}" srcOrd="5" destOrd="0" presId="urn:microsoft.com/office/officeart/2018/5/layout/IconCircleLabelList"/>
    <dgm:cxn modelId="{F5F5FA77-E27C-4239-9575-FFC6CB33B391}" type="presParOf" srcId="{3FEFF77E-8F29-439D-A697-60590E85933D}" destId="{4C74A614-8286-40CC-8E10-65405A469B06}" srcOrd="6" destOrd="0" presId="urn:microsoft.com/office/officeart/2018/5/layout/IconCircleLabelList"/>
    <dgm:cxn modelId="{066C73A5-483B-402E-8FDA-B96F9A2B1A5C}" type="presParOf" srcId="{4C74A614-8286-40CC-8E10-65405A469B06}" destId="{15BDB8F8-409D-4883-89A1-91C111B9B2EE}" srcOrd="0" destOrd="0" presId="urn:microsoft.com/office/officeart/2018/5/layout/IconCircleLabelList"/>
    <dgm:cxn modelId="{971FC718-1116-4168-82E6-113E5A9D998A}" type="presParOf" srcId="{4C74A614-8286-40CC-8E10-65405A469B06}" destId="{E43ECAC1-92DA-4EF5-872F-8616E08131A9}" srcOrd="1" destOrd="0" presId="urn:microsoft.com/office/officeart/2018/5/layout/IconCircleLabelList"/>
    <dgm:cxn modelId="{3305FACD-2098-4BD3-97CD-FBDC54EE6827}" type="presParOf" srcId="{4C74A614-8286-40CC-8E10-65405A469B06}" destId="{09B4BC01-DE68-42A3-8016-ED2547AC555F}" srcOrd="2" destOrd="0" presId="urn:microsoft.com/office/officeart/2018/5/layout/IconCircleLabelList"/>
    <dgm:cxn modelId="{0D51E1FA-720D-4312-A47B-AEFD283AE8EC}" type="presParOf" srcId="{4C74A614-8286-40CC-8E10-65405A469B06}" destId="{6176BD80-AF34-4878-B786-6DF62963245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80BD77B-05A3-4188-AD8E-F81B9C89EA0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79FA55E-575C-43AF-9E31-B294BBA67187}">
      <dgm:prSet/>
      <dgm:spPr/>
      <dgm:t>
        <a:bodyPr/>
        <a:lstStyle/>
        <a:p>
          <a:r>
            <a:rPr lang="en-US"/>
            <a:t>HOW THE £50,000 YOU INVEST WILL BE USED</a:t>
          </a:r>
        </a:p>
      </dgm:t>
    </dgm:pt>
    <dgm:pt modelId="{186973EB-541F-4848-9C59-91F8F1FA87EE}" type="parTrans" cxnId="{15A7A313-F075-46F9-A735-F5DC9F8AED2D}">
      <dgm:prSet/>
      <dgm:spPr/>
      <dgm:t>
        <a:bodyPr/>
        <a:lstStyle/>
        <a:p>
          <a:endParaRPr lang="en-US"/>
        </a:p>
      </dgm:t>
    </dgm:pt>
    <dgm:pt modelId="{A14C1CBF-0BCD-4BD1-B4BC-1E28B00C68F2}" type="sibTrans" cxnId="{15A7A313-F075-46F9-A735-F5DC9F8AED2D}">
      <dgm:prSet/>
      <dgm:spPr/>
      <dgm:t>
        <a:bodyPr/>
        <a:lstStyle/>
        <a:p>
          <a:endParaRPr lang="en-US"/>
        </a:p>
      </dgm:t>
    </dgm:pt>
    <dgm:pt modelId="{F2989153-3E39-4F7E-9F6F-EC7D79677E45}">
      <dgm:prSet/>
      <dgm:spPr/>
      <dgm:t>
        <a:bodyPr/>
        <a:lstStyle/>
        <a:p>
          <a:r>
            <a:rPr lang="en-US"/>
            <a:t>Equipment Expansion: £25,000</a:t>
          </a:r>
        </a:p>
      </dgm:t>
    </dgm:pt>
    <dgm:pt modelId="{FE0E19C0-8457-4E4E-9867-A158BB0F5A25}" type="parTrans" cxnId="{939D0E9E-9A81-4DDE-BB30-E4C898CFD0C6}">
      <dgm:prSet/>
      <dgm:spPr/>
      <dgm:t>
        <a:bodyPr/>
        <a:lstStyle/>
        <a:p>
          <a:endParaRPr lang="en-US"/>
        </a:p>
      </dgm:t>
    </dgm:pt>
    <dgm:pt modelId="{6662A72C-E0F5-44AA-906D-4A2E63A3D979}" type="sibTrans" cxnId="{939D0E9E-9A81-4DDE-BB30-E4C898CFD0C6}">
      <dgm:prSet/>
      <dgm:spPr/>
      <dgm:t>
        <a:bodyPr/>
        <a:lstStyle/>
        <a:p>
          <a:endParaRPr lang="en-US"/>
        </a:p>
      </dgm:t>
    </dgm:pt>
    <dgm:pt modelId="{98E192EC-5385-4013-A212-4224D7D81D8F}">
      <dgm:prSet/>
      <dgm:spPr/>
      <dgm:t>
        <a:bodyPr/>
        <a:lstStyle/>
        <a:p>
          <a:r>
            <a:rPr lang="en-US"/>
            <a:t>Additional high-capacity laser engraver (£18,000)</a:t>
          </a:r>
        </a:p>
      </dgm:t>
    </dgm:pt>
    <dgm:pt modelId="{F5383BF6-4600-43E9-ABA5-9891CEA20E0A}" type="parTrans" cxnId="{9E2A336A-3114-4269-8927-A3DC9DD7D331}">
      <dgm:prSet/>
      <dgm:spPr/>
      <dgm:t>
        <a:bodyPr/>
        <a:lstStyle/>
        <a:p>
          <a:endParaRPr lang="en-US"/>
        </a:p>
      </dgm:t>
    </dgm:pt>
    <dgm:pt modelId="{5EA3AED7-01FF-4A43-A41C-0B6FF98DD17C}" type="sibTrans" cxnId="{9E2A336A-3114-4269-8927-A3DC9DD7D331}">
      <dgm:prSet/>
      <dgm:spPr/>
      <dgm:t>
        <a:bodyPr/>
        <a:lstStyle/>
        <a:p>
          <a:endParaRPr lang="en-US"/>
        </a:p>
      </dgm:t>
    </dgm:pt>
    <dgm:pt modelId="{40CAB8FA-22B1-4B49-8806-246C175B9B92}">
      <dgm:prSet/>
      <dgm:spPr/>
      <dgm:t>
        <a:bodyPr/>
        <a:lstStyle/>
        <a:p>
          <a:r>
            <a:rPr lang="en-US"/>
            <a:t>Advanced finishing equipment (£7,000)</a:t>
          </a:r>
        </a:p>
      </dgm:t>
    </dgm:pt>
    <dgm:pt modelId="{3213DC85-4606-47CB-A5DC-F18C9776E49B}" type="parTrans" cxnId="{BB56D569-060B-4CC0-A993-FDCE00280332}">
      <dgm:prSet/>
      <dgm:spPr/>
      <dgm:t>
        <a:bodyPr/>
        <a:lstStyle/>
        <a:p>
          <a:endParaRPr lang="en-US"/>
        </a:p>
      </dgm:t>
    </dgm:pt>
    <dgm:pt modelId="{7FA5B80E-66E4-4AB3-B18F-D7321104D85C}" type="sibTrans" cxnId="{BB56D569-060B-4CC0-A993-FDCE00280332}">
      <dgm:prSet/>
      <dgm:spPr/>
      <dgm:t>
        <a:bodyPr/>
        <a:lstStyle/>
        <a:p>
          <a:endParaRPr lang="en-US"/>
        </a:p>
      </dgm:t>
    </dgm:pt>
    <dgm:pt modelId="{E2CB1F55-6F06-4D6A-A830-F665E40177BD}">
      <dgm:prSet/>
      <dgm:spPr/>
      <dgm:t>
        <a:bodyPr/>
        <a:lstStyle/>
        <a:p>
          <a:r>
            <a:rPr lang="en-US"/>
            <a:t>Team Development: £11,000</a:t>
          </a:r>
        </a:p>
      </dgm:t>
    </dgm:pt>
    <dgm:pt modelId="{AF95894A-1DF8-43AC-BEC8-6D31E8AE93FB}" type="parTrans" cxnId="{4FD45F79-E46A-481F-9512-FC682712395F}">
      <dgm:prSet/>
      <dgm:spPr/>
      <dgm:t>
        <a:bodyPr/>
        <a:lstStyle/>
        <a:p>
          <a:endParaRPr lang="en-US"/>
        </a:p>
      </dgm:t>
    </dgm:pt>
    <dgm:pt modelId="{8F465831-F24B-41C2-8CF6-DEEF09B5CECD}" type="sibTrans" cxnId="{4FD45F79-E46A-481F-9512-FC682712395F}">
      <dgm:prSet/>
      <dgm:spPr/>
      <dgm:t>
        <a:bodyPr/>
        <a:lstStyle/>
        <a:p>
          <a:endParaRPr lang="en-US"/>
        </a:p>
      </dgm:t>
    </dgm:pt>
    <dgm:pt modelId="{7089AD90-083B-4940-9BE5-07A7ACE2A6C4}">
      <dgm:prSet/>
      <dgm:spPr/>
      <dgm:t>
        <a:bodyPr/>
        <a:lstStyle/>
        <a:p>
          <a:r>
            <a:rPr lang="en-US"/>
            <a:t>Production Manager hiring and training (£8,000)</a:t>
          </a:r>
        </a:p>
      </dgm:t>
    </dgm:pt>
    <dgm:pt modelId="{5F66F901-10A4-45F2-807C-5081DD768BA4}" type="parTrans" cxnId="{4109BF54-533A-45E3-BBCC-8F8C2A51E0AE}">
      <dgm:prSet/>
      <dgm:spPr/>
      <dgm:t>
        <a:bodyPr/>
        <a:lstStyle/>
        <a:p>
          <a:endParaRPr lang="en-US"/>
        </a:p>
      </dgm:t>
    </dgm:pt>
    <dgm:pt modelId="{F1550811-77BE-4BF8-8375-9347B57710B3}" type="sibTrans" cxnId="{4109BF54-533A-45E3-BBCC-8F8C2A51E0AE}">
      <dgm:prSet/>
      <dgm:spPr/>
      <dgm:t>
        <a:bodyPr/>
        <a:lstStyle/>
        <a:p>
          <a:endParaRPr lang="en-US"/>
        </a:p>
      </dgm:t>
    </dgm:pt>
    <dgm:pt modelId="{33F99A1F-AAFA-42A3-AB04-91AFED4784AB}">
      <dgm:prSet/>
      <dgm:spPr/>
      <dgm:t>
        <a:bodyPr/>
        <a:lstStyle/>
        <a:p>
          <a:r>
            <a:rPr lang="en-US"/>
            <a:t>Specialized skill development program (£3,000)</a:t>
          </a:r>
        </a:p>
      </dgm:t>
    </dgm:pt>
    <dgm:pt modelId="{82E688FB-6841-436B-A43D-BE2AF85456A0}" type="parTrans" cxnId="{439353B4-E11C-4FB0-88A4-E438466B100E}">
      <dgm:prSet/>
      <dgm:spPr/>
      <dgm:t>
        <a:bodyPr/>
        <a:lstStyle/>
        <a:p>
          <a:endParaRPr lang="en-US"/>
        </a:p>
      </dgm:t>
    </dgm:pt>
    <dgm:pt modelId="{07B92508-DC6F-435D-AD4F-AE3236003310}" type="sibTrans" cxnId="{439353B4-E11C-4FB0-88A4-E438466B100E}">
      <dgm:prSet/>
      <dgm:spPr/>
      <dgm:t>
        <a:bodyPr/>
        <a:lstStyle/>
        <a:p>
          <a:endParaRPr lang="en-US"/>
        </a:p>
      </dgm:t>
    </dgm:pt>
    <dgm:pt modelId="{F1BBCA78-328D-44E6-8BCE-669D19E33503}">
      <dgm:prSet/>
      <dgm:spPr/>
      <dgm:t>
        <a:bodyPr/>
        <a:lstStyle/>
        <a:p>
          <a:r>
            <a:rPr lang="en-US"/>
            <a:t>Market Expansion: £14,000</a:t>
          </a:r>
        </a:p>
      </dgm:t>
    </dgm:pt>
    <dgm:pt modelId="{4DDE04F0-3D26-4D70-9281-4B39DD6D1A3D}" type="parTrans" cxnId="{EC6A2751-97EC-4058-877D-3C5C981CF7D5}">
      <dgm:prSet/>
      <dgm:spPr/>
      <dgm:t>
        <a:bodyPr/>
        <a:lstStyle/>
        <a:p>
          <a:endParaRPr lang="en-US"/>
        </a:p>
      </dgm:t>
    </dgm:pt>
    <dgm:pt modelId="{AFE0B08D-1CCC-44A7-A383-2AC812F67C95}" type="sibTrans" cxnId="{EC6A2751-97EC-4058-877D-3C5C981CF7D5}">
      <dgm:prSet/>
      <dgm:spPr/>
      <dgm:t>
        <a:bodyPr/>
        <a:lstStyle/>
        <a:p>
          <a:endParaRPr lang="en-US"/>
        </a:p>
      </dgm:t>
    </dgm:pt>
    <dgm:pt modelId="{6BA4F6E8-0793-478F-8109-B1A0870CC670}">
      <dgm:prSet/>
      <dgm:spPr/>
      <dgm:t>
        <a:bodyPr/>
        <a:lstStyle/>
        <a:p>
          <a:r>
            <a:rPr lang="en-US"/>
            <a:t>E-commerce platform enhancement with AR technology (£6,000)</a:t>
          </a:r>
        </a:p>
      </dgm:t>
    </dgm:pt>
    <dgm:pt modelId="{06E5C38A-3C92-415B-8F82-97E36D41B980}" type="parTrans" cxnId="{D3C0D5D6-E387-4915-BEC3-333BF8EEBE82}">
      <dgm:prSet/>
      <dgm:spPr/>
      <dgm:t>
        <a:bodyPr/>
        <a:lstStyle/>
        <a:p>
          <a:endParaRPr lang="en-US"/>
        </a:p>
      </dgm:t>
    </dgm:pt>
    <dgm:pt modelId="{0BC6D960-3AAF-4338-A194-A5570E124F9A}" type="sibTrans" cxnId="{D3C0D5D6-E387-4915-BEC3-333BF8EEBE82}">
      <dgm:prSet/>
      <dgm:spPr/>
      <dgm:t>
        <a:bodyPr/>
        <a:lstStyle/>
        <a:p>
          <a:endParaRPr lang="en-US"/>
        </a:p>
      </dgm:t>
    </dgm:pt>
    <dgm:pt modelId="{A411F95B-A536-4CA0-9407-43476298987D}">
      <dgm:prSet/>
      <dgm:spPr/>
      <dgm:t>
        <a:bodyPr/>
        <a:lstStyle/>
        <a:p>
          <a:r>
            <a:rPr lang="en-US"/>
            <a:t>National marketing campaign (£4,000)</a:t>
          </a:r>
        </a:p>
      </dgm:t>
    </dgm:pt>
    <dgm:pt modelId="{05E6A31E-BC02-48DA-9124-F2AC93F0DB01}" type="parTrans" cxnId="{D24D6DF1-B82B-426E-B43B-77D09A099DFE}">
      <dgm:prSet/>
      <dgm:spPr/>
      <dgm:t>
        <a:bodyPr/>
        <a:lstStyle/>
        <a:p>
          <a:endParaRPr lang="en-US"/>
        </a:p>
      </dgm:t>
    </dgm:pt>
    <dgm:pt modelId="{4F780EBC-F329-4FA8-8E27-54710757F61F}" type="sibTrans" cxnId="{D24D6DF1-B82B-426E-B43B-77D09A099DFE}">
      <dgm:prSet/>
      <dgm:spPr/>
      <dgm:t>
        <a:bodyPr/>
        <a:lstStyle/>
        <a:p>
          <a:endParaRPr lang="en-US"/>
        </a:p>
      </dgm:t>
    </dgm:pt>
    <dgm:pt modelId="{0EFF6640-D7AE-4D62-86EB-D40090AC47C5}">
      <dgm:prSet/>
      <dgm:spPr/>
      <dgm:t>
        <a:bodyPr/>
        <a:lstStyle/>
        <a:p>
          <a:r>
            <a:rPr lang="en-US"/>
            <a:t>Trade show presence (£4,000)</a:t>
          </a:r>
        </a:p>
      </dgm:t>
    </dgm:pt>
    <dgm:pt modelId="{CF04F8AF-312B-4303-97CF-9D5B72D38D64}" type="parTrans" cxnId="{E0BE74D7-63BB-4842-BFC7-5A56AEF7D36A}">
      <dgm:prSet/>
      <dgm:spPr/>
      <dgm:t>
        <a:bodyPr/>
        <a:lstStyle/>
        <a:p>
          <a:endParaRPr lang="en-US"/>
        </a:p>
      </dgm:t>
    </dgm:pt>
    <dgm:pt modelId="{DAAF18D0-07B5-4915-AF97-7982CBFC517E}" type="sibTrans" cxnId="{E0BE74D7-63BB-4842-BFC7-5A56AEF7D36A}">
      <dgm:prSet/>
      <dgm:spPr/>
      <dgm:t>
        <a:bodyPr/>
        <a:lstStyle/>
        <a:p>
          <a:endParaRPr lang="en-US"/>
        </a:p>
      </dgm:t>
    </dgm:pt>
    <dgm:pt modelId="{A80E9A63-0F2B-4119-ABBF-E22E4A211700}">
      <dgm:prSet/>
      <dgm:spPr/>
      <dgm:t>
        <a:bodyPr/>
        <a:lstStyle/>
        <a:p>
          <a:r>
            <a:rPr lang="en-US" dirty="0"/>
            <a:t>According to the British Business Bank (2023), craft businesses that initially spend on production capacity before demand reaches maximum have a 52% higher three year survival.</a:t>
          </a:r>
        </a:p>
      </dgm:t>
    </dgm:pt>
    <dgm:pt modelId="{3DF300CA-A5E1-4041-AF67-6019A36954A9}" type="parTrans" cxnId="{E1D0991A-5135-4C31-B4E7-B22FC9FD3A53}">
      <dgm:prSet/>
      <dgm:spPr/>
      <dgm:t>
        <a:bodyPr/>
        <a:lstStyle/>
        <a:p>
          <a:endParaRPr lang="en-US"/>
        </a:p>
      </dgm:t>
    </dgm:pt>
    <dgm:pt modelId="{8DFB6196-A4D7-46F1-ADD3-E684A60F1F8C}" type="sibTrans" cxnId="{E1D0991A-5135-4C31-B4E7-B22FC9FD3A53}">
      <dgm:prSet/>
      <dgm:spPr/>
      <dgm:t>
        <a:bodyPr/>
        <a:lstStyle/>
        <a:p>
          <a:endParaRPr lang="en-US"/>
        </a:p>
      </dgm:t>
    </dgm:pt>
    <dgm:pt modelId="{4DD41210-30CB-48EE-8381-AA932880280D}" type="pres">
      <dgm:prSet presAssocID="{B80BD77B-05A3-4188-AD8E-F81B9C89EA00}" presName="vert0" presStyleCnt="0">
        <dgm:presLayoutVars>
          <dgm:dir/>
          <dgm:animOne val="branch"/>
          <dgm:animLvl val="lvl"/>
        </dgm:presLayoutVars>
      </dgm:prSet>
      <dgm:spPr/>
    </dgm:pt>
    <dgm:pt modelId="{440FE388-2654-4684-BC94-67E4C1546C1C}" type="pres">
      <dgm:prSet presAssocID="{379FA55E-575C-43AF-9E31-B294BBA67187}" presName="thickLine" presStyleLbl="alignNode1" presStyleIdx="0" presStyleCnt="12"/>
      <dgm:spPr/>
    </dgm:pt>
    <dgm:pt modelId="{435D23A9-B783-43AC-8E7F-E7866CBDC82C}" type="pres">
      <dgm:prSet presAssocID="{379FA55E-575C-43AF-9E31-B294BBA67187}" presName="horz1" presStyleCnt="0"/>
      <dgm:spPr/>
    </dgm:pt>
    <dgm:pt modelId="{4D0A3075-32DF-4E53-96D0-E9E90721C783}" type="pres">
      <dgm:prSet presAssocID="{379FA55E-575C-43AF-9E31-B294BBA67187}" presName="tx1" presStyleLbl="revTx" presStyleIdx="0" presStyleCnt="12"/>
      <dgm:spPr/>
    </dgm:pt>
    <dgm:pt modelId="{C9ABED09-903A-43F7-ACB6-5DED623DD7F7}" type="pres">
      <dgm:prSet presAssocID="{379FA55E-575C-43AF-9E31-B294BBA67187}" presName="vert1" presStyleCnt="0"/>
      <dgm:spPr/>
    </dgm:pt>
    <dgm:pt modelId="{8A4D8A9C-7FC1-461C-AE35-76EEDF3A34E1}" type="pres">
      <dgm:prSet presAssocID="{F2989153-3E39-4F7E-9F6F-EC7D79677E45}" presName="thickLine" presStyleLbl="alignNode1" presStyleIdx="1" presStyleCnt="12"/>
      <dgm:spPr/>
    </dgm:pt>
    <dgm:pt modelId="{FCEDD038-DAC9-460F-99B4-11209EF42EE3}" type="pres">
      <dgm:prSet presAssocID="{F2989153-3E39-4F7E-9F6F-EC7D79677E45}" presName="horz1" presStyleCnt="0"/>
      <dgm:spPr/>
    </dgm:pt>
    <dgm:pt modelId="{11D7BDF1-9781-48BF-BBFA-4FA246DAF1E5}" type="pres">
      <dgm:prSet presAssocID="{F2989153-3E39-4F7E-9F6F-EC7D79677E45}" presName="tx1" presStyleLbl="revTx" presStyleIdx="1" presStyleCnt="12"/>
      <dgm:spPr/>
    </dgm:pt>
    <dgm:pt modelId="{FAB1CF94-DB1D-474D-9A04-4D29D091D4EF}" type="pres">
      <dgm:prSet presAssocID="{F2989153-3E39-4F7E-9F6F-EC7D79677E45}" presName="vert1" presStyleCnt="0"/>
      <dgm:spPr/>
    </dgm:pt>
    <dgm:pt modelId="{2196FB8F-102C-4503-AA5C-FFD78AF6C10A}" type="pres">
      <dgm:prSet presAssocID="{98E192EC-5385-4013-A212-4224D7D81D8F}" presName="thickLine" presStyleLbl="alignNode1" presStyleIdx="2" presStyleCnt="12"/>
      <dgm:spPr/>
    </dgm:pt>
    <dgm:pt modelId="{8AA558A4-3E1C-40C4-83C2-73748225ECB9}" type="pres">
      <dgm:prSet presAssocID="{98E192EC-5385-4013-A212-4224D7D81D8F}" presName="horz1" presStyleCnt="0"/>
      <dgm:spPr/>
    </dgm:pt>
    <dgm:pt modelId="{5BB7DF58-5067-494A-86E9-EC183A368908}" type="pres">
      <dgm:prSet presAssocID="{98E192EC-5385-4013-A212-4224D7D81D8F}" presName="tx1" presStyleLbl="revTx" presStyleIdx="2" presStyleCnt="12"/>
      <dgm:spPr/>
    </dgm:pt>
    <dgm:pt modelId="{419C73E2-4B1C-48E4-A2B7-C5C595662D86}" type="pres">
      <dgm:prSet presAssocID="{98E192EC-5385-4013-A212-4224D7D81D8F}" presName="vert1" presStyleCnt="0"/>
      <dgm:spPr/>
    </dgm:pt>
    <dgm:pt modelId="{D3BDE40B-5EFE-46A3-A8D3-AC71C74AF43F}" type="pres">
      <dgm:prSet presAssocID="{40CAB8FA-22B1-4B49-8806-246C175B9B92}" presName="thickLine" presStyleLbl="alignNode1" presStyleIdx="3" presStyleCnt="12"/>
      <dgm:spPr/>
    </dgm:pt>
    <dgm:pt modelId="{583E5D72-13F9-4C7A-BAB4-5787216C43DB}" type="pres">
      <dgm:prSet presAssocID="{40CAB8FA-22B1-4B49-8806-246C175B9B92}" presName="horz1" presStyleCnt="0"/>
      <dgm:spPr/>
    </dgm:pt>
    <dgm:pt modelId="{F871D950-3FD0-475E-84CB-1BDCD534B394}" type="pres">
      <dgm:prSet presAssocID="{40CAB8FA-22B1-4B49-8806-246C175B9B92}" presName="tx1" presStyleLbl="revTx" presStyleIdx="3" presStyleCnt="12"/>
      <dgm:spPr/>
    </dgm:pt>
    <dgm:pt modelId="{D6F1B58C-8BDD-453F-AFA9-2922F956B026}" type="pres">
      <dgm:prSet presAssocID="{40CAB8FA-22B1-4B49-8806-246C175B9B92}" presName="vert1" presStyleCnt="0"/>
      <dgm:spPr/>
    </dgm:pt>
    <dgm:pt modelId="{418458B8-0A1D-4117-B83A-B74A6A5A7AA6}" type="pres">
      <dgm:prSet presAssocID="{E2CB1F55-6F06-4D6A-A830-F665E40177BD}" presName="thickLine" presStyleLbl="alignNode1" presStyleIdx="4" presStyleCnt="12"/>
      <dgm:spPr/>
    </dgm:pt>
    <dgm:pt modelId="{1667097D-0C6E-4884-A2BE-B8637F34B5B7}" type="pres">
      <dgm:prSet presAssocID="{E2CB1F55-6F06-4D6A-A830-F665E40177BD}" presName="horz1" presStyleCnt="0"/>
      <dgm:spPr/>
    </dgm:pt>
    <dgm:pt modelId="{CDAC1E1F-9974-432B-887F-62E313282CFE}" type="pres">
      <dgm:prSet presAssocID="{E2CB1F55-6F06-4D6A-A830-F665E40177BD}" presName="tx1" presStyleLbl="revTx" presStyleIdx="4" presStyleCnt="12"/>
      <dgm:spPr/>
    </dgm:pt>
    <dgm:pt modelId="{D24B22E2-1102-4232-B032-24DA029C6872}" type="pres">
      <dgm:prSet presAssocID="{E2CB1F55-6F06-4D6A-A830-F665E40177BD}" presName="vert1" presStyleCnt="0"/>
      <dgm:spPr/>
    </dgm:pt>
    <dgm:pt modelId="{4C6B563D-4FA8-457D-B45E-1139E0AC8C22}" type="pres">
      <dgm:prSet presAssocID="{7089AD90-083B-4940-9BE5-07A7ACE2A6C4}" presName="thickLine" presStyleLbl="alignNode1" presStyleIdx="5" presStyleCnt="12"/>
      <dgm:spPr/>
    </dgm:pt>
    <dgm:pt modelId="{25A51DC9-589E-47B2-A2B5-8BDED298C61A}" type="pres">
      <dgm:prSet presAssocID="{7089AD90-083B-4940-9BE5-07A7ACE2A6C4}" presName="horz1" presStyleCnt="0"/>
      <dgm:spPr/>
    </dgm:pt>
    <dgm:pt modelId="{B4B4C22E-9945-4A80-AD8F-7E9D1500002D}" type="pres">
      <dgm:prSet presAssocID="{7089AD90-083B-4940-9BE5-07A7ACE2A6C4}" presName="tx1" presStyleLbl="revTx" presStyleIdx="5" presStyleCnt="12"/>
      <dgm:spPr/>
    </dgm:pt>
    <dgm:pt modelId="{FC2C585B-4701-4B28-8316-6CE2CD71A3DB}" type="pres">
      <dgm:prSet presAssocID="{7089AD90-083B-4940-9BE5-07A7ACE2A6C4}" presName="vert1" presStyleCnt="0"/>
      <dgm:spPr/>
    </dgm:pt>
    <dgm:pt modelId="{2CCA43E0-70A5-4368-B360-CA5E4F274E58}" type="pres">
      <dgm:prSet presAssocID="{33F99A1F-AAFA-42A3-AB04-91AFED4784AB}" presName="thickLine" presStyleLbl="alignNode1" presStyleIdx="6" presStyleCnt="12"/>
      <dgm:spPr/>
    </dgm:pt>
    <dgm:pt modelId="{20A6E700-E6A2-4BC8-81BC-2362A1BB50FA}" type="pres">
      <dgm:prSet presAssocID="{33F99A1F-AAFA-42A3-AB04-91AFED4784AB}" presName="horz1" presStyleCnt="0"/>
      <dgm:spPr/>
    </dgm:pt>
    <dgm:pt modelId="{E232092B-AFD8-4F2B-AE4A-915E624D313C}" type="pres">
      <dgm:prSet presAssocID="{33F99A1F-AAFA-42A3-AB04-91AFED4784AB}" presName="tx1" presStyleLbl="revTx" presStyleIdx="6" presStyleCnt="12"/>
      <dgm:spPr/>
    </dgm:pt>
    <dgm:pt modelId="{A50269E8-750B-4B44-858C-63CCBB317847}" type="pres">
      <dgm:prSet presAssocID="{33F99A1F-AAFA-42A3-AB04-91AFED4784AB}" presName="vert1" presStyleCnt="0"/>
      <dgm:spPr/>
    </dgm:pt>
    <dgm:pt modelId="{24E7754E-97E9-455B-B42F-0193891162E5}" type="pres">
      <dgm:prSet presAssocID="{F1BBCA78-328D-44E6-8BCE-669D19E33503}" presName="thickLine" presStyleLbl="alignNode1" presStyleIdx="7" presStyleCnt="12"/>
      <dgm:spPr/>
    </dgm:pt>
    <dgm:pt modelId="{8B37BA4F-1075-4A69-9FC7-E224CC1F793E}" type="pres">
      <dgm:prSet presAssocID="{F1BBCA78-328D-44E6-8BCE-669D19E33503}" presName="horz1" presStyleCnt="0"/>
      <dgm:spPr/>
    </dgm:pt>
    <dgm:pt modelId="{2C962870-E3BB-4AC9-AF28-0B7CF64EEC13}" type="pres">
      <dgm:prSet presAssocID="{F1BBCA78-328D-44E6-8BCE-669D19E33503}" presName="tx1" presStyleLbl="revTx" presStyleIdx="7" presStyleCnt="12"/>
      <dgm:spPr/>
    </dgm:pt>
    <dgm:pt modelId="{9117B087-6206-410F-8521-DA29533D8F46}" type="pres">
      <dgm:prSet presAssocID="{F1BBCA78-328D-44E6-8BCE-669D19E33503}" presName="vert1" presStyleCnt="0"/>
      <dgm:spPr/>
    </dgm:pt>
    <dgm:pt modelId="{14898CFE-89B3-4C34-BCC4-E41E53DAFFA4}" type="pres">
      <dgm:prSet presAssocID="{6BA4F6E8-0793-478F-8109-B1A0870CC670}" presName="thickLine" presStyleLbl="alignNode1" presStyleIdx="8" presStyleCnt="12"/>
      <dgm:spPr/>
    </dgm:pt>
    <dgm:pt modelId="{66863A9A-19E9-4049-82F2-D39CA794CDEE}" type="pres">
      <dgm:prSet presAssocID="{6BA4F6E8-0793-478F-8109-B1A0870CC670}" presName="horz1" presStyleCnt="0"/>
      <dgm:spPr/>
    </dgm:pt>
    <dgm:pt modelId="{13267B8C-1286-4035-8E85-5C90677E68AC}" type="pres">
      <dgm:prSet presAssocID="{6BA4F6E8-0793-478F-8109-B1A0870CC670}" presName="tx1" presStyleLbl="revTx" presStyleIdx="8" presStyleCnt="12"/>
      <dgm:spPr/>
    </dgm:pt>
    <dgm:pt modelId="{7E622607-7801-4A07-B0DC-E10F8261BAD1}" type="pres">
      <dgm:prSet presAssocID="{6BA4F6E8-0793-478F-8109-B1A0870CC670}" presName="vert1" presStyleCnt="0"/>
      <dgm:spPr/>
    </dgm:pt>
    <dgm:pt modelId="{ED348189-6099-42C5-8AD5-78222DC52C92}" type="pres">
      <dgm:prSet presAssocID="{A411F95B-A536-4CA0-9407-43476298987D}" presName="thickLine" presStyleLbl="alignNode1" presStyleIdx="9" presStyleCnt="12"/>
      <dgm:spPr/>
    </dgm:pt>
    <dgm:pt modelId="{6A8162FC-FCA3-4DF5-A6B9-A5E3D6E7B141}" type="pres">
      <dgm:prSet presAssocID="{A411F95B-A536-4CA0-9407-43476298987D}" presName="horz1" presStyleCnt="0"/>
      <dgm:spPr/>
    </dgm:pt>
    <dgm:pt modelId="{EDBF98B1-ABC8-4BA3-A173-5C6F880610CB}" type="pres">
      <dgm:prSet presAssocID="{A411F95B-A536-4CA0-9407-43476298987D}" presName="tx1" presStyleLbl="revTx" presStyleIdx="9" presStyleCnt="12"/>
      <dgm:spPr/>
    </dgm:pt>
    <dgm:pt modelId="{C54C39FF-1DBA-43F8-896B-B61301994E03}" type="pres">
      <dgm:prSet presAssocID="{A411F95B-A536-4CA0-9407-43476298987D}" presName="vert1" presStyleCnt="0"/>
      <dgm:spPr/>
    </dgm:pt>
    <dgm:pt modelId="{2593516F-6831-46C1-AD12-CF3A28543F36}" type="pres">
      <dgm:prSet presAssocID="{0EFF6640-D7AE-4D62-86EB-D40090AC47C5}" presName="thickLine" presStyleLbl="alignNode1" presStyleIdx="10" presStyleCnt="12"/>
      <dgm:spPr/>
    </dgm:pt>
    <dgm:pt modelId="{E35CA250-8070-44DF-8432-70CC986DF4D5}" type="pres">
      <dgm:prSet presAssocID="{0EFF6640-D7AE-4D62-86EB-D40090AC47C5}" presName="horz1" presStyleCnt="0"/>
      <dgm:spPr/>
    </dgm:pt>
    <dgm:pt modelId="{3B398ED0-09C7-46A5-8D5E-895530BED5E5}" type="pres">
      <dgm:prSet presAssocID="{0EFF6640-D7AE-4D62-86EB-D40090AC47C5}" presName="tx1" presStyleLbl="revTx" presStyleIdx="10" presStyleCnt="12"/>
      <dgm:spPr/>
    </dgm:pt>
    <dgm:pt modelId="{41C98AD8-ACAB-4D3D-AEF4-53E8B35F5BF8}" type="pres">
      <dgm:prSet presAssocID="{0EFF6640-D7AE-4D62-86EB-D40090AC47C5}" presName="vert1" presStyleCnt="0"/>
      <dgm:spPr/>
    </dgm:pt>
    <dgm:pt modelId="{3D299CB5-88DC-4354-B96E-AC2AF3A4B651}" type="pres">
      <dgm:prSet presAssocID="{A80E9A63-0F2B-4119-ABBF-E22E4A211700}" presName="thickLine" presStyleLbl="alignNode1" presStyleIdx="11" presStyleCnt="12"/>
      <dgm:spPr/>
    </dgm:pt>
    <dgm:pt modelId="{67E662D5-5F29-4544-888A-71D12CB47CA9}" type="pres">
      <dgm:prSet presAssocID="{A80E9A63-0F2B-4119-ABBF-E22E4A211700}" presName="horz1" presStyleCnt="0"/>
      <dgm:spPr/>
    </dgm:pt>
    <dgm:pt modelId="{F37CF405-C11A-464A-90DC-F2DAC07E2FF5}" type="pres">
      <dgm:prSet presAssocID="{A80E9A63-0F2B-4119-ABBF-E22E4A211700}" presName="tx1" presStyleLbl="revTx" presStyleIdx="11" presStyleCnt="12"/>
      <dgm:spPr/>
    </dgm:pt>
    <dgm:pt modelId="{29294769-B084-444D-8D52-07BA62198347}" type="pres">
      <dgm:prSet presAssocID="{A80E9A63-0F2B-4119-ABBF-E22E4A211700}" presName="vert1" presStyleCnt="0"/>
      <dgm:spPr/>
    </dgm:pt>
  </dgm:ptLst>
  <dgm:cxnLst>
    <dgm:cxn modelId="{D43C4613-2203-46E8-9809-E75B283590AA}" type="presOf" srcId="{F1BBCA78-328D-44E6-8BCE-669D19E33503}" destId="{2C962870-E3BB-4AC9-AF28-0B7CF64EEC13}" srcOrd="0" destOrd="0" presId="urn:microsoft.com/office/officeart/2008/layout/LinedList"/>
    <dgm:cxn modelId="{15A7A313-F075-46F9-A735-F5DC9F8AED2D}" srcId="{B80BD77B-05A3-4188-AD8E-F81B9C89EA00}" destId="{379FA55E-575C-43AF-9E31-B294BBA67187}" srcOrd="0" destOrd="0" parTransId="{186973EB-541F-4848-9C59-91F8F1FA87EE}" sibTransId="{A14C1CBF-0BCD-4BD1-B4BC-1E28B00C68F2}"/>
    <dgm:cxn modelId="{2D368D19-8982-4E6E-A203-BC6077A570C3}" type="presOf" srcId="{33F99A1F-AAFA-42A3-AB04-91AFED4784AB}" destId="{E232092B-AFD8-4F2B-AE4A-915E624D313C}" srcOrd="0" destOrd="0" presId="urn:microsoft.com/office/officeart/2008/layout/LinedList"/>
    <dgm:cxn modelId="{E1D0991A-5135-4C31-B4E7-B22FC9FD3A53}" srcId="{B80BD77B-05A3-4188-AD8E-F81B9C89EA00}" destId="{A80E9A63-0F2B-4119-ABBF-E22E4A211700}" srcOrd="11" destOrd="0" parTransId="{3DF300CA-A5E1-4041-AF67-6019A36954A9}" sibTransId="{8DFB6196-A4D7-46F1-ADD3-E684A60F1F8C}"/>
    <dgm:cxn modelId="{67DAAC3F-62AC-4BB9-B213-7E72E94E2B98}" type="presOf" srcId="{B80BD77B-05A3-4188-AD8E-F81B9C89EA00}" destId="{4DD41210-30CB-48EE-8381-AA932880280D}" srcOrd="0" destOrd="0" presId="urn:microsoft.com/office/officeart/2008/layout/LinedList"/>
    <dgm:cxn modelId="{D426A25B-E8FD-4B93-B6D2-004CC1787C9F}" type="presOf" srcId="{A80E9A63-0F2B-4119-ABBF-E22E4A211700}" destId="{F37CF405-C11A-464A-90DC-F2DAC07E2FF5}" srcOrd="0" destOrd="0" presId="urn:microsoft.com/office/officeart/2008/layout/LinedList"/>
    <dgm:cxn modelId="{1EF1A55F-410C-487C-9144-7F0DBB4A20D6}" type="presOf" srcId="{98E192EC-5385-4013-A212-4224D7D81D8F}" destId="{5BB7DF58-5067-494A-86E9-EC183A368908}" srcOrd="0" destOrd="0" presId="urn:microsoft.com/office/officeart/2008/layout/LinedList"/>
    <dgm:cxn modelId="{BB56D569-060B-4CC0-A993-FDCE00280332}" srcId="{B80BD77B-05A3-4188-AD8E-F81B9C89EA00}" destId="{40CAB8FA-22B1-4B49-8806-246C175B9B92}" srcOrd="3" destOrd="0" parTransId="{3213DC85-4606-47CB-A5DC-F18C9776E49B}" sibTransId="{7FA5B80E-66E4-4AB3-B18F-D7321104D85C}"/>
    <dgm:cxn modelId="{9E2A336A-3114-4269-8927-A3DC9DD7D331}" srcId="{B80BD77B-05A3-4188-AD8E-F81B9C89EA00}" destId="{98E192EC-5385-4013-A212-4224D7D81D8F}" srcOrd="2" destOrd="0" parTransId="{F5383BF6-4600-43E9-ABA5-9891CEA20E0A}" sibTransId="{5EA3AED7-01FF-4A43-A41C-0B6FF98DD17C}"/>
    <dgm:cxn modelId="{44A21B4D-A2C1-44B5-B1B0-3BA36AB38376}" type="presOf" srcId="{40CAB8FA-22B1-4B49-8806-246C175B9B92}" destId="{F871D950-3FD0-475E-84CB-1BDCD534B394}" srcOrd="0" destOrd="0" presId="urn:microsoft.com/office/officeart/2008/layout/LinedList"/>
    <dgm:cxn modelId="{EC6A2751-97EC-4058-877D-3C5C981CF7D5}" srcId="{B80BD77B-05A3-4188-AD8E-F81B9C89EA00}" destId="{F1BBCA78-328D-44E6-8BCE-669D19E33503}" srcOrd="7" destOrd="0" parTransId="{4DDE04F0-3D26-4D70-9281-4B39DD6D1A3D}" sibTransId="{AFE0B08D-1CCC-44A7-A383-2AC812F67C95}"/>
    <dgm:cxn modelId="{4109BF54-533A-45E3-BBCC-8F8C2A51E0AE}" srcId="{B80BD77B-05A3-4188-AD8E-F81B9C89EA00}" destId="{7089AD90-083B-4940-9BE5-07A7ACE2A6C4}" srcOrd="5" destOrd="0" parTransId="{5F66F901-10A4-45F2-807C-5081DD768BA4}" sibTransId="{F1550811-77BE-4BF8-8375-9347B57710B3}"/>
    <dgm:cxn modelId="{4FD45F79-E46A-481F-9512-FC682712395F}" srcId="{B80BD77B-05A3-4188-AD8E-F81B9C89EA00}" destId="{E2CB1F55-6F06-4D6A-A830-F665E40177BD}" srcOrd="4" destOrd="0" parTransId="{AF95894A-1DF8-43AC-BEC8-6D31E8AE93FB}" sibTransId="{8F465831-F24B-41C2-8CF6-DEEF09B5CECD}"/>
    <dgm:cxn modelId="{65A1FC81-ABA2-474C-A62A-A5CF676AFC7B}" type="presOf" srcId="{6BA4F6E8-0793-478F-8109-B1A0870CC670}" destId="{13267B8C-1286-4035-8E85-5C90677E68AC}" srcOrd="0" destOrd="0" presId="urn:microsoft.com/office/officeart/2008/layout/LinedList"/>
    <dgm:cxn modelId="{D13E819A-2267-4B5D-BE98-D0C72F98AC75}" type="presOf" srcId="{7089AD90-083B-4940-9BE5-07A7ACE2A6C4}" destId="{B4B4C22E-9945-4A80-AD8F-7E9D1500002D}" srcOrd="0" destOrd="0" presId="urn:microsoft.com/office/officeart/2008/layout/LinedList"/>
    <dgm:cxn modelId="{939D0E9E-9A81-4DDE-BB30-E4C898CFD0C6}" srcId="{B80BD77B-05A3-4188-AD8E-F81B9C89EA00}" destId="{F2989153-3E39-4F7E-9F6F-EC7D79677E45}" srcOrd="1" destOrd="0" parTransId="{FE0E19C0-8457-4E4E-9867-A158BB0F5A25}" sibTransId="{6662A72C-E0F5-44AA-906D-4A2E63A3D979}"/>
    <dgm:cxn modelId="{00DF079F-80D1-46E3-9E35-0373CC2BC0BD}" type="presOf" srcId="{F2989153-3E39-4F7E-9F6F-EC7D79677E45}" destId="{11D7BDF1-9781-48BF-BBFA-4FA246DAF1E5}" srcOrd="0" destOrd="0" presId="urn:microsoft.com/office/officeart/2008/layout/LinedList"/>
    <dgm:cxn modelId="{34D896A0-DAC1-4FE9-809B-D2E1D06B6539}" type="presOf" srcId="{E2CB1F55-6F06-4D6A-A830-F665E40177BD}" destId="{CDAC1E1F-9974-432B-887F-62E313282CFE}" srcOrd="0" destOrd="0" presId="urn:microsoft.com/office/officeart/2008/layout/LinedList"/>
    <dgm:cxn modelId="{893884A9-E69C-4D00-841D-C602A34109BB}" type="presOf" srcId="{0EFF6640-D7AE-4D62-86EB-D40090AC47C5}" destId="{3B398ED0-09C7-46A5-8D5E-895530BED5E5}" srcOrd="0" destOrd="0" presId="urn:microsoft.com/office/officeart/2008/layout/LinedList"/>
    <dgm:cxn modelId="{439353B4-E11C-4FB0-88A4-E438466B100E}" srcId="{B80BD77B-05A3-4188-AD8E-F81B9C89EA00}" destId="{33F99A1F-AAFA-42A3-AB04-91AFED4784AB}" srcOrd="6" destOrd="0" parTransId="{82E688FB-6841-436B-A43D-BE2AF85456A0}" sibTransId="{07B92508-DC6F-435D-AD4F-AE3236003310}"/>
    <dgm:cxn modelId="{B98726C2-A69B-4E2C-8EC5-BB5D4BB113A2}" type="presOf" srcId="{A411F95B-A536-4CA0-9407-43476298987D}" destId="{EDBF98B1-ABC8-4BA3-A173-5C6F880610CB}" srcOrd="0" destOrd="0" presId="urn:microsoft.com/office/officeart/2008/layout/LinedList"/>
    <dgm:cxn modelId="{D3C0D5D6-E387-4915-BEC3-333BF8EEBE82}" srcId="{B80BD77B-05A3-4188-AD8E-F81B9C89EA00}" destId="{6BA4F6E8-0793-478F-8109-B1A0870CC670}" srcOrd="8" destOrd="0" parTransId="{06E5C38A-3C92-415B-8F82-97E36D41B980}" sibTransId="{0BC6D960-3AAF-4338-A194-A5570E124F9A}"/>
    <dgm:cxn modelId="{E0BE74D7-63BB-4842-BFC7-5A56AEF7D36A}" srcId="{B80BD77B-05A3-4188-AD8E-F81B9C89EA00}" destId="{0EFF6640-D7AE-4D62-86EB-D40090AC47C5}" srcOrd="10" destOrd="0" parTransId="{CF04F8AF-312B-4303-97CF-9D5B72D38D64}" sibTransId="{DAAF18D0-07B5-4915-AF97-7982CBFC517E}"/>
    <dgm:cxn modelId="{D24D6DF1-B82B-426E-B43B-77D09A099DFE}" srcId="{B80BD77B-05A3-4188-AD8E-F81B9C89EA00}" destId="{A411F95B-A536-4CA0-9407-43476298987D}" srcOrd="9" destOrd="0" parTransId="{05E6A31E-BC02-48DA-9124-F2AC93F0DB01}" sibTransId="{4F780EBC-F329-4FA8-8E27-54710757F61F}"/>
    <dgm:cxn modelId="{33BDF0FB-88BD-4DB3-A96D-44E11190C173}" type="presOf" srcId="{379FA55E-575C-43AF-9E31-B294BBA67187}" destId="{4D0A3075-32DF-4E53-96D0-E9E90721C783}" srcOrd="0" destOrd="0" presId="urn:microsoft.com/office/officeart/2008/layout/LinedList"/>
    <dgm:cxn modelId="{8FB2ADA3-9848-4A04-B0DE-0D814B62B9EE}" type="presParOf" srcId="{4DD41210-30CB-48EE-8381-AA932880280D}" destId="{440FE388-2654-4684-BC94-67E4C1546C1C}" srcOrd="0" destOrd="0" presId="urn:microsoft.com/office/officeart/2008/layout/LinedList"/>
    <dgm:cxn modelId="{FCAFD3FA-A659-4721-B350-D6F9CE3A2E64}" type="presParOf" srcId="{4DD41210-30CB-48EE-8381-AA932880280D}" destId="{435D23A9-B783-43AC-8E7F-E7866CBDC82C}" srcOrd="1" destOrd="0" presId="urn:microsoft.com/office/officeart/2008/layout/LinedList"/>
    <dgm:cxn modelId="{CF40A05F-C1C7-4E68-9529-5DAA6E71FEA6}" type="presParOf" srcId="{435D23A9-B783-43AC-8E7F-E7866CBDC82C}" destId="{4D0A3075-32DF-4E53-96D0-E9E90721C783}" srcOrd="0" destOrd="0" presId="urn:microsoft.com/office/officeart/2008/layout/LinedList"/>
    <dgm:cxn modelId="{90866EE4-C1B4-4CBA-B9EB-78B8B885043B}" type="presParOf" srcId="{435D23A9-B783-43AC-8E7F-E7866CBDC82C}" destId="{C9ABED09-903A-43F7-ACB6-5DED623DD7F7}" srcOrd="1" destOrd="0" presId="urn:microsoft.com/office/officeart/2008/layout/LinedList"/>
    <dgm:cxn modelId="{92CABD42-9EBE-45CD-8C93-4EB523A494FA}" type="presParOf" srcId="{4DD41210-30CB-48EE-8381-AA932880280D}" destId="{8A4D8A9C-7FC1-461C-AE35-76EEDF3A34E1}" srcOrd="2" destOrd="0" presId="urn:microsoft.com/office/officeart/2008/layout/LinedList"/>
    <dgm:cxn modelId="{8302C11F-33A5-40B7-88B9-B5A3D9E1885C}" type="presParOf" srcId="{4DD41210-30CB-48EE-8381-AA932880280D}" destId="{FCEDD038-DAC9-460F-99B4-11209EF42EE3}" srcOrd="3" destOrd="0" presId="urn:microsoft.com/office/officeart/2008/layout/LinedList"/>
    <dgm:cxn modelId="{E7EB81F1-B59E-466C-82C1-C1D400271E87}" type="presParOf" srcId="{FCEDD038-DAC9-460F-99B4-11209EF42EE3}" destId="{11D7BDF1-9781-48BF-BBFA-4FA246DAF1E5}" srcOrd="0" destOrd="0" presId="urn:microsoft.com/office/officeart/2008/layout/LinedList"/>
    <dgm:cxn modelId="{0A7697D3-458C-4BD8-AD95-7C2A109154D7}" type="presParOf" srcId="{FCEDD038-DAC9-460F-99B4-11209EF42EE3}" destId="{FAB1CF94-DB1D-474D-9A04-4D29D091D4EF}" srcOrd="1" destOrd="0" presId="urn:microsoft.com/office/officeart/2008/layout/LinedList"/>
    <dgm:cxn modelId="{69246A19-4FE1-406A-A7AB-37339641FF68}" type="presParOf" srcId="{4DD41210-30CB-48EE-8381-AA932880280D}" destId="{2196FB8F-102C-4503-AA5C-FFD78AF6C10A}" srcOrd="4" destOrd="0" presId="urn:microsoft.com/office/officeart/2008/layout/LinedList"/>
    <dgm:cxn modelId="{4E2BB231-E4AA-4BFC-BEAB-F52ECB0E83B1}" type="presParOf" srcId="{4DD41210-30CB-48EE-8381-AA932880280D}" destId="{8AA558A4-3E1C-40C4-83C2-73748225ECB9}" srcOrd="5" destOrd="0" presId="urn:microsoft.com/office/officeart/2008/layout/LinedList"/>
    <dgm:cxn modelId="{DFF0D994-3197-477B-836C-98CF0BF5FCDC}" type="presParOf" srcId="{8AA558A4-3E1C-40C4-83C2-73748225ECB9}" destId="{5BB7DF58-5067-494A-86E9-EC183A368908}" srcOrd="0" destOrd="0" presId="urn:microsoft.com/office/officeart/2008/layout/LinedList"/>
    <dgm:cxn modelId="{0341B7DB-ECCF-4247-871B-33B443054362}" type="presParOf" srcId="{8AA558A4-3E1C-40C4-83C2-73748225ECB9}" destId="{419C73E2-4B1C-48E4-A2B7-C5C595662D86}" srcOrd="1" destOrd="0" presId="urn:microsoft.com/office/officeart/2008/layout/LinedList"/>
    <dgm:cxn modelId="{4057CB60-0899-45DD-BDCC-EDA8024350CA}" type="presParOf" srcId="{4DD41210-30CB-48EE-8381-AA932880280D}" destId="{D3BDE40B-5EFE-46A3-A8D3-AC71C74AF43F}" srcOrd="6" destOrd="0" presId="urn:microsoft.com/office/officeart/2008/layout/LinedList"/>
    <dgm:cxn modelId="{B7AD1F64-3A34-407E-9C03-5CF7A7AB38F1}" type="presParOf" srcId="{4DD41210-30CB-48EE-8381-AA932880280D}" destId="{583E5D72-13F9-4C7A-BAB4-5787216C43DB}" srcOrd="7" destOrd="0" presId="urn:microsoft.com/office/officeart/2008/layout/LinedList"/>
    <dgm:cxn modelId="{31A93583-6420-4AF7-B0D1-4CB9E539E4CA}" type="presParOf" srcId="{583E5D72-13F9-4C7A-BAB4-5787216C43DB}" destId="{F871D950-3FD0-475E-84CB-1BDCD534B394}" srcOrd="0" destOrd="0" presId="urn:microsoft.com/office/officeart/2008/layout/LinedList"/>
    <dgm:cxn modelId="{2D9517D8-10DC-4D4E-82CD-9E6E11638D69}" type="presParOf" srcId="{583E5D72-13F9-4C7A-BAB4-5787216C43DB}" destId="{D6F1B58C-8BDD-453F-AFA9-2922F956B026}" srcOrd="1" destOrd="0" presId="urn:microsoft.com/office/officeart/2008/layout/LinedList"/>
    <dgm:cxn modelId="{47A2FF91-BF7D-44B0-BDC8-6CD2803435DD}" type="presParOf" srcId="{4DD41210-30CB-48EE-8381-AA932880280D}" destId="{418458B8-0A1D-4117-B83A-B74A6A5A7AA6}" srcOrd="8" destOrd="0" presId="urn:microsoft.com/office/officeart/2008/layout/LinedList"/>
    <dgm:cxn modelId="{48C9A4D5-C753-44FE-9EF1-1C2E6A219394}" type="presParOf" srcId="{4DD41210-30CB-48EE-8381-AA932880280D}" destId="{1667097D-0C6E-4884-A2BE-B8637F34B5B7}" srcOrd="9" destOrd="0" presId="urn:microsoft.com/office/officeart/2008/layout/LinedList"/>
    <dgm:cxn modelId="{31C94CDD-D3AA-4105-A6BA-D3C8C16806A1}" type="presParOf" srcId="{1667097D-0C6E-4884-A2BE-B8637F34B5B7}" destId="{CDAC1E1F-9974-432B-887F-62E313282CFE}" srcOrd="0" destOrd="0" presId="urn:microsoft.com/office/officeart/2008/layout/LinedList"/>
    <dgm:cxn modelId="{04578197-FB0D-4401-BD9E-717D1B4367C4}" type="presParOf" srcId="{1667097D-0C6E-4884-A2BE-B8637F34B5B7}" destId="{D24B22E2-1102-4232-B032-24DA029C6872}" srcOrd="1" destOrd="0" presId="urn:microsoft.com/office/officeart/2008/layout/LinedList"/>
    <dgm:cxn modelId="{78224A54-1509-4B7B-90EE-A36811811E1D}" type="presParOf" srcId="{4DD41210-30CB-48EE-8381-AA932880280D}" destId="{4C6B563D-4FA8-457D-B45E-1139E0AC8C22}" srcOrd="10" destOrd="0" presId="urn:microsoft.com/office/officeart/2008/layout/LinedList"/>
    <dgm:cxn modelId="{F760947B-C318-47D3-9DB1-A398430FDF2E}" type="presParOf" srcId="{4DD41210-30CB-48EE-8381-AA932880280D}" destId="{25A51DC9-589E-47B2-A2B5-8BDED298C61A}" srcOrd="11" destOrd="0" presId="urn:microsoft.com/office/officeart/2008/layout/LinedList"/>
    <dgm:cxn modelId="{7F54BAC5-64D4-4BBF-AC31-FA302E739016}" type="presParOf" srcId="{25A51DC9-589E-47B2-A2B5-8BDED298C61A}" destId="{B4B4C22E-9945-4A80-AD8F-7E9D1500002D}" srcOrd="0" destOrd="0" presId="urn:microsoft.com/office/officeart/2008/layout/LinedList"/>
    <dgm:cxn modelId="{019BD0E4-B32B-4353-8FC4-AE8A88DD5CDD}" type="presParOf" srcId="{25A51DC9-589E-47B2-A2B5-8BDED298C61A}" destId="{FC2C585B-4701-4B28-8316-6CE2CD71A3DB}" srcOrd="1" destOrd="0" presId="urn:microsoft.com/office/officeart/2008/layout/LinedList"/>
    <dgm:cxn modelId="{D640AC2B-AA70-4254-A9EF-7134B9A96009}" type="presParOf" srcId="{4DD41210-30CB-48EE-8381-AA932880280D}" destId="{2CCA43E0-70A5-4368-B360-CA5E4F274E58}" srcOrd="12" destOrd="0" presId="urn:microsoft.com/office/officeart/2008/layout/LinedList"/>
    <dgm:cxn modelId="{3B9B72BD-8ECB-4F75-A9DE-57922CDB2828}" type="presParOf" srcId="{4DD41210-30CB-48EE-8381-AA932880280D}" destId="{20A6E700-E6A2-4BC8-81BC-2362A1BB50FA}" srcOrd="13" destOrd="0" presId="urn:microsoft.com/office/officeart/2008/layout/LinedList"/>
    <dgm:cxn modelId="{588420B8-3981-4F9B-B883-BDC0F47AB019}" type="presParOf" srcId="{20A6E700-E6A2-4BC8-81BC-2362A1BB50FA}" destId="{E232092B-AFD8-4F2B-AE4A-915E624D313C}" srcOrd="0" destOrd="0" presId="urn:microsoft.com/office/officeart/2008/layout/LinedList"/>
    <dgm:cxn modelId="{89E330EF-2AF0-45A2-82D4-154CFB6FB782}" type="presParOf" srcId="{20A6E700-E6A2-4BC8-81BC-2362A1BB50FA}" destId="{A50269E8-750B-4B44-858C-63CCBB317847}" srcOrd="1" destOrd="0" presId="urn:microsoft.com/office/officeart/2008/layout/LinedList"/>
    <dgm:cxn modelId="{37382E93-6801-48EE-B3CA-A06527412065}" type="presParOf" srcId="{4DD41210-30CB-48EE-8381-AA932880280D}" destId="{24E7754E-97E9-455B-B42F-0193891162E5}" srcOrd="14" destOrd="0" presId="urn:microsoft.com/office/officeart/2008/layout/LinedList"/>
    <dgm:cxn modelId="{A76FF323-9CFE-478A-9839-4045C21260A6}" type="presParOf" srcId="{4DD41210-30CB-48EE-8381-AA932880280D}" destId="{8B37BA4F-1075-4A69-9FC7-E224CC1F793E}" srcOrd="15" destOrd="0" presId="urn:microsoft.com/office/officeart/2008/layout/LinedList"/>
    <dgm:cxn modelId="{59CEB637-5D61-4450-A5D1-CE39286B7C15}" type="presParOf" srcId="{8B37BA4F-1075-4A69-9FC7-E224CC1F793E}" destId="{2C962870-E3BB-4AC9-AF28-0B7CF64EEC13}" srcOrd="0" destOrd="0" presId="urn:microsoft.com/office/officeart/2008/layout/LinedList"/>
    <dgm:cxn modelId="{F902544A-4C41-49D6-9A8E-C5F5BDE0893E}" type="presParOf" srcId="{8B37BA4F-1075-4A69-9FC7-E224CC1F793E}" destId="{9117B087-6206-410F-8521-DA29533D8F46}" srcOrd="1" destOrd="0" presId="urn:microsoft.com/office/officeart/2008/layout/LinedList"/>
    <dgm:cxn modelId="{A5D6584C-3D64-4B48-9036-AA1A9E1D7A7E}" type="presParOf" srcId="{4DD41210-30CB-48EE-8381-AA932880280D}" destId="{14898CFE-89B3-4C34-BCC4-E41E53DAFFA4}" srcOrd="16" destOrd="0" presId="urn:microsoft.com/office/officeart/2008/layout/LinedList"/>
    <dgm:cxn modelId="{9074F2CD-7A35-4B36-8EA2-374929D94583}" type="presParOf" srcId="{4DD41210-30CB-48EE-8381-AA932880280D}" destId="{66863A9A-19E9-4049-82F2-D39CA794CDEE}" srcOrd="17" destOrd="0" presId="urn:microsoft.com/office/officeart/2008/layout/LinedList"/>
    <dgm:cxn modelId="{57302DC1-B78B-4462-915A-E33B9B9DB332}" type="presParOf" srcId="{66863A9A-19E9-4049-82F2-D39CA794CDEE}" destId="{13267B8C-1286-4035-8E85-5C90677E68AC}" srcOrd="0" destOrd="0" presId="urn:microsoft.com/office/officeart/2008/layout/LinedList"/>
    <dgm:cxn modelId="{C1337F94-3A3D-4716-ACC4-BCC20BF32FA2}" type="presParOf" srcId="{66863A9A-19E9-4049-82F2-D39CA794CDEE}" destId="{7E622607-7801-4A07-B0DC-E10F8261BAD1}" srcOrd="1" destOrd="0" presId="urn:microsoft.com/office/officeart/2008/layout/LinedList"/>
    <dgm:cxn modelId="{EC328107-DE79-4B2C-9C1A-CE37643C51F5}" type="presParOf" srcId="{4DD41210-30CB-48EE-8381-AA932880280D}" destId="{ED348189-6099-42C5-8AD5-78222DC52C92}" srcOrd="18" destOrd="0" presId="urn:microsoft.com/office/officeart/2008/layout/LinedList"/>
    <dgm:cxn modelId="{BCACA87D-A795-44B8-90E3-6CB4531EA0F0}" type="presParOf" srcId="{4DD41210-30CB-48EE-8381-AA932880280D}" destId="{6A8162FC-FCA3-4DF5-A6B9-A5E3D6E7B141}" srcOrd="19" destOrd="0" presId="urn:microsoft.com/office/officeart/2008/layout/LinedList"/>
    <dgm:cxn modelId="{6F8BBAA0-6288-45DA-BCBC-07EFE21F1CFD}" type="presParOf" srcId="{6A8162FC-FCA3-4DF5-A6B9-A5E3D6E7B141}" destId="{EDBF98B1-ABC8-4BA3-A173-5C6F880610CB}" srcOrd="0" destOrd="0" presId="urn:microsoft.com/office/officeart/2008/layout/LinedList"/>
    <dgm:cxn modelId="{F193A214-4A29-4F66-992E-1C324093C8DF}" type="presParOf" srcId="{6A8162FC-FCA3-4DF5-A6B9-A5E3D6E7B141}" destId="{C54C39FF-1DBA-43F8-896B-B61301994E03}" srcOrd="1" destOrd="0" presId="urn:microsoft.com/office/officeart/2008/layout/LinedList"/>
    <dgm:cxn modelId="{38314549-37A9-4C50-9A38-2767FB0EA745}" type="presParOf" srcId="{4DD41210-30CB-48EE-8381-AA932880280D}" destId="{2593516F-6831-46C1-AD12-CF3A28543F36}" srcOrd="20" destOrd="0" presId="urn:microsoft.com/office/officeart/2008/layout/LinedList"/>
    <dgm:cxn modelId="{D5D82A9D-F61B-4629-96B9-A9CC26B8AD9E}" type="presParOf" srcId="{4DD41210-30CB-48EE-8381-AA932880280D}" destId="{E35CA250-8070-44DF-8432-70CC986DF4D5}" srcOrd="21" destOrd="0" presId="urn:microsoft.com/office/officeart/2008/layout/LinedList"/>
    <dgm:cxn modelId="{A3566829-58AF-4B05-BFDE-3D8CC88CB7C0}" type="presParOf" srcId="{E35CA250-8070-44DF-8432-70CC986DF4D5}" destId="{3B398ED0-09C7-46A5-8D5E-895530BED5E5}" srcOrd="0" destOrd="0" presId="urn:microsoft.com/office/officeart/2008/layout/LinedList"/>
    <dgm:cxn modelId="{C0CB08FE-1E7B-487F-81ED-41447687EA5C}" type="presParOf" srcId="{E35CA250-8070-44DF-8432-70CC986DF4D5}" destId="{41C98AD8-ACAB-4D3D-AEF4-53E8B35F5BF8}" srcOrd="1" destOrd="0" presId="urn:microsoft.com/office/officeart/2008/layout/LinedList"/>
    <dgm:cxn modelId="{06D0DA07-1D94-49F0-B34B-B285DBB21ED8}" type="presParOf" srcId="{4DD41210-30CB-48EE-8381-AA932880280D}" destId="{3D299CB5-88DC-4354-B96E-AC2AF3A4B651}" srcOrd="22" destOrd="0" presId="urn:microsoft.com/office/officeart/2008/layout/LinedList"/>
    <dgm:cxn modelId="{2FB0772C-3E4D-43CF-AD22-B49D94C0A43B}" type="presParOf" srcId="{4DD41210-30CB-48EE-8381-AA932880280D}" destId="{67E662D5-5F29-4544-888A-71D12CB47CA9}" srcOrd="23" destOrd="0" presId="urn:microsoft.com/office/officeart/2008/layout/LinedList"/>
    <dgm:cxn modelId="{2B4B6487-558F-4887-9447-17329B14214D}" type="presParOf" srcId="{67E662D5-5F29-4544-888A-71D12CB47CA9}" destId="{F37CF405-C11A-464A-90DC-F2DAC07E2FF5}" srcOrd="0" destOrd="0" presId="urn:microsoft.com/office/officeart/2008/layout/LinedList"/>
    <dgm:cxn modelId="{AC233824-5554-4F7B-8500-8E7245F9BF63}" type="presParOf" srcId="{67E662D5-5F29-4544-888A-71D12CB47CA9}" destId="{29294769-B084-444D-8D52-07BA6219834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2796167-1D87-4F79-B73E-52949A502174}"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US"/>
        </a:p>
      </dgm:t>
    </dgm:pt>
    <dgm:pt modelId="{EAE2A26C-ECED-483D-B7A8-758376A8B906}">
      <dgm:prSet/>
      <dgm:spPr/>
      <dgm:t>
        <a:bodyPr/>
        <a:lstStyle/>
        <a:p>
          <a:endParaRPr lang="en-US" dirty="0"/>
        </a:p>
      </dgm:t>
    </dgm:pt>
    <dgm:pt modelId="{0C57951B-CC4D-4740-A84F-44A48D7AC2B9}" type="parTrans" cxnId="{E3F62166-549D-4EC6-8388-9E47EF9B1F8F}">
      <dgm:prSet/>
      <dgm:spPr/>
      <dgm:t>
        <a:bodyPr/>
        <a:lstStyle/>
        <a:p>
          <a:endParaRPr lang="en-US"/>
        </a:p>
      </dgm:t>
    </dgm:pt>
    <dgm:pt modelId="{629CB542-9560-4680-8B54-9CD7F0A5E678}" type="sibTrans" cxnId="{E3F62166-549D-4EC6-8388-9E47EF9B1F8F}">
      <dgm:prSet/>
      <dgm:spPr/>
      <dgm:t>
        <a:bodyPr/>
        <a:lstStyle/>
        <a:p>
          <a:endParaRPr lang="en-US"/>
        </a:p>
      </dgm:t>
    </dgm:pt>
    <dgm:pt modelId="{FE606792-B201-45F7-AD46-80A73E9BCBE0}">
      <dgm:prSet custT="1"/>
      <dgm:spPr/>
      <dgm:t>
        <a:bodyPr/>
        <a:lstStyle/>
        <a:p>
          <a:r>
            <a:rPr lang="en-US" sz="2000" b="1" dirty="0"/>
            <a:t>1. </a:t>
          </a:r>
          <a:r>
            <a:rPr lang="en-GB" sz="2000" b="1" dirty="0">
              <a:effectLst/>
              <a:latin typeface="Aptos" panose="020B0004020202020204" pitchFamily="34" charset="0"/>
              <a:ea typeface="Aptos" panose="020B0004020202020204" pitchFamily="34" charset="0"/>
              <a:cs typeface="Times New Roman" panose="02020603050405020304" pitchFamily="18" charset="0"/>
            </a:rPr>
            <a:t>Perfect Market Timing</a:t>
          </a:r>
          <a:r>
            <a:rPr lang="en-US" sz="2000" b="1" dirty="0"/>
            <a:t> </a:t>
          </a:r>
        </a:p>
      </dgm:t>
    </dgm:pt>
    <dgm:pt modelId="{907C7996-C093-4227-AAB7-CED91C08D001}" type="parTrans" cxnId="{8419035D-9D5C-45A2-8FB3-93AACEAA9494}">
      <dgm:prSet/>
      <dgm:spPr/>
      <dgm:t>
        <a:bodyPr/>
        <a:lstStyle/>
        <a:p>
          <a:endParaRPr lang="en-US"/>
        </a:p>
      </dgm:t>
    </dgm:pt>
    <dgm:pt modelId="{B429F016-85CB-4E48-BA5F-FAF7C5782FA7}" type="sibTrans" cxnId="{8419035D-9D5C-45A2-8FB3-93AACEAA9494}">
      <dgm:prSet/>
      <dgm:spPr/>
      <dgm:t>
        <a:bodyPr/>
        <a:lstStyle/>
        <a:p>
          <a:endParaRPr lang="en-US"/>
        </a:p>
      </dgm:t>
    </dgm:pt>
    <dgm:pt modelId="{B2C6D53A-3C3A-48C9-9BB6-2612252D4D32}">
      <dgm:prSet custT="1"/>
      <dgm:spPr/>
      <dgm:t>
        <a:bodyPr/>
        <a:lstStyle/>
        <a:p>
          <a:r>
            <a:rPr lang="en-US" sz="2000" b="1" dirty="0"/>
            <a:t>2. </a:t>
          </a:r>
          <a:r>
            <a:rPr lang="en-GB" sz="2000" b="1" dirty="0">
              <a:effectLst/>
              <a:latin typeface="Aptos" panose="020B0004020202020204" pitchFamily="34" charset="0"/>
              <a:ea typeface="Aptos" panose="020B0004020202020204" pitchFamily="34" charset="0"/>
              <a:cs typeface="Times New Roman" panose="02020603050405020304" pitchFamily="18" charset="0"/>
            </a:rPr>
            <a:t>Proven Business Concept</a:t>
          </a:r>
          <a:r>
            <a:rPr lang="en-US" sz="2000" b="1" dirty="0"/>
            <a:t> </a:t>
          </a:r>
        </a:p>
      </dgm:t>
    </dgm:pt>
    <dgm:pt modelId="{04F58DFB-6C3C-420B-9C53-5CDF18AC9BDE}" type="parTrans" cxnId="{EBDA74FC-8F27-4326-B6E3-D543EFC2B822}">
      <dgm:prSet/>
      <dgm:spPr/>
      <dgm:t>
        <a:bodyPr/>
        <a:lstStyle/>
        <a:p>
          <a:endParaRPr lang="en-US"/>
        </a:p>
      </dgm:t>
    </dgm:pt>
    <dgm:pt modelId="{AD19A748-958B-40FA-8BC8-0B21AD7727D0}" type="sibTrans" cxnId="{EBDA74FC-8F27-4326-B6E3-D543EFC2B822}">
      <dgm:prSet/>
      <dgm:spPr/>
      <dgm:t>
        <a:bodyPr/>
        <a:lstStyle/>
        <a:p>
          <a:endParaRPr lang="en-US"/>
        </a:p>
      </dgm:t>
    </dgm:pt>
    <dgm:pt modelId="{DF2F25D5-8EDF-4967-B868-4D27622E34F6}">
      <dgm:prSet custT="1"/>
      <dgm:spPr/>
      <dgm:t>
        <a:bodyPr/>
        <a:lstStyle/>
        <a:p>
          <a:r>
            <a:rPr lang="en-US" sz="2000" b="1" dirty="0"/>
            <a:t>3.</a:t>
          </a:r>
          <a:r>
            <a:rPr lang="en-GB" sz="2000" b="1" dirty="0">
              <a:effectLst/>
              <a:latin typeface="Aptos" panose="020B0004020202020204" pitchFamily="34" charset="0"/>
              <a:ea typeface="Aptos" panose="020B0004020202020204" pitchFamily="34" charset="0"/>
              <a:cs typeface="Times New Roman" panose="02020603050405020304" pitchFamily="18" charset="0"/>
            </a:rPr>
            <a:t> Scalable Business Model</a:t>
          </a:r>
          <a:r>
            <a:rPr lang="en-US" sz="2000" b="1" dirty="0"/>
            <a:t> </a:t>
          </a:r>
        </a:p>
      </dgm:t>
    </dgm:pt>
    <dgm:pt modelId="{4C1392CE-1625-4212-B198-736BC5E56B10}" type="parTrans" cxnId="{744A08C2-95D3-4E3B-82E5-AE9644A087E5}">
      <dgm:prSet/>
      <dgm:spPr/>
      <dgm:t>
        <a:bodyPr/>
        <a:lstStyle/>
        <a:p>
          <a:endParaRPr lang="en-US"/>
        </a:p>
      </dgm:t>
    </dgm:pt>
    <dgm:pt modelId="{8B43B7AC-3E6B-425F-84BA-835F809E7D75}" type="sibTrans" cxnId="{744A08C2-95D3-4E3B-82E5-AE9644A087E5}">
      <dgm:prSet/>
      <dgm:spPr/>
      <dgm:t>
        <a:bodyPr/>
        <a:lstStyle/>
        <a:p>
          <a:endParaRPr lang="en-US"/>
        </a:p>
      </dgm:t>
    </dgm:pt>
    <dgm:pt modelId="{F2AECA0D-0F06-4160-A61D-4B246EF29900}">
      <dgm:prSet custT="1"/>
      <dgm:spPr/>
      <dgm:t>
        <a:bodyPr/>
        <a:lstStyle/>
        <a:p>
          <a:r>
            <a:rPr lang="en-US" sz="2000" b="1" dirty="0"/>
            <a:t>4. </a:t>
          </a:r>
          <a:r>
            <a:rPr lang="en-GB" sz="2000" b="1" dirty="0">
              <a:effectLst/>
              <a:latin typeface="Aptos" panose="020B0004020202020204" pitchFamily="34" charset="0"/>
              <a:ea typeface="Aptos" panose="020B0004020202020204" pitchFamily="34" charset="0"/>
              <a:cs typeface="Times New Roman" panose="02020603050405020304" pitchFamily="18" charset="0"/>
            </a:rPr>
            <a:t>Competitive Advantage</a:t>
          </a:r>
          <a:endParaRPr lang="en-US" sz="2000" b="1" dirty="0"/>
        </a:p>
      </dgm:t>
    </dgm:pt>
    <dgm:pt modelId="{1A22AD06-D860-4DE6-A336-1F588262E77D}" type="parTrans" cxnId="{FFBAA1D8-B26B-4C2E-ADC1-1FF4A1ECFBB1}">
      <dgm:prSet/>
      <dgm:spPr/>
      <dgm:t>
        <a:bodyPr/>
        <a:lstStyle/>
        <a:p>
          <a:endParaRPr lang="en-US"/>
        </a:p>
      </dgm:t>
    </dgm:pt>
    <dgm:pt modelId="{760A5B33-3D91-479D-B910-8E68014EE5AD}" type="sibTrans" cxnId="{FFBAA1D8-B26B-4C2E-ADC1-1FF4A1ECFBB1}">
      <dgm:prSet/>
      <dgm:spPr/>
      <dgm:t>
        <a:bodyPr/>
        <a:lstStyle/>
        <a:p>
          <a:endParaRPr lang="en-US"/>
        </a:p>
      </dgm:t>
    </dgm:pt>
    <dgm:pt modelId="{2187A30F-8204-47E3-8D0E-93B61A35EB0D}">
      <dgm:prSet/>
      <dgm:spPr/>
      <dgm:t>
        <a:bodyPr/>
        <a:lstStyle/>
        <a:p>
          <a:endParaRPr lang="en-US" dirty="0"/>
        </a:p>
      </dgm:t>
    </dgm:pt>
    <dgm:pt modelId="{31AF6C94-31B2-4C78-981A-D9B3482A942B}" type="parTrans" cxnId="{1116ACA1-D6DF-4155-B7FA-90341D42BFB2}">
      <dgm:prSet/>
      <dgm:spPr/>
      <dgm:t>
        <a:bodyPr/>
        <a:lstStyle/>
        <a:p>
          <a:endParaRPr lang="en-US"/>
        </a:p>
      </dgm:t>
    </dgm:pt>
    <dgm:pt modelId="{39F8A4A8-1026-4AC6-897B-DC6E1BF6B119}" type="sibTrans" cxnId="{1116ACA1-D6DF-4155-B7FA-90341D42BFB2}">
      <dgm:prSet/>
      <dgm:spPr/>
      <dgm:t>
        <a:bodyPr/>
        <a:lstStyle/>
        <a:p>
          <a:endParaRPr lang="en-US"/>
        </a:p>
      </dgm:t>
    </dgm:pt>
    <dgm:pt modelId="{A3945F48-7F32-434A-B0E2-CD8D886DB679}">
      <dgm:prSet custT="1"/>
      <dgm:spPr/>
      <dgm:t>
        <a:bodyPr/>
        <a:lstStyle/>
        <a:p>
          <a:r>
            <a:rPr lang="en-US" sz="1700" b="1" dirty="0"/>
            <a:t>Franken and Schor (2023) argue that businesses that are combining traditional craftsmanship with new forms of digital innovation are well placed in today’s experience economy to capture value.</a:t>
          </a:r>
        </a:p>
      </dgm:t>
    </dgm:pt>
    <dgm:pt modelId="{0492824B-CEED-46BB-9B51-EDC77034D30F}" type="parTrans" cxnId="{1554C7DA-C8BE-4746-84CF-8443568FDBD8}">
      <dgm:prSet/>
      <dgm:spPr/>
      <dgm:t>
        <a:bodyPr/>
        <a:lstStyle/>
        <a:p>
          <a:endParaRPr lang="en-US"/>
        </a:p>
      </dgm:t>
    </dgm:pt>
    <dgm:pt modelId="{9494BEEE-F675-418F-AB0A-18E5D9674114}" type="sibTrans" cxnId="{1554C7DA-C8BE-4746-84CF-8443568FDBD8}">
      <dgm:prSet/>
      <dgm:spPr/>
      <dgm:t>
        <a:bodyPr/>
        <a:lstStyle/>
        <a:p>
          <a:endParaRPr lang="en-US"/>
        </a:p>
      </dgm:t>
    </dgm:pt>
    <dgm:pt modelId="{1F83CEA8-82A8-485A-81F2-E469A9586E9E}" type="pres">
      <dgm:prSet presAssocID="{D2796167-1D87-4F79-B73E-52949A502174}" presName="vert0" presStyleCnt="0">
        <dgm:presLayoutVars>
          <dgm:dir/>
          <dgm:animOne val="branch"/>
          <dgm:animLvl val="lvl"/>
        </dgm:presLayoutVars>
      </dgm:prSet>
      <dgm:spPr/>
    </dgm:pt>
    <dgm:pt modelId="{06990C61-5F65-4F93-B3C4-EBED6815E596}" type="pres">
      <dgm:prSet presAssocID="{EAE2A26C-ECED-483D-B7A8-758376A8B906}" presName="thickLine" presStyleLbl="alignNode1" presStyleIdx="0" presStyleCnt="7"/>
      <dgm:spPr/>
    </dgm:pt>
    <dgm:pt modelId="{ED63D180-5668-4745-A1C6-9ED85DAC6F3B}" type="pres">
      <dgm:prSet presAssocID="{EAE2A26C-ECED-483D-B7A8-758376A8B906}" presName="horz1" presStyleCnt="0"/>
      <dgm:spPr/>
    </dgm:pt>
    <dgm:pt modelId="{3C53C95C-B489-4837-85D4-DD1D67735F61}" type="pres">
      <dgm:prSet presAssocID="{EAE2A26C-ECED-483D-B7A8-758376A8B906}" presName="tx1" presStyleLbl="revTx" presStyleIdx="0" presStyleCnt="7"/>
      <dgm:spPr/>
    </dgm:pt>
    <dgm:pt modelId="{F0CAC8D5-EEBB-4138-BB39-5F20C43F8763}" type="pres">
      <dgm:prSet presAssocID="{EAE2A26C-ECED-483D-B7A8-758376A8B906}" presName="vert1" presStyleCnt="0"/>
      <dgm:spPr/>
    </dgm:pt>
    <dgm:pt modelId="{D45EA35E-2C6D-40E8-A903-B7C28D1C0B4B}" type="pres">
      <dgm:prSet presAssocID="{FE606792-B201-45F7-AD46-80A73E9BCBE0}" presName="thickLine" presStyleLbl="alignNode1" presStyleIdx="1" presStyleCnt="7"/>
      <dgm:spPr/>
    </dgm:pt>
    <dgm:pt modelId="{B6C0B9CB-FBF1-4C3B-99F0-B7337D584803}" type="pres">
      <dgm:prSet presAssocID="{FE606792-B201-45F7-AD46-80A73E9BCBE0}" presName="horz1" presStyleCnt="0"/>
      <dgm:spPr/>
    </dgm:pt>
    <dgm:pt modelId="{40BF39B2-8E1A-4E55-A21C-CAD508A83E3D}" type="pres">
      <dgm:prSet presAssocID="{FE606792-B201-45F7-AD46-80A73E9BCBE0}" presName="tx1" presStyleLbl="revTx" presStyleIdx="1" presStyleCnt="7"/>
      <dgm:spPr/>
    </dgm:pt>
    <dgm:pt modelId="{903EC99D-FA4F-40B8-A7D4-2EA5C6AE40FC}" type="pres">
      <dgm:prSet presAssocID="{FE606792-B201-45F7-AD46-80A73E9BCBE0}" presName="vert1" presStyleCnt="0"/>
      <dgm:spPr/>
    </dgm:pt>
    <dgm:pt modelId="{2CFD414C-90D0-438B-A339-421DF92B85AE}" type="pres">
      <dgm:prSet presAssocID="{B2C6D53A-3C3A-48C9-9BB6-2612252D4D32}" presName="thickLine" presStyleLbl="alignNode1" presStyleIdx="2" presStyleCnt="7"/>
      <dgm:spPr/>
    </dgm:pt>
    <dgm:pt modelId="{CB86BCA3-744C-4E12-B90E-063E89936E37}" type="pres">
      <dgm:prSet presAssocID="{B2C6D53A-3C3A-48C9-9BB6-2612252D4D32}" presName="horz1" presStyleCnt="0"/>
      <dgm:spPr/>
    </dgm:pt>
    <dgm:pt modelId="{CBD18D3E-794F-4541-AC75-3A2F849D7ADE}" type="pres">
      <dgm:prSet presAssocID="{B2C6D53A-3C3A-48C9-9BB6-2612252D4D32}" presName="tx1" presStyleLbl="revTx" presStyleIdx="2" presStyleCnt="7"/>
      <dgm:spPr/>
    </dgm:pt>
    <dgm:pt modelId="{8D41F7AB-9C6E-4E2B-BC79-06542B592A4C}" type="pres">
      <dgm:prSet presAssocID="{B2C6D53A-3C3A-48C9-9BB6-2612252D4D32}" presName="vert1" presStyleCnt="0"/>
      <dgm:spPr/>
    </dgm:pt>
    <dgm:pt modelId="{627398E3-F848-4AA0-98C5-B51DEE06091C}" type="pres">
      <dgm:prSet presAssocID="{DF2F25D5-8EDF-4967-B868-4D27622E34F6}" presName="thickLine" presStyleLbl="alignNode1" presStyleIdx="3" presStyleCnt="7"/>
      <dgm:spPr/>
    </dgm:pt>
    <dgm:pt modelId="{68AAEA74-1C99-446F-8170-3813B7E95888}" type="pres">
      <dgm:prSet presAssocID="{DF2F25D5-8EDF-4967-B868-4D27622E34F6}" presName="horz1" presStyleCnt="0"/>
      <dgm:spPr/>
    </dgm:pt>
    <dgm:pt modelId="{A61688E8-784F-42DF-8F7B-7198A3E6A3E2}" type="pres">
      <dgm:prSet presAssocID="{DF2F25D5-8EDF-4967-B868-4D27622E34F6}" presName="tx1" presStyleLbl="revTx" presStyleIdx="3" presStyleCnt="7"/>
      <dgm:spPr/>
    </dgm:pt>
    <dgm:pt modelId="{F51E98D3-0DE3-4612-B7CF-6ABF48B6AE58}" type="pres">
      <dgm:prSet presAssocID="{DF2F25D5-8EDF-4967-B868-4D27622E34F6}" presName="vert1" presStyleCnt="0"/>
      <dgm:spPr/>
    </dgm:pt>
    <dgm:pt modelId="{E949BF7F-5EFD-4108-8C80-C2AE8FDFCA52}" type="pres">
      <dgm:prSet presAssocID="{F2AECA0D-0F06-4160-A61D-4B246EF29900}" presName="thickLine" presStyleLbl="alignNode1" presStyleIdx="4" presStyleCnt="7"/>
      <dgm:spPr/>
    </dgm:pt>
    <dgm:pt modelId="{E11E7740-750F-4292-9145-D089CC0A9A5B}" type="pres">
      <dgm:prSet presAssocID="{F2AECA0D-0F06-4160-A61D-4B246EF29900}" presName="horz1" presStyleCnt="0"/>
      <dgm:spPr/>
    </dgm:pt>
    <dgm:pt modelId="{05D13B77-351F-437A-B55D-83107AF4B81A}" type="pres">
      <dgm:prSet presAssocID="{F2AECA0D-0F06-4160-A61D-4B246EF29900}" presName="tx1" presStyleLbl="revTx" presStyleIdx="4" presStyleCnt="7"/>
      <dgm:spPr/>
    </dgm:pt>
    <dgm:pt modelId="{3744BB93-823B-4F2F-B54B-AA49B34C7F56}" type="pres">
      <dgm:prSet presAssocID="{F2AECA0D-0F06-4160-A61D-4B246EF29900}" presName="vert1" presStyleCnt="0"/>
      <dgm:spPr/>
    </dgm:pt>
    <dgm:pt modelId="{122A8628-93BC-4E4C-84FF-1CD650CBDC1D}" type="pres">
      <dgm:prSet presAssocID="{2187A30F-8204-47E3-8D0E-93B61A35EB0D}" presName="thickLine" presStyleLbl="alignNode1" presStyleIdx="5" presStyleCnt="7"/>
      <dgm:spPr/>
    </dgm:pt>
    <dgm:pt modelId="{A2950BFF-CAD5-4C76-BD11-18DB18506CF3}" type="pres">
      <dgm:prSet presAssocID="{2187A30F-8204-47E3-8D0E-93B61A35EB0D}" presName="horz1" presStyleCnt="0"/>
      <dgm:spPr/>
    </dgm:pt>
    <dgm:pt modelId="{5EF0D350-8D40-4775-A428-511A001D00BC}" type="pres">
      <dgm:prSet presAssocID="{2187A30F-8204-47E3-8D0E-93B61A35EB0D}" presName="tx1" presStyleLbl="revTx" presStyleIdx="5" presStyleCnt="7"/>
      <dgm:spPr/>
    </dgm:pt>
    <dgm:pt modelId="{219EE106-9F3F-4A51-B8DE-3B891EBA4481}" type="pres">
      <dgm:prSet presAssocID="{2187A30F-8204-47E3-8D0E-93B61A35EB0D}" presName="vert1" presStyleCnt="0"/>
      <dgm:spPr/>
    </dgm:pt>
    <dgm:pt modelId="{7697715D-C082-46B5-B2B0-D78335C97F62}" type="pres">
      <dgm:prSet presAssocID="{A3945F48-7F32-434A-B0E2-CD8D886DB679}" presName="thickLine" presStyleLbl="alignNode1" presStyleIdx="6" presStyleCnt="7"/>
      <dgm:spPr/>
    </dgm:pt>
    <dgm:pt modelId="{9ADA0F90-7FB9-4B39-8272-5F90918BE0E2}" type="pres">
      <dgm:prSet presAssocID="{A3945F48-7F32-434A-B0E2-CD8D886DB679}" presName="horz1" presStyleCnt="0"/>
      <dgm:spPr/>
    </dgm:pt>
    <dgm:pt modelId="{CAD8ED82-74B4-45F0-B401-1E830049B740}" type="pres">
      <dgm:prSet presAssocID="{A3945F48-7F32-434A-B0E2-CD8D886DB679}" presName="tx1" presStyleLbl="revTx" presStyleIdx="6" presStyleCnt="7"/>
      <dgm:spPr/>
    </dgm:pt>
    <dgm:pt modelId="{F447C8F0-F886-4157-8CB1-2D5D9BF831E9}" type="pres">
      <dgm:prSet presAssocID="{A3945F48-7F32-434A-B0E2-CD8D886DB679}" presName="vert1" presStyleCnt="0"/>
      <dgm:spPr/>
    </dgm:pt>
  </dgm:ptLst>
  <dgm:cxnLst>
    <dgm:cxn modelId="{97291D0A-3919-4A4B-B048-A66F89A24175}" type="presOf" srcId="{F2AECA0D-0F06-4160-A61D-4B246EF29900}" destId="{05D13B77-351F-437A-B55D-83107AF4B81A}" srcOrd="0" destOrd="0" presId="urn:microsoft.com/office/officeart/2008/layout/LinedList"/>
    <dgm:cxn modelId="{C30B8A1D-E9D2-4227-850C-C4C7BF81B66D}" type="presOf" srcId="{FE606792-B201-45F7-AD46-80A73E9BCBE0}" destId="{40BF39B2-8E1A-4E55-A21C-CAD508A83E3D}" srcOrd="0" destOrd="0" presId="urn:microsoft.com/office/officeart/2008/layout/LinedList"/>
    <dgm:cxn modelId="{489E0540-6A17-4E6B-B540-FBD1EE2C0ACE}" type="presOf" srcId="{EAE2A26C-ECED-483D-B7A8-758376A8B906}" destId="{3C53C95C-B489-4837-85D4-DD1D67735F61}" srcOrd="0" destOrd="0" presId="urn:microsoft.com/office/officeart/2008/layout/LinedList"/>
    <dgm:cxn modelId="{8419035D-9D5C-45A2-8FB3-93AACEAA9494}" srcId="{D2796167-1D87-4F79-B73E-52949A502174}" destId="{FE606792-B201-45F7-AD46-80A73E9BCBE0}" srcOrd="1" destOrd="0" parTransId="{907C7996-C093-4227-AAB7-CED91C08D001}" sibTransId="{B429F016-85CB-4E48-BA5F-FAF7C5782FA7}"/>
    <dgm:cxn modelId="{F6947F62-D098-42F1-B2F8-2576531D3EAE}" type="presOf" srcId="{A3945F48-7F32-434A-B0E2-CD8D886DB679}" destId="{CAD8ED82-74B4-45F0-B401-1E830049B740}" srcOrd="0" destOrd="0" presId="urn:microsoft.com/office/officeart/2008/layout/LinedList"/>
    <dgm:cxn modelId="{E3F62166-549D-4EC6-8388-9E47EF9B1F8F}" srcId="{D2796167-1D87-4F79-B73E-52949A502174}" destId="{EAE2A26C-ECED-483D-B7A8-758376A8B906}" srcOrd="0" destOrd="0" parTransId="{0C57951B-CC4D-4740-A84F-44A48D7AC2B9}" sibTransId="{629CB542-9560-4680-8B54-9CD7F0A5E678}"/>
    <dgm:cxn modelId="{9699754C-6892-47F2-AF11-7AEC8491B8A9}" type="presOf" srcId="{B2C6D53A-3C3A-48C9-9BB6-2612252D4D32}" destId="{CBD18D3E-794F-4541-AC75-3A2F849D7ADE}" srcOrd="0" destOrd="0" presId="urn:microsoft.com/office/officeart/2008/layout/LinedList"/>
    <dgm:cxn modelId="{40CBF37E-D281-42C9-93D2-E9ED0B42DDC5}" type="presOf" srcId="{D2796167-1D87-4F79-B73E-52949A502174}" destId="{1F83CEA8-82A8-485A-81F2-E469A9586E9E}" srcOrd="0" destOrd="0" presId="urn:microsoft.com/office/officeart/2008/layout/LinedList"/>
    <dgm:cxn modelId="{7EC7D99C-0FAB-4C64-B29D-67C90358BB3B}" type="presOf" srcId="{DF2F25D5-8EDF-4967-B868-4D27622E34F6}" destId="{A61688E8-784F-42DF-8F7B-7198A3E6A3E2}" srcOrd="0" destOrd="0" presId="urn:microsoft.com/office/officeart/2008/layout/LinedList"/>
    <dgm:cxn modelId="{1116ACA1-D6DF-4155-B7FA-90341D42BFB2}" srcId="{D2796167-1D87-4F79-B73E-52949A502174}" destId="{2187A30F-8204-47E3-8D0E-93B61A35EB0D}" srcOrd="5" destOrd="0" parTransId="{31AF6C94-31B2-4C78-981A-D9B3482A942B}" sibTransId="{39F8A4A8-1026-4AC6-897B-DC6E1BF6B119}"/>
    <dgm:cxn modelId="{744A08C2-95D3-4E3B-82E5-AE9644A087E5}" srcId="{D2796167-1D87-4F79-B73E-52949A502174}" destId="{DF2F25D5-8EDF-4967-B868-4D27622E34F6}" srcOrd="3" destOrd="0" parTransId="{4C1392CE-1625-4212-B198-736BC5E56B10}" sibTransId="{8B43B7AC-3E6B-425F-84BA-835F809E7D75}"/>
    <dgm:cxn modelId="{FFBAA1D8-B26B-4C2E-ADC1-1FF4A1ECFBB1}" srcId="{D2796167-1D87-4F79-B73E-52949A502174}" destId="{F2AECA0D-0F06-4160-A61D-4B246EF29900}" srcOrd="4" destOrd="0" parTransId="{1A22AD06-D860-4DE6-A336-1F588262E77D}" sibTransId="{760A5B33-3D91-479D-B910-8E68014EE5AD}"/>
    <dgm:cxn modelId="{1554C7DA-C8BE-4746-84CF-8443568FDBD8}" srcId="{D2796167-1D87-4F79-B73E-52949A502174}" destId="{A3945F48-7F32-434A-B0E2-CD8D886DB679}" srcOrd="6" destOrd="0" parTransId="{0492824B-CEED-46BB-9B51-EDC77034D30F}" sibTransId="{9494BEEE-F675-418F-AB0A-18E5D9674114}"/>
    <dgm:cxn modelId="{9D500BFA-6DC0-4484-B0DC-E3D31D0F9727}" type="presOf" srcId="{2187A30F-8204-47E3-8D0E-93B61A35EB0D}" destId="{5EF0D350-8D40-4775-A428-511A001D00BC}" srcOrd="0" destOrd="0" presId="urn:microsoft.com/office/officeart/2008/layout/LinedList"/>
    <dgm:cxn modelId="{EBDA74FC-8F27-4326-B6E3-D543EFC2B822}" srcId="{D2796167-1D87-4F79-B73E-52949A502174}" destId="{B2C6D53A-3C3A-48C9-9BB6-2612252D4D32}" srcOrd="2" destOrd="0" parTransId="{04F58DFB-6C3C-420B-9C53-5CDF18AC9BDE}" sibTransId="{AD19A748-958B-40FA-8BC8-0B21AD7727D0}"/>
    <dgm:cxn modelId="{8C056809-FF29-4945-B741-D1E238A77DC4}" type="presParOf" srcId="{1F83CEA8-82A8-485A-81F2-E469A9586E9E}" destId="{06990C61-5F65-4F93-B3C4-EBED6815E596}" srcOrd="0" destOrd="0" presId="urn:microsoft.com/office/officeart/2008/layout/LinedList"/>
    <dgm:cxn modelId="{F2033DF0-C200-402A-8654-4A080EC699E2}" type="presParOf" srcId="{1F83CEA8-82A8-485A-81F2-E469A9586E9E}" destId="{ED63D180-5668-4745-A1C6-9ED85DAC6F3B}" srcOrd="1" destOrd="0" presId="urn:microsoft.com/office/officeart/2008/layout/LinedList"/>
    <dgm:cxn modelId="{F753D400-1DE0-43B8-A098-DFDF3FBD1431}" type="presParOf" srcId="{ED63D180-5668-4745-A1C6-9ED85DAC6F3B}" destId="{3C53C95C-B489-4837-85D4-DD1D67735F61}" srcOrd="0" destOrd="0" presId="urn:microsoft.com/office/officeart/2008/layout/LinedList"/>
    <dgm:cxn modelId="{7D95131F-B3D2-48CD-8A44-E75AF33C6C51}" type="presParOf" srcId="{ED63D180-5668-4745-A1C6-9ED85DAC6F3B}" destId="{F0CAC8D5-EEBB-4138-BB39-5F20C43F8763}" srcOrd="1" destOrd="0" presId="urn:microsoft.com/office/officeart/2008/layout/LinedList"/>
    <dgm:cxn modelId="{A8EE3BDE-4937-4282-B28F-5EC0D157EFE4}" type="presParOf" srcId="{1F83CEA8-82A8-485A-81F2-E469A9586E9E}" destId="{D45EA35E-2C6D-40E8-A903-B7C28D1C0B4B}" srcOrd="2" destOrd="0" presId="urn:microsoft.com/office/officeart/2008/layout/LinedList"/>
    <dgm:cxn modelId="{979B10AC-024F-46DB-A79E-144C542445FD}" type="presParOf" srcId="{1F83CEA8-82A8-485A-81F2-E469A9586E9E}" destId="{B6C0B9CB-FBF1-4C3B-99F0-B7337D584803}" srcOrd="3" destOrd="0" presId="urn:microsoft.com/office/officeart/2008/layout/LinedList"/>
    <dgm:cxn modelId="{D6A6156B-18DB-44DA-B33C-65D40838F2B6}" type="presParOf" srcId="{B6C0B9CB-FBF1-4C3B-99F0-B7337D584803}" destId="{40BF39B2-8E1A-4E55-A21C-CAD508A83E3D}" srcOrd="0" destOrd="0" presId="urn:microsoft.com/office/officeart/2008/layout/LinedList"/>
    <dgm:cxn modelId="{AEB02E14-887A-41D2-8D1F-6ACFF6EF5E5B}" type="presParOf" srcId="{B6C0B9CB-FBF1-4C3B-99F0-B7337D584803}" destId="{903EC99D-FA4F-40B8-A7D4-2EA5C6AE40FC}" srcOrd="1" destOrd="0" presId="urn:microsoft.com/office/officeart/2008/layout/LinedList"/>
    <dgm:cxn modelId="{E3EA0A91-69ED-4CE1-9DA1-B7995201194F}" type="presParOf" srcId="{1F83CEA8-82A8-485A-81F2-E469A9586E9E}" destId="{2CFD414C-90D0-438B-A339-421DF92B85AE}" srcOrd="4" destOrd="0" presId="urn:microsoft.com/office/officeart/2008/layout/LinedList"/>
    <dgm:cxn modelId="{68DDCDE4-C4E6-4302-BCFE-3525DFB28663}" type="presParOf" srcId="{1F83CEA8-82A8-485A-81F2-E469A9586E9E}" destId="{CB86BCA3-744C-4E12-B90E-063E89936E37}" srcOrd="5" destOrd="0" presId="urn:microsoft.com/office/officeart/2008/layout/LinedList"/>
    <dgm:cxn modelId="{45237493-4F29-4817-B94F-27FF401F150F}" type="presParOf" srcId="{CB86BCA3-744C-4E12-B90E-063E89936E37}" destId="{CBD18D3E-794F-4541-AC75-3A2F849D7ADE}" srcOrd="0" destOrd="0" presId="urn:microsoft.com/office/officeart/2008/layout/LinedList"/>
    <dgm:cxn modelId="{3816D4D0-AC5C-4970-892B-2EF2FD7A0D57}" type="presParOf" srcId="{CB86BCA3-744C-4E12-B90E-063E89936E37}" destId="{8D41F7AB-9C6E-4E2B-BC79-06542B592A4C}" srcOrd="1" destOrd="0" presId="urn:microsoft.com/office/officeart/2008/layout/LinedList"/>
    <dgm:cxn modelId="{86D95070-BC0B-4922-A0FB-95DC5FDD0F00}" type="presParOf" srcId="{1F83CEA8-82A8-485A-81F2-E469A9586E9E}" destId="{627398E3-F848-4AA0-98C5-B51DEE06091C}" srcOrd="6" destOrd="0" presId="urn:microsoft.com/office/officeart/2008/layout/LinedList"/>
    <dgm:cxn modelId="{FF86DD9C-FA0B-45C3-8951-2E6190A34CBC}" type="presParOf" srcId="{1F83CEA8-82A8-485A-81F2-E469A9586E9E}" destId="{68AAEA74-1C99-446F-8170-3813B7E95888}" srcOrd="7" destOrd="0" presId="urn:microsoft.com/office/officeart/2008/layout/LinedList"/>
    <dgm:cxn modelId="{4E82A2D7-2DF6-4415-AB71-B33347FFBCD6}" type="presParOf" srcId="{68AAEA74-1C99-446F-8170-3813B7E95888}" destId="{A61688E8-784F-42DF-8F7B-7198A3E6A3E2}" srcOrd="0" destOrd="0" presId="urn:microsoft.com/office/officeart/2008/layout/LinedList"/>
    <dgm:cxn modelId="{FCD2EBA1-C648-40A2-9BD9-0569944090C7}" type="presParOf" srcId="{68AAEA74-1C99-446F-8170-3813B7E95888}" destId="{F51E98D3-0DE3-4612-B7CF-6ABF48B6AE58}" srcOrd="1" destOrd="0" presId="urn:microsoft.com/office/officeart/2008/layout/LinedList"/>
    <dgm:cxn modelId="{8127E391-F310-4E84-86E3-CB74295568F8}" type="presParOf" srcId="{1F83CEA8-82A8-485A-81F2-E469A9586E9E}" destId="{E949BF7F-5EFD-4108-8C80-C2AE8FDFCA52}" srcOrd="8" destOrd="0" presId="urn:microsoft.com/office/officeart/2008/layout/LinedList"/>
    <dgm:cxn modelId="{2F9081AA-6924-4D6A-B5E3-680575FFF2D9}" type="presParOf" srcId="{1F83CEA8-82A8-485A-81F2-E469A9586E9E}" destId="{E11E7740-750F-4292-9145-D089CC0A9A5B}" srcOrd="9" destOrd="0" presId="urn:microsoft.com/office/officeart/2008/layout/LinedList"/>
    <dgm:cxn modelId="{35848A48-07C1-481B-9E56-5F9FD9753160}" type="presParOf" srcId="{E11E7740-750F-4292-9145-D089CC0A9A5B}" destId="{05D13B77-351F-437A-B55D-83107AF4B81A}" srcOrd="0" destOrd="0" presId="urn:microsoft.com/office/officeart/2008/layout/LinedList"/>
    <dgm:cxn modelId="{EA12AE4F-7561-47AB-9407-977F3AE692EB}" type="presParOf" srcId="{E11E7740-750F-4292-9145-D089CC0A9A5B}" destId="{3744BB93-823B-4F2F-B54B-AA49B34C7F56}" srcOrd="1" destOrd="0" presId="urn:microsoft.com/office/officeart/2008/layout/LinedList"/>
    <dgm:cxn modelId="{0372E66F-679C-4D07-887D-72C16860AD1E}" type="presParOf" srcId="{1F83CEA8-82A8-485A-81F2-E469A9586E9E}" destId="{122A8628-93BC-4E4C-84FF-1CD650CBDC1D}" srcOrd="10" destOrd="0" presId="urn:microsoft.com/office/officeart/2008/layout/LinedList"/>
    <dgm:cxn modelId="{9E51ECFD-A6C7-469E-B5E0-1F1559FDE3B8}" type="presParOf" srcId="{1F83CEA8-82A8-485A-81F2-E469A9586E9E}" destId="{A2950BFF-CAD5-4C76-BD11-18DB18506CF3}" srcOrd="11" destOrd="0" presId="urn:microsoft.com/office/officeart/2008/layout/LinedList"/>
    <dgm:cxn modelId="{13FF394F-D6A7-48CD-BFFF-0DCC78B1E102}" type="presParOf" srcId="{A2950BFF-CAD5-4C76-BD11-18DB18506CF3}" destId="{5EF0D350-8D40-4775-A428-511A001D00BC}" srcOrd="0" destOrd="0" presId="urn:microsoft.com/office/officeart/2008/layout/LinedList"/>
    <dgm:cxn modelId="{58E44A7E-1BE2-4602-AEFE-127363BD6A62}" type="presParOf" srcId="{A2950BFF-CAD5-4C76-BD11-18DB18506CF3}" destId="{219EE106-9F3F-4A51-B8DE-3B891EBA4481}" srcOrd="1" destOrd="0" presId="urn:microsoft.com/office/officeart/2008/layout/LinedList"/>
    <dgm:cxn modelId="{C1211943-5E57-4A40-A78F-F8937FECDA26}" type="presParOf" srcId="{1F83CEA8-82A8-485A-81F2-E469A9586E9E}" destId="{7697715D-C082-46B5-B2B0-D78335C97F62}" srcOrd="12" destOrd="0" presId="urn:microsoft.com/office/officeart/2008/layout/LinedList"/>
    <dgm:cxn modelId="{B962DD30-2161-413D-9444-0D4BA452EDB8}" type="presParOf" srcId="{1F83CEA8-82A8-485A-81F2-E469A9586E9E}" destId="{9ADA0F90-7FB9-4B39-8272-5F90918BE0E2}" srcOrd="13" destOrd="0" presId="urn:microsoft.com/office/officeart/2008/layout/LinedList"/>
    <dgm:cxn modelId="{D8D501BE-D30D-42FB-A2BA-E4A8050CCE00}" type="presParOf" srcId="{9ADA0F90-7FB9-4B39-8272-5F90918BE0E2}" destId="{CAD8ED82-74B4-45F0-B401-1E830049B740}" srcOrd="0" destOrd="0" presId="urn:microsoft.com/office/officeart/2008/layout/LinedList"/>
    <dgm:cxn modelId="{5366313D-F202-47F7-899C-F66ECCC15C4E}" type="presParOf" srcId="{9ADA0F90-7FB9-4B39-8272-5F90918BE0E2}" destId="{F447C8F0-F886-4157-8CB1-2D5D9BF831E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1A14F7C-1861-42A3-BE5F-3744C408830C}"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F9B29CF1-A04E-460C-B2D6-0E3E67532BAF}">
      <dgm:prSet/>
      <dgm:spPr/>
      <dgm:t>
        <a:bodyPr/>
        <a:lstStyle/>
        <a:p>
          <a:r>
            <a:rPr lang="en-US"/>
            <a:t>YOUR RETURN</a:t>
          </a:r>
        </a:p>
      </dgm:t>
    </dgm:pt>
    <dgm:pt modelId="{2C7BDA0E-3FD8-40E4-A8F5-A9C73CDE756A}" type="parTrans" cxnId="{33FBC992-E6FC-41D5-8B8A-D8648475328B}">
      <dgm:prSet/>
      <dgm:spPr/>
      <dgm:t>
        <a:bodyPr/>
        <a:lstStyle/>
        <a:p>
          <a:endParaRPr lang="en-US"/>
        </a:p>
      </dgm:t>
    </dgm:pt>
    <dgm:pt modelId="{60FEF70D-7CB6-4D71-9313-D0B77B87C1F5}" type="sibTrans" cxnId="{33FBC992-E6FC-41D5-8B8A-D8648475328B}">
      <dgm:prSet/>
      <dgm:spPr/>
      <dgm:t>
        <a:bodyPr/>
        <a:lstStyle/>
        <a:p>
          <a:endParaRPr lang="en-US"/>
        </a:p>
      </dgm:t>
    </dgm:pt>
    <dgm:pt modelId="{793BAC08-6FE8-438C-9559-D979F587E2E7}">
      <dgm:prSet/>
      <dgm:spPr/>
      <dgm:t>
        <a:bodyPr/>
        <a:lstStyle/>
        <a:p>
          <a:r>
            <a:rPr lang="en-US"/>
            <a:t>Financial Return:</a:t>
          </a:r>
        </a:p>
      </dgm:t>
    </dgm:pt>
    <dgm:pt modelId="{A02634B7-7966-431B-844D-84837B8617AA}" type="parTrans" cxnId="{613E714C-F7CC-4B57-864D-1CEE17D21D39}">
      <dgm:prSet/>
      <dgm:spPr/>
      <dgm:t>
        <a:bodyPr/>
        <a:lstStyle/>
        <a:p>
          <a:endParaRPr lang="en-US"/>
        </a:p>
      </dgm:t>
    </dgm:pt>
    <dgm:pt modelId="{E257D824-F157-40EE-87C2-7C2247D45BAD}" type="sibTrans" cxnId="{613E714C-F7CC-4B57-864D-1CEE17D21D39}">
      <dgm:prSet/>
      <dgm:spPr/>
      <dgm:t>
        <a:bodyPr/>
        <a:lstStyle/>
        <a:p>
          <a:endParaRPr lang="en-US"/>
        </a:p>
      </dgm:t>
    </dgm:pt>
    <dgm:pt modelId="{D4742EC5-AFC4-41DE-9585-7559A36AD3FE}">
      <dgm:prSet/>
      <dgm:spPr/>
      <dgm:t>
        <a:bodyPr/>
        <a:lstStyle/>
        <a:p>
          <a:r>
            <a:rPr lang="en-US" dirty="0"/>
            <a:t>Projected 36-month return of initial investment</a:t>
          </a:r>
        </a:p>
      </dgm:t>
    </dgm:pt>
    <dgm:pt modelId="{ABBB736A-C6E9-4331-905D-8BFB5329AECC}" type="parTrans" cxnId="{244EEF2B-400E-43E9-B332-6C2D21B71D81}">
      <dgm:prSet/>
      <dgm:spPr/>
      <dgm:t>
        <a:bodyPr/>
        <a:lstStyle/>
        <a:p>
          <a:endParaRPr lang="en-US"/>
        </a:p>
      </dgm:t>
    </dgm:pt>
    <dgm:pt modelId="{A39A3E8A-8494-4CC8-87B0-10AE8A45B159}" type="sibTrans" cxnId="{244EEF2B-400E-43E9-B332-6C2D21B71D81}">
      <dgm:prSet/>
      <dgm:spPr/>
      <dgm:t>
        <a:bodyPr/>
        <a:lstStyle/>
        <a:p>
          <a:endParaRPr lang="en-US"/>
        </a:p>
      </dgm:t>
    </dgm:pt>
    <dgm:pt modelId="{6551EA9D-F4B3-41B6-B6D0-C0FEE04B8E26}">
      <dgm:prSet/>
      <dgm:spPr/>
      <dgm:t>
        <a:bodyPr/>
        <a:lstStyle/>
        <a:p>
          <a:r>
            <a:rPr lang="en-US" dirty="0"/>
            <a:t>Growing to revenue at 85,000£+ per year by Year 3</a:t>
          </a:r>
        </a:p>
      </dgm:t>
    </dgm:pt>
    <dgm:pt modelId="{F8521137-B370-4FF5-8238-25090329CDDB}" type="parTrans" cxnId="{A4B86C2D-A4BF-4109-B0C1-677CC28FA4E5}">
      <dgm:prSet/>
      <dgm:spPr/>
      <dgm:t>
        <a:bodyPr/>
        <a:lstStyle/>
        <a:p>
          <a:endParaRPr lang="en-US"/>
        </a:p>
      </dgm:t>
    </dgm:pt>
    <dgm:pt modelId="{978803AE-0C31-4F6A-B6BA-4E21FACE51F5}" type="sibTrans" cxnId="{A4B86C2D-A4BF-4109-B0C1-677CC28FA4E5}">
      <dgm:prSet/>
      <dgm:spPr/>
      <dgm:t>
        <a:bodyPr/>
        <a:lstStyle/>
        <a:p>
          <a:endParaRPr lang="en-US"/>
        </a:p>
      </dgm:t>
    </dgm:pt>
    <dgm:pt modelId="{16A142A6-933B-4943-81A8-2E2AD5A76FCD}">
      <dgm:prSet/>
      <dgm:spPr/>
      <dgm:t>
        <a:bodyPr/>
        <a:lstStyle/>
        <a:p>
          <a:r>
            <a:rPr lang="en-US"/>
            <a:t>Potential for strategic acquisition in Years 5-7</a:t>
          </a:r>
        </a:p>
      </dgm:t>
    </dgm:pt>
    <dgm:pt modelId="{9053861D-DBEE-4D47-9FE5-4B34EED48F94}" type="parTrans" cxnId="{3428F0A4-A575-4371-93BF-28FDAD5E6622}">
      <dgm:prSet/>
      <dgm:spPr/>
      <dgm:t>
        <a:bodyPr/>
        <a:lstStyle/>
        <a:p>
          <a:endParaRPr lang="en-US"/>
        </a:p>
      </dgm:t>
    </dgm:pt>
    <dgm:pt modelId="{232FA493-8CB5-4431-BC7C-6493981AD878}" type="sibTrans" cxnId="{3428F0A4-A575-4371-93BF-28FDAD5E6622}">
      <dgm:prSet/>
      <dgm:spPr/>
      <dgm:t>
        <a:bodyPr/>
        <a:lstStyle/>
        <a:p>
          <a:endParaRPr lang="en-US"/>
        </a:p>
      </dgm:t>
    </dgm:pt>
    <dgm:pt modelId="{74D718CD-CDD1-473E-A1D6-2F253F545384}">
      <dgm:prSet/>
      <dgm:spPr/>
      <dgm:t>
        <a:bodyPr/>
        <a:lstStyle/>
        <a:p>
          <a:r>
            <a:rPr lang="en-US"/>
            <a:t>Impact Investment:</a:t>
          </a:r>
        </a:p>
      </dgm:t>
    </dgm:pt>
    <dgm:pt modelId="{8E5C7F24-D031-498D-B2DA-3028620C230B}" type="parTrans" cxnId="{E722CAD4-1553-4A75-8145-7A673165B4E1}">
      <dgm:prSet/>
      <dgm:spPr/>
      <dgm:t>
        <a:bodyPr/>
        <a:lstStyle/>
        <a:p>
          <a:endParaRPr lang="en-US"/>
        </a:p>
      </dgm:t>
    </dgm:pt>
    <dgm:pt modelId="{883E264C-C24B-47D9-814C-E2E613D27595}" type="sibTrans" cxnId="{E722CAD4-1553-4A75-8145-7A673165B4E1}">
      <dgm:prSet/>
      <dgm:spPr/>
      <dgm:t>
        <a:bodyPr/>
        <a:lstStyle/>
        <a:p>
          <a:endParaRPr lang="en-US"/>
        </a:p>
      </dgm:t>
    </dgm:pt>
    <dgm:pt modelId="{6284A570-5E3C-414A-8086-13E258EC1B41}">
      <dgm:prSet/>
      <dgm:spPr/>
      <dgm:t>
        <a:bodyPr/>
        <a:lstStyle/>
        <a:p>
          <a:r>
            <a:rPr lang="en-US"/>
            <a:t>Supporting sustainable forestry practices</a:t>
          </a:r>
        </a:p>
      </dgm:t>
    </dgm:pt>
    <dgm:pt modelId="{825A2864-2B24-4E97-B02A-EB9952BF8B9B}" type="parTrans" cxnId="{08196BD3-8C91-4B19-9F77-E6D40967F8DB}">
      <dgm:prSet/>
      <dgm:spPr/>
      <dgm:t>
        <a:bodyPr/>
        <a:lstStyle/>
        <a:p>
          <a:endParaRPr lang="en-US"/>
        </a:p>
      </dgm:t>
    </dgm:pt>
    <dgm:pt modelId="{52BFFFB3-32D1-450F-97F1-5FFF822EC81C}" type="sibTrans" cxnId="{08196BD3-8C91-4B19-9F77-E6D40967F8DB}">
      <dgm:prSet/>
      <dgm:spPr/>
      <dgm:t>
        <a:bodyPr/>
        <a:lstStyle/>
        <a:p>
          <a:endParaRPr lang="en-US"/>
        </a:p>
      </dgm:t>
    </dgm:pt>
    <dgm:pt modelId="{C34C4E13-6603-4EDD-8880-110604EEC2C3}">
      <dgm:prSet/>
      <dgm:spPr/>
      <dgm:t>
        <a:bodyPr/>
        <a:lstStyle/>
        <a:p>
          <a:r>
            <a:rPr lang="en-US"/>
            <a:t>Preserving traditional craftsmanship</a:t>
          </a:r>
        </a:p>
      </dgm:t>
    </dgm:pt>
    <dgm:pt modelId="{F4FCE1FE-A086-45B2-9127-5CC9A56E52BD}" type="parTrans" cxnId="{3F3C6BF1-C4A5-4595-9A17-E1383FF994D0}">
      <dgm:prSet/>
      <dgm:spPr/>
      <dgm:t>
        <a:bodyPr/>
        <a:lstStyle/>
        <a:p>
          <a:endParaRPr lang="en-US"/>
        </a:p>
      </dgm:t>
    </dgm:pt>
    <dgm:pt modelId="{E2C071DA-6C7E-4D52-BC46-CE7076F85CD1}" type="sibTrans" cxnId="{3F3C6BF1-C4A5-4595-9A17-E1383FF994D0}">
      <dgm:prSet/>
      <dgm:spPr/>
      <dgm:t>
        <a:bodyPr/>
        <a:lstStyle/>
        <a:p>
          <a:endParaRPr lang="en-US"/>
        </a:p>
      </dgm:t>
    </dgm:pt>
    <dgm:pt modelId="{0EB5BB0C-6FE0-49D4-85C6-1A9F77E9410E}">
      <dgm:prSet/>
      <dgm:spPr/>
      <dgm:t>
        <a:bodyPr/>
        <a:lstStyle/>
        <a:p>
          <a:r>
            <a:rPr lang="en-US"/>
            <a:t>Creating skilled employment opportunities</a:t>
          </a:r>
        </a:p>
      </dgm:t>
    </dgm:pt>
    <dgm:pt modelId="{3EFBE20B-DC03-4E43-B722-6B96CFB539FA}" type="parTrans" cxnId="{F7D036FA-1B02-408B-91DA-F210830021A4}">
      <dgm:prSet/>
      <dgm:spPr/>
      <dgm:t>
        <a:bodyPr/>
        <a:lstStyle/>
        <a:p>
          <a:endParaRPr lang="en-US"/>
        </a:p>
      </dgm:t>
    </dgm:pt>
    <dgm:pt modelId="{BFE1A8C7-4749-4446-AA8F-4AD6FB651F89}" type="sibTrans" cxnId="{F7D036FA-1B02-408B-91DA-F210830021A4}">
      <dgm:prSet/>
      <dgm:spPr/>
      <dgm:t>
        <a:bodyPr/>
        <a:lstStyle/>
        <a:p>
          <a:endParaRPr lang="en-US"/>
        </a:p>
      </dgm:t>
    </dgm:pt>
    <dgm:pt modelId="{42AC4271-FCCA-4986-8683-ED7D8C696C4F}">
      <dgm:prSet/>
      <dgm:spPr/>
      <dgm:t>
        <a:bodyPr/>
        <a:lstStyle/>
        <a:p>
          <a:r>
            <a:rPr lang="en-US"/>
            <a:t>Partnership Opportunity:</a:t>
          </a:r>
        </a:p>
      </dgm:t>
    </dgm:pt>
    <dgm:pt modelId="{E6F19DC9-CEF9-4D4B-9AD0-83A3B6BB3478}" type="parTrans" cxnId="{36CE03D5-6EB3-4854-9FC9-7C793089D9D4}">
      <dgm:prSet/>
      <dgm:spPr/>
      <dgm:t>
        <a:bodyPr/>
        <a:lstStyle/>
        <a:p>
          <a:endParaRPr lang="en-US"/>
        </a:p>
      </dgm:t>
    </dgm:pt>
    <dgm:pt modelId="{CD4B8020-2B19-4FD6-8E80-45F5809AEB45}" type="sibTrans" cxnId="{36CE03D5-6EB3-4854-9FC9-7C793089D9D4}">
      <dgm:prSet/>
      <dgm:spPr/>
      <dgm:t>
        <a:bodyPr/>
        <a:lstStyle/>
        <a:p>
          <a:endParaRPr lang="en-US"/>
        </a:p>
      </dgm:t>
    </dgm:pt>
    <dgm:pt modelId="{53F9F6BC-3405-493B-BE3C-E0A7B992CC70}">
      <dgm:prSet/>
      <dgm:spPr/>
      <dgm:t>
        <a:bodyPr/>
        <a:lstStyle/>
        <a:p>
          <a:r>
            <a:rPr lang="en-US"/>
            <a:t>This will help us grow faster as your expertise in scaling lends a hand on that front.</a:t>
          </a:r>
        </a:p>
      </dgm:t>
    </dgm:pt>
    <dgm:pt modelId="{01C2DF4A-088F-4FE4-895F-4049B9151F99}" type="parTrans" cxnId="{D6AC179E-F936-4D3B-AA68-3AC3094A8C24}">
      <dgm:prSet/>
      <dgm:spPr/>
      <dgm:t>
        <a:bodyPr/>
        <a:lstStyle/>
        <a:p>
          <a:endParaRPr lang="en-US"/>
        </a:p>
      </dgm:t>
    </dgm:pt>
    <dgm:pt modelId="{A45E9E39-56C1-4596-A4F6-F9B4549B6DFA}" type="sibTrans" cxnId="{D6AC179E-F936-4D3B-AA68-3AC3094A8C24}">
      <dgm:prSet/>
      <dgm:spPr/>
      <dgm:t>
        <a:bodyPr/>
        <a:lstStyle/>
        <a:p>
          <a:endParaRPr lang="en-US"/>
        </a:p>
      </dgm:t>
    </dgm:pt>
    <dgm:pt modelId="{DBB997D3-92B8-49FD-BA2E-0F577CF73089}">
      <dgm:prSet/>
      <dgm:spPr/>
      <dgm:t>
        <a:bodyPr/>
        <a:lstStyle/>
        <a:p>
          <a:r>
            <a:rPr lang="en-US"/>
            <a:t>Strategic inputs sessions for investors and updated quarterly.</a:t>
          </a:r>
        </a:p>
      </dgm:t>
    </dgm:pt>
    <dgm:pt modelId="{054854F4-8000-46C1-9EA1-3012158AC2A6}" type="parTrans" cxnId="{4D02A42B-59A8-4438-A173-FD3923598C34}">
      <dgm:prSet/>
      <dgm:spPr/>
      <dgm:t>
        <a:bodyPr/>
        <a:lstStyle/>
        <a:p>
          <a:endParaRPr lang="en-US"/>
        </a:p>
      </dgm:t>
    </dgm:pt>
    <dgm:pt modelId="{640757D3-0173-4257-B17E-2FB54E198752}" type="sibTrans" cxnId="{4D02A42B-59A8-4438-A173-FD3923598C34}">
      <dgm:prSet/>
      <dgm:spPr/>
      <dgm:t>
        <a:bodyPr/>
        <a:lstStyle/>
        <a:p>
          <a:endParaRPr lang="en-US"/>
        </a:p>
      </dgm:t>
    </dgm:pt>
    <dgm:pt modelId="{C45E8582-554C-4275-A3B4-4136417EC348}">
      <dgm:prSet/>
      <dgm:spPr/>
      <dgm:t>
        <a:bodyPr/>
        <a:lstStyle/>
        <a:p>
          <a:r>
            <a:rPr lang="en-US"/>
            <a:t>Future investment round first look opportunities</a:t>
          </a:r>
        </a:p>
      </dgm:t>
    </dgm:pt>
    <dgm:pt modelId="{820706D2-1F8E-4134-82A5-C9C5774C57E0}" type="parTrans" cxnId="{5DE9041F-580D-4D2C-8C44-8850E5905AED}">
      <dgm:prSet/>
      <dgm:spPr/>
      <dgm:t>
        <a:bodyPr/>
        <a:lstStyle/>
        <a:p>
          <a:endParaRPr lang="en-US"/>
        </a:p>
      </dgm:t>
    </dgm:pt>
    <dgm:pt modelId="{73F5F42C-1CFF-40E7-833E-59B1F946B5A0}" type="sibTrans" cxnId="{5DE9041F-580D-4D2C-8C44-8850E5905AED}">
      <dgm:prSet/>
      <dgm:spPr/>
      <dgm:t>
        <a:bodyPr/>
        <a:lstStyle/>
        <a:p>
          <a:endParaRPr lang="en-US"/>
        </a:p>
      </dgm:t>
    </dgm:pt>
    <dgm:pt modelId="{78040D45-31A4-4AEA-9AF4-5182BB36827F}" type="pres">
      <dgm:prSet presAssocID="{A1A14F7C-1861-42A3-BE5F-3744C408830C}" presName="vert0" presStyleCnt="0">
        <dgm:presLayoutVars>
          <dgm:dir/>
          <dgm:animOne val="branch"/>
          <dgm:animLvl val="lvl"/>
        </dgm:presLayoutVars>
      </dgm:prSet>
      <dgm:spPr/>
    </dgm:pt>
    <dgm:pt modelId="{9E593011-6CDA-4008-A6FD-F404D9255B10}" type="pres">
      <dgm:prSet presAssocID="{F9B29CF1-A04E-460C-B2D6-0E3E67532BAF}" presName="thickLine" presStyleLbl="alignNode1" presStyleIdx="0" presStyleCnt="13"/>
      <dgm:spPr/>
    </dgm:pt>
    <dgm:pt modelId="{413063E9-92FE-4951-A4B6-CCC7678E4543}" type="pres">
      <dgm:prSet presAssocID="{F9B29CF1-A04E-460C-B2D6-0E3E67532BAF}" presName="horz1" presStyleCnt="0"/>
      <dgm:spPr/>
    </dgm:pt>
    <dgm:pt modelId="{922C2994-3C15-4638-867C-6D4A0F3169D3}" type="pres">
      <dgm:prSet presAssocID="{F9B29CF1-A04E-460C-B2D6-0E3E67532BAF}" presName="tx1" presStyleLbl="revTx" presStyleIdx="0" presStyleCnt="13"/>
      <dgm:spPr/>
    </dgm:pt>
    <dgm:pt modelId="{3A7D8B3F-6E3C-4741-A58A-4201F0AB584E}" type="pres">
      <dgm:prSet presAssocID="{F9B29CF1-A04E-460C-B2D6-0E3E67532BAF}" presName="vert1" presStyleCnt="0"/>
      <dgm:spPr/>
    </dgm:pt>
    <dgm:pt modelId="{716379E6-EC3A-4265-923E-2A3FC75B1BE9}" type="pres">
      <dgm:prSet presAssocID="{793BAC08-6FE8-438C-9559-D979F587E2E7}" presName="thickLine" presStyleLbl="alignNode1" presStyleIdx="1" presStyleCnt="13"/>
      <dgm:spPr/>
    </dgm:pt>
    <dgm:pt modelId="{6D2AB4E8-A250-448B-815B-432D68711312}" type="pres">
      <dgm:prSet presAssocID="{793BAC08-6FE8-438C-9559-D979F587E2E7}" presName="horz1" presStyleCnt="0"/>
      <dgm:spPr/>
    </dgm:pt>
    <dgm:pt modelId="{B3477B77-81D9-42C4-85CF-0508170B5E78}" type="pres">
      <dgm:prSet presAssocID="{793BAC08-6FE8-438C-9559-D979F587E2E7}" presName="tx1" presStyleLbl="revTx" presStyleIdx="1" presStyleCnt="13"/>
      <dgm:spPr/>
    </dgm:pt>
    <dgm:pt modelId="{EC5BBBD3-2234-4D97-B48D-579DCE11041B}" type="pres">
      <dgm:prSet presAssocID="{793BAC08-6FE8-438C-9559-D979F587E2E7}" presName="vert1" presStyleCnt="0"/>
      <dgm:spPr/>
    </dgm:pt>
    <dgm:pt modelId="{D18DBDE4-FB7A-48AF-BF1B-97284E2B43D7}" type="pres">
      <dgm:prSet presAssocID="{D4742EC5-AFC4-41DE-9585-7559A36AD3FE}" presName="thickLine" presStyleLbl="alignNode1" presStyleIdx="2" presStyleCnt="13"/>
      <dgm:spPr/>
    </dgm:pt>
    <dgm:pt modelId="{CB559515-1B47-469D-8D42-8A2F874721EC}" type="pres">
      <dgm:prSet presAssocID="{D4742EC5-AFC4-41DE-9585-7559A36AD3FE}" presName="horz1" presStyleCnt="0"/>
      <dgm:spPr/>
    </dgm:pt>
    <dgm:pt modelId="{566CAABB-7DD1-4D23-9DAC-1757005F0D8C}" type="pres">
      <dgm:prSet presAssocID="{D4742EC5-AFC4-41DE-9585-7559A36AD3FE}" presName="tx1" presStyleLbl="revTx" presStyleIdx="2" presStyleCnt="13"/>
      <dgm:spPr/>
    </dgm:pt>
    <dgm:pt modelId="{A2D4FE07-F68E-4787-B460-99C912FDE99B}" type="pres">
      <dgm:prSet presAssocID="{D4742EC5-AFC4-41DE-9585-7559A36AD3FE}" presName="vert1" presStyleCnt="0"/>
      <dgm:spPr/>
    </dgm:pt>
    <dgm:pt modelId="{935E9158-C6EF-4C95-8C62-A5DD08C3F179}" type="pres">
      <dgm:prSet presAssocID="{6551EA9D-F4B3-41B6-B6D0-C0FEE04B8E26}" presName="thickLine" presStyleLbl="alignNode1" presStyleIdx="3" presStyleCnt="13"/>
      <dgm:spPr/>
    </dgm:pt>
    <dgm:pt modelId="{74714025-121E-48AF-965F-D1ABA2D0488D}" type="pres">
      <dgm:prSet presAssocID="{6551EA9D-F4B3-41B6-B6D0-C0FEE04B8E26}" presName="horz1" presStyleCnt="0"/>
      <dgm:spPr/>
    </dgm:pt>
    <dgm:pt modelId="{B5D1E39F-D55A-45E6-A64F-086EA6175793}" type="pres">
      <dgm:prSet presAssocID="{6551EA9D-F4B3-41B6-B6D0-C0FEE04B8E26}" presName="tx1" presStyleLbl="revTx" presStyleIdx="3" presStyleCnt="13"/>
      <dgm:spPr/>
    </dgm:pt>
    <dgm:pt modelId="{F8D7318C-0E68-4260-8599-52D70671E90C}" type="pres">
      <dgm:prSet presAssocID="{6551EA9D-F4B3-41B6-B6D0-C0FEE04B8E26}" presName="vert1" presStyleCnt="0"/>
      <dgm:spPr/>
    </dgm:pt>
    <dgm:pt modelId="{D0FC2864-D72C-487A-8689-AC68ABA63DEE}" type="pres">
      <dgm:prSet presAssocID="{16A142A6-933B-4943-81A8-2E2AD5A76FCD}" presName="thickLine" presStyleLbl="alignNode1" presStyleIdx="4" presStyleCnt="13"/>
      <dgm:spPr/>
    </dgm:pt>
    <dgm:pt modelId="{54B4E7F4-3575-43C8-8901-30258A715700}" type="pres">
      <dgm:prSet presAssocID="{16A142A6-933B-4943-81A8-2E2AD5A76FCD}" presName="horz1" presStyleCnt="0"/>
      <dgm:spPr/>
    </dgm:pt>
    <dgm:pt modelId="{33E87406-9919-4F3C-9584-6F6003665213}" type="pres">
      <dgm:prSet presAssocID="{16A142A6-933B-4943-81A8-2E2AD5A76FCD}" presName="tx1" presStyleLbl="revTx" presStyleIdx="4" presStyleCnt="13"/>
      <dgm:spPr/>
    </dgm:pt>
    <dgm:pt modelId="{F2DE3B5C-0B7D-4490-B364-5502EE940EC5}" type="pres">
      <dgm:prSet presAssocID="{16A142A6-933B-4943-81A8-2E2AD5A76FCD}" presName="vert1" presStyleCnt="0"/>
      <dgm:spPr/>
    </dgm:pt>
    <dgm:pt modelId="{5D7A3E57-0EBF-41A0-B05A-5B322BA35D2C}" type="pres">
      <dgm:prSet presAssocID="{74D718CD-CDD1-473E-A1D6-2F253F545384}" presName="thickLine" presStyleLbl="alignNode1" presStyleIdx="5" presStyleCnt="13"/>
      <dgm:spPr/>
    </dgm:pt>
    <dgm:pt modelId="{941D738B-8EBF-4B14-A598-4B6FDE66DF51}" type="pres">
      <dgm:prSet presAssocID="{74D718CD-CDD1-473E-A1D6-2F253F545384}" presName="horz1" presStyleCnt="0"/>
      <dgm:spPr/>
    </dgm:pt>
    <dgm:pt modelId="{C8747155-CEB0-443F-8717-C93F2ED868EE}" type="pres">
      <dgm:prSet presAssocID="{74D718CD-CDD1-473E-A1D6-2F253F545384}" presName="tx1" presStyleLbl="revTx" presStyleIdx="5" presStyleCnt="13"/>
      <dgm:spPr/>
    </dgm:pt>
    <dgm:pt modelId="{E5EF4188-B756-4DAD-BBB4-FD57A9F6418D}" type="pres">
      <dgm:prSet presAssocID="{74D718CD-CDD1-473E-A1D6-2F253F545384}" presName="vert1" presStyleCnt="0"/>
      <dgm:spPr/>
    </dgm:pt>
    <dgm:pt modelId="{AC5CE7D6-9F82-47AC-B843-56E2D78FF9DF}" type="pres">
      <dgm:prSet presAssocID="{6284A570-5E3C-414A-8086-13E258EC1B41}" presName="thickLine" presStyleLbl="alignNode1" presStyleIdx="6" presStyleCnt="13"/>
      <dgm:spPr/>
    </dgm:pt>
    <dgm:pt modelId="{FAEA4555-6A62-46D0-9889-32923EF366A5}" type="pres">
      <dgm:prSet presAssocID="{6284A570-5E3C-414A-8086-13E258EC1B41}" presName="horz1" presStyleCnt="0"/>
      <dgm:spPr/>
    </dgm:pt>
    <dgm:pt modelId="{E07D3B79-FE88-4F42-8376-1BED1B35200B}" type="pres">
      <dgm:prSet presAssocID="{6284A570-5E3C-414A-8086-13E258EC1B41}" presName="tx1" presStyleLbl="revTx" presStyleIdx="6" presStyleCnt="13"/>
      <dgm:spPr/>
    </dgm:pt>
    <dgm:pt modelId="{E78E80D3-B96A-4205-9D4B-D96707E738D1}" type="pres">
      <dgm:prSet presAssocID="{6284A570-5E3C-414A-8086-13E258EC1B41}" presName="vert1" presStyleCnt="0"/>
      <dgm:spPr/>
    </dgm:pt>
    <dgm:pt modelId="{49394354-07C3-4144-AC42-179B6DC0EF22}" type="pres">
      <dgm:prSet presAssocID="{C34C4E13-6603-4EDD-8880-110604EEC2C3}" presName="thickLine" presStyleLbl="alignNode1" presStyleIdx="7" presStyleCnt="13"/>
      <dgm:spPr/>
    </dgm:pt>
    <dgm:pt modelId="{48013583-DC19-4363-B03F-9210685AB11F}" type="pres">
      <dgm:prSet presAssocID="{C34C4E13-6603-4EDD-8880-110604EEC2C3}" presName="horz1" presStyleCnt="0"/>
      <dgm:spPr/>
    </dgm:pt>
    <dgm:pt modelId="{6C6ABA24-42DE-4E80-998E-B2435BD6B2DD}" type="pres">
      <dgm:prSet presAssocID="{C34C4E13-6603-4EDD-8880-110604EEC2C3}" presName="tx1" presStyleLbl="revTx" presStyleIdx="7" presStyleCnt="13"/>
      <dgm:spPr/>
    </dgm:pt>
    <dgm:pt modelId="{545C674A-C1FA-43E3-A2F7-76EB78713B3C}" type="pres">
      <dgm:prSet presAssocID="{C34C4E13-6603-4EDD-8880-110604EEC2C3}" presName="vert1" presStyleCnt="0"/>
      <dgm:spPr/>
    </dgm:pt>
    <dgm:pt modelId="{EF07F7B8-B9E0-4E26-AD8D-07D19AEB4BB1}" type="pres">
      <dgm:prSet presAssocID="{0EB5BB0C-6FE0-49D4-85C6-1A9F77E9410E}" presName="thickLine" presStyleLbl="alignNode1" presStyleIdx="8" presStyleCnt="13"/>
      <dgm:spPr/>
    </dgm:pt>
    <dgm:pt modelId="{26478A5C-A1FB-4310-8715-AA181266564A}" type="pres">
      <dgm:prSet presAssocID="{0EB5BB0C-6FE0-49D4-85C6-1A9F77E9410E}" presName="horz1" presStyleCnt="0"/>
      <dgm:spPr/>
    </dgm:pt>
    <dgm:pt modelId="{8A47915E-9AF4-450F-BF9A-5822D73934A8}" type="pres">
      <dgm:prSet presAssocID="{0EB5BB0C-6FE0-49D4-85C6-1A9F77E9410E}" presName="tx1" presStyleLbl="revTx" presStyleIdx="8" presStyleCnt="13"/>
      <dgm:spPr/>
    </dgm:pt>
    <dgm:pt modelId="{C43796BB-0CBF-407C-86E1-900E4B1419F5}" type="pres">
      <dgm:prSet presAssocID="{0EB5BB0C-6FE0-49D4-85C6-1A9F77E9410E}" presName="vert1" presStyleCnt="0"/>
      <dgm:spPr/>
    </dgm:pt>
    <dgm:pt modelId="{05158EDD-A61B-4FCF-AD26-39BE62D8278E}" type="pres">
      <dgm:prSet presAssocID="{42AC4271-FCCA-4986-8683-ED7D8C696C4F}" presName="thickLine" presStyleLbl="alignNode1" presStyleIdx="9" presStyleCnt="13"/>
      <dgm:spPr/>
    </dgm:pt>
    <dgm:pt modelId="{9DF1A51F-01CD-458F-92AE-D4658C2248A3}" type="pres">
      <dgm:prSet presAssocID="{42AC4271-FCCA-4986-8683-ED7D8C696C4F}" presName="horz1" presStyleCnt="0"/>
      <dgm:spPr/>
    </dgm:pt>
    <dgm:pt modelId="{0D623CA2-555C-4CB2-80CE-8EA048509C79}" type="pres">
      <dgm:prSet presAssocID="{42AC4271-FCCA-4986-8683-ED7D8C696C4F}" presName="tx1" presStyleLbl="revTx" presStyleIdx="9" presStyleCnt="13"/>
      <dgm:spPr/>
    </dgm:pt>
    <dgm:pt modelId="{1FEC8D29-5624-4F94-921F-FA2E50CDB1AC}" type="pres">
      <dgm:prSet presAssocID="{42AC4271-FCCA-4986-8683-ED7D8C696C4F}" presName="vert1" presStyleCnt="0"/>
      <dgm:spPr/>
    </dgm:pt>
    <dgm:pt modelId="{22B240DB-74AF-4501-858D-55B433FD6ACE}" type="pres">
      <dgm:prSet presAssocID="{53F9F6BC-3405-493B-BE3C-E0A7B992CC70}" presName="thickLine" presStyleLbl="alignNode1" presStyleIdx="10" presStyleCnt="13"/>
      <dgm:spPr/>
    </dgm:pt>
    <dgm:pt modelId="{E02BA85D-F646-4060-B367-0AA56CC12088}" type="pres">
      <dgm:prSet presAssocID="{53F9F6BC-3405-493B-BE3C-E0A7B992CC70}" presName="horz1" presStyleCnt="0"/>
      <dgm:spPr/>
    </dgm:pt>
    <dgm:pt modelId="{B7253C05-5A70-4AA6-8927-CBF5418EB1C6}" type="pres">
      <dgm:prSet presAssocID="{53F9F6BC-3405-493B-BE3C-E0A7B992CC70}" presName="tx1" presStyleLbl="revTx" presStyleIdx="10" presStyleCnt="13"/>
      <dgm:spPr/>
    </dgm:pt>
    <dgm:pt modelId="{6C39C985-2791-402C-9DAC-E2EAB4933F12}" type="pres">
      <dgm:prSet presAssocID="{53F9F6BC-3405-493B-BE3C-E0A7B992CC70}" presName="vert1" presStyleCnt="0"/>
      <dgm:spPr/>
    </dgm:pt>
    <dgm:pt modelId="{F030FDD9-4375-4CA9-B738-0A9C78D708B9}" type="pres">
      <dgm:prSet presAssocID="{DBB997D3-92B8-49FD-BA2E-0F577CF73089}" presName="thickLine" presStyleLbl="alignNode1" presStyleIdx="11" presStyleCnt="13"/>
      <dgm:spPr/>
    </dgm:pt>
    <dgm:pt modelId="{1AE23A97-FDA6-4145-A319-44ACADFF75C7}" type="pres">
      <dgm:prSet presAssocID="{DBB997D3-92B8-49FD-BA2E-0F577CF73089}" presName="horz1" presStyleCnt="0"/>
      <dgm:spPr/>
    </dgm:pt>
    <dgm:pt modelId="{BD59C432-6DB2-4122-B746-53B47E1E1755}" type="pres">
      <dgm:prSet presAssocID="{DBB997D3-92B8-49FD-BA2E-0F577CF73089}" presName="tx1" presStyleLbl="revTx" presStyleIdx="11" presStyleCnt="13"/>
      <dgm:spPr/>
    </dgm:pt>
    <dgm:pt modelId="{3BE39CF2-DC26-4391-B511-0A577C8448A0}" type="pres">
      <dgm:prSet presAssocID="{DBB997D3-92B8-49FD-BA2E-0F577CF73089}" presName="vert1" presStyleCnt="0"/>
      <dgm:spPr/>
    </dgm:pt>
    <dgm:pt modelId="{2A454B3F-2DE1-436D-98E2-61F4DEBDF35A}" type="pres">
      <dgm:prSet presAssocID="{C45E8582-554C-4275-A3B4-4136417EC348}" presName="thickLine" presStyleLbl="alignNode1" presStyleIdx="12" presStyleCnt="13"/>
      <dgm:spPr/>
    </dgm:pt>
    <dgm:pt modelId="{D4BDBFEF-62CE-44DC-9AD5-58B0858B4FED}" type="pres">
      <dgm:prSet presAssocID="{C45E8582-554C-4275-A3B4-4136417EC348}" presName="horz1" presStyleCnt="0"/>
      <dgm:spPr/>
    </dgm:pt>
    <dgm:pt modelId="{0374D5EF-0024-4851-B06F-9C2245743637}" type="pres">
      <dgm:prSet presAssocID="{C45E8582-554C-4275-A3B4-4136417EC348}" presName="tx1" presStyleLbl="revTx" presStyleIdx="12" presStyleCnt="13"/>
      <dgm:spPr/>
    </dgm:pt>
    <dgm:pt modelId="{99CE1E02-73CA-4C7C-A573-32B20C809B7F}" type="pres">
      <dgm:prSet presAssocID="{C45E8582-554C-4275-A3B4-4136417EC348}" presName="vert1" presStyleCnt="0"/>
      <dgm:spPr/>
    </dgm:pt>
  </dgm:ptLst>
  <dgm:cxnLst>
    <dgm:cxn modelId="{AC51E912-1CF4-434C-AEC7-F6FE0CA0706A}" type="presOf" srcId="{16A142A6-933B-4943-81A8-2E2AD5A76FCD}" destId="{33E87406-9919-4F3C-9584-6F6003665213}" srcOrd="0" destOrd="0" presId="urn:microsoft.com/office/officeart/2008/layout/LinedList"/>
    <dgm:cxn modelId="{6521F312-EEA3-4FA4-9CE9-425F17080B33}" type="presOf" srcId="{C34C4E13-6603-4EDD-8880-110604EEC2C3}" destId="{6C6ABA24-42DE-4E80-998E-B2435BD6B2DD}" srcOrd="0" destOrd="0" presId="urn:microsoft.com/office/officeart/2008/layout/LinedList"/>
    <dgm:cxn modelId="{398DA213-EA66-41A4-B1A2-E0D86BC18721}" type="presOf" srcId="{0EB5BB0C-6FE0-49D4-85C6-1A9F77E9410E}" destId="{8A47915E-9AF4-450F-BF9A-5822D73934A8}" srcOrd="0" destOrd="0" presId="urn:microsoft.com/office/officeart/2008/layout/LinedList"/>
    <dgm:cxn modelId="{5DE9041F-580D-4D2C-8C44-8850E5905AED}" srcId="{A1A14F7C-1861-42A3-BE5F-3744C408830C}" destId="{C45E8582-554C-4275-A3B4-4136417EC348}" srcOrd="12" destOrd="0" parTransId="{820706D2-1F8E-4134-82A5-C9C5774C57E0}" sibTransId="{73F5F42C-1CFF-40E7-833E-59B1F946B5A0}"/>
    <dgm:cxn modelId="{01A9E620-DD17-4528-AA46-8771F083E93C}" type="presOf" srcId="{D4742EC5-AFC4-41DE-9585-7559A36AD3FE}" destId="{566CAABB-7DD1-4D23-9DAC-1757005F0D8C}" srcOrd="0" destOrd="0" presId="urn:microsoft.com/office/officeart/2008/layout/LinedList"/>
    <dgm:cxn modelId="{16E62C29-647F-47AC-8030-1E368EB8E066}" type="presOf" srcId="{DBB997D3-92B8-49FD-BA2E-0F577CF73089}" destId="{BD59C432-6DB2-4122-B746-53B47E1E1755}" srcOrd="0" destOrd="0" presId="urn:microsoft.com/office/officeart/2008/layout/LinedList"/>
    <dgm:cxn modelId="{4D02A42B-59A8-4438-A173-FD3923598C34}" srcId="{A1A14F7C-1861-42A3-BE5F-3744C408830C}" destId="{DBB997D3-92B8-49FD-BA2E-0F577CF73089}" srcOrd="11" destOrd="0" parTransId="{054854F4-8000-46C1-9EA1-3012158AC2A6}" sibTransId="{640757D3-0173-4257-B17E-2FB54E198752}"/>
    <dgm:cxn modelId="{244EEF2B-400E-43E9-B332-6C2D21B71D81}" srcId="{A1A14F7C-1861-42A3-BE5F-3744C408830C}" destId="{D4742EC5-AFC4-41DE-9585-7559A36AD3FE}" srcOrd="2" destOrd="0" parTransId="{ABBB736A-C6E9-4331-905D-8BFB5329AECC}" sibTransId="{A39A3E8A-8494-4CC8-87B0-10AE8A45B159}"/>
    <dgm:cxn modelId="{A696332D-E0AC-47EA-98F4-F1520B4E5E7D}" type="presOf" srcId="{6551EA9D-F4B3-41B6-B6D0-C0FEE04B8E26}" destId="{B5D1E39F-D55A-45E6-A64F-086EA6175793}" srcOrd="0" destOrd="0" presId="urn:microsoft.com/office/officeart/2008/layout/LinedList"/>
    <dgm:cxn modelId="{A4B86C2D-A4BF-4109-B0C1-677CC28FA4E5}" srcId="{A1A14F7C-1861-42A3-BE5F-3744C408830C}" destId="{6551EA9D-F4B3-41B6-B6D0-C0FEE04B8E26}" srcOrd="3" destOrd="0" parTransId="{F8521137-B370-4FF5-8238-25090329CDDB}" sibTransId="{978803AE-0C31-4F6A-B6BA-4E21FACE51F5}"/>
    <dgm:cxn modelId="{E06A8A33-225E-4D4E-A799-AB55BC5A4060}" type="presOf" srcId="{793BAC08-6FE8-438C-9559-D979F587E2E7}" destId="{B3477B77-81D9-42C4-85CF-0508170B5E78}" srcOrd="0" destOrd="0" presId="urn:microsoft.com/office/officeart/2008/layout/LinedList"/>
    <dgm:cxn modelId="{52F36C42-8A0D-42F9-901B-DC6145A0CE98}" type="presOf" srcId="{6284A570-5E3C-414A-8086-13E258EC1B41}" destId="{E07D3B79-FE88-4F42-8376-1BED1B35200B}" srcOrd="0" destOrd="0" presId="urn:microsoft.com/office/officeart/2008/layout/LinedList"/>
    <dgm:cxn modelId="{613E714C-F7CC-4B57-864D-1CEE17D21D39}" srcId="{A1A14F7C-1861-42A3-BE5F-3744C408830C}" destId="{793BAC08-6FE8-438C-9559-D979F587E2E7}" srcOrd="1" destOrd="0" parTransId="{A02634B7-7966-431B-844D-84837B8617AA}" sibTransId="{E257D824-F157-40EE-87C2-7C2247D45BAD}"/>
    <dgm:cxn modelId="{798E2555-6894-47B8-9009-3D6D89E2053E}" type="presOf" srcId="{74D718CD-CDD1-473E-A1D6-2F253F545384}" destId="{C8747155-CEB0-443F-8717-C93F2ED868EE}" srcOrd="0" destOrd="0" presId="urn:microsoft.com/office/officeart/2008/layout/LinedList"/>
    <dgm:cxn modelId="{ED3A127B-8F1B-4CBF-9B5F-A3E142098413}" type="presOf" srcId="{F9B29CF1-A04E-460C-B2D6-0E3E67532BAF}" destId="{922C2994-3C15-4638-867C-6D4A0F3169D3}" srcOrd="0" destOrd="0" presId="urn:microsoft.com/office/officeart/2008/layout/LinedList"/>
    <dgm:cxn modelId="{33FBC992-E6FC-41D5-8B8A-D8648475328B}" srcId="{A1A14F7C-1861-42A3-BE5F-3744C408830C}" destId="{F9B29CF1-A04E-460C-B2D6-0E3E67532BAF}" srcOrd="0" destOrd="0" parTransId="{2C7BDA0E-3FD8-40E4-A8F5-A9C73CDE756A}" sibTransId="{60FEF70D-7CB6-4D71-9313-D0B77B87C1F5}"/>
    <dgm:cxn modelId="{F010C69D-9817-4152-B689-6143849D1C59}" type="presOf" srcId="{42AC4271-FCCA-4986-8683-ED7D8C696C4F}" destId="{0D623CA2-555C-4CB2-80CE-8EA048509C79}" srcOrd="0" destOrd="0" presId="urn:microsoft.com/office/officeart/2008/layout/LinedList"/>
    <dgm:cxn modelId="{D6AC179E-F936-4D3B-AA68-3AC3094A8C24}" srcId="{A1A14F7C-1861-42A3-BE5F-3744C408830C}" destId="{53F9F6BC-3405-493B-BE3C-E0A7B992CC70}" srcOrd="10" destOrd="0" parTransId="{01C2DF4A-088F-4FE4-895F-4049B9151F99}" sibTransId="{A45E9E39-56C1-4596-A4F6-F9B4549B6DFA}"/>
    <dgm:cxn modelId="{3428F0A4-A575-4371-93BF-28FDAD5E6622}" srcId="{A1A14F7C-1861-42A3-BE5F-3744C408830C}" destId="{16A142A6-933B-4943-81A8-2E2AD5A76FCD}" srcOrd="4" destOrd="0" parTransId="{9053861D-DBEE-4D47-9FE5-4B34EED48F94}" sibTransId="{232FA493-8CB5-4431-BC7C-6493981AD878}"/>
    <dgm:cxn modelId="{08196BD3-8C91-4B19-9F77-E6D40967F8DB}" srcId="{A1A14F7C-1861-42A3-BE5F-3744C408830C}" destId="{6284A570-5E3C-414A-8086-13E258EC1B41}" srcOrd="6" destOrd="0" parTransId="{825A2864-2B24-4E97-B02A-EB9952BF8B9B}" sibTransId="{52BFFFB3-32D1-450F-97F1-5FFF822EC81C}"/>
    <dgm:cxn modelId="{E722CAD4-1553-4A75-8145-7A673165B4E1}" srcId="{A1A14F7C-1861-42A3-BE5F-3744C408830C}" destId="{74D718CD-CDD1-473E-A1D6-2F253F545384}" srcOrd="5" destOrd="0" parTransId="{8E5C7F24-D031-498D-B2DA-3028620C230B}" sibTransId="{883E264C-C24B-47D9-814C-E2E613D27595}"/>
    <dgm:cxn modelId="{36CE03D5-6EB3-4854-9FC9-7C793089D9D4}" srcId="{A1A14F7C-1861-42A3-BE5F-3744C408830C}" destId="{42AC4271-FCCA-4986-8683-ED7D8C696C4F}" srcOrd="9" destOrd="0" parTransId="{E6F19DC9-CEF9-4D4B-9AD0-83A3B6BB3478}" sibTransId="{CD4B8020-2B19-4FD6-8E80-45F5809AEB45}"/>
    <dgm:cxn modelId="{A77AB5E3-FB92-42C7-BCE3-CF57209E8974}" type="presOf" srcId="{C45E8582-554C-4275-A3B4-4136417EC348}" destId="{0374D5EF-0024-4851-B06F-9C2245743637}" srcOrd="0" destOrd="0" presId="urn:microsoft.com/office/officeart/2008/layout/LinedList"/>
    <dgm:cxn modelId="{8CE84FE8-51B1-40CF-8977-3965E0DD4ECC}" type="presOf" srcId="{53F9F6BC-3405-493B-BE3C-E0A7B992CC70}" destId="{B7253C05-5A70-4AA6-8927-CBF5418EB1C6}" srcOrd="0" destOrd="0" presId="urn:microsoft.com/office/officeart/2008/layout/LinedList"/>
    <dgm:cxn modelId="{3F3C6BF1-C4A5-4595-9A17-E1383FF994D0}" srcId="{A1A14F7C-1861-42A3-BE5F-3744C408830C}" destId="{C34C4E13-6603-4EDD-8880-110604EEC2C3}" srcOrd="7" destOrd="0" parTransId="{F4FCE1FE-A086-45B2-9127-5CC9A56E52BD}" sibTransId="{E2C071DA-6C7E-4D52-BC46-CE7076F85CD1}"/>
    <dgm:cxn modelId="{1AFD00F8-E9B6-4B06-85B6-0A1453F1958A}" type="presOf" srcId="{A1A14F7C-1861-42A3-BE5F-3744C408830C}" destId="{78040D45-31A4-4AEA-9AF4-5182BB36827F}" srcOrd="0" destOrd="0" presId="urn:microsoft.com/office/officeart/2008/layout/LinedList"/>
    <dgm:cxn modelId="{F7D036FA-1B02-408B-91DA-F210830021A4}" srcId="{A1A14F7C-1861-42A3-BE5F-3744C408830C}" destId="{0EB5BB0C-6FE0-49D4-85C6-1A9F77E9410E}" srcOrd="8" destOrd="0" parTransId="{3EFBE20B-DC03-4E43-B722-6B96CFB539FA}" sibTransId="{BFE1A8C7-4749-4446-AA8F-4AD6FB651F89}"/>
    <dgm:cxn modelId="{55493743-B964-413D-906E-1A82D3713E53}" type="presParOf" srcId="{78040D45-31A4-4AEA-9AF4-5182BB36827F}" destId="{9E593011-6CDA-4008-A6FD-F404D9255B10}" srcOrd="0" destOrd="0" presId="urn:microsoft.com/office/officeart/2008/layout/LinedList"/>
    <dgm:cxn modelId="{F5E16DC5-EEC2-4D5C-85F0-26ED9C7D5D95}" type="presParOf" srcId="{78040D45-31A4-4AEA-9AF4-5182BB36827F}" destId="{413063E9-92FE-4951-A4B6-CCC7678E4543}" srcOrd="1" destOrd="0" presId="urn:microsoft.com/office/officeart/2008/layout/LinedList"/>
    <dgm:cxn modelId="{B8253767-2C26-4C33-BCB0-4E71686DB1EF}" type="presParOf" srcId="{413063E9-92FE-4951-A4B6-CCC7678E4543}" destId="{922C2994-3C15-4638-867C-6D4A0F3169D3}" srcOrd="0" destOrd="0" presId="urn:microsoft.com/office/officeart/2008/layout/LinedList"/>
    <dgm:cxn modelId="{7997EA90-1432-4B61-97C1-BC8698CE6DF3}" type="presParOf" srcId="{413063E9-92FE-4951-A4B6-CCC7678E4543}" destId="{3A7D8B3F-6E3C-4741-A58A-4201F0AB584E}" srcOrd="1" destOrd="0" presId="urn:microsoft.com/office/officeart/2008/layout/LinedList"/>
    <dgm:cxn modelId="{8048AFA8-DAA3-4ED5-8037-3A61CD1BDF43}" type="presParOf" srcId="{78040D45-31A4-4AEA-9AF4-5182BB36827F}" destId="{716379E6-EC3A-4265-923E-2A3FC75B1BE9}" srcOrd="2" destOrd="0" presId="urn:microsoft.com/office/officeart/2008/layout/LinedList"/>
    <dgm:cxn modelId="{E38274BC-55C7-44A5-9D21-A31153D156E5}" type="presParOf" srcId="{78040D45-31A4-4AEA-9AF4-5182BB36827F}" destId="{6D2AB4E8-A250-448B-815B-432D68711312}" srcOrd="3" destOrd="0" presId="urn:microsoft.com/office/officeart/2008/layout/LinedList"/>
    <dgm:cxn modelId="{C19972D3-C6C4-409D-8B64-8335E90DE38C}" type="presParOf" srcId="{6D2AB4E8-A250-448B-815B-432D68711312}" destId="{B3477B77-81D9-42C4-85CF-0508170B5E78}" srcOrd="0" destOrd="0" presId="urn:microsoft.com/office/officeart/2008/layout/LinedList"/>
    <dgm:cxn modelId="{E93D8F25-E2D1-4C4C-B6D9-B748F2192CF4}" type="presParOf" srcId="{6D2AB4E8-A250-448B-815B-432D68711312}" destId="{EC5BBBD3-2234-4D97-B48D-579DCE11041B}" srcOrd="1" destOrd="0" presId="urn:microsoft.com/office/officeart/2008/layout/LinedList"/>
    <dgm:cxn modelId="{BEB299C7-7412-4360-9BEE-26182FF9571C}" type="presParOf" srcId="{78040D45-31A4-4AEA-9AF4-5182BB36827F}" destId="{D18DBDE4-FB7A-48AF-BF1B-97284E2B43D7}" srcOrd="4" destOrd="0" presId="urn:microsoft.com/office/officeart/2008/layout/LinedList"/>
    <dgm:cxn modelId="{831112EF-8D40-45E4-AC06-48E74FCD1023}" type="presParOf" srcId="{78040D45-31A4-4AEA-9AF4-5182BB36827F}" destId="{CB559515-1B47-469D-8D42-8A2F874721EC}" srcOrd="5" destOrd="0" presId="urn:microsoft.com/office/officeart/2008/layout/LinedList"/>
    <dgm:cxn modelId="{92184DD0-656C-437C-83F6-32444CE45B71}" type="presParOf" srcId="{CB559515-1B47-469D-8D42-8A2F874721EC}" destId="{566CAABB-7DD1-4D23-9DAC-1757005F0D8C}" srcOrd="0" destOrd="0" presId="urn:microsoft.com/office/officeart/2008/layout/LinedList"/>
    <dgm:cxn modelId="{CBC1A659-8A6C-416F-95F6-34A64029517B}" type="presParOf" srcId="{CB559515-1B47-469D-8D42-8A2F874721EC}" destId="{A2D4FE07-F68E-4787-B460-99C912FDE99B}" srcOrd="1" destOrd="0" presId="urn:microsoft.com/office/officeart/2008/layout/LinedList"/>
    <dgm:cxn modelId="{FCE1E5E4-D52A-4B46-BFFB-80ED09F6BCE1}" type="presParOf" srcId="{78040D45-31A4-4AEA-9AF4-5182BB36827F}" destId="{935E9158-C6EF-4C95-8C62-A5DD08C3F179}" srcOrd="6" destOrd="0" presId="urn:microsoft.com/office/officeart/2008/layout/LinedList"/>
    <dgm:cxn modelId="{23E2982B-5AE4-42B8-9066-071005B4065D}" type="presParOf" srcId="{78040D45-31A4-4AEA-9AF4-5182BB36827F}" destId="{74714025-121E-48AF-965F-D1ABA2D0488D}" srcOrd="7" destOrd="0" presId="urn:microsoft.com/office/officeart/2008/layout/LinedList"/>
    <dgm:cxn modelId="{4929F266-0908-44FD-B4C7-BE68A1B36662}" type="presParOf" srcId="{74714025-121E-48AF-965F-D1ABA2D0488D}" destId="{B5D1E39F-D55A-45E6-A64F-086EA6175793}" srcOrd="0" destOrd="0" presId="urn:microsoft.com/office/officeart/2008/layout/LinedList"/>
    <dgm:cxn modelId="{DCFD8970-B0B8-447A-9864-1DA844869ACD}" type="presParOf" srcId="{74714025-121E-48AF-965F-D1ABA2D0488D}" destId="{F8D7318C-0E68-4260-8599-52D70671E90C}" srcOrd="1" destOrd="0" presId="urn:microsoft.com/office/officeart/2008/layout/LinedList"/>
    <dgm:cxn modelId="{2EA855FE-FFC8-4486-B5FC-023B00811679}" type="presParOf" srcId="{78040D45-31A4-4AEA-9AF4-5182BB36827F}" destId="{D0FC2864-D72C-487A-8689-AC68ABA63DEE}" srcOrd="8" destOrd="0" presId="urn:microsoft.com/office/officeart/2008/layout/LinedList"/>
    <dgm:cxn modelId="{F02A6562-2CE1-4A15-94C3-761E32E0A647}" type="presParOf" srcId="{78040D45-31A4-4AEA-9AF4-5182BB36827F}" destId="{54B4E7F4-3575-43C8-8901-30258A715700}" srcOrd="9" destOrd="0" presId="urn:microsoft.com/office/officeart/2008/layout/LinedList"/>
    <dgm:cxn modelId="{0A965B38-0C82-4F2F-96B0-F19C8E71A7DB}" type="presParOf" srcId="{54B4E7F4-3575-43C8-8901-30258A715700}" destId="{33E87406-9919-4F3C-9584-6F6003665213}" srcOrd="0" destOrd="0" presId="urn:microsoft.com/office/officeart/2008/layout/LinedList"/>
    <dgm:cxn modelId="{2F577A2B-AD04-406E-A47D-AACC09BC38E6}" type="presParOf" srcId="{54B4E7F4-3575-43C8-8901-30258A715700}" destId="{F2DE3B5C-0B7D-4490-B364-5502EE940EC5}" srcOrd="1" destOrd="0" presId="urn:microsoft.com/office/officeart/2008/layout/LinedList"/>
    <dgm:cxn modelId="{3D4815D6-8D9E-44FE-B554-CDEE6CA68660}" type="presParOf" srcId="{78040D45-31A4-4AEA-9AF4-5182BB36827F}" destId="{5D7A3E57-0EBF-41A0-B05A-5B322BA35D2C}" srcOrd="10" destOrd="0" presId="urn:microsoft.com/office/officeart/2008/layout/LinedList"/>
    <dgm:cxn modelId="{EEB2446F-0AB0-4126-A44A-3D4129095CB2}" type="presParOf" srcId="{78040D45-31A4-4AEA-9AF4-5182BB36827F}" destId="{941D738B-8EBF-4B14-A598-4B6FDE66DF51}" srcOrd="11" destOrd="0" presId="urn:microsoft.com/office/officeart/2008/layout/LinedList"/>
    <dgm:cxn modelId="{169AC7FA-B79C-449F-95CA-72009C1FFDFF}" type="presParOf" srcId="{941D738B-8EBF-4B14-A598-4B6FDE66DF51}" destId="{C8747155-CEB0-443F-8717-C93F2ED868EE}" srcOrd="0" destOrd="0" presId="urn:microsoft.com/office/officeart/2008/layout/LinedList"/>
    <dgm:cxn modelId="{21EB8D38-4834-4CB6-BECA-4C759E0CB912}" type="presParOf" srcId="{941D738B-8EBF-4B14-A598-4B6FDE66DF51}" destId="{E5EF4188-B756-4DAD-BBB4-FD57A9F6418D}" srcOrd="1" destOrd="0" presId="urn:microsoft.com/office/officeart/2008/layout/LinedList"/>
    <dgm:cxn modelId="{23AA49C6-6DBE-4E9E-9426-2A53E332BF87}" type="presParOf" srcId="{78040D45-31A4-4AEA-9AF4-5182BB36827F}" destId="{AC5CE7D6-9F82-47AC-B843-56E2D78FF9DF}" srcOrd="12" destOrd="0" presId="urn:microsoft.com/office/officeart/2008/layout/LinedList"/>
    <dgm:cxn modelId="{F06E9DB7-2687-4D13-92EF-9E2C4BDA6225}" type="presParOf" srcId="{78040D45-31A4-4AEA-9AF4-5182BB36827F}" destId="{FAEA4555-6A62-46D0-9889-32923EF366A5}" srcOrd="13" destOrd="0" presId="urn:microsoft.com/office/officeart/2008/layout/LinedList"/>
    <dgm:cxn modelId="{DAAE2FFD-4377-4EB9-A97A-A25DC1E9970A}" type="presParOf" srcId="{FAEA4555-6A62-46D0-9889-32923EF366A5}" destId="{E07D3B79-FE88-4F42-8376-1BED1B35200B}" srcOrd="0" destOrd="0" presId="urn:microsoft.com/office/officeart/2008/layout/LinedList"/>
    <dgm:cxn modelId="{50CADCEA-998A-447B-83AA-6B927CF75527}" type="presParOf" srcId="{FAEA4555-6A62-46D0-9889-32923EF366A5}" destId="{E78E80D3-B96A-4205-9D4B-D96707E738D1}" srcOrd="1" destOrd="0" presId="urn:microsoft.com/office/officeart/2008/layout/LinedList"/>
    <dgm:cxn modelId="{D118D9D8-6558-4E1F-9AAA-11AF996CB638}" type="presParOf" srcId="{78040D45-31A4-4AEA-9AF4-5182BB36827F}" destId="{49394354-07C3-4144-AC42-179B6DC0EF22}" srcOrd="14" destOrd="0" presId="urn:microsoft.com/office/officeart/2008/layout/LinedList"/>
    <dgm:cxn modelId="{45886DE1-1AC0-46D7-825B-BEF0E09CE6F9}" type="presParOf" srcId="{78040D45-31A4-4AEA-9AF4-5182BB36827F}" destId="{48013583-DC19-4363-B03F-9210685AB11F}" srcOrd="15" destOrd="0" presId="urn:microsoft.com/office/officeart/2008/layout/LinedList"/>
    <dgm:cxn modelId="{94BD7A62-FD99-4E15-9D8E-8025AF8DA8E6}" type="presParOf" srcId="{48013583-DC19-4363-B03F-9210685AB11F}" destId="{6C6ABA24-42DE-4E80-998E-B2435BD6B2DD}" srcOrd="0" destOrd="0" presId="urn:microsoft.com/office/officeart/2008/layout/LinedList"/>
    <dgm:cxn modelId="{0750FC5C-B137-4C7E-A3B5-7DFD51900CB1}" type="presParOf" srcId="{48013583-DC19-4363-B03F-9210685AB11F}" destId="{545C674A-C1FA-43E3-A2F7-76EB78713B3C}" srcOrd="1" destOrd="0" presId="urn:microsoft.com/office/officeart/2008/layout/LinedList"/>
    <dgm:cxn modelId="{00CEE076-4EEB-4B6D-AC45-7CF9AF4C530D}" type="presParOf" srcId="{78040D45-31A4-4AEA-9AF4-5182BB36827F}" destId="{EF07F7B8-B9E0-4E26-AD8D-07D19AEB4BB1}" srcOrd="16" destOrd="0" presId="urn:microsoft.com/office/officeart/2008/layout/LinedList"/>
    <dgm:cxn modelId="{DFFF0165-76D9-447E-9D53-2242886EA8B3}" type="presParOf" srcId="{78040D45-31A4-4AEA-9AF4-5182BB36827F}" destId="{26478A5C-A1FB-4310-8715-AA181266564A}" srcOrd="17" destOrd="0" presId="urn:microsoft.com/office/officeart/2008/layout/LinedList"/>
    <dgm:cxn modelId="{AFC95EE6-588A-4FDA-962D-D96F009042CD}" type="presParOf" srcId="{26478A5C-A1FB-4310-8715-AA181266564A}" destId="{8A47915E-9AF4-450F-BF9A-5822D73934A8}" srcOrd="0" destOrd="0" presId="urn:microsoft.com/office/officeart/2008/layout/LinedList"/>
    <dgm:cxn modelId="{5113DD28-8A8D-48C2-A613-6EA0E9302B13}" type="presParOf" srcId="{26478A5C-A1FB-4310-8715-AA181266564A}" destId="{C43796BB-0CBF-407C-86E1-900E4B1419F5}" srcOrd="1" destOrd="0" presId="urn:microsoft.com/office/officeart/2008/layout/LinedList"/>
    <dgm:cxn modelId="{31C770E7-8446-46A8-8DE3-CE84FE7B2A0E}" type="presParOf" srcId="{78040D45-31A4-4AEA-9AF4-5182BB36827F}" destId="{05158EDD-A61B-4FCF-AD26-39BE62D8278E}" srcOrd="18" destOrd="0" presId="urn:microsoft.com/office/officeart/2008/layout/LinedList"/>
    <dgm:cxn modelId="{298E6E21-1475-4807-9B29-0D7D9B075562}" type="presParOf" srcId="{78040D45-31A4-4AEA-9AF4-5182BB36827F}" destId="{9DF1A51F-01CD-458F-92AE-D4658C2248A3}" srcOrd="19" destOrd="0" presId="urn:microsoft.com/office/officeart/2008/layout/LinedList"/>
    <dgm:cxn modelId="{C5475298-CB71-4717-9B91-1CC9602A4D47}" type="presParOf" srcId="{9DF1A51F-01CD-458F-92AE-D4658C2248A3}" destId="{0D623CA2-555C-4CB2-80CE-8EA048509C79}" srcOrd="0" destOrd="0" presId="urn:microsoft.com/office/officeart/2008/layout/LinedList"/>
    <dgm:cxn modelId="{DEB9B893-D665-4B33-A223-EEBAE480F308}" type="presParOf" srcId="{9DF1A51F-01CD-458F-92AE-D4658C2248A3}" destId="{1FEC8D29-5624-4F94-921F-FA2E50CDB1AC}" srcOrd="1" destOrd="0" presId="urn:microsoft.com/office/officeart/2008/layout/LinedList"/>
    <dgm:cxn modelId="{2420D3B1-205B-450F-8E83-BCB1108CEC57}" type="presParOf" srcId="{78040D45-31A4-4AEA-9AF4-5182BB36827F}" destId="{22B240DB-74AF-4501-858D-55B433FD6ACE}" srcOrd="20" destOrd="0" presId="urn:microsoft.com/office/officeart/2008/layout/LinedList"/>
    <dgm:cxn modelId="{33D607C9-61B8-49A6-81C1-F8E8108F5CF3}" type="presParOf" srcId="{78040D45-31A4-4AEA-9AF4-5182BB36827F}" destId="{E02BA85D-F646-4060-B367-0AA56CC12088}" srcOrd="21" destOrd="0" presId="urn:microsoft.com/office/officeart/2008/layout/LinedList"/>
    <dgm:cxn modelId="{5915CD74-491F-43E8-A522-8F7D9A93265A}" type="presParOf" srcId="{E02BA85D-F646-4060-B367-0AA56CC12088}" destId="{B7253C05-5A70-4AA6-8927-CBF5418EB1C6}" srcOrd="0" destOrd="0" presId="urn:microsoft.com/office/officeart/2008/layout/LinedList"/>
    <dgm:cxn modelId="{EC3372EE-4CC0-4844-A67A-4AEA5DF94D42}" type="presParOf" srcId="{E02BA85D-F646-4060-B367-0AA56CC12088}" destId="{6C39C985-2791-402C-9DAC-E2EAB4933F12}" srcOrd="1" destOrd="0" presId="urn:microsoft.com/office/officeart/2008/layout/LinedList"/>
    <dgm:cxn modelId="{4DEAF23B-2028-4AF8-B2AD-57BDFE3381F3}" type="presParOf" srcId="{78040D45-31A4-4AEA-9AF4-5182BB36827F}" destId="{F030FDD9-4375-4CA9-B738-0A9C78D708B9}" srcOrd="22" destOrd="0" presId="urn:microsoft.com/office/officeart/2008/layout/LinedList"/>
    <dgm:cxn modelId="{F224ACBE-A4AA-43CB-AEE5-3048AD65250F}" type="presParOf" srcId="{78040D45-31A4-4AEA-9AF4-5182BB36827F}" destId="{1AE23A97-FDA6-4145-A319-44ACADFF75C7}" srcOrd="23" destOrd="0" presId="urn:microsoft.com/office/officeart/2008/layout/LinedList"/>
    <dgm:cxn modelId="{D246CF54-F932-48C5-9DFE-CFAFE0F6E041}" type="presParOf" srcId="{1AE23A97-FDA6-4145-A319-44ACADFF75C7}" destId="{BD59C432-6DB2-4122-B746-53B47E1E1755}" srcOrd="0" destOrd="0" presId="urn:microsoft.com/office/officeart/2008/layout/LinedList"/>
    <dgm:cxn modelId="{8A93F9FF-F9D1-4639-84BB-1D261895DFC8}" type="presParOf" srcId="{1AE23A97-FDA6-4145-A319-44ACADFF75C7}" destId="{3BE39CF2-DC26-4391-B511-0A577C8448A0}" srcOrd="1" destOrd="0" presId="urn:microsoft.com/office/officeart/2008/layout/LinedList"/>
    <dgm:cxn modelId="{77711040-2DBD-490D-8CDA-26F31FCC3021}" type="presParOf" srcId="{78040D45-31A4-4AEA-9AF4-5182BB36827F}" destId="{2A454B3F-2DE1-436D-98E2-61F4DEBDF35A}" srcOrd="24" destOrd="0" presId="urn:microsoft.com/office/officeart/2008/layout/LinedList"/>
    <dgm:cxn modelId="{1848DBE7-1661-43EE-B4DD-A07751F0D537}" type="presParOf" srcId="{78040D45-31A4-4AEA-9AF4-5182BB36827F}" destId="{D4BDBFEF-62CE-44DC-9AD5-58B0858B4FED}" srcOrd="25" destOrd="0" presId="urn:microsoft.com/office/officeart/2008/layout/LinedList"/>
    <dgm:cxn modelId="{64E3D008-E9C7-4207-B181-5AB178CEED8B}" type="presParOf" srcId="{D4BDBFEF-62CE-44DC-9AD5-58B0858B4FED}" destId="{0374D5EF-0024-4851-B06F-9C2245743637}" srcOrd="0" destOrd="0" presId="urn:microsoft.com/office/officeart/2008/layout/LinedList"/>
    <dgm:cxn modelId="{8CAA8758-0071-4027-AC79-8D7664C19CD9}" type="presParOf" srcId="{D4BDBFEF-62CE-44DC-9AD5-58B0858B4FED}" destId="{99CE1E02-73CA-4C7C-A573-32B20C809B7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9A9A88A-D756-4C4F-AA63-835554E41A0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FF97564-2353-49AB-8065-5B518826B333}">
      <dgm:prSet/>
      <dgm:spPr/>
      <dgm:t>
        <a:bodyPr/>
        <a:lstStyle/>
        <a:p>
          <a:r>
            <a:rPr lang="en-US" dirty="0"/>
            <a:t>JOIN THE </a:t>
          </a:r>
          <a:r>
            <a:rPr lang="en-US" dirty="0" err="1"/>
            <a:t>MatArt</a:t>
          </a:r>
          <a:r>
            <a:rPr lang="en-US" dirty="0"/>
            <a:t> JOURNEY</a:t>
          </a:r>
        </a:p>
      </dgm:t>
    </dgm:pt>
    <dgm:pt modelId="{D851410F-15CE-48DD-ADD1-D2019800ABD4}" type="parTrans" cxnId="{D371994E-F1A0-4FAD-8CCE-0DF470362518}">
      <dgm:prSet/>
      <dgm:spPr/>
      <dgm:t>
        <a:bodyPr/>
        <a:lstStyle/>
        <a:p>
          <a:endParaRPr lang="en-US"/>
        </a:p>
      </dgm:t>
    </dgm:pt>
    <dgm:pt modelId="{FB3F516C-2248-49C6-812F-6DF99D5D38CE}" type="sibTrans" cxnId="{D371994E-F1A0-4FAD-8CCE-0DF470362518}">
      <dgm:prSet/>
      <dgm:spPr/>
      <dgm:t>
        <a:bodyPr/>
        <a:lstStyle/>
        <a:p>
          <a:endParaRPr lang="en-US"/>
        </a:p>
      </dgm:t>
    </dgm:pt>
    <dgm:pt modelId="{C031D2FC-3769-44C5-8EF8-C2435E8B3BFE}">
      <dgm:prSet/>
      <dgm:spPr/>
      <dgm:t>
        <a:bodyPr/>
        <a:lstStyle/>
        <a:p>
          <a:r>
            <a:rPr lang="en-US"/>
            <a:t>Together, we can:</a:t>
          </a:r>
        </a:p>
      </dgm:t>
    </dgm:pt>
    <dgm:pt modelId="{B2362BC1-13B5-4FF3-821E-BDB2D4A2C1A3}" type="parTrans" cxnId="{5080F301-3B86-4CD0-8685-D3CF4C17C5DB}">
      <dgm:prSet/>
      <dgm:spPr/>
      <dgm:t>
        <a:bodyPr/>
        <a:lstStyle/>
        <a:p>
          <a:endParaRPr lang="en-US"/>
        </a:p>
      </dgm:t>
    </dgm:pt>
    <dgm:pt modelId="{143FEF82-9FAD-44A2-A55A-506793E5FCB5}" type="sibTrans" cxnId="{5080F301-3B86-4CD0-8685-D3CF4C17C5DB}">
      <dgm:prSet/>
      <dgm:spPr/>
      <dgm:t>
        <a:bodyPr/>
        <a:lstStyle/>
        <a:p>
          <a:endParaRPr lang="en-US"/>
        </a:p>
      </dgm:t>
    </dgm:pt>
    <dgm:pt modelId="{4ABE4A95-5378-4A5F-9566-32ECBD811C0A}">
      <dgm:prSet/>
      <dgm:spPr/>
      <dgm:t>
        <a:bodyPr/>
        <a:lstStyle/>
        <a:p>
          <a:r>
            <a:rPr lang="en-US"/>
            <a:t>Create a nationally recognized sustainable craft character.</a:t>
          </a:r>
        </a:p>
      </dgm:t>
    </dgm:pt>
    <dgm:pt modelId="{9EAEB2FA-C3B1-41BE-A4C8-18F5BEE774BA}" type="parTrans" cxnId="{09AA7D84-A7E6-4572-9EDE-E4F5DE15731D}">
      <dgm:prSet/>
      <dgm:spPr/>
      <dgm:t>
        <a:bodyPr/>
        <a:lstStyle/>
        <a:p>
          <a:endParaRPr lang="en-US"/>
        </a:p>
      </dgm:t>
    </dgm:pt>
    <dgm:pt modelId="{C3759FF8-7ACB-4319-BD7F-131A06F47A3C}" type="sibTrans" cxnId="{09AA7D84-A7E6-4572-9EDE-E4F5DE15731D}">
      <dgm:prSet/>
      <dgm:spPr/>
      <dgm:t>
        <a:bodyPr/>
        <a:lstStyle/>
        <a:p>
          <a:endParaRPr lang="en-US"/>
        </a:p>
      </dgm:t>
    </dgm:pt>
    <dgm:pt modelId="{41F88E12-20C5-4817-869A-57901ACF0EFA}">
      <dgm:prSet/>
      <dgm:spPr/>
      <dgm:t>
        <a:bodyPr/>
        <a:lstStyle/>
        <a:p>
          <a:r>
            <a:rPr lang="en-US"/>
            <a:t>Make keepsakes that endure generations</a:t>
          </a:r>
        </a:p>
      </dgm:t>
    </dgm:pt>
    <dgm:pt modelId="{B28251EC-E617-4172-89BC-176FA79FBFD8}" type="parTrans" cxnId="{5FF62929-C5EC-4BAA-8DCF-1F909E17264A}">
      <dgm:prSet/>
      <dgm:spPr/>
      <dgm:t>
        <a:bodyPr/>
        <a:lstStyle/>
        <a:p>
          <a:endParaRPr lang="en-US"/>
        </a:p>
      </dgm:t>
    </dgm:pt>
    <dgm:pt modelId="{9B18859F-B0E2-48A4-ACAE-992A3ECD4A0B}" type="sibTrans" cxnId="{5FF62929-C5EC-4BAA-8DCF-1F909E17264A}">
      <dgm:prSet/>
      <dgm:spPr/>
      <dgm:t>
        <a:bodyPr/>
        <a:lstStyle/>
        <a:p>
          <a:endParaRPr lang="en-US"/>
        </a:p>
      </dgm:t>
    </dgm:pt>
    <dgm:pt modelId="{B848D0CD-579C-4170-83BC-7929D6BA0659}">
      <dgm:prSet/>
      <dgm:spPr/>
      <dgm:t>
        <a:bodyPr/>
        <a:lstStyle/>
        <a:p>
          <a:r>
            <a:rPr lang="en-US" dirty="0"/>
            <a:t>Having positive environmental impact while developing a profitable business.</a:t>
          </a:r>
        </a:p>
      </dgm:t>
    </dgm:pt>
    <dgm:pt modelId="{2559DAD0-C1DB-48E5-87BF-9F407CA3E872}" type="parTrans" cxnId="{155D0D65-7472-4B4D-87FB-0C5BB923A9B6}">
      <dgm:prSet/>
      <dgm:spPr/>
      <dgm:t>
        <a:bodyPr/>
        <a:lstStyle/>
        <a:p>
          <a:endParaRPr lang="en-US"/>
        </a:p>
      </dgm:t>
    </dgm:pt>
    <dgm:pt modelId="{82F06D05-7122-4407-B8E9-C172829EA98C}" type="sibTrans" cxnId="{155D0D65-7472-4B4D-87FB-0C5BB923A9B6}">
      <dgm:prSet/>
      <dgm:spPr/>
      <dgm:t>
        <a:bodyPr/>
        <a:lstStyle/>
        <a:p>
          <a:endParaRPr lang="en-US"/>
        </a:p>
      </dgm:t>
    </dgm:pt>
    <dgm:pt modelId="{77F5F5E7-D177-45AE-AF35-AD2BC371918E}">
      <dgm:prSet/>
      <dgm:spPr/>
      <dgm:t>
        <a:bodyPr/>
        <a:lstStyle/>
        <a:p>
          <a:r>
            <a:rPr lang="en-US" dirty="0"/>
            <a:t>The catalyst to the next stage of our growth is your £50,000 investment.</a:t>
          </a:r>
        </a:p>
      </dgm:t>
    </dgm:pt>
    <dgm:pt modelId="{148F88DD-7804-4111-BFD3-0E1E45EF366D}" type="parTrans" cxnId="{7BD7E45F-5ECF-4A9D-B2EE-6F353505EC2C}">
      <dgm:prSet/>
      <dgm:spPr/>
      <dgm:t>
        <a:bodyPr/>
        <a:lstStyle/>
        <a:p>
          <a:endParaRPr lang="en-US"/>
        </a:p>
      </dgm:t>
    </dgm:pt>
    <dgm:pt modelId="{68DCB922-573D-4D89-B963-6601E7B8A1EF}" type="sibTrans" cxnId="{7BD7E45F-5ECF-4A9D-B2EE-6F353505EC2C}">
      <dgm:prSet/>
      <dgm:spPr/>
      <dgm:t>
        <a:bodyPr/>
        <a:lstStyle/>
        <a:p>
          <a:endParaRPr lang="en-US"/>
        </a:p>
      </dgm:t>
    </dgm:pt>
    <dgm:pt modelId="{F749150C-943F-47B3-B394-CA5337E448DE}" type="pres">
      <dgm:prSet presAssocID="{49A9A88A-D756-4C4F-AA63-835554E41A0A}" presName="linear" presStyleCnt="0">
        <dgm:presLayoutVars>
          <dgm:animLvl val="lvl"/>
          <dgm:resizeHandles val="exact"/>
        </dgm:presLayoutVars>
      </dgm:prSet>
      <dgm:spPr/>
    </dgm:pt>
    <dgm:pt modelId="{8164FB6C-7BB2-4CFE-8CC5-9E3474C3DF69}" type="pres">
      <dgm:prSet presAssocID="{5FF97564-2353-49AB-8065-5B518826B333}" presName="parentText" presStyleLbl="node1" presStyleIdx="0" presStyleCnt="6">
        <dgm:presLayoutVars>
          <dgm:chMax val="0"/>
          <dgm:bulletEnabled val="1"/>
        </dgm:presLayoutVars>
      </dgm:prSet>
      <dgm:spPr/>
    </dgm:pt>
    <dgm:pt modelId="{D9D2A0E2-890D-4CE3-B2C9-0CB1533B09BF}" type="pres">
      <dgm:prSet presAssocID="{FB3F516C-2248-49C6-812F-6DF99D5D38CE}" presName="spacer" presStyleCnt="0"/>
      <dgm:spPr/>
    </dgm:pt>
    <dgm:pt modelId="{5B67FA39-845B-4D2E-ABBC-99DE09AE32DC}" type="pres">
      <dgm:prSet presAssocID="{C031D2FC-3769-44C5-8EF8-C2435E8B3BFE}" presName="parentText" presStyleLbl="node1" presStyleIdx="1" presStyleCnt="6">
        <dgm:presLayoutVars>
          <dgm:chMax val="0"/>
          <dgm:bulletEnabled val="1"/>
        </dgm:presLayoutVars>
      </dgm:prSet>
      <dgm:spPr/>
    </dgm:pt>
    <dgm:pt modelId="{512F325E-F621-474E-858B-E3BE595076E3}" type="pres">
      <dgm:prSet presAssocID="{143FEF82-9FAD-44A2-A55A-506793E5FCB5}" presName="spacer" presStyleCnt="0"/>
      <dgm:spPr/>
    </dgm:pt>
    <dgm:pt modelId="{8DA48A8D-4BC8-4656-A4E0-9996FF001A76}" type="pres">
      <dgm:prSet presAssocID="{4ABE4A95-5378-4A5F-9566-32ECBD811C0A}" presName="parentText" presStyleLbl="node1" presStyleIdx="2" presStyleCnt="6">
        <dgm:presLayoutVars>
          <dgm:chMax val="0"/>
          <dgm:bulletEnabled val="1"/>
        </dgm:presLayoutVars>
      </dgm:prSet>
      <dgm:spPr/>
    </dgm:pt>
    <dgm:pt modelId="{7484B299-7D6F-464B-9B1F-CAAA1B01241A}" type="pres">
      <dgm:prSet presAssocID="{C3759FF8-7ACB-4319-BD7F-131A06F47A3C}" presName="spacer" presStyleCnt="0"/>
      <dgm:spPr/>
    </dgm:pt>
    <dgm:pt modelId="{2D9CD761-80F6-41BF-825B-5E4F2F371FB8}" type="pres">
      <dgm:prSet presAssocID="{41F88E12-20C5-4817-869A-57901ACF0EFA}" presName="parentText" presStyleLbl="node1" presStyleIdx="3" presStyleCnt="6">
        <dgm:presLayoutVars>
          <dgm:chMax val="0"/>
          <dgm:bulletEnabled val="1"/>
        </dgm:presLayoutVars>
      </dgm:prSet>
      <dgm:spPr/>
    </dgm:pt>
    <dgm:pt modelId="{774865BE-E358-4F8A-ABC8-28384D9D130C}" type="pres">
      <dgm:prSet presAssocID="{9B18859F-B0E2-48A4-ACAE-992A3ECD4A0B}" presName="spacer" presStyleCnt="0"/>
      <dgm:spPr/>
    </dgm:pt>
    <dgm:pt modelId="{4EA51852-D105-4209-9578-1EC5606747B1}" type="pres">
      <dgm:prSet presAssocID="{B848D0CD-579C-4170-83BC-7929D6BA0659}" presName="parentText" presStyleLbl="node1" presStyleIdx="4" presStyleCnt="6">
        <dgm:presLayoutVars>
          <dgm:chMax val="0"/>
          <dgm:bulletEnabled val="1"/>
        </dgm:presLayoutVars>
      </dgm:prSet>
      <dgm:spPr/>
    </dgm:pt>
    <dgm:pt modelId="{E8766198-3F4E-4227-933B-781A502E930E}" type="pres">
      <dgm:prSet presAssocID="{82F06D05-7122-4407-B8E9-C172829EA98C}" presName="spacer" presStyleCnt="0"/>
      <dgm:spPr/>
    </dgm:pt>
    <dgm:pt modelId="{53B11920-9D15-4BEE-8ACD-31368A3DCB06}" type="pres">
      <dgm:prSet presAssocID="{77F5F5E7-D177-45AE-AF35-AD2BC371918E}" presName="parentText" presStyleLbl="node1" presStyleIdx="5" presStyleCnt="6">
        <dgm:presLayoutVars>
          <dgm:chMax val="0"/>
          <dgm:bulletEnabled val="1"/>
        </dgm:presLayoutVars>
      </dgm:prSet>
      <dgm:spPr/>
    </dgm:pt>
  </dgm:ptLst>
  <dgm:cxnLst>
    <dgm:cxn modelId="{5080F301-3B86-4CD0-8685-D3CF4C17C5DB}" srcId="{49A9A88A-D756-4C4F-AA63-835554E41A0A}" destId="{C031D2FC-3769-44C5-8EF8-C2435E8B3BFE}" srcOrd="1" destOrd="0" parTransId="{B2362BC1-13B5-4FF3-821E-BDB2D4A2C1A3}" sibTransId="{143FEF82-9FAD-44A2-A55A-506793E5FCB5}"/>
    <dgm:cxn modelId="{144AFF11-7A4F-4B8F-8F2B-BAEB1F05B3E2}" type="presOf" srcId="{B848D0CD-579C-4170-83BC-7929D6BA0659}" destId="{4EA51852-D105-4209-9578-1EC5606747B1}" srcOrd="0" destOrd="0" presId="urn:microsoft.com/office/officeart/2005/8/layout/vList2"/>
    <dgm:cxn modelId="{5FF62929-C5EC-4BAA-8DCF-1F909E17264A}" srcId="{49A9A88A-D756-4C4F-AA63-835554E41A0A}" destId="{41F88E12-20C5-4817-869A-57901ACF0EFA}" srcOrd="3" destOrd="0" parTransId="{B28251EC-E617-4172-89BC-176FA79FBFD8}" sibTransId="{9B18859F-B0E2-48A4-ACAE-992A3ECD4A0B}"/>
    <dgm:cxn modelId="{E860135B-9F46-470A-A651-891F106DC187}" type="presOf" srcId="{49A9A88A-D756-4C4F-AA63-835554E41A0A}" destId="{F749150C-943F-47B3-B394-CA5337E448DE}" srcOrd="0" destOrd="0" presId="urn:microsoft.com/office/officeart/2005/8/layout/vList2"/>
    <dgm:cxn modelId="{A43EB05C-D679-4849-B8F3-B28DA90D2038}" type="presOf" srcId="{4ABE4A95-5378-4A5F-9566-32ECBD811C0A}" destId="{8DA48A8D-4BC8-4656-A4E0-9996FF001A76}" srcOrd="0" destOrd="0" presId="urn:microsoft.com/office/officeart/2005/8/layout/vList2"/>
    <dgm:cxn modelId="{7BD7E45F-5ECF-4A9D-B2EE-6F353505EC2C}" srcId="{49A9A88A-D756-4C4F-AA63-835554E41A0A}" destId="{77F5F5E7-D177-45AE-AF35-AD2BC371918E}" srcOrd="5" destOrd="0" parTransId="{148F88DD-7804-4111-BFD3-0E1E45EF366D}" sibTransId="{68DCB922-573D-4D89-B963-6601E7B8A1EF}"/>
    <dgm:cxn modelId="{155D0D65-7472-4B4D-87FB-0C5BB923A9B6}" srcId="{49A9A88A-D756-4C4F-AA63-835554E41A0A}" destId="{B848D0CD-579C-4170-83BC-7929D6BA0659}" srcOrd="4" destOrd="0" parTransId="{2559DAD0-C1DB-48E5-87BF-9F407CA3E872}" sibTransId="{82F06D05-7122-4407-B8E9-C172829EA98C}"/>
    <dgm:cxn modelId="{0F77B36A-4342-4AAA-82DC-4B547747AB0F}" type="presOf" srcId="{41F88E12-20C5-4817-869A-57901ACF0EFA}" destId="{2D9CD761-80F6-41BF-825B-5E4F2F371FB8}" srcOrd="0" destOrd="0" presId="urn:microsoft.com/office/officeart/2005/8/layout/vList2"/>
    <dgm:cxn modelId="{D371994E-F1A0-4FAD-8CCE-0DF470362518}" srcId="{49A9A88A-D756-4C4F-AA63-835554E41A0A}" destId="{5FF97564-2353-49AB-8065-5B518826B333}" srcOrd="0" destOrd="0" parTransId="{D851410F-15CE-48DD-ADD1-D2019800ABD4}" sibTransId="{FB3F516C-2248-49C6-812F-6DF99D5D38CE}"/>
    <dgm:cxn modelId="{09AA7D84-A7E6-4572-9EDE-E4F5DE15731D}" srcId="{49A9A88A-D756-4C4F-AA63-835554E41A0A}" destId="{4ABE4A95-5378-4A5F-9566-32ECBD811C0A}" srcOrd="2" destOrd="0" parTransId="{9EAEB2FA-C3B1-41BE-A4C8-18F5BEE774BA}" sibTransId="{C3759FF8-7ACB-4319-BD7F-131A06F47A3C}"/>
    <dgm:cxn modelId="{403AB79F-6A1F-4954-92DA-721486FFB446}" type="presOf" srcId="{C031D2FC-3769-44C5-8EF8-C2435E8B3BFE}" destId="{5B67FA39-845B-4D2E-ABBC-99DE09AE32DC}" srcOrd="0" destOrd="0" presId="urn:microsoft.com/office/officeart/2005/8/layout/vList2"/>
    <dgm:cxn modelId="{610C0BAC-6E7D-4F5F-8862-53A08256A154}" type="presOf" srcId="{77F5F5E7-D177-45AE-AF35-AD2BC371918E}" destId="{53B11920-9D15-4BEE-8ACD-31368A3DCB06}" srcOrd="0" destOrd="0" presId="urn:microsoft.com/office/officeart/2005/8/layout/vList2"/>
    <dgm:cxn modelId="{7F1A42FB-35CF-455A-B6E5-08C562527AAA}" type="presOf" srcId="{5FF97564-2353-49AB-8065-5B518826B333}" destId="{8164FB6C-7BB2-4CFE-8CC5-9E3474C3DF69}" srcOrd="0" destOrd="0" presId="urn:microsoft.com/office/officeart/2005/8/layout/vList2"/>
    <dgm:cxn modelId="{8704EB54-7178-4332-8D1D-168E2BFD3975}" type="presParOf" srcId="{F749150C-943F-47B3-B394-CA5337E448DE}" destId="{8164FB6C-7BB2-4CFE-8CC5-9E3474C3DF69}" srcOrd="0" destOrd="0" presId="urn:microsoft.com/office/officeart/2005/8/layout/vList2"/>
    <dgm:cxn modelId="{1877FC8D-2008-43FE-9FDC-B034D2D9DA9C}" type="presParOf" srcId="{F749150C-943F-47B3-B394-CA5337E448DE}" destId="{D9D2A0E2-890D-4CE3-B2C9-0CB1533B09BF}" srcOrd="1" destOrd="0" presId="urn:microsoft.com/office/officeart/2005/8/layout/vList2"/>
    <dgm:cxn modelId="{5C2253D0-FB08-47E3-87AA-569277D316ED}" type="presParOf" srcId="{F749150C-943F-47B3-B394-CA5337E448DE}" destId="{5B67FA39-845B-4D2E-ABBC-99DE09AE32DC}" srcOrd="2" destOrd="0" presId="urn:microsoft.com/office/officeart/2005/8/layout/vList2"/>
    <dgm:cxn modelId="{87EB398A-943E-4A57-B7BD-9D6A41BACC21}" type="presParOf" srcId="{F749150C-943F-47B3-B394-CA5337E448DE}" destId="{512F325E-F621-474E-858B-E3BE595076E3}" srcOrd="3" destOrd="0" presId="urn:microsoft.com/office/officeart/2005/8/layout/vList2"/>
    <dgm:cxn modelId="{EB001D45-30BD-4C30-851B-8FCF8BABC680}" type="presParOf" srcId="{F749150C-943F-47B3-B394-CA5337E448DE}" destId="{8DA48A8D-4BC8-4656-A4E0-9996FF001A76}" srcOrd="4" destOrd="0" presId="urn:microsoft.com/office/officeart/2005/8/layout/vList2"/>
    <dgm:cxn modelId="{159FD248-7056-42CC-BD5A-0765405FC967}" type="presParOf" srcId="{F749150C-943F-47B3-B394-CA5337E448DE}" destId="{7484B299-7D6F-464B-9B1F-CAAA1B01241A}" srcOrd="5" destOrd="0" presId="urn:microsoft.com/office/officeart/2005/8/layout/vList2"/>
    <dgm:cxn modelId="{17A7C870-F042-4A6A-982B-C12D47A61A45}" type="presParOf" srcId="{F749150C-943F-47B3-B394-CA5337E448DE}" destId="{2D9CD761-80F6-41BF-825B-5E4F2F371FB8}" srcOrd="6" destOrd="0" presId="urn:microsoft.com/office/officeart/2005/8/layout/vList2"/>
    <dgm:cxn modelId="{576EFF9A-8B58-4C8E-82D4-03F2488D161D}" type="presParOf" srcId="{F749150C-943F-47B3-B394-CA5337E448DE}" destId="{774865BE-E358-4F8A-ABC8-28384D9D130C}" srcOrd="7" destOrd="0" presId="urn:microsoft.com/office/officeart/2005/8/layout/vList2"/>
    <dgm:cxn modelId="{5E264FF6-2BF7-4BC3-B768-5ED970FDF4DC}" type="presParOf" srcId="{F749150C-943F-47B3-B394-CA5337E448DE}" destId="{4EA51852-D105-4209-9578-1EC5606747B1}" srcOrd="8" destOrd="0" presId="urn:microsoft.com/office/officeart/2005/8/layout/vList2"/>
    <dgm:cxn modelId="{88BB1FB5-7221-431F-AE0A-B578E15D48D4}" type="presParOf" srcId="{F749150C-943F-47B3-B394-CA5337E448DE}" destId="{E8766198-3F4E-4227-933B-781A502E930E}" srcOrd="9" destOrd="0" presId="urn:microsoft.com/office/officeart/2005/8/layout/vList2"/>
    <dgm:cxn modelId="{A93FD082-618D-485C-8E2A-F6B2C90E237A}" type="presParOf" srcId="{F749150C-943F-47B3-B394-CA5337E448DE}" destId="{53B11920-9D15-4BEE-8ACD-31368A3DCB06}"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DC2D51-37A7-4CF4-BA0F-5D520EE514CC}">
      <dsp:nvSpPr>
        <dsp:cNvPr id="0" name=""/>
        <dsp:cNvSpPr/>
      </dsp:nvSpPr>
      <dsp:spPr>
        <a:xfrm>
          <a:off x="323426" y="1030579"/>
          <a:ext cx="1009001" cy="100900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E60436-8013-48BC-9671-305E15CB1EA0}">
      <dsp:nvSpPr>
        <dsp:cNvPr id="0" name=""/>
        <dsp:cNvSpPr/>
      </dsp:nvSpPr>
      <dsp:spPr>
        <a:xfrm>
          <a:off x="538459" y="1245613"/>
          <a:ext cx="578935" cy="5789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0B47C2-ECF2-48D6-9ECA-569411926F69}">
      <dsp:nvSpPr>
        <dsp:cNvPr id="0" name=""/>
        <dsp:cNvSpPr/>
      </dsp:nvSpPr>
      <dsp:spPr>
        <a:xfrm>
          <a:off x="876" y="2353861"/>
          <a:ext cx="1654101" cy="1530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PHYSICAL MARKETING EXAMPLES</a:t>
          </a:r>
        </a:p>
      </dsp:txBody>
      <dsp:txXfrm>
        <a:off x="876" y="2353861"/>
        <a:ext cx="1654101" cy="1530043"/>
      </dsp:txXfrm>
    </dsp:sp>
    <dsp:sp modelId="{412F07B6-D62B-4D23-B04E-88213DB65057}">
      <dsp:nvSpPr>
        <dsp:cNvPr id="0" name=""/>
        <dsp:cNvSpPr/>
      </dsp:nvSpPr>
      <dsp:spPr>
        <a:xfrm>
          <a:off x="2266995" y="1030579"/>
          <a:ext cx="1009001" cy="100900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1CD980-3311-45C2-99BB-19125D08424B}">
      <dsp:nvSpPr>
        <dsp:cNvPr id="0" name=""/>
        <dsp:cNvSpPr/>
      </dsp:nvSpPr>
      <dsp:spPr>
        <a:xfrm>
          <a:off x="2482029" y="1245613"/>
          <a:ext cx="578935" cy="5789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69C9D7-0204-4A15-B225-E13D378BF80A}">
      <dsp:nvSpPr>
        <dsp:cNvPr id="0" name=""/>
        <dsp:cNvSpPr/>
      </dsp:nvSpPr>
      <dsp:spPr>
        <a:xfrm>
          <a:off x="1944446" y="2353861"/>
          <a:ext cx="1654101" cy="1530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Premium Metal business cards  </a:t>
          </a:r>
        </a:p>
      </dsp:txBody>
      <dsp:txXfrm>
        <a:off x="1944446" y="2353861"/>
        <a:ext cx="1654101" cy="1530043"/>
      </dsp:txXfrm>
    </dsp:sp>
    <dsp:sp modelId="{D305299A-044A-418A-A12A-88123A5E3A77}">
      <dsp:nvSpPr>
        <dsp:cNvPr id="0" name=""/>
        <dsp:cNvSpPr/>
      </dsp:nvSpPr>
      <dsp:spPr>
        <a:xfrm>
          <a:off x="4210565" y="1030579"/>
          <a:ext cx="1009001" cy="100900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A9A170-AED4-4DC5-8895-985CE3CE0408}">
      <dsp:nvSpPr>
        <dsp:cNvPr id="0" name=""/>
        <dsp:cNvSpPr/>
      </dsp:nvSpPr>
      <dsp:spPr>
        <a:xfrm>
          <a:off x="4425598" y="1245613"/>
          <a:ext cx="578935" cy="5789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B3AF67-B7FD-4DCC-A2B8-DD1E0A94654F}">
      <dsp:nvSpPr>
        <dsp:cNvPr id="0" name=""/>
        <dsp:cNvSpPr/>
      </dsp:nvSpPr>
      <dsp:spPr>
        <a:xfrm>
          <a:off x="3888015" y="2353861"/>
          <a:ext cx="1654101" cy="1530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a pop-up shop display</a:t>
          </a:r>
        </a:p>
      </dsp:txBody>
      <dsp:txXfrm>
        <a:off x="3888015" y="2353861"/>
        <a:ext cx="1654101" cy="1530043"/>
      </dsp:txXfrm>
    </dsp:sp>
    <dsp:sp modelId="{15BDB8F8-409D-4883-89A1-91C111B9B2EE}">
      <dsp:nvSpPr>
        <dsp:cNvPr id="0" name=""/>
        <dsp:cNvSpPr/>
      </dsp:nvSpPr>
      <dsp:spPr>
        <a:xfrm>
          <a:off x="6154134" y="1030579"/>
          <a:ext cx="1009001" cy="100900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3ECAC1-92DA-4EF5-872F-8616E08131A9}">
      <dsp:nvSpPr>
        <dsp:cNvPr id="0" name=""/>
        <dsp:cNvSpPr/>
      </dsp:nvSpPr>
      <dsp:spPr>
        <a:xfrm>
          <a:off x="6369167" y="1245613"/>
          <a:ext cx="578935" cy="5789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76BD80-AF34-4878-B786-6DF629632451}">
      <dsp:nvSpPr>
        <dsp:cNvPr id="0" name=""/>
        <dsp:cNvSpPr/>
      </dsp:nvSpPr>
      <dsp:spPr>
        <a:xfrm>
          <a:off x="5831584" y="2353861"/>
          <a:ext cx="1654101" cy="1530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The premium gift sector presents the highest investment on consistent branding in both physical and digital touchpoints, as a result, it attracts higher consumer trust of 31% and purchase intent of 23% (Kotler &amp; Armstrong, 2023).</a:t>
          </a:r>
        </a:p>
      </dsp:txBody>
      <dsp:txXfrm>
        <a:off x="5831584" y="2353861"/>
        <a:ext cx="1654101" cy="15300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0FE388-2654-4684-BC94-67E4C1546C1C}">
      <dsp:nvSpPr>
        <dsp:cNvPr id="0" name=""/>
        <dsp:cNvSpPr/>
      </dsp:nvSpPr>
      <dsp:spPr>
        <a:xfrm>
          <a:off x="0" y="2560"/>
          <a:ext cx="748656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0A3075-32DF-4E53-96D0-E9E90721C783}">
      <dsp:nvSpPr>
        <dsp:cNvPr id="0" name=""/>
        <dsp:cNvSpPr/>
      </dsp:nvSpPr>
      <dsp:spPr>
        <a:xfrm>
          <a:off x="0" y="2560"/>
          <a:ext cx="7486563" cy="436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HOW THE £50,000 YOU INVEST WILL BE USED</a:t>
          </a:r>
        </a:p>
      </dsp:txBody>
      <dsp:txXfrm>
        <a:off x="0" y="2560"/>
        <a:ext cx="7486563" cy="436509"/>
      </dsp:txXfrm>
    </dsp:sp>
    <dsp:sp modelId="{8A4D8A9C-7FC1-461C-AE35-76EEDF3A34E1}">
      <dsp:nvSpPr>
        <dsp:cNvPr id="0" name=""/>
        <dsp:cNvSpPr/>
      </dsp:nvSpPr>
      <dsp:spPr>
        <a:xfrm>
          <a:off x="0" y="439069"/>
          <a:ext cx="7486563" cy="0"/>
        </a:xfrm>
        <a:prstGeom prst="line">
          <a:avLst/>
        </a:prstGeom>
        <a:solidFill>
          <a:schemeClr val="accent2">
            <a:hueOff val="-942637"/>
            <a:satOff val="-1855"/>
            <a:lumOff val="1159"/>
            <a:alphaOff val="0"/>
          </a:schemeClr>
        </a:solidFill>
        <a:ln w="12700" cap="flat" cmpd="sng" algn="ctr">
          <a:solidFill>
            <a:schemeClr val="accent2">
              <a:hueOff val="-942637"/>
              <a:satOff val="-1855"/>
              <a:lumOff val="11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D7BDF1-9781-48BF-BBFA-4FA246DAF1E5}">
      <dsp:nvSpPr>
        <dsp:cNvPr id="0" name=""/>
        <dsp:cNvSpPr/>
      </dsp:nvSpPr>
      <dsp:spPr>
        <a:xfrm>
          <a:off x="0" y="439069"/>
          <a:ext cx="7486563" cy="436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Equipment Expansion: £25,000</a:t>
          </a:r>
        </a:p>
      </dsp:txBody>
      <dsp:txXfrm>
        <a:off x="0" y="439069"/>
        <a:ext cx="7486563" cy="436509"/>
      </dsp:txXfrm>
    </dsp:sp>
    <dsp:sp modelId="{2196FB8F-102C-4503-AA5C-FFD78AF6C10A}">
      <dsp:nvSpPr>
        <dsp:cNvPr id="0" name=""/>
        <dsp:cNvSpPr/>
      </dsp:nvSpPr>
      <dsp:spPr>
        <a:xfrm>
          <a:off x="0" y="875579"/>
          <a:ext cx="7486563" cy="0"/>
        </a:xfrm>
        <a:prstGeom prst="line">
          <a:avLst/>
        </a:prstGeom>
        <a:solidFill>
          <a:schemeClr val="accent2">
            <a:hueOff val="-1885274"/>
            <a:satOff val="-3711"/>
            <a:lumOff val="2317"/>
            <a:alphaOff val="0"/>
          </a:schemeClr>
        </a:solidFill>
        <a:ln w="12700" cap="flat" cmpd="sng" algn="ctr">
          <a:solidFill>
            <a:schemeClr val="accent2">
              <a:hueOff val="-1885274"/>
              <a:satOff val="-3711"/>
              <a:lumOff val="23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B7DF58-5067-494A-86E9-EC183A368908}">
      <dsp:nvSpPr>
        <dsp:cNvPr id="0" name=""/>
        <dsp:cNvSpPr/>
      </dsp:nvSpPr>
      <dsp:spPr>
        <a:xfrm>
          <a:off x="0" y="875579"/>
          <a:ext cx="7486563" cy="436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Additional high-capacity laser engraver (£18,000)</a:t>
          </a:r>
        </a:p>
      </dsp:txBody>
      <dsp:txXfrm>
        <a:off x="0" y="875579"/>
        <a:ext cx="7486563" cy="436509"/>
      </dsp:txXfrm>
    </dsp:sp>
    <dsp:sp modelId="{D3BDE40B-5EFE-46A3-A8D3-AC71C74AF43F}">
      <dsp:nvSpPr>
        <dsp:cNvPr id="0" name=""/>
        <dsp:cNvSpPr/>
      </dsp:nvSpPr>
      <dsp:spPr>
        <a:xfrm>
          <a:off x="0" y="1312089"/>
          <a:ext cx="7486563" cy="0"/>
        </a:xfrm>
        <a:prstGeom prst="line">
          <a:avLst/>
        </a:prstGeom>
        <a:solidFill>
          <a:schemeClr val="accent2">
            <a:hueOff val="-2827911"/>
            <a:satOff val="-5566"/>
            <a:lumOff val="3476"/>
            <a:alphaOff val="0"/>
          </a:schemeClr>
        </a:solidFill>
        <a:ln w="12700" cap="flat" cmpd="sng" algn="ctr">
          <a:solidFill>
            <a:schemeClr val="accent2">
              <a:hueOff val="-2827911"/>
              <a:satOff val="-5566"/>
              <a:lumOff val="34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71D950-3FD0-475E-84CB-1BDCD534B394}">
      <dsp:nvSpPr>
        <dsp:cNvPr id="0" name=""/>
        <dsp:cNvSpPr/>
      </dsp:nvSpPr>
      <dsp:spPr>
        <a:xfrm>
          <a:off x="0" y="1312089"/>
          <a:ext cx="7486563" cy="436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Advanced finishing equipment (£7,000)</a:t>
          </a:r>
        </a:p>
      </dsp:txBody>
      <dsp:txXfrm>
        <a:off x="0" y="1312089"/>
        <a:ext cx="7486563" cy="436509"/>
      </dsp:txXfrm>
    </dsp:sp>
    <dsp:sp modelId="{418458B8-0A1D-4117-B83A-B74A6A5A7AA6}">
      <dsp:nvSpPr>
        <dsp:cNvPr id="0" name=""/>
        <dsp:cNvSpPr/>
      </dsp:nvSpPr>
      <dsp:spPr>
        <a:xfrm>
          <a:off x="0" y="1748599"/>
          <a:ext cx="7486563" cy="0"/>
        </a:xfrm>
        <a:prstGeom prst="line">
          <a:avLst/>
        </a:prstGeom>
        <a:solidFill>
          <a:schemeClr val="accent2">
            <a:hueOff val="-3770548"/>
            <a:satOff val="-7421"/>
            <a:lumOff val="4635"/>
            <a:alphaOff val="0"/>
          </a:schemeClr>
        </a:solidFill>
        <a:ln w="12700" cap="flat" cmpd="sng" algn="ctr">
          <a:solidFill>
            <a:schemeClr val="accent2">
              <a:hueOff val="-3770548"/>
              <a:satOff val="-7421"/>
              <a:lumOff val="46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AC1E1F-9974-432B-887F-62E313282CFE}">
      <dsp:nvSpPr>
        <dsp:cNvPr id="0" name=""/>
        <dsp:cNvSpPr/>
      </dsp:nvSpPr>
      <dsp:spPr>
        <a:xfrm>
          <a:off x="0" y="1748599"/>
          <a:ext cx="7486563" cy="436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Team Development: £11,000</a:t>
          </a:r>
        </a:p>
      </dsp:txBody>
      <dsp:txXfrm>
        <a:off x="0" y="1748599"/>
        <a:ext cx="7486563" cy="436509"/>
      </dsp:txXfrm>
    </dsp:sp>
    <dsp:sp modelId="{4C6B563D-4FA8-457D-B45E-1139E0AC8C22}">
      <dsp:nvSpPr>
        <dsp:cNvPr id="0" name=""/>
        <dsp:cNvSpPr/>
      </dsp:nvSpPr>
      <dsp:spPr>
        <a:xfrm>
          <a:off x="0" y="2185109"/>
          <a:ext cx="7486563" cy="0"/>
        </a:xfrm>
        <a:prstGeom prst="line">
          <a:avLst/>
        </a:prstGeom>
        <a:solidFill>
          <a:schemeClr val="accent2">
            <a:hueOff val="-4713185"/>
            <a:satOff val="-9276"/>
            <a:lumOff val="5793"/>
            <a:alphaOff val="0"/>
          </a:schemeClr>
        </a:solidFill>
        <a:ln w="12700" cap="flat" cmpd="sng" algn="ctr">
          <a:solidFill>
            <a:schemeClr val="accent2">
              <a:hueOff val="-4713185"/>
              <a:satOff val="-9276"/>
              <a:lumOff val="57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B4C22E-9945-4A80-AD8F-7E9D1500002D}">
      <dsp:nvSpPr>
        <dsp:cNvPr id="0" name=""/>
        <dsp:cNvSpPr/>
      </dsp:nvSpPr>
      <dsp:spPr>
        <a:xfrm>
          <a:off x="0" y="2185109"/>
          <a:ext cx="7486563" cy="436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Production Manager hiring and training (£8,000)</a:t>
          </a:r>
        </a:p>
      </dsp:txBody>
      <dsp:txXfrm>
        <a:off x="0" y="2185109"/>
        <a:ext cx="7486563" cy="436509"/>
      </dsp:txXfrm>
    </dsp:sp>
    <dsp:sp modelId="{2CCA43E0-70A5-4368-B360-CA5E4F274E58}">
      <dsp:nvSpPr>
        <dsp:cNvPr id="0" name=""/>
        <dsp:cNvSpPr/>
      </dsp:nvSpPr>
      <dsp:spPr>
        <a:xfrm>
          <a:off x="0" y="2621618"/>
          <a:ext cx="7486563" cy="0"/>
        </a:xfrm>
        <a:prstGeom prst="line">
          <a:avLst/>
        </a:prstGeom>
        <a:solidFill>
          <a:schemeClr val="accent2">
            <a:hueOff val="-5655822"/>
            <a:satOff val="-11132"/>
            <a:lumOff val="6952"/>
            <a:alphaOff val="0"/>
          </a:schemeClr>
        </a:solidFill>
        <a:ln w="12700" cap="flat" cmpd="sng" algn="ctr">
          <a:solidFill>
            <a:schemeClr val="accent2">
              <a:hueOff val="-5655822"/>
              <a:satOff val="-11132"/>
              <a:lumOff val="69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32092B-AFD8-4F2B-AE4A-915E624D313C}">
      <dsp:nvSpPr>
        <dsp:cNvPr id="0" name=""/>
        <dsp:cNvSpPr/>
      </dsp:nvSpPr>
      <dsp:spPr>
        <a:xfrm>
          <a:off x="0" y="2621619"/>
          <a:ext cx="7486563" cy="436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Specialized skill development program (£3,000)</a:t>
          </a:r>
        </a:p>
      </dsp:txBody>
      <dsp:txXfrm>
        <a:off x="0" y="2621619"/>
        <a:ext cx="7486563" cy="436509"/>
      </dsp:txXfrm>
    </dsp:sp>
    <dsp:sp modelId="{24E7754E-97E9-455B-B42F-0193891162E5}">
      <dsp:nvSpPr>
        <dsp:cNvPr id="0" name=""/>
        <dsp:cNvSpPr/>
      </dsp:nvSpPr>
      <dsp:spPr>
        <a:xfrm>
          <a:off x="0" y="3058128"/>
          <a:ext cx="7486563" cy="0"/>
        </a:xfrm>
        <a:prstGeom prst="line">
          <a:avLst/>
        </a:prstGeom>
        <a:solidFill>
          <a:schemeClr val="accent2">
            <a:hueOff val="-6598459"/>
            <a:satOff val="-12987"/>
            <a:lumOff val="8110"/>
            <a:alphaOff val="0"/>
          </a:schemeClr>
        </a:solidFill>
        <a:ln w="12700" cap="flat" cmpd="sng" algn="ctr">
          <a:solidFill>
            <a:schemeClr val="accent2">
              <a:hueOff val="-6598459"/>
              <a:satOff val="-12987"/>
              <a:lumOff val="811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962870-E3BB-4AC9-AF28-0B7CF64EEC13}">
      <dsp:nvSpPr>
        <dsp:cNvPr id="0" name=""/>
        <dsp:cNvSpPr/>
      </dsp:nvSpPr>
      <dsp:spPr>
        <a:xfrm>
          <a:off x="0" y="3058128"/>
          <a:ext cx="7486563" cy="436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Market Expansion: £14,000</a:t>
          </a:r>
        </a:p>
      </dsp:txBody>
      <dsp:txXfrm>
        <a:off x="0" y="3058128"/>
        <a:ext cx="7486563" cy="436509"/>
      </dsp:txXfrm>
    </dsp:sp>
    <dsp:sp modelId="{14898CFE-89B3-4C34-BCC4-E41E53DAFFA4}">
      <dsp:nvSpPr>
        <dsp:cNvPr id="0" name=""/>
        <dsp:cNvSpPr/>
      </dsp:nvSpPr>
      <dsp:spPr>
        <a:xfrm>
          <a:off x="0" y="3494638"/>
          <a:ext cx="7486563" cy="0"/>
        </a:xfrm>
        <a:prstGeom prst="line">
          <a:avLst/>
        </a:prstGeom>
        <a:solidFill>
          <a:schemeClr val="accent2">
            <a:hueOff val="-7541096"/>
            <a:satOff val="-14842"/>
            <a:lumOff val="9269"/>
            <a:alphaOff val="0"/>
          </a:schemeClr>
        </a:solidFill>
        <a:ln w="12700" cap="flat" cmpd="sng" algn="ctr">
          <a:solidFill>
            <a:schemeClr val="accent2">
              <a:hueOff val="-7541096"/>
              <a:satOff val="-14842"/>
              <a:lumOff val="92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267B8C-1286-4035-8E85-5C90677E68AC}">
      <dsp:nvSpPr>
        <dsp:cNvPr id="0" name=""/>
        <dsp:cNvSpPr/>
      </dsp:nvSpPr>
      <dsp:spPr>
        <a:xfrm>
          <a:off x="0" y="3494638"/>
          <a:ext cx="7486563" cy="436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E-commerce platform enhancement with AR technology (£6,000)</a:t>
          </a:r>
        </a:p>
      </dsp:txBody>
      <dsp:txXfrm>
        <a:off x="0" y="3494638"/>
        <a:ext cx="7486563" cy="436509"/>
      </dsp:txXfrm>
    </dsp:sp>
    <dsp:sp modelId="{ED348189-6099-42C5-8AD5-78222DC52C92}">
      <dsp:nvSpPr>
        <dsp:cNvPr id="0" name=""/>
        <dsp:cNvSpPr/>
      </dsp:nvSpPr>
      <dsp:spPr>
        <a:xfrm>
          <a:off x="0" y="3931148"/>
          <a:ext cx="7486563" cy="0"/>
        </a:xfrm>
        <a:prstGeom prst="line">
          <a:avLst/>
        </a:prstGeom>
        <a:solidFill>
          <a:schemeClr val="accent2">
            <a:hueOff val="-8483733"/>
            <a:satOff val="-16697"/>
            <a:lumOff val="10428"/>
            <a:alphaOff val="0"/>
          </a:schemeClr>
        </a:solidFill>
        <a:ln w="12700" cap="flat" cmpd="sng" algn="ctr">
          <a:solidFill>
            <a:schemeClr val="accent2">
              <a:hueOff val="-8483733"/>
              <a:satOff val="-16697"/>
              <a:lumOff val="104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BF98B1-ABC8-4BA3-A173-5C6F880610CB}">
      <dsp:nvSpPr>
        <dsp:cNvPr id="0" name=""/>
        <dsp:cNvSpPr/>
      </dsp:nvSpPr>
      <dsp:spPr>
        <a:xfrm>
          <a:off x="0" y="3931148"/>
          <a:ext cx="7486563" cy="436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National marketing campaign (£4,000)</a:t>
          </a:r>
        </a:p>
      </dsp:txBody>
      <dsp:txXfrm>
        <a:off x="0" y="3931148"/>
        <a:ext cx="7486563" cy="436509"/>
      </dsp:txXfrm>
    </dsp:sp>
    <dsp:sp modelId="{2593516F-6831-46C1-AD12-CF3A28543F36}">
      <dsp:nvSpPr>
        <dsp:cNvPr id="0" name=""/>
        <dsp:cNvSpPr/>
      </dsp:nvSpPr>
      <dsp:spPr>
        <a:xfrm>
          <a:off x="0" y="4367658"/>
          <a:ext cx="7486563" cy="0"/>
        </a:xfrm>
        <a:prstGeom prst="line">
          <a:avLst/>
        </a:prstGeom>
        <a:solidFill>
          <a:schemeClr val="accent2">
            <a:hueOff val="-9426370"/>
            <a:satOff val="-18553"/>
            <a:lumOff val="11586"/>
            <a:alphaOff val="0"/>
          </a:schemeClr>
        </a:solidFill>
        <a:ln w="12700" cap="flat" cmpd="sng" algn="ctr">
          <a:solidFill>
            <a:schemeClr val="accent2">
              <a:hueOff val="-9426370"/>
              <a:satOff val="-18553"/>
              <a:lumOff val="1158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398ED0-09C7-46A5-8D5E-895530BED5E5}">
      <dsp:nvSpPr>
        <dsp:cNvPr id="0" name=""/>
        <dsp:cNvSpPr/>
      </dsp:nvSpPr>
      <dsp:spPr>
        <a:xfrm>
          <a:off x="0" y="4367658"/>
          <a:ext cx="7486563" cy="436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Trade show presence (£4,000)</a:t>
          </a:r>
        </a:p>
      </dsp:txBody>
      <dsp:txXfrm>
        <a:off x="0" y="4367658"/>
        <a:ext cx="7486563" cy="436509"/>
      </dsp:txXfrm>
    </dsp:sp>
    <dsp:sp modelId="{3D299CB5-88DC-4354-B96E-AC2AF3A4B651}">
      <dsp:nvSpPr>
        <dsp:cNvPr id="0" name=""/>
        <dsp:cNvSpPr/>
      </dsp:nvSpPr>
      <dsp:spPr>
        <a:xfrm>
          <a:off x="0" y="4804168"/>
          <a:ext cx="7486563" cy="0"/>
        </a:xfrm>
        <a:prstGeom prst="line">
          <a:avLst/>
        </a:prstGeom>
        <a:solidFill>
          <a:schemeClr val="accent2">
            <a:hueOff val="-10369007"/>
            <a:satOff val="-20408"/>
            <a:lumOff val="12745"/>
            <a:alphaOff val="0"/>
          </a:schemeClr>
        </a:solidFill>
        <a:ln w="1270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7CF405-C11A-464A-90DC-F2DAC07E2FF5}">
      <dsp:nvSpPr>
        <dsp:cNvPr id="0" name=""/>
        <dsp:cNvSpPr/>
      </dsp:nvSpPr>
      <dsp:spPr>
        <a:xfrm>
          <a:off x="0" y="4804168"/>
          <a:ext cx="7486563" cy="436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t>According to the British Business Bank (2023), craft businesses that initially spend on production capacity before demand reaches maximum have a 52% higher three year survival.</a:t>
          </a:r>
        </a:p>
      </dsp:txBody>
      <dsp:txXfrm>
        <a:off x="0" y="4804168"/>
        <a:ext cx="7486563" cy="4365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990C61-5F65-4F93-B3C4-EBED6815E596}">
      <dsp:nvSpPr>
        <dsp:cNvPr id="0" name=""/>
        <dsp:cNvSpPr/>
      </dsp:nvSpPr>
      <dsp:spPr>
        <a:xfrm>
          <a:off x="0" y="648"/>
          <a:ext cx="7103872"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C53C95C-B489-4837-85D4-DD1D67735F61}">
      <dsp:nvSpPr>
        <dsp:cNvPr id="0" name=""/>
        <dsp:cNvSpPr/>
      </dsp:nvSpPr>
      <dsp:spPr>
        <a:xfrm>
          <a:off x="0" y="648"/>
          <a:ext cx="7103872" cy="758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endParaRPr lang="en-US" sz="3500" kern="1200" dirty="0"/>
        </a:p>
      </dsp:txBody>
      <dsp:txXfrm>
        <a:off x="0" y="648"/>
        <a:ext cx="7103872" cy="758331"/>
      </dsp:txXfrm>
    </dsp:sp>
    <dsp:sp modelId="{D45EA35E-2C6D-40E8-A903-B7C28D1C0B4B}">
      <dsp:nvSpPr>
        <dsp:cNvPr id="0" name=""/>
        <dsp:cNvSpPr/>
      </dsp:nvSpPr>
      <dsp:spPr>
        <a:xfrm>
          <a:off x="0" y="758979"/>
          <a:ext cx="7103872" cy="0"/>
        </a:xfrm>
        <a:prstGeom prst="line">
          <a:avLst/>
        </a:prstGeom>
        <a:gradFill rotWithShape="0">
          <a:gsLst>
            <a:gs pos="0">
              <a:schemeClr val="accent5">
                <a:hueOff val="1395900"/>
                <a:satOff val="150"/>
                <a:lumOff val="-2876"/>
                <a:alphaOff val="0"/>
                <a:satMod val="103000"/>
                <a:lumMod val="102000"/>
                <a:tint val="94000"/>
              </a:schemeClr>
            </a:gs>
            <a:gs pos="50000">
              <a:schemeClr val="accent5">
                <a:hueOff val="1395900"/>
                <a:satOff val="150"/>
                <a:lumOff val="-2876"/>
                <a:alphaOff val="0"/>
                <a:satMod val="110000"/>
                <a:lumMod val="100000"/>
                <a:shade val="100000"/>
              </a:schemeClr>
            </a:gs>
            <a:gs pos="100000">
              <a:schemeClr val="accent5">
                <a:hueOff val="1395900"/>
                <a:satOff val="150"/>
                <a:lumOff val="-2876"/>
                <a:alphaOff val="0"/>
                <a:lumMod val="99000"/>
                <a:satMod val="120000"/>
                <a:shade val="78000"/>
              </a:schemeClr>
            </a:gs>
          </a:gsLst>
          <a:lin ang="5400000" scaled="0"/>
        </a:gradFill>
        <a:ln w="6350" cap="flat" cmpd="sng" algn="ctr">
          <a:solidFill>
            <a:schemeClr val="accent5">
              <a:hueOff val="1395900"/>
              <a:satOff val="150"/>
              <a:lumOff val="-2876"/>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0BF39B2-8E1A-4E55-A21C-CAD508A83E3D}">
      <dsp:nvSpPr>
        <dsp:cNvPr id="0" name=""/>
        <dsp:cNvSpPr/>
      </dsp:nvSpPr>
      <dsp:spPr>
        <a:xfrm>
          <a:off x="0" y="758979"/>
          <a:ext cx="7103872" cy="758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dirty="0"/>
            <a:t>1. </a:t>
          </a:r>
          <a:r>
            <a:rPr lang="en-GB" sz="2000" b="1" kern="1200" dirty="0">
              <a:effectLst/>
              <a:latin typeface="Aptos" panose="020B0004020202020204" pitchFamily="34" charset="0"/>
              <a:ea typeface="Aptos" panose="020B0004020202020204" pitchFamily="34" charset="0"/>
              <a:cs typeface="Times New Roman" panose="02020603050405020304" pitchFamily="18" charset="0"/>
            </a:rPr>
            <a:t>Perfect Market Timing</a:t>
          </a:r>
          <a:r>
            <a:rPr lang="en-US" sz="2000" b="1" kern="1200" dirty="0"/>
            <a:t> </a:t>
          </a:r>
        </a:p>
      </dsp:txBody>
      <dsp:txXfrm>
        <a:off x="0" y="758979"/>
        <a:ext cx="7103872" cy="758331"/>
      </dsp:txXfrm>
    </dsp:sp>
    <dsp:sp modelId="{2CFD414C-90D0-438B-A339-421DF92B85AE}">
      <dsp:nvSpPr>
        <dsp:cNvPr id="0" name=""/>
        <dsp:cNvSpPr/>
      </dsp:nvSpPr>
      <dsp:spPr>
        <a:xfrm>
          <a:off x="0" y="1517310"/>
          <a:ext cx="7103872" cy="0"/>
        </a:xfrm>
        <a:prstGeom prst="line">
          <a:avLst/>
        </a:prstGeom>
        <a:gradFill rotWithShape="0">
          <a:gsLst>
            <a:gs pos="0">
              <a:schemeClr val="accent5">
                <a:hueOff val="2791801"/>
                <a:satOff val="299"/>
                <a:lumOff val="-5752"/>
                <a:alphaOff val="0"/>
                <a:satMod val="103000"/>
                <a:lumMod val="102000"/>
                <a:tint val="94000"/>
              </a:schemeClr>
            </a:gs>
            <a:gs pos="50000">
              <a:schemeClr val="accent5">
                <a:hueOff val="2791801"/>
                <a:satOff val="299"/>
                <a:lumOff val="-5752"/>
                <a:alphaOff val="0"/>
                <a:satMod val="110000"/>
                <a:lumMod val="100000"/>
                <a:shade val="100000"/>
              </a:schemeClr>
            </a:gs>
            <a:gs pos="100000">
              <a:schemeClr val="accent5">
                <a:hueOff val="2791801"/>
                <a:satOff val="299"/>
                <a:lumOff val="-5752"/>
                <a:alphaOff val="0"/>
                <a:lumMod val="99000"/>
                <a:satMod val="120000"/>
                <a:shade val="78000"/>
              </a:schemeClr>
            </a:gs>
          </a:gsLst>
          <a:lin ang="5400000" scaled="0"/>
        </a:gradFill>
        <a:ln w="6350" cap="flat" cmpd="sng" algn="ctr">
          <a:solidFill>
            <a:schemeClr val="accent5">
              <a:hueOff val="2791801"/>
              <a:satOff val="299"/>
              <a:lumOff val="-575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BD18D3E-794F-4541-AC75-3A2F849D7ADE}">
      <dsp:nvSpPr>
        <dsp:cNvPr id="0" name=""/>
        <dsp:cNvSpPr/>
      </dsp:nvSpPr>
      <dsp:spPr>
        <a:xfrm>
          <a:off x="0" y="1517310"/>
          <a:ext cx="7103872" cy="758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dirty="0"/>
            <a:t>2. </a:t>
          </a:r>
          <a:r>
            <a:rPr lang="en-GB" sz="2000" b="1" kern="1200" dirty="0">
              <a:effectLst/>
              <a:latin typeface="Aptos" panose="020B0004020202020204" pitchFamily="34" charset="0"/>
              <a:ea typeface="Aptos" panose="020B0004020202020204" pitchFamily="34" charset="0"/>
              <a:cs typeface="Times New Roman" panose="02020603050405020304" pitchFamily="18" charset="0"/>
            </a:rPr>
            <a:t>Proven Business Concept</a:t>
          </a:r>
          <a:r>
            <a:rPr lang="en-US" sz="2000" b="1" kern="1200" dirty="0"/>
            <a:t> </a:t>
          </a:r>
        </a:p>
      </dsp:txBody>
      <dsp:txXfrm>
        <a:off x="0" y="1517310"/>
        <a:ext cx="7103872" cy="758331"/>
      </dsp:txXfrm>
    </dsp:sp>
    <dsp:sp modelId="{627398E3-F848-4AA0-98C5-B51DEE06091C}">
      <dsp:nvSpPr>
        <dsp:cNvPr id="0" name=""/>
        <dsp:cNvSpPr/>
      </dsp:nvSpPr>
      <dsp:spPr>
        <a:xfrm>
          <a:off x="0" y="2275641"/>
          <a:ext cx="7103872" cy="0"/>
        </a:xfrm>
        <a:prstGeom prst="line">
          <a:avLst/>
        </a:prstGeom>
        <a:gradFill rotWithShape="0">
          <a:gsLst>
            <a:gs pos="0">
              <a:schemeClr val="accent5">
                <a:hueOff val="4187701"/>
                <a:satOff val="449"/>
                <a:lumOff val="-8628"/>
                <a:alphaOff val="0"/>
                <a:satMod val="103000"/>
                <a:lumMod val="102000"/>
                <a:tint val="94000"/>
              </a:schemeClr>
            </a:gs>
            <a:gs pos="50000">
              <a:schemeClr val="accent5">
                <a:hueOff val="4187701"/>
                <a:satOff val="449"/>
                <a:lumOff val="-8628"/>
                <a:alphaOff val="0"/>
                <a:satMod val="110000"/>
                <a:lumMod val="100000"/>
                <a:shade val="100000"/>
              </a:schemeClr>
            </a:gs>
            <a:gs pos="100000">
              <a:schemeClr val="accent5">
                <a:hueOff val="4187701"/>
                <a:satOff val="449"/>
                <a:lumOff val="-8628"/>
                <a:alphaOff val="0"/>
                <a:lumMod val="99000"/>
                <a:satMod val="120000"/>
                <a:shade val="78000"/>
              </a:schemeClr>
            </a:gs>
          </a:gsLst>
          <a:lin ang="5400000" scaled="0"/>
        </a:gradFill>
        <a:ln w="6350" cap="flat" cmpd="sng" algn="ctr">
          <a:solidFill>
            <a:schemeClr val="accent5">
              <a:hueOff val="4187701"/>
              <a:satOff val="449"/>
              <a:lumOff val="-8628"/>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61688E8-784F-42DF-8F7B-7198A3E6A3E2}">
      <dsp:nvSpPr>
        <dsp:cNvPr id="0" name=""/>
        <dsp:cNvSpPr/>
      </dsp:nvSpPr>
      <dsp:spPr>
        <a:xfrm>
          <a:off x="0" y="2275641"/>
          <a:ext cx="7103872" cy="758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dirty="0"/>
            <a:t>3.</a:t>
          </a:r>
          <a:r>
            <a:rPr lang="en-GB" sz="2000" b="1" kern="1200" dirty="0">
              <a:effectLst/>
              <a:latin typeface="Aptos" panose="020B0004020202020204" pitchFamily="34" charset="0"/>
              <a:ea typeface="Aptos" panose="020B0004020202020204" pitchFamily="34" charset="0"/>
              <a:cs typeface="Times New Roman" panose="02020603050405020304" pitchFamily="18" charset="0"/>
            </a:rPr>
            <a:t> Scalable Business Model</a:t>
          </a:r>
          <a:r>
            <a:rPr lang="en-US" sz="2000" b="1" kern="1200" dirty="0"/>
            <a:t> </a:t>
          </a:r>
        </a:p>
      </dsp:txBody>
      <dsp:txXfrm>
        <a:off x="0" y="2275641"/>
        <a:ext cx="7103872" cy="758331"/>
      </dsp:txXfrm>
    </dsp:sp>
    <dsp:sp modelId="{E949BF7F-5EFD-4108-8C80-C2AE8FDFCA52}">
      <dsp:nvSpPr>
        <dsp:cNvPr id="0" name=""/>
        <dsp:cNvSpPr/>
      </dsp:nvSpPr>
      <dsp:spPr>
        <a:xfrm>
          <a:off x="0" y="3033973"/>
          <a:ext cx="7103872" cy="0"/>
        </a:xfrm>
        <a:prstGeom prst="line">
          <a:avLst/>
        </a:prstGeom>
        <a:gradFill rotWithShape="0">
          <a:gsLst>
            <a:gs pos="0">
              <a:schemeClr val="accent5">
                <a:hueOff val="5583602"/>
                <a:satOff val="598"/>
                <a:lumOff val="-11504"/>
                <a:alphaOff val="0"/>
                <a:satMod val="103000"/>
                <a:lumMod val="102000"/>
                <a:tint val="94000"/>
              </a:schemeClr>
            </a:gs>
            <a:gs pos="50000">
              <a:schemeClr val="accent5">
                <a:hueOff val="5583602"/>
                <a:satOff val="598"/>
                <a:lumOff val="-11504"/>
                <a:alphaOff val="0"/>
                <a:satMod val="110000"/>
                <a:lumMod val="100000"/>
                <a:shade val="100000"/>
              </a:schemeClr>
            </a:gs>
            <a:gs pos="100000">
              <a:schemeClr val="accent5">
                <a:hueOff val="5583602"/>
                <a:satOff val="598"/>
                <a:lumOff val="-11504"/>
                <a:alphaOff val="0"/>
                <a:lumMod val="99000"/>
                <a:satMod val="120000"/>
                <a:shade val="78000"/>
              </a:schemeClr>
            </a:gs>
          </a:gsLst>
          <a:lin ang="5400000" scaled="0"/>
        </a:gradFill>
        <a:ln w="6350" cap="flat" cmpd="sng" algn="ctr">
          <a:solidFill>
            <a:schemeClr val="accent5">
              <a:hueOff val="5583602"/>
              <a:satOff val="598"/>
              <a:lumOff val="-11504"/>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5D13B77-351F-437A-B55D-83107AF4B81A}">
      <dsp:nvSpPr>
        <dsp:cNvPr id="0" name=""/>
        <dsp:cNvSpPr/>
      </dsp:nvSpPr>
      <dsp:spPr>
        <a:xfrm>
          <a:off x="0" y="3033973"/>
          <a:ext cx="7103872" cy="758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dirty="0"/>
            <a:t>4. </a:t>
          </a:r>
          <a:r>
            <a:rPr lang="en-GB" sz="2000" b="1" kern="1200" dirty="0">
              <a:effectLst/>
              <a:latin typeface="Aptos" panose="020B0004020202020204" pitchFamily="34" charset="0"/>
              <a:ea typeface="Aptos" panose="020B0004020202020204" pitchFamily="34" charset="0"/>
              <a:cs typeface="Times New Roman" panose="02020603050405020304" pitchFamily="18" charset="0"/>
            </a:rPr>
            <a:t>Competitive Advantage</a:t>
          </a:r>
          <a:endParaRPr lang="en-US" sz="2000" b="1" kern="1200" dirty="0"/>
        </a:p>
      </dsp:txBody>
      <dsp:txXfrm>
        <a:off x="0" y="3033973"/>
        <a:ext cx="7103872" cy="758331"/>
      </dsp:txXfrm>
    </dsp:sp>
    <dsp:sp modelId="{122A8628-93BC-4E4C-84FF-1CD650CBDC1D}">
      <dsp:nvSpPr>
        <dsp:cNvPr id="0" name=""/>
        <dsp:cNvSpPr/>
      </dsp:nvSpPr>
      <dsp:spPr>
        <a:xfrm>
          <a:off x="0" y="3792304"/>
          <a:ext cx="7103872" cy="0"/>
        </a:xfrm>
        <a:prstGeom prst="line">
          <a:avLst/>
        </a:prstGeom>
        <a:gradFill rotWithShape="0">
          <a:gsLst>
            <a:gs pos="0">
              <a:schemeClr val="accent5">
                <a:hueOff val="6979502"/>
                <a:satOff val="748"/>
                <a:lumOff val="-14380"/>
                <a:alphaOff val="0"/>
                <a:satMod val="103000"/>
                <a:lumMod val="102000"/>
                <a:tint val="94000"/>
              </a:schemeClr>
            </a:gs>
            <a:gs pos="50000">
              <a:schemeClr val="accent5">
                <a:hueOff val="6979502"/>
                <a:satOff val="748"/>
                <a:lumOff val="-14380"/>
                <a:alphaOff val="0"/>
                <a:satMod val="110000"/>
                <a:lumMod val="100000"/>
                <a:shade val="100000"/>
              </a:schemeClr>
            </a:gs>
            <a:gs pos="100000">
              <a:schemeClr val="accent5">
                <a:hueOff val="6979502"/>
                <a:satOff val="748"/>
                <a:lumOff val="-14380"/>
                <a:alphaOff val="0"/>
                <a:lumMod val="99000"/>
                <a:satMod val="120000"/>
                <a:shade val="78000"/>
              </a:schemeClr>
            </a:gs>
          </a:gsLst>
          <a:lin ang="5400000" scaled="0"/>
        </a:gradFill>
        <a:ln w="6350" cap="flat" cmpd="sng" algn="ctr">
          <a:solidFill>
            <a:schemeClr val="accent5">
              <a:hueOff val="6979502"/>
              <a:satOff val="748"/>
              <a:lumOff val="-1438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EF0D350-8D40-4775-A428-511A001D00BC}">
      <dsp:nvSpPr>
        <dsp:cNvPr id="0" name=""/>
        <dsp:cNvSpPr/>
      </dsp:nvSpPr>
      <dsp:spPr>
        <a:xfrm>
          <a:off x="0" y="3792304"/>
          <a:ext cx="7103872" cy="758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endParaRPr lang="en-US" sz="3500" kern="1200" dirty="0"/>
        </a:p>
      </dsp:txBody>
      <dsp:txXfrm>
        <a:off x="0" y="3792304"/>
        <a:ext cx="7103872" cy="758331"/>
      </dsp:txXfrm>
    </dsp:sp>
    <dsp:sp modelId="{7697715D-C082-46B5-B2B0-D78335C97F62}">
      <dsp:nvSpPr>
        <dsp:cNvPr id="0" name=""/>
        <dsp:cNvSpPr/>
      </dsp:nvSpPr>
      <dsp:spPr>
        <a:xfrm>
          <a:off x="0" y="4550635"/>
          <a:ext cx="7103872" cy="0"/>
        </a:xfrm>
        <a:prstGeom prst="line">
          <a:avLst/>
        </a:prstGeom>
        <a:gradFill rotWithShape="0">
          <a:gsLst>
            <a:gs pos="0">
              <a:schemeClr val="accent5">
                <a:hueOff val="8375403"/>
                <a:satOff val="897"/>
                <a:lumOff val="-17256"/>
                <a:alphaOff val="0"/>
                <a:satMod val="103000"/>
                <a:lumMod val="102000"/>
                <a:tint val="94000"/>
              </a:schemeClr>
            </a:gs>
            <a:gs pos="50000">
              <a:schemeClr val="accent5">
                <a:hueOff val="8375403"/>
                <a:satOff val="897"/>
                <a:lumOff val="-17256"/>
                <a:alphaOff val="0"/>
                <a:satMod val="110000"/>
                <a:lumMod val="100000"/>
                <a:shade val="100000"/>
              </a:schemeClr>
            </a:gs>
            <a:gs pos="100000">
              <a:schemeClr val="accent5">
                <a:hueOff val="8375403"/>
                <a:satOff val="897"/>
                <a:lumOff val="-17256"/>
                <a:alphaOff val="0"/>
                <a:lumMod val="99000"/>
                <a:satMod val="120000"/>
                <a:shade val="78000"/>
              </a:schemeClr>
            </a:gs>
          </a:gsLst>
          <a:lin ang="5400000" scaled="0"/>
        </a:gradFill>
        <a:ln w="6350" cap="flat" cmpd="sng" algn="ctr">
          <a:solidFill>
            <a:schemeClr val="accent5">
              <a:hueOff val="8375403"/>
              <a:satOff val="897"/>
              <a:lumOff val="-17256"/>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AD8ED82-74B4-45F0-B401-1E830049B740}">
      <dsp:nvSpPr>
        <dsp:cNvPr id="0" name=""/>
        <dsp:cNvSpPr/>
      </dsp:nvSpPr>
      <dsp:spPr>
        <a:xfrm>
          <a:off x="0" y="4550635"/>
          <a:ext cx="7103872" cy="758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dirty="0"/>
            <a:t>Franken and Schor (2023) argue that businesses that are combining traditional craftsmanship with new forms of digital innovation are well placed in today’s experience economy to capture value.</a:t>
          </a:r>
        </a:p>
      </dsp:txBody>
      <dsp:txXfrm>
        <a:off x="0" y="4550635"/>
        <a:ext cx="7103872" cy="7583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593011-6CDA-4008-A6FD-F404D9255B10}">
      <dsp:nvSpPr>
        <dsp:cNvPr id="0" name=""/>
        <dsp:cNvSpPr/>
      </dsp:nvSpPr>
      <dsp:spPr>
        <a:xfrm>
          <a:off x="0" y="648"/>
          <a:ext cx="710387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2C2994-3C15-4638-867C-6D4A0F3169D3}">
      <dsp:nvSpPr>
        <dsp:cNvPr id="0" name=""/>
        <dsp:cNvSpPr/>
      </dsp:nvSpPr>
      <dsp:spPr>
        <a:xfrm>
          <a:off x="0" y="648"/>
          <a:ext cx="7103872" cy="408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YOUR RETURN</a:t>
          </a:r>
        </a:p>
      </dsp:txBody>
      <dsp:txXfrm>
        <a:off x="0" y="648"/>
        <a:ext cx="7103872" cy="408332"/>
      </dsp:txXfrm>
    </dsp:sp>
    <dsp:sp modelId="{716379E6-EC3A-4265-923E-2A3FC75B1BE9}">
      <dsp:nvSpPr>
        <dsp:cNvPr id="0" name=""/>
        <dsp:cNvSpPr/>
      </dsp:nvSpPr>
      <dsp:spPr>
        <a:xfrm>
          <a:off x="0" y="408980"/>
          <a:ext cx="7103872" cy="0"/>
        </a:xfrm>
        <a:prstGeom prst="line">
          <a:avLst/>
        </a:prstGeom>
        <a:solidFill>
          <a:schemeClr val="accent5">
            <a:hueOff val="697950"/>
            <a:satOff val="75"/>
            <a:lumOff val="-1438"/>
            <a:alphaOff val="0"/>
          </a:schemeClr>
        </a:solidFill>
        <a:ln w="12700" cap="flat" cmpd="sng" algn="ctr">
          <a:solidFill>
            <a:schemeClr val="accent5">
              <a:hueOff val="697950"/>
              <a:satOff val="75"/>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477B77-81D9-42C4-85CF-0508170B5E78}">
      <dsp:nvSpPr>
        <dsp:cNvPr id="0" name=""/>
        <dsp:cNvSpPr/>
      </dsp:nvSpPr>
      <dsp:spPr>
        <a:xfrm>
          <a:off x="0" y="408980"/>
          <a:ext cx="7103872" cy="408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Financial Return:</a:t>
          </a:r>
        </a:p>
      </dsp:txBody>
      <dsp:txXfrm>
        <a:off x="0" y="408980"/>
        <a:ext cx="7103872" cy="408332"/>
      </dsp:txXfrm>
    </dsp:sp>
    <dsp:sp modelId="{D18DBDE4-FB7A-48AF-BF1B-97284E2B43D7}">
      <dsp:nvSpPr>
        <dsp:cNvPr id="0" name=""/>
        <dsp:cNvSpPr/>
      </dsp:nvSpPr>
      <dsp:spPr>
        <a:xfrm>
          <a:off x="0" y="817312"/>
          <a:ext cx="7103872" cy="0"/>
        </a:xfrm>
        <a:prstGeom prst="line">
          <a:avLst/>
        </a:prstGeom>
        <a:solidFill>
          <a:schemeClr val="accent5">
            <a:hueOff val="1395900"/>
            <a:satOff val="150"/>
            <a:lumOff val="-2876"/>
            <a:alphaOff val="0"/>
          </a:schemeClr>
        </a:solidFill>
        <a:ln w="12700" cap="flat" cmpd="sng" algn="ctr">
          <a:solidFill>
            <a:schemeClr val="accent5">
              <a:hueOff val="1395900"/>
              <a:satOff val="150"/>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6CAABB-7DD1-4D23-9DAC-1757005F0D8C}">
      <dsp:nvSpPr>
        <dsp:cNvPr id="0" name=""/>
        <dsp:cNvSpPr/>
      </dsp:nvSpPr>
      <dsp:spPr>
        <a:xfrm>
          <a:off x="0" y="817312"/>
          <a:ext cx="7103872" cy="408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Projected 36-month return of initial investment</a:t>
          </a:r>
        </a:p>
      </dsp:txBody>
      <dsp:txXfrm>
        <a:off x="0" y="817312"/>
        <a:ext cx="7103872" cy="408332"/>
      </dsp:txXfrm>
    </dsp:sp>
    <dsp:sp modelId="{935E9158-C6EF-4C95-8C62-A5DD08C3F179}">
      <dsp:nvSpPr>
        <dsp:cNvPr id="0" name=""/>
        <dsp:cNvSpPr/>
      </dsp:nvSpPr>
      <dsp:spPr>
        <a:xfrm>
          <a:off x="0" y="1225644"/>
          <a:ext cx="7103872" cy="0"/>
        </a:xfrm>
        <a:prstGeom prst="line">
          <a:avLst/>
        </a:prstGeom>
        <a:solidFill>
          <a:schemeClr val="accent5">
            <a:hueOff val="2093851"/>
            <a:satOff val="224"/>
            <a:lumOff val="-4314"/>
            <a:alphaOff val="0"/>
          </a:schemeClr>
        </a:solidFill>
        <a:ln w="12700" cap="flat" cmpd="sng" algn="ctr">
          <a:solidFill>
            <a:schemeClr val="accent5">
              <a:hueOff val="2093851"/>
              <a:satOff val="22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D1E39F-D55A-45E6-A64F-086EA6175793}">
      <dsp:nvSpPr>
        <dsp:cNvPr id="0" name=""/>
        <dsp:cNvSpPr/>
      </dsp:nvSpPr>
      <dsp:spPr>
        <a:xfrm>
          <a:off x="0" y="1225644"/>
          <a:ext cx="7103872" cy="408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Growing to revenue at 85,000£+ per year by Year 3</a:t>
          </a:r>
        </a:p>
      </dsp:txBody>
      <dsp:txXfrm>
        <a:off x="0" y="1225644"/>
        <a:ext cx="7103872" cy="408332"/>
      </dsp:txXfrm>
    </dsp:sp>
    <dsp:sp modelId="{D0FC2864-D72C-487A-8689-AC68ABA63DEE}">
      <dsp:nvSpPr>
        <dsp:cNvPr id="0" name=""/>
        <dsp:cNvSpPr/>
      </dsp:nvSpPr>
      <dsp:spPr>
        <a:xfrm>
          <a:off x="0" y="1633976"/>
          <a:ext cx="7103872" cy="0"/>
        </a:xfrm>
        <a:prstGeom prst="line">
          <a:avLst/>
        </a:prstGeom>
        <a:solidFill>
          <a:schemeClr val="accent5">
            <a:hueOff val="2791801"/>
            <a:satOff val="299"/>
            <a:lumOff val="-5752"/>
            <a:alphaOff val="0"/>
          </a:schemeClr>
        </a:solidFill>
        <a:ln w="12700" cap="flat" cmpd="sng" algn="ctr">
          <a:solidFill>
            <a:schemeClr val="accent5">
              <a:hueOff val="2791801"/>
              <a:satOff val="299"/>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E87406-9919-4F3C-9584-6F6003665213}">
      <dsp:nvSpPr>
        <dsp:cNvPr id="0" name=""/>
        <dsp:cNvSpPr/>
      </dsp:nvSpPr>
      <dsp:spPr>
        <a:xfrm>
          <a:off x="0" y="1633976"/>
          <a:ext cx="7103872" cy="408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Potential for strategic acquisition in Years 5-7</a:t>
          </a:r>
        </a:p>
      </dsp:txBody>
      <dsp:txXfrm>
        <a:off x="0" y="1633976"/>
        <a:ext cx="7103872" cy="408332"/>
      </dsp:txXfrm>
    </dsp:sp>
    <dsp:sp modelId="{5D7A3E57-0EBF-41A0-B05A-5B322BA35D2C}">
      <dsp:nvSpPr>
        <dsp:cNvPr id="0" name=""/>
        <dsp:cNvSpPr/>
      </dsp:nvSpPr>
      <dsp:spPr>
        <a:xfrm>
          <a:off x="0" y="2042309"/>
          <a:ext cx="7103872" cy="0"/>
        </a:xfrm>
        <a:prstGeom prst="line">
          <a:avLst/>
        </a:prstGeom>
        <a:solidFill>
          <a:schemeClr val="accent5">
            <a:hueOff val="3489751"/>
            <a:satOff val="374"/>
            <a:lumOff val="-7190"/>
            <a:alphaOff val="0"/>
          </a:schemeClr>
        </a:solidFill>
        <a:ln w="12700" cap="flat" cmpd="sng" algn="ctr">
          <a:solidFill>
            <a:schemeClr val="accent5">
              <a:hueOff val="3489751"/>
              <a:satOff val="374"/>
              <a:lumOff val="-71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747155-CEB0-443F-8717-C93F2ED868EE}">
      <dsp:nvSpPr>
        <dsp:cNvPr id="0" name=""/>
        <dsp:cNvSpPr/>
      </dsp:nvSpPr>
      <dsp:spPr>
        <a:xfrm>
          <a:off x="0" y="2042309"/>
          <a:ext cx="7103872" cy="408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Impact Investment:</a:t>
          </a:r>
        </a:p>
      </dsp:txBody>
      <dsp:txXfrm>
        <a:off x="0" y="2042309"/>
        <a:ext cx="7103872" cy="408332"/>
      </dsp:txXfrm>
    </dsp:sp>
    <dsp:sp modelId="{AC5CE7D6-9F82-47AC-B843-56E2D78FF9DF}">
      <dsp:nvSpPr>
        <dsp:cNvPr id="0" name=""/>
        <dsp:cNvSpPr/>
      </dsp:nvSpPr>
      <dsp:spPr>
        <a:xfrm>
          <a:off x="0" y="2450641"/>
          <a:ext cx="7103872" cy="0"/>
        </a:xfrm>
        <a:prstGeom prst="line">
          <a:avLst/>
        </a:prstGeom>
        <a:solidFill>
          <a:schemeClr val="accent5">
            <a:hueOff val="4187701"/>
            <a:satOff val="449"/>
            <a:lumOff val="-8628"/>
            <a:alphaOff val="0"/>
          </a:schemeClr>
        </a:solidFill>
        <a:ln w="12700" cap="flat" cmpd="sng" algn="ctr">
          <a:solidFill>
            <a:schemeClr val="accent5">
              <a:hueOff val="4187701"/>
              <a:satOff val="449"/>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7D3B79-FE88-4F42-8376-1BED1B35200B}">
      <dsp:nvSpPr>
        <dsp:cNvPr id="0" name=""/>
        <dsp:cNvSpPr/>
      </dsp:nvSpPr>
      <dsp:spPr>
        <a:xfrm>
          <a:off x="0" y="2450641"/>
          <a:ext cx="7103872" cy="408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Supporting sustainable forestry practices</a:t>
          </a:r>
        </a:p>
      </dsp:txBody>
      <dsp:txXfrm>
        <a:off x="0" y="2450641"/>
        <a:ext cx="7103872" cy="408332"/>
      </dsp:txXfrm>
    </dsp:sp>
    <dsp:sp modelId="{49394354-07C3-4144-AC42-179B6DC0EF22}">
      <dsp:nvSpPr>
        <dsp:cNvPr id="0" name=""/>
        <dsp:cNvSpPr/>
      </dsp:nvSpPr>
      <dsp:spPr>
        <a:xfrm>
          <a:off x="0" y="2858973"/>
          <a:ext cx="7103872" cy="0"/>
        </a:xfrm>
        <a:prstGeom prst="line">
          <a:avLst/>
        </a:prstGeom>
        <a:solidFill>
          <a:schemeClr val="accent5">
            <a:hueOff val="4885651"/>
            <a:satOff val="523"/>
            <a:lumOff val="-10066"/>
            <a:alphaOff val="0"/>
          </a:schemeClr>
        </a:solidFill>
        <a:ln w="12700" cap="flat" cmpd="sng" algn="ctr">
          <a:solidFill>
            <a:schemeClr val="accent5">
              <a:hueOff val="4885651"/>
              <a:satOff val="523"/>
              <a:lumOff val="-1006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6ABA24-42DE-4E80-998E-B2435BD6B2DD}">
      <dsp:nvSpPr>
        <dsp:cNvPr id="0" name=""/>
        <dsp:cNvSpPr/>
      </dsp:nvSpPr>
      <dsp:spPr>
        <a:xfrm>
          <a:off x="0" y="2858973"/>
          <a:ext cx="7103872" cy="408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Preserving traditional craftsmanship</a:t>
          </a:r>
        </a:p>
      </dsp:txBody>
      <dsp:txXfrm>
        <a:off x="0" y="2858973"/>
        <a:ext cx="7103872" cy="408332"/>
      </dsp:txXfrm>
    </dsp:sp>
    <dsp:sp modelId="{EF07F7B8-B9E0-4E26-AD8D-07D19AEB4BB1}">
      <dsp:nvSpPr>
        <dsp:cNvPr id="0" name=""/>
        <dsp:cNvSpPr/>
      </dsp:nvSpPr>
      <dsp:spPr>
        <a:xfrm>
          <a:off x="0" y="3267305"/>
          <a:ext cx="7103872" cy="0"/>
        </a:xfrm>
        <a:prstGeom prst="line">
          <a:avLst/>
        </a:prstGeom>
        <a:solidFill>
          <a:schemeClr val="accent5">
            <a:hueOff val="5583602"/>
            <a:satOff val="598"/>
            <a:lumOff val="-11504"/>
            <a:alphaOff val="0"/>
          </a:schemeClr>
        </a:solidFill>
        <a:ln w="12700" cap="flat" cmpd="sng" algn="ctr">
          <a:solidFill>
            <a:schemeClr val="accent5">
              <a:hueOff val="5583602"/>
              <a:satOff val="598"/>
              <a:lumOff val="-1150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47915E-9AF4-450F-BF9A-5822D73934A8}">
      <dsp:nvSpPr>
        <dsp:cNvPr id="0" name=""/>
        <dsp:cNvSpPr/>
      </dsp:nvSpPr>
      <dsp:spPr>
        <a:xfrm>
          <a:off x="0" y="3267305"/>
          <a:ext cx="7103872" cy="408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Creating skilled employment opportunities</a:t>
          </a:r>
        </a:p>
      </dsp:txBody>
      <dsp:txXfrm>
        <a:off x="0" y="3267305"/>
        <a:ext cx="7103872" cy="408332"/>
      </dsp:txXfrm>
    </dsp:sp>
    <dsp:sp modelId="{05158EDD-A61B-4FCF-AD26-39BE62D8278E}">
      <dsp:nvSpPr>
        <dsp:cNvPr id="0" name=""/>
        <dsp:cNvSpPr/>
      </dsp:nvSpPr>
      <dsp:spPr>
        <a:xfrm>
          <a:off x="0" y="3675638"/>
          <a:ext cx="7103872" cy="0"/>
        </a:xfrm>
        <a:prstGeom prst="line">
          <a:avLst/>
        </a:prstGeom>
        <a:solidFill>
          <a:schemeClr val="accent5">
            <a:hueOff val="6281552"/>
            <a:satOff val="673"/>
            <a:lumOff val="-12942"/>
            <a:alphaOff val="0"/>
          </a:schemeClr>
        </a:solidFill>
        <a:ln w="12700" cap="flat" cmpd="sng" algn="ctr">
          <a:solidFill>
            <a:schemeClr val="accent5">
              <a:hueOff val="6281552"/>
              <a:satOff val="673"/>
              <a:lumOff val="-1294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623CA2-555C-4CB2-80CE-8EA048509C79}">
      <dsp:nvSpPr>
        <dsp:cNvPr id="0" name=""/>
        <dsp:cNvSpPr/>
      </dsp:nvSpPr>
      <dsp:spPr>
        <a:xfrm>
          <a:off x="0" y="3675638"/>
          <a:ext cx="7103872" cy="408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Partnership Opportunity:</a:t>
          </a:r>
        </a:p>
      </dsp:txBody>
      <dsp:txXfrm>
        <a:off x="0" y="3675638"/>
        <a:ext cx="7103872" cy="408332"/>
      </dsp:txXfrm>
    </dsp:sp>
    <dsp:sp modelId="{22B240DB-74AF-4501-858D-55B433FD6ACE}">
      <dsp:nvSpPr>
        <dsp:cNvPr id="0" name=""/>
        <dsp:cNvSpPr/>
      </dsp:nvSpPr>
      <dsp:spPr>
        <a:xfrm>
          <a:off x="0" y="4083970"/>
          <a:ext cx="7103872" cy="0"/>
        </a:xfrm>
        <a:prstGeom prst="line">
          <a:avLst/>
        </a:prstGeom>
        <a:solidFill>
          <a:schemeClr val="accent5">
            <a:hueOff val="6979502"/>
            <a:satOff val="748"/>
            <a:lumOff val="-14380"/>
            <a:alphaOff val="0"/>
          </a:schemeClr>
        </a:solidFill>
        <a:ln w="12700" cap="flat" cmpd="sng" algn="ctr">
          <a:solidFill>
            <a:schemeClr val="accent5">
              <a:hueOff val="6979502"/>
              <a:satOff val="748"/>
              <a:lumOff val="-143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253C05-5A70-4AA6-8927-CBF5418EB1C6}">
      <dsp:nvSpPr>
        <dsp:cNvPr id="0" name=""/>
        <dsp:cNvSpPr/>
      </dsp:nvSpPr>
      <dsp:spPr>
        <a:xfrm>
          <a:off x="0" y="4083970"/>
          <a:ext cx="7103872" cy="408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This will help us grow faster as your expertise in scaling lends a hand on that front.</a:t>
          </a:r>
        </a:p>
      </dsp:txBody>
      <dsp:txXfrm>
        <a:off x="0" y="4083970"/>
        <a:ext cx="7103872" cy="408332"/>
      </dsp:txXfrm>
    </dsp:sp>
    <dsp:sp modelId="{F030FDD9-4375-4CA9-B738-0A9C78D708B9}">
      <dsp:nvSpPr>
        <dsp:cNvPr id="0" name=""/>
        <dsp:cNvSpPr/>
      </dsp:nvSpPr>
      <dsp:spPr>
        <a:xfrm>
          <a:off x="0" y="4492302"/>
          <a:ext cx="7103872" cy="0"/>
        </a:xfrm>
        <a:prstGeom prst="line">
          <a:avLst/>
        </a:prstGeom>
        <a:solidFill>
          <a:schemeClr val="accent5">
            <a:hueOff val="7677453"/>
            <a:satOff val="822"/>
            <a:lumOff val="-15818"/>
            <a:alphaOff val="0"/>
          </a:schemeClr>
        </a:solidFill>
        <a:ln w="12700" cap="flat" cmpd="sng" algn="ctr">
          <a:solidFill>
            <a:schemeClr val="accent5">
              <a:hueOff val="7677453"/>
              <a:satOff val="822"/>
              <a:lumOff val="-158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59C432-6DB2-4122-B746-53B47E1E1755}">
      <dsp:nvSpPr>
        <dsp:cNvPr id="0" name=""/>
        <dsp:cNvSpPr/>
      </dsp:nvSpPr>
      <dsp:spPr>
        <a:xfrm>
          <a:off x="0" y="4492302"/>
          <a:ext cx="7103872" cy="408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Strategic inputs sessions for investors and updated quarterly.</a:t>
          </a:r>
        </a:p>
      </dsp:txBody>
      <dsp:txXfrm>
        <a:off x="0" y="4492302"/>
        <a:ext cx="7103872" cy="408332"/>
      </dsp:txXfrm>
    </dsp:sp>
    <dsp:sp modelId="{2A454B3F-2DE1-436D-98E2-61F4DEBDF35A}">
      <dsp:nvSpPr>
        <dsp:cNvPr id="0" name=""/>
        <dsp:cNvSpPr/>
      </dsp:nvSpPr>
      <dsp:spPr>
        <a:xfrm>
          <a:off x="0" y="4900634"/>
          <a:ext cx="7103872" cy="0"/>
        </a:xfrm>
        <a:prstGeom prst="line">
          <a:avLst/>
        </a:prstGeom>
        <a:solidFill>
          <a:schemeClr val="accent5">
            <a:hueOff val="8375403"/>
            <a:satOff val="897"/>
            <a:lumOff val="-17256"/>
            <a:alphaOff val="0"/>
          </a:schemeClr>
        </a:solidFill>
        <a:ln w="12700" cap="flat" cmpd="sng" algn="ctr">
          <a:solidFill>
            <a:schemeClr val="accent5">
              <a:hueOff val="8375403"/>
              <a:satOff val="897"/>
              <a:lumOff val="-1725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74D5EF-0024-4851-B06F-9C2245743637}">
      <dsp:nvSpPr>
        <dsp:cNvPr id="0" name=""/>
        <dsp:cNvSpPr/>
      </dsp:nvSpPr>
      <dsp:spPr>
        <a:xfrm>
          <a:off x="0" y="4900634"/>
          <a:ext cx="7103872" cy="408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Future investment round first look opportunities</a:t>
          </a:r>
        </a:p>
      </dsp:txBody>
      <dsp:txXfrm>
        <a:off x="0" y="4900634"/>
        <a:ext cx="7103872" cy="40833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64FB6C-7BB2-4CFE-8CC5-9E3474C3DF69}">
      <dsp:nvSpPr>
        <dsp:cNvPr id="0" name=""/>
        <dsp:cNvSpPr/>
      </dsp:nvSpPr>
      <dsp:spPr>
        <a:xfrm>
          <a:off x="0" y="31847"/>
          <a:ext cx="6141429" cy="77951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JOIN THE </a:t>
          </a:r>
          <a:r>
            <a:rPr lang="en-US" sz="2000" kern="1200" dirty="0" err="1"/>
            <a:t>MatArt</a:t>
          </a:r>
          <a:r>
            <a:rPr lang="en-US" sz="2000" kern="1200" dirty="0"/>
            <a:t> JOURNEY</a:t>
          </a:r>
        </a:p>
      </dsp:txBody>
      <dsp:txXfrm>
        <a:off x="38053" y="69900"/>
        <a:ext cx="6065323" cy="703406"/>
      </dsp:txXfrm>
    </dsp:sp>
    <dsp:sp modelId="{5B67FA39-845B-4D2E-ABBC-99DE09AE32DC}">
      <dsp:nvSpPr>
        <dsp:cNvPr id="0" name=""/>
        <dsp:cNvSpPr/>
      </dsp:nvSpPr>
      <dsp:spPr>
        <a:xfrm>
          <a:off x="0" y="868960"/>
          <a:ext cx="6141429" cy="779512"/>
        </a:xfrm>
        <a:prstGeom prst="roundRect">
          <a:avLst/>
        </a:prstGeom>
        <a:solidFill>
          <a:schemeClr val="accent2">
            <a:hueOff val="-2073801"/>
            <a:satOff val="-4082"/>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Together, we can:</a:t>
          </a:r>
        </a:p>
      </dsp:txBody>
      <dsp:txXfrm>
        <a:off x="38053" y="907013"/>
        <a:ext cx="6065323" cy="703406"/>
      </dsp:txXfrm>
    </dsp:sp>
    <dsp:sp modelId="{8DA48A8D-4BC8-4656-A4E0-9996FF001A76}">
      <dsp:nvSpPr>
        <dsp:cNvPr id="0" name=""/>
        <dsp:cNvSpPr/>
      </dsp:nvSpPr>
      <dsp:spPr>
        <a:xfrm>
          <a:off x="0" y="1706072"/>
          <a:ext cx="6141429" cy="779512"/>
        </a:xfrm>
        <a:prstGeom prst="roundRect">
          <a:avLst/>
        </a:prstGeom>
        <a:solidFill>
          <a:schemeClr val="accent2">
            <a:hueOff val="-4147603"/>
            <a:satOff val="-8163"/>
            <a:lumOff val="50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Create a nationally recognized sustainable craft character.</a:t>
          </a:r>
        </a:p>
      </dsp:txBody>
      <dsp:txXfrm>
        <a:off x="38053" y="1744125"/>
        <a:ext cx="6065323" cy="703406"/>
      </dsp:txXfrm>
    </dsp:sp>
    <dsp:sp modelId="{2D9CD761-80F6-41BF-825B-5E4F2F371FB8}">
      <dsp:nvSpPr>
        <dsp:cNvPr id="0" name=""/>
        <dsp:cNvSpPr/>
      </dsp:nvSpPr>
      <dsp:spPr>
        <a:xfrm>
          <a:off x="0" y="2543185"/>
          <a:ext cx="6141429" cy="779512"/>
        </a:xfrm>
        <a:prstGeom prst="roundRect">
          <a:avLst/>
        </a:prstGeom>
        <a:solidFill>
          <a:schemeClr val="accent2">
            <a:hueOff val="-6221405"/>
            <a:satOff val="-12245"/>
            <a:lumOff val="76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Make keepsakes that endure generations</a:t>
          </a:r>
        </a:p>
      </dsp:txBody>
      <dsp:txXfrm>
        <a:off x="38053" y="2581238"/>
        <a:ext cx="6065323" cy="703406"/>
      </dsp:txXfrm>
    </dsp:sp>
    <dsp:sp modelId="{4EA51852-D105-4209-9578-1EC5606747B1}">
      <dsp:nvSpPr>
        <dsp:cNvPr id="0" name=""/>
        <dsp:cNvSpPr/>
      </dsp:nvSpPr>
      <dsp:spPr>
        <a:xfrm>
          <a:off x="0" y="3380297"/>
          <a:ext cx="6141429" cy="779512"/>
        </a:xfrm>
        <a:prstGeom prst="roundRect">
          <a:avLst/>
        </a:prstGeom>
        <a:solidFill>
          <a:schemeClr val="accent2">
            <a:hueOff val="-8295206"/>
            <a:satOff val="-16326"/>
            <a:lumOff val="10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Having positive environmental impact while developing a profitable business.</a:t>
          </a:r>
        </a:p>
      </dsp:txBody>
      <dsp:txXfrm>
        <a:off x="38053" y="3418350"/>
        <a:ext cx="6065323" cy="703406"/>
      </dsp:txXfrm>
    </dsp:sp>
    <dsp:sp modelId="{53B11920-9D15-4BEE-8ACD-31368A3DCB06}">
      <dsp:nvSpPr>
        <dsp:cNvPr id="0" name=""/>
        <dsp:cNvSpPr/>
      </dsp:nvSpPr>
      <dsp:spPr>
        <a:xfrm>
          <a:off x="0" y="4217410"/>
          <a:ext cx="6141429" cy="779512"/>
        </a:xfrm>
        <a:prstGeom prst="roundRect">
          <a:avLst/>
        </a:prstGeom>
        <a:solidFill>
          <a:schemeClr val="accent2">
            <a:hueOff val="-10369007"/>
            <a:satOff val="-20408"/>
            <a:lumOff val="127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The catalyst to the next stage of our growth is your £50,000 investment.</a:t>
          </a:r>
        </a:p>
      </dsp:txBody>
      <dsp:txXfrm>
        <a:off x="38053" y="4255463"/>
        <a:ext cx="6065323" cy="70340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CF0B19-125A-477E-AC28-C39552D10DBE}" type="datetimeFigureOut">
              <a:rPr lang="en-GB" smtClean="0"/>
              <a:t>23/03/2025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939743-33FC-424B-BD2A-F34BB0BBDBBA}" type="slidenum">
              <a:rPr lang="en-GB" smtClean="0"/>
              <a:t>‹#›</a:t>
            </a:fld>
            <a:endParaRPr lang="en-GB"/>
          </a:p>
        </p:txBody>
      </p:sp>
    </p:spTree>
    <p:extLst>
      <p:ext uri="{BB962C8B-B14F-4D97-AF65-F5344CB8AC3E}">
        <p14:creationId xmlns:p14="http://schemas.microsoft.com/office/powerpoint/2010/main" val="16446565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What started as a personal project experimenting with laser engraving on wood, quickly turned into something bigger. Encouraged by the positive response from friends and family, I invested in a professional engraving laser and founded </a:t>
            </a:r>
            <a:r>
              <a:rPr lang="en-GB" sz="1800" b="1" kern="100" dirty="0" err="1">
                <a:effectLst/>
                <a:latin typeface="Aptos" panose="020B0004020202020204" pitchFamily="34" charset="0"/>
                <a:ea typeface="Aptos" panose="020B0004020202020204" pitchFamily="34" charset="0"/>
                <a:cs typeface="Times New Roman" panose="02020603050405020304" pitchFamily="18" charset="0"/>
              </a:rPr>
              <a:t>MatArt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business specializing in high-quality, personalized wooden/metal creations.</a:t>
            </a:r>
          </a:p>
          <a:p>
            <a:endParaRPr lang="en-GB" dirty="0"/>
          </a:p>
        </p:txBody>
      </p:sp>
      <p:sp>
        <p:nvSpPr>
          <p:cNvPr id="4" name="Slide Number Placeholder 3"/>
          <p:cNvSpPr>
            <a:spLocks noGrp="1"/>
          </p:cNvSpPr>
          <p:nvPr>
            <p:ph type="sldNum" sz="quarter" idx="5"/>
          </p:nvPr>
        </p:nvSpPr>
        <p:spPr/>
        <p:txBody>
          <a:bodyPr/>
          <a:lstStyle/>
          <a:p>
            <a:fld id="{BA939743-33FC-424B-BD2A-F34BB0BBDBBA}" type="slidenum">
              <a:rPr lang="en-GB" smtClean="0"/>
              <a:t>1</a:t>
            </a:fld>
            <a:endParaRPr lang="en-GB"/>
          </a:p>
        </p:txBody>
      </p:sp>
    </p:spTree>
    <p:extLst>
      <p:ext uri="{BB962C8B-B14F-4D97-AF65-F5344CB8AC3E}">
        <p14:creationId xmlns:p14="http://schemas.microsoft.com/office/powerpoint/2010/main" val="1264693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939743-33FC-424B-BD2A-F34BB0BBDBBA}" type="slidenum">
              <a:rPr lang="en-GB" smtClean="0"/>
              <a:t>2</a:t>
            </a:fld>
            <a:endParaRPr lang="en-GB"/>
          </a:p>
        </p:txBody>
      </p:sp>
    </p:spTree>
    <p:extLst>
      <p:ext uri="{BB962C8B-B14F-4D97-AF65-F5344CB8AC3E}">
        <p14:creationId xmlns:p14="http://schemas.microsoft.com/office/powerpoint/2010/main" val="9370994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MatArt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focuses on three main product lines:</a:t>
            </a:r>
          </a:p>
          <a:p>
            <a:pPr marL="342900" lvl="0" indent="-342900">
              <a:lnSpc>
                <a:spcPct val="115000"/>
              </a:lnSpc>
              <a:spcAft>
                <a:spcPts val="800"/>
              </a:spcAft>
              <a:buFont typeface="+mj-lt"/>
              <a:buAutoNum type="arabicPeriod"/>
              <a:tabLst>
                <a:tab pos="457200" algn="l"/>
              </a:tabLst>
            </a:pPr>
            <a:r>
              <a:rPr lang="en-GB" sz="1200" b="1" kern="100" dirty="0">
                <a:effectLst/>
                <a:latin typeface="Aptos" panose="020B0004020202020204" pitchFamily="34" charset="0"/>
                <a:ea typeface="Aptos" panose="020B0004020202020204" pitchFamily="34" charset="0"/>
                <a:cs typeface="Times New Roman" panose="02020603050405020304" pitchFamily="18" charset="0"/>
              </a:rPr>
              <a:t>Personalized Photo Engravings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Small fridge magnets (£7) to premium framed pieces (£30)</a:t>
            </a:r>
          </a:p>
          <a:p>
            <a:pPr marL="342900" lvl="0" indent="-342900">
              <a:lnSpc>
                <a:spcPct val="115000"/>
              </a:lnSpc>
              <a:spcAft>
                <a:spcPts val="800"/>
              </a:spcAft>
              <a:buFont typeface="+mj-lt"/>
              <a:buAutoNum type="arabicPeriod"/>
              <a:tabLst>
                <a:tab pos="457200" algn="l"/>
              </a:tabLst>
            </a:pPr>
            <a:r>
              <a:rPr lang="en-GB" sz="1200" b="1" kern="100" dirty="0">
                <a:effectLst/>
                <a:latin typeface="Aptos" panose="020B0004020202020204" pitchFamily="34" charset="0"/>
                <a:ea typeface="Aptos" panose="020B0004020202020204" pitchFamily="34" charset="0"/>
                <a:cs typeface="Times New Roman" panose="02020603050405020304" pitchFamily="18" charset="0"/>
              </a:rPr>
              <a:t>Custom Home Décor</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Wooden signs, wall art, and decorative items (£20 - £75)</a:t>
            </a:r>
          </a:p>
          <a:p>
            <a:pPr marL="342900" lvl="0" indent="-342900">
              <a:lnSpc>
                <a:spcPct val="115000"/>
              </a:lnSpc>
              <a:spcAft>
                <a:spcPts val="800"/>
              </a:spcAft>
              <a:buFont typeface="+mj-lt"/>
              <a:buAutoNum type="arabicPeriod"/>
              <a:tabLst>
                <a:tab pos="457200" algn="l"/>
              </a:tabLst>
            </a:pPr>
            <a:r>
              <a:rPr lang="en-GB" sz="1200" b="1" kern="100" dirty="0">
                <a:effectLst/>
                <a:latin typeface="Aptos" panose="020B0004020202020204" pitchFamily="34" charset="0"/>
                <a:ea typeface="Aptos" panose="020B0004020202020204" pitchFamily="34" charset="0"/>
                <a:cs typeface="Times New Roman" panose="02020603050405020304" pitchFamily="18" charset="0"/>
              </a:rPr>
              <a:t>Business Metal Cards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Professional, custom-engraved metal business cards</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What sets our products apart?</a:t>
            </a: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100" dirty="0">
                <a:effectLst/>
                <a:latin typeface="Aptos" panose="020B0004020202020204" pitchFamily="34" charset="0"/>
                <a:ea typeface="Aptos" panose="020B0004020202020204" pitchFamily="34" charset="0"/>
                <a:cs typeface="Times New Roman" panose="02020603050405020304" pitchFamily="18" charset="0"/>
              </a:rPr>
              <a:t>Enhanced Image Processing</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 We professionally refine images for deeper detail.</a:t>
            </a: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100" dirty="0">
                <a:effectLst/>
                <a:latin typeface="Aptos" panose="020B0004020202020204" pitchFamily="34" charset="0"/>
                <a:ea typeface="Aptos" panose="020B0004020202020204" pitchFamily="34" charset="0"/>
                <a:cs typeface="Times New Roman" panose="02020603050405020304" pitchFamily="18" charset="0"/>
              </a:rPr>
              <a:t>Special Finishing Process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 Our multi-stage treatment enhances durability and wood grain.</a:t>
            </a: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100" dirty="0">
                <a:effectLst/>
                <a:latin typeface="Aptos" panose="020B0004020202020204" pitchFamily="34" charset="0"/>
                <a:ea typeface="Aptos" panose="020B0004020202020204" pitchFamily="34" charset="0"/>
                <a:cs typeface="Times New Roman" panose="02020603050405020304" pitchFamily="18" charset="0"/>
              </a:rPr>
              <a:t>Sustainable Materials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 We exclusively use FSC-certified wood.</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The personalized gift industry is booming, with an annual growth rate of </a:t>
            </a:r>
            <a:r>
              <a:rPr lang="en-GB" sz="1200" b="1" kern="100" dirty="0">
                <a:effectLst/>
                <a:latin typeface="Aptos" panose="020B0004020202020204" pitchFamily="34" charset="0"/>
                <a:ea typeface="Aptos" panose="020B0004020202020204" pitchFamily="34" charset="0"/>
                <a:cs typeface="Times New Roman" panose="02020603050405020304" pitchFamily="18" charset="0"/>
              </a:rPr>
              <a:t>8.1%</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(Technavio, 2022). Wooden gifts are especially popular, aligning with consumer demand for </a:t>
            </a:r>
            <a:r>
              <a:rPr lang="en-GB" sz="1200" b="1" kern="100" dirty="0">
                <a:effectLst/>
                <a:latin typeface="Aptos" panose="020B0004020202020204" pitchFamily="34" charset="0"/>
                <a:ea typeface="Aptos" panose="020B0004020202020204" pitchFamily="34" charset="0"/>
                <a:cs typeface="Times New Roman" panose="02020603050405020304" pitchFamily="18" charset="0"/>
              </a:rPr>
              <a:t>handcrafted, sustainable products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BA939743-33FC-424B-BD2A-F34BB0BBDBBA}" type="slidenum">
              <a:rPr lang="en-GB" smtClean="0"/>
              <a:t>3</a:t>
            </a:fld>
            <a:endParaRPr lang="en-GB"/>
          </a:p>
        </p:txBody>
      </p:sp>
    </p:spTree>
    <p:extLst>
      <p:ext uri="{BB962C8B-B14F-4D97-AF65-F5344CB8AC3E}">
        <p14:creationId xmlns:p14="http://schemas.microsoft.com/office/powerpoint/2010/main" val="38608762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MatArt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is built on a blend of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tradition and innovation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Our logo, inspired by nature, reflects our commitment to craftsmanship, while our design choices balance and elegance </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Core values:</a:t>
            </a: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Exceptional craftsmanship</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Every piece is designed with care and precision.</a:t>
            </a: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Sustainability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We use responsibly sourced materials.</a:t>
            </a: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Meaningful personalization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Each product tells a story.</a:t>
            </a: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Innovation in tradition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Combining modern technology with timeless artistry.</a:t>
            </a:r>
          </a:p>
          <a:p>
            <a:pPr marL="342900" lvl="0" indent="-342900">
              <a:lnSpc>
                <a:spcPct val="115000"/>
              </a:lnSpc>
              <a:spcAft>
                <a:spcPts val="800"/>
              </a:spcAft>
              <a:buSzPts val="1000"/>
              <a:buFont typeface="Symbol" panose="05050102010706020507" pitchFamily="18" charset="2"/>
              <a:buChar char=""/>
              <a:tabLst>
                <a:tab pos="457200" algn="l"/>
              </a:tabLst>
            </a:pPr>
            <a:r>
              <a:rPr lang="en-US" sz="1800" b="1" kern="100" dirty="0">
                <a:effectLst/>
                <a:latin typeface="Aptos" panose="020B0004020202020204" pitchFamily="34" charset="0"/>
                <a:ea typeface="Aptos" panose="020B0004020202020204" pitchFamily="34" charset="0"/>
                <a:cs typeface="Times New Roman" panose="02020603050405020304" pitchFamily="18" charset="0"/>
              </a:rPr>
              <a:t>Deloitte (2023) shows that brands with established and consistently articulated values outperform their competitors in up to 35% in premium lifestyle categories.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A939743-33FC-424B-BD2A-F34BB0BBDBBA}" type="slidenum">
              <a:rPr lang="en-GB" smtClean="0"/>
              <a:t>4</a:t>
            </a:fld>
            <a:endParaRPr lang="en-GB"/>
          </a:p>
        </p:txBody>
      </p:sp>
    </p:spTree>
    <p:extLst>
      <p:ext uri="{BB962C8B-B14F-4D97-AF65-F5344CB8AC3E}">
        <p14:creationId xmlns:p14="http://schemas.microsoft.com/office/powerpoint/2010/main" val="15427808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MatArt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our mission is simple:</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b="1" kern="100" dirty="0">
                <a:effectLst/>
                <a:latin typeface="Aptos" panose="020B0004020202020204" pitchFamily="34" charset="0"/>
                <a:ea typeface="Aptos" panose="020B0004020202020204" pitchFamily="34" charset="0"/>
                <a:cs typeface="Times New Roman" panose="02020603050405020304" pitchFamily="18" charset="0"/>
              </a:rPr>
              <a:t>To transform memories and artistic designs into wooden keepsakes that bring warmth and personality to homes and special occasions.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Our goal is to establish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MatArt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as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London’s leading provider of customized wooden engraved products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known for quality, sustainability, and customer satisfaction.</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approach aligns with consumer trends, today’s buyers prioritize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authenticity and craftsmanship over mass production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(McDonnell, 2023).</a:t>
            </a:r>
          </a:p>
          <a:p>
            <a:endParaRPr lang="en-GB" dirty="0"/>
          </a:p>
        </p:txBody>
      </p:sp>
      <p:sp>
        <p:nvSpPr>
          <p:cNvPr id="4" name="Slide Number Placeholder 3"/>
          <p:cNvSpPr>
            <a:spLocks noGrp="1"/>
          </p:cNvSpPr>
          <p:nvPr>
            <p:ph type="sldNum" sz="quarter" idx="5"/>
          </p:nvPr>
        </p:nvSpPr>
        <p:spPr/>
        <p:txBody>
          <a:bodyPr/>
          <a:lstStyle/>
          <a:p>
            <a:fld id="{BA939743-33FC-424B-BD2A-F34BB0BBDBBA}" type="slidenum">
              <a:rPr lang="en-GB" smtClean="0"/>
              <a:t>5</a:t>
            </a:fld>
            <a:endParaRPr lang="en-GB"/>
          </a:p>
        </p:txBody>
      </p:sp>
    </p:spTree>
    <p:extLst>
      <p:ext uri="{BB962C8B-B14F-4D97-AF65-F5344CB8AC3E}">
        <p14:creationId xmlns:p14="http://schemas.microsoft.com/office/powerpoint/2010/main" val="36707841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“Bringing your ideas to life with precision, craftmanship and versatility”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What makes us different?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mj-lt"/>
              <a:buAutoNum type="arabicPeriod"/>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Artistic Enhancement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Unlike standard laser transfers, we refine each image before engraving for exceptional detail.</a:t>
            </a:r>
          </a:p>
          <a:p>
            <a:pPr marL="342900" lvl="0" indent="-342900">
              <a:lnSpc>
                <a:spcPct val="115000"/>
              </a:lnSpc>
              <a:spcAft>
                <a:spcPts val="800"/>
              </a:spcAft>
              <a:buFont typeface="+mj-lt"/>
              <a:buAutoNum type="arabicPeriod"/>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Sustainability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We use FSC-certified wood from British forests, supporting local, eco-friendly sourcing.</a:t>
            </a:r>
          </a:p>
          <a:p>
            <a:pPr marL="342900" lvl="0" indent="-342900">
              <a:lnSpc>
                <a:spcPct val="115000"/>
              </a:lnSpc>
              <a:spcAft>
                <a:spcPts val="800"/>
              </a:spcAft>
              <a:buFont typeface="+mj-lt"/>
              <a:buAutoNum type="arabicPeriod"/>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Premium Finishing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A proprietary technique that enhances durability and wood grain beauty.</a:t>
            </a:r>
          </a:p>
          <a:p>
            <a:pPr marL="342900" lvl="0" indent="-342900">
              <a:lnSpc>
                <a:spcPct val="115000"/>
              </a:lnSpc>
              <a:spcAft>
                <a:spcPts val="800"/>
              </a:spcAft>
              <a:buFont typeface="+mj-lt"/>
              <a:buAutoNum type="arabicPeriod"/>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AR Preview Technology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Customers can visualize their custom product before purchasing.</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Consumers are  willing to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pay 25% more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for eco-friendly, transparently sourced products (McKinsey, 2023), making this a prime opportunity for growth.</a:t>
            </a:r>
          </a:p>
          <a:p>
            <a:endParaRPr lang="en-GB" dirty="0"/>
          </a:p>
        </p:txBody>
      </p:sp>
      <p:sp>
        <p:nvSpPr>
          <p:cNvPr id="4" name="Slide Number Placeholder 3"/>
          <p:cNvSpPr>
            <a:spLocks noGrp="1"/>
          </p:cNvSpPr>
          <p:nvPr>
            <p:ph type="sldNum" sz="quarter" idx="5"/>
          </p:nvPr>
        </p:nvSpPr>
        <p:spPr/>
        <p:txBody>
          <a:bodyPr/>
          <a:lstStyle/>
          <a:p>
            <a:fld id="{BA939743-33FC-424B-BD2A-F34BB0BBDBBA}" type="slidenum">
              <a:rPr lang="en-GB" smtClean="0"/>
              <a:t>6</a:t>
            </a:fld>
            <a:endParaRPr lang="en-GB"/>
          </a:p>
        </p:txBody>
      </p:sp>
    </p:spTree>
    <p:extLst>
      <p:ext uri="{BB962C8B-B14F-4D97-AF65-F5344CB8AC3E}">
        <p14:creationId xmlns:p14="http://schemas.microsoft.com/office/powerpoint/2010/main" val="10306011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We are currently operating as a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Sole Trader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and the most important thing  for me as a sole trader is that I can have a personal approach witch can build stronger customer loyalty.  But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MatArt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can transition to a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Limited Company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to support expansion </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Our workshop is based at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Cockpit Arts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400 square foot in London. This provides:</a:t>
            </a: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supportive community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with more then 165 independent businesses</a:t>
            </a: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Affordable workspace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with subsidized rent</a:t>
            </a: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Business development &amp; networking opportunities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accelerating growth by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40% in two years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(Cockpit Arts, 2023)</a:t>
            </a:r>
          </a:p>
          <a:p>
            <a:endParaRPr lang="en-GB" dirty="0"/>
          </a:p>
        </p:txBody>
      </p:sp>
      <p:sp>
        <p:nvSpPr>
          <p:cNvPr id="4" name="Slide Number Placeholder 3"/>
          <p:cNvSpPr>
            <a:spLocks noGrp="1"/>
          </p:cNvSpPr>
          <p:nvPr>
            <p:ph type="sldNum" sz="quarter" idx="5"/>
          </p:nvPr>
        </p:nvSpPr>
        <p:spPr/>
        <p:txBody>
          <a:bodyPr/>
          <a:lstStyle/>
          <a:p>
            <a:fld id="{BA939743-33FC-424B-BD2A-F34BB0BBDBBA}" type="slidenum">
              <a:rPr lang="en-GB" smtClean="0"/>
              <a:t>7</a:t>
            </a:fld>
            <a:endParaRPr lang="en-GB"/>
          </a:p>
        </p:txBody>
      </p:sp>
    </p:spTree>
    <p:extLst>
      <p:ext uri="{BB962C8B-B14F-4D97-AF65-F5344CB8AC3E}">
        <p14:creationId xmlns:p14="http://schemas.microsoft.com/office/powerpoint/2010/main" val="7698686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Right now, the team consists of:</a:t>
            </a: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Owner/Artisan (Me)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Managing design, production, customer service, and business development</a:t>
            </a: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Artisan Assistant(My Wife)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Handling product preparations, packaging, and admin work</a:t>
            </a: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Part-Time graphic designer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Assisting with online Inquiries, order processing, social media and design customization</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With investment, we plan to expand by hiring:</a:t>
            </a: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full-time Graphic Designer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to oversee operations</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Investing in specialized talent leads to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32% higher productivity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and improved customer satisfaction (Craft Council, 2023).</a:t>
            </a:r>
          </a:p>
          <a:p>
            <a:endParaRPr lang="en-GB" b="1" dirty="0"/>
          </a:p>
        </p:txBody>
      </p:sp>
      <p:sp>
        <p:nvSpPr>
          <p:cNvPr id="4" name="Slide Number Placeholder 3"/>
          <p:cNvSpPr>
            <a:spLocks noGrp="1"/>
          </p:cNvSpPr>
          <p:nvPr>
            <p:ph type="sldNum" sz="quarter" idx="5"/>
          </p:nvPr>
        </p:nvSpPr>
        <p:spPr/>
        <p:txBody>
          <a:bodyPr/>
          <a:lstStyle/>
          <a:p>
            <a:fld id="{BA939743-33FC-424B-BD2A-F34BB0BBDBBA}" type="slidenum">
              <a:rPr lang="en-GB" smtClean="0"/>
              <a:t>8</a:t>
            </a:fld>
            <a:endParaRPr lang="en-GB"/>
          </a:p>
        </p:txBody>
      </p:sp>
    </p:spTree>
    <p:extLst>
      <p:ext uri="{BB962C8B-B14F-4D97-AF65-F5344CB8AC3E}">
        <p14:creationId xmlns:p14="http://schemas.microsoft.com/office/powerpoint/2010/main" val="14711230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We use a mix of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digital and physical marketing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to reach our customers.</a:t>
            </a:r>
          </a:p>
          <a:p>
            <a:pPr>
              <a:lnSpc>
                <a:spcPct val="115000"/>
              </a:lnSpc>
              <a:spcAft>
                <a:spcPts val="800"/>
              </a:spcAft>
              <a:buNone/>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Online Channels: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Instagram &amp; TikTok</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Showcasing craftsmanship and behind-the-scenes content</a:t>
            </a: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Pinterest &amp; Facebook</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Inspiring gift ideas and community engagement</a:t>
            </a: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E-commerce website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SEO-optimized with AR visualization for a better shopping experience</a:t>
            </a:r>
          </a:p>
          <a:p>
            <a:pPr>
              <a:lnSpc>
                <a:spcPct val="115000"/>
              </a:lnSpc>
              <a:spcAft>
                <a:spcPts val="800"/>
              </a:spcAft>
              <a:buNone/>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Offline Presence: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Selling at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premium craft markets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Hosting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workshops and events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Building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wholesale partnerships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with retailers</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And </a:t>
            </a:r>
            <a:r>
              <a:rPr lang="en-GB" sz="1800" b="1" kern="100" dirty="0">
                <a:effectLst/>
                <a:latin typeface="Arial" panose="020B0604020202020204" pitchFamily="34" charset="0"/>
                <a:ea typeface="Aptos" panose="020B0004020202020204" pitchFamily="34" charset="0"/>
                <a:cs typeface="Times New Roman" panose="02020603050405020304" pitchFamily="18" charset="0"/>
              </a:rPr>
              <a:t>Phygital Marketing</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 mix of physical and digital experiences) it is a powerful strategy for my business. It blends online engagement with real-world experiences.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Augmented Reality (AR) for Virtual Previews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15000"/>
              </a:lnSpc>
              <a:buNone/>
            </a:pPr>
            <a:r>
              <a:rPr lang="en-GB" sz="1800" kern="100" dirty="0">
                <a:effectLst/>
                <a:latin typeface="Segoe UI Emoji" panose="020B0502040204020203" pitchFamily="34" charset="0"/>
                <a:ea typeface="Aptos" panose="020B0004020202020204" pitchFamily="34" charset="0"/>
                <a:cs typeface="Segoe UI Emoji" panose="020B0502040204020203" pitchFamily="34" charset="0"/>
              </a:rPr>
              <a:t>-</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Allow customers to preview engravings digitally before purchase.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15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Use AR filters on Instagram where users can upload their images and see how they look on wood/metal.</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In this way, multi-channel marketing strategies for craft businesses produce 3.6x more customer acquisition versus single channel tactics (Baines et al., 2022) also</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Craft businesses with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consistent visual storytelling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see a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47% higher engagement rate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(Etsy, 2022), reinforcing our strategy.</a:t>
            </a:r>
          </a:p>
          <a:p>
            <a:endParaRPr lang="en-GB" dirty="0"/>
          </a:p>
        </p:txBody>
      </p:sp>
      <p:sp>
        <p:nvSpPr>
          <p:cNvPr id="4" name="Slide Number Placeholder 3"/>
          <p:cNvSpPr>
            <a:spLocks noGrp="1"/>
          </p:cNvSpPr>
          <p:nvPr>
            <p:ph type="sldNum" sz="quarter" idx="5"/>
          </p:nvPr>
        </p:nvSpPr>
        <p:spPr/>
        <p:txBody>
          <a:bodyPr/>
          <a:lstStyle/>
          <a:p>
            <a:fld id="{BA939743-33FC-424B-BD2A-F34BB0BBDBBA}" type="slidenum">
              <a:rPr lang="en-GB" smtClean="0"/>
              <a:t>9</a:t>
            </a:fld>
            <a:endParaRPr lang="en-GB"/>
          </a:p>
        </p:txBody>
      </p:sp>
    </p:spTree>
    <p:extLst>
      <p:ext uri="{BB962C8B-B14F-4D97-AF65-F5344CB8AC3E}">
        <p14:creationId xmlns:p14="http://schemas.microsoft.com/office/powerpoint/2010/main" val="35133684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The market opportunity for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MatArt</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is substantial and growing. According to Technavio's 2022 report, the global personalized gift market is expanding at an 8.1% compound annual growth rate through 2026. More specifically, Mintel's 2023 UK Home Accessories Market Report shows that the wooden homeware segment is growing even faster at 9.7% annually in the UK</a:t>
            </a:r>
            <a:r>
              <a:rPr lang="en-US" sz="1800" kern="100" dirty="0">
                <a:effectLst/>
                <a:latin typeface="+mj-lt"/>
                <a:ea typeface="Aptos" panose="020B0004020202020204" pitchFamily="34" charset="0"/>
                <a:cs typeface="Times New Roman" panose="02020603050405020304" pitchFamily="18" charset="0"/>
              </a:rPr>
              <a:t>.</a:t>
            </a:r>
            <a:r>
              <a:rPr lang="en-US" sz="1800" b="1" dirty="0">
                <a:latin typeface="+mj-lt"/>
                <a:cs typeface="Arial" panose="020B0604020202020204" pitchFamily="34" charset="0"/>
              </a:rPr>
              <a:t> </a:t>
            </a:r>
            <a:r>
              <a:rPr lang="en-US" sz="1800" b="0" dirty="0">
                <a:latin typeface="+mj-lt"/>
                <a:cs typeface="Arial" panose="020B0604020202020204" pitchFamily="34" charset="0"/>
              </a:rPr>
              <a:t>Further, the wooden gift and other craft sector within the UK has been consistent during difficult economic times, exceeding the general market, as per Statista (2023).</a:t>
            </a:r>
            <a:endParaRPr lang="en-GB" sz="1800" b="0" dirty="0">
              <a:latin typeface="+mj-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mj-lt"/>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A939743-33FC-424B-BD2A-F34BB0BBDBBA}" type="slidenum">
              <a:rPr lang="en-GB" smtClean="0"/>
              <a:t>10</a:t>
            </a:fld>
            <a:endParaRPr lang="en-GB"/>
          </a:p>
        </p:txBody>
      </p:sp>
    </p:spTree>
    <p:extLst>
      <p:ext uri="{BB962C8B-B14F-4D97-AF65-F5344CB8AC3E}">
        <p14:creationId xmlns:p14="http://schemas.microsoft.com/office/powerpoint/2010/main" val="11127093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Instagram &amp; TikTok</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Showcasing craftsmanship and behind-the-scenes content</a:t>
            </a: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Pinterest &amp; Facebook</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Inspiring gift ideas and community engagement</a:t>
            </a: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E-commerce website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SEO-optimized with AR visualization for a better shopping experience</a:t>
            </a:r>
          </a:p>
          <a:p>
            <a:pPr>
              <a:lnSpc>
                <a:spcPct val="115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According to Etsy (2022), craft businesses with consistent, visual storytelling across channels will see 47% more engagement and significantly less customer acquisition cost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en-US" b="0" dirty="0"/>
              <a:t> </a:t>
            </a:r>
          </a:p>
          <a:p>
            <a:endParaRPr lang="en-GB" dirty="0"/>
          </a:p>
        </p:txBody>
      </p:sp>
      <p:sp>
        <p:nvSpPr>
          <p:cNvPr id="4" name="Slide Number Placeholder 3"/>
          <p:cNvSpPr>
            <a:spLocks noGrp="1"/>
          </p:cNvSpPr>
          <p:nvPr>
            <p:ph type="sldNum" sz="quarter" idx="5"/>
          </p:nvPr>
        </p:nvSpPr>
        <p:spPr/>
        <p:txBody>
          <a:bodyPr/>
          <a:lstStyle/>
          <a:p>
            <a:fld id="{BA939743-33FC-424B-BD2A-F34BB0BBDBBA}" type="slidenum">
              <a:rPr lang="en-GB" smtClean="0"/>
              <a:t>11</a:t>
            </a:fld>
            <a:endParaRPr lang="en-GB"/>
          </a:p>
        </p:txBody>
      </p:sp>
    </p:spTree>
    <p:extLst>
      <p:ext uri="{BB962C8B-B14F-4D97-AF65-F5344CB8AC3E}">
        <p14:creationId xmlns:p14="http://schemas.microsoft.com/office/powerpoint/2010/main" val="1122589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Physically, we  host workshops and events, build wholesale partnership with retailers and our premium metal business cards are serving as portable product samples. Kotler and Armstrong's 2023 research shows that consistent branding across touchpoints increases consumer trust by 31% and purchase intent by 23%</a:t>
            </a:r>
            <a:endParaRPr lang="en-GB" dirty="0"/>
          </a:p>
        </p:txBody>
      </p:sp>
      <p:sp>
        <p:nvSpPr>
          <p:cNvPr id="4" name="Slide Number Placeholder 3"/>
          <p:cNvSpPr>
            <a:spLocks noGrp="1"/>
          </p:cNvSpPr>
          <p:nvPr>
            <p:ph type="sldNum" sz="quarter" idx="5"/>
          </p:nvPr>
        </p:nvSpPr>
        <p:spPr/>
        <p:txBody>
          <a:bodyPr/>
          <a:lstStyle/>
          <a:p>
            <a:fld id="{BA939743-33FC-424B-BD2A-F34BB0BBDBBA}" type="slidenum">
              <a:rPr lang="en-GB" smtClean="0"/>
              <a:t>12</a:t>
            </a:fld>
            <a:endParaRPr lang="en-GB"/>
          </a:p>
        </p:txBody>
      </p:sp>
    </p:spTree>
    <p:extLst>
      <p:ext uri="{BB962C8B-B14F-4D97-AF65-F5344CB8AC3E}">
        <p14:creationId xmlns:p14="http://schemas.microsoft.com/office/powerpoint/2010/main" val="30296962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Our current financial position is healthy, with an income of 48.910£ in Year 1 and a closing balance of 13,277£ they are solid numbers for a craft business in its first year.</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With your £50,000 investment, we project Year 2 income of 75.000£. Our gross margin will improve to 35% through production efficiencies, and we'll expand our production capacity by 300%, allowing us to meet growing demand. We project a return on your investment within 36 months.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These projections are supported by research from the Federation of Small Businesses (2023), which found that craft businesses securing early-stage investment outperform self-funded counterparts by an average of 3.2x in revenue growth over the first three years, making this a good investment.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A939743-33FC-424B-BD2A-F34BB0BBDBBA}" type="slidenum">
              <a:rPr lang="en-GB" smtClean="0"/>
              <a:t>13</a:t>
            </a:fld>
            <a:endParaRPr lang="en-GB"/>
          </a:p>
        </p:txBody>
      </p:sp>
    </p:spTree>
    <p:extLst>
      <p:ext uri="{BB962C8B-B14F-4D97-AF65-F5344CB8AC3E}">
        <p14:creationId xmlns:p14="http://schemas.microsoft.com/office/powerpoint/2010/main" val="18729792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Your £50,000 investment will be strategically allocated across three key areas to maximize impact and return.</a:t>
            </a:r>
          </a:p>
          <a:p>
            <a:pPr marL="342900" lvl="0" indent="-342900">
              <a:lnSpc>
                <a:spcPct val="115000"/>
              </a:lnSpc>
              <a:spcAft>
                <a:spcPts val="800"/>
              </a:spcAft>
              <a:buFont typeface="+mj-lt"/>
              <a:buAutoNum type="arabicPeriod"/>
              <a:tabLst>
                <a:tab pos="457200" algn="l"/>
              </a:tabLst>
            </a:pPr>
            <a:r>
              <a:rPr lang="en-GB" sz="1200" b="1" kern="100" dirty="0">
                <a:effectLst/>
                <a:latin typeface="Aptos" panose="020B0004020202020204" pitchFamily="34" charset="0"/>
                <a:ea typeface="Aptos" panose="020B0004020202020204" pitchFamily="34" charset="0"/>
                <a:cs typeface="Times New Roman" panose="02020603050405020304" pitchFamily="18" charset="0"/>
              </a:rPr>
              <a:t>£25,000 – Equipment Expansion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£18,000 for a high-capacity laser engraver (</a:t>
            </a:r>
            <a:r>
              <a:rPr lang="en-GB" sz="1200" b="1" kern="100" dirty="0">
                <a:effectLst/>
                <a:latin typeface="Aptos" panose="020B0004020202020204" pitchFamily="34" charset="0"/>
                <a:ea typeface="Aptos" panose="020B0004020202020204" pitchFamily="34" charset="0"/>
                <a:cs typeface="Times New Roman" panose="02020603050405020304" pitchFamily="18" charset="0"/>
              </a:rPr>
              <a:t>triples production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£7,000 for advanced finishing equipment (</a:t>
            </a:r>
            <a:r>
              <a:rPr lang="en-GB" sz="1200" b="1" kern="100" dirty="0">
                <a:effectLst/>
                <a:latin typeface="Aptos" panose="020B0004020202020204" pitchFamily="34" charset="0"/>
                <a:ea typeface="Aptos" panose="020B0004020202020204" pitchFamily="34" charset="0"/>
                <a:cs typeface="Times New Roman" panose="02020603050405020304" pitchFamily="18" charset="0"/>
              </a:rPr>
              <a:t>reduces production time by 40%</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lvl="0" indent="-342900">
              <a:lnSpc>
                <a:spcPct val="115000"/>
              </a:lnSpc>
              <a:spcAft>
                <a:spcPts val="800"/>
              </a:spcAft>
              <a:buFont typeface="+mj-lt"/>
              <a:buAutoNum type="arabicPeriod"/>
              <a:tabLst>
                <a:tab pos="457200" algn="l"/>
              </a:tabLst>
            </a:pPr>
            <a:r>
              <a:rPr lang="en-GB" sz="1200" b="1" kern="100" dirty="0">
                <a:effectLst/>
                <a:latin typeface="Aptos" panose="020B0004020202020204" pitchFamily="34" charset="0"/>
                <a:ea typeface="Aptos" panose="020B0004020202020204" pitchFamily="34" charset="0"/>
                <a:cs typeface="Times New Roman" panose="02020603050405020304" pitchFamily="18" charset="0"/>
              </a:rPr>
              <a:t>£11,000 – Team Growth</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£8,000 to hire &amp; train a </a:t>
            </a:r>
            <a:r>
              <a:rPr lang="en-GB" sz="1200" b="1" kern="100" dirty="0">
                <a:effectLst/>
                <a:latin typeface="Aptos" panose="020B0004020202020204" pitchFamily="34" charset="0"/>
                <a:ea typeface="Aptos" panose="020B0004020202020204" pitchFamily="34" charset="0"/>
                <a:cs typeface="Times New Roman" panose="02020603050405020304" pitchFamily="18" charset="0"/>
              </a:rPr>
              <a:t>full-time Graphic Designer</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£3,000 for </a:t>
            </a:r>
            <a:r>
              <a:rPr lang="en-GB" sz="1200" b="1" kern="100" dirty="0">
                <a:effectLst/>
                <a:latin typeface="Aptos" panose="020B0004020202020204" pitchFamily="34" charset="0"/>
                <a:ea typeface="Aptos" panose="020B0004020202020204" pitchFamily="34" charset="0"/>
                <a:cs typeface="Times New Roman" panose="02020603050405020304" pitchFamily="18" charset="0"/>
              </a:rPr>
              <a:t>skills training</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in engraving and customer service</a:t>
            </a:r>
          </a:p>
          <a:p>
            <a:pPr marL="342900" lvl="0" indent="-342900">
              <a:lnSpc>
                <a:spcPct val="115000"/>
              </a:lnSpc>
              <a:spcAft>
                <a:spcPts val="800"/>
              </a:spcAft>
              <a:buFont typeface="+mj-lt"/>
              <a:buAutoNum type="arabicPeriod"/>
              <a:tabLst>
                <a:tab pos="457200" algn="l"/>
              </a:tabLst>
            </a:pPr>
            <a:r>
              <a:rPr lang="en-GB" sz="1200" b="1" kern="100" dirty="0">
                <a:effectLst/>
                <a:latin typeface="Aptos" panose="020B0004020202020204" pitchFamily="34" charset="0"/>
                <a:ea typeface="Aptos" panose="020B0004020202020204" pitchFamily="34" charset="0"/>
                <a:cs typeface="Times New Roman" panose="02020603050405020304" pitchFamily="18" charset="0"/>
              </a:rPr>
              <a:t>£14,000 – Market Expansion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£6,000 for </a:t>
            </a:r>
            <a:r>
              <a:rPr lang="en-GB" sz="1200" b="1" kern="100" dirty="0">
                <a:effectLst/>
                <a:latin typeface="Aptos" panose="020B0004020202020204" pitchFamily="34" charset="0"/>
                <a:ea typeface="Aptos" panose="020B0004020202020204" pitchFamily="34" charset="0"/>
                <a:cs typeface="Times New Roman" panose="02020603050405020304" pitchFamily="18" charset="0"/>
              </a:rPr>
              <a:t>e-commerce improvements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(AR visualization tech)</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£4,000 for a </a:t>
            </a:r>
            <a:r>
              <a:rPr lang="en-GB" sz="1200" b="1" kern="100" dirty="0">
                <a:effectLst/>
                <a:latin typeface="Aptos" panose="020B0004020202020204" pitchFamily="34" charset="0"/>
                <a:ea typeface="Aptos" panose="020B0004020202020204" pitchFamily="34" charset="0"/>
                <a:cs typeface="Times New Roman" panose="02020603050405020304" pitchFamily="18" charset="0"/>
              </a:rPr>
              <a:t>nationwide marketing campaign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£4,000 for </a:t>
            </a:r>
            <a:r>
              <a:rPr lang="en-GB" sz="1200" b="1" kern="100" dirty="0">
                <a:effectLst/>
                <a:latin typeface="Aptos" panose="020B0004020202020204" pitchFamily="34" charset="0"/>
                <a:ea typeface="Aptos" panose="020B0004020202020204" pitchFamily="34" charset="0"/>
                <a:cs typeface="Times New Roman" panose="02020603050405020304" pitchFamily="18" charset="0"/>
              </a:rPr>
              <a:t>trade show participation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a:p>
            <a:endParaRPr lang="en-GB" dirty="0"/>
          </a:p>
        </p:txBody>
      </p:sp>
      <p:sp>
        <p:nvSpPr>
          <p:cNvPr id="4" name="Slide Number Placeholder 3"/>
          <p:cNvSpPr>
            <a:spLocks noGrp="1"/>
          </p:cNvSpPr>
          <p:nvPr>
            <p:ph type="sldNum" sz="quarter" idx="5"/>
          </p:nvPr>
        </p:nvSpPr>
        <p:spPr/>
        <p:txBody>
          <a:bodyPr/>
          <a:lstStyle/>
          <a:p>
            <a:fld id="{BA939743-33FC-424B-BD2A-F34BB0BBDBBA}" type="slidenum">
              <a:rPr lang="en-GB" smtClean="0"/>
              <a:t>14</a:t>
            </a:fld>
            <a:endParaRPr lang="en-GB"/>
          </a:p>
        </p:txBody>
      </p:sp>
    </p:spTree>
    <p:extLst>
      <p:ext uri="{BB962C8B-B14F-4D97-AF65-F5344CB8AC3E}">
        <p14:creationId xmlns:p14="http://schemas.microsoft.com/office/powerpoint/2010/main" val="6104306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four compelling reasons why </a:t>
            </a:r>
            <a:r>
              <a:rPr lang="en-US" dirty="0" err="1"/>
              <a:t>MatArt</a:t>
            </a:r>
            <a:r>
              <a:rPr lang="en-US" dirty="0"/>
              <a:t> represents an exceptional investment opportunity.</a:t>
            </a:r>
          </a:p>
          <a:p>
            <a:pPr marL="342900" lvl="0" indent="-342900">
              <a:lnSpc>
                <a:spcPct val="115000"/>
              </a:lnSpc>
              <a:spcAft>
                <a:spcPts val="800"/>
              </a:spcAft>
              <a:buFont typeface="+mj-lt"/>
              <a:buAutoNum type="arabicPeriod"/>
              <a:tabLst>
                <a:tab pos="4572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Perfect Market Timing</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We’re entering the sustainable, personalized gift market at the right moment.</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Consumers are shifting toward eco-friendly, meaningful purchases.</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The demand for custom, sustainable products is rapidly growing.</a:t>
            </a:r>
          </a:p>
          <a:p>
            <a:pPr marL="342900" lvl="0" indent="-342900">
              <a:lnSpc>
                <a:spcPct val="115000"/>
              </a:lnSpc>
              <a:spcAft>
                <a:spcPts val="800"/>
              </a:spcAft>
              <a:buFont typeface="+mj-lt"/>
              <a:buAutoNum type="arabicPeriod"/>
              <a:tabLst>
                <a:tab pos="4572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Proven Business Concept</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Our products are already market-tested through successful sales.</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We’ve done comprehensive research, reducing the risks of a typical startup.</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You’re not funding an idea—you’re helping scale a business that customers love.</a:t>
            </a:r>
          </a:p>
          <a:p>
            <a:pPr marL="342900" lvl="0" indent="-342900">
              <a:lnSpc>
                <a:spcPct val="115000"/>
              </a:lnSpc>
              <a:spcAft>
                <a:spcPts val="800"/>
              </a:spcAft>
              <a:buFont typeface="+mj-lt"/>
              <a:buAutoNum type="arabicPeriod"/>
              <a:tabLst>
                <a:tab pos="4572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Scalable Business Model</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Our hybrid online + offline strategy allows for fast, cost-effective growth.</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Our e-commerce platform serves customers across the UK.</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Our modular production process expands as demand increases.</a:t>
            </a:r>
          </a:p>
          <a:p>
            <a:pPr marL="342900" lvl="0" indent="-342900">
              <a:lnSpc>
                <a:spcPct val="115000"/>
              </a:lnSpc>
              <a:spcAft>
                <a:spcPts val="800"/>
              </a:spcAft>
              <a:buFont typeface="+mj-lt"/>
              <a:buAutoNum type="arabicPeriod"/>
              <a:tabLst>
                <a:tab pos="4572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Competitive Advantage</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Our proprietary finishing and artistic techniques set us apart.</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These unique processes are difficult to copy, creating a strong market position.</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As we grow, our craftsmanship will continue to differentiate us from competitors.</a:t>
            </a:r>
          </a:p>
          <a:p>
            <a:pPr marL="457200" lvl="1" indent="0">
              <a:lnSpc>
                <a:spcPct val="115000"/>
              </a:lnSpc>
              <a:spcAft>
                <a:spcPts val="800"/>
              </a:spcAft>
              <a:buSzPts val="1000"/>
              <a:buFont typeface="Courier New" panose="02070309020205020404" pitchFamily="49" charset="0"/>
              <a:buNone/>
              <a:tabLst>
                <a:tab pos="914400" algn="l"/>
              </a:tabLst>
            </a:pPr>
            <a:r>
              <a:rPr lang="en-US" dirty="0"/>
              <a:t>Franken and Schor (2023) argue that businesses that are combining traditional craftsmanship with new forms of digital innovation are well placed in today’s experience economy to capture value.</a:t>
            </a:r>
          </a:p>
          <a:p>
            <a:pPr marL="457200" lvl="1" indent="0">
              <a:lnSpc>
                <a:spcPct val="115000"/>
              </a:lnSpc>
              <a:spcAft>
                <a:spcPts val="800"/>
              </a:spcAft>
              <a:buSzPts val="1000"/>
              <a:buFont typeface="Courier New" panose="02070309020205020404" pitchFamily="49" charset="0"/>
              <a:buNone/>
              <a:tabLst>
                <a:tab pos="914400" algn="l"/>
              </a:tabLs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A939743-33FC-424B-BD2A-F34BB0BBDBBA}" type="slidenum">
              <a:rPr lang="en-GB" smtClean="0"/>
              <a:t>15</a:t>
            </a:fld>
            <a:endParaRPr lang="en-GB"/>
          </a:p>
        </p:txBody>
      </p:sp>
    </p:spTree>
    <p:extLst>
      <p:ext uri="{BB962C8B-B14F-4D97-AF65-F5344CB8AC3E}">
        <p14:creationId xmlns:p14="http://schemas.microsoft.com/office/powerpoint/2010/main" val="32293461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Your investment in </a:t>
            </a:r>
            <a:r>
              <a:rPr lang="en-GB" sz="1800" b="1" kern="100" dirty="0" err="1">
                <a:effectLst/>
                <a:latin typeface="Aptos" panose="020B0004020202020204" pitchFamily="34" charset="0"/>
                <a:ea typeface="Aptos" panose="020B0004020202020204" pitchFamily="34" charset="0"/>
                <a:cs typeface="Times New Roman" panose="02020603050405020304" pitchFamily="18" charset="0"/>
              </a:rPr>
              <a:t>MatArt</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 offers three key benefits.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First, financially, we expect a return on your investment within 36 months, driven by our growth and improved profit margins. By the third year, we aim to achieve over £85,000 in annual revenue, benefiting from economies of scale and increased profitability.</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Second, beyond financial returns, your investment will contribute to positive social and environmental impact. By supporting us, you’re promoting sustainable forestry practices through our use of FSC-certified materials.</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Finally, we see this as a true partnership. Your expertise in scaling businesses would be invaluable as we grow, and we’re committed to keep you updated.</a:t>
            </a:r>
          </a:p>
          <a:p>
            <a:endParaRPr lang="en-GB" dirty="0"/>
          </a:p>
        </p:txBody>
      </p:sp>
      <p:sp>
        <p:nvSpPr>
          <p:cNvPr id="4" name="Slide Number Placeholder 3"/>
          <p:cNvSpPr>
            <a:spLocks noGrp="1"/>
          </p:cNvSpPr>
          <p:nvPr>
            <p:ph type="sldNum" sz="quarter" idx="5"/>
          </p:nvPr>
        </p:nvSpPr>
        <p:spPr/>
        <p:txBody>
          <a:bodyPr/>
          <a:lstStyle/>
          <a:p>
            <a:fld id="{BA939743-33FC-424B-BD2A-F34BB0BBDBBA}" type="slidenum">
              <a:rPr lang="en-GB" smtClean="0"/>
              <a:t>16</a:t>
            </a:fld>
            <a:endParaRPr lang="en-GB"/>
          </a:p>
        </p:txBody>
      </p:sp>
    </p:spTree>
    <p:extLst>
      <p:ext uri="{BB962C8B-B14F-4D97-AF65-F5344CB8AC3E}">
        <p14:creationId xmlns:p14="http://schemas.microsoft.com/office/powerpoint/2010/main" val="26899449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MatArt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is more than a business, it’s about preserving memories, celebrating craftsmanship, and building a sustainable future. With your support, we can grow into a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nationally recognized brand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offering high-quality, eco-friendly, personalized products that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truly connect with people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endParaRPr lang="en-GB" b="0" dirty="0"/>
          </a:p>
        </p:txBody>
      </p:sp>
      <p:sp>
        <p:nvSpPr>
          <p:cNvPr id="4" name="Slide Number Placeholder 3"/>
          <p:cNvSpPr>
            <a:spLocks noGrp="1"/>
          </p:cNvSpPr>
          <p:nvPr>
            <p:ph type="sldNum" sz="quarter" idx="5"/>
          </p:nvPr>
        </p:nvSpPr>
        <p:spPr/>
        <p:txBody>
          <a:bodyPr/>
          <a:lstStyle/>
          <a:p>
            <a:fld id="{BA939743-33FC-424B-BD2A-F34BB0BBDBBA}" type="slidenum">
              <a:rPr lang="en-GB" smtClean="0"/>
              <a:t>17</a:t>
            </a:fld>
            <a:endParaRPr lang="en-GB"/>
          </a:p>
        </p:txBody>
      </p:sp>
    </p:spTree>
    <p:extLst>
      <p:ext uri="{BB962C8B-B14F-4D97-AF65-F5344CB8AC3E}">
        <p14:creationId xmlns:p14="http://schemas.microsoft.com/office/powerpoint/2010/main" val="39689567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939743-33FC-424B-BD2A-F34BB0BBDBBA}" type="slidenum">
              <a:rPr lang="en-GB" smtClean="0"/>
              <a:t>18</a:t>
            </a:fld>
            <a:endParaRPr lang="en-GB"/>
          </a:p>
        </p:txBody>
      </p:sp>
    </p:spTree>
    <p:extLst>
      <p:ext uri="{BB962C8B-B14F-4D97-AF65-F5344CB8AC3E}">
        <p14:creationId xmlns:p14="http://schemas.microsoft.com/office/powerpoint/2010/main" val="8125700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58E14-23EC-4C25-974C-48FA83988655}"/>
              </a:ext>
            </a:extLst>
          </p:cNvPr>
          <p:cNvSpPr>
            <a:spLocks noGrp="1"/>
          </p:cNvSpPr>
          <p:nvPr>
            <p:ph type="ctrTitle"/>
          </p:nvPr>
        </p:nvSpPr>
        <p:spPr>
          <a:xfrm>
            <a:off x="517870" y="978408"/>
            <a:ext cx="5021183" cy="507422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E9FEDD4-20A1-49F6-9E3E-0B26B426BB73}"/>
              </a:ext>
            </a:extLst>
          </p:cNvPr>
          <p:cNvSpPr>
            <a:spLocks noGrp="1"/>
          </p:cNvSpPr>
          <p:nvPr>
            <p:ph type="subTitle" idx="1"/>
          </p:nvPr>
        </p:nvSpPr>
        <p:spPr>
          <a:xfrm>
            <a:off x="6662167" y="3602038"/>
            <a:ext cx="5021183" cy="2244580"/>
          </a:xfrm>
        </p:spPr>
        <p:txBody>
          <a:bodyPr anchor="b">
            <a:normAutofit/>
          </a:bodyPr>
          <a:lstStyle>
            <a:lvl1pPr marL="0" indent="0" algn="l">
              <a:lnSpc>
                <a:spcPct val="100000"/>
              </a:lnSpc>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580A32F-E6F3-4C2E-B9E3-E47868E42511}"/>
              </a:ext>
            </a:extLst>
          </p:cNvPr>
          <p:cNvSpPr>
            <a:spLocks noGrp="1"/>
          </p:cNvSpPr>
          <p:nvPr>
            <p:ph type="dt" sz="half" idx="10"/>
          </p:nvPr>
        </p:nvSpPr>
        <p:spPr/>
        <p:txBody>
          <a:bodyPr/>
          <a:lstStyle/>
          <a:p>
            <a:fld id="{3391A759-BFF8-4B5B-9ECE-D93AC303B331}" type="datetime1">
              <a:rPr lang="en-US" smtClean="0"/>
              <a:t>3/23/2025</a:t>
            </a:fld>
            <a:endParaRPr lang="en-US"/>
          </a:p>
        </p:txBody>
      </p:sp>
      <p:sp>
        <p:nvSpPr>
          <p:cNvPr id="5" name="Footer Placeholder 4">
            <a:extLst>
              <a:ext uri="{FF2B5EF4-FFF2-40B4-BE49-F238E27FC236}">
                <a16:creationId xmlns:a16="http://schemas.microsoft.com/office/drawing/2014/main" id="{78806724-A87A-4231-BFD9-277482AF78C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730D1AF-36B8-4BB8-BD6A-71194F7BC31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8" name="Rectangle 7">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224002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3D8A-C68D-4CF9-9D15-3E09BCC09F6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524D94C-E537-4FF3-AAF8-A85F05C31A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824B1D4-6731-4993-8609-16C1D3327986}"/>
              </a:ext>
            </a:extLst>
          </p:cNvPr>
          <p:cNvSpPr>
            <a:spLocks noGrp="1"/>
          </p:cNvSpPr>
          <p:nvPr>
            <p:ph type="dt" sz="half" idx="10"/>
          </p:nvPr>
        </p:nvSpPr>
        <p:spPr/>
        <p:txBody>
          <a:bodyPr/>
          <a:lstStyle/>
          <a:p>
            <a:fld id="{EEBAB316-A2E6-49F2-825C-64AA951E4184}" type="datetime1">
              <a:rPr lang="en-US" smtClean="0"/>
              <a:t>3/23/2025</a:t>
            </a:fld>
            <a:endParaRPr lang="en-US"/>
          </a:p>
        </p:txBody>
      </p:sp>
      <p:sp>
        <p:nvSpPr>
          <p:cNvPr id="5" name="Footer Placeholder 4">
            <a:extLst>
              <a:ext uri="{FF2B5EF4-FFF2-40B4-BE49-F238E27FC236}">
                <a16:creationId xmlns:a16="http://schemas.microsoft.com/office/drawing/2014/main" id="{3DFB7BBD-CEEB-4256-84B2-6D907E11880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972A8B7-F430-4F4A-BB63-481F51E5880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9390536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AC1C-A332-4BA5-8C9C-FE0396C81619}"/>
              </a:ext>
            </a:extLst>
          </p:cNvPr>
          <p:cNvSpPr>
            <a:spLocks noGrp="1"/>
          </p:cNvSpPr>
          <p:nvPr>
            <p:ph type="title"/>
          </p:nvPr>
        </p:nvSpPr>
        <p:spPr>
          <a:xfrm>
            <a:off x="517870" y="978408"/>
            <a:ext cx="5020056" cy="4870974"/>
          </a:xfrm>
        </p:spPr>
        <p:txBody>
          <a:bodyPr anchor="t">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0D8D137-710E-4125-B5E9-F63E7F1C9C9D}"/>
              </a:ext>
            </a:extLst>
          </p:cNvPr>
          <p:cNvSpPr>
            <a:spLocks noGrp="1"/>
          </p:cNvSpPr>
          <p:nvPr>
            <p:ph type="body" idx="1"/>
          </p:nvPr>
        </p:nvSpPr>
        <p:spPr>
          <a:xfrm>
            <a:off x="6662167" y="3566639"/>
            <a:ext cx="5021183" cy="2279979"/>
          </a:xfrm>
        </p:spPr>
        <p:txBody>
          <a:bodyPr anchor="b">
            <a:normAutofit/>
          </a:bodyPr>
          <a:lstStyle>
            <a:lvl1pPr marL="0" indent="0">
              <a:buNone/>
              <a:defRPr sz="2200" i="1">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480C5-E9A6-425E-B050-03E444BE92C9}"/>
              </a:ext>
            </a:extLst>
          </p:cNvPr>
          <p:cNvSpPr>
            <a:spLocks noGrp="1"/>
          </p:cNvSpPr>
          <p:nvPr>
            <p:ph type="dt" sz="half" idx="10"/>
          </p:nvPr>
        </p:nvSpPr>
        <p:spPr/>
        <p:txBody>
          <a:bodyPr/>
          <a:lstStyle/>
          <a:p>
            <a:fld id="{5AE9748B-ADD6-4C5A-8C2A-A39721276E74}" type="datetime1">
              <a:rPr lang="en-US" smtClean="0"/>
              <a:t>3/23/2025</a:t>
            </a:fld>
            <a:endParaRPr lang="en-US"/>
          </a:p>
        </p:txBody>
      </p:sp>
      <p:sp>
        <p:nvSpPr>
          <p:cNvPr id="5" name="Footer Placeholder 4">
            <a:extLst>
              <a:ext uri="{FF2B5EF4-FFF2-40B4-BE49-F238E27FC236}">
                <a16:creationId xmlns:a16="http://schemas.microsoft.com/office/drawing/2014/main" id="{951B4831-6C0B-4E0B-A341-91E4C5D36B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F011EE6-252D-46DD-94DF-C42657EF2CD9}"/>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131375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04B06-C54A-4B7B-B6D1-436428EAF8E2}"/>
              </a:ext>
            </a:extLst>
          </p:cNvPr>
          <p:cNvSpPr>
            <a:spLocks noGrp="1"/>
          </p:cNvSpPr>
          <p:nvPr>
            <p:ph type="title"/>
          </p:nvPr>
        </p:nvSpPr>
        <p:spPr>
          <a:xfrm>
            <a:off x="517870" y="978408"/>
            <a:ext cx="5021182" cy="520769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5723919-9A2F-4D97-8F31-6E35BD5975B0}"/>
              </a:ext>
            </a:extLst>
          </p:cNvPr>
          <p:cNvSpPr>
            <a:spLocks noGrp="1"/>
          </p:cNvSpPr>
          <p:nvPr>
            <p:ph sz="half" idx="1"/>
          </p:nvPr>
        </p:nvSpPr>
        <p:spPr>
          <a:xfrm>
            <a:off x="6063049" y="969264"/>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F8DA345-F684-4BAA-A22C-E725B3A6037F}"/>
              </a:ext>
            </a:extLst>
          </p:cNvPr>
          <p:cNvSpPr>
            <a:spLocks noGrp="1"/>
          </p:cNvSpPr>
          <p:nvPr>
            <p:ph sz="half" idx="2"/>
          </p:nvPr>
        </p:nvSpPr>
        <p:spPr>
          <a:xfrm>
            <a:off x="6063049" y="3621849"/>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399C52-9753-45D8-9646-CF31BB01577C}"/>
              </a:ext>
            </a:extLst>
          </p:cNvPr>
          <p:cNvSpPr>
            <a:spLocks noGrp="1"/>
          </p:cNvSpPr>
          <p:nvPr>
            <p:ph type="dt" sz="half" idx="10"/>
          </p:nvPr>
        </p:nvSpPr>
        <p:spPr/>
        <p:txBody>
          <a:bodyPr/>
          <a:lstStyle/>
          <a:p>
            <a:fld id="{7241FB0F-3C5C-4949-B933-9C7E511ED094}" type="datetime1">
              <a:rPr lang="en-US" smtClean="0"/>
              <a:t>3/23/2025</a:t>
            </a:fld>
            <a:endParaRPr lang="en-US"/>
          </a:p>
        </p:txBody>
      </p:sp>
      <p:sp>
        <p:nvSpPr>
          <p:cNvPr id="6" name="Footer Placeholder 5">
            <a:extLst>
              <a:ext uri="{FF2B5EF4-FFF2-40B4-BE49-F238E27FC236}">
                <a16:creationId xmlns:a16="http://schemas.microsoft.com/office/drawing/2014/main" id="{C2F95E57-622C-4199-940E-F5462E1AC44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01B7592-00E8-41EF-B749-2A5EA8E460DA}"/>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41615719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2291277-967B-4176-B40B-9EC360626994}"/>
              </a:ext>
            </a:extLst>
          </p:cNvPr>
          <p:cNvSpPr/>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a:ln w="0"/>
              <a:solidFill>
                <a:schemeClr val="tx1"/>
              </a:solidFill>
              <a:effectLst>
                <a:outerShdw blurRad="38100" dist="19050" dir="2700000" algn="tl" rotWithShape="0">
                  <a:schemeClr val="dk1">
                    <a:alpha val="40000"/>
                  </a:schemeClr>
                </a:outerShdw>
              </a:effectLst>
            </a:endParaRPr>
          </a:p>
        </p:txBody>
      </p:sp>
      <p:sp>
        <p:nvSpPr>
          <p:cNvPr id="2" name="Title 1">
            <a:extLst>
              <a:ext uri="{FF2B5EF4-FFF2-40B4-BE49-F238E27FC236}">
                <a16:creationId xmlns:a16="http://schemas.microsoft.com/office/drawing/2014/main" id="{FCB11C00-F7CB-4484-807A-D12745CD3CC8}"/>
              </a:ext>
            </a:extLst>
          </p:cNvPr>
          <p:cNvSpPr>
            <a:spLocks noGrp="1"/>
          </p:cNvSpPr>
          <p:nvPr>
            <p:ph type="title"/>
          </p:nvPr>
        </p:nvSpPr>
        <p:spPr>
          <a:xfrm>
            <a:off x="517869" y="978119"/>
            <a:ext cx="11165481" cy="107305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FAAA6E-E243-48B3-9585-3C1420B3E19F}"/>
              </a:ext>
            </a:extLst>
          </p:cNvPr>
          <p:cNvSpPr>
            <a:spLocks noGrp="1"/>
          </p:cNvSpPr>
          <p:nvPr>
            <p:ph type="body" idx="1"/>
          </p:nvPr>
        </p:nvSpPr>
        <p:spPr>
          <a:xfrm>
            <a:off x="517870" y="2178908"/>
            <a:ext cx="5020056"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D01B8-0F2E-41A4-B21C-334393F6A677}"/>
              </a:ext>
            </a:extLst>
          </p:cNvPr>
          <p:cNvSpPr>
            <a:spLocks noGrp="1"/>
          </p:cNvSpPr>
          <p:nvPr>
            <p:ph sz="half" idx="2"/>
          </p:nvPr>
        </p:nvSpPr>
        <p:spPr>
          <a:xfrm>
            <a:off x="517870" y="2876085"/>
            <a:ext cx="5020056"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89B23F-3E60-415A-9CE7-0928B5CFB2B3}"/>
              </a:ext>
            </a:extLst>
          </p:cNvPr>
          <p:cNvSpPr>
            <a:spLocks noGrp="1"/>
          </p:cNvSpPr>
          <p:nvPr>
            <p:ph type="body" sz="quarter" idx="3"/>
          </p:nvPr>
        </p:nvSpPr>
        <p:spPr>
          <a:xfrm>
            <a:off x="6662168" y="2178908"/>
            <a:ext cx="5021182"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223446-0CDC-402B-8D71-D9D29F6DFFCC}"/>
              </a:ext>
            </a:extLst>
          </p:cNvPr>
          <p:cNvSpPr>
            <a:spLocks noGrp="1"/>
          </p:cNvSpPr>
          <p:nvPr>
            <p:ph sz="quarter" idx="4"/>
          </p:nvPr>
        </p:nvSpPr>
        <p:spPr>
          <a:xfrm>
            <a:off x="6662168" y="2876085"/>
            <a:ext cx="5021182"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02B77D3-C6EC-4FFD-9E10-24E1AC542019}"/>
              </a:ext>
            </a:extLst>
          </p:cNvPr>
          <p:cNvSpPr>
            <a:spLocks noGrp="1"/>
          </p:cNvSpPr>
          <p:nvPr>
            <p:ph type="dt" sz="half" idx="10"/>
          </p:nvPr>
        </p:nvSpPr>
        <p:spPr>
          <a:xfrm>
            <a:off x="517870" y="6420414"/>
            <a:ext cx="2743200" cy="365125"/>
          </a:xfrm>
        </p:spPr>
        <p:txBody>
          <a:bodyPr/>
          <a:lstStyle/>
          <a:p>
            <a:fld id="{C2F01D58-E949-4BCB-829A-BBF80E38D59C}" type="datetime1">
              <a:rPr lang="en-US" smtClean="0"/>
              <a:t>3/23/2025</a:t>
            </a:fld>
            <a:endParaRPr lang="en-US"/>
          </a:p>
        </p:txBody>
      </p:sp>
      <p:sp>
        <p:nvSpPr>
          <p:cNvPr id="8" name="Footer Placeholder 7">
            <a:extLst>
              <a:ext uri="{FF2B5EF4-FFF2-40B4-BE49-F238E27FC236}">
                <a16:creationId xmlns:a16="http://schemas.microsoft.com/office/drawing/2014/main" id="{209DF31B-BD07-4DC2-95C2-B77E51AAEFF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54CE5A-3A0A-4AAB-81D2-F1C20636E54C}"/>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099049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16B8-52AB-412B-BBE7-B6BE698FA29B}"/>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BF779C3-9D19-467E-A5D2-0920834DA13C}"/>
              </a:ext>
            </a:extLst>
          </p:cNvPr>
          <p:cNvSpPr>
            <a:spLocks noGrp="1"/>
          </p:cNvSpPr>
          <p:nvPr>
            <p:ph type="dt" sz="half" idx="10"/>
          </p:nvPr>
        </p:nvSpPr>
        <p:spPr/>
        <p:txBody>
          <a:bodyPr/>
          <a:lstStyle/>
          <a:p>
            <a:fld id="{FF10A846-0DA4-4D92-9BF1-DE8C52C1F4DF}" type="datetime1">
              <a:rPr lang="en-US" smtClean="0"/>
              <a:t>3/23/2025</a:t>
            </a:fld>
            <a:endParaRPr lang="en-US"/>
          </a:p>
        </p:txBody>
      </p:sp>
      <p:sp>
        <p:nvSpPr>
          <p:cNvPr id="4" name="Footer Placeholder 3">
            <a:extLst>
              <a:ext uri="{FF2B5EF4-FFF2-40B4-BE49-F238E27FC236}">
                <a16:creationId xmlns:a16="http://schemas.microsoft.com/office/drawing/2014/main" id="{8E272BB4-C8D8-4F74-9677-5AC979932A7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96B49B8-779F-4492-ABD9-96F0D042AC41}"/>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5262703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B976BF-9339-48D6-881A-280D15492E05}"/>
              </a:ext>
            </a:extLst>
          </p:cNvPr>
          <p:cNvSpPr>
            <a:spLocks noGrp="1"/>
          </p:cNvSpPr>
          <p:nvPr>
            <p:ph type="dt" sz="half" idx="10"/>
          </p:nvPr>
        </p:nvSpPr>
        <p:spPr/>
        <p:txBody>
          <a:bodyPr/>
          <a:lstStyle/>
          <a:p>
            <a:fld id="{E9412331-4A9C-472F-A7FA-968157338839}" type="datetime1">
              <a:rPr lang="en-US" smtClean="0"/>
              <a:t>3/23/2025</a:t>
            </a:fld>
            <a:endParaRPr lang="en-US"/>
          </a:p>
        </p:txBody>
      </p:sp>
      <p:sp>
        <p:nvSpPr>
          <p:cNvPr id="3" name="Footer Placeholder 2">
            <a:extLst>
              <a:ext uri="{FF2B5EF4-FFF2-40B4-BE49-F238E27FC236}">
                <a16:creationId xmlns:a16="http://schemas.microsoft.com/office/drawing/2014/main" id="{45277605-C9C8-432E-9662-D7D410B151D5}"/>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22432B6-4A12-46EF-98A7-B5D50BD516F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50173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F191C-AF68-4230-A7B2-F8F07B486EDC}"/>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8F9F11-5FCF-4D7E-BA51-38CB84277DC9}"/>
              </a:ext>
            </a:extLst>
          </p:cNvPr>
          <p:cNvSpPr>
            <a:spLocks noGrp="1"/>
          </p:cNvSpPr>
          <p:nvPr>
            <p:ph idx="1"/>
          </p:nvPr>
        </p:nvSpPr>
        <p:spPr>
          <a:xfrm>
            <a:off x="6653182" y="987423"/>
            <a:ext cx="5020948"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73B519B-06C0-41BC-95FB-FB1FE436375E}"/>
              </a:ext>
            </a:extLst>
          </p:cNvPr>
          <p:cNvSpPr>
            <a:spLocks noGrp="1"/>
          </p:cNvSpPr>
          <p:nvPr>
            <p:ph type="body" sz="half" idx="2"/>
          </p:nvPr>
        </p:nvSpPr>
        <p:spPr>
          <a:xfrm>
            <a:off x="517870" y="3361038"/>
            <a:ext cx="5020948" cy="2507949"/>
          </a:xfrm>
        </p:spPr>
        <p:txBody>
          <a:bodyPr>
            <a:normAutofit/>
          </a:bodyPr>
          <a:lstStyle>
            <a:lvl1pPr marL="0" indent="0">
              <a:buNone/>
              <a:defRPr sz="24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8B70C-015C-4832-AFF6-D033E022746B}"/>
              </a:ext>
            </a:extLst>
          </p:cNvPr>
          <p:cNvSpPr>
            <a:spLocks noGrp="1"/>
          </p:cNvSpPr>
          <p:nvPr>
            <p:ph type="dt" sz="half" idx="10"/>
          </p:nvPr>
        </p:nvSpPr>
        <p:spPr/>
        <p:txBody>
          <a:bodyPr/>
          <a:lstStyle/>
          <a:p>
            <a:fld id="{A2197F3D-ED52-43FD-A26D-318B71534485}" type="datetime1">
              <a:rPr lang="en-US" smtClean="0"/>
              <a:t>3/23/2025</a:t>
            </a:fld>
            <a:endParaRPr lang="en-US"/>
          </a:p>
        </p:txBody>
      </p:sp>
      <p:sp>
        <p:nvSpPr>
          <p:cNvPr id="6" name="Footer Placeholder 5">
            <a:extLst>
              <a:ext uri="{FF2B5EF4-FFF2-40B4-BE49-F238E27FC236}">
                <a16:creationId xmlns:a16="http://schemas.microsoft.com/office/drawing/2014/main" id="{BEF1A6FB-8C14-46D1-90A5-0FF11DE7863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782C585-6FA1-4E94-9C1C-A1DEDE55108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9202111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98B43-D1CE-43F4-A367-EF1FE9688913}"/>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2B73978-8CDF-4C0E-ABA1-7291A0347362}"/>
              </a:ext>
            </a:extLst>
          </p:cNvPr>
          <p:cNvSpPr>
            <a:spLocks noGrp="1"/>
          </p:cNvSpPr>
          <p:nvPr>
            <p:ph type="pic" idx="1"/>
          </p:nvPr>
        </p:nvSpPr>
        <p:spPr>
          <a:xfrm>
            <a:off x="6662168" y="987425"/>
            <a:ext cx="5027005"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45BECC62-ED45-451E-BEC5-A03C6A554D26}"/>
              </a:ext>
            </a:extLst>
          </p:cNvPr>
          <p:cNvSpPr>
            <a:spLocks noGrp="1"/>
          </p:cNvSpPr>
          <p:nvPr>
            <p:ph type="body" sz="half" idx="2"/>
          </p:nvPr>
        </p:nvSpPr>
        <p:spPr>
          <a:xfrm>
            <a:off x="517870" y="3340442"/>
            <a:ext cx="5020948" cy="2528545"/>
          </a:xfrm>
        </p:spPr>
        <p:txBody>
          <a:bodyPr>
            <a:normAutofit/>
          </a:bodyPr>
          <a:lstStyle>
            <a:lvl1pPr marL="0" indent="0">
              <a:buNone/>
              <a:defRPr sz="22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1A7A86-B983-4315-9312-936B4FCF75FE}"/>
              </a:ext>
            </a:extLst>
          </p:cNvPr>
          <p:cNvSpPr>
            <a:spLocks noGrp="1"/>
          </p:cNvSpPr>
          <p:nvPr>
            <p:ph type="dt" sz="half" idx="10"/>
          </p:nvPr>
        </p:nvSpPr>
        <p:spPr/>
        <p:txBody>
          <a:bodyPr/>
          <a:lstStyle/>
          <a:p>
            <a:fld id="{3D291FA4-6264-4BB8-B3B5-77711EED2D82}" type="datetime1">
              <a:rPr lang="en-US" smtClean="0"/>
              <a:t>3/23/2025</a:t>
            </a:fld>
            <a:endParaRPr lang="en-US"/>
          </a:p>
        </p:txBody>
      </p:sp>
      <p:sp>
        <p:nvSpPr>
          <p:cNvPr id="6" name="Footer Placeholder 5">
            <a:extLst>
              <a:ext uri="{FF2B5EF4-FFF2-40B4-BE49-F238E27FC236}">
                <a16:creationId xmlns:a16="http://schemas.microsoft.com/office/drawing/2014/main" id="{1E2E88C0-25A5-46F9-AB35-EAD50E6B913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A0F9EA8-45AD-478E-8606-9328245BC8A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3132182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F6B8E-1D8E-4105-9BBB-D53AD24B738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3825530-6629-4FEA-9670-EB21A2F5BA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664C7A-A73F-46F5-BC33-696671DAEEE7}"/>
              </a:ext>
            </a:extLst>
          </p:cNvPr>
          <p:cNvSpPr>
            <a:spLocks noGrp="1"/>
          </p:cNvSpPr>
          <p:nvPr>
            <p:ph type="dt" sz="half" idx="10"/>
          </p:nvPr>
        </p:nvSpPr>
        <p:spPr/>
        <p:txBody>
          <a:bodyPr/>
          <a:lstStyle/>
          <a:p>
            <a:fld id="{6DFDF398-5DA3-4937-BE3F-7CA1B9158252}" type="datetime1">
              <a:rPr lang="en-US" smtClean="0"/>
              <a:t>3/23/2025</a:t>
            </a:fld>
            <a:endParaRPr lang="en-US"/>
          </a:p>
        </p:txBody>
      </p:sp>
      <p:sp>
        <p:nvSpPr>
          <p:cNvPr id="5" name="Footer Placeholder 4">
            <a:extLst>
              <a:ext uri="{FF2B5EF4-FFF2-40B4-BE49-F238E27FC236}">
                <a16:creationId xmlns:a16="http://schemas.microsoft.com/office/drawing/2014/main" id="{512B3CC0-B649-4509-A4B6-DF9D20EFACE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2CECCCA-3F2A-46F3-BF45-7C862FF1D752}"/>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8081257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50133B-2446-4168-AA17-6538910668FD}"/>
              </a:ext>
            </a:extLst>
          </p:cNvPr>
          <p:cNvSpPr>
            <a:spLocks noGrp="1"/>
          </p:cNvSpPr>
          <p:nvPr>
            <p:ph type="title" orient="vert"/>
          </p:nvPr>
        </p:nvSpPr>
        <p:spPr>
          <a:xfrm>
            <a:off x="6662168" y="996791"/>
            <a:ext cx="5011962" cy="495692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006A9AD-2756-4C51-A958-6756301EB938}"/>
              </a:ext>
            </a:extLst>
          </p:cNvPr>
          <p:cNvSpPr>
            <a:spLocks noGrp="1"/>
          </p:cNvSpPr>
          <p:nvPr>
            <p:ph type="body" orient="vert" idx="1"/>
          </p:nvPr>
        </p:nvSpPr>
        <p:spPr>
          <a:xfrm>
            <a:off x="517870" y="996791"/>
            <a:ext cx="5021183" cy="4956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42995D-CCEA-43AF-973B-8B6B56A567E8}"/>
              </a:ext>
            </a:extLst>
          </p:cNvPr>
          <p:cNvSpPr>
            <a:spLocks noGrp="1"/>
          </p:cNvSpPr>
          <p:nvPr>
            <p:ph type="dt" sz="half" idx="10"/>
          </p:nvPr>
        </p:nvSpPr>
        <p:spPr/>
        <p:txBody>
          <a:bodyPr/>
          <a:lstStyle/>
          <a:p>
            <a:fld id="{8F191ED9-F929-4A92-90F9-3C9C84ABBE83}" type="datetime1">
              <a:rPr lang="en-US" smtClean="0"/>
              <a:t>3/23/2025</a:t>
            </a:fld>
            <a:endParaRPr lang="en-US"/>
          </a:p>
        </p:txBody>
      </p:sp>
      <p:sp>
        <p:nvSpPr>
          <p:cNvPr id="5" name="Footer Placeholder 4">
            <a:extLst>
              <a:ext uri="{FF2B5EF4-FFF2-40B4-BE49-F238E27FC236}">
                <a16:creationId xmlns:a16="http://schemas.microsoft.com/office/drawing/2014/main" id="{2A4029CF-BA62-4CCD-956E-FFA0B37B8A3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CE0B3D-96AB-41B3-ABDD-5B0DE863DAF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12" name="Rectangle 11">
            <a:extLst>
              <a:ext uri="{FF2B5EF4-FFF2-40B4-BE49-F238E27FC236}">
                <a16:creationId xmlns:a16="http://schemas.microsoft.com/office/drawing/2014/main" id="{4618136A-0796-46EB-89BB-4C73C0258FE9}"/>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834956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61AD20-E240-4E6F-AF91-689F7AEEE33A}"/>
              </a:ext>
            </a:extLst>
          </p:cNvPr>
          <p:cNvSpPr>
            <a:spLocks noGrp="1"/>
          </p:cNvSpPr>
          <p:nvPr>
            <p:ph type="title"/>
          </p:nvPr>
        </p:nvSpPr>
        <p:spPr>
          <a:xfrm>
            <a:off x="517870" y="978408"/>
            <a:ext cx="5021182" cy="4870457"/>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2E78801-35D1-4C19-BC2B-EAC7EE917E73}"/>
              </a:ext>
            </a:extLst>
          </p:cNvPr>
          <p:cNvSpPr>
            <a:spLocks noGrp="1"/>
          </p:cNvSpPr>
          <p:nvPr>
            <p:ph type="body" idx="1"/>
          </p:nvPr>
        </p:nvSpPr>
        <p:spPr>
          <a:xfrm>
            <a:off x="6662168" y="969264"/>
            <a:ext cx="5021182" cy="48704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1282A45-C5B9-4575-8E28-A35767B4D71C}"/>
              </a:ext>
            </a:extLst>
          </p:cNvPr>
          <p:cNvSpPr>
            <a:spLocks noGrp="1"/>
          </p:cNvSpPr>
          <p:nvPr>
            <p:ph type="dt" sz="half" idx="2"/>
          </p:nvPr>
        </p:nvSpPr>
        <p:spPr>
          <a:xfrm>
            <a:off x="517870" y="6420414"/>
            <a:ext cx="2743200" cy="365125"/>
          </a:xfrm>
          <a:prstGeom prst="rect">
            <a:avLst/>
          </a:prstGeom>
        </p:spPr>
        <p:txBody>
          <a:bodyPr vert="horz" lIns="91440" tIns="45720" rIns="91440" bIns="45720" rtlCol="0" anchor="ctr"/>
          <a:lstStyle>
            <a:lvl1pPr algn="l">
              <a:defRPr sz="900">
                <a:solidFill>
                  <a:schemeClr val="tx1"/>
                </a:solidFill>
              </a:defRPr>
            </a:lvl1pPr>
          </a:lstStyle>
          <a:p>
            <a:fld id="{E7F6A1D9-D323-4F4E-8655-25E2D32CE742}" type="datetime1">
              <a:rPr lang="en-US" smtClean="0"/>
              <a:t>3/23/2025</a:t>
            </a:fld>
            <a:endParaRPr lang="en-US"/>
          </a:p>
        </p:txBody>
      </p:sp>
      <p:sp>
        <p:nvSpPr>
          <p:cNvPr id="5" name="Footer Placeholder 4">
            <a:extLst>
              <a:ext uri="{FF2B5EF4-FFF2-40B4-BE49-F238E27FC236}">
                <a16:creationId xmlns:a16="http://schemas.microsoft.com/office/drawing/2014/main" id="{2E9D0933-AA03-4018-8E37-004CFB9F61D6}"/>
              </a:ext>
            </a:extLst>
          </p:cNvPr>
          <p:cNvSpPr>
            <a:spLocks noGrp="1"/>
          </p:cNvSpPr>
          <p:nvPr>
            <p:ph type="ftr" sz="quarter" idx="3"/>
          </p:nvPr>
        </p:nvSpPr>
        <p:spPr>
          <a:xfrm>
            <a:off x="517870" y="97713"/>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F282A-DF4A-4A2D-9672-8F0F770A3F1A}"/>
              </a:ext>
            </a:extLst>
          </p:cNvPr>
          <p:cNvSpPr>
            <a:spLocks noGrp="1"/>
          </p:cNvSpPr>
          <p:nvPr>
            <p:ph type="sldNum" sz="quarter" idx="4"/>
          </p:nvPr>
        </p:nvSpPr>
        <p:spPr>
          <a:xfrm>
            <a:off x="11454317" y="6420414"/>
            <a:ext cx="637909" cy="365125"/>
          </a:xfrm>
          <a:prstGeom prst="rect">
            <a:avLst/>
          </a:prstGeom>
        </p:spPr>
        <p:txBody>
          <a:bodyPr vert="horz" lIns="91440" tIns="45720" rIns="91440" bIns="45720" rtlCol="0" anchor="ctr"/>
          <a:lstStyle>
            <a:lvl1pPr algn="r">
              <a:defRPr sz="900">
                <a:solidFill>
                  <a:schemeClr val="tx1"/>
                </a:solidFill>
              </a:defRPr>
            </a:lvl1pPr>
          </a:lstStyle>
          <a:p>
            <a:fld id="{DFDF98CC-160E-494C-8C3C-8CDC5FA257DE}" type="slidenum">
              <a:rPr lang="en-US" smtClean="0"/>
              <a:pPr/>
              <a:t>‹#›</a:t>
            </a:fld>
            <a:endParaRPr lang="en-US" dirty="0"/>
          </a:p>
        </p:txBody>
      </p:sp>
      <p:sp>
        <p:nvSpPr>
          <p:cNvPr id="14" name="Rectangle 13">
            <a:extLst>
              <a:ext uri="{FF2B5EF4-FFF2-40B4-BE49-F238E27FC236}">
                <a16:creationId xmlns:a16="http://schemas.microsoft.com/office/drawing/2014/main" id="{ADE57300-C7FF-4578-99A0-42B0295B123C}"/>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B8F8250-7A81-4A19-87AD-FFB2CE4E39A5}"/>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99F38FC-2DEA-2647-C409-EF75720C1017}"/>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88963048"/>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100000"/>
        </a:lnSpc>
        <a:spcBef>
          <a:spcPct val="0"/>
        </a:spcBef>
        <a:buNone/>
        <a:defRPr sz="5400" b="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274320" indent="-27432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27432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548640" indent="-27432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54864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3.jpeg"/><Relationship Id="rId5" Type="http://schemas.openxmlformats.org/officeDocument/2006/relationships/image" Target="../media/image6.jp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3.jpeg"/><Relationship Id="rId4" Type="http://schemas.openxmlformats.org/officeDocument/2006/relationships/image" Target="../media/image13.jp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7"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lpB4zWla94k?feature=oembed" TargetMode="External"/><Relationship Id="rId6" Type="http://schemas.openxmlformats.org/officeDocument/2006/relationships/image" Target="../media/image16.jpeg"/><Relationship Id="rId5" Type="http://schemas.openxmlformats.org/officeDocument/2006/relationships/image" Target="../media/image15.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3.jpeg"/><Relationship Id="rId4" Type="http://schemas.openxmlformats.org/officeDocument/2006/relationships/diagramLayout" Target="../diagrams/layout1.xml"/><Relationship Id="rId9" Type="http://schemas.openxmlformats.org/officeDocument/2006/relationships/image" Target="../media/image5.jpeg"/></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14.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8" Type="http://schemas.openxmlformats.org/officeDocument/2006/relationships/hyperlink" Target="https://www.fsb.org.uk/resource-report/small-business-index-quarter-2-2023.html." TargetMode="External"/><Relationship Id="rId13" Type="http://schemas.openxmlformats.org/officeDocument/2006/relationships/hyperlink" Target="https://www.statista.com/statistics/284985/crafts-industry-gross-value-added-gva-in-the-united-kingdom-uk/" TargetMode="External"/><Relationship Id="rId3" Type="http://schemas.openxmlformats.org/officeDocument/2006/relationships/hyperlink" Target="https://www.british-business-bank.co.uk/business-guidance/guidance-articles/finance/start-up-loan" TargetMode="External"/><Relationship Id="rId7" Type="http://schemas.openxmlformats.org/officeDocument/2006/relationships/hyperlink" Target="https://investors.etsy.com/financials/annual-reports-and-proxy/default.aspx" TargetMode="External"/><Relationship Id="rId12" Type="http://schemas.openxmlformats.org/officeDocument/2006/relationships/hyperlink" Target="https://store.mintel.com/report/uk-homewares-retailing-market-report"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deloitte.com/global/en/Industries/consumer/analysis/gx-cb-global-powers-of-luxury-goods.html" TargetMode="External"/><Relationship Id="rId11" Type="http://schemas.openxmlformats.org/officeDocument/2006/relationships/hyperlink" Target="https://www.mckinsey.com/~/media/mckinsey/industries/retail/our%20insights/state%20of%20fashion/2023/the-state-of-fashion-2023-holding-onto-growth-as-global-clouds-gathers-vf.pdf" TargetMode="External"/><Relationship Id="rId5" Type="http://schemas.openxmlformats.org/officeDocument/2006/relationships/hyperlink" Target="https://www.craftscouncil.org.uk/insight-and-advocacy/research-library/market-for-craft" TargetMode="External"/><Relationship Id="rId10" Type="http://schemas.openxmlformats.org/officeDocument/2006/relationships/hyperlink" Target="https://doi.org/10.1146/annurev-soc-031021-041439" TargetMode="External"/><Relationship Id="rId4" Type="http://schemas.openxmlformats.org/officeDocument/2006/relationships/hyperlink" Target="https://cockpitstudios.org/apply/awards-and-bursaries/" TargetMode="External"/><Relationship Id="rId9" Type="http://schemas.openxmlformats.org/officeDocument/2006/relationships/hyperlink" Target="https://ideas.repec.org/h/elg/eechap/18253_8.html" TargetMode="External"/><Relationship Id="rId14" Type="http://schemas.openxmlformats.org/officeDocument/2006/relationships/hyperlink" Target="https://www.technavio.com/report/personalized-gifts-market-size-industry-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5820888B-4EA5-E0E8-6D52-7733E1E77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8D764F-9204-4AA1-2558-CD943637180C}"/>
              </a:ext>
            </a:extLst>
          </p:cNvPr>
          <p:cNvSpPr>
            <a:spLocks noGrp="1"/>
          </p:cNvSpPr>
          <p:nvPr>
            <p:ph type="ctrTitle"/>
          </p:nvPr>
        </p:nvSpPr>
        <p:spPr>
          <a:xfrm>
            <a:off x="521208" y="978407"/>
            <a:ext cx="3539894" cy="4515235"/>
          </a:xfrm>
        </p:spPr>
        <p:txBody>
          <a:bodyPr anchor="t">
            <a:normAutofit/>
          </a:bodyPr>
          <a:lstStyle/>
          <a:p>
            <a:pPr>
              <a:lnSpc>
                <a:spcPct val="90000"/>
              </a:lnSpc>
              <a:tabLst>
                <a:tab pos="2637155" algn="ctr"/>
                <a:tab pos="5274310" algn="r"/>
                <a:tab pos="457200" algn="l"/>
                <a:tab pos="2637155" algn="ctr"/>
                <a:tab pos="5274310" algn="r"/>
              </a:tabLst>
            </a:pPr>
            <a:r>
              <a:rPr lang="en-GB" sz="2600" b="1" dirty="0">
                <a:effectLst/>
                <a:latin typeface="Arial" panose="020B0604020202020204" pitchFamily="34" charset="0"/>
                <a:ea typeface="Times New Roman" panose="02020603050405020304" pitchFamily="18" charset="0"/>
              </a:rPr>
              <a:t> </a:t>
            </a:r>
            <a:br>
              <a:rPr lang="en-GB" sz="2600" dirty="0">
                <a:effectLst/>
                <a:latin typeface="Times New Roman" panose="02020603050405020304" pitchFamily="18" charset="0"/>
                <a:ea typeface="Times New Roman" panose="02020603050405020304" pitchFamily="18" charset="0"/>
              </a:rPr>
            </a:br>
            <a:endParaRPr lang="en-GB" sz="2600" dirty="0"/>
          </a:p>
        </p:txBody>
      </p:sp>
      <p:sp>
        <p:nvSpPr>
          <p:cNvPr id="3" name="Subtitle 2">
            <a:extLst>
              <a:ext uri="{FF2B5EF4-FFF2-40B4-BE49-F238E27FC236}">
                <a16:creationId xmlns:a16="http://schemas.microsoft.com/office/drawing/2014/main" id="{F74F4321-62B8-937A-8562-71162D1FE2F2}"/>
              </a:ext>
            </a:extLst>
          </p:cNvPr>
          <p:cNvSpPr>
            <a:spLocks noGrp="1"/>
          </p:cNvSpPr>
          <p:nvPr>
            <p:ph type="subTitle" idx="1"/>
          </p:nvPr>
        </p:nvSpPr>
        <p:spPr>
          <a:xfrm>
            <a:off x="373991" y="2759898"/>
            <a:ext cx="3371172" cy="4006693"/>
          </a:xfrm>
        </p:spPr>
        <p:txBody>
          <a:bodyPr anchor="t">
            <a:normAutofit/>
          </a:bodyPr>
          <a:lstStyle/>
          <a:p>
            <a:pPr algn="ctr" fontAlgn="base">
              <a:buNone/>
            </a:pPr>
            <a:r>
              <a:rPr lang="en-GB" sz="1800" b="1" i="0" dirty="0">
                <a:effectLst/>
                <a:latin typeface="Arial" panose="020B0604020202020204" pitchFamily="34" charset="0"/>
                <a:ea typeface="Times New Roman" panose="02020603050405020304" pitchFamily="18" charset="0"/>
              </a:rPr>
              <a:t>Task 2: Presentation PowerPoint</a:t>
            </a:r>
          </a:p>
          <a:p>
            <a:pPr algn="ctr" fontAlgn="base">
              <a:buNone/>
            </a:pPr>
            <a:r>
              <a:rPr lang="en-GB" sz="1800" b="1" i="0" dirty="0">
                <a:effectLst/>
                <a:latin typeface="Arial" panose="020B0604020202020204" pitchFamily="34" charset="0"/>
                <a:ea typeface="Times New Roman" panose="02020603050405020304" pitchFamily="18" charset="0"/>
              </a:rPr>
              <a:t>Managing Enterprise (BMSW4011) </a:t>
            </a:r>
            <a:endParaRPr lang="en-GB" sz="1800" i="0" dirty="0">
              <a:effectLst/>
              <a:latin typeface="Times New Roman" panose="02020603050405020304" pitchFamily="18" charset="0"/>
              <a:ea typeface="Times New Roman" panose="02020603050405020304" pitchFamily="18" charset="0"/>
            </a:endParaRPr>
          </a:p>
          <a:p>
            <a:pPr algn="ctr" fontAlgn="base">
              <a:buNone/>
            </a:pPr>
            <a:r>
              <a:rPr lang="en-GB" sz="1800" b="1" i="0" dirty="0">
                <a:effectLst/>
                <a:latin typeface="Arial" panose="020B0604020202020204" pitchFamily="34" charset="0"/>
                <a:ea typeface="Times New Roman" panose="02020603050405020304" pitchFamily="18" charset="0"/>
              </a:rPr>
              <a:t>Student Name: Andrei Silviu Popina</a:t>
            </a:r>
            <a:endParaRPr lang="en-GB" sz="1800" i="0" dirty="0">
              <a:effectLst/>
              <a:latin typeface="Times New Roman" panose="02020603050405020304" pitchFamily="18" charset="0"/>
              <a:ea typeface="Times New Roman" panose="02020603050405020304" pitchFamily="18" charset="0"/>
            </a:endParaRPr>
          </a:p>
          <a:p>
            <a:pPr algn="ctr" fontAlgn="base">
              <a:buNone/>
            </a:pPr>
            <a:r>
              <a:rPr lang="en-GB" sz="1800" b="1" i="0" dirty="0">
                <a:effectLst/>
                <a:latin typeface="Arial" panose="020B0604020202020204" pitchFamily="34" charset="0"/>
                <a:ea typeface="Times New Roman" panose="02020603050405020304" pitchFamily="18" charset="0"/>
              </a:rPr>
              <a:t>Student number: 2332738</a:t>
            </a:r>
            <a:endParaRPr lang="en-GB" sz="1800" i="0" dirty="0">
              <a:effectLst/>
              <a:latin typeface="Times New Roman" panose="02020603050405020304" pitchFamily="18" charset="0"/>
              <a:ea typeface="Times New Roman" panose="02020603050405020304" pitchFamily="18" charset="0"/>
            </a:endParaRPr>
          </a:p>
          <a:p>
            <a:pPr algn="ctr" fontAlgn="base">
              <a:buNone/>
            </a:pPr>
            <a:r>
              <a:rPr lang="en-GB" sz="1800" b="1" i="0" dirty="0">
                <a:effectLst/>
                <a:latin typeface="Arial" panose="020B0604020202020204" pitchFamily="34" charset="0"/>
                <a:ea typeface="Times New Roman" panose="02020603050405020304" pitchFamily="18" charset="0"/>
              </a:rPr>
              <a:t>Lecturer Name: Mel Squire</a:t>
            </a:r>
            <a:endParaRPr lang="en-GB" sz="1800" i="0" dirty="0">
              <a:effectLst/>
              <a:latin typeface="Times New Roman" panose="02020603050405020304" pitchFamily="18" charset="0"/>
              <a:ea typeface="Times New Roman" panose="02020603050405020304" pitchFamily="18" charset="0"/>
            </a:endParaRPr>
          </a:p>
          <a:p>
            <a:pPr algn="ctr" fontAlgn="base">
              <a:buNone/>
            </a:pPr>
            <a:r>
              <a:rPr lang="en-GB" sz="1800" b="1" i="0" dirty="0">
                <a:effectLst/>
                <a:latin typeface="Arial" panose="020B0604020202020204" pitchFamily="34" charset="0"/>
                <a:ea typeface="Times New Roman" panose="02020603050405020304" pitchFamily="18" charset="0"/>
              </a:rPr>
              <a:t>Submission Deadline: 24.03.2025</a:t>
            </a:r>
            <a:endParaRPr lang="en-GB" sz="1800" i="0" dirty="0">
              <a:effectLst/>
              <a:latin typeface="Times New Roman" panose="02020603050405020304" pitchFamily="18" charset="0"/>
              <a:ea typeface="Times New Roman" panose="02020603050405020304" pitchFamily="18" charset="0"/>
            </a:endParaRPr>
          </a:p>
          <a:p>
            <a:pPr algn="ctr" fontAlgn="base"/>
            <a:r>
              <a:rPr lang="en-GB" sz="1800" b="1"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35" name="Freeform: Shape 34">
            <a:extLst>
              <a:ext uri="{FF2B5EF4-FFF2-40B4-BE49-F238E27FC236}">
                <a16:creationId xmlns:a16="http://schemas.microsoft.com/office/drawing/2014/main" id="{06B5A8BF-0680-F9A7-27B1-3971EC934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B64AE735-DCF5-FAD1-8A2D-8F596ACEC193}"/>
              </a:ext>
            </a:extLst>
          </p:cNvPr>
          <p:cNvPicPr>
            <a:picLocks noChangeAspect="1"/>
          </p:cNvPicPr>
          <p:nvPr/>
        </p:nvPicPr>
        <p:blipFill>
          <a:blip r:embed="rId3"/>
          <a:stretch>
            <a:fillRect/>
          </a:stretch>
        </p:blipFill>
        <p:spPr>
          <a:xfrm>
            <a:off x="4119154" y="965741"/>
            <a:ext cx="7551931" cy="2794214"/>
          </a:xfrm>
          <a:prstGeom prst="rect">
            <a:avLst/>
          </a:prstGeom>
        </p:spPr>
      </p:pic>
      <p:sp>
        <p:nvSpPr>
          <p:cNvPr id="7" name="TextBox 6">
            <a:extLst>
              <a:ext uri="{FF2B5EF4-FFF2-40B4-BE49-F238E27FC236}">
                <a16:creationId xmlns:a16="http://schemas.microsoft.com/office/drawing/2014/main" id="{D957150E-B0B3-41A7-622E-CCDFBEC4F5BC}"/>
              </a:ext>
            </a:extLst>
          </p:cNvPr>
          <p:cNvSpPr txBox="1"/>
          <p:nvPr/>
        </p:nvSpPr>
        <p:spPr>
          <a:xfrm>
            <a:off x="4056736" y="4393913"/>
            <a:ext cx="7676766" cy="369332"/>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"Transforming cherished memories into lasting wooden keepsakes"</a:t>
            </a:r>
          </a:p>
        </p:txBody>
      </p:sp>
      <p:sp>
        <p:nvSpPr>
          <p:cNvPr id="4" name="Rectangle 2">
            <a:extLst>
              <a:ext uri="{FF2B5EF4-FFF2-40B4-BE49-F238E27FC236}">
                <a16:creationId xmlns:a16="http://schemas.microsoft.com/office/drawing/2014/main" id="{2BB99067-2E1F-110F-DFC9-6A3D697F9752}"/>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1" descr="A black text on a white background&#10;&#10;Description automatically generated">
            <a:extLst>
              <a:ext uri="{FF2B5EF4-FFF2-40B4-BE49-F238E27FC236}">
                <a16:creationId xmlns:a16="http://schemas.microsoft.com/office/drawing/2014/main" id="{3686904A-24B2-F408-0E16-F99EEED146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752" y="978408"/>
            <a:ext cx="405765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A logo with a letter&#10;&#10;AI-generated content may be incorrect.">
            <a:extLst>
              <a:ext uri="{FF2B5EF4-FFF2-40B4-BE49-F238E27FC236}">
                <a16:creationId xmlns:a16="http://schemas.microsoft.com/office/drawing/2014/main" id="{0E57769E-FEB7-9BA4-7E92-D90E4C1CD7D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905685" y="4766148"/>
            <a:ext cx="1978868" cy="2046265"/>
          </a:xfrm>
          <a:prstGeom prst="rect">
            <a:avLst/>
          </a:prstGeom>
          <a:noFill/>
          <a:ln>
            <a:noFill/>
          </a:ln>
        </p:spPr>
      </p:pic>
    </p:spTree>
    <p:extLst>
      <p:ext uri="{BB962C8B-B14F-4D97-AF65-F5344CB8AC3E}">
        <p14:creationId xmlns:p14="http://schemas.microsoft.com/office/powerpoint/2010/main" val="37089801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A7150-F993-E001-2177-C4E0758956D3}"/>
              </a:ext>
            </a:extLst>
          </p:cNvPr>
          <p:cNvSpPr>
            <a:spLocks noGrp="1"/>
          </p:cNvSpPr>
          <p:nvPr>
            <p:ph type="title"/>
          </p:nvPr>
        </p:nvSpPr>
        <p:spPr>
          <a:xfrm>
            <a:off x="517870" y="978409"/>
            <a:ext cx="5021182" cy="1449832"/>
          </a:xfrm>
        </p:spPr>
        <p:txBody>
          <a:bodyPr>
            <a:normAutofit/>
          </a:bodyPr>
          <a:lstStyle/>
          <a:p>
            <a:r>
              <a:rPr lang="en-GB" sz="3600" dirty="0">
                <a:latin typeface="Arial" panose="020B0604020202020204" pitchFamily="34" charset="0"/>
                <a:cs typeface="Arial" panose="020B0604020202020204" pitchFamily="34" charset="0"/>
              </a:rPr>
              <a:t>Presentation</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Overview</a:t>
            </a:r>
          </a:p>
        </p:txBody>
      </p:sp>
      <p:sp>
        <p:nvSpPr>
          <p:cNvPr id="3" name="Content Placeholder 2">
            <a:extLst>
              <a:ext uri="{FF2B5EF4-FFF2-40B4-BE49-F238E27FC236}">
                <a16:creationId xmlns:a16="http://schemas.microsoft.com/office/drawing/2014/main" id="{C5892EB3-982F-23F6-9AFC-78E99FC361E8}"/>
              </a:ext>
            </a:extLst>
          </p:cNvPr>
          <p:cNvSpPr>
            <a:spLocks noGrp="1"/>
          </p:cNvSpPr>
          <p:nvPr>
            <p:ph idx="1"/>
          </p:nvPr>
        </p:nvSpPr>
        <p:spPr>
          <a:xfrm>
            <a:off x="6096000" y="519812"/>
            <a:ext cx="6096000" cy="6338187"/>
          </a:xfrm>
        </p:spPr>
        <p:txBody>
          <a:bodyPr>
            <a:normAutofit/>
          </a:bodyPr>
          <a:lstStyle/>
          <a:p>
            <a:pPr marL="342900" indent="-342900">
              <a:buFont typeface="Arial" panose="020B0604020202020204" pitchFamily="34" charset="0"/>
              <a:buChar char="•"/>
            </a:pPr>
            <a:r>
              <a:rPr lang="en-GB" sz="1600" b="1" dirty="0">
                <a:latin typeface="Arial" panose="020B0604020202020204" pitchFamily="34" charset="0"/>
                <a:cs typeface="Arial" panose="020B0604020202020204" pitchFamily="34" charset="0"/>
              </a:rPr>
              <a:t>1.0 Business Overview</a:t>
            </a:r>
          </a:p>
          <a:p>
            <a:pPr marL="342900" indent="-342900">
              <a:buFont typeface="Arial" panose="020B0604020202020204" pitchFamily="34" charset="0"/>
              <a:buChar char="•"/>
            </a:pPr>
            <a:r>
              <a:rPr lang="en-GB" sz="1600" b="1" i="0" dirty="0">
                <a:effectLst/>
                <a:latin typeface="Arial" panose="020B0604020202020204" pitchFamily="34" charset="0"/>
                <a:cs typeface="Arial" panose="020B0604020202020204" pitchFamily="34" charset="0"/>
              </a:rPr>
              <a:t>1.1 Brand Development</a:t>
            </a:r>
          </a:p>
          <a:p>
            <a:pPr marL="342900" indent="-342900">
              <a:buFont typeface="Arial" panose="020B0604020202020204" pitchFamily="34" charset="0"/>
              <a:buChar char="•"/>
            </a:pPr>
            <a:r>
              <a:rPr lang="en-GB" sz="1600" b="1" i="0" dirty="0">
                <a:effectLst/>
                <a:latin typeface="Arial" panose="020B0604020202020204" pitchFamily="34" charset="0"/>
                <a:cs typeface="Arial" panose="020B0604020202020204" pitchFamily="34" charset="0"/>
              </a:rPr>
              <a:t>1.2 Mission and Aims</a:t>
            </a:r>
          </a:p>
          <a:p>
            <a:pPr marL="342900" indent="-342900">
              <a:buFont typeface="Arial" panose="020B0604020202020204" pitchFamily="34" charset="0"/>
              <a:buChar char="•"/>
            </a:pPr>
            <a:r>
              <a:rPr lang="en-GB" sz="1600" b="1" i="0" dirty="0">
                <a:solidFill>
                  <a:srgbClr val="000000"/>
                </a:solidFill>
                <a:effectLst/>
                <a:latin typeface="Arial" panose="020B0604020202020204" pitchFamily="34" charset="0"/>
                <a:cs typeface="Arial" panose="020B0604020202020204" pitchFamily="34" charset="0"/>
              </a:rPr>
              <a:t>1.3 Unique Selling Proposition (USP)</a:t>
            </a:r>
          </a:p>
          <a:p>
            <a:pPr marL="342900" indent="-342900">
              <a:buFont typeface="Arial" panose="020B0604020202020204" pitchFamily="34" charset="0"/>
              <a:buChar char="•"/>
            </a:pPr>
            <a:r>
              <a:rPr lang="en-GB" sz="1600" b="1" i="0" dirty="0">
                <a:effectLst/>
                <a:latin typeface="Arial" panose="020B0604020202020204" pitchFamily="34" charset="0"/>
                <a:cs typeface="Arial" panose="020B0604020202020204" pitchFamily="34" charset="0"/>
              </a:rPr>
              <a:t>1.4 Business Structure &amp; Location</a:t>
            </a:r>
            <a:endParaRPr lang="en-GB" sz="1600" b="1" dirty="0">
              <a:solidFill>
                <a:srgbClr val="000000"/>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600" b="1" i="0" dirty="0">
                <a:effectLst/>
                <a:latin typeface="Arial" panose="020B0604020202020204" pitchFamily="34" charset="0"/>
                <a:cs typeface="Arial" panose="020B0604020202020204" pitchFamily="34" charset="0"/>
              </a:rPr>
              <a:t>1.5 Human Resources Strategy</a:t>
            </a:r>
          </a:p>
          <a:p>
            <a:pPr marL="342900" indent="-342900">
              <a:buFont typeface="Arial" panose="020B0604020202020204" pitchFamily="34" charset="0"/>
              <a:buChar char="•"/>
            </a:pPr>
            <a:r>
              <a:rPr lang="en-GB" sz="1600" b="1" i="0" dirty="0">
                <a:effectLst/>
                <a:latin typeface="Arial" panose="020B0604020202020204" pitchFamily="34" charset="0"/>
                <a:cs typeface="Arial" panose="020B0604020202020204" pitchFamily="34" charset="0"/>
              </a:rPr>
              <a:t>2.0 (12-Mont</a:t>
            </a:r>
            <a:r>
              <a:rPr lang="en-GB" sz="1600" b="1" dirty="0">
                <a:latin typeface="Arial" panose="020B0604020202020204" pitchFamily="34" charset="0"/>
                <a:cs typeface="Arial" panose="020B0604020202020204" pitchFamily="34" charset="0"/>
              </a:rPr>
              <a:t>hs)</a:t>
            </a:r>
            <a:r>
              <a:rPr lang="en-GB" sz="1600" b="1" i="0" dirty="0">
                <a:effectLst/>
                <a:latin typeface="Arial" panose="020B0604020202020204" pitchFamily="34" charset="0"/>
                <a:cs typeface="Arial" panose="020B0604020202020204" pitchFamily="34" charset="0"/>
              </a:rPr>
              <a:t> Marketing Strategy</a:t>
            </a:r>
            <a:endParaRPr lang="en-GB" sz="1600" b="1" dirty="0">
              <a:solidFill>
                <a:srgbClr val="000000"/>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600" b="1" i="0" dirty="0">
                <a:effectLst/>
                <a:latin typeface="Arial" panose="020B0604020202020204" pitchFamily="34" charset="0"/>
                <a:cs typeface="Arial" panose="020B0604020202020204" pitchFamily="34" charset="0"/>
              </a:rPr>
              <a:t>2.1 Market Opportunity</a:t>
            </a:r>
          </a:p>
          <a:p>
            <a:pPr marL="342900" indent="-342900">
              <a:buFont typeface="Arial" panose="020B0604020202020204" pitchFamily="34" charset="0"/>
              <a:buChar char="•"/>
            </a:pPr>
            <a:r>
              <a:rPr lang="en-GB" sz="1600" b="1" i="0" dirty="0">
                <a:solidFill>
                  <a:srgbClr val="000000"/>
                </a:solidFill>
                <a:effectLst/>
                <a:latin typeface="Arial" panose="020B0604020202020204" pitchFamily="34" charset="0"/>
                <a:cs typeface="Arial" panose="020B0604020202020204" pitchFamily="34" charset="0"/>
              </a:rPr>
              <a:t>2.2 Digital Marketing Examples</a:t>
            </a:r>
          </a:p>
          <a:p>
            <a:pPr marL="342900" indent="-342900">
              <a:buFont typeface="Arial" panose="020B0604020202020204" pitchFamily="34" charset="0"/>
              <a:buChar char="•"/>
            </a:pPr>
            <a:r>
              <a:rPr lang="en-GB" sz="1600" b="1" dirty="0">
                <a:latin typeface="Arial" panose="020B0604020202020204" pitchFamily="34" charset="0"/>
                <a:cs typeface="Arial" panose="020B0604020202020204" pitchFamily="34" charset="0"/>
              </a:rPr>
              <a:t>2.3 Physical </a:t>
            </a:r>
            <a:r>
              <a:rPr lang="en-GB" sz="1600" b="1" i="0" dirty="0">
                <a:effectLst/>
                <a:latin typeface="Arial" panose="020B0604020202020204" pitchFamily="34" charset="0"/>
                <a:cs typeface="Arial" panose="020B0604020202020204" pitchFamily="34" charset="0"/>
              </a:rPr>
              <a:t>Marketing Examples</a:t>
            </a:r>
          </a:p>
          <a:p>
            <a:pPr marL="342900" indent="-342900">
              <a:buFont typeface="Arial" panose="020B0604020202020204" pitchFamily="34" charset="0"/>
              <a:buChar char="•"/>
            </a:pPr>
            <a:r>
              <a:rPr lang="en-GB" sz="1600" b="1" i="0" dirty="0">
                <a:solidFill>
                  <a:srgbClr val="000000"/>
                </a:solidFill>
                <a:effectLst/>
                <a:latin typeface="Arial" panose="020B0604020202020204" pitchFamily="34" charset="0"/>
                <a:cs typeface="Arial" panose="020B0604020202020204" pitchFamily="34" charset="0"/>
              </a:rPr>
              <a:t>3.0 </a:t>
            </a:r>
            <a:r>
              <a:rPr lang="en-GB" sz="1600" b="1" dirty="0">
                <a:solidFill>
                  <a:srgbClr val="000000"/>
                </a:solidFill>
                <a:latin typeface="Arial" panose="020B0604020202020204" pitchFamily="34" charset="0"/>
                <a:cs typeface="Arial" panose="020B0604020202020204" pitchFamily="34" charset="0"/>
              </a:rPr>
              <a:t>Cashflow Forecast 12 Months</a:t>
            </a:r>
          </a:p>
          <a:p>
            <a:pPr marL="342900" indent="-342900">
              <a:buFont typeface="Arial" panose="020B0604020202020204" pitchFamily="34" charset="0"/>
              <a:buChar char="•"/>
            </a:pPr>
            <a:r>
              <a:rPr lang="en-GB" sz="1600" b="1" i="0" dirty="0">
                <a:effectLst/>
                <a:latin typeface="Arial" panose="020B0604020202020204" pitchFamily="34" charset="0"/>
                <a:cs typeface="Arial" panose="020B0604020202020204" pitchFamily="34" charset="0"/>
              </a:rPr>
              <a:t>3.1 Investment Benefits</a:t>
            </a:r>
            <a:endParaRPr lang="en-GB" sz="1600" b="1" dirty="0">
              <a:solidFill>
                <a:srgbClr val="000000"/>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600" b="1" i="0" dirty="0">
                <a:effectLst/>
                <a:latin typeface="Arial" panose="020B0604020202020204" pitchFamily="34" charset="0"/>
                <a:cs typeface="Arial" panose="020B0604020202020204" pitchFamily="34" charset="0"/>
              </a:rPr>
              <a:t>4.0 Why is </a:t>
            </a:r>
            <a:r>
              <a:rPr lang="en-US" sz="1600" b="1" i="0" dirty="0" err="1">
                <a:effectLst/>
                <a:latin typeface="Arial" panose="020B0604020202020204" pitchFamily="34" charset="0"/>
                <a:cs typeface="Arial" panose="020B0604020202020204" pitchFamily="34" charset="0"/>
              </a:rPr>
              <a:t>MatArt</a:t>
            </a:r>
            <a:r>
              <a:rPr lang="en-US" sz="1600" b="1" i="0" dirty="0">
                <a:effectLst/>
                <a:latin typeface="Arial" panose="020B0604020202020204" pitchFamily="34" charset="0"/>
                <a:cs typeface="Arial" panose="020B0604020202020204" pitchFamily="34" charset="0"/>
              </a:rPr>
              <a:t> a good investment?</a:t>
            </a:r>
          </a:p>
          <a:p>
            <a:pPr marL="342900" indent="-342900">
              <a:buFont typeface="Arial" panose="020B0604020202020204" pitchFamily="34" charset="0"/>
              <a:buChar char="•"/>
            </a:pPr>
            <a:r>
              <a:rPr lang="en-GB" sz="1600" b="1" i="0" dirty="0">
                <a:effectLst/>
                <a:latin typeface="Arial" panose="020B0604020202020204" pitchFamily="34" charset="0"/>
                <a:cs typeface="Arial" panose="020B0604020202020204" pitchFamily="34" charset="0"/>
              </a:rPr>
              <a:t>4.1 Return of Investment (ROI)</a:t>
            </a:r>
          </a:p>
          <a:p>
            <a:pPr marL="342900" indent="-342900">
              <a:buFont typeface="Arial" panose="020B0604020202020204" pitchFamily="34" charset="0"/>
              <a:buChar char="•"/>
            </a:pPr>
            <a:r>
              <a:rPr lang="en-GB" sz="1600" b="1" i="0" dirty="0">
                <a:effectLst/>
                <a:latin typeface="Arial" panose="020B0604020202020204" pitchFamily="34" charset="0"/>
                <a:cs typeface="Arial" panose="020B0604020202020204" pitchFamily="34" charset="0"/>
              </a:rPr>
              <a:t>4.2 Conclusion</a:t>
            </a:r>
          </a:p>
          <a:p>
            <a:pPr marL="342900" indent="-342900">
              <a:buFont typeface="Arial" panose="020B0604020202020204" pitchFamily="34" charset="0"/>
              <a:buChar char="•"/>
            </a:pPr>
            <a:r>
              <a:rPr lang="en-GB" sz="1600" b="1" dirty="0">
                <a:latin typeface="Arial" panose="020B0604020202020204" pitchFamily="34" charset="0"/>
                <a:cs typeface="Arial" panose="020B0604020202020204" pitchFamily="34" charset="0"/>
              </a:rPr>
              <a:t>5.0 References</a:t>
            </a:r>
          </a:p>
        </p:txBody>
      </p:sp>
      <p:pic>
        <p:nvPicPr>
          <p:cNvPr id="4" name="Picture 3" descr="A logo with a letter&#10;&#10;AI-generated content may be incorrect.">
            <a:extLst>
              <a:ext uri="{FF2B5EF4-FFF2-40B4-BE49-F238E27FC236}">
                <a16:creationId xmlns:a16="http://schemas.microsoft.com/office/drawing/2014/main" id="{5D7A2798-9553-B605-C99E-AB7C355097B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18661" y="2144697"/>
            <a:ext cx="4419600" cy="4570126"/>
          </a:xfrm>
          <a:prstGeom prst="rect">
            <a:avLst/>
          </a:prstGeom>
          <a:noFill/>
          <a:ln>
            <a:noFill/>
          </a:ln>
        </p:spPr>
      </p:pic>
    </p:spTree>
    <p:extLst>
      <p:ext uri="{BB962C8B-B14F-4D97-AF65-F5344CB8AC3E}">
        <p14:creationId xmlns:p14="http://schemas.microsoft.com/office/powerpoint/2010/main" val="39103676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8D984-60B5-5527-AB58-E5F26DA59374}"/>
              </a:ext>
            </a:extLst>
          </p:cNvPr>
          <p:cNvSpPr>
            <a:spLocks noGrp="1"/>
          </p:cNvSpPr>
          <p:nvPr>
            <p:ph type="title"/>
          </p:nvPr>
        </p:nvSpPr>
        <p:spPr>
          <a:xfrm>
            <a:off x="517870" y="978409"/>
            <a:ext cx="5293650" cy="799592"/>
          </a:xfrm>
        </p:spPr>
        <p:txBody>
          <a:bodyPr>
            <a:normAutofit fontScale="90000"/>
          </a:bodyPr>
          <a:lstStyle/>
          <a:p>
            <a:r>
              <a:rPr lang="en-GB" sz="4000" dirty="0">
                <a:latin typeface="Arial" panose="020B0604020202020204" pitchFamily="34" charset="0"/>
                <a:cs typeface="Arial" panose="020B0604020202020204" pitchFamily="34" charset="0"/>
              </a:rPr>
              <a:t>1.0 Business Overview</a:t>
            </a:r>
          </a:p>
        </p:txBody>
      </p:sp>
      <p:sp>
        <p:nvSpPr>
          <p:cNvPr id="3" name="Content Placeholder 2">
            <a:extLst>
              <a:ext uri="{FF2B5EF4-FFF2-40B4-BE49-F238E27FC236}">
                <a16:creationId xmlns:a16="http://schemas.microsoft.com/office/drawing/2014/main" id="{C0B89600-CE37-01F8-127A-A916CC3BD3FB}"/>
              </a:ext>
            </a:extLst>
          </p:cNvPr>
          <p:cNvSpPr>
            <a:spLocks noGrp="1"/>
          </p:cNvSpPr>
          <p:nvPr>
            <p:ph idx="1"/>
          </p:nvPr>
        </p:nvSpPr>
        <p:spPr>
          <a:xfrm>
            <a:off x="6309575" y="557939"/>
            <a:ext cx="5624119" cy="6090834"/>
          </a:xfrm>
        </p:spPr>
        <p:txBody>
          <a:bodyPr>
            <a:noAutofit/>
          </a:bodyPr>
          <a:lstStyle/>
          <a:p>
            <a:r>
              <a:rPr lang="en-US" sz="1400" b="1" dirty="0">
                <a:latin typeface="Arial" panose="020B0604020202020204" pitchFamily="34" charset="0"/>
                <a:cs typeface="Arial" panose="020B0604020202020204" pitchFamily="34" charset="0"/>
              </a:rPr>
              <a:t>Product Range:</a:t>
            </a:r>
          </a:p>
          <a:p>
            <a:r>
              <a:rPr lang="en-US" sz="1400" b="1" dirty="0">
                <a:latin typeface="Arial" panose="020B0604020202020204" pitchFamily="34" charset="0"/>
                <a:cs typeface="Arial" panose="020B0604020202020204" pitchFamily="34" charset="0"/>
              </a:rPr>
              <a:t>Eco wooden photo engravings (£7–£30)</a:t>
            </a:r>
          </a:p>
          <a:p>
            <a:r>
              <a:rPr lang="en-US" sz="1400" b="1" dirty="0">
                <a:latin typeface="Arial" panose="020B0604020202020204" pitchFamily="34" charset="0"/>
                <a:cs typeface="Arial" panose="020B0604020202020204" pitchFamily="34" charset="0"/>
              </a:rPr>
              <a:t>Wall art and signs ranging from £20 to £75 and are also custom home décor.</a:t>
            </a:r>
          </a:p>
          <a:p>
            <a:r>
              <a:rPr lang="en-US" sz="1400" b="1" dirty="0">
                <a:latin typeface="Arial" panose="020B0604020202020204" pitchFamily="34" charset="0"/>
                <a:cs typeface="Arial" panose="020B0604020202020204" pitchFamily="34" charset="0"/>
              </a:rPr>
              <a:t>Metal business cards ( 50 pcs at a price of 70£ )</a:t>
            </a:r>
          </a:p>
          <a:p>
            <a:endParaRPr lang="en-US" sz="1400" b="1"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Our Process:</a:t>
            </a:r>
          </a:p>
          <a:p>
            <a:r>
              <a:rPr lang="en-US" sz="1400" b="1" dirty="0">
                <a:latin typeface="Arial" panose="020B0604020202020204" pitchFamily="34" charset="0"/>
                <a:cs typeface="Arial" panose="020B0604020202020204" pitchFamily="34" charset="0"/>
              </a:rPr>
              <a:t>Enhanced artistic detail treatment</a:t>
            </a:r>
          </a:p>
          <a:p>
            <a:r>
              <a:rPr lang="en-US" sz="1400" b="1" dirty="0">
                <a:latin typeface="Arial" panose="020B0604020202020204" pitchFamily="34" charset="0"/>
                <a:cs typeface="Arial" panose="020B0604020202020204" pitchFamily="34" charset="0"/>
              </a:rPr>
              <a:t>Proprietary multi-stage finishing process</a:t>
            </a:r>
          </a:p>
          <a:p>
            <a:r>
              <a:rPr lang="en-US" sz="1400" b="1" dirty="0">
                <a:latin typeface="Arial" panose="020B0604020202020204" pitchFamily="34" charset="0"/>
                <a:cs typeface="Arial" panose="020B0604020202020204" pitchFamily="34" charset="0"/>
              </a:rPr>
              <a:t>Premium FSC-certified woods</a:t>
            </a:r>
          </a:p>
          <a:p>
            <a:endParaRPr lang="en-US" sz="1400" b="1" dirty="0">
              <a:latin typeface="Arial" panose="020B0604020202020204" pitchFamily="34" charset="0"/>
              <a:cs typeface="Arial" panose="020B0604020202020204" pitchFamily="34" charset="0"/>
            </a:endParaRPr>
          </a:p>
          <a:p>
            <a:endParaRPr lang="en-US" sz="1400" b="1" dirty="0">
              <a:latin typeface="Arial" panose="020B0604020202020204" pitchFamily="34" charset="0"/>
              <a:cs typeface="Arial" panose="020B0604020202020204" pitchFamily="34" charset="0"/>
            </a:endParaRPr>
          </a:p>
          <a:p>
            <a:endParaRPr lang="en-US" sz="1400" b="1"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It is noted by Technavio (2022) that ‘the personalized gift market is forecasted to grow at 8.1% CAGR through 2026, with wooden item segments showing this growth’.</a:t>
            </a:r>
            <a:endParaRPr lang="en-GB" sz="1400" b="1"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4833D330-5015-72D3-0D25-A545DB373BD8}"/>
              </a:ext>
            </a:extLst>
          </p:cNvPr>
          <p:cNvPicPr>
            <a:picLocks noChangeAspect="1"/>
          </p:cNvPicPr>
          <p:nvPr/>
        </p:nvPicPr>
        <p:blipFill>
          <a:blip r:embed="rId3"/>
          <a:stretch>
            <a:fillRect/>
          </a:stretch>
        </p:blipFill>
        <p:spPr>
          <a:xfrm>
            <a:off x="413684" y="1686395"/>
            <a:ext cx="2495826" cy="2090254"/>
          </a:xfrm>
          <a:prstGeom prst="rect">
            <a:avLst/>
          </a:prstGeom>
        </p:spPr>
      </p:pic>
      <p:pic>
        <p:nvPicPr>
          <p:cNvPr id="5" name="Picture 4">
            <a:extLst>
              <a:ext uri="{FF2B5EF4-FFF2-40B4-BE49-F238E27FC236}">
                <a16:creationId xmlns:a16="http://schemas.microsoft.com/office/drawing/2014/main" id="{B1A0F83A-5B1E-B10D-1CCC-C61DD44AE0E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16200000">
            <a:off x="951845" y="3316191"/>
            <a:ext cx="1783012" cy="2859335"/>
          </a:xfrm>
          <a:prstGeom prst="rect">
            <a:avLst/>
          </a:prstGeom>
          <a:noFill/>
          <a:ln>
            <a:noFill/>
          </a:ln>
        </p:spPr>
      </p:pic>
      <p:pic>
        <p:nvPicPr>
          <p:cNvPr id="10" name="Picture 9" descr="A wood picture of two people&#10;&#10;AI-generated content may be incorrect.">
            <a:extLst>
              <a:ext uri="{FF2B5EF4-FFF2-40B4-BE49-F238E27FC236}">
                <a16:creationId xmlns:a16="http://schemas.microsoft.com/office/drawing/2014/main" id="{F9188C82-B3D1-4089-231C-E56F577C3D3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07565" y="1773652"/>
            <a:ext cx="2688435" cy="3863713"/>
          </a:xfrm>
          <a:prstGeom prst="rect">
            <a:avLst/>
          </a:prstGeom>
        </p:spPr>
      </p:pic>
      <p:pic>
        <p:nvPicPr>
          <p:cNvPr id="11" name="Picture 10" descr="A logo with a letter&#10;&#10;AI-generated content may be incorrect.">
            <a:extLst>
              <a:ext uri="{FF2B5EF4-FFF2-40B4-BE49-F238E27FC236}">
                <a16:creationId xmlns:a16="http://schemas.microsoft.com/office/drawing/2014/main" id="{8C4A4E75-BDFD-7F68-441A-AC3D50C9B26C}"/>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0" y="5715068"/>
            <a:ext cx="1105287" cy="1142931"/>
          </a:xfrm>
          <a:prstGeom prst="rect">
            <a:avLst/>
          </a:prstGeom>
          <a:noFill/>
          <a:ln>
            <a:noFill/>
          </a:ln>
        </p:spPr>
      </p:pic>
    </p:spTree>
    <p:extLst>
      <p:ext uri="{BB962C8B-B14F-4D97-AF65-F5344CB8AC3E}">
        <p14:creationId xmlns:p14="http://schemas.microsoft.com/office/powerpoint/2010/main" val="4067654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EC4DDD-0200-412D-3FDC-B73B5ED20D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0F373A-DB7F-DCF4-C2CE-83EA1D5C6E46}"/>
              </a:ext>
            </a:extLst>
          </p:cNvPr>
          <p:cNvSpPr>
            <a:spLocks noGrp="1"/>
          </p:cNvSpPr>
          <p:nvPr>
            <p:ph type="title"/>
          </p:nvPr>
        </p:nvSpPr>
        <p:spPr>
          <a:xfrm>
            <a:off x="517870" y="976160"/>
            <a:ext cx="4549197" cy="1442989"/>
          </a:xfrm>
        </p:spPr>
        <p:txBody>
          <a:bodyPr>
            <a:normAutofit/>
          </a:bodyPr>
          <a:lstStyle/>
          <a:p>
            <a:r>
              <a:rPr lang="en-GB" sz="3600" i="0" dirty="0">
                <a:effectLst/>
                <a:latin typeface="Arial" panose="020B0604020202020204" pitchFamily="34" charset="0"/>
                <a:cs typeface="Arial" panose="020B0604020202020204" pitchFamily="34" charset="0"/>
              </a:rPr>
              <a:t>1.1 Brand Development</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2966434-4EE6-2A51-9F66-254CDFDE9A6D}"/>
              </a:ext>
            </a:extLst>
          </p:cNvPr>
          <p:cNvSpPr>
            <a:spLocks noGrp="1"/>
          </p:cNvSpPr>
          <p:nvPr>
            <p:ph idx="1"/>
          </p:nvPr>
        </p:nvSpPr>
        <p:spPr>
          <a:xfrm>
            <a:off x="5067066" y="976159"/>
            <a:ext cx="6944119" cy="5703609"/>
          </a:xfrm>
        </p:spPr>
        <p:txBody>
          <a:bodyPr>
            <a:normAutofit/>
          </a:bodyPr>
          <a:lstStyle/>
          <a:p>
            <a:pPr>
              <a:lnSpc>
                <a:spcPct val="100000"/>
              </a:lnSpc>
            </a:pPr>
            <a:r>
              <a:rPr lang="en-US" sz="1400" b="1" dirty="0">
                <a:latin typeface="Arial" panose="020B0604020202020204" pitchFamily="34" charset="0"/>
                <a:cs typeface="Arial" panose="020B0604020202020204" pitchFamily="34" charset="0"/>
              </a:rPr>
              <a:t>OUR BRAND IDENTITY</a:t>
            </a:r>
          </a:p>
          <a:p>
            <a:pPr>
              <a:lnSpc>
                <a:spcPct val="100000"/>
              </a:lnSpc>
            </a:pPr>
            <a:r>
              <a:rPr lang="en-US" sz="1400" b="1" dirty="0">
                <a:latin typeface="Arial" panose="020B0604020202020204" pitchFamily="34" charset="0"/>
                <a:cs typeface="Arial" panose="020B0604020202020204" pitchFamily="34" charset="0"/>
              </a:rPr>
              <a:t>Visual Elements:</a:t>
            </a:r>
          </a:p>
          <a:p>
            <a:pPr>
              <a:lnSpc>
                <a:spcPct val="100000"/>
              </a:lnSpc>
            </a:pPr>
            <a:r>
              <a:rPr lang="en-US" sz="1400" b="1" dirty="0">
                <a:latin typeface="Arial" panose="020B0604020202020204" pitchFamily="34" charset="0"/>
                <a:cs typeface="Arial" panose="020B0604020202020204" pitchFamily="34" charset="0"/>
              </a:rPr>
              <a:t>The logo carries elegant 'M' with natural elements.</a:t>
            </a:r>
          </a:p>
          <a:p>
            <a:pPr>
              <a:lnSpc>
                <a:spcPct val="100000"/>
              </a:lnSpc>
            </a:pPr>
            <a:r>
              <a:rPr lang="en-US" sz="1400" b="1" dirty="0">
                <a:latin typeface="Arial" panose="020B0604020202020204" pitchFamily="34" charset="0"/>
                <a:cs typeface="Arial" panose="020B0604020202020204" pitchFamily="34" charset="0"/>
              </a:rPr>
              <a:t>Wood varieties in earth toned color palette.</a:t>
            </a:r>
          </a:p>
          <a:p>
            <a:pPr>
              <a:lnSpc>
                <a:spcPct val="100000"/>
              </a:lnSpc>
            </a:pPr>
            <a:r>
              <a:rPr lang="en-US" sz="1400" b="1" dirty="0">
                <a:latin typeface="Arial" panose="020B0604020202020204" pitchFamily="34" charset="0"/>
                <a:cs typeface="Arial" panose="020B0604020202020204" pitchFamily="34" charset="0"/>
              </a:rPr>
              <a:t>A typography with modern elegance balancing out the tradition</a:t>
            </a:r>
          </a:p>
          <a:p>
            <a:pPr>
              <a:lnSpc>
                <a:spcPct val="100000"/>
              </a:lnSpc>
            </a:pPr>
            <a:endParaRPr lang="en-US" sz="1400" b="1" dirty="0">
              <a:latin typeface="Arial" panose="020B0604020202020204" pitchFamily="34" charset="0"/>
              <a:cs typeface="Arial" panose="020B0604020202020204" pitchFamily="34" charset="0"/>
            </a:endParaRPr>
          </a:p>
          <a:p>
            <a:pPr>
              <a:lnSpc>
                <a:spcPct val="100000"/>
              </a:lnSpc>
            </a:pPr>
            <a:r>
              <a:rPr lang="en-US" sz="1400" b="1" dirty="0">
                <a:latin typeface="Arial" panose="020B0604020202020204" pitchFamily="34" charset="0"/>
                <a:cs typeface="Arial" panose="020B0604020202020204" pitchFamily="34" charset="0"/>
              </a:rPr>
              <a:t>Brand Values:</a:t>
            </a:r>
          </a:p>
          <a:p>
            <a:pPr>
              <a:lnSpc>
                <a:spcPct val="100000"/>
              </a:lnSpc>
            </a:pPr>
            <a:r>
              <a:rPr lang="en-US" sz="1400" b="1" dirty="0">
                <a:latin typeface="Arial" panose="020B0604020202020204" pitchFamily="34" charset="0"/>
                <a:cs typeface="Arial" panose="020B0604020202020204" pitchFamily="34" charset="0"/>
              </a:rPr>
              <a:t>Exceptional craftsmanship</a:t>
            </a:r>
          </a:p>
          <a:p>
            <a:pPr>
              <a:lnSpc>
                <a:spcPct val="100000"/>
              </a:lnSpc>
            </a:pPr>
            <a:r>
              <a:rPr lang="en-US" sz="1400" b="1" dirty="0">
                <a:latin typeface="Arial" panose="020B0604020202020204" pitchFamily="34" charset="0"/>
                <a:cs typeface="Arial" panose="020B0604020202020204" pitchFamily="34" charset="0"/>
              </a:rPr>
              <a:t>Sustainable practices</a:t>
            </a:r>
          </a:p>
          <a:p>
            <a:pPr>
              <a:lnSpc>
                <a:spcPct val="100000"/>
              </a:lnSpc>
            </a:pPr>
            <a:r>
              <a:rPr lang="en-US" sz="1400" b="1" dirty="0">
                <a:latin typeface="Arial" panose="020B0604020202020204" pitchFamily="34" charset="0"/>
                <a:cs typeface="Arial" panose="020B0604020202020204" pitchFamily="34" charset="0"/>
              </a:rPr>
              <a:t>Meaningful personalization</a:t>
            </a:r>
          </a:p>
          <a:p>
            <a:pPr>
              <a:lnSpc>
                <a:spcPct val="100000"/>
              </a:lnSpc>
            </a:pPr>
            <a:r>
              <a:rPr lang="en-US" sz="1400" b="1" dirty="0">
                <a:latin typeface="Arial" panose="020B0604020202020204" pitchFamily="34" charset="0"/>
                <a:cs typeface="Arial" panose="020B0604020202020204" pitchFamily="34" charset="0"/>
              </a:rPr>
              <a:t>Innovation in tradition</a:t>
            </a:r>
          </a:p>
          <a:p>
            <a:pPr>
              <a:lnSpc>
                <a:spcPct val="100000"/>
              </a:lnSpc>
            </a:pPr>
            <a:endParaRPr lang="en-US" sz="1400" b="1" dirty="0">
              <a:latin typeface="Arial" panose="020B0604020202020204" pitchFamily="34" charset="0"/>
              <a:cs typeface="Arial" panose="020B0604020202020204" pitchFamily="34" charset="0"/>
            </a:endParaRPr>
          </a:p>
          <a:p>
            <a:pPr>
              <a:lnSpc>
                <a:spcPct val="100000"/>
              </a:lnSpc>
            </a:pPr>
            <a:r>
              <a:rPr lang="en-US" sz="1400" b="1" dirty="0">
                <a:latin typeface="Arial" panose="020B0604020202020204" pitchFamily="34" charset="0"/>
                <a:cs typeface="Arial" panose="020B0604020202020204" pitchFamily="34" charset="0"/>
              </a:rPr>
              <a:t>Deloitte (2023) shows that brands with established and consistently articulated values outperform their competitors in up to 35% in premium lifestyle categories.</a:t>
            </a:r>
            <a:endParaRPr lang="en-GB" sz="1400" b="1" dirty="0">
              <a:latin typeface="Arial" panose="020B0604020202020204" pitchFamily="34" charset="0"/>
              <a:cs typeface="Arial" panose="020B0604020202020204" pitchFamily="34" charset="0"/>
            </a:endParaRPr>
          </a:p>
        </p:txBody>
      </p:sp>
      <p:sp>
        <p:nvSpPr>
          <p:cNvPr id="17" name="Rectangle 16">
            <a:extLst>
              <a:ext uri="{FF2B5EF4-FFF2-40B4-BE49-F238E27FC236}">
                <a16:creationId xmlns:a16="http://schemas.microsoft.com/office/drawing/2014/main" id="{DE47A8F5-FD45-E88F-D4FA-63FAFE317E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03336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2B12F0D-A188-3A43-07C7-7412A575D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7067" y="611650"/>
            <a:ext cx="661628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descr="A logo with a letter&#10;&#10;AI-generated content may be incorrect.">
            <a:extLst>
              <a:ext uri="{FF2B5EF4-FFF2-40B4-BE49-F238E27FC236}">
                <a16:creationId xmlns:a16="http://schemas.microsoft.com/office/drawing/2014/main" id="{362E4327-FF5E-954D-CEC4-B59FE995AD1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06561" y="2419149"/>
            <a:ext cx="3801294" cy="3930761"/>
          </a:xfrm>
          <a:prstGeom prst="rect">
            <a:avLst/>
          </a:prstGeom>
          <a:noFill/>
          <a:ln>
            <a:noFill/>
          </a:ln>
        </p:spPr>
      </p:pic>
    </p:spTree>
    <p:extLst>
      <p:ext uri="{BB962C8B-B14F-4D97-AF65-F5344CB8AC3E}">
        <p14:creationId xmlns:p14="http://schemas.microsoft.com/office/powerpoint/2010/main" val="3388439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22CBA0-D108-FA1A-375E-69642D1DB2DF}"/>
              </a:ext>
            </a:extLst>
          </p:cNvPr>
          <p:cNvSpPr>
            <a:spLocks noGrp="1"/>
          </p:cNvSpPr>
          <p:nvPr>
            <p:ph type="title"/>
          </p:nvPr>
        </p:nvSpPr>
        <p:spPr>
          <a:xfrm>
            <a:off x="6135624" y="976160"/>
            <a:ext cx="5513831" cy="1090389"/>
          </a:xfrm>
        </p:spPr>
        <p:txBody>
          <a:bodyPr>
            <a:normAutofit/>
          </a:bodyPr>
          <a:lstStyle/>
          <a:p>
            <a:r>
              <a:rPr lang="en-GB" sz="3600" i="0" dirty="0">
                <a:effectLst/>
                <a:latin typeface="Arial" panose="020B0604020202020204" pitchFamily="34" charset="0"/>
                <a:cs typeface="Arial" panose="020B0604020202020204" pitchFamily="34" charset="0"/>
              </a:rPr>
              <a:t>1.2 Mission and Aims</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202BDB5-7AA2-A234-67D4-E55E56D34BCE}"/>
              </a:ext>
            </a:extLst>
          </p:cNvPr>
          <p:cNvSpPr>
            <a:spLocks noGrp="1"/>
          </p:cNvSpPr>
          <p:nvPr>
            <p:ph idx="1"/>
          </p:nvPr>
        </p:nvSpPr>
        <p:spPr>
          <a:xfrm>
            <a:off x="6096000" y="1874017"/>
            <a:ext cx="6092952" cy="4983977"/>
          </a:xfrm>
        </p:spPr>
        <p:txBody>
          <a:bodyPr>
            <a:normAutofit/>
          </a:bodyPr>
          <a:lstStyle/>
          <a:p>
            <a:pPr>
              <a:lnSpc>
                <a:spcPct val="100000"/>
              </a:lnSpc>
            </a:pPr>
            <a:r>
              <a:rPr lang="en-US" sz="1400" b="1" i="0" dirty="0">
                <a:effectLst/>
                <a:latin typeface="Arial" panose="020B0604020202020204" pitchFamily="34" charset="0"/>
                <a:cs typeface="Arial" panose="020B0604020202020204" pitchFamily="34" charset="0"/>
              </a:rPr>
              <a:t>OUR MISSION</a:t>
            </a:r>
          </a:p>
          <a:p>
            <a:pPr>
              <a:lnSpc>
                <a:spcPct val="100000"/>
              </a:lnSpc>
            </a:pPr>
            <a:r>
              <a:rPr lang="en-GB" sz="1400" b="1" dirty="0">
                <a:effectLst/>
                <a:latin typeface="Arial" panose="020B0604020202020204" pitchFamily="34" charset="0"/>
                <a:ea typeface="Aptos" panose="020B0004020202020204" pitchFamily="34" charset="0"/>
                <a:cs typeface="Arial" panose="020B0604020202020204" pitchFamily="34" charset="0"/>
              </a:rPr>
              <a:t>To transform memories and artistic designs into wooden keepsakes that bring warmth and personality to homes and special occasions.</a:t>
            </a:r>
          </a:p>
          <a:p>
            <a:pPr>
              <a:lnSpc>
                <a:spcPct val="100000"/>
              </a:lnSpc>
            </a:pPr>
            <a:endParaRPr lang="en-GB" sz="1400" b="1" dirty="0">
              <a:latin typeface="Arial" panose="020B0604020202020204" pitchFamily="34" charset="0"/>
              <a:ea typeface="Aptos" panose="020B0004020202020204" pitchFamily="34" charset="0"/>
              <a:cs typeface="Arial" panose="020B0604020202020204" pitchFamily="34" charset="0"/>
            </a:endParaRPr>
          </a:p>
          <a:p>
            <a:pPr>
              <a:lnSpc>
                <a:spcPct val="100000"/>
              </a:lnSpc>
            </a:pPr>
            <a:endParaRPr lang="en-GB" sz="1400" b="1"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pPr>
            <a:r>
              <a:rPr lang="en-US" sz="1400" b="1" i="0" dirty="0">
                <a:effectLst/>
                <a:latin typeface="Arial" panose="020B0604020202020204" pitchFamily="34" charset="0"/>
                <a:cs typeface="Arial" panose="020B0604020202020204" pitchFamily="34" charset="0"/>
              </a:rPr>
              <a:t>Business Aim:</a:t>
            </a:r>
          </a:p>
          <a:p>
            <a:pPr>
              <a:lnSpc>
                <a:spcPct val="100000"/>
              </a:lnSpc>
            </a:pPr>
            <a:r>
              <a:rPr lang="en-US" sz="1400" b="1" dirty="0">
                <a:latin typeface="Arial" panose="020B0604020202020204" pitchFamily="34" charset="0"/>
                <a:cs typeface="Arial" panose="020B0604020202020204" pitchFamily="34" charset="0"/>
              </a:rPr>
              <a:t>T</a:t>
            </a:r>
            <a:r>
              <a:rPr lang="en-US" sz="1400" b="1" i="0" dirty="0">
                <a:effectLst/>
                <a:latin typeface="Arial" panose="020B0604020202020204" pitchFamily="34" charset="0"/>
                <a:cs typeface="Arial" panose="020B0604020202020204" pitchFamily="34" charset="0"/>
              </a:rPr>
              <a:t>urn </a:t>
            </a:r>
            <a:r>
              <a:rPr lang="en-US" sz="1400" b="1" i="0" dirty="0" err="1">
                <a:effectLst/>
                <a:latin typeface="Arial" panose="020B0604020202020204" pitchFamily="34" charset="0"/>
                <a:cs typeface="Arial" panose="020B0604020202020204" pitchFamily="34" charset="0"/>
              </a:rPr>
              <a:t>MatArt</a:t>
            </a:r>
            <a:r>
              <a:rPr lang="en-US" sz="1400" b="1" i="0" dirty="0">
                <a:effectLst/>
                <a:latin typeface="Arial" panose="020B0604020202020204" pitchFamily="34" charset="0"/>
                <a:cs typeface="Arial" panose="020B0604020202020204" pitchFamily="34" charset="0"/>
              </a:rPr>
              <a:t> into the one of its kind in London for personalized wooden engraved products with high quality, sustainability and customer satisfaction.</a:t>
            </a:r>
          </a:p>
          <a:p>
            <a:pPr>
              <a:lnSpc>
                <a:spcPct val="100000"/>
              </a:lnSpc>
            </a:pPr>
            <a:r>
              <a:rPr lang="en-US" sz="1400" b="1" i="0" dirty="0">
                <a:effectLst/>
                <a:latin typeface="Arial" panose="020B0604020202020204" pitchFamily="34" charset="0"/>
                <a:cs typeface="Arial" panose="020B0604020202020204" pitchFamily="34" charset="0"/>
              </a:rPr>
              <a:t>McDonnell (2023) states that in material culture, authenticity and craftsmanship hold more and more value as there are fewer and fewer businesses like ours to succeed in the search of meaning past mass production.</a:t>
            </a:r>
            <a:endParaRPr lang="en-GB" sz="1400" b="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DF97EF40-D318-72BB-883B-EDCBD2E29019}"/>
              </a:ext>
            </a:extLst>
          </p:cNvPr>
          <p:cNvPicPr>
            <a:picLocks noChangeAspect="1"/>
          </p:cNvPicPr>
          <p:nvPr/>
        </p:nvPicPr>
        <p:blipFill>
          <a:blip r:embed="rId3"/>
          <a:stretch>
            <a:fillRect/>
          </a:stretch>
        </p:blipFill>
        <p:spPr>
          <a:xfrm>
            <a:off x="517867" y="976160"/>
            <a:ext cx="5406347" cy="4527815"/>
          </a:xfrm>
          <a:prstGeom prst="rect">
            <a:avLst/>
          </a:prstGeom>
        </p:spPr>
      </p:pic>
      <p:sp>
        <p:nvSpPr>
          <p:cNvPr id="12" name="Freeform: Shape 11">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5624" y="508090"/>
            <a:ext cx="5513832"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logo with a letter&#10;&#10;AI-generated content may be incorrect.">
            <a:extLst>
              <a:ext uri="{FF2B5EF4-FFF2-40B4-BE49-F238E27FC236}">
                <a16:creationId xmlns:a16="http://schemas.microsoft.com/office/drawing/2014/main" id="{D5251177-BDF6-9544-C505-E3EF700D63B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5715068"/>
            <a:ext cx="1105287" cy="1142931"/>
          </a:xfrm>
          <a:prstGeom prst="rect">
            <a:avLst/>
          </a:prstGeom>
          <a:noFill/>
          <a:ln>
            <a:noFill/>
          </a:ln>
        </p:spPr>
      </p:pic>
    </p:spTree>
    <p:extLst>
      <p:ext uri="{BB962C8B-B14F-4D97-AF65-F5344CB8AC3E}">
        <p14:creationId xmlns:p14="http://schemas.microsoft.com/office/powerpoint/2010/main" val="11107350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CDD38-9DB7-ED67-F965-75492821BE5A}"/>
              </a:ext>
            </a:extLst>
          </p:cNvPr>
          <p:cNvSpPr>
            <a:spLocks noGrp="1"/>
          </p:cNvSpPr>
          <p:nvPr>
            <p:ph type="title"/>
          </p:nvPr>
        </p:nvSpPr>
        <p:spPr/>
        <p:txBody>
          <a:bodyPr>
            <a:normAutofit/>
          </a:bodyPr>
          <a:lstStyle/>
          <a:p>
            <a:r>
              <a:rPr lang="en-GB" sz="3600" i="0" dirty="0">
                <a:solidFill>
                  <a:srgbClr val="000000"/>
                </a:solidFill>
                <a:effectLst/>
                <a:latin typeface="Arial" panose="020B0604020202020204" pitchFamily="34" charset="0"/>
                <a:cs typeface="Arial" panose="020B0604020202020204" pitchFamily="34" charset="0"/>
              </a:rPr>
              <a:t>1.3 Unique Selling Proposition (USP)</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F46E9EB-213D-3321-4627-4AA021DB0E76}"/>
              </a:ext>
            </a:extLst>
          </p:cNvPr>
          <p:cNvSpPr>
            <a:spLocks noGrp="1"/>
          </p:cNvSpPr>
          <p:nvPr>
            <p:ph idx="1"/>
          </p:nvPr>
        </p:nvSpPr>
        <p:spPr>
          <a:xfrm>
            <a:off x="6532880" y="518161"/>
            <a:ext cx="5659120" cy="5179744"/>
          </a:xfrm>
        </p:spPr>
        <p:txBody>
          <a:bodyPr>
            <a:normAutofit fontScale="70000" lnSpcReduction="20000"/>
          </a:bodyPr>
          <a:lstStyle/>
          <a:p>
            <a:r>
              <a:rPr lang="en-US" b="1" dirty="0">
                <a:latin typeface="Arial" panose="020B0604020202020204" pitchFamily="34" charset="0"/>
                <a:cs typeface="Arial" panose="020B0604020202020204" pitchFamily="34" charset="0"/>
              </a:rPr>
              <a:t>WHAT MAKES US DIFFERENT</a:t>
            </a:r>
          </a:p>
          <a:p>
            <a:r>
              <a:rPr lang="en-US" b="1" dirty="0">
                <a:latin typeface="Arial" panose="020B0604020202020204" pitchFamily="34" charset="0"/>
                <a:cs typeface="Arial" panose="020B0604020202020204" pitchFamily="34" charset="0"/>
              </a:rPr>
              <a:t>1. Artistic Enhancement</a:t>
            </a:r>
          </a:p>
          <a:p>
            <a:r>
              <a:rPr lang="en-US" b="1" dirty="0">
                <a:latin typeface="Arial" panose="020B0604020202020204" pitchFamily="34" charset="0"/>
                <a:cs typeface="Arial" panose="020B0604020202020204" pitchFamily="34" charset="0"/>
              </a:rPr>
              <a:t>Creating exceptional detail and depth in the photo thanks to professional refinement via photo editing before engraving</a:t>
            </a:r>
          </a:p>
          <a:p>
            <a:r>
              <a:rPr lang="en-US" b="1" dirty="0">
                <a:latin typeface="Arial" panose="020B0604020202020204" pitchFamily="34" charset="0"/>
                <a:cs typeface="Arial" panose="020B0604020202020204" pitchFamily="34" charset="0"/>
              </a:rPr>
              <a:t>2. Sustainable Materials</a:t>
            </a:r>
          </a:p>
          <a:p>
            <a:r>
              <a:rPr lang="en-US" b="1" dirty="0">
                <a:latin typeface="Arial" panose="020B0604020202020204" pitchFamily="34" charset="0"/>
                <a:cs typeface="Arial" panose="020B0604020202020204" pitchFamily="34" charset="0"/>
              </a:rPr>
              <a:t>Approximately 80% of wood used would be FSC certified, from British woodlands.</a:t>
            </a:r>
          </a:p>
          <a:p>
            <a:r>
              <a:rPr lang="en-US" b="1" dirty="0">
                <a:latin typeface="Arial" panose="020B0604020202020204" pitchFamily="34" charset="0"/>
                <a:cs typeface="Arial" panose="020B0604020202020204" pitchFamily="34" charset="0"/>
              </a:rPr>
              <a:t>3. Proprietary Finishing</a:t>
            </a:r>
          </a:p>
          <a:p>
            <a:r>
              <a:rPr lang="en-US" b="1" dirty="0">
                <a:latin typeface="Arial" panose="020B0604020202020204" pitchFamily="34" charset="0"/>
                <a:cs typeface="Arial" panose="020B0604020202020204" pitchFamily="34" charset="0"/>
              </a:rPr>
              <a:t>A multistage process for improving grain patterns and creating patterns meant to increase durability.</a:t>
            </a:r>
          </a:p>
          <a:p>
            <a:r>
              <a:rPr lang="en-US" b="1" dirty="0">
                <a:latin typeface="Arial" panose="020B0604020202020204" pitchFamily="34" charset="0"/>
                <a:cs typeface="Arial" panose="020B0604020202020204" pitchFamily="34" charset="0"/>
              </a:rPr>
              <a:t>4. AR Preview Technology</a:t>
            </a:r>
          </a:p>
          <a:p>
            <a:r>
              <a:rPr lang="en-US" b="1" dirty="0">
                <a:latin typeface="Arial" panose="020B0604020202020204" pitchFamily="34" charset="0"/>
                <a:cs typeface="Arial" panose="020B0604020202020204" pitchFamily="34" charset="0"/>
              </a:rPr>
              <a:t>Customers can view products in their place before purchase.</a:t>
            </a:r>
          </a:p>
          <a:p>
            <a:r>
              <a:rPr lang="en-US" b="1" dirty="0">
                <a:latin typeface="Arial" panose="020B0604020202020204" pitchFamily="34" charset="0"/>
                <a:cs typeface="Arial" panose="020B0604020202020204" pitchFamily="34" charset="0"/>
              </a:rPr>
              <a:t>McKinsey &amp; Company (2023) is also of research that states that a 25% premium is what sustainability minded consumer pay for eco friendly products and to show that the product is sustainably sourced.</a:t>
            </a:r>
            <a:endParaRPr lang="en-GB" b="1" dirty="0">
              <a:latin typeface="Arial" panose="020B0604020202020204" pitchFamily="34" charset="0"/>
              <a:cs typeface="Arial" panose="020B0604020202020204" pitchFamily="34" charset="0"/>
            </a:endParaRPr>
          </a:p>
        </p:txBody>
      </p:sp>
      <p:pic>
        <p:nvPicPr>
          <p:cNvPr id="4" name="Picture 3" descr="A logo with a letter&#10;&#10;AI-generated content may be incorrect.">
            <a:extLst>
              <a:ext uri="{FF2B5EF4-FFF2-40B4-BE49-F238E27FC236}">
                <a16:creationId xmlns:a16="http://schemas.microsoft.com/office/drawing/2014/main" id="{EAC34D20-4807-7E84-8401-B77FC2BECE8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5715068"/>
            <a:ext cx="1105287" cy="1142931"/>
          </a:xfrm>
          <a:prstGeom prst="rect">
            <a:avLst/>
          </a:prstGeom>
          <a:noFill/>
          <a:ln>
            <a:noFill/>
          </a:ln>
        </p:spPr>
      </p:pic>
      <p:sp>
        <p:nvSpPr>
          <p:cNvPr id="8" name="TextBox 7">
            <a:extLst>
              <a:ext uri="{FF2B5EF4-FFF2-40B4-BE49-F238E27FC236}">
                <a16:creationId xmlns:a16="http://schemas.microsoft.com/office/drawing/2014/main" id="{BD721545-2EFF-CDE4-017F-8E68E52BB089}"/>
              </a:ext>
            </a:extLst>
          </p:cNvPr>
          <p:cNvSpPr txBox="1"/>
          <p:nvPr/>
        </p:nvSpPr>
        <p:spPr>
          <a:xfrm>
            <a:off x="335280" y="3404492"/>
            <a:ext cx="6096000" cy="646331"/>
          </a:xfrm>
          <a:prstGeom prst="rect">
            <a:avLst/>
          </a:prstGeom>
          <a:noFill/>
        </p:spPr>
        <p:txBody>
          <a:bodyPr wrap="square">
            <a:spAutoFit/>
          </a:bodyPr>
          <a:lstStyle/>
          <a:p>
            <a:r>
              <a:rPr lang="en-GB" b="1" dirty="0">
                <a:solidFill>
                  <a:schemeClr val="accent1">
                    <a:lumMod val="75000"/>
                  </a:schemeClr>
                </a:solidFill>
                <a:latin typeface="Arial" panose="020B0604020202020204" pitchFamily="34" charset="0"/>
                <a:cs typeface="Arial" panose="020B0604020202020204" pitchFamily="34" charset="0"/>
              </a:rPr>
              <a:t>“Bringing your ideas to life with precision,  craftmanship and versatility”</a:t>
            </a:r>
          </a:p>
        </p:txBody>
      </p:sp>
      <p:pic>
        <p:nvPicPr>
          <p:cNvPr id="6146" name="Picture 2" descr="What Does FSC Approved Mean?">
            <a:extLst>
              <a:ext uri="{FF2B5EF4-FFF2-40B4-BE49-F238E27FC236}">
                <a16:creationId xmlns:a16="http://schemas.microsoft.com/office/drawing/2014/main" id="{576D4397-18E8-043B-F2EB-D0CECB126B3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70380" y="5714261"/>
            <a:ext cx="1898068" cy="1107998"/>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Durable Strong Logo Stock Illustrations – 253 Durable Strong Logo Stock  Illustrations, Vectors &amp; Clipart - Dreamstime">
            <a:extLst>
              <a:ext uri="{FF2B5EF4-FFF2-40B4-BE49-F238E27FC236}">
                <a16:creationId xmlns:a16="http://schemas.microsoft.com/office/drawing/2014/main" id="{0C6286F4-CFC0-D85F-3925-00AAFF3BBB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01115" y="5714261"/>
            <a:ext cx="1290320" cy="115483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logo with a letter&#10;&#10;AI-generated content may be incorrect.">
            <a:extLst>
              <a:ext uri="{FF2B5EF4-FFF2-40B4-BE49-F238E27FC236}">
                <a16:creationId xmlns:a16="http://schemas.microsoft.com/office/drawing/2014/main" id="{5BB1ED5C-0926-F21F-EAD7-BF902FA0008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510688" y="5697905"/>
            <a:ext cx="1105287" cy="1142931"/>
          </a:xfrm>
          <a:prstGeom prst="rect">
            <a:avLst/>
          </a:prstGeom>
          <a:noFill/>
          <a:ln>
            <a:noFill/>
          </a:ln>
        </p:spPr>
      </p:pic>
      <p:pic>
        <p:nvPicPr>
          <p:cNvPr id="11" name="Picture 2" descr="What Does FSC Approved Mean?">
            <a:extLst>
              <a:ext uri="{FF2B5EF4-FFF2-40B4-BE49-F238E27FC236}">
                <a16:creationId xmlns:a16="http://schemas.microsoft.com/office/drawing/2014/main" id="{9C364F4C-B945-84C0-D31B-2BC27F1C076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24309" y="5720402"/>
            <a:ext cx="1898068" cy="1107998"/>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Durable Strong Logo Stock Illustrations – 253 Durable Strong Logo Stock  Illustrations, Vectors &amp; Clipart - Dreamstime">
            <a:extLst>
              <a:ext uri="{FF2B5EF4-FFF2-40B4-BE49-F238E27FC236}">
                <a16:creationId xmlns:a16="http://schemas.microsoft.com/office/drawing/2014/main" id="{DC0ED3B9-9494-FCEF-E72F-401F0CCCAE8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54647" y="5652897"/>
            <a:ext cx="1290320" cy="1154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00568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53AE3C-AC4F-907C-B473-B9A30D215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0" name="Rectangle 9">
            <a:extLst>
              <a:ext uri="{FF2B5EF4-FFF2-40B4-BE49-F238E27FC236}">
                <a16:creationId xmlns:a16="http://schemas.microsoft.com/office/drawing/2014/main" id="{DC81933E-93BD-38CE-3C98-D10B2844C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341299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093047C8-27C4-AAAC-B1AC-000E63E2D5CC}"/>
              </a:ext>
            </a:extLst>
          </p:cNvPr>
          <p:cNvSpPr>
            <a:spLocks noGrp="1"/>
          </p:cNvSpPr>
          <p:nvPr>
            <p:ph type="title"/>
          </p:nvPr>
        </p:nvSpPr>
        <p:spPr>
          <a:xfrm>
            <a:off x="308009" y="976160"/>
            <a:ext cx="6262012" cy="1137120"/>
          </a:xfrm>
        </p:spPr>
        <p:txBody>
          <a:bodyPr>
            <a:noAutofit/>
          </a:bodyPr>
          <a:lstStyle/>
          <a:p>
            <a:r>
              <a:rPr lang="en-GB" sz="3600" i="0" dirty="0">
                <a:effectLst/>
                <a:latin typeface="Arial" panose="020B0604020202020204" pitchFamily="34" charset="0"/>
                <a:cs typeface="Arial" panose="020B0604020202020204" pitchFamily="34" charset="0"/>
              </a:rPr>
              <a:t>1.4 Business Structure &amp; Location</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F15BE9E-0BD4-EA50-541F-ABE318F32273}"/>
              </a:ext>
            </a:extLst>
          </p:cNvPr>
          <p:cNvSpPr>
            <a:spLocks noGrp="1"/>
          </p:cNvSpPr>
          <p:nvPr>
            <p:ph idx="1"/>
          </p:nvPr>
        </p:nvSpPr>
        <p:spPr>
          <a:xfrm>
            <a:off x="6878320" y="501973"/>
            <a:ext cx="5313680" cy="5213096"/>
          </a:xfrm>
        </p:spPr>
        <p:txBody>
          <a:bodyPr>
            <a:normAutofit/>
          </a:bodyPr>
          <a:lstStyle/>
          <a:p>
            <a:pPr>
              <a:lnSpc>
                <a:spcPct val="100000"/>
              </a:lnSpc>
            </a:pPr>
            <a:r>
              <a:rPr lang="en-US" sz="1400" b="1" dirty="0">
                <a:latin typeface="Arial" panose="020B0604020202020204" pitchFamily="34" charset="0"/>
                <a:cs typeface="Arial" panose="020B0604020202020204" pitchFamily="34" charset="0"/>
              </a:rPr>
              <a:t>BUILDING A SUSTAINABLE BUSINESS</a:t>
            </a:r>
          </a:p>
          <a:p>
            <a:pPr>
              <a:lnSpc>
                <a:spcPct val="100000"/>
              </a:lnSpc>
            </a:pPr>
            <a:r>
              <a:rPr lang="en-US" sz="1400" b="1" dirty="0">
                <a:latin typeface="Arial" panose="020B0604020202020204" pitchFamily="34" charset="0"/>
                <a:cs typeface="Arial" panose="020B0604020202020204" pitchFamily="34" charset="0"/>
              </a:rPr>
              <a:t>Legal Structure:</a:t>
            </a:r>
          </a:p>
          <a:p>
            <a:pPr>
              <a:lnSpc>
                <a:spcPct val="100000"/>
              </a:lnSpc>
            </a:pPr>
            <a:endParaRPr lang="en-US" sz="1400" b="1" dirty="0">
              <a:latin typeface="Arial" panose="020B0604020202020204" pitchFamily="34" charset="0"/>
              <a:cs typeface="Arial" panose="020B0604020202020204" pitchFamily="34" charset="0"/>
            </a:endParaRPr>
          </a:p>
          <a:p>
            <a:pPr>
              <a:lnSpc>
                <a:spcPct val="100000"/>
              </a:lnSpc>
            </a:pPr>
            <a:r>
              <a:rPr lang="en-US" sz="1400" b="1" dirty="0">
                <a:latin typeface="Arial" panose="020B0604020202020204" pitchFamily="34" charset="0"/>
                <a:cs typeface="Arial" panose="020B0604020202020204" pitchFamily="34" charset="0"/>
              </a:rPr>
              <a:t>Currently operating as Sole Trader</a:t>
            </a:r>
          </a:p>
          <a:p>
            <a:pPr>
              <a:lnSpc>
                <a:spcPct val="100000"/>
              </a:lnSpc>
            </a:pPr>
            <a:r>
              <a:rPr lang="en-US" sz="1400" b="1" dirty="0">
                <a:latin typeface="Arial" panose="020B0604020202020204" pitchFamily="34" charset="0"/>
                <a:cs typeface="Arial" panose="020B0604020202020204" pitchFamily="34" charset="0"/>
              </a:rPr>
              <a:t>Investment and transitioning to a Limited Company</a:t>
            </a:r>
          </a:p>
          <a:p>
            <a:pPr>
              <a:lnSpc>
                <a:spcPct val="100000"/>
              </a:lnSpc>
            </a:pPr>
            <a:endParaRPr lang="en-US" sz="1400" b="1" dirty="0">
              <a:latin typeface="Arial" panose="020B0604020202020204" pitchFamily="34" charset="0"/>
              <a:cs typeface="Arial" panose="020B0604020202020204" pitchFamily="34" charset="0"/>
            </a:endParaRPr>
          </a:p>
          <a:p>
            <a:pPr>
              <a:lnSpc>
                <a:spcPct val="100000"/>
              </a:lnSpc>
            </a:pPr>
            <a:r>
              <a:rPr lang="en-US" sz="1400" b="1" dirty="0">
                <a:latin typeface="Arial" panose="020B0604020202020204" pitchFamily="34" charset="0"/>
                <a:cs typeface="Arial" panose="020B0604020202020204" pitchFamily="34" charset="0"/>
              </a:rPr>
              <a:t>Location:</a:t>
            </a:r>
          </a:p>
          <a:p>
            <a:pPr>
              <a:lnSpc>
                <a:spcPct val="100000"/>
              </a:lnSpc>
            </a:pPr>
            <a:endParaRPr lang="en-US" sz="1400" b="1" dirty="0">
              <a:latin typeface="Arial" panose="020B0604020202020204" pitchFamily="34" charset="0"/>
              <a:cs typeface="Arial" panose="020B0604020202020204" pitchFamily="34" charset="0"/>
            </a:endParaRPr>
          </a:p>
          <a:p>
            <a:pPr>
              <a:lnSpc>
                <a:spcPct val="100000"/>
              </a:lnSpc>
            </a:pPr>
            <a:r>
              <a:rPr lang="en-US" sz="1400" b="1" dirty="0">
                <a:latin typeface="Arial" panose="020B0604020202020204" pitchFamily="34" charset="0"/>
                <a:cs typeface="Arial" panose="020B0604020202020204" pitchFamily="34" charset="0"/>
              </a:rPr>
              <a:t>Cockpit Arts Deptford incubator in Southeast London</a:t>
            </a:r>
          </a:p>
          <a:p>
            <a:pPr>
              <a:lnSpc>
                <a:spcPct val="100000"/>
              </a:lnSpc>
            </a:pPr>
            <a:r>
              <a:rPr lang="en-US" sz="1400" b="1" dirty="0">
                <a:latin typeface="Arial" panose="020B0604020202020204" pitchFamily="34" charset="0"/>
                <a:cs typeface="Arial" panose="020B0604020202020204" pitchFamily="34" charset="0"/>
              </a:rPr>
              <a:t>Creative through subsidized program</a:t>
            </a:r>
          </a:p>
          <a:p>
            <a:pPr>
              <a:lnSpc>
                <a:spcPct val="100000"/>
              </a:lnSpc>
            </a:pPr>
            <a:r>
              <a:rPr lang="en-US" sz="1400" b="1" dirty="0">
                <a:latin typeface="Arial" panose="020B0604020202020204" pitchFamily="34" charset="0"/>
                <a:cs typeface="Arial" panose="020B0604020202020204" pitchFamily="34" charset="0"/>
              </a:rPr>
              <a:t>Business development and exhibition opportunities</a:t>
            </a:r>
          </a:p>
          <a:p>
            <a:pPr>
              <a:lnSpc>
                <a:spcPct val="100000"/>
              </a:lnSpc>
            </a:pPr>
            <a:endParaRPr lang="en-US" sz="1400" b="1" dirty="0">
              <a:latin typeface="Arial" panose="020B0604020202020204" pitchFamily="34" charset="0"/>
              <a:cs typeface="Arial" panose="020B0604020202020204" pitchFamily="34" charset="0"/>
            </a:endParaRPr>
          </a:p>
          <a:p>
            <a:pPr>
              <a:lnSpc>
                <a:spcPct val="100000"/>
              </a:lnSpc>
            </a:pPr>
            <a:r>
              <a:rPr lang="en-US" sz="1400" b="1" dirty="0">
                <a:latin typeface="Arial" panose="020B0604020202020204" pitchFamily="34" charset="0"/>
                <a:cs typeface="Arial" panose="020B0604020202020204" pitchFamily="34" charset="0"/>
              </a:rPr>
              <a:t>Cockpit Arts (2023) community of 165+ independent businesses. A networking opportunity and can be a collaborative prospect, which increases the chances of business growth by 40 percent in the first 2 years.</a:t>
            </a:r>
            <a:endParaRPr lang="en-GB" sz="1400" b="1" dirty="0">
              <a:latin typeface="Arial" panose="020B0604020202020204" pitchFamily="34" charset="0"/>
              <a:cs typeface="Arial" panose="020B0604020202020204" pitchFamily="34" charset="0"/>
            </a:endParaRPr>
          </a:p>
        </p:txBody>
      </p:sp>
      <p:pic>
        <p:nvPicPr>
          <p:cNvPr id="4" name="Picture 3" descr="A logo with a letter&#10;&#10;AI-generated content may be incorrect.">
            <a:extLst>
              <a:ext uri="{FF2B5EF4-FFF2-40B4-BE49-F238E27FC236}">
                <a16:creationId xmlns:a16="http://schemas.microsoft.com/office/drawing/2014/main" id="{642AA73F-7DDB-641A-EF59-EF156D4AD37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5715068"/>
            <a:ext cx="1105287" cy="1142931"/>
          </a:xfrm>
          <a:prstGeom prst="rect">
            <a:avLst/>
          </a:prstGeom>
          <a:noFill/>
          <a:ln>
            <a:noFill/>
          </a:ln>
        </p:spPr>
      </p:pic>
      <p:pic>
        <p:nvPicPr>
          <p:cNvPr id="5" name="Picture 4" descr="A map of a city&#10;&#10;AI-generated content may be incorrect.">
            <a:extLst>
              <a:ext uri="{FF2B5EF4-FFF2-40B4-BE49-F238E27FC236}">
                <a16:creationId xmlns:a16="http://schemas.microsoft.com/office/drawing/2014/main" id="{E597D12E-E91B-35B0-08AD-8557F0065E4D}"/>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8008" y="2270757"/>
            <a:ext cx="6262013" cy="3058160"/>
          </a:xfrm>
          <a:prstGeom prst="rect">
            <a:avLst/>
          </a:prstGeom>
          <a:noFill/>
          <a:ln>
            <a:noFill/>
          </a:ln>
        </p:spPr>
      </p:pic>
    </p:spTree>
    <p:extLst>
      <p:ext uri="{BB962C8B-B14F-4D97-AF65-F5344CB8AC3E}">
        <p14:creationId xmlns:p14="http://schemas.microsoft.com/office/powerpoint/2010/main" val="18910591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E2F6460-169C-4C67-0C70-CCE0C751EE2E}"/>
              </a:ext>
            </a:extLst>
          </p:cNvPr>
          <p:cNvSpPr>
            <a:spLocks noGrp="1"/>
          </p:cNvSpPr>
          <p:nvPr>
            <p:ph type="title"/>
          </p:nvPr>
        </p:nvSpPr>
        <p:spPr>
          <a:xfrm>
            <a:off x="4309672" y="976160"/>
            <a:ext cx="7339784" cy="1463040"/>
          </a:xfrm>
        </p:spPr>
        <p:txBody>
          <a:bodyPr>
            <a:normAutofit/>
          </a:bodyPr>
          <a:lstStyle/>
          <a:p>
            <a:r>
              <a:rPr lang="en-GB" sz="3600" i="0" dirty="0">
                <a:effectLst/>
                <a:latin typeface="Arial" panose="020B0604020202020204" pitchFamily="34" charset="0"/>
                <a:cs typeface="Arial" panose="020B0604020202020204" pitchFamily="34" charset="0"/>
              </a:rPr>
              <a:t>1.5 Human Resources Strategy</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D1AE3BE-3D3F-ECE7-3866-C8B2D24EE72B}"/>
              </a:ext>
            </a:extLst>
          </p:cNvPr>
          <p:cNvSpPr>
            <a:spLocks noGrp="1"/>
          </p:cNvSpPr>
          <p:nvPr>
            <p:ph idx="1"/>
          </p:nvPr>
        </p:nvSpPr>
        <p:spPr>
          <a:xfrm>
            <a:off x="4309672" y="1633529"/>
            <a:ext cx="7870759" cy="5195761"/>
          </a:xfrm>
        </p:spPr>
        <p:txBody>
          <a:bodyPr>
            <a:noAutofit/>
          </a:bodyPr>
          <a:lstStyle/>
          <a:p>
            <a:pPr>
              <a:lnSpc>
                <a:spcPct val="100000"/>
              </a:lnSpc>
            </a:pPr>
            <a:r>
              <a:rPr lang="en-US" sz="1400" b="1" dirty="0">
                <a:latin typeface="Arial" panose="020B0604020202020204" pitchFamily="34" charset="0"/>
                <a:cs typeface="Arial" panose="020B0604020202020204" pitchFamily="34" charset="0"/>
              </a:rPr>
              <a:t>Current Team:</a:t>
            </a:r>
          </a:p>
          <a:p>
            <a:pPr>
              <a:lnSpc>
                <a:spcPct val="100000"/>
              </a:lnSpc>
            </a:pPr>
            <a:endParaRPr lang="en-US" sz="1400" b="1" dirty="0">
              <a:latin typeface="Arial" panose="020B0604020202020204" pitchFamily="34" charset="0"/>
              <a:cs typeface="Arial" panose="020B0604020202020204" pitchFamily="34" charset="0"/>
            </a:endParaRPr>
          </a:p>
          <a:p>
            <a:pPr marL="285750" indent="-285750">
              <a:lnSpc>
                <a:spcPct val="100000"/>
              </a:lnSpc>
              <a:buFont typeface="Arial" panose="020B0604020202020204" pitchFamily="34" charset="0"/>
              <a:buChar char="•"/>
            </a:pPr>
            <a:r>
              <a:rPr lang="en-US" sz="1400" b="1" dirty="0">
                <a:latin typeface="Arial" panose="020B0604020202020204" pitchFamily="34" charset="0"/>
                <a:cs typeface="Arial" panose="020B0604020202020204" pitchFamily="34" charset="0"/>
              </a:rPr>
              <a:t>Owner / Head artisan: </a:t>
            </a:r>
          </a:p>
          <a:p>
            <a:pPr>
              <a:lnSpc>
                <a:spcPct val="100000"/>
              </a:lnSpc>
            </a:pPr>
            <a:r>
              <a:rPr lang="en-US" sz="1400" b="1" dirty="0">
                <a:solidFill>
                  <a:schemeClr val="accent1">
                    <a:lumMod val="75000"/>
                  </a:schemeClr>
                </a:solidFill>
                <a:latin typeface="Arial" panose="020B0604020202020204" pitchFamily="34" charset="0"/>
                <a:cs typeface="Arial" panose="020B0604020202020204" pitchFamily="34" charset="0"/>
              </a:rPr>
              <a:t>Design, Production, Business Development, Customer Service</a:t>
            </a:r>
          </a:p>
          <a:p>
            <a:pPr marL="285750" indent="-285750">
              <a:lnSpc>
                <a:spcPct val="100000"/>
              </a:lnSpc>
              <a:buFont typeface="Arial" panose="020B0604020202020204" pitchFamily="34" charset="0"/>
              <a:buChar char="•"/>
            </a:pPr>
            <a:r>
              <a:rPr lang="en-US" sz="1400" b="1" dirty="0">
                <a:latin typeface="Arial" panose="020B0604020202020204" pitchFamily="34" charset="0"/>
                <a:cs typeface="Arial" panose="020B0604020202020204" pitchFamily="34" charset="0"/>
              </a:rPr>
              <a:t>Artisan  Assistant:</a:t>
            </a:r>
          </a:p>
          <a:p>
            <a:pPr>
              <a:lnSpc>
                <a:spcPct val="100000"/>
              </a:lnSpc>
            </a:pPr>
            <a:r>
              <a:rPr lang="en-US" sz="1400" b="1" dirty="0">
                <a:latin typeface="Arial" panose="020B0604020202020204" pitchFamily="34" charset="0"/>
                <a:cs typeface="Arial" panose="020B0604020202020204" pitchFamily="34" charset="0"/>
              </a:rPr>
              <a:t> </a:t>
            </a:r>
            <a:r>
              <a:rPr lang="en-US" sz="1400" b="1" dirty="0">
                <a:solidFill>
                  <a:schemeClr val="accent1">
                    <a:lumMod val="75000"/>
                  </a:schemeClr>
                </a:solidFill>
                <a:latin typeface="Arial" panose="020B0604020202020204" pitchFamily="34" charset="0"/>
                <a:cs typeface="Arial" panose="020B0604020202020204" pitchFamily="34" charset="0"/>
              </a:rPr>
              <a:t>Finishing Packaging, Closing Paperwork, Sorting, Recoding, Preparing, Taking Orders </a:t>
            </a:r>
          </a:p>
          <a:p>
            <a:pPr marL="285750" indent="-285750">
              <a:lnSpc>
                <a:spcPct val="100000"/>
              </a:lnSpc>
              <a:buFont typeface="Arial" panose="020B0604020202020204" pitchFamily="34" charset="0"/>
              <a:buChar char="•"/>
            </a:pPr>
            <a:r>
              <a:rPr lang="en-US" sz="1400" b="1" dirty="0">
                <a:latin typeface="Arial" panose="020B0604020202020204" pitchFamily="34" charset="0"/>
                <a:cs typeface="Arial" panose="020B0604020202020204" pitchFamily="34" charset="0"/>
              </a:rPr>
              <a:t>Graphic Designer:</a:t>
            </a:r>
          </a:p>
          <a:p>
            <a:pPr>
              <a:lnSpc>
                <a:spcPct val="100000"/>
              </a:lnSpc>
            </a:pPr>
            <a:r>
              <a:rPr lang="en-US" sz="1400" b="1" dirty="0">
                <a:latin typeface="Arial" panose="020B0604020202020204" pitchFamily="34" charset="0"/>
                <a:cs typeface="Arial" panose="020B0604020202020204" pitchFamily="34" charset="0"/>
              </a:rPr>
              <a:t> </a:t>
            </a:r>
            <a:r>
              <a:rPr lang="en-US" sz="1400" b="1" dirty="0">
                <a:solidFill>
                  <a:schemeClr val="accent1">
                    <a:lumMod val="75000"/>
                  </a:schemeClr>
                </a:solidFill>
                <a:latin typeface="Arial" panose="020B0604020202020204" pitchFamily="34" charset="0"/>
                <a:cs typeface="Arial" panose="020B0604020202020204" pitchFamily="34" charset="0"/>
              </a:rPr>
              <a:t>Design Customization, Online Inquires, Order Processing, Social Media</a:t>
            </a:r>
          </a:p>
          <a:p>
            <a:pPr>
              <a:lnSpc>
                <a:spcPct val="100000"/>
              </a:lnSpc>
            </a:pPr>
            <a:endParaRPr lang="en-US" sz="1400" b="1" dirty="0">
              <a:solidFill>
                <a:schemeClr val="accent1">
                  <a:lumMod val="75000"/>
                </a:schemeClr>
              </a:solidFill>
              <a:latin typeface="Arial" panose="020B0604020202020204" pitchFamily="34" charset="0"/>
              <a:cs typeface="Arial" panose="020B0604020202020204" pitchFamily="34" charset="0"/>
            </a:endParaRPr>
          </a:p>
          <a:p>
            <a:pPr>
              <a:lnSpc>
                <a:spcPct val="100000"/>
              </a:lnSpc>
            </a:pPr>
            <a:r>
              <a:rPr lang="en-US" sz="1400" b="1" dirty="0">
                <a:latin typeface="Arial" panose="020B0604020202020204" pitchFamily="34" charset="0"/>
                <a:cs typeface="Arial" panose="020B0604020202020204" pitchFamily="34" charset="0"/>
              </a:rPr>
              <a:t>With your investment we will have a Full-Time Graphic Designer</a:t>
            </a:r>
          </a:p>
          <a:p>
            <a:pPr>
              <a:lnSpc>
                <a:spcPct val="100000"/>
              </a:lnSpc>
            </a:pPr>
            <a:endParaRPr lang="en-US" sz="1400" b="1" dirty="0">
              <a:latin typeface="Arial" panose="020B0604020202020204" pitchFamily="34" charset="0"/>
              <a:cs typeface="Arial" panose="020B0604020202020204" pitchFamily="34" charset="0"/>
            </a:endParaRPr>
          </a:p>
          <a:p>
            <a:pPr>
              <a:lnSpc>
                <a:spcPct val="100000"/>
              </a:lnSpc>
            </a:pPr>
            <a:endParaRPr lang="en-US" sz="1400" b="1" dirty="0">
              <a:latin typeface="Arial" panose="020B0604020202020204" pitchFamily="34" charset="0"/>
              <a:cs typeface="Arial" panose="020B0604020202020204" pitchFamily="34" charset="0"/>
            </a:endParaRPr>
          </a:p>
          <a:p>
            <a:pPr>
              <a:lnSpc>
                <a:spcPct val="100000"/>
              </a:lnSpc>
            </a:pPr>
            <a:endParaRPr lang="en-US" sz="1400" b="1" dirty="0">
              <a:latin typeface="Arial" panose="020B0604020202020204" pitchFamily="34" charset="0"/>
              <a:cs typeface="Arial" panose="020B0604020202020204" pitchFamily="34" charset="0"/>
            </a:endParaRPr>
          </a:p>
          <a:p>
            <a:pPr>
              <a:lnSpc>
                <a:spcPct val="100000"/>
              </a:lnSpc>
            </a:pPr>
            <a:r>
              <a:rPr lang="en-US" sz="1400" b="1" dirty="0">
                <a:latin typeface="Arial" panose="020B0604020202020204" pitchFamily="34" charset="0"/>
                <a:cs typeface="Arial" panose="020B0604020202020204" pitchFamily="34" charset="0"/>
              </a:rPr>
              <a:t>A creative business that invests in talented employees is 32% more productive, as well as has ‘highly satisfied customers’ (Craft Council, 2023).</a:t>
            </a:r>
            <a:endParaRPr lang="en-GB" sz="1400" b="1" dirty="0">
              <a:latin typeface="Arial" panose="020B0604020202020204" pitchFamily="34" charset="0"/>
              <a:cs typeface="Arial" panose="020B0604020202020204" pitchFamily="34" charset="0"/>
            </a:endParaRPr>
          </a:p>
        </p:txBody>
      </p:sp>
      <p:sp>
        <p:nvSpPr>
          <p:cNvPr id="12" name="Freeform: Shape 11">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5624" y="508090"/>
            <a:ext cx="5513832"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logo with a letter&#10;&#10;AI-generated content may be incorrect.">
            <a:extLst>
              <a:ext uri="{FF2B5EF4-FFF2-40B4-BE49-F238E27FC236}">
                <a16:creationId xmlns:a16="http://schemas.microsoft.com/office/drawing/2014/main" id="{CDA70331-E59D-47B5-6DF2-52179FFF8BA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5715068"/>
            <a:ext cx="1105287" cy="1142931"/>
          </a:xfrm>
          <a:prstGeom prst="rect">
            <a:avLst/>
          </a:prstGeom>
          <a:noFill/>
          <a:ln>
            <a:noFill/>
          </a:ln>
        </p:spPr>
      </p:pic>
      <p:pic>
        <p:nvPicPr>
          <p:cNvPr id="6" name="Picture 5" descr="A diagram of a company&#10;&#10;AI-generated content may be incorrect.">
            <a:extLst>
              <a:ext uri="{FF2B5EF4-FFF2-40B4-BE49-F238E27FC236}">
                <a16:creationId xmlns:a16="http://schemas.microsoft.com/office/drawing/2014/main" id="{ACE5600C-35F6-5A5B-44C5-7B0A454490E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061892"/>
            <a:ext cx="4216400" cy="4216400"/>
          </a:xfrm>
          <a:prstGeom prst="rect">
            <a:avLst/>
          </a:prstGeom>
        </p:spPr>
      </p:pic>
    </p:spTree>
    <p:extLst>
      <p:ext uri="{BB962C8B-B14F-4D97-AF65-F5344CB8AC3E}">
        <p14:creationId xmlns:p14="http://schemas.microsoft.com/office/powerpoint/2010/main" val="12239051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53AE3C-AC4F-907C-B473-B9A30D215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0" name="Rectangle 9">
            <a:extLst>
              <a:ext uri="{FF2B5EF4-FFF2-40B4-BE49-F238E27FC236}">
                <a16:creationId xmlns:a16="http://schemas.microsoft.com/office/drawing/2014/main" id="{DC81933E-93BD-38CE-3C98-D10B2844C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341299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918D36A0-837F-3E57-082E-35FE6F67FA9D}"/>
              </a:ext>
            </a:extLst>
          </p:cNvPr>
          <p:cNvSpPr>
            <a:spLocks noGrp="1"/>
          </p:cNvSpPr>
          <p:nvPr>
            <p:ph type="title"/>
          </p:nvPr>
        </p:nvSpPr>
        <p:spPr>
          <a:xfrm>
            <a:off x="517870" y="976160"/>
            <a:ext cx="4123937" cy="1604480"/>
          </a:xfrm>
        </p:spPr>
        <p:txBody>
          <a:bodyPr>
            <a:normAutofit fontScale="90000"/>
          </a:bodyPr>
          <a:lstStyle/>
          <a:p>
            <a:r>
              <a:rPr lang="en-GB" sz="3600" i="0" dirty="0">
                <a:effectLst/>
                <a:latin typeface="Arial" panose="020B0604020202020204" pitchFamily="34" charset="0"/>
                <a:cs typeface="Arial" panose="020B0604020202020204" pitchFamily="34" charset="0"/>
              </a:rPr>
              <a:t>2.0 (12-Mont</a:t>
            </a:r>
            <a:r>
              <a:rPr lang="en-GB" sz="3600" dirty="0">
                <a:latin typeface="Arial" panose="020B0604020202020204" pitchFamily="34" charset="0"/>
                <a:cs typeface="Arial" panose="020B0604020202020204" pitchFamily="34" charset="0"/>
              </a:rPr>
              <a:t>hs)</a:t>
            </a:r>
            <a:r>
              <a:rPr lang="en-GB" sz="3600" i="0" dirty="0">
                <a:effectLst/>
                <a:latin typeface="Arial" panose="020B0604020202020204" pitchFamily="34" charset="0"/>
                <a:cs typeface="Arial" panose="020B0604020202020204" pitchFamily="34" charset="0"/>
              </a:rPr>
              <a:t> Marketing Strategy</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D074476-9605-F8E4-8493-D90C9DAF8CAB}"/>
              </a:ext>
            </a:extLst>
          </p:cNvPr>
          <p:cNvSpPr>
            <a:spLocks noGrp="1"/>
          </p:cNvSpPr>
          <p:nvPr>
            <p:ph idx="1"/>
          </p:nvPr>
        </p:nvSpPr>
        <p:spPr>
          <a:xfrm>
            <a:off x="4644854" y="508089"/>
            <a:ext cx="7547145" cy="6349905"/>
          </a:xfrm>
        </p:spPr>
        <p:txBody>
          <a:bodyPr>
            <a:noAutofit/>
          </a:bodyPr>
          <a:lstStyle/>
          <a:p>
            <a:pPr>
              <a:lnSpc>
                <a:spcPct val="100000"/>
              </a:lnSpc>
            </a:pPr>
            <a:r>
              <a:rPr lang="en-US" sz="1400" b="1" dirty="0">
                <a:latin typeface="Arial" panose="020B0604020202020204" pitchFamily="34" charset="0"/>
                <a:cs typeface="Arial" panose="020B0604020202020204" pitchFamily="34" charset="0"/>
              </a:rPr>
              <a:t>MARKETING STRATEGY</a:t>
            </a:r>
          </a:p>
          <a:p>
            <a:pPr marL="285750" indent="-285750">
              <a:lnSpc>
                <a:spcPct val="100000"/>
              </a:lnSpc>
              <a:buFont typeface="Arial" panose="020B0604020202020204" pitchFamily="34" charset="0"/>
              <a:buChar char="•"/>
            </a:pPr>
            <a:r>
              <a:rPr lang="en-US" sz="1400" b="1" dirty="0">
                <a:latin typeface="Arial" panose="020B0604020202020204" pitchFamily="34" charset="0"/>
                <a:cs typeface="Arial" panose="020B0604020202020204" pitchFamily="34" charset="0"/>
              </a:rPr>
              <a:t>Digital Marketing:</a:t>
            </a:r>
          </a:p>
          <a:p>
            <a:pPr>
              <a:lnSpc>
                <a:spcPct val="100000"/>
              </a:lnSpc>
            </a:pPr>
            <a:endParaRPr lang="en-US" sz="1400" b="1" dirty="0">
              <a:latin typeface="Arial" panose="020B0604020202020204" pitchFamily="34" charset="0"/>
              <a:cs typeface="Arial" panose="020B0604020202020204" pitchFamily="34" charset="0"/>
            </a:endParaRPr>
          </a:p>
          <a:p>
            <a:pPr>
              <a:lnSpc>
                <a:spcPct val="100000"/>
              </a:lnSpc>
            </a:pPr>
            <a:r>
              <a:rPr lang="en-US" sz="1400" b="1" dirty="0">
                <a:latin typeface="Arial" panose="020B0604020202020204" pitchFamily="34" charset="0"/>
                <a:cs typeface="Arial" panose="020B0604020202020204" pitchFamily="34" charset="0"/>
              </a:rPr>
              <a:t>Instagram showcasing craftsmanship and sustainability</a:t>
            </a:r>
          </a:p>
          <a:p>
            <a:pPr>
              <a:lnSpc>
                <a:spcPct val="100000"/>
              </a:lnSpc>
            </a:pPr>
            <a:r>
              <a:rPr lang="en-US" sz="1400" b="1" dirty="0">
                <a:latin typeface="Arial" panose="020B0604020202020204" pitchFamily="34" charset="0"/>
                <a:cs typeface="Arial" panose="020B0604020202020204" pitchFamily="34" charset="0"/>
              </a:rPr>
              <a:t>Pinterest boards for gifting inspiration</a:t>
            </a:r>
          </a:p>
          <a:p>
            <a:pPr>
              <a:lnSpc>
                <a:spcPct val="100000"/>
              </a:lnSpc>
            </a:pPr>
            <a:r>
              <a:rPr lang="en-US" sz="1400" b="1" dirty="0">
                <a:latin typeface="Arial" panose="020B0604020202020204" pitchFamily="34" charset="0"/>
                <a:cs typeface="Arial" panose="020B0604020202020204" pitchFamily="34" charset="0"/>
              </a:rPr>
              <a:t>Facebook advertising and targeted advertising is really helpful when it comes to community building, which brings us to the next method social media marketers use.</a:t>
            </a:r>
          </a:p>
          <a:p>
            <a:pPr>
              <a:lnSpc>
                <a:spcPct val="100000"/>
              </a:lnSpc>
            </a:pPr>
            <a:r>
              <a:rPr lang="en-US" sz="1400" b="1" dirty="0">
                <a:latin typeface="Arial" panose="020B0604020202020204" pitchFamily="34" charset="0"/>
                <a:cs typeface="Arial" panose="020B0604020202020204" pitchFamily="34" charset="0"/>
              </a:rPr>
              <a:t>TikTok behind-the-scenes content of creation process</a:t>
            </a:r>
          </a:p>
          <a:p>
            <a:pPr>
              <a:lnSpc>
                <a:spcPct val="100000"/>
              </a:lnSpc>
            </a:pPr>
            <a:r>
              <a:rPr lang="en-US" sz="1400" b="1" dirty="0">
                <a:latin typeface="Arial" panose="020B0604020202020204" pitchFamily="34" charset="0"/>
                <a:cs typeface="Arial" panose="020B0604020202020204" pitchFamily="34" charset="0"/>
              </a:rPr>
              <a:t>SEO-optimized e-commerce platform with AR visualization</a:t>
            </a:r>
          </a:p>
          <a:p>
            <a:pPr>
              <a:lnSpc>
                <a:spcPct val="100000"/>
              </a:lnSpc>
            </a:pPr>
            <a:endParaRPr lang="en-US" sz="1400" b="1" dirty="0">
              <a:latin typeface="Arial" panose="020B0604020202020204" pitchFamily="34" charset="0"/>
              <a:cs typeface="Arial" panose="020B0604020202020204" pitchFamily="34" charset="0"/>
            </a:endParaRPr>
          </a:p>
          <a:p>
            <a:pPr marL="285750" indent="-285750">
              <a:lnSpc>
                <a:spcPct val="100000"/>
              </a:lnSpc>
              <a:buFont typeface="Arial" panose="020B0604020202020204" pitchFamily="34" charset="0"/>
              <a:buChar char="•"/>
            </a:pPr>
            <a:r>
              <a:rPr lang="en-US" sz="1400" b="1" dirty="0">
                <a:latin typeface="Arial" panose="020B0604020202020204" pitchFamily="34" charset="0"/>
                <a:cs typeface="Arial" panose="020B0604020202020204" pitchFamily="34" charset="0"/>
              </a:rPr>
              <a:t>Physical Marketing:</a:t>
            </a:r>
          </a:p>
          <a:p>
            <a:pPr>
              <a:lnSpc>
                <a:spcPct val="100000"/>
              </a:lnSpc>
            </a:pPr>
            <a:endParaRPr lang="en-US" sz="1400" b="1" dirty="0">
              <a:latin typeface="Arial" panose="020B0604020202020204" pitchFamily="34" charset="0"/>
              <a:cs typeface="Arial" panose="020B0604020202020204" pitchFamily="34" charset="0"/>
            </a:endParaRPr>
          </a:p>
          <a:p>
            <a:pPr>
              <a:lnSpc>
                <a:spcPct val="100000"/>
              </a:lnSpc>
            </a:pPr>
            <a:r>
              <a:rPr lang="en-US" sz="1400" b="1" dirty="0">
                <a:latin typeface="Arial" panose="020B0604020202020204" pitchFamily="34" charset="0"/>
                <a:cs typeface="Arial" panose="020B0604020202020204" pitchFamily="34" charset="0"/>
              </a:rPr>
              <a:t>Premium craft market presence</a:t>
            </a:r>
          </a:p>
          <a:p>
            <a:pPr>
              <a:lnSpc>
                <a:spcPct val="100000"/>
              </a:lnSpc>
            </a:pPr>
            <a:r>
              <a:rPr lang="en-US" sz="1400" b="1" dirty="0">
                <a:latin typeface="Arial" panose="020B0604020202020204" pitchFamily="34" charset="0"/>
                <a:cs typeface="Arial" panose="020B0604020202020204" pitchFamily="34" charset="0"/>
              </a:rPr>
              <a:t>Workshop demonstrations and experience events</a:t>
            </a:r>
          </a:p>
          <a:p>
            <a:pPr>
              <a:lnSpc>
                <a:spcPct val="100000"/>
              </a:lnSpc>
            </a:pPr>
            <a:r>
              <a:rPr lang="en-US" sz="1400" b="1" dirty="0">
                <a:latin typeface="Arial" panose="020B0604020202020204" pitchFamily="34" charset="0"/>
                <a:cs typeface="Arial" panose="020B0604020202020204" pitchFamily="34" charset="0"/>
              </a:rPr>
              <a:t>Wholesale partnerships with premium retailers</a:t>
            </a:r>
          </a:p>
          <a:p>
            <a:pPr>
              <a:lnSpc>
                <a:spcPct val="100000"/>
              </a:lnSpc>
            </a:pPr>
            <a:endParaRPr lang="en-US" sz="1400" b="1" dirty="0">
              <a:latin typeface="Arial" panose="020B0604020202020204" pitchFamily="34" charset="0"/>
              <a:cs typeface="Arial" panose="020B0604020202020204" pitchFamily="34" charset="0"/>
            </a:endParaRPr>
          </a:p>
          <a:p>
            <a:pPr>
              <a:lnSpc>
                <a:spcPct val="100000"/>
              </a:lnSpc>
            </a:pPr>
            <a:endParaRPr lang="en-US" sz="1400" b="1" dirty="0">
              <a:latin typeface="Arial" panose="020B0604020202020204" pitchFamily="34" charset="0"/>
              <a:cs typeface="Arial" panose="020B0604020202020204" pitchFamily="34" charset="0"/>
            </a:endParaRPr>
          </a:p>
          <a:p>
            <a:pPr>
              <a:lnSpc>
                <a:spcPct val="100000"/>
              </a:lnSpc>
            </a:pPr>
            <a:r>
              <a:rPr lang="en-US" sz="1400" b="1" dirty="0">
                <a:latin typeface="Arial" panose="020B0604020202020204" pitchFamily="34" charset="0"/>
                <a:cs typeface="Arial" panose="020B0604020202020204" pitchFamily="34" charset="0"/>
              </a:rPr>
              <a:t>In this way, multi channel marketing strategies for craft businesses produce 3.6x more customer acquisition versus single channel tactics (Baines et al., 2022).</a:t>
            </a:r>
            <a:endParaRPr lang="en-GB" sz="1400" b="1" dirty="0">
              <a:latin typeface="Arial" panose="020B0604020202020204" pitchFamily="34" charset="0"/>
              <a:cs typeface="Arial" panose="020B0604020202020204" pitchFamily="34" charset="0"/>
            </a:endParaRPr>
          </a:p>
        </p:txBody>
      </p:sp>
      <p:pic>
        <p:nvPicPr>
          <p:cNvPr id="4" name="Picture 3" descr="A logo with a letter&#10;&#10;AI-generated content may be incorrect.">
            <a:extLst>
              <a:ext uri="{FF2B5EF4-FFF2-40B4-BE49-F238E27FC236}">
                <a16:creationId xmlns:a16="http://schemas.microsoft.com/office/drawing/2014/main" id="{481F6FDA-FBEE-DEB0-7396-B743A43CF36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5715068"/>
            <a:ext cx="1105287" cy="1142931"/>
          </a:xfrm>
          <a:prstGeom prst="rect">
            <a:avLst/>
          </a:prstGeom>
          <a:noFill/>
          <a:ln>
            <a:noFill/>
          </a:ln>
        </p:spPr>
      </p:pic>
      <p:pic>
        <p:nvPicPr>
          <p:cNvPr id="1026" name="Picture 2" descr="Marketing Strategy - Overview, How to Develop, 4 P's">
            <a:extLst>
              <a:ext uri="{FF2B5EF4-FFF2-40B4-BE49-F238E27FC236}">
                <a16:creationId xmlns:a16="http://schemas.microsoft.com/office/drawing/2014/main" id="{C8CBD71B-91A4-47F7-E09A-510A60A3ECB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523" y="2367912"/>
            <a:ext cx="4485809" cy="29933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88537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EC4DDD-0200-412D-3FDC-B73B5ED20D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FB0C6D9-F215-C558-B4D2-775B95FB1055}"/>
              </a:ext>
            </a:extLst>
          </p:cNvPr>
          <p:cNvSpPr>
            <a:spLocks noGrp="1"/>
          </p:cNvSpPr>
          <p:nvPr>
            <p:ph type="title"/>
          </p:nvPr>
        </p:nvSpPr>
        <p:spPr>
          <a:xfrm>
            <a:off x="197755" y="986320"/>
            <a:ext cx="4673600" cy="812004"/>
          </a:xfrm>
        </p:spPr>
        <p:txBody>
          <a:bodyPr>
            <a:normAutofit fontScale="90000"/>
          </a:bodyPr>
          <a:lstStyle/>
          <a:p>
            <a:r>
              <a:rPr lang="en-GB" sz="3600" i="0" dirty="0">
                <a:effectLst/>
                <a:latin typeface="Arial" panose="020B0604020202020204" pitchFamily="34" charset="0"/>
                <a:cs typeface="Arial" panose="020B0604020202020204" pitchFamily="34" charset="0"/>
              </a:rPr>
              <a:t>2.1 Market Opportunity</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E09120B-B83E-56D6-A8A8-664AC20A9145}"/>
              </a:ext>
            </a:extLst>
          </p:cNvPr>
          <p:cNvSpPr>
            <a:spLocks noGrp="1"/>
          </p:cNvSpPr>
          <p:nvPr>
            <p:ph idx="1"/>
          </p:nvPr>
        </p:nvSpPr>
        <p:spPr>
          <a:xfrm>
            <a:off x="5260107" y="874552"/>
            <a:ext cx="6616285" cy="5465288"/>
          </a:xfrm>
        </p:spPr>
        <p:txBody>
          <a:bodyPr>
            <a:normAutofit/>
          </a:bodyPr>
          <a:lstStyle/>
          <a:p>
            <a:pPr>
              <a:lnSpc>
                <a:spcPct val="100000"/>
              </a:lnSpc>
            </a:pPr>
            <a:r>
              <a:rPr lang="en-US" sz="1400" b="1" dirty="0">
                <a:latin typeface="Arial" panose="020B0604020202020204" pitchFamily="34" charset="0"/>
                <a:cs typeface="Arial" panose="020B0604020202020204" pitchFamily="34" charset="0"/>
              </a:rPr>
              <a:t>MARKET LANDSCAPE</a:t>
            </a:r>
          </a:p>
          <a:p>
            <a:pPr>
              <a:lnSpc>
                <a:spcPct val="100000"/>
              </a:lnSpc>
            </a:pPr>
            <a:r>
              <a:rPr lang="en-US" sz="1400" b="1" dirty="0">
                <a:latin typeface="Arial" panose="020B0604020202020204" pitchFamily="34" charset="0"/>
                <a:cs typeface="Arial" panose="020B0604020202020204" pitchFamily="34" charset="0"/>
              </a:rPr>
              <a:t>Growing Demand:</a:t>
            </a:r>
          </a:p>
          <a:p>
            <a:pPr>
              <a:lnSpc>
                <a:spcPct val="100000"/>
              </a:lnSpc>
            </a:pPr>
            <a:endParaRPr lang="en-US" sz="1400" b="1" dirty="0">
              <a:latin typeface="Arial" panose="020B0604020202020204" pitchFamily="34" charset="0"/>
              <a:cs typeface="Arial" panose="020B0604020202020204" pitchFamily="34" charset="0"/>
            </a:endParaRPr>
          </a:p>
          <a:p>
            <a:pPr>
              <a:lnSpc>
                <a:spcPct val="100000"/>
              </a:lnSpc>
            </a:pPr>
            <a:r>
              <a:rPr lang="en-US" sz="1400" b="1" dirty="0">
                <a:latin typeface="Arial" panose="020B0604020202020204" pitchFamily="34" charset="0"/>
                <a:cs typeface="Arial" panose="020B0604020202020204" pitchFamily="34" charset="0"/>
              </a:rPr>
              <a:t>Personalized gift market: 8.1% CAGR (Technavio, 2022)</a:t>
            </a:r>
          </a:p>
          <a:p>
            <a:pPr>
              <a:lnSpc>
                <a:spcPct val="100000"/>
              </a:lnSpc>
            </a:pPr>
            <a:r>
              <a:rPr lang="en-US" sz="1400" b="1" dirty="0">
                <a:latin typeface="Arial" panose="020B0604020202020204" pitchFamily="34" charset="0"/>
                <a:cs typeface="Arial" panose="020B0604020202020204" pitchFamily="34" charset="0"/>
              </a:rPr>
              <a:t>Wooden homeware segment: 9.7% annual growth in UK (Mintel, 2023)</a:t>
            </a:r>
          </a:p>
          <a:p>
            <a:pPr>
              <a:lnSpc>
                <a:spcPct val="100000"/>
              </a:lnSpc>
            </a:pPr>
            <a:r>
              <a:rPr lang="en-US" sz="1400" b="1" dirty="0">
                <a:latin typeface="Arial" panose="020B0604020202020204" pitchFamily="34" charset="0"/>
                <a:cs typeface="Arial" panose="020B0604020202020204" pitchFamily="34" charset="0"/>
              </a:rPr>
              <a:t>Sustainability-focused premium segment: 12.3% growth</a:t>
            </a:r>
          </a:p>
          <a:p>
            <a:pPr>
              <a:lnSpc>
                <a:spcPct val="100000"/>
              </a:lnSpc>
            </a:pPr>
            <a:endParaRPr lang="en-US" sz="1400" b="1" dirty="0">
              <a:latin typeface="Arial" panose="020B0604020202020204" pitchFamily="34" charset="0"/>
              <a:cs typeface="Arial" panose="020B0604020202020204" pitchFamily="34" charset="0"/>
            </a:endParaRPr>
          </a:p>
          <a:p>
            <a:pPr>
              <a:lnSpc>
                <a:spcPct val="100000"/>
              </a:lnSpc>
            </a:pPr>
            <a:r>
              <a:rPr lang="en-US" sz="1400" b="1" dirty="0">
                <a:latin typeface="Arial" panose="020B0604020202020204" pitchFamily="34" charset="0"/>
                <a:cs typeface="Arial" panose="020B0604020202020204" pitchFamily="34" charset="0"/>
              </a:rPr>
              <a:t>Consumer Insights:</a:t>
            </a:r>
          </a:p>
          <a:p>
            <a:pPr>
              <a:lnSpc>
                <a:spcPct val="100000"/>
              </a:lnSpc>
            </a:pPr>
            <a:endParaRPr lang="en-US" sz="1400" b="1" dirty="0">
              <a:latin typeface="Arial" panose="020B0604020202020204" pitchFamily="34" charset="0"/>
              <a:cs typeface="Arial" panose="020B0604020202020204" pitchFamily="34" charset="0"/>
            </a:endParaRPr>
          </a:p>
          <a:p>
            <a:pPr>
              <a:lnSpc>
                <a:spcPct val="100000"/>
              </a:lnSpc>
            </a:pPr>
            <a:r>
              <a:rPr lang="en-US" sz="1400" b="1" dirty="0">
                <a:latin typeface="Arial" panose="020B0604020202020204" pitchFamily="34" charset="0"/>
                <a:cs typeface="Arial" panose="020B0604020202020204" pitchFamily="34" charset="0"/>
              </a:rPr>
              <a:t>83% of the survey respondents are interested in the personalized wooden gifts.</a:t>
            </a:r>
          </a:p>
          <a:p>
            <a:pPr>
              <a:lnSpc>
                <a:spcPct val="100000"/>
              </a:lnSpc>
            </a:pPr>
            <a:r>
              <a:rPr lang="en-US" sz="1400" b="1" dirty="0">
                <a:latin typeface="Arial" panose="020B0604020202020204" pitchFamily="34" charset="0"/>
                <a:cs typeface="Arial" panose="020B0604020202020204" pitchFamily="34" charset="0"/>
              </a:rPr>
              <a:t>76% would pay premium for materials that are sustainably sourced.</a:t>
            </a:r>
          </a:p>
          <a:p>
            <a:pPr>
              <a:lnSpc>
                <a:spcPct val="100000"/>
              </a:lnSpc>
            </a:pPr>
            <a:r>
              <a:rPr lang="en-US" sz="1400" b="1" dirty="0">
                <a:latin typeface="Arial" panose="020B0604020202020204" pitchFamily="34" charset="0"/>
                <a:cs typeface="Arial" panose="020B0604020202020204" pitchFamily="34" charset="0"/>
              </a:rPr>
              <a:t>Really strong in wedding and milestone celebration markets</a:t>
            </a:r>
          </a:p>
          <a:p>
            <a:pPr>
              <a:lnSpc>
                <a:spcPct val="100000"/>
              </a:lnSpc>
            </a:pPr>
            <a:endParaRPr lang="en-US" sz="1400" b="1" dirty="0">
              <a:latin typeface="Arial" panose="020B0604020202020204" pitchFamily="34" charset="0"/>
              <a:cs typeface="Arial" panose="020B0604020202020204" pitchFamily="34" charset="0"/>
            </a:endParaRPr>
          </a:p>
          <a:p>
            <a:pPr>
              <a:lnSpc>
                <a:spcPct val="100000"/>
              </a:lnSpc>
            </a:pPr>
            <a:r>
              <a:rPr lang="en-US" sz="1400" b="1" dirty="0">
                <a:latin typeface="Arial" panose="020B0604020202020204" pitchFamily="34" charset="0"/>
                <a:cs typeface="Arial" panose="020B0604020202020204" pitchFamily="34" charset="0"/>
              </a:rPr>
              <a:t>Further, the wooden gift and other craft sector within the UK has been consistent during difficult economic times, exceeding the general market, as per Statista (2023).</a:t>
            </a:r>
            <a:endParaRPr lang="en-GB" sz="1400" b="1"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DE47A8F5-FD45-E88F-D4FA-63FAFE317E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03336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B12F0D-A188-3A43-07C7-7412A575D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7067" y="611650"/>
            <a:ext cx="661628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5" name="Picture 4" descr="A photo of a child's face on a necklace&#10;&#10;AI-generated content may be incorrect.">
            <a:extLst>
              <a:ext uri="{FF2B5EF4-FFF2-40B4-BE49-F238E27FC236}">
                <a16:creationId xmlns:a16="http://schemas.microsoft.com/office/drawing/2014/main" id="{7770CE14-854E-32E2-5996-DF8CAF9515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798324"/>
            <a:ext cx="1885046" cy="3884463"/>
          </a:xfrm>
          <a:prstGeom prst="rect">
            <a:avLst/>
          </a:prstGeom>
        </p:spPr>
      </p:pic>
      <p:pic>
        <p:nvPicPr>
          <p:cNvPr id="7" name="Picture 6" descr="A wood block of a person and person&#10;&#10;AI-generated content may be incorrect.">
            <a:extLst>
              <a:ext uri="{FF2B5EF4-FFF2-40B4-BE49-F238E27FC236}">
                <a16:creationId xmlns:a16="http://schemas.microsoft.com/office/drawing/2014/main" id="{C266EADB-2D60-F259-BF49-8276B516CB9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77365" y="1798324"/>
            <a:ext cx="1811359" cy="3884463"/>
          </a:xfrm>
          <a:prstGeom prst="rect">
            <a:avLst/>
          </a:prstGeom>
        </p:spPr>
      </p:pic>
      <p:pic>
        <p:nvPicPr>
          <p:cNvPr id="9" name="Picture 8" descr="A logo with a letter&#10;&#10;AI-generated content may be incorrect.">
            <a:extLst>
              <a:ext uri="{FF2B5EF4-FFF2-40B4-BE49-F238E27FC236}">
                <a16:creationId xmlns:a16="http://schemas.microsoft.com/office/drawing/2014/main" id="{9C2B0B60-2F6D-ABE4-1E79-5AB5FD8AA84B}"/>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0" y="5715068"/>
            <a:ext cx="1105287" cy="1142931"/>
          </a:xfrm>
          <a:prstGeom prst="rect">
            <a:avLst/>
          </a:prstGeom>
          <a:noFill/>
          <a:ln>
            <a:noFill/>
          </a:ln>
        </p:spPr>
      </p:pic>
    </p:spTree>
    <p:extLst>
      <p:ext uri="{BB962C8B-B14F-4D97-AF65-F5344CB8AC3E}">
        <p14:creationId xmlns:p14="http://schemas.microsoft.com/office/powerpoint/2010/main" val="5366218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EA99F-7B2C-DE2E-9C64-3DD7E6B50C4C}"/>
              </a:ext>
            </a:extLst>
          </p:cNvPr>
          <p:cNvSpPr>
            <a:spLocks noGrp="1"/>
          </p:cNvSpPr>
          <p:nvPr>
            <p:ph type="title"/>
          </p:nvPr>
        </p:nvSpPr>
        <p:spPr>
          <a:xfrm>
            <a:off x="517870" y="978409"/>
            <a:ext cx="5498647" cy="1368551"/>
          </a:xfrm>
        </p:spPr>
        <p:txBody>
          <a:bodyPr>
            <a:normAutofit/>
          </a:bodyPr>
          <a:lstStyle/>
          <a:p>
            <a:r>
              <a:rPr lang="en-GB" sz="3600" i="0" dirty="0">
                <a:solidFill>
                  <a:srgbClr val="000000"/>
                </a:solidFill>
                <a:effectLst/>
                <a:latin typeface="Arial" panose="020B0604020202020204" pitchFamily="34" charset="0"/>
                <a:cs typeface="Arial" panose="020B0604020202020204" pitchFamily="34" charset="0"/>
              </a:rPr>
              <a:t>2.2 Digital Marketing Examples</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44188CB-148C-DDBF-95C2-193AD2B7FB26}"/>
              </a:ext>
            </a:extLst>
          </p:cNvPr>
          <p:cNvSpPr>
            <a:spLocks noGrp="1"/>
          </p:cNvSpPr>
          <p:nvPr>
            <p:ph idx="1"/>
          </p:nvPr>
        </p:nvSpPr>
        <p:spPr>
          <a:xfrm>
            <a:off x="6662168" y="521209"/>
            <a:ext cx="5498647" cy="920495"/>
          </a:xfrm>
        </p:spPr>
        <p:txBody>
          <a:bodyPr>
            <a:normAutofit/>
          </a:bodyPr>
          <a:lstStyle/>
          <a:p>
            <a:r>
              <a:rPr lang="en-US" sz="1400" b="1" dirty="0">
                <a:latin typeface="Arial" panose="020B0604020202020204" pitchFamily="34" charset="0"/>
                <a:cs typeface="Arial" panose="020B0604020202020204" pitchFamily="34" charset="0"/>
              </a:rPr>
              <a:t>According to Etsy (2022), craft businesses with consistent, visual storytelling across channels will see 47% more engagement and significantly less customer acquisition cost.</a:t>
            </a:r>
            <a:endParaRPr lang="en-GB" sz="1400" b="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90BC0DD7-2467-5076-FDC0-34D3DB1AE7FF}"/>
              </a:ext>
            </a:extLst>
          </p:cNvPr>
          <p:cNvPicPr>
            <a:picLocks noChangeAspect="1"/>
          </p:cNvPicPr>
          <p:nvPr/>
        </p:nvPicPr>
        <p:blipFill>
          <a:blip r:embed="rId4"/>
          <a:stretch>
            <a:fillRect/>
          </a:stretch>
        </p:blipFill>
        <p:spPr>
          <a:xfrm>
            <a:off x="3267193" y="2791986"/>
            <a:ext cx="2313873" cy="2923082"/>
          </a:xfrm>
          <a:prstGeom prst="rect">
            <a:avLst/>
          </a:prstGeom>
        </p:spPr>
      </p:pic>
      <p:pic>
        <p:nvPicPr>
          <p:cNvPr id="9" name="Picture 8">
            <a:extLst>
              <a:ext uri="{FF2B5EF4-FFF2-40B4-BE49-F238E27FC236}">
                <a16:creationId xmlns:a16="http://schemas.microsoft.com/office/drawing/2014/main" id="{164E4C4C-CB5F-B212-DF30-AD071ECDAA43}"/>
              </a:ext>
            </a:extLst>
          </p:cNvPr>
          <p:cNvPicPr>
            <a:picLocks noChangeAspect="1"/>
          </p:cNvPicPr>
          <p:nvPr/>
        </p:nvPicPr>
        <p:blipFill>
          <a:blip r:embed="rId5"/>
          <a:stretch>
            <a:fillRect/>
          </a:stretch>
        </p:blipFill>
        <p:spPr>
          <a:xfrm>
            <a:off x="31185" y="2791986"/>
            <a:ext cx="2535422" cy="2923082"/>
          </a:xfrm>
          <a:prstGeom prst="rect">
            <a:avLst/>
          </a:prstGeom>
        </p:spPr>
      </p:pic>
      <p:pic>
        <p:nvPicPr>
          <p:cNvPr id="4" name="Online Media 3" title="Metal Tags">
            <a:hlinkClick r:id="" action="ppaction://media"/>
            <a:extLst>
              <a:ext uri="{FF2B5EF4-FFF2-40B4-BE49-F238E27FC236}">
                <a16:creationId xmlns:a16="http://schemas.microsoft.com/office/drawing/2014/main" id="{24A489DC-9467-3902-933F-4E66612B9D79}"/>
              </a:ext>
            </a:extLst>
          </p:cNvPr>
          <p:cNvPicPr>
            <a:picLocks noRot="1" noChangeAspect="1"/>
          </p:cNvPicPr>
          <p:nvPr>
            <a:videoFile r:link="rId1"/>
          </p:nvPr>
        </p:nvPicPr>
        <p:blipFill>
          <a:blip r:embed="rId6"/>
          <a:stretch>
            <a:fillRect/>
          </a:stretch>
        </p:blipFill>
        <p:spPr>
          <a:xfrm>
            <a:off x="6717103" y="1419108"/>
            <a:ext cx="5332657" cy="4887745"/>
          </a:xfrm>
          <a:prstGeom prst="rect">
            <a:avLst/>
          </a:prstGeom>
        </p:spPr>
      </p:pic>
      <p:pic>
        <p:nvPicPr>
          <p:cNvPr id="6" name="Picture 5" descr="A logo with a letter&#10;&#10;AI-generated content may be incorrect.">
            <a:extLst>
              <a:ext uri="{FF2B5EF4-FFF2-40B4-BE49-F238E27FC236}">
                <a16:creationId xmlns:a16="http://schemas.microsoft.com/office/drawing/2014/main" id="{52CB91E5-9C78-12D6-C1AD-BDAEACB9A5FD}"/>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0" y="5715068"/>
            <a:ext cx="1105287" cy="1142931"/>
          </a:xfrm>
          <a:prstGeom prst="rect">
            <a:avLst/>
          </a:prstGeom>
          <a:noFill/>
          <a:ln>
            <a:noFill/>
          </a:ln>
        </p:spPr>
      </p:pic>
    </p:spTree>
    <p:extLst>
      <p:ext uri="{BB962C8B-B14F-4D97-AF65-F5344CB8AC3E}">
        <p14:creationId xmlns:p14="http://schemas.microsoft.com/office/powerpoint/2010/main" val="3562430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818C9B-82BF-2B2B-A0C2-6E0014F8A204}"/>
              </a:ext>
            </a:extLst>
          </p:cNvPr>
          <p:cNvSpPr>
            <a:spLocks noGrp="1"/>
          </p:cNvSpPr>
          <p:nvPr>
            <p:ph type="title"/>
          </p:nvPr>
        </p:nvSpPr>
        <p:spPr>
          <a:xfrm>
            <a:off x="521208" y="976160"/>
            <a:ext cx="3878071" cy="1754840"/>
          </a:xfrm>
        </p:spPr>
        <p:txBody>
          <a:bodyPr>
            <a:normAutofit/>
          </a:bodyPr>
          <a:lstStyle/>
          <a:p>
            <a:r>
              <a:rPr lang="en-GB" sz="3600" dirty="0">
                <a:latin typeface="Arial" panose="020B0604020202020204" pitchFamily="34" charset="0"/>
                <a:cs typeface="Arial" panose="020B0604020202020204" pitchFamily="34" charset="0"/>
              </a:rPr>
              <a:t>2.3 Physical </a:t>
            </a:r>
            <a:r>
              <a:rPr lang="en-GB" sz="3600" i="0" dirty="0">
                <a:effectLst/>
                <a:latin typeface="Arial" panose="020B0604020202020204" pitchFamily="34" charset="0"/>
                <a:cs typeface="Arial" panose="020B0604020202020204" pitchFamily="34" charset="0"/>
              </a:rPr>
              <a:t>Marketing Examples</a:t>
            </a:r>
            <a:endParaRPr lang="en-GB" sz="3600"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04E511C3-750B-AA87-AE51-0FA2069EA0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E1401C1-6A6C-A834-FC48-0A5228A49ED4}"/>
              </a:ext>
            </a:extLst>
          </p:cNvPr>
          <p:cNvGraphicFramePr>
            <a:graphicFrameLocks noGrp="1"/>
          </p:cNvGraphicFramePr>
          <p:nvPr>
            <p:ph idx="1"/>
            <p:extLst>
              <p:ext uri="{D42A27DB-BD31-4B8C-83A1-F6EECF244321}">
                <p14:modId xmlns:p14="http://schemas.microsoft.com/office/powerpoint/2010/main" val="2478372651"/>
              </p:ext>
            </p:extLst>
          </p:nvPr>
        </p:nvGraphicFramePr>
        <p:xfrm>
          <a:off x="4184229" y="273757"/>
          <a:ext cx="7486563" cy="49144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35B11A9B-310E-3733-DF17-28BA8A03F0EF}"/>
              </a:ext>
            </a:extLst>
          </p:cNvPr>
          <p:cNvPicPr>
            <a:picLocks noChangeAspect="1"/>
          </p:cNvPicPr>
          <p:nvPr/>
        </p:nvPicPr>
        <p:blipFill>
          <a:blip r:embed="rId8"/>
          <a:stretch>
            <a:fillRect/>
          </a:stretch>
        </p:blipFill>
        <p:spPr>
          <a:xfrm>
            <a:off x="512743" y="2847346"/>
            <a:ext cx="3281960" cy="2751376"/>
          </a:xfrm>
          <a:prstGeom prst="rect">
            <a:avLst/>
          </a:prstGeom>
        </p:spPr>
      </p:pic>
      <p:pic>
        <p:nvPicPr>
          <p:cNvPr id="3" name="Picture 2">
            <a:extLst>
              <a:ext uri="{FF2B5EF4-FFF2-40B4-BE49-F238E27FC236}">
                <a16:creationId xmlns:a16="http://schemas.microsoft.com/office/drawing/2014/main" id="{139C20A3-F35C-8DBE-EE9B-50302E4CC673}"/>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rot="16200000">
            <a:off x="5410615" y="2092543"/>
            <a:ext cx="3350709" cy="5373377"/>
          </a:xfrm>
          <a:prstGeom prst="rect">
            <a:avLst/>
          </a:prstGeom>
          <a:noFill/>
          <a:ln>
            <a:noFill/>
          </a:ln>
        </p:spPr>
      </p:pic>
      <p:pic>
        <p:nvPicPr>
          <p:cNvPr id="4" name="Picture 3" descr="A logo with a letter&#10;&#10;AI-generated content may be incorrect.">
            <a:extLst>
              <a:ext uri="{FF2B5EF4-FFF2-40B4-BE49-F238E27FC236}">
                <a16:creationId xmlns:a16="http://schemas.microsoft.com/office/drawing/2014/main" id="{1750EA9C-005F-1619-106E-060A4F8BCBCD}"/>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0" y="5715068"/>
            <a:ext cx="1105287" cy="1142931"/>
          </a:xfrm>
          <a:prstGeom prst="rect">
            <a:avLst/>
          </a:prstGeom>
          <a:noFill/>
          <a:ln>
            <a:noFill/>
          </a:ln>
        </p:spPr>
      </p:pic>
    </p:spTree>
    <p:extLst>
      <p:ext uri="{BB962C8B-B14F-4D97-AF65-F5344CB8AC3E}">
        <p14:creationId xmlns:p14="http://schemas.microsoft.com/office/powerpoint/2010/main" val="4596854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8D652-98AF-BC09-DA52-95D0687BE05C}"/>
              </a:ext>
            </a:extLst>
          </p:cNvPr>
          <p:cNvSpPr>
            <a:spLocks noGrp="1"/>
          </p:cNvSpPr>
          <p:nvPr>
            <p:ph type="title"/>
          </p:nvPr>
        </p:nvSpPr>
        <p:spPr>
          <a:xfrm>
            <a:off x="0" y="879175"/>
            <a:ext cx="5129939" cy="1439671"/>
          </a:xfrm>
        </p:spPr>
        <p:txBody>
          <a:bodyPr>
            <a:normAutofit/>
          </a:bodyPr>
          <a:lstStyle/>
          <a:p>
            <a:r>
              <a:rPr lang="en-GB" sz="3600" i="0" dirty="0">
                <a:solidFill>
                  <a:srgbClr val="000000"/>
                </a:solidFill>
                <a:effectLst/>
                <a:latin typeface="Arial" panose="020B0604020202020204" pitchFamily="34" charset="0"/>
                <a:cs typeface="Arial" panose="020B0604020202020204" pitchFamily="34" charset="0"/>
              </a:rPr>
              <a:t>3.0 </a:t>
            </a:r>
            <a:r>
              <a:rPr lang="en-GB" sz="3600" dirty="0">
                <a:solidFill>
                  <a:srgbClr val="000000"/>
                </a:solidFill>
                <a:latin typeface="Arial" panose="020B0604020202020204" pitchFamily="34" charset="0"/>
                <a:cs typeface="Arial" panose="020B0604020202020204" pitchFamily="34" charset="0"/>
              </a:rPr>
              <a:t>Cashflow Forecast </a:t>
            </a:r>
            <a:br>
              <a:rPr lang="en-GB" sz="3600" dirty="0">
                <a:solidFill>
                  <a:srgbClr val="000000"/>
                </a:solidFill>
                <a:latin typeface="Arial" panose="020B0604020202020204" pitchFamily="34" charset="0"/>
                <a:cs typeface="Arial" panose="020B0604020202020204" pitchFamily="34" charset="0"/>
              </a:rPr>
            </a:br>
            <a:r>
              <a:rPr lang="en-GB" sz="3600" dirty="0">
                <a:solidFill>
                  <a:srgbClr val="000000"/>
                </a:solidFill>
                <a:latin typeface="Arial" panose="020B0604020202020204" pitchFamily="34" charset="0"/>
                <a:cs typeface="Arial" panose="020B0604020202020204" pitchFamily="34" charset="0"/>
              </a:rPr>
              <a:t>12 Months</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949734F-357A-FA3B-AA60-6B0032CC659F}"/>
              </a:ext>
            </a:extLst>
          </p:cNvPr>
          <p:cNvSpPr>
            <a:spLocks noGrp="1"/>
          </p:cNvSpPr>
          <p:nvPr>
            <p:ph idx="1"/>
          </p:nvPr>
        </p:nvSpPr>
        <p:spPr>
          <a:xfrm>
            <a:off x="6662168" y="583184"/>
            <a:ext cx="5529832" cy="5888735"/>
          </a:xfrm>
        </p:spPr>
        <p:txBody>
          <a:bodyPr>
            <a:noAutofit/>
          </a:bodyPr>
          <a:lstStyle/>
          <a:p>
            <a:r>
              <a:rPr lang="en-US" sz="1400" b="1" dirty="0">
                <a:latin typeface="Arial" panose="020B0604020202020204" pitchFamily="34" charset="0"/>
                <a:cs typeface="Arial" panose="020B0604020202020204" pitchFamily="34" charset="0"/>
              </a:rPr>
              <a:t>FINANCIAL SNAPSHOT</a:t>
            </a:r>
          </a:p>
          <a:p>
            <a:r>
              <a:rPr lang="en-US" sz="1400" b="1" dirty="0">
                <a:latin typeface="Arial" panose="020B0604020202020204" pitchFamily="34" charset="0"/>
                <a:cs typeface="Arial" panose="020B0604020202020204" pitchFamily="34" charset="0"/>
              </a:rPr>
              <a:t>Current Position:</a:t>
            </a:r>
          </a:p>
          <a:p>
            <a:endParaRPr lang="en-US" sz="1400" b="1"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48,910£ projected Year 1 Income</a:t>
            </a:r>
          </a:p>
          <a:p>
            <a:r>
              <a:rPr lang="en-US" sz="1400" b="1" dirty="0">
                <a:latin typeface="Arial" panose="020B0604020202020204" pitchFamily="34" charset="0"/>
                <a:cs typeface="Arial" panose="020B0604020202020204" pitchFamily="34" charset="0"/>
              </a:rPr>
              <a:t>£14,900 projected Year 1 Closing Balance</a:t>
            </a:r>
          </a:p>
          <a:p>
            <a:endParaRPr lang="en-US" sz="1400" b="1"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With £50,000 Investment:</a:t>
            </a:r>
          </a:p>
          <a:p>
            <a:endParaRPr lang="en-US" sz="1400" b="1"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£75.000 Year 2 income target </a:t>
            </a:r>
          </a:p>
          <a:p>
            <a:r>
              <a:rPr lang="en-US" sz="1400" b="1" dirty="0">
                <a:latin typeface="Arial" panose="020B0604020202020204" pitchFamily="34" charset="0"/>
                <a:cs typeface="Arial" panose="020B0604020202020204" pitchFamily="34" charset="0"/>
              </a:rPr>
              <a:t>35% improved gross margin through efficiency</a:t>
            </a:r>
          </a:p>
          <a:p>
            <a:r>
              <a:rPr lang="en-US" sz="1400" b="1" dirty="0">
                <a:latin typeface="Arial" panose="020B0604020202020204" pitchFamily="34" charset="0"/>
                <a:cs typeface="Arial" panose="020B0604020202020204" pitchFamily="34" charset="0"/>
              </a:rPr>
              <a:t>Expanded production capacity by 300%</a:t>
            </a:r>
          </a:p>
          <a:p>
            <a:r>
              <a:rPr lang="en-US" sz="1400" b="1" dirty="0">
                <a:latin typeface="Arial" panose="020B0604020202020204" pitchFamily="34" charset="0"/>
                <a:cs typeface="Arial" panose="020B0604020202020204" pitchFamily="34" charset="0"/>
              </a:rPr>
              <a:t>ROI projected within 36 months</a:t>
            </a:r>
          </a:p>
          <a:p>
            <a:endParaRPr lang="en-US" sz="1400" b="1"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Indeed, according to the Federation of Small Businesses (2023), those craft businesses that receive investment at the early stage grow 3.2x larger in year 3 average revenue than their self-funded counterparts.</a:t>
            </a:r>
            <a:endParaRPr lang="en-GB" sz="1400" b="1" dirty="0">
              <a:latin typeface="Arial" panose="020B0604020202020204" pitchFamily="34" charset="0"/>
              <a:cs typeface="Arial" panose="020B0604020202020204" pitchFamily="34" charset="0"/>
            </a:endParaRPr>
          </a:p>
        </p:txBody>
      </p:sp>
      <p:pic>
        <p:nvPicPr>
          <p:cNvPr id="4" name="Picture 3" descr="A logo with a letter&#10;&#10;AI-generated content may be incorrect.">
            <a:extLst>
              <a:ext uri="{FF2B5EF4-FFF2-40B4-BE49-F238E27FC236}">
                <a16:creationId xmlns:a16="http://schemas.microsoft.com/office/drawing/2014/main" id="{82C7D752-D98F-7327-A274-8E3B6B33A04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5715068"/>
            <a:ext cx="1105287" cy="1142931"/>
          </a:xfrm>
          <a:prstGeom prst="rect">
            <a:avLst/>
          </a:prstGeom>
          <a:noFill/>
          <a:ln>
            <a:noFill/>
          </a:ln>
        </p:spPr>
      </p:pic>
      <p:pic>
        <p:nvPicPr>
          <p:cNvPr id="5" name="Picture 4">
            <a:extLst>
              <a:ext uri="{FF2B5EF4-FFF2-40B4-BE49-F238E27FC236}">
                <a16:creationId xmlns:a16="http://schemas.microsoft.com/office/drawing/2014/main" id="{90CB66A0-7194-BC59-878D-D154321267A7}"/>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2388005"/>
            <a:ext cx="6662167" cy="3304380"/>
          </a:xfrm>
          <a:prstGeom prst="rect">
            <a:avLst/>
          </a:prstGeom>
          <a:noFill/>
          <a:ln>
            <a:noFill/>
          </a:ln>
        </p:spPr>
      </p:pic>
    </p:spTree>
    <p:extLst>
      <p:ext uri="{BB962C8B-B14F-4D97-AF65-F5344CB8AC3E}">
        <p14:creationId xmlns:p14="http://schemas.microsoft.com/office/powerpoint/2010/main" val="2195251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5F1139-CE1D-F563-80CA-E8E7321E083D}"/>
              </a:ext>
            </a:extLst>
          </p:cNvPr>
          <p:cNvSpPr>
            <a:spLocks noGrp="1"/>
          </p:cNvSpPr>
          <p:nvPr>
            <p:ph type="title"/>
          </p:nvPr>
        </p:nvSpPr>
        <p:spPr>
          <a:xfrm>
            <a:off x="521208" y="976159"/>
            <a:ext cx="3663019" cy="1330161"/>
          </a:xfrm>
        </p:spPr>
        <p:txBody>
          <a:bodyPr>
            <a:normAutofit/>
          </a:bodyPr>
          <a:lstStyle/>
          <a:p>
            <a:r>
              <a:rPr lang="en-GB" sz="3600" i="0" dirty="0">
                <a:effectLst/>
                <a:latin typeface="Arial" panose="020B0604020202020204" pitchFamily="34" charset="0"/>
                <a:cs typeface="Arial" panose="020B0604020202020204" pitchFamily="34" charset="0"/>
              </a:rPr>
              <a:t>3.1 Investment Benefits</a:t>
            </a:r>
            <a:endParaRPr lang="en-GB" sz="3600"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04E511C3-750B-AA87-AE51-0FA2069EA0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D07DF27-6EE3-EE9B-8468-99B6516F273B}"/>
              </a:ext>
            </a:extLst>
          </p:cNvPr>
          <p:cNvGraphicFramePr>
            <a:graphicFrameLocks noGrp="1"/>
          </p:cNvGraphicFramePr>
          <p:nvPr>
            <p:ph idx="1"/>
            <p:extLst>
              <p:ext uri="{D42A27DB-BD31-4B8C-83A1-F6EECF244321}">
                <p14:modId xmlns:p14="http://schemas.microsoft.com/office/powerpoint/2010/main" val="2356464212"/>
              </p:ext>
            </p:extLst>
          </p:nvPr>
        </p:nvGraphicFramePr>
        <p:xfrm>
          <a:off x="4184228" y="981887"/>
          <a:ext cx="7486563" cy="5243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descr="A logo with a letter&#10;&#10;AI-generated content may be incorrect.">
            <a:extLst>
              <a:ext uri="{FF2B5EF4-FFF2-40B4-BE49-F238E27FC236}">
                <a16:creationId xmlns:a16="http://schemas.microsoft.com/office/drawing/2014/main" id="{CBDA270C-EA41-0DDE-3E2E-925DC3031039}"/>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0" y="5715068"/>
            <a:ext cx="1105287" cy="1142931"/>
          </a:xfrm>
          <a:prstGeom prst="rect">
            <a:avLst/>
          </a:prstGeom>
          <a:noFill/>
          <a:ln>
            <a:noFill/>
          </a:ln>
        </p:spPr>
      </p:pic>
    </p:spTree>
    <p:extLst>
      <p:ext uri="{BB962C8B-B14F-4D97-AF65-F5344CB8AC3E}">
        <p14:creationId xmlns:p14="http://schemas.microsoft.com/office/powerpoint/2010/main" val="3200119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D16C4DE-5FF1-8D34-BBA1-FC43F3155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22534E79-E471-C8A5-EFD9-ED69DA01E58E}"/>
              </a:ext>
            </a:extLst>
          </p:cNvPr>
          <p:cNvSpPr>
            <a:spLocks noGrp="1"/>
          </p:cNvSpPr>
          <p:nvPr>
            <p:ph type="title"/>
          </p:nvPr>
        </p:nvSpPr>
        <p:spPr>
          <a:xfrm>
            <a:off x="521208" y="976160"/>
            <a:ext cx="4042325" cy="1899120"/>
          </a:xfrm>
        </p:spPr>
        <p:txBody>
          <a:bodyPr>
            <a:normAutofit/>
          </a:bodyPr>
          <a:lstStyle/>
          <a:p>
            <a:pPr>
              <a:lnSpc>
                <a:spcPct val="90000"/>
              </a:lnSpc>
            </a:pPr>
            <a:r>
              <a:rPr lang="en-US" sz="3600" i="0" dirty="0">
                <a:effectLst/>
                <a:latin typeface="Arial" panose="020B0604020202020204" pitchFamily="34" charset="0"/>
                <a:cs typeface="Arial" panose="020B0604020202020204" pitchFamily="34" charset="0"/>
              </a:rPr>
              <a:t>4.0 Why is </a:t>
            </a:r>
            <a:r>
              <a:rPr lang="en-US" sz="3600" i="0" dirty="0" err="1">
                <a:effectLst/>
                <a:latin typeface="Arial" panose="020B0604020202020204" pitchFamily="34" charset="0"/>
                <a:cs typeface="Arial" panose="020B0604020202020204" pitchFamily="34" charset="0"/>
              </a:rPr>
              <a:t>MatArt</a:t>
            </a:r>
            <a:r>
              <a:rPr lang="en-US" sz="3600" i="0" dirty="0">
                <a:effectLst/>
                <a:latin typeface="Arial" panose="020B0604020202020204" pitchFamily="34" charset="0"/>
                <a:cs typeface="Arial" panose="020B0604020202020204" pitchFamily="34" charset="0"/>
              </a:rPr>
              <a:t> a good investment?</a:t>
            </a:r>
            <a:endParaRPr lang="en-GB" sz="3600" dirty="0">
              <a:latin typeface="Arial" panose="020B0604020202020204" pitchFamily="34" charset="0"/>
              <a:cs typeface="Arial" panose="020B0604020202020204" pitchFamily="34" charset="0"/>
            </a:endParaRPr>
          </a:p>
        </p:txBody>
      </p:sp>
      <p:sp>
        <p:nvSpPr>
          <p:cNvPr id="18" name="Rectangle 17">
            <a:extLst>
              <a:ext uri="{FF2B5EF4-FFF2-40B4-BE49-F238E27FC236}">
                <a16:creationId xmlns:a16="http://schemas.microsoft.com/office/drawing/2014/main" id="{06695334-1C63-71B0-DABC-EFEFD76F19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3422011"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graphicFrame>
        <p:nvGraphicFramePr>
          <p:cNvPr id="5" name="Content Placeholder 2">
            <a:extLst>
              <a:ext uri="{FF2B5EF4-FFF2-40B4-BE49-F238E27FC236}">
                <a16:creationId xmlns:a16="http://schemas.microsoft.com/office/drawing/2014/main" id="{7F7A22BC-242D-5B51-3F52-1783B6FEB3FE}"/>
              </a:ext>
            </a:extLst>
          </p:cNvPr>
          <p:cNvGraphicFramePr>
            <a:graphicFrameLocks noGrp="1"/>
          </p:cNvGraphicFramePr>
          <p:nvPr>
            <p:ph idx="1"/>
            <p:extLst>
              <p:ext uri="{D42A27DB-BD31-4B8C-83A1-F6EECF244321}">
                <p14:modId xmlns:p14="http://schemas.microsoft.com/office/powerpoint/2010/main" val="2694507045"/>
              </p:ext>
            </p:extLst>
          </p:nvPr>
        </p:nvGraphicFramePr>
        <p:xfrm>
          <a:off x="4563533" y="1036320"/>
          <a:ext cx="7103872" cy="53096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descr="A logo with a letter&#10;&#10;AI-generated content may be incorrect.">
            <a:extLst>
              <a:ext uri="{FF2B5EF4-FFF2-40B4-BE49-F238E27FC236}">
                <a16:creationId xmlns:a16="http://schemas.microsoft.com/office/drawing/2014/main" id="{B8456441-ED83-12FE-EC9E-769EEC4ABEE1}"/>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0" y="5715068"/>
            <a:ext cx="1105287" cy="1142931"/>
          </a:xfrm>
          <a:prstGeom prst="rect">
            <a:avLst/>
          </a:prstGeom>
          <a:noFill/>
          <a:ln>
            <a:noFill/>
          </a:ln>
        </p:spPr>
      </p:pic>
    </p:spTree>
    <p:extLst>
      <p:ext uri="{BB962C8B-B14F-4D97-AF65-F5344CB8AC3E}">
        <p14:creationId xmlns:p14="http://schemas.microsoft.com/office/powerpoint/2010/main" val="30532696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D16C4DE-5FF1-8D34-BBA1-FC43F3155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46C73186-7B14-9B10-94EB-F24722B3B800}"/>
              </a:ext>
            </a:extLst>
          </p:cNvPr>
          <p:cNvSpPr>
            <a:spLocks noGrp="1"/>
          </p:cNvSpPr>
          <p:nvPr>
            <p:ph type="title"/>
          </p:nvPr>
        </p:nvSpPr>
        <p:spPr>
          <a:xfrm>
            <a:off x="521208" y="976161"/>
            <a:ext cx="3939032" cy="1299680"/>
          </a:xfrm>
        </p:spPr>
        <p:txBody>
          <a:bodyPr>
            <a:normAutofit/>
          </a:bodyPr>
          <a:lstStyle/>
          <a:p>
            <a:r>
              <a:rPr lang="en-GB" sz="3600" i="0" dirty="0">
                <a:effectLst/>
                <a:latin typeface="Arial" panose="020B0604020202020204" pitchFamily="34" charset="0"/>
                <a:cs typeface="Arial" panose="020B0604020202020204" pitchFamily="34" charset="0"/>
              </a:rPr>
              <a:t>4.1 Return of Investment (ROI)</a:t>
            </a:r>
            <a:endParaRPr lang="en-GB" sz="3600" dirty="0">
              <a:latin typeface="Arial" panose="020B0604020202020204" pitchFamily="34" charset="0"/>
              <a:cs typeface="Arial" panose="020B0604020202020204" pitchFamily="34" charset="0"/>
            </a:endParaRPr>
          </a:p>
        </p:txBody>
      </p:sp>
      <p:sp>
        <p:nvSpPr>
          <p:cNvPr id="18" name="Rectangle 17">
            <a:extLst>
              <a:ext uri="{FF2B5EF4-FFF2-40B4-BE49-F238E27FC236}">
                <a16:creationId xmlns:a16="http://schemas.microsoft.com/office/drawing/2014/main" id="{06695334-1C63-71B0-DABC-EFEFD76F19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3422011"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graphicFrame>
        <p:nvGraphicFramePr>
          <p:cNvPr id="5" name="Content Placeholder 2">
            <a:extLst>
              <a:ext uri="{FF2B5EF4-FFF2-40B4-BE49-F238E27FC236}">
                <a16:creationId xmlns:a16="http://schemas.microsoft.com/office/drawing/2014/main" id="{A9420FC4-63BF-767F-E854-9EA33CF4E5AE}"/>
              </a:ext>
            </a:extLst>
          </p:cNvPr>
          <p:cNvGraphicFramePr>
            <a:graphicFrameLocks noGrp="1"/>
          </p:cNvGraphicFramePr>
          <p:nvPr>
            <p:ph idx="1"/>
            <p:extLst>
              <p:ext uri="{D42A27DB-BD31-4B8C-83A1-F6EECF244321}">
                <p14:modId xmlns:p14="http://schemas.microsoft.com/office/powerpoint/2010/main" val="761720494"/>
              </p:ext>
            </p:extLst>
          </p:nvPr>
        </p:nvGraphicFramePr>
        <p:xfrm>
          <a:off x="4563533" y="1036320"/>
          <a:ext cx="7103872" cy="53096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descr="A logo with a letter&#10;&#10;AI-generated content may be incorrect.">
            <a:extLst>
              <a:ext uri="{FF2B5EF4-FFF2-40B4-BE49-F238E27FC236}">
                <a16:creationId xmlns:a16="http://schemas.microsoft.com/office/drawing/2014/main" id="{66D1D58A-B9C5-A0FC-D694-1D52CBEDE901}"/>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0" y="5715068"/>
            <a:ext cx="1105287" cy="1142931"/>
          </a:xfrm>
          <a:prstGeom prst="rect">
            <a:avLst/>
          </a:prstGeom>
          <a:noFill/>
          <a:ln>
            <a:noFill/>
          </a:ln>
        </p:spPr>
      </p:pic>
    </p:spTree>
    <p:extLst>
      <p:ext uri="{BB962C8B-B14F-4D97-AF65-F5344CB8AC3E}">
        <p14:creationId xmlns:p14="http://schemas.microsoft.com/office/powerpoint/2010/main" val="22785202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359959-94FD-C2E0-5E80-E5BAEB2BC891}"/>
              </a:ext>
            </a:extLst>
          </p:cNvPr>
          <p:cNvSpPr>
            <a:spLocks noGrp="1"/>
          </p:cNvSpPr>
          <p:nvPr>
            <p:ph type="title"/>
          </p:nvPr>
        </p:nvSpPr>
        <p:spPr>
          <a:xfrm>
            <a:off x="561787" y="1011936"/>
            <a:ext cx="4572290" cy="897612"/>
          </a:xfrm>
        </p:spPr>
        <p:txBody>
          <a:bodyPr>
            <a:normAutofit/>
          </a:bodyPr>
          <a:lstStyle/>
          <a:p>
            <a:r>
              <a:rPr lang="en-GB" sz="4000" i="0" dirty="0">
                <a:effectLst/>
                <a:latin typeface="Arial" panose="020B0604020202020204" pitchFamily="34" charset="0"/>
                <a:cs typeface="Arial" panose="020B0604020202020204" pitchFamily="34" charset="0"/>
              </a:rPr>
              <a:t>4.2 Conclusion</a:t>
            </a:r>
            <a:endParaRPr lang="en-GB" sz="4000" dirty="0">
              <a:latin typeface="Arial" panose="020B0604020202020204" pitchFamily="34" charset="0"/>
              <a:cs typeface="Arial" panose="020B0604020202020204" pitchFamily="34" charset="0"/>
            </a:endParaRPr>
          </a:p>
        </p:txBody>
      </p:sp>
      <p:sp>
        <p:nvSpPr>
          <p:cNvPr id="18" name="Rectangle 17">
            <a:extLst>
              <a:ext uri="{FF2B5EF4-FFF2-40B4-BE49-F238E27FC236}">
                <a16:creationId xmlns:a16="http://schemas.microsoft.com/office/drawing/2014/main" id="{A91E908F-EF1E-2FDB-BE4D-3F4C56B2F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7A2980E-8F82-6B7D-A838-277407403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A2EE94A-B491-3E67-9D03-FCD63CDB300E}"/>
              </a:ext>
            </a:extLst>
          </p:cNvPr>
          <p:cNvGraphicFramePr>
            <a:graphicFrameLocks noGrp="1"/>
          </p:cNvGraphicFramePr>
          <p:nvPr>
            <p:ph idx="1"/>
            <p:extLst>
              <p:ext uri="{D42A27DB-BD31-4B8C-83A1-F6EECF244321}">
                <p14:modId xmlns:p14="http://schemas.microsoft.com/office/powerpoint/2010/main" val="3142972175"/>
              </p:ext>
            </p:extLst>
          </p:nvPr>
        </p:nvGraphicFramePr>
        <p:xfrm>
          <a:off x="5532120" y="978408"/>
          <a:ext cx="6141430" cy="50287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descr="A logo with a letter&#10;&#10;AI-generated content may be incorrect.">
            <a:extLst>
              <a:ext uri="{FF2B5EF4-FFF2-40B4-BE49-F238E27FC236}">
                <a16:creationId xmlns:a16="http://schemas.microsoft.com/office/drawing/2014/main" id="{5DC3F9A3-86AB-B276-FD69-6E809CA70787}"/>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9144" y="5156604"/>
            <a:ext cx="1105287" cy="1142931"/>
          </a:xfrm>
          <a:prstGeom prst="rect">
            <a:avLst/>
          </a:prstGeom>
          <a:noFill/>
          <a:ln>
            <a:noFill/>
          </a:ln>
        </p:spPr>
      </p:pic>
    </p:spTree>
    <p:extLst>
      <p:ext uri="{BB962C8B-B14F-4D97-AF65-F5344CB8AC3E}">
        <p14:creationId xmlns:p14="http://schemas.microsoft.com/office/powerpoint/2010/main" val="42627054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10E52-E96A-036F-7158-08B518FA7CAA}"/>
              </a:ext>
            </a:extLst>
          </p:cNvPr>
          <p:cNvSpPr>
            <a:spLocks noGrp="1"/>
          </p:cNvSpPr>
          <p:nvPr>
            <p:ph type="title"/>
          </p:nvPr>
        </p:nvSpPr>
        <p:spPr>
          <a:xfrm>
            <a:off x="1025870" y="973328"/>
            <a:ext cx="3485170" cy="830072"/>
          </a:xfrm>
        </p:spPr>
        <p:txBody>
          <a:bodyPr>
            <a:normAutofit/>
          </a:bodyPr>
          <a:lstStyle/>
          <a:p>
            <a:r>
              <a:rPr lang="en-GB" sz="3600" dirty="0">
                <a:latin typeface="Arial" panose="020B0604020202020204" pitchFamily="34" charset="0"/>
                <a:cs typeface="Arial" panose="020B0604020202020204" pitchFamily="34" charset="0"/>
              </a:rPr>
              <a:t>5.0 References</a:t>
            </a:r>
          </a:p>
        </p:txBody>
      </p:sp>
      <p:sp>
        <p:nvSpPr>
          <p:cNvPr id="3" name="Content Placeholder 2">
            <a:extLst>
              <a:ext uri="{FF2B5EF4-FFF2-40B4-BE49-F238E27FC236}">
                <a16:creationId xmlns:a16="http://schemas.microsoft.com/office/drawing/2014/main" id="{DDD13CB9-2F6D-AAE4-A233-43845495C4CF}"/>
              </a:ext>
            </a:extLst>
          </p:cNvPr>
          <p:cNvSpPr>
            <a:spLocks noGrp="1"/>
          </p:cNvSpPr>
          <p:nvPr>
            <p:ph idx="1"/>
          </p:nvPr>
        </p:nvSpPr>
        <p:spPr>
          <a:xfrm>
            <a:off x="5670110" y="0"/>
            <a:ext cx="6521890" cy="6858000"/>
          </a:xfrm>
        </p:spPr>
        <p:txBody>
          <a:bodyPr>
            <a:normAutofit fontScale="25000" lnSpcReduction="20000"/>
          </a:bodyPr>
          <a:lstStyle/>
          <a:p>
            <a:r>
              <a:rPr lang="en-US" sz="4200" b="1" dirty="0">
                <a:latin typeface="Arial" panose="020B0604020202020204" pitchFamily="34" charset="0"/>
                <a:cs typeface="Arial" panose="020B0604020202020204" pitchFamily="34" charset="0"/>
              </a:rPr>
              <a:t>Baines, P., Fill, C. and Rosengren, S. (2022) Marketing. 6th edn. Oxford: Oxford University Press.</a:t>
            </a:r>
          </a:p>
          <a:p>
            <a:r>
              <a:rPr lang="en-US" sz="4200" b="1" dirty="0">
                <a:latin typeface="Arial" panose="020B0604020202020204" pitchFamily="34" charset="0"/>
                <a:cs typeface="Arial" panose="020B0604020202020204" pitchFamily="34" charset="0"/>
              </a:rPr>
              <a:t>British Business Bank (2023) Start Up Loan Scheme: Terms and Conditions. London: British Business Bank</a:t>
            </a:r>
            <a:r>
              <a:rPr lang="en-US" sz="4200" b="1" dirty="0">
                <a:latin typeface="Arial" panose="020B0604020202020204" pitchFamily="34" charset="0"/>
                <a:cs typeface="Arial" panose="020B0604020202020204" pitchFamily="34" charset="0"/>
                <a:hlinkClick r:id="rId3"/>
              </a:rPr>
              <a:t>https://www.british-business-bank.co.uk/business-guidance/guidance-articles/finance/start-up-loan </a:t>
            </a:r>
            <a:endParaRPr lang="en-US" sz="4200" b="1" dirty="0">
              <a:latin typeface="Arial" panose="020B0604020202020204" pitchFamily="34" charset="0"/>
              <a:cs typeface="Arial" panose="020B0604020202020204" pitchFamily="34" charset="0"/>
            </a:endParaRPr>
          </a:p>
          <a:p>
            <a:r>
              <a:rPr lang="en-US" sz="4200" b="1" dirty="0">
                <a:latin typeface="Arial" panose="020B0604020202020204" pitchFamily="34" charset="0"/>
                <a:cs typeface="Arial" panose="020B0604020202020204" pitchFamily="34" charset="0"/>
              </a:rPr>
              <a:t>Cockpit Arts (2023) Seedbed Fund Application Guidelines. London: Cockpit Arts. </a:t>
            </a:r>
            <a:r>
              <a:rPr lang="en-US" sz="4200" b="1" dirty="0">
                <a:latin typeface="Arial" panose="020B0604020202020204" pitchFamily="34" charset="0"/>
                <a:cs typeface="Arial" panose="020B0604020202020204" pitchFamily="34" charset="0"/>
                <a:hlinkClick r:id="rId4"/>
              </a:rPr>
              <a:t>https://cockpitstudios.org/apply/awards-and-bursaries/</a:t>
            </a:r>
            <a:endParaRPr lang="en-US" sz="4200" b="1" dirty="0">
              <a:latin typeface="Arial" panose="020B0604020202020204" pitchFamily="34" charset="0"/>
              <a:cs typeface="Arial" panose="020B0604020202020204" pitchFamily="34" charset="0"/>
            </a:endParaRPr>
          </a:p>
          <a:p>
            <a:r>
              <a:rPr lang="en-US" sz="4200" b="1" dirty="0">
                <a:latin typeface="Arial" panose="020B0604020202020204" pitchFamily="34" charset="0"/>
                <a:cs typeface="Arial" panose="020B0604020202020204" pitchFamily="34" charset="0"/>
              </a:rPr>
              <a:t>Craft Council (2023) Market for craft. [online] Available at: </a:t>
            </a:r>
            <a:r>
              <a:rPr lang="en-US" sz="4200" b="1" dirty="0">
                <a:latin typeface="Arial" panose="020B0604020202020204" pitchFamily="34" charset="0"/>
                <a:cs typeface="Arial" panose="020B0604020202020204" pitchFamily="34" charset="0"/>
                <a:hlinkClick r:id="rId5"/>
              </a:rPr>
              <a:t>https://www.craftscouncil.org.uk/insight-and-advocacy/research-library/market-for-craft</a:t>
            </a:r>
            <a:endParaRPr lang="en-US" sz="4200" b="1" dirty="0">
              <a:latin typeface="Arial" panose="020B0604020202020204" pitchFamily="34" charset="0"/>
              <a:cs typeface="Arial" panose="020B0604020202020204" pitchFamily="34" charset="0"/>
            </a:endParaRPr>
          </a:p>
          <a:p>
            <a:r>
              <a:rPr lang="en-US" sz="4200" b="1" dirty="0">
                <a:latin typeface="Arial" panose="020B0604020202020204" pitchFamily="34" charset="0"/>
                <a:cs typeface="Arial" panose="020B0604020202020204" pitchFamily="34" charset="0"/>
              </a:rPr>
              <a:t>Deloitte (2023) Global Powers of Luxury Goods. London: Deloitte. </a:t>
            </a:r>
            <a:r>
              <a:rPr lang="en-US" sz="4200" b="1" dirty="0">
                <a:latin typeface="Arial" panose="020B0604020202020204" pitchFamily="34" charset="0"/>
                <a:cs typeface="Arial" panose="020B0604020202020204" pitchFamily="34" charset="0"/>
                <a:hlinkClick r:id="rId6"/>
              </a:rPr>
              <a:t>https://www.deloitte.com/global/en/Industries/consumer/analysis/gx-cb-global-powers-of-luxury-goods.html </a:t>
            </a:r>
            <a:endParaRPr lang="en-US" sz="4200" b="1" dirty="0">
              <a:latin typeface="Arial" panose="020B0604020202020204" pitchFamily="34" charset="0"/>
              <a:cs typeface="Arial" panose="020B0604020202020204" pitchFamily="34" charset="0"/>
            </a:endParaRPr>
          </a:p>
          <a:p>
            <a:r>
              <a:rPr lang="en-US" sz="4200" b="1" dirty="0">
                <a:latin typeface="Arial" panose="020B0604020202020204" pitchFamily="34" charset="0"/>
                <a:cs typeface="Arial" panose="020B0604020202020204" pitchFamily="34" charset="0"/>
              </a:rPr>
              <a:t>Etsy, Inc. (2022) Annual Report 2022. Brooklyn: Etsy. </a:t>
            </a:r>
            <a:r>
              <a:rPr lang="en-US" sz="4200" b="1" dirty="0">
                <a:latin typeface="Arial" panose="020B0604020202020204" pitchFamily="34" charset="0"/>
                <a:cs typeface="Arial" panose="020B0604020202020204" pitchFamily="34" charset="0"/>
                <a:hlinkClick r:id="rId7"/>
              </a:rPr>
              <a:t>https://investors.etsy.com/financials/annual-reports-and-proxy/default.aspx</a:t>
            </a:r>
            <a:endParaRPr lang="en-US" sz="4200" b="1" dirty="0">
              <a:latin typeface="Arial" panose="020B0604020202020204" pitchFamily="34" charset="0"/>
              <a:cs typeface="Arial" panose="020B0604020202020204" pitchFamily="34" charset="0"/>
            </a:endParaRPr>
          </a:p>
          <a:p>
            <a:r>
              <a:rPr lang="en-US" sz="4200" b="1" dirty="0">
                <a:latin typeface="Arial" panose="020B0604020202020204" pitchFamily="34" charset="0"/>
                <a:cs typeface="Arial" panose="020B0604020202020204" pitchFamily="34" charset="0"/>
              </a:rPr>
              <a:t>Federation of Small Businesses (2023) Small Business Index, Quarter 2, 2023. [online] www.fsb.org.uk. Available </a:t>
            </a:r>
            <a:r>
              <a:rPr lang="en-US" sz="4200" b="1" dirty="0" err="1">
                <a:latin typeface="Arial" panose="020B0604020202020204" pitchFamily="34" charset="0"/>
                <a:cs typeface="Arial" panose="020B0604020202020204" pitchFamily="34" charset="0"/>
              </a:rPr>
              <a:t>at:</a:t>
            </a:r>
            <a:r>
              <a:rPr lang="en-US" sz="4200" b="1" dirty="0" err="1">
                <a:latin typeface="Arial" panose="020B0604020202020204" pitchFamily="34" charset="0"/>
                <a:cs typeface="Arial" panose="020B0604020202020204" pitchFamily="34" charset="0"/>
                <a:hlinkClick r:id="rId8"/>
              </a:rPr>
              <a:t>https</a:t>
            </a:r>
            <a:r>
              <a:rPr lang="en-US" sz="4200" b="1" dirty="0">
                <a:latin typeface="Arial" panose="020B0604020202020204" pitchFamily="34" charset="0"/>
                <a:cs typeface="Arial" panose="020B0604020202020204" pitchFamily="34" charset="0"/>
                <a:hlinkClick r:id="rId8"/>
              </a:rPr>
              <a:t>://www.fsb.org.uk/resource-report/small-business-index-quarter-2-2023.html.</a:t>
            </a:r>
            <a:endParaRPr lang="en-US" sz="4200" b="1" dirty="0">
              <a:latin typeface="Arial" panose="020B0604020202020204" pitchFamily="34" charset="0"/>
              <a:cs typeface="Arial" panose="020B0604020202020204" pitchFamily="34" charset="0"/>
            </a:endParaRPr>
          </a:p>
          <a:p>
            <a:r>
              <a:rPr lang="en-US" sz="4200" b="1" dirty="0">
                <a:latin typeface="Arial" panose="020B0604020202020204" pitchFamily="34" charset="0"/>
                <a:cs typeface="Arial" panose="020B0604020202020204" pitchFamily="34" charset="0"/>
              </a:rPr>
              <a:t>Franken, K. and Schor, J. (2023) 'Putting the sharing economy into perspective', Environmental Innovation and Societal Transitions, 23, pp. 3-10. </a:t>
            </a:r>
          </a:p>
          <a:p>
            <a:r>
              <a:rPr lang="en-US" sz="4200" b="1" dirty="0">
                <a:latin typeface="Arial" panose="020B0604020202020204" pitchFamily="34" charset="0"/>
                <a:cs typeface="Arial" panose="020B0604020202020204" pitchFamily="34" charset="0"/>
              </a:rPr>
              <a:t>Kotler, P. and Armstrong, G. (2023) Principles of Marketing. 19th </a:t>
            </a:r>
            <a:r>
              <a:rPr lang="en-US" sz="4200" b="1" dirty="0" err="1">
                <a:latin typeface="Arial" panose="020B0604020202020204" pitchFamily="34" charset="0"/>
                <a:cs typeface="Arial" panose="020B0604020202020204" pitchFamily="34" charset="0"/>
              </a:rPr>
              <a:t>edn</a:t>
            </a:r>
            <a:r>
              <a:rPr lang="en-US" sz="4200" b="1" dirty="0">
                <a:latin typeface="Arial" panose="020B0604020202020204" pitchFamily="34" charset="0"/>
                <a:cs typeface="Arial" panose="020B0604020202020204" pitchFamily="34" charset="0"/>
              </a:rPr>
              <a:t>. London: </a:t>
            </a:r>
            <a:r>
              <a:rPr lang="en-US" sz="4200" b="1" dirty="0" err="1">
                <a:latin typeface="Arial" panose="020B0604020202020204" pitchFamily="34" charset="0"/>
                <a:cs typeface="Arial" panose="020B0604020202020204" pitchFamily="34" charset="0"/>
              </a:rPr>
              <a:t>Pearson.</a:t>
            </a:r>
            <a:r>
              <a:rPr lang="en-US" sz="4200" b="1" dirty="0" err="1">
                <a:latin typeface="Arial" panose="020B0604020202020204" pitchFamily="34" charset="0"/>
                <a:cs typeface="Arial" panose="020B0604020202020204" pitchFamily="34" charset="0"/>
                <a:hlinkClick r:id="rId9"/>
              </a:rPr>
              <a:t>https</a:t>
            </a:r>
            <a:r>
              <a:rPr lang="en-US" sz="4200" b="1" dirty="0">
                <a:latin typeface="Arial" panose="020B0604020202020204" pitchFamily="34" charset="0"/>
                <a:cs typeface="Arial" panose="020B0604020202020204" pitchFamily="34" charset="0"/>
                <a:hlinkClick r:id="rId9"/>
              </a:rPr>
              <a:t>://ideas.repec.org/h/elg/eechap/18253_8.html </a:t>
            </a:r>
            <a:endParaRPr lang="en-US" sz="4200" b="1" dirty="0">
              <a:latin typeface="Arial" panose="020B0604020202020204" pitchFamily="34" charset="0"/>
              <a:cs typeface="Arial" panose="020B0604020202020204" pitchFamily="34" charset="0"/>
            </a:endParaRPr>
          </a:p>
          <a:p>
            <a:r>
              <a:rPr lang="en-US" sz="4200" b="1" dirty="0">
                <a:latin typeface="Arial" panose="020B0604020202020204" pitchFamily="34" charset="0"/>
                <a:cs typeface="Arial" panose="020B0604020202020204" pitchFamily="34" charset="0"/>
              </a:rPr>
              <a:t>McDonnell, T.E. (2023). Cultural Objects, Material Culture, and Materiality. Annual Review of Sociology, 49(1). </a:t>
            </a:r>
            <a:r>
              <a:rPr lang="en-US" sz="4200" b="1" dirty="0" err="1">
                <a:latin typeface="Arial" panose="020B0604020202020204" pitchFamily="34" charset="0"/>
                <a:cs typeface="Arial" panose="020B0604020202020204" pitchFamily="34" charset="0"/>
              </a:rPr>
              <a:t>doi:</a:t>
            </a:r>
            <a:r>
              <a:rPr lang="en-US" sz="4200" b="1" dirty="0" err="1">
                <a:latin typeface="Arial" panose="020B0604020202020204" pitchFamily="34" charset="0"/>
                <a:cs typeface="Arial" panose="020B0604020202020204" pitchFamily="34" charset="0"/>
                <a:hlinkClick r:id="rId10"/>
              </a:rPr>
              <a:t>https</a:t>
            </a:r>
            <a:r>
              <a:rPr lang="en-US" sz="4200" b="1" dirty="0">
                <a:latin typeface="Arial" panose="020B0604020202020204" pitchFamily="34" charset="0"/>
                <a:cs typeface="Arial" panose="020B0604020202020204" pitchFamily="34" charset="0"/>
                <a:hlinkClick r:id="rId10"/>
              </a:rPr>
              <a:t>://doi.org/10.1146/annurev-soc-031021-041439</a:t>
            </a:r>
            <a:endParaRPr lang="en-US" sz="4200" b="1" dirty="0">
              <a:latin typeface="Arial" panose="020B0604020202020204" pitchFamily="34" charset="0"/>
              <a:cs typeface="Arial" panose="020B0604020202020204" pitchFamily="34" charset="0"/>
            </a:endParaRPr>
          </a:p>
          <a:p>
            <a:r>
              <a:rPr lang="en-US" sz="4200" b="1" dirty="0">
                <a:latin typeface="Arial" panose="020B0604020202020204" pitchFamily="34" charset="0"/>
                <a:cs typeface="Arial" panose="020B0604020202020204" pitchFamily="34" charset="0"/>
              </a:rPr>
              <a:t>McKinsey &amp; Company (2023) The State of Fashion 2023: Sustainability First. New York: McKinsey &amp; Company. </a:t>
            </a:r>
            <a:r>
              <a:rPr lang="en-US" sz="4200" b="1" dirty="0">
                <a:latin typeface="Arial" panose="020B0604020202020204" pitchFamily="34" charset="0"/>
                <a:cs typeface="Arial" panose="020B0604020202020204" pitchFamily="34" charset="0"/>
                <a:hlinkClick r:id="rId11"/>
              </a:rPr>
              <a:t>https://www.mckinsey.com/~/media/mckinsey/industries/retail/our%20insights/state%20of%20fashion/2023/the-state-of-fashion-2023-holding-onto-growth-as-global-clouds-gathers-vf.pdf</a:t>
            </a:r>
            <a:endParaRPr lang="en-US" sz="4200" b="1" dirty="0">
              <a:latin typeface="Arial" panose="020B0604020202020204" pitchFamily="34" charset="0"/>
              <a:cs typeface="Arial" panose="020B0604020202020204" pitchFamily="34" charset="0"/>
            </a:endParaRPr>
          </a:p>
          <a:p>
            <a:r>
              <a:rPr lang="en-US" sz="4200" b="1" dirty="0">
                <a:latin typeface="Arial" panose="020B0604020202020204" pitchFamily="34" charset="0"/>
                <a:cs typeface="Arial" panose="020B0604020202020204" pitchFamily="34" charset="0"/>
              </a:rPr>
              <a:t>Mintel (2023) UK Home Accessories Market Report. London: Mintel Group Ltd. </a:t>
            </a:r>
            <a:r>
              <a:rPr lang="en-US" sz="4200" b="1" dirty="0">
                <a:latin typeface="Arial" panose="020B0604020202020204" pitchFamily="34" charset="0"/>
                <a:cs typeface="Arial" panose="020B0604020202020204" pitchFamily="34" charset="0"/>
                <a:hlinkClick r:id="rId12"/>
              </a:rPr>
              <a:t>https://store.mintel.com/report/uk-homewares-retailing-market-report</a:t>
            </a:r>
            <a:endParaRPr lang="en-US" sz="4200" b="1" dirty="0">
              <a:latin typeface="Arial" panose="020B0604020202020204" pitchFamily="34" charset="0"/>
              <a:cs typeface="Arial" panose="020B0604020202020204" pitchFamily="34" charset="0"/>
            </a:endParaRPr>
          </a:p>
          <a:p>
            <a:r>
              <a:rPr lang="en-US" sz="4200" b="1" dirty="0">
                <a:latin typeface="Arial" panose="020B0604020202020204" pitchFamily="34" charset="0"/>
                <a:cs typeface="Arial" panose="020B0604020202020204" pitchFamily="34" charset="0"/>
              </a:rPr>
              <a:t>Statista (2023) Craft and Handicraft Market in the United Kingdom. London: Statista Research Department. </a:t>
            </a:r>
            <a:r>
              <a:rPr lang="en-US" sz="4200" b="1" dirty="0">
                <a:latin typeface="Arial" panose="020B0604020202020204" pitchFamily="34" charset="0"/>
                <a:cs typeface="Arial" panose="020B0604020202020204" pitchFamily="34" charset="0"/>
                <a:hlinkClick r:id="rId13"/>
              </a:rPr>
              <a:t>https://www.statista.com/statistics/284985/crafts-industry-gross-value-added-gva-in-the-united-kingdom-uk/ </a:t>
            </a:r>
            <a:endParaRPr lang="en-US" sz="4200" b="1" dirty="0">
              <a:latin typeface="Arial" panose="020B0604020202020204" pitchFamily="34" charset="0"/>
              <a:cs typeface="Arial" panose="020B0604020202020204" pitchFamily="34" charset="0"/>
            </a:endParaRPr>
          </a:p>
          <a:p>
            <a:r>
              <a:rPr lang="en-US" sz="4200" b="1" dirty="0">
                <a:latin typeface="Arial" panose="020B0604020202020204" pitchFamily="34" charset="0"/>
                <a:cs typeface="Arial" panose="020B0604020202020204" pitchFamily="34" charset="0"/>
              </a:rPr>
              <a:t>Technavio (2022) Global Personalized Gifts Market 2022-2026. London: Technavio. </a:t>
            </a:r>
            <a:r>
              <a:rPr lang="en-US" sz="4200" b="1" dirty="0">
                <a:latin typeface="Arial" panose="020B0604020202020204" pitchFamily="34" charset="0"/>
                <a:cs typeface="Arial" panose="020B0604020202020204" pitchFamily="34" charset="0"/>
                <a:hlinkClick r:id="rId14"/>
              </a:rPr>
              <a:t>https://www.technavio.com/report/personalized-gifts-market-size-industry-analysis </a:t>
            </a:r>
            <a:endParaRPr lang="en-US" sz="4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809841271"/>
      </p:ext>
    </p:extLst>
  </p:cSld>
  <p:clrMapOvr>
    <a:masterClrMapping/>
  </p:clrMapOvr>
</p:sld>
</file>

<file path=ppt/theme/theme1.xml><?xml version="1.0" encoding="utf-8"?>
<a:theme xmlns:a="http://schemas.openxmlformats.org/drawingml/2006/main" name="GestaltVTI">
  <a:themeElements>
    <a:clrScheme name="Custom 86">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Bierstad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1250</TotalTime>
  <Words>3501</Words>
  <Application>Microsoft Office PowerPoint</Application>
  <PresentationFormat>Widescreen</PresentationFormat>
  <Paragraphs>332</Paragraphs>
  <Slides>18</Slides>
  <Notes>18</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Aptos</vt:lpstr>
      <vt:lpstr>Arial</vt:lpstr>
      <vt:lpstr>Bierstadt</vt:lpstr>
      <vt:lpstr>Courier New</vt:lpstr>
      <vt:lpstr>Segoe UI Emoji</vt:lpstr>
      <vt:lpstr>Symbol</vt:lpstr>
      <vt:lpstr>Times New Roman</vt:lpstr>
      <vt:lpstr>GestaltVTI</vt:lpstr>
      <vt:lpstr>  </vt:lpstr>
      <vt:lpstr>Presentation Overview</vt:lpstr>
      <vt:lpstr>1.0 Business Overview</vt:lpstr>
      <vt:lpstr>1.1 Brand Development</vt:lpstr>
      <vt:lpstr>1.2 Mission and Aims</vt:lpstr>
      <vt:lpstr>1.3 Unique Selling Proposition (USP)</vt:lpstr>
      <vt:lpstr>1.4 Business Structure &amp; Location</vt:lpstr>
      <vt:lpstr>1.5 Human Resources Strategy</vt:lpstr>
      <vt:lpstr>2.0 (12-Months) Marketing Strategy</vt:lpstr>
      <vt:lpstr>2.1 Market Opportunity</vt:lpstr>
      <vt:lpstr>2.2 Digital Marketing Examples</vt:lpstr>
      <vt:lpstr>2.3 Physical Marketing Examples</vt:lpstr>
      <vt:lpstr>3.0 Cashflow Forecast  12 Months</vt:lpstr>
      <vt:lpstr>3.1 Investment Benefits</vt:lpstr>
      <vt:lpstr>4.0 Why is MatArt a good investment?</vt:lpstr>
      <vt:lpstr>4.1 Return of Investment (ROI)</vt:lpstr>
      <vt:lpstr>4.2 Conclusion</vt:lpstr>
      <vt:lpstr>5.0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anon</dc:creator>
  <cp:lastModifiedBy>Andrei Popina (2332738)</cp:lastModifiedBy>
  <cp:revision>9</cp:revision>
  <dcterms:created xsi:type="dcterms:W3CDTF">2025-03-13T20:51:13Z</dcterms:created>
  <dcterms:modified xsi:type="dcterms:W3CDTF">2025-03-23T23:39:10Z</dcterms:modified>
</cp:coreProperties>
</file>