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78" d="100"/>
          <a:sy n="78" d="100"/>
        </p:scale>
        <p:origin x="878"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jaunbailey02@gmail.com" userId="6f5d02e63af2f6ea" providerId="LiveId" clId="{1B917BF5-562C-4D5A-BF76-6D21D623464A}"/>
    <pc:docChg chg="custSel modSld">
      <pc:chgData name="dejaunbailey02@gmail.com" userId="6f5d02e63af2f6ea" providerId="LiveId" clId="{1B917BF5-562C-4D5A-BF76-6D21D623464A}" dt="2022-06-30T08:49:30.983" v="369" actId="20577"/>
      <pc:docMkLst>
        <pc:docMk/>
      </pc:docMkLst>
      <pc:sldChg chg="modSp mod">
        <pc:chgData name="dejaunbailey02@gmail.com" userId="6f5d02e63af2f6ea" providerId="LiveId" clId="{1B917BF5-562C-4D5A-BF76-6D21D623464A}" dt="2022-06-28T18:55:17.295" v="0" actId="20577"/>
        <pc:sldMkLst>
          <pc:docMk/>
          <pc:sldMk cId="3654986314" sldId="257"/>
        </pc:sldMkLst>
        <pc:spChg chg="mod">
          <ac:chgData name="dejaunbailey02@gmail.com" userId="6f5d02e63af2f6ea" providerId="LiveId" clId="{1B917BF5-562C-4D5A-BF76-6D21D623464A}" dt="2022-06-28T18:55:17.295" v="0" actId="20577"/>
          <ac:spMkLst>
            <pc:docMk/>
            <pc:sldMk cId="3654986314" sldId="257"/>
            <ac:spMk id="5" creationId="{F6AA0748-59BF-C541-00F7-3FD27DF2A333}"/>
          </ac:spMkLst>
        </pc:spChg>
      </pc:sldChg>
      <pc:sldChg chg="modSp mod">
        <pc:chgData name="dejaunbailey02@gmail.com" userId="6f5d02e63af2f6ea" providerId="LiveId" clId="{1B917BF5-562C-4D5A-BF76-6D21D623464A}" dt="2022-06-30T08:49:30.983" v="369" actId="20577"/>
        <pc:sldMkLst>
          <pc:docMk/>
          <pc:sldMk cId="728431158" sldId="258"/>
        </pc:sldMkLst>
        <pc:spChg chg="mod">
          <ac:chgData name="dejaunbailey02@gmail.com" userId="6f5d02e63af2f6ea" providerId="LiveId" clId="{1B917BF5-562C-4D5A-BF76-6D21D623464A}" dt="2022-06-28T18:56:15.913" v="3" actId="20577"/>
          <ac:spMkLst>
            <pc:docMk/>
            <pc:sldMk cId="728431158" sldId="258"/>
            <ac:spMk id="3" creationId="{0F09CE63-0882-8AFF-0209-B0CCAC7DFBE0}"/>
          </ac:spMkLst>
        </pc:spChg>
        <pc:spChg chg="mod">
          <ac:chgData name="dejaunbailey02@gmail.com" userId="6f5d02e63af2f6ea" providerId="LiveId" clId="{1B917BF5-562C-4D5A-BF76-6D21D623464A}" dt="2022-06-30T08:49:30.983" v="369" actId="20577"/>
          <ac:spMkLst>
            <pc:docMk/>
            <pc:sldMk cId="728431158" sldId="258"/>
            <ac:spMk id="4" creationId="{140A5DA8-0985-8812-EB85-39F67B99C0EA}"/>
          </ac:spMkLst>
        </pc:spChg>
      </pc:sldChg>
      <pc:sldChg chg="modSp mod">
        <pc:chgData name="dejaunbailey02@gmail.com" userId="6f5d02e63af2f6ea" providerId="LiveId" clId="{1B917BF5-562C-4D5A-BF76-6D21D623464A}" dt="2022-06-28T19:05:51.595" v="355" actId="20577"/>
        <pc:sldMkLst>
          <pc:docMk/>
          <pc:sldMk cId="1216176066" sldId="259"/>
        </pc:sldMkLst>
        <pc:spChg chg="mod">
          <ac:chgData name="dejaunbailey02@gmail.com" userId="6f5d02e63af2f6ea" providerId="LiveId" clId="{1B917BF5-562C-4D5A-BF76-6D21D623464A}" dt="2022-06-28T19:05:51.595" v="355" actId="20577"/>
          <ac:spMkLst>
            <pc:docMk/>
            <pc:sldMk cId="1216176066" sldId="259"/>
            <ac:spMk id="4" creationId="{E3EC6DA6-7960-7E84-C366-AE169AE03E67}"/>
          </ac:spMkLst>
        </pc:spChg>
      </pc:sldChg>
      <pc:sldChg chg="modSp mod">
        <pc:chgData name="dejaunbailey02@gmail.com" userId="6f5d02e63af2f6ea" providerId="LiveId" clId="{1B917BF5-562C-4D5A-BF76-6D21D623464A}" dt="2022-06-30T08:36:06.792" v="359" actId="20577"/>
        <pc:sldMkLst>
          <pc:docMk/>
          <pc:sldMk cId="3170091395" sldId="263"/>
        </pc:sldMkLst>
        <pc:spChg chg="mod">
          <ac:chgData name="dejaunbailey02@gmail.com" userId="6f5d02e63af2f6ea" providerId="LiveId" clId="{1B917BF5-562C-4D5A-BF76-6D21D623464A}" dt="2022-06-30T08:36:06.792" v="359" actId="20577"/>
          <ac:spMkLst>
            <pc:docMk/>
            <pc:sldMk cId="3170091395" sldId="263"/>
            <ac:spMk id="2" creationId="{31CCA2CA-C0E5-3E21-EA53-359560E6AC6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91B8531-3F24-47E5-A047-462BAC3E6E83}" type="datetimeFigureOut">
              <a:rPr lang="en-GB" smtClean="0"/>
              <a:t>28/06/2022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D8232E-DDB1-46E1-82D4-9158442B5C63}" type="slidenum">
              <a:rPr lang="en-GB" smtClean="0"/>
              <a:t>‹#›</a:t>
            </a:fld>
            <a:endParaRPr lang="en-GB"/>
          </a:p>
        </p:txBody>
      </p:sp>
    </p:spTree>
    <p:extLst>
      <p:ext uri="{BB962C8B-B14F-4D97-AF65-F5344CB8AC3E}">
        <p14:creationId xmlns:p14="http://schemas.microsoft.com/office/powerpoint/2010/main" val="19016586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B91B8531-3F24-47E5-A047-462BAC3E6E83}" type="datetimeFigureOut">
              <a:rPr lang="en-GB" smtClean="0"/>
              <a:t>28/06/2022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D8232E-DDB1-46E1-82D4-9158442B5C63}" type="slidenum">
              <a:rPr lang="en-GB" smtClean="0"/>
              <a:t>‹#›</a:t>
            </a:fld>
            <a:endParaRPr lang="en-GB"/>
          </a:p>
        </p:txBody>
      </p:sp>
    </p:spTree>
    <p:extLst>
      <p:ext uri="{BB962C8B-B14F-4D97-AF65-F5344CB8AC3E}">
        <p14:creationId xmlns:p14="http://schemas.microsoft.com/office/powerpoint/2010/main" val="27821150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91B8531-3F24-47E5-A047-462BAC3E6E83}" type="datetimeFigureOut">
              <a:rPr lang="en-GB" smtClean="0"/>
              <a:t>28/06/2022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D8232E-DDB1-46E1-82D4-9158442B5C63}" type="slidenum">
              <a:rPr lang="en-GB" smtClean="0"/>
              <a:t>‹#›</a:t>
            </a:fld>
            <a:endParaRPr lang="en-GB"/>
          </a:p>
        </p:txBody>
      </p:sp>
    </p:spTree>
    <p:extLst>
      <p:ext uri="{BB962C8B-B14F-4D97-AF65-F5344CB8AC3E}">
        <p14:creationId xmlns:p14="http://schemas.microsoft.com/office/powerpoint/2010/main" val="7865680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91B8531-3F24-47E5-A047-462BAC3E6E83}" type="datetimeFigureOut">
              <a:rPr lang="en-GB" smtClean="0"/>
              <a:t>28/06/2022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D8232E-DDB1-46E1-82D4-9158442B5C63}" type="slidenum">
              <a:rPr lang="en-GB" smtClean="0"/>
              <a:t>‹#›</a:t>
            </a:fld>
            <a:endParaRPr lang="en-GB"/>
          </a:p>
        </p:txBody>
      </p:sp>
    </p:spTree>
    <p:extLst>
      <p:ext uri="{BB962C8B-B14F-4D97-AF65-F5344CB8AC3E}">
        <p14:creationId xmlns:p14="http://schemas.microsoft.com/office/powerpoint/2010/main" val="22876859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91B8531-3F24-47E5-A047-462BAC3E6E83}" type="datetimeFigureOut">
              <a:rPr lang="en-GB" smtClean="0"/>
              <a:t>28/06/2022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0D8232E-DDB1-46E1-82D4-9158442B5C63}" type="slidenum">
              <a:rPr lang="en-GB" smtClean="0"/>
              <a:t>‹#›</a:t>
            </a:fld>
            <a:endParaRPr lang="en-GB"/>
          </a:p>
        </p:txBody>
      </p:sp>
    </p:spTree>
    <p:extLst>
      <p:ext uri="{BB962C8B-B14F-4D97-AF65-F5344CB8AC3E}">
        <p14:creationId xmlns:p14="http://schemas.microsoft.com/office/powerpoint/2010/main" val="35455657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B91B8531-3F24-47E5-A047-462BAC3E6E83}" type="datetimeFigureOut">
              <a:rPr lang="en-GB" smtClean="0"/>
              <a:t>28/06/2022</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A0D8232E-DDB1-46E1-82D4-9158442B5C63}" type="slidenum">
              <a:rPr lang="en-GB" smtClean="0"/>
              <a:t>‹#›</a:t>
            </a:fld>
            <a:endParaRPr lang="en-GB"/>
          </a:p>
        </p:txBody>
      </p:sp>
    </p:spTree>
    <p:extLst>
      <p:ext uri="{BB962C8B-B14F-4D97-AF65-F5344CB8AC3E}">
        <p14:creationId xmlns:p14="http://schemas.microsoft.com/office/powerpoint/2010/main" val="23616994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B91B8531-3F24-47E5-A047-462BAC3E6E83}" type="datetimeFigureOut">
              <a:rPr lang="en-GB" smtClean="0"/>
              <a:t>28/06/2022</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A0D8232E-DDB1-46E1-82D4-9158442B5C63}" type="slidenum">
              <a:rPr lang="en-GB" smtClean="0"/>
              <a:t>‹#›</a:t>
            </a:fld>
            <a:endParaRPr lang="en-GB"/>
          </a:p>
        </p:txBody>
      </p:sp>
    </p:spTree>
    <p:extLst>
      <p:ext uri="{BB962C8B-B14F-4D97-AF65-F5344CB8AC3E}">
        <p14:creationId xmlns:p14="http://schemas.microsoft.com/office/powerpoint/2010/main" val="18586176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B91B8531-3F24-47E5-A047-462BAC3E6E83}" type="datetimeFigureOut">
              <a:rPr lang="en-GB" smtClean="0"/>
              <a:t>28/06/2022</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A0D8232E-DDB1-46E1-82D4-9158442B5C63}" type="slidenum">
              <a:rPr lang="en-GB" smtClean="0"/>
              <a:t>‹#›</a:t>
            </a:fld>
            <a:endParaRPr lang="en-GB"/>
          </a:p>
        </p:txBody>
      </p:sp>
    </p:spTree>
    <p:extLst>
      <p:ext uri="{BB962C8B-B14F-4D97-AF65-F5344CB8AC3E}">
        <p14:creationId xmlns:p14="http://schemas.microsoft.com/office/powerpoint/2010/main" val="1035796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91B8531-3F24-47E5-A047-462BAC3E6E83}" type="datetimeFigureOut">
              <a:rPr lang="en-GB" smtClean="0"/>
              <a:t>28/06/2022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D8232E-DDB1-46E1-82D4-9158442B5C63}" type="slidenum">
              <a:rPr lang="en-GB" smtClean="0"/>
              <a:t>‹#›</a:t>
            </a:fld>
            <a:endParaRPr lang="en-GB"/>
          </a:p>
        </p:txBody>
      </p:sp>
    </p:spTree>
    <p:extLst>
      <p:ext uri="{BB962C8B-B14F-4D97-AF65-F5344CB8AC3E}">
        <p14:creationId xmlns:p14="http://schemas.microsoft.com/office/powerpoint/2010/main" val="26531797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91B8531-3F24-47E5-A047-462BAC3E6E83}" type="datetimeFigureOut">
              <a:rPr lang="en-GB" smtClean="0"/>
              <a:t>28/06/2022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D8232E-DDB1-46E1-82D4-9158442B5C63}" type="slidenum">
              <a:rPr lang="en-GB" smtClean="0"/>
              <a:t>‹#›</a:t>
            </a:fld>
            <a:endParaRPr lang="en-GB"/>
          </a:p>
        </p:txBody>
      </p:sp>
    </p:spTree>
    <p:extLst>
      <p:ext uri="{BB962C8B-B14F-4D97-AF65-F5344CB8AC3E}">
        <p14:creationId xmlns:p14="http://schemas.microsoft.com/office/powerpoint/2010/main" val="14977385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91B8531-3F24-47E5-A047-462BAC3E6E83}" type="datetimeFigureOut">
              <a:rPr lang="en-GB" smtClean="0"/>
              <a:t>28/06/2022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D8232E-DDB1-46E1-82D4-9158442B5C63}" type="slidenum">
              <a:rPr lang="en-GB" smtClean="0"/>
              <a:t>‹#›</a:t>
            </a:fld>
            <a:endParaRPr lang="en-GB"/>
          </a:p>
        </p:txBody>
      </p:sp>
    </p:spTree>
    <p:extLst>
      <p:ext uri="{BB962C8B-B14F-4D97-AF65-F5344CB8AC3E}">
        <p14:creationId xmlns:p14="http://schemas.microsoft.com/office/powerpoint/2010/main" val="4703889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91B8531-3F24-47E5-A047-462BAC3E6E83}" type="datetimeFigureOut">
              <a:rPr lang="en-GB" smtClean="0"/>
              <a:t>28/06/2022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D8232E-DDB1-46E1-82D4-9158442B5C63}"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8385254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91B8531-3F24-47E5-A047-462BAC3E6E83}" type="datetimeFigureOut">
              <a:rPr lang="en-GB" smtClean="0"/>
              <a:t>28/06/2022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D8232E-DDB1-46E1-82D4-9158442B5C63}" type="slidenum">
              <a:rPr lang="en-GB" smtClean="0"/>
              <a:t>‹#›</a:t>
            </a:fld>
            <a:endParaRPr lang="en-GB"/>
          </a:p>
        </p:txBody>
      </p:sp>
    </p:spTree>
    <p:extLst>
      <p:ext uri="{BB962C8B-B14F-4D97-AF65-F5344CB8AC3E}">
        <p14:creationId xmlns:p14="http://schemas.microsoft.com/office/powerpoint/2010/main" val="29617714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91B8531-3F24-47E5-A047-462BAC3E6E83}" type="datetimeFigureOut">
              <a:rPr lang="en-GB" smtClean="0"/>
              <a:t>28/06/2022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D8232E-DDB1-46E1-82D4-9158442B5C63}" type="slidenum">
              <a:rPr lang="en-GB" smtClean="0"/>
              <a:t>‹#›</a:t>
            </a:fld>
            <a:endParaRPr lang="en-GB"/>
          </a:p>
        </p:txBody>
      </p:sp>
    </p:spTree>
    <p:extLst>
      <p:ext uri="{BB962C8B-B14F-4D97-AF65-F5344CB8AC3E}">
        <p14:creationId xmlns:p14="http://schemas.microsoft.com/office/powerpoint/2010/main" val="40697098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91B8531-3F24-47E5-A047-462BAC3E6E83}" type="datetimeFigureOut">
              <a:rPr lang="en-GB" smtClean="0"/>
              <a:t>28/06/2022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D8232E-DDB1-46E1-82D4-9158442B5C63}" type="slidenum">
              <a:rPr lang="en-GB" smtClean="0"/>
              <a:t>‹#›</a:t>
            </a:fld>
            <a:endParaRPr lang="en-GB"/>
          </a:p>
        </p:txBody>
      </p:sp>
    </p:spTree>
    <p:extLst>
      <p:ext uri="{BB962C8B-B14F-4D97-AF65-F5344CB8AC3E}">
        <p14:creationId xmlns:p14="http://schemas.microsoft.com/office/powerpoint/2010/main" val="334740780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91B8531-3F24-47E5-A047-462BAC3E6E83}" type="datetimeFigureOut">
              <a:rPr lang="en-GB" smtClean="0"/>
              <a:t>28/06/2022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D8232E-DDB1-46E1-82D4-9158442B5C63}" type="slidenum">
              <a:rPr lang="en-GB" smtClean="0"/>
              <a:t>‹#›</a:t>
            </a:fld>
            <a:endParaRPr lang="en-GB"/>
          </a:p>
        </p:txBody>
      </p:sp>
    </p:spTree>
    <p:extLst>
      <p:ext uri="{BB962C8B-B14F-4D97-AF65-F5344CB8AC3E}">
        <p14:creationId xmlns:p14="http://schemas.microsoft.com/office/powerpoint/2010/main" val="28795970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91B8531-3F24-47E5-A047-462BAC3E6E83}" type="datetimeFigureOut">
              <a:rPr lang="en-GB" smtClean="0"/>
              <a:t>28/06/2022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D8232E-DDB1-46E1-82D4-9158442B5C63}" type="slidenum">
              <a:rPr lang="en-GB" smtClean="0"/>
              <a:t>‹#›</a:t>
            </a:fld>
            <a:endParaRPr lang="en-GB"/>
          </a:p>
        </p:txBody>
      </p:sp>
    </p:spTree>
    <p:extLst>
      <p:ext uri="{BB962C8B-B14F-4D97-AF65-F5344CB8AC3E}">
        <p14:creationId xmlns:p14="http://schemas.microsoft.com/office/powerpoint/2010/main" val="9785318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B91B8531-3F24-47E5-A047-462BAC3E6E83}" type="datetimeFigureOut">
              <a:rPr lang="en-GB" smtClean="0"/>
              <a:t>28/06/2022</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A0D8232E-DDB1-46E1-82D4-9158442B5C63}" type="slidenum">
              <a:rPr lang="en-GB" smtClean="0"/>
              <a:t>‹#›</a:t>
            </a:fld>
            <a:endParaRPr lang="en-GB"/>
          </a:p>
        </p:txBody>
      </p:sp>
    </p:spTree>
    <p:extLst>
      <p:ext uri="{BB962C8B-B14F-4D97-AF65-F5344CB8AC3E}">
        <p14:creationId xmlns:p14="http://schemas.microsoft.com/office/powerpoint/2010/main" val="1466648147"/>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5" name="Picture 4" descr="Floorplan on a table">
            <a:extLst>
              <a:ext uri="{FF2B5EF4-FFF2-40B4-BE49-F238E27FC236}">
                <a16:creationId xmlns:a16="http://schemas.microsoft.com/office/drawing/2014/main" id="{7AAB58D7-E023-C48D-2D4E-0453AB8B112C}"/>
              </a:ext>
            </a:extLst>
          </p:cNvPr>
          <p:cNvPicPr>
            <a:picLocks noChangeAspect="1"/>
          </p:cNvPicPr>
          <p:nvPr/>
        </p:nvPicPr>
        <p:blipFill rotWithShape="1">
          <a:blip r:embed="rId3">
            <a:duotone>
              <a:prstClr val="black"/>
              <a:schemeClr val="accent5">
                <a:tint val="45000"/>
                <a:satMod val="400000"/>
              </a:schemeClr>
            </a:duotone>
            <a:alphaModFix amt="25000"/>
          </a:blip>
          <a:srcRect t="20213"/>
          <a:stretch/>
        </p:blipFill>
        <p:spPr>
          <a:xfrm>
            <a:off x="20" y="10"/>
            <a:ext cx="12191980" cy="6857990"/>
          </a:xfrm>
          <a:prstGeom prst="rect">
            <a:avLst/>
          </a:prstGeom>
        </p:spPr>
      </p:pic>
      <p:sp>
        <p:nvSpPr>
          <p:cNvPr id="2" name="Title 1">
            <a:extLst>
              <a:ext uri="{FF2B5EF4-FFF2-40B4-BE49-F238E27FC236}">
                <a16:creationId xmlns:a16="http://schemas.microsoft.com/office/drawing/2014/main" id="{C180F6A8-A556-B1C7-E354-40DE4ABA11D3}"/>
              </a:ext>
            </a:extLst>
          </p:cNvPr>
          <p:cNvSpPr>
            <a:spLocks noGrp="1"/>
          </p:cNvSpPr>
          <p:nvPr>
            <p:ph type="ctrTitle"/>
          </p:nvPr>
        </p:nvSpPr>
        <p:spPr>
          <a:xfrm>
            <a:off x="1154954" y="1295400"/>
            <a:ext cx="8825658" cy="3329581"/>
          </a:xfrm>
        </p:spPr>
        <p:txBody>
          <a:bodyPr>
            <a:normAutofit/>
          </a:bodyPr>
          <a:lstStyle/>
          <a:p>
            <a:r>
              <a:rPr lang="en-GB" dirty="0"/>
              <a:t>PROJECT PLAN</a:t>
            </a:r>
          </a:p>
        </p:txBody>
      </p:sp>
      <p:sp>
        <p:nvSpPr>
          <p:cNvPr id="3" name="Subtitle 2">
            <a:extLst>
              <a:ext uri="{FF2B5EF4-FFF2-40B4-BE49-F238E27FC236}">
                <a16:creationId xmlns:a16="http://schemas.microsoft.com/office/drawing/2014/main" id="{B8FF13BD-C258-E387-A7AC-D25FF44FE4C3}"/>
              </a:ext>
            </a:extLst>
          </p:cNvPr>
          <p:cNvSpPr>
            <a:spLocks noGrp="1"/>
          </p:cNvSpPr>
          <p:nvPr>
            <p:ph type="subTitle" idx="1"/>
          </p:nvPr>
        </p:nvSpPr>
        <p:spPr>
          <a:xfrm>
            <a:off x="921688" y="4880070"/>
            <a:ext cx="10484595" cy="861420"/>
          </a:xfrm>
        </p:spPr>
        <p:txBody>
          <a:bodyPr>
            <a:noAutofit/>
          </a:bodyPr>
          <a:lstStyle/>
          <a:p>
            <a:r>
              <a:rPr lang="en-GB" sz="2400" b="1" dirty="0">
                <a:solidFill>
                  <a:schemeClr val="bg1"/>
                </a:solidFill>
              </a:rPr>
              <a:t>How do students use technology to collaborate at </a:t>
            </a:r>
            <a:r>
              <a:rPr lang="en-GB" sz="2400" b="1" dirty="0" err="1">
                <a:solidFill>
                  <a:schemeClr val="bg1"/>
                </a:solidFill>
              </a:rPr>
              <a:t>uwstd</a:t>
            </a:r>
            <a:endParaRPr lang="en-GB" sz="2400" b="1" dirty="0">
              <a:solidFill>
                <a:schemeClr val="bg1"/>
              </a:solidFill>
            </a:endParaRPr>
          </a:p>
        </p:txBody>
      </p:sp>
      <p:sp>
        <p:nvSpPr>
          <p:cNvPr id="9" name="Rectangle 8">
            <a:extLst>
              <a:ext uri="{FF2B5EF4-FFF2-40B4-BE49-F238E27FC236}">
                <a16:creationId xmlns:a16="http://schemas.microsoft.com/office/drawing/2014/main" id="{C885E190-58DD-42DD-A4A8-401E15C92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9059407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6EE86-0B70-4630-A90D-AAF4071640BD}"/>
              </a:ext>
            </a:extLst>
          </p:cNvPr>
          <p:cNvSpPr>
            <a:spLocks noGrp="1"/>
          </p:cNvSpPr>
          <p:nvPr>
            <p:ph type="title"/>
          </p:nvPr>
        </p:nvSpPr>
        <p:spPr>
          <a:xfrm>
            <a:off x="627450" y="125397"/>
            <a:ext cx="9404723" cy="1400530"/>
          </a:xfrm>
        </p:spPr>
        <p:txBody>
          <a:bodyPr/>
          <a:lstStyle/>
          <a:p>
            <a:r>
              <a:rPr lang="en-GB" b="1" dirty="0">
                <a:effectLst>
                  <a:outerShdw blurRad="38100" dist="38100" dir="2700000" algn="tl">
                    <a:srgbClr val="000000">
                      <a:alpha val="43137"/>
                    </a:srgbClr>
                  </a:outerShdw>
                </a:effectLst>
              </a:rPr>
              <a:t>OUR CHOSEN QUESTION</a:t>
            </a:r>
          </a:p>
        </p:txBody>
      </p:sp>
      <p:sp>
        <p:nvSpPr>
          <p:cNvPr id="3" name="Content Placeholder 2">
            <a:extLst>
              <a:ext uri="{FF2B5EF4-FFF2-40B4-BE49-F238E27FC236}">
                <a16:creationId xmlns:a16="http://schemas.microsoft.com/office/drawing/2014/main" id="{AC3E6CAB-6A98-3629-11CD-8554DF81FAC0}"/>
              </a:ext>
            </a:extLst>
          </p:cNvPr>
          <p:cNvSpPr>
            <a:spLocks noGrp="1"/>
          </p:cNvSpPr>
          <p:nvPr>
            <p:ph idx="1"/>
          </p:nvPr>
        </p:nvSpPr>
        <p:spPr>
          <a:xfrm>
            <a:off x="576943" y="825662"/>
            <a:ext cx="9714722" cy="1122848"/>
          </a:xfrm>
        </p:spPr>
        <p:txBody>
          <a:bodyPr/>
          <a:lstStyle/>
          <a:p>
            <a:pPr marL="0" indent="0">
              <a:buNone/>
            </a:pPr>
            <a:r>
              <a:rPr lang="en-GB" sz="3200" u="sng" dirty="0"/>
              <a:t>Are students confident in using technology to collaborate?</a:t>
            </a:r>
          </a:p>
          <a:p>
            <a:pPr marL="0" indent="0">
              <a:buNone/>
            </a:pPr>
            <a:endParaRPr lang="en-GB" dirty="0"/>
          </a:p>
        </p:txBody>
      </p:sp>
      <p:sp>
        <p:nvSpPr>
          <p:cNvPr id="5" name="TextBox 4">
            <a:extLst>
              <a:ext uri="{FF2B5EF4-FFF2-40B4-BE49-F238E27FC236}">
                <a16:creationId xmlns:a16="http://schemas.microsoft.com/office/drawing/2014/main" id="{F6AA0748-59BF-C541-00F7-3FD27DF2A333}"/>
              </a:ext>
            </a:extLst>
          </p:cNvPr>
          <p:cNvSpPr txBox="1"/>
          <p:nvPr/>
        </p:nvSpPr>
        <p:spPr>
          <a:xfrm>
            <a:off x="1147764" y="2018489"/>
            <a:ext cx="9143901" cy="3016210"/>
          </a:xfrm>
          <a:prstGeom prst="rect">
            <a:avLst/>
          </a:prstGeom>
          <a:noFill/>
        </p:spPr>
        <p:txBody>
          <a:bodyPr wrap="square" rtlCol="0">
            <a:spAutoFit/>
          </a:bodyPr>
          <a:lstStyle/>
          <a:p>
            <a:r>
              <a:rPr lang="en-GB" sz="2400" i="1" dirty="0">
                <a:latin typeface="+mj-lt"/>
              </a:rPr>
              <a:t>Why this question?</a:t>
            </a:r>
          </a:p>
          <a:p>
            <a:endParaRPr lang="en-GB" dirty="0">
              <a:latin typeface="+mj-lt"/>
            </a:endParaRPr>
          </a:p>
          <a:p>
            <a:r>
              <a:rPr lang="en-GB" sz="2000" dirty="0">
                <a:latin typeface="+mj-lt"/>
              </a:rPr>
              <a:t>We chose this question as we believe the question ignites thought and targets individual views. Which in return brings a good argument, as we aim to compare each opinion on what technology is most favourable to students at UWTSD</a:t>
            </a:r>
          </a:p>
          <a:p>
            <a:endParaRPr lang="en-GB" sz="2000" dirty="0">
              <a:latin typeface="+mj-lt"/>
            </a:endParaRPr>
          </a:p>
          <a:p>
            <a:r>
              <a:rPr lang="en-GB" sz="2400" dirty="0">
                <a:latin typeface="+mj-lt"/>
              </a:rPr>
              <a:t>The types of technology we will focus on in our research </a:t>
            </a:r>
          </a:p>
          <a:p>
            <a:r>
              <a:rPr lang="en-GB" sz="2400" dirty="0">
                <a:latin typeface="+mj-lt"/>
              </a:rPr>
              <a:t>are, hardware and software!</a:t>
            </a:r>
            <a:endParaRPr lang="en-GB" sz="2800" dirty="0">
              <a:latin typeface="+mj-lt"/>
            </a:endParaRPr>
          </a:p>
        </p:txBody>
      </p:sp>
      <p:sp>
        <p:nvSpPr>
          <p:cNvPr id="6" name="Rectangle 5">
            <a:extLst>
              <a:ext uri="{FF2B5EF4-FFF2-40B4-BE49-F238E27FC236}">
                <a16:creationId xmlns:a16="http://schemas.microsoft.com/office/drawing/2014/main" id="{F2096A8D-BA15-A498-45FC-C319F5F0F904}"/>
              </a:ext>
            </a:extLst>
          </p:cNvPr>
          <p:cNvSpPr/>
          <p:nvPr/>
        </p:nvSpPr>
        <p:spPr>
          <a:xfrm>
            <a:off x="4404048" y="5104678"/>
            <a:ext cx="7539133" cy="14640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r>
              <a:rPr lang="en-GB" sz="2000" dirty="0"/>
              <a:t>Hardware – Being a physical electronic device, we can see and touch</a:t>
            </a:r>
          </a:p>
          <a:p>
            <a:pPr marL="285750" indent="-285750" algn="ctr">
              <a:buFont typeface="Arial" panose="020B0604020202020204" pitchFamily="34" charset="0"/>
              <a:buChar char="•"/>
            </a:pPr>
            <a:r>
              <a:rPr lang="en-GB" sz="2000" dirty="0"/>
              <a:t>Software – Being the opposite, as we cannot touch them </a:t>
            </a:r>
          </a:p>
        </p:txBody>
      </p:sp>
    </p:spTree>
    <p:extLst>
      <p:ext uri="{BB962C8B-B14F-4D97-AF65-F5344CB8AC3E}">
        <p14:creationId xmlns:p14="http://schemas.microsoft.com/office/powerpoint/2010/main" val="36549863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DDB41-43CB-2621-5EEB-DD203D58D20E}"/>
              </a:ext>
            </a:extLst>
          </p:cNvPr>
          <p:cNvSpPr>
            <a:spLocks noGrp="1"/>
          </p:cNvSpPr>
          <p:nvPr>
            <p:ph type="title"/>
          </p:nvPr>
        </p:nvSpPr>
        <p:spPr/>
        <p:txBody>
          <a:bodyPr/>
          <a:lstStyle/>
          <a:p>
            <a:r>
              <a:rPr lang="en-GB" b="1" dirty="0"/>
              <a:t>METHODS OF RESEARCH</a:t>
            </a:r>
          </a:p>
        </p:txBody>
      </p:sp>
      <p:sp>
        <p:nvSpPr>
          <p:cNvPr id="3" name="Content Placeholder 2">
            <a:extLst>
              <a:ext uri="{FF2B5EF4-FFF2-40B4-BE49-F238E27FC236}">
                <a16:creationId xmlns:a16="http://schemas.microsoft.com/office/drawing/2014/main" id="{0F09CE63-0882-8AFF-0209-B0CCAC7DFBE0}"/>
              </a:ext>
            </a:extLst>
          </p:cNvPr>
          <p:cNvSpPr>
            <a:spLocks noGrp="1"/>
          </p:cNvSpPr>
          <p:nvPr>
            <p:ph idx="1"/>
          </p:nvPr>
        </p:nvSpPr>
        <p:spPr/>
        <p:txBody>
          <a:bodyPr/>
          <a:lstStyle/>
          <a:p>
            <a:pPr marL="0" indent="0">
              <a:buNone/>
            </a:pPr>
            <a:r>
              <a:rPr lang="en-GB" u="sng" dirty="0"/>
              <a:t>How are we going to analyse the use of hardware and software?</a:t>
            </a:r>
          </a:p>
        </p:txBody>
      </p:sp>
      <p:sp>
        <p:nvSpPr>
          <p:cNvPr id="4" name="Rectangle: Rounded Corners 3">
            <a:extLst>
              <a:ext uri="{FF2B5EF4-FFF2-40B4-BE49-F238E27FC236}">
                <a16:creationId xmlns:a16="http://schemas.microsoft.com/office/drawing/2014/main" id="{140A5DA8-0985-8812-EB85-39F67B99C0EA}"/>
              </a:ext>
            </a:extLst>
          </p:cNvPr>
          <p:cNvSpPr/>
          <p:nvPr/>
        </p:nvSpPr>
        <p:spPr>
          <a:xfrm>
            <a:off x="2891706" y="2846452"/>
            <a:ext cx="5887617" cy="3601617"/>
          </a:xfrm>
          <a:prstGeom prst="roundRect">
            <a:avLst/>
          </a:prstGeom>
          <a:solidFill>
            <a:schemeClr val="accent4">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ctr">
              <a:buFont typeface="+mj-lt"/>
              <a:buAutoNum type="arabicPeriod"/>
            </a:pPr>
            <a:r>
              <a:rPr lang="en-GB" dirty="0">
                <a:solidFill>
                  <a:schemeClr val="tx1"/>
                </a:solidFill>
              </a:rPr>
              <a:t>Through a QUESTIONAIRE to get students opinions so we can get a clear visual of what our peer enjoy the most.</a:t>
            </a:r>
          </a:p>
          <a:p>
            <a:pPr marL="342900" indent="-342900" algn="ctr">
              <a:buFont typeface="+mj-lt"/>
              <a:buAutoNum type="arabicPeriod"/>
            </a:pPr>
            <a:endParaRPr lang="en-GB" dirty="0">
              <a:solidFill>
                <a:schemeClr val="tx1"/>
              </a:solidFill>
            </a:endParaRPr>
          </a:p>
          <a:p>
            <a:pPr marL="342900" indent="-342900" algn="ctr">
              <a:buFont typeface="+mj-lt"/>
              <a:buAutoNum type="arabicPeriod"/>
            </a:pPr>
            <a:r>
              <a:rPr lang="en-GB" dirty="0">
                <a:solidFill>
                  <a:schemeClr val="tx1"/>
                </a:solidFill>
              </a:rPr>
              <a:t>A GRAPH to display our findings.                                                                                                                                                </a:t>
            </a:r>
          </a:p>
          <a:p>
            <a:pPr marL="342900" indent="-342900" algn="ctr">
              <a:buFont typeface="+mj-lt"/>
              <a:buAutoNum type="arabicPeriod"/>
            </a:pPr>
            <a:endParaRPr lang="en-GB" dirty="0">
              <a:solidFill>
                <a:schemeClr val="tx1"/>
              </a:solidFill>
            </a:endParaRPr>
          </a:p>
          <a:p>
            <a:pPr marL="342900" indent="-342900" algn="ctr">
              <a:buFont typeface="+mj-lt"/>
              <a:buAutoNum type="arabicPeriod"/>
            </a:pPr>
            <a:r>
              <a:rPr lang="en-GB" dirty="0">
                <a:solidFill>
                  <a:schemeClr val="tx1"/>
                </a:solidFill>
              </a:rPr>
              <a:t>Relevant existing online research such as google scholar and UWSTD library.</a:t>
            </a:r>
          </a:p>
        </p:txBody>
      </p:sp>
    </p:spTree>
    <p:extLst>
      <p:ext uri="{BB962C8B-B14F-4D97-AF65-F5344CB8AC3E}">
        <p14:creationId xmlns:p14="http://schemas.microsoft.com/office/powerpoint/2010/main" val="7284311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53A01E-3A35-3B02-4EC7-7B5FF5A7BE6D}"/>
              </a:ext>
            </a:extLst>
          </p:cNvPr>
          <p:cNvSpPr>
            <a:spLocks noGrp="1"/>
          </p:cNvSpPr>
          <p:nvPr>
            <p:ph type="title"/>
          </p:nvPr>
        </p:nvSpPr>
        <p:spPr>
          <a:xfrm>
            <a:off x="375523" y="266106"/>
            <a:ext cx="9404723" cy="1400530"/>
          </a:xfrm>
        </p:spPr>
        <p:txBody>
          <a:bodyPr/>
          <a:lstStyle/>
          <a:p>
            <a:r>
              <a:rPr lang="en-GB" b="1" dirty="0">
                <a:effectLst>
                  <a:outerShdw blurRad="38100" dist="38100" dir="2700000" algn="tl">
                    <a:srgbClr val="000000">
                      <a:alpha val="43137"/>
                    </a:srgbClr>
                  </a:outerShdw>
                </a:effectLst>
              </a:rPr>
              <a:t>OUR QUESTIONAIRE </a:t>
            </a:r>
          </a:p>
        </p:txBody>
      </p:sp>
      <p:sp>
        <p:nvSpPr>
          <p:cNvPr id="3" name="Content Placeholder 2">
            <a:extLst>
              <a:ext uri="{FF2B5EF4-FFF2-40B4-BE49-F238E27FC236}">
                <a16:creationId xmlns:a16="http://schemas.microsoft.com/office/drawing/2014/main" id="{F5F78182-4276-280B-1A25-A9D1551475ED}"/>
              </a:ext>
            </a:extLst>
          </p:cNvPr>
          <p:cNvSpPr>
            <a:spLocks noGrp="1"/>
          </p:cNvSpPr>
          <p:nvPr>
            <p:ph idx="1"/>
          </p:nvPr>
        </p:nvSpPr>
        <p:spPr>
          <a:xfrm>
            <a:off x="476844" y="1265944"/>
            <a:ext cx="9592651" cy="4195481"/>
          </a:xfrm>
        </p:spPr>
        <p:txBody>
          <a:bodyPr>
            <a:normAutofit fontScale="92500" lnSpcReduction="20000"/>
          </a:bodyPr>
          <a:lstStyle/>
          <a:p>
            <a:pPr marL="0" indent="0">
              <a:buNone/>
            </a:pPr>
            <a:r>
              <a:rPr lang="en-GB" sz="1600" b="1" dirty="0">
                <a:latin typeface="Arial" panose="020B0604020202020204" pitchFamily="34" charset="0"/>
                <a:cs typeface="Arial" panose="020B0604020202020204" pitchFamily="34" charset="0"/>
              </a:rPr>
              <a:t>We are going to get most of our information based on a questionnaire on forms, and sent through outlook to our classmates on questions such as:</a:t>
            </a:r>
          </a:p>
          <a:p>
            <a:pPr marL="0" indent="0">
              <a:buNone/>
            </a:pPr>
            <a:endParaRPr lang="en-GB" sz="1600" b="1" dirty="0">
              <a:latin typeface="Arial" panose="020B0604020202020204" pitchFamily="34" charset="0"/>
              <a:cs typeface="Arial" panose="020B0604020202020204" pitchFamily="34" charset="0"/>
            </a:endParaRPr>
          </a:p>
          <a:p>
            <a:r>
              <a:rPr lang="en-GB" sz="1400" dirty="0">
                <a:cs typeface="Arial" panose="020B0604020202020204" pitchFamily="34" charset="0"/>
              </a:rPr>
              <a:t>Are </a:t>
            </a:r>
            <a:r>
              <a:rPr lang="en-GB" sz="1500" dirty="0">
                <a:cs typeface="Arial" panose="020B0604020202020204" pitchFamily="34" charset="0"/>
              </a:rPr>
              <a:t>you confident using technology at UWTSD. (Taking notes on how many students say yes / no)</a:t>
            </a:r>
          </a:p>
          <a:p>
            <a:r>
              <a:rPr lang="en-GB" sz="1500" dirty="0">
                <a:cs typeface="Arial" panose="020B0604020202020204" pitchFamily="34" charset="0"/>
              </a:rPr>
              <a:t>How confident? On a scale 1 – 10</a:t>
            </a:r>
          </a:p>
          <a:p>
            <a:r>
              <a:rPr lang="en-GB" sz="1500" dirty="0">
                <a:cs typeface="Arial" panose="020B0604020202020204" pitchFamily="34" charset="0"/>
              </a:rPr>
              <a:t>Brief reason for your choice</a:t>
            </a:r>
          </a:p>
          <a:p>
            <a:r>
              <a:rPr lang="en-GB" sz="1500" dirty="0">
                <a:cs typeface="Arial" panose="020B0604020202020204" pitchFamily="34" charset="0"/>
              </a:rPr>
              <a:t>Which hardware do you use more or are more confident with</a:t>
            </a:r>
          </a:p>
          <a:p>
            <a:r>
              <a:rPr lang="en-GB" sz="1500" dirty="0">
                <a:cs typeface="Arial" panose="020B0604020202020204" pitchFamily="34" charset="0"/>
              </a:rPr>
              <a:t>Which software do you use more or are more confident with</a:t>
            </a:r>
          </a:p>
          <a:p>
            <a:r>
              <a:rPr lang="en-GB" sz="1500" dirty="0">
                <a:cs typeface="Arial" panose="020B0604020202020204" pitchFamily="34" charset="0"/>
              </a:rPr>
              <a:t>What challenges do you face with software when collaborating</a:t>
            </a:r>
          </a:p>
          <a:p>
            <a:r>
              <a:rPr lang="en-GB" sz="1500" dirty="0">
                <a:cs typeface="Arial" panose="020B0604020202020204" pitchFamily="34" charset="0"/>
              </a:rPr>
              <a:t>What challenges do you face with hardware when collaborating</a:t>
            </a:r>
          </a:p>
          <a:p>
            <a:r>
              <a:rPr lang="en-GB" sz="1500" dirty="0">
                <a:cs typeface="Arial" panose="020B0604020202020204" pitchFamily="34" charset="0"/>
              </a:rPr>
              <a:t>When do you or have you had to use technology at UWTSD</a:t>
            </a:r>
          </a:p>
          <a:p>
            <a:r>
              <a:rPr lang="en-GB" sz="1500" dirty="0">
                <a:cs typeface="Arial" panose="020B0604020202020204" pitchFamily="34" charset="0"/>
              </a:rPr>
              <a:t>Do you like using technology to collaborate</a:t>
            </a:r>
          </a:p>
          <a:p>
            <a:r>
              <a:rPr lang="en-GB" sz="1500" dirty="0">
                <a:cs typeface="Arial" panose="020B0604020202020204" pitchFamily="34" charset="0"/>
              </a:rPr>
              <a:t>Is technology useful/ does it influence your ability to collaborate </a:t>
            </a:r>
          </a:p>
          <a:p>
            <a:r>
              <a:rPr lang="en-GB" sz="1500" dirty="0">
                <a:cs typeface="Arial" panose="020B0604020202020204" pitchFamily="34" charset="0"/>
              </a:rPr>
              <a:t>In your own words, how useful has it been </a:t>
            </a:r>
          </a:p>
        </p:txBody>
      </p:sp>
      <p:sp>
        <p:nvSpPr>
          <p:cNvPr id="4" name="Cloud 3">
            <a:extLst>
              <a:ext uri="{FF2B5EF4-FFF2-40B4-BE49-F238E27FC236}">
                <a16:creationId xmlns:a16="http://schemas.microsoft.com/office/drawing/2014/main" id="{E3EC6DA6-7960-7E84-C366-AE169AE03E67}"/>
              </a:ext>
            </a:extLst>
          </p:cNvPr>
          <p:cNvSpPr/>
          <p:nvPr/>
        </p:nvSpPr>
        <p:spPr>
          <a:xfrm>
            <a:off x="7164564" y="3340362"/>
            <a:ext cx="5010539" cy="3251532"/>
          </a:xfrm>
          <a:prstGeom prst="cloud">
            <a:avLst/>
          </a:prstGeom>
          <a:ln>
            <a:solidFill>
              <a:srgbClr val="92D050"/>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i="1" dirty="0">
                <a:latin typeface="+mj-lt"/>
              </a:rPr>
              <a:t>“We are using forms and outlook as these are the best methods we can use to communicate and transfer are questionnaire to our fellow peers</a:t>
            </a:r>
            <a:r>
              <a:rPr lang="en-GB" dirty="0"/>
              <a:t>”</a:t>
            </a:r>
          </a:p>
        </p:txBody>
      </p:sp>
    </p:spTree>
    <p:extLst>
      <p:ext uri="{BB962C8B-B14F-4D97-AF65-F5344CB8AC3E}">
        <p14:creationId xmlns:p14="http://schemas.microsoft.com/office/powerpoint/2010/main" val="12161760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63A659-4C8D-FE49-EA0D-ADE71E447404}"/>
              </a:ext>
            </a:extLst>
          </p:cNvPr>
          <p:cNvSpPr>
            <a:spLocks noGrp="1"/>
          </p:cNvSpPr>
          <p:nvPr>
            <p:ph type="title"/>
          </p:nvPr>
        </p:nvSpPr>
        <p:spPr>
          <a:xfrm>
            <a:off x="450168" y="210122"/>
            <a:ext cx="9404723" cy="1400530"/>
          </a:xfrm>
        </p:spPr>
        <p:txBody>
          <a:bodyPr/>
          <a:lstStyle/>
          <a:p>
            <a:r>
              <a:rPr lang="en-GB" sz="4400" b="1" dirty="0">
                <a:latin typeface="Arial" panose="020B0604020202020204" pitchFamily="34" charset="0"/>
                <a:cs typeface="Arial" panose="020B0604020202020204" pitchFamily="34" charset="0"/>
              </a:rPr>
              <a:t>OUR GRAPH</a:t>
            </a:r>
          </a:p>
        </p:txBody>
      </p:sp>
      <p:sp>
        <p:nvSpPr>
          <p:cNvPr id="3" name="Content Placeholder 2">
            <a:extLst>
              <a:ext uri="{FF2B5EF4-FFF2-40B4-BE49-F238E27FC236}">
                <a16:creationId xmlns:a16="http://schemas.microsoft.com/office/drawing/2014/main" id="{9257BAE6-EE16-C407-DB1B-B5F0E21B48C9}"/>
              </a:ext>
            </a:extLst>
          </p:cNvPr>
          <p:cNvSpPr>
            <a:spLocks noGrp="1"/>
          </p:cNvSpPr>
          <p:nvPr>
            <p:ph idx="1"/>
          </p:nvPr>
        </p:nvSpPr>
        <p:spPr>
          <a:xfrm>
            <a:off x="450168" y="1259633"/>
            <a:ext cx="11371718" cy="4456921"/>
          </a:xfrm>
        </p:spPr>
        <p:txBody>
          <a:bodyPr>
            <a:normAutofit/>
          </a:bodyPr>
          <a:lstStyle/>
          <a:p>
            <a:pPr marL="0" indent="0">
              <a:buNone/>
            </a:pPr>
            <a:r>
              <a:rPr lang="en-GB" sz="1600" b="1" dirty="0">
                <a:solidFill>
                  <a:schemeClr val="bg1"/>
                </a:solidFill>
                <a:latin typeface="Arial" panose="020B0604020202020204" pitchFamily="34" charset="0"/>
                <a:cs typeface="Arial" panose="020B0604020202020204" pitchFamily="34" charset="0"/>
              </a:rPr>
              <a:t>On the other hand, we are going produce graphs to showcase the 8 common software’s and the 3 different hardware’s, highlighting the most used and the less used </a:t>
            </a:r>
          </a:p>
          <a:p>
            <a:pPr marL="0" indent="0">
              <a:buNone/>
            </a:pPr>
            <a:endParaRPr lang="en-GB" sz="1600" b="1" dirty="0">
              <a:solidFill>
                <a:schemeClr val="bg1"/>
              </a:solidFill>
              <a:latin typeface="Arial" panose="020B0604020202020204" pitchFamily="34" charset="0"/>
              <a:cs typeface="Arial" panose="020B0604020202020204" pitchFamily="34" charset="0"/>
            </a:endParaRPr>
          </a:p>
          <a:p>
            <a:pPr marL="0" indent="0">
              <a:buNone/>
            </a:pPr>
            <a:r>
              <a:rPr lang="en-GB" sz="1800" dirty="0">
                <a:cs typeface="Arial" panose="020B0604020202020204" pitchFamily="34" charset="0"/>
              </a:rPr>
              <a:t>Types of software</a:t>
            </a:r>
          </a:p>
          <a:p>
            <a:r>
              <a:rPr lang="en-GB" sz="1400" b="1" dirty="0">
                <a:cs typeface="Arial" panose="020B0604020202020204" pitchFamily="34" charset="0"/>
              </a:rPr>
              <a:t>Word</a:t>
            </a:r>
          </a:p>
          <a:p>
            <a:r>
              <a:rPr lang="en-GB" sz="1400" b="1" dirty="0" err="1">
                <a:cs typeface="Arial" panose="020B0604020202020204" pitchFamily="34" charset="0"/>
              </a:rPr>
              <a:t>Powerpoint</a:t>
            </a:r>
            <a:endParaRPr lang="en-GB" sz="1400" b="1" dirty="0">
              <a:cs typeface="Arial" panose="020B0604020202020204" pitchFamily="34" charset="0"/>
            </a:endParaRPr>
          </a:p>
          <a:p>
            <a:r>
              <a:rPr lang="en-GB" sz="1400" b="1" dirty="0">
                <a:cs typeface="Arial" panose="020B0604020202020204" pitchFamily="34" charset="0"/>
              </a:rPr>
              <a:t>Forms </a:t>
            </a:r>
          </a:p>
          <a:p>
            <a:r>
              <a:rPr lang="en-GB" sz="1400" b="1" dirty="0">
                <a:cs typeface="Arial" panose="020B0604020202020204" pitchFamily="34" charset="0"/>
              </a:rPr>
              <a:t>Teams </a:t>
            </a:r>
          </a:p>
          <a:p>
            <a:r>
              <a:rPr lang="en-GB" sz="1400" b="1" dirty="0">
                <a:cs typeface="Arial" panose="020B0604020202020204" pitchFamily="34" charset="0"/>
              </a:rPr>
              <a:t>Excel</a:t>
            </a:r>
          </a:p>
          <a:p>
            <a:r>
              <a:rPr lang="en-GB" sz="1400" b="1" dirty="0">
                <a:cs typeface="Arial" panose="020B0604020202020204" pitchFamily="34" charset="0"/>
              </a:rPr>
              <a:t>Outlook</a:t>
            </a:r>
          </a:p>
          <a:p>
            <a:r>
              <a:rPr lang="en-GB" sz="1400" b="1" dirty="0" err="1">
                <a:cs typeface="Arial" panose="020B0604020202020204" pitchFamily="34" charset="0"/>
              </a:rPr>
              <a:t>Sharepoint</a:t>
            </a:r>
            <a:r>
              <a:rPr lang="en-GB" sz="1400" b="1" dirty="0">
                <a:cs typeface="Arial" panose="020B0604020202020204" pitchFamily="34" charset="0"/>
              </a:rPr>
              <a:t> </a:t>
            </a:r>
          </a:p>
          <a:p>
            <a:pPr marL="0" indent="0">
              <a:buNone/>
            </a:pPr>
            <a:endParaRPr lang="en-GB" sz="1400" b="1" dirty="0">
              <a:cs typeface="Arial" panose="020B0604020202020204" pitchFamily="34" charset="0"/>
            </a:endParaRPr>
          </a:p>
        </p:txBody>
      </p:sp>
      <p:sp>
        <p:nvSpPr>
          <p:cNvPr id="5" name="TextBox 4">
            <a:extLst>
              <a:ext uri="{FF2B5EF4-FFF2-40B4-BE49-F238E27FC236}">
                <a16:creationId xmlns:a16="http://schemas.microsoft.com/office/drawing/2014/main" id="{265C7545-D2AF-DC6B-E92F-F9C517B0EBC3}"/>
              </a:ext>
            </a:extLst>
          </p:cNvPr>
          <p:cNvSpPr txBox="1"/>
          <p:nvPr/>
        </p:nvSpPr>
        <p:spPr>
          <a:xfrm flipH="1">
            <a:off x="3116424" y="2593137"/>
            <a:ext cx="3592285" cy="1138773"/>
          </a:xfrm>
          <a:prstGeom prst="rect">
            <a:avLst/>
          </a:prstGeom>
          <a:noFill/>
        </p:spPr>
        <p:txBody>
          <a:bodyPr wrap="square" rtlCol="0">
            <a:spAutoFit/>
          </a:bodyPr>
          <a:lstStyle/>
          <a:p>
            <a:r>
              <a:rPr lang="en-GB" dirty="0"/>
              <a:t>Types of hardware</a:t>
            </a:r>
          </a:p>
          <a:p>
            <a:pPr marL="285750" indent="-285750">
              <a:buFont typeface="Arial" panose="020B0604020202020204" pitchFamily="34" charset="0"/>
              <a:buChar char="•"/>
            </a:pPr>
            <a:r>
              <a:rPr lang="en-GB" sz="1600" b="1" dirty="0"/>
              <a:t>Phone</a:t>
            </a:r>
          </a:p>
          <a:p>
            <a:pPr marL="285750" indent="-285750">
              <a:buFont typeface="Arial" panose="020B0604020202020204" pitchFamily="34" charset="0"/>
              <a:buChar char="•"/>
            </a:pPr>
            <a:r>
              <a:rPr lang="en-GB" sz="1600" b="1" dirty="0" err="1"/>
              <a:t>Ipad</a:t>
            </a:r>
            <a:endParaRPr lang="en-GB" sz="1600" b="1" dirty="0"/>
          </a:p>
          <a:p>
            <a:pPr marL="285750" indent="-285750">
              <a:buFont typeface="Arial" panose="020B0604020202020204" pitchFamily="34" charset="0"/>
              <a:buChar char="•"/>
            </a:pPr>
            <a:r>
              <a:rPr lang="en-GB" sz="1600" b="1" dirty="0"/>
              <a:t>Laptop</a:t>
            </a:r>
            <a:r>
              <a:rPr lang="en-GB" dirty="0"/>
              <a:t> </a:t>
            </a:r>
          </a:p>
        </p:txBody>
      </p:sp>
      <p:pic>
        <p:nvPicPr>
          <p:cNvPr id="7" name="Picture 6">
            <a:extLst>
              <a:ext uri="{FF2B5EF4-FFF2-40B4-BE49-F238E27FC236}">
                <a16:creationId xmlns:a16="http://schemas.microsoft.com/office/drawing/2014/main" id="{65F0639B-21A2-DBB8-6340-31F835D38784}"/>
              </a:ext>
            </a:extLst>
          </p:cNvPr>
          <p:cNvPicPr>
            <a:picLocks noChangeAspect="1"/>
          </p:cNvPicPr>
          <p:nvPr/>
        </p:nvPicPr>
        <p:blipFill>
          <a:blip r:embed="rId2"/>
          <a:stretch>
            <a:fillRect/>
          </a:stretch>
        </p:blipFill>
        <p:spPr>
          <a:xfrm>
            <a:off x="6244804" y="1757575"/>
            <a:ext cx="5747332" cy="3232874"/>
          </a:xfrm>
          <a:prstGeom prst="rect">
            <a:avLst/>
          </a:prstGeom>
        </p:spPr>
      </p:pic>
      <p:sp>
        <p:nvSpPr>
          <p:cNvPr id="8" name="TextBox 7">
            <a:extLst>
              <a:ext uri="{FF2B5EF4-FFF2-40B4-BE49-F238E27FC236}">
                <a16:creationId xmlns:a16="http://schemas.microsoft.com/office/drawing/2014/main" id="{6FCB9306-30BD-BB5B-FD97-9E1EC6740CA5}"/>
              </a:ext>
            </a:extLst>
          </p:cNvPr>
          <p:cNvSpPr txBox="1"/>
          <p:nvPr/>
        </p:nvSpPr>
        <p:spPr>
          <a:xfrm>
            <a:off x="279918" y="5137373"/>
            <a:ext cx="10786188" cy="1477328"/>
          </a:xfrm>
          <a:prstGeom prst="rect">
            <a:avLst/>
          </a:prstGeom>
          <a:noFill/>
        </p:spPr>
        <p:txBody>
          <a:bodyPr wrap="square" rtlCol="0">
            <a:spAutoFit/>
          </a:bodyPr>
          <a:lstStyle/>
          <a:p>
            <a:r>
              <a:rPr lang="en-GB" dirty="0"/>
              <a:t>Based on answers from the research we can answer the question on how this result shows and contributes to the use of technology to collaborate at UWTSD</a:t>
            </a:r>
          </a:p>
          <a:p>
            <a:endParaRPr lang="en-GB" dirty="0"/>
          </a:p>
          <a:p>
            <a:r>
              <a:rPr lang="en-GB" dirty="0"/>
              <a:t>Overall in our research, we will be looking at both quantitative and qualitative data to analyse the ‘how’ and ‘why’ as well as the numeric difference in choices!</a:t>
            </a:r>
          </a:p>
        </p:txBody>
      </p:sp>
    </p:spTree>
    <p:extLst>
      <p:ext uri="{BB962C8B-B14F-4D97-AF65-F5344CB8AC3E}">
        <p14:creationId xmlns:p14="http://schemas.microsoft.com/office/powerpoint/2010/main" val="32960641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D5FA6-950A-B4C2-6ADF-3547EBA81208}"/>
              </a:ext>
            </a:extLst>
          </p:cNvPr>
          <p:cNvSpPr>
            <a:spLocks noGrp="1"/>
          </p:cNvSpPr>
          <p:nvPr>
            <p:ph type="title"/>
          </p:nvPr>
        </p:nvSpPr>
        <p:spPr/>
        <p:txBody>
          <a:bodyPr/>
          <a:lstStyle/>
          <a:p>
            <a:r>
              <a:rPr lang="en-GB" b="1" dirty="0"/>
              <a:t>What is confidence? Why is it important?</a:t>
            </a:r>
          </a:p>
        </p:txBody>
      </p:sp>
      <p:sp>
        <p:nvSpPr>
          <p:cNvPr id="3" name="Content Placeholder 2">
            <a:extLst>
              <a:ext uri="{FF2B5EF4-FFF2-40B4-BE49-F238E27FC236}">
                <a16:creationId xmlns:a16="http://schemas.microsoft.com/office/drawing/2014/main" id="{57F65F2D-F36B-DD94-4D75-F8D3644D79C7}"/>
              </a:ext>
            </a:extLst>
          </p:cNvPr>
          <p:cNvSpPr>
            <a:spLocks noGrp="1"/>
          </p:cNvSpPr>
          <p:nvPr>
            <p:ph idx="1"/>
          </p:nvPr>
        </p:nvSpPr>
        <p:spPr>
          <a:xfrm>
            <a:off x="2577549" y="2209801"/>
            <a:ext cx="8946541" cy="4195481"/>
          </a:xfrm>
        </p:spPr>
        <p:txBody>
          <a:bodyPr>
            <a:normAutofit/>
          </a:bodyPr>
          <a:lstStyle/>
          <a:p>
            <a:pPr marL="0" indent="0">
              <a:buNone/>
            </a:pPr>
            <a:r>
              <a:rPr lang="en-GB" dirty="0"/>
              <a:t>Our chosen question is specific around ‘confidence’ our peers have when using technology </a:t>
            </a:r>
          </a:p>
          <a:p>
            <a:pPr marL="0" indent="0">
              <a:buNone/>
            </a:pPr>
            <a:endParaRPr lang="en-GB" dirty="0">
              <a:latin typeface="Arial" panose="020B0604020202020204" pitchFamily="34" charset="0"/>
              <a:cs typeface="Arial" panose="020B0604020202020204" pitchFamily="34" charset="0"/>
            </a:endParaRPr>
          </a:p>
          <a:p>
            <a:pPr marL="0" indent="0">
              <a:buNone/>
            </a:pPr>
            <a:r>
              <a:rPr lang="en-GB" sz="2400" i="1" dirty="0">
                <a:latin typeface="Arial" panose="020B0604020202020204" pitchFamily="34" charset="0"/>
                <a:cs typeface="Arial" panose="020B0604020202020204" pitchFamily="34" charset="0"/>
              </a:rPr>
              <a:t>‘</a:t>
            </a:r>
            <a:r>
              <a:rPr lang="en-GB" i="1" dirty="0">
                <a:latin typeface="Arial" panose="020B0604020202020204" pitchFamily="34" charset="0"/>
                <a:cs typeface="Arial" panose="020B0604020202020204" pitchFamily="34" charset="0"/>
              </a:rPr>
              <a:t>Confidence is the feeling and belief of certainty to do something’</a:t>
            </a:r>
          </a:p>
          <a:p>
            <a:pPr marL="0" indent="0">
              <a:buNone/>
            </a:pPr>
            <a:endParaRPr lang="en-GB" i="1" dirty="0">
              <a:latin typeface="Arial" panose="020B0604020202020204" pitchFamily="34" charset="0"/>
              <a:cs typeface="Arial" panose="020B0604020202020204" pitchFamily="34" charset="0"/>
            </a:endParaRPr>
          </a:p>
          <a:p>
            <a:pPr marL="0" indent="0">
              <a:buNone/>
            </a:pPr>
            <a:r>
              <a:rPr lang="en-GB" dirty="0">
                <a:cs typeface="Arial" panose="020B0604020202020204" pitchFamily="34" charset="0"/>
              </a:rPr>
              <a:t>We believe this is an important point to recognise, as without confidence, students will be less enthusiastic to use technology. With a positive mindset, we believe students will be more comfortable trying out new software and will in turn positively help them when collaborating </a:t>
            </a:r>
          </a:p>
        </p:txBody>
      </p:sp>
    </p:spTree>
    <p:extLst>
      <p:ext uri="{BB962C8B-B14F-4D97-AF65-F5344CB8AC3E}">
        <p14:creationId xmlns:p14="http://schemas.microsoft.com/office/powerpoint/2010/main" val="35676820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AA6DB-8090-9EB7-9609-C5D3904722E2}"/>
              </a:ext>
            </a:extLst>
          </p:cNvPr>
          <p:cNvSpPr>
            <a:spLocks noGrp="1"/>
          </p:cNvSpPr>
          <p:nvPr>
            <p:ph type="title"/>
          </p:nvPr>
        </p:nvSpPr>
        <p:spPr/>
        <p:txBody>
          <a:bodyPr/>
          <a:lstStyle/>
          <a:p>
            <a:r>
              <a:rPr lang="en-GB" dirty="0"/>
              <a:t>Ethical Consideration and Confidentiality </a:t>
            </a:r>
          </a:p>
        </p:txBody>
      </p:sp>
      <p:sp>
        <p:nvSpPr>
          <p:cNvPr id="3" name="Content Placeholder 2">
            <a:extLst>
              <a:ext uri="{FF2B5EF4-FFF2-40B4-BE49-F238E27FC236}">
                <a16:creationId xmlns:a16="http://schemas.microsoft.com/office/drawing/2014/main" id="{2BBE3F76-6DBC-F3E5-75E2-DFA45E4B3CCA}"/>
              </a:ext>
            </a:extLst>
          </p:cNvPr>
          <p:cNvSpPr>
            <a:spLocks noGrp="1"/>
          </p:cNvSpPr>
          <p:nvPr>
            <p:ph idx="1"/>
          </p:nvPr>
        </p:nvSpPr>
        <p:spPr>
          <a:xfrm>
            <a:off x="1336578" y="2088503"/>
            <a:ext cx="8946541" cy="4195481"/>
          </a:xfrm>
        </p:spPr>
        <p:txBody>
          <a:bodyPr/>
          <a:lstStyle/>
          <a:p>
            <a:pPr marL="0" indent="0">
              <a:buNone/>
            </a:pPr>
            <a:r>
              <a:rPr lang="en-GB" dirty="0"/>
              <a:t>We aim for an unbiased approach to make sure that our peers feel comfortable when answering our questions!</a:t>
            </a:r>
          </a:p>
          <a:p>
            <a:pPr marL="0" indent="0">
              <a:buNone/>
            </a:pPr>
            <a:r>
              <a:rPr lang="en-GB" dirty="0"/>
              <a:t>Providing 100% assurance of confidentiality to individual opinions </a:t>
            </a:r>
          </a:p>
          <a:p>
            <a:pPr marL="0" indent="0">
              <a:buNone/>
            </a:pPr>
            <a:endParaRPr lang="en-GB" dirty="0"/>
          </a:p>
          <a:p>
            <a:pPr marL="0" indent="0">
              <a:buNone/>
            </a:pPr>
            <a:r>
              <a:rPr lang="en-GB" dirty="0"/>
              <a:t>We will assure this by storing our results in a private file on our personal database (OneDrive), as well as asking our peers to not include their names on the questionnaires. </a:t>
            </a:r>
          </a:p>
          <a:p>
            <a:pPr marL="0" indent="0">
              <a:buNone/>
            </a:pPr>
            <a:endParaRPr lang="en-GB" dirty="0"/>
          </a:p>
          <a:p>
            <a:pPr marL="0" indent="0">
              <a:buNone/>
            </a:pPr>
            <a:r>
              <a:rPr lang="en-GB" dirty="0"/>
              <a:t>It is important that we maintain confidentiality as it will help avoid conflict and protects our peers from biased opinions </a:t>
            </a:r>
          </a:p>
        </p:txBody>
      </p:sp>
    </p:spTree>
    <p:extLst>
      <p:ext uri="{BB962C8B-B14F-4D97-AF65-F5344CB8AC3E}">
        <p14:creationId xmlns:p14="http://schemas.microsoft.com/office/powerpoint/2010/main" val="26371691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CCA2CA-C0E5-3E21-EA53-359560E6AC67}"/>
              </a:ext>
            </a:extLst>
          </p:cNvPr>
          <p:cNvSpPr>
            <a:spLocks noGrp="1"/>
          </p:cNvSpPr>
          <p:nvPr>
            <p:ph type="title"/>
          </p:nvPr>
        </p:nvSpPr>
        <p:spPr>
          <a:xfrm>
            <a:off x="170250" y="415211"/>
            <a:ext cx="9404723" cy="1400530"/>
          </a:xfrm>
        </p:spPr>
        <p:txBody>
          <a:bodyPr/>
          <a:lstStyle/>
          <a:p>
            <a:r>
              <a:rPr lang="en-GB" b="1" dirty="0"/>
              <a:t>Our Conclusion </a:t>
            </a:r>
            <a:br>
              <a:rPr lang="en-GB" dirty="0"/>
            </a:br>
            <a:br>
              <a:rPr lang="en-GB" u="sng" dirty="0"/>
            </a:br>
            <a:r>
              <a:rPr lang="en-GB" sz="1400" u="sng" dirty="0"/>
              <a:t>DIGITAL SKILLS AND RESEARCH</a:t>
            </a:r>
            <a:br>
              <a:rPr lang="en-GB" sz="1400" u="sng" dirty="0"/>
            </a:br>
            <a:br>
              <a:rPr lang="en-GB" sz="1400" dirty="0"/>
            </a:br>
            <a:br>
              <a:rPr lang="en-GB" sz="1400" dirty="0"/>
            </a:br>
            <a:r>
              <a:rPr lang="en-GB" sz="1400" dirty="0"/>
              <a:t>ESTHER AKPANMKPUK </a:t>
            </a:r>
            <a:br>
              <a:rPr lang="en-GB" sz="1400" dirty="0"/>
            </a:br>
            <a:br>
              <a:rPr lang="en-GB" sz="1400" dirty="0"/>
            </a:br>
            <a:r>
              <a:rPr lang="en-GB" sz="1400" dirty="0"/>
              <a:t>DEJAUN BAILEY </a:t>
            </a:r>
            <a:br>
              <a:rPr lang="en-GB" dirty="0"/>
            </a:br>
            <a:endParaRPr lang="en-GB" dirty="0"/>
          </a:p>
        </p:txBody>
      </p:sp>
      <p:sp>
        <p:nvSpPr>
          <p:cNvPr id="3" name="Content Placeholder 2">
            <a:extLst>
              <a:ext uri="{FF2B5EF4-FFF2-40B4-BE49-F238E27FC236}">
                <a16:creationId xmlns:a16="http://schemas.microsoft.com/office/drawing/2014/main" id="{D7C14B37-E8E5-B56F-693A-18763DE234DE}"/>
              </a:ext>
            </a:extLst>
          </p:cNvPr>
          <p:cNvSpPr>
            <a:spLocks noGrp="1"/>
          </p:cNvSpPr>
          <p:nvPr>
            <p:ph idx="1"/>
          </p:nvPr>
        </p:nvSpPr>
        <p:spPr>
          <a:xfrm>
            <a:off x="170250" y="4932840"/>
            <a:ext cx="8305028" cy="2582221"/>
          </a:xfrm>
        </p:spPr>
        <p:txBody>
          <a:bodyPr>
            <a:normAutofit/>
          </a:bodyPr>
          <a:lstStyle/>
          <a:p>
            <a:pPr marL="0" indent="0">
              <a:buNone/>
            </a:pPr>
            <a:endParaRPr lang="en-GB" dirty="0"/>
          </a:p>
          <a:p>
            <a:pPr marL="0" indent="0">
              <a:buNone/>
            </a:pPr>
            <a:r>
              <a:rPr lang="en-GB" sz="1400" u="sng" dirty="0"/>
              <a:t>Reference </a:t>
            </a:r>
          </a:p>
          <a:p>
            <a:pPr marL="0" indent="0">
              <a:buNone/>
            </a:pPr>
            <a:r>
              <a:rPr lang="en-GB" sz="1300" i="1" dirty="0"/>
              <a:t>Jason Kalin – International Journal for the scholarship of </a:t>
            </a:r>
          </a:p>
          <a:p>
            <a:pPr marL="0" indent="0">
              <a:buNone/>
            </a:pPr>
            <a:r>
              <a:rPr lang="en-GB" sz="1300" i="1" dirty="0"/>
              <a:t>teaching and learning (Volume 6 – Number 1)</a:t>
            </a:r>
          </a:p>
          <a:p>
            <a:pPr marL="0" indent="0">
              <a:buNone/>
            </a:pPr>
            <a:endParaRPr lang="en-GB" sz="1300" i="1" dirty="0"/>
          </a:p>
          <a:p>
            <a:pPr marL="0" indent="0">
              <a:buNone/>
            </a:pPr>
            <a:endParaRPr lang="en-GB" sz="1300" i="1" dirty="0"/>
          </a:p>
          <a:p>
            <a:pPr marL="0" indent="0">
              <a:buNone/>
            </a:pPr>
            <a:r>
              <a:rPr lang="en-GB" sz="1300" i="1" dirty="0"/>
              <a:t> </a:t>
            </a:r>
          </a:p>
        </p:txBody>
      </p:sp>
      <p:sp>
        <p:nvSpPr>
          <p:cNvPr id="5" name="Speech Bubble: Oval 4">
            <a:extLst>
              <a:ext uri="{FF2B5EF4-FFF2-40B4-BE49-F238E27FC236}">
                <a16:creationId xmlns:a16="http://schemas.microsoft.com/office/drawing/2014/main" id="{A79E06C8-9DF3-6ABB-9B30-8434771C1EDA}"/>
              </a:ext>
            </a:extLst>
          </p:cNvPr>
          <p:cNvSpPr/>
          <p:nvPr/>
        </p:nvSpPr>
        <p:spPr>
          <a:xfrm rot="603343">
            <a:off x="3818767" y="1098262"/>
            <a:ext cx="8200243" cy="4277531"/>
          </a:xfrm>
          <a:prstGeom prst="wedgeEllipseCallou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sz="1600" dirty="0"/>
              <a:t>“From our personal opinion as well as online research by ‘Jason Kalin, 1 – 2012’ we believe that our peers overall opinion on the use of the different software will be fairly positive, as we believe from an educational point of view, students at UWTSD have had some prior understanding of each software and have used each technology at least once. However, in the case of confidence, we feel that, we cannot speak on confidence as we are not the individuals, and as such cannot speak on their feelings towards the subject!”</a:t>
            </a:r>
          </a:p>
          <a:p>
            <a:pPr algn="ctr"/>
            <a:endParaRPr lang="en-GB" dirty="0"/>
          </a:p>
          <a:p>
            <a:pPr algn="ctr"/>
            <a:r>
              <a:rPr lang="en-GB" sz="1600" dirty="0"/>
              <a:t>However, we aim to use the facts from our results to evaluate each conclusion and opinion</a:t>
            </a:r>
          </a:p>
        </p:txBody>
      </p:sp>
    </p:spTree>
    <p:extLst>
      <p:ext uri="{BB962C8B-B14F-4D97-AF65-F5344CB8AC3E}">
        <p14:creationId xmlns:p14="http://schemas.microsoft.com/office/powerpoint/2010/main" val="317009139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2452</TotalTime>
  <Words>777</Words>
  <Application>Microsoft Office PowerPoint</Application>
  <PresentationFormat>Widescreen</PresentationFormat>
  <Paragraphs>76</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Century Gothic</vt:lpstr>
      <vt:lpstr>Wingdings 3</vt:lpstr>
      <vt:lpstr>Ion</vt:lpstr>
      <vt:lpstr>PROJECT PLAN</vt:lpstr>
      <vt:lpstr>OUR CHOSEN QUESTION</vt:lpstr>
      <vt:lpstr>METHODS OF RESEARCH</vt:lpstr>
      <vt:lpstr>OUR QUESTIONAIRE </vt:lpstr>
      <vt:lpstr>OUR GRAPH</vt:lpstr>
      <vt:lpstr>What is confidence? Why is it important?</vt:lpstr>
      <vt:lpstr>Ethical Consideration and Confidentiality </vt:lpstr>
      <vt:lpstr>Our Conclusion   DIGITAL SKILLS AND RESEARCH   ESTHER AKPANMKPUK   DEJAUN BAILEY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PROJECT PLAN</dc:title>
  <dc:creator>dejaunbailey02@gmail.com</dc:creator>
  <cp:lastModifiedBy>dejaunbailey02@gmail.com</cp:lastModifiedBy>
  <cp:revision>1</cp:revision>
  <dcterms:created xsi:type="dcterms:W3CDTF">2022-06-26T15:37:45Z</dcterms:created>
  <dcterms:modified xsi:type="dcterms:W3CDTF">2022-06-30T09:18:06Z</dcterms:modified>
</cp:coreProperties>
</file>