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31"/>
    <p:restoredTop sz="93469"/>
  </p:normalViewPr>
  <p:slideViewPr>
    <p:cSldViewPr snapToGrid="0">
      <p:cViewPr varScale="1">
        <p:scale>
          <a:sx n="119" d="100"/>
          <a:sy n="119" d="100"/>
        </p:scale>
        <p:origin x="46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0043A8-2F33-C348-B035-31E3DA889E43}" type="datetimeFigureOut">
              <a:rPr lang="en-US" smtClean="0"/>
              <a:t>3/13/24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74E96F-DF52-4C40-BB72-277B2329CD27}" type="slidenum">
              <a:rPr lang="en-US" smtClean="0"/>
              <a:t>‹#›</a:t>
            </a:fld>
            <a:endParaRPr lang="en-US"/>
          </a:p>
        </p:txBody>
      </p:sp>
    </p:spTree>
    <p:extLst>
      <p:ext uri="{BB962C8B-B14F-4D97-AF65-F5344CB8AC3E}">
        <p14:creationId xmlns:p14="http://schemas.microsoft.com/office/powerpoint/2010/main" val="630395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latin typeface="Times New Roman" panose="02020603050405020304" pitchFamily="18" charset="0"/>
                <a:cs typeface="Times New Roman" panose="02020603050405020304" pitchFamily="18" charset="0"/>
              </a:rPr>
              <a:t>SmartCollection is a brand that involves quality and customization of gym wear products for active adults within the age of 25-45. This will involve catering for the increasing market of activewear and garments with sustainable and inclusive designs which are available online through the store platform. This also affords marketers to capture diverse generations such as Gen X (1965-1981), Gen Y (1982-1999), and Gen Z (2000-2012) (Adeola et al., 2021). SmartCollection aims to become the go-to brand for stylish yet comfortable workout outfits through focus on technology and loyalty programming alongside prominent fitness influencers.</a:t>
            </a: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2</a:t>
            </a:fld>
            <a:endParaRPr lang="en-US"/>
          </a:p>
        </p:txBody>
      </p:sp>
    </p:spTree>
    <p:extLst>
      <p:ext uri="{BB962C8B-B14F-4D97-AF65-F5344CB8AC3E}">
        <p14:creationId xmlns:p14="http://schemas.microsoft.com/office/powerpoint/2010/main" val="3091301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latin typeface="Times New Roman" panose="02020603050405020304" pitchFamily="18" charset="0"/>
                <a:cs typeface="Times New Roman" panose="02020603050405020304" pitchFamily="18" charset="0"/>
              </a:rPr>
              <a:t>SmartCollection will have to transform itself into a formal business in which it has to register with the government and obtain needed licenses and permits (Mancuso, 2020). The LLC is the most preferred legal structure where governing documents such as operation agreement, intellectual property assignment agreement, non-disclosure agreements (NDA), shareholders' agreements, and employee contracts to protect company interest (Sharma &amp; Srivastav, 2020).</a:t>
            </a: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3</a:t>
            </a:fld>
            <a:endParaRPr lang="en-US"/>
          </a:p>
        </p:txBody>
      </p:sp>
    </p:spTree>
    <p:extLst>
      <p:ext uri="{BB962C8B-B14F-4D97-AF65-F5344CB8AC3E}">
        <p14:creationId xmlns:p14="http://schemas.microsoft.com/office/powerpoint/2010/main" val="1175836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latin typeface="Times New Roman" panose="02020603050405020304" pitchFamily="18" charset="0"/>
                <a:cs typeface="Times New Roman" panose="02020603050405020304" pitchFamily="18" charset="0"/>
              </a:rPr>
              <a:t>Management team of SmartCollection will include a production manager, operations manager, marketing expert, website developer/administrator and sales representative(s). Professional services of a legal advisor, accountant/bookkeeper and fashion designer/consultant can also be engaged. This will ensure conducting regular meetings that will incorporate the values of the organization while making company decisions. The company intends to create a good culture, with competitive remuneration and its internal promotion programs (</a:t>
            </a:r>
            <a:r>
              <a:rPr lang="en-US" sz="1600" b="1" dirty="0" err="1">
                <a:latin typeface="Times New Roman" panose="02020603050405020304" pitchFamily="18" charset="0"/>
                <a:cs typeface="Times New Roman" panose="02020603050405020304" pitchFamily="18" charset="0"/>
              </a:rPr>
              <a:t>Murtiningsih</a:t>
            </a:r>
            <a:r>
              <a:rPr lang="en-US" sz="1600" b="1" dirty="0">
                <a:latin typeface="Times New Roman" panose="02020603050405020304" pitchFamily="18" charset="0"/>
                <a:cs typeface="Times New Roman" panose="02020603050405020304" pitchFamily="18" charset="0"/>
              </a:rPr>
              <a:t> 2020).</a:t>
            </a: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4</a:t>
            </a:fld>
            <a:endParaRPr lang="en-US"/>
          </a:p>
        </p:txBody>
      </p:sp>
    </p:spTree>
    <p:extLst>
      <p:ext uri="{BB962C8B-B14F-4D97-AF65-F5344CB8AC3E}">
        <p14:creationId xmlns:p14="http://schemas.microsoft.com/office/powerpoint/2010/main" val="2083165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Strengths for the business include providing tailor-made products, use of quality materials, and the online presence.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Weaknesses include limited funds at the beginning, dependency on technology and low-quality products, </a:t>
            </a:r>
            <a:r>
              <a:rPr lang="en-US" sz="1600" b="1">
                <a:effectLst/>
                <a:latin typeface="Times New Roman" panose="02020603050405020304" pitchFamily="18" charset="0"/>
                <a:ea typeface="Calibri" panose="020F0502020204030204" pitchFamily="34" charset="0"/>
                <a:cs typeface="Times New Roman" panose="02020603050405020304" pitchFamily="18" charset="0"/>
              </a:rPr>
              <a:t>materials etc. </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An opportunity is the increasing potential market for the activewear section and growing demand for manufacturing in a sustainable manner.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On the other hand, threats towards the company's success are competitive by big players in the industry and economic slowdowns (</a:t>
            </a:r>
            <a:r>
              <a:rPr lang="en-US" sz="1600" b="1" dirty="0" err="1">
                <a:effectLst/>
                <a:latin typeface="Times New Roman" panose="02020603050405020304" pitchFamily="18" charset="0"/>
                <a:ea typeface="Calibri" panose="020F0502020204030204" pitchFamily="34" charset="0"/>
                <a:cs typeface="Times New Roman" panose="02020603050405020304" pitchFamily="18" charset="0"/>
              </a:rPr>
              <a:t>Nikolovski</a:t>
            </a: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US" sz="1600" b="1"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5</a:t>
            </a:fld>
            <a:endParaRPr lang="en-US"/>
          </a:p>
        </p:txBody>
      </p:sp>
    </p:spTree>
    <p:extLst>
      <p:ext uri="{BB962C8B-B14F-4D97-AF65-F5344CB8AC3E}">
        <p14:creationId xmlns:p14="http://schemas.microsoft.com/office/powerpoint/2010/main" val="4121470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latin typeface="Times New Roman" panose="02020603050405020304" pitchFamily="18" charset="0"/>
                <a:cs typeface="Times New Roman" panose="02020603050405020304" pitchFamily="18" charset="0"/>
              </a:rPr>
              <a:t>The accessible high quality gym wear for men and women with sustainable </a:t>
            </a:r>
            <a:r>
              <a:rPr lang="en-GB" sz="1600" b="1" dirty="0">
                <a:latin typeface="Times New Roman" panose="02020603050405020304" pitchFamily="18" charset="0"/>
                <a:cs typeface="Times New Roman" panose="02020603050405020304" pitchFamily="18" charset="0"/>
              </a:rPr>
              <a:t>and dri-fit </a:t>
            </a:r>
            <a:r>
              <a:rPr lang="en-US" sz="1600" b="1" dirty="0">
                <a:latin typeface="Times New Roman" panose="02020603050405020304" pitchFamily="18" charset="0"/>
                <a:cs typeface="Times New Roman" panose="02020603050405020304" pitchFamily="18" charset="0"/>
              </a:rPr>
              <a:t>material from SmartCollection Adults Gym Wear. Competitive pricing, an online store delivered nationwide, affiliations with fitness influencers and experts promoting, targeted email marketing through SEO techniques and affiliated driving word-of-mouth promotion, 48 hours shipping times, and returns to roots business.</a:t>
            </a: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6</a:t>
            </a:fld>
            <a:endParaRPr lang="en-US"/>
          </a:p>
        </p:txBody>
      </p:sp>
    </p:spTree>
    <p:extLst>
      <p:ext uri="{BB962C8B-B14F-4D97-AF65-F5344CB8AC3E}">
        <p14:creationId xmlns:p14="http://schemas.microsoft.com/office/powerpoint/2010/main" val="3929584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The chart shows the breakdown of the £25,000 allocation investment to specific sectors. In contrast, a particular portion represents how a certain positive amount affects a particular detail of </a:t>
            </a:r>
            <a:r>
              <a:rPr lang="en-US" sz="1600" b="1" kern="100" dirty="0" err="1">
                <a:effectLst/>
                <a:latin typeface="Times New Roman" panose="02020603050405020304" pitchFamily="18" charset="0"/>
                <a:ea typeface="Calibri" panose="020F0502020204030204" pitchFamily="34" charset="0"/>
                <a:cs typeface="Times New Roman" panose="02020603050405020304" pitchFamily="18" charset="0"/>
              </a:rPr>
              <a:t>Smar</a:t>
            </a: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t</a:t>
            </a:r>
            <a:r>
              <a:rPr lang="en-US" sz="1600" b="1" kern="100" dirty="0">
                <a:effectLst/>
                <a:latin typeface="Times New Roman" panose="02020603050405020304" pitchFamily="18" charset="0"/>
                <a:ea typeface="Calibri" panose="020F0502020204030204" pitchFamily="34" charset="0"/>
                <a:cs typeface="Times New Roman" panose="02020603050405020304" pitchFamily="18" charset="0"/>
              </a:rPr>
              <a:t>Collection Adults Gym Wear's business scheme.</a:t>
            </a: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7</a:t>
            </a:fld>
            <a:endParaRPr lang="en-US"/>
          </a:p>
        </p:txBody>
      </p:sp>
    </p:spTree>
    <p:extLst>
      <p:ext uri="{BB962C8B-B14F-4D97-AF65-F5344CB8AC3E}">
        <p14:creationId xmlns:p14="http://schemas.microsoft.com/office/powerpoint/2010/main" val="2539794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dirty="0">
                <a:latin typeface="Times New Roman" panose="02020603050405020304" pitchFamily="18" charset="0"/>
                <a:cs typeface="Times New Roman" panose="02020603050405020304" pitchFamily="18" charset="0"/>
              </a:rPr>
              <a:t>a) Product Development and Manufacturing (£8,750 - 35%)</a:t>
            </a:r>
          </a:p>
          <a:p>
            <a:r>
              <a:rPr lang="en-US" sz="1600" b="1" dirty="0">
                <a:latin typeface="Times New Roman" panose="02020603050405020304" pitchFamily="18" charset="0"/>
                <a:cs typeface="Times New Roman" panose="02020603050405020304" pitchFamily="18" charset="0"/>
              </a:rPr>
              <a:t>• Premium moisture-wicking fabric outsources out.</a:t>
            </a:r>
          </a:p>
          <a:p>
            <a:r>
              <a:rPr lang="en-US" sz="1600" b="1" dirty="0">
                <a:latin typeface="Times New Roman" panose="02020603050405020304" pitchFamily="18" charset="0"/>
                <a:cs typeface="Times New Roman" panose="02020603050405020304" pitchFamily="18" charset="0"/>
              </a:rPr>
              <a:t>• Set up state-of-the-art customization technology.</a:t>
            </a:r>
          </a:p>
          <a:p>
            <a:r>
              <a:rPr lang="en-US" sz="1600" b="1" dirty="0">
                <a:latin typeface="Times New Roman" panose="02020603050405020304" pitchFamily="18" charset="0"/>
                <a:cs typeface="Times New Roman" panose="02020603050405020304" pitchFamily="18" charset="0"/>
              </a:rPr>
              <a:t>• Measures were put in place to ensure prototyping and initial production runs.</a:t>
            </a:r>
          </a:p>
          <a:p>
            <a:r>
              <a:rPr lang="en-US" sz="1600" b="1" dirty="0">
                <a:latin typeface="Times New Roman" panose="02020603050405020304" pitchFamily="18" charset="0"/>
                <a:cs typeface="Times New Roman" panose="02020603050405020304" pitchFamily="18" charset="0"/>
              </a:rPr>
              <a:t>b) Website Development and Marketing (£7,500 - 30%)</a:t>
            </a:r>
          </a:p>
          <a:p>
            <a:r>
              <a:rPr lang="en-US" sz="1600" b="1" dirty="0">
                <a:latin typeface="Times New Roman" panose="02020603050405020304" pitchFamily="18" charset="0"/>
                <a:cs typeface="Times New Roman" panose="02020603050405020304" pitchFamily="18" charset="0"/>
              </a:rPr>
              <a:t>• Develop a user-friendly and aesthetics-wise e-commerce platform.</a:t>
            </a:r>
          </a:p>
          <a:p>
            <a:r>
              <a:rPr lang="en-US" sz="1600" b="1" dirty="0">
                <a:latin typeface="Times New Roman" panose="02020603050405020304" pitchFamily="18" charset="0"/>
                <a:cs typeface="Times New Roman" panose="02020603050405020304" pitchFamily="18" charset="0"/>
              </a:rPr>
              <a:t>• Commencement of brand positioning through targeted digital marketing campaigns.</a:t>
            </a:r>
          </a:p>
          <a:p>
            <a:r>
              <a:rPr lang="en-US" sz="1600" b="1" dirty="0">
                <a:latin typeface="Times New Roman" panose="02020603050405020304" pitchFamily="18" charset="0"/>
                <a:cs typeface="Times New Roman" panose="02020603050405020304" pitchFamily="18" charset="0"/>
              </a:rPr>
              <a:t>• Make partnerships with fitness influencers across social platforms to enhance the visibility of company’s brand.</a:t>
            </a:r>
          </a:p>
          <a:p>
            <a:r>
              <a:rPr lang="en-US" sz="1600" b="1" dirty="0">
                <a:latin typeface="Times New Roman" panose="02020603050405020304" pitchFamily="18" charset="0"/>
                <a:cs typeface="Times New Roman" panose="02020603050405020304" pitchFamily="18" charset="0"/>
              </a:rPr>
              <a:t>c) Operations and Logistics (£5,000 - 20%)</a:t>
            </a:r>
          </a:p>
          <a:p>
            <a:r>
              <a:rPr lang="en-US" sz="1600" b="1" dirty="0">
                <a:latin typeface="Times New Roman" panose="02020603050405020304" pitchFamily="18" charset="0"/>
                <a:cs typeface="Times New Roman" panose="02020603050405020304" pitchFamily="18" charset="0"/>
              </a:rPr>
              <a:t>• To have enhanced systems in place for optimum processing and dispatching of orders.</a:t>
            </a:r>
          </a:p>
          <a:p>
            <a:r>
              <a:rPr lang="en-US" sz="1600" b="1" dirty="0">
                <a:latin typeface="Times New Roman" panose="02020603050405020304" pitchFamily="18" charset="0"/>
                <a:cs typeface="Times New Roman" panose="02020603050405020304" pitchFamily="18" charset="0"/>
              </a:rPr>
              <a:t>• State-of-the-art systems integration for managing inventories.</a:t>
            </a:r>
          </a:p>
          <a:p>
            <a:r>
              <a:rPr lang="en-US" sz="1600" b="1" dirty="0">
                <a:latin typeface="Times New Roman" panose="02020603050405020304" pitchFamily="18" charset="0"/>
                <a:cs typeface="Times New Roman" panose="02020603050405020304" pitchFamily="18" charset="0"/>
              </a:rPr>
              <a:t>• Source eco-friendly parcels for packaging to be more part of the solution rather than being a part of the problem by continuing to contribute more to environmental pollution through packaging.</a:t>
            </a:r>
          </a:p>
          <a:p>
            <a:r>
              <a:rPr lang="en-US" sz="1600" b="1" dirty="0">
                <a:latin typeface="Times New Roman" panose="02020603050405020304" pitchFamily="18" charset="0"/>
                <a:cs typeface="Times New Roman" panose="02020603050405020304" pitchFamily="18" charset="0"/>
              </a:rPr>
              <a:t>d) Sustainability (£2,500 - 10%)</a:t>
            </a:r>
          </a:p>
          <a:p>
            <a:r>
              <a:rPr lang="en-US" sz="1600" b="1" dirty="0">
                <a:latin typeface="Times New Roman" panose="02020603050405020304" pitchFamily="18" charset="0"/>
                <a:cs typeface="Times New Roman" panose="02020603050405020304" pitchFamily="18" charset="0"/>
              </a:rPr>
              <a:t>• Ethical and sustainable application of production ethics.</a:t>
            </a:r>
          </a:p>
          <a:p>
            <a:r>
              <a:rPr lang="en-US" sz="1600" b="1" dirty="0">
                <a:latin typeface="Times New Roman" panose="02020603050405020304" pitchFamily="18" charset="0"/>
                <a:cs typeface="Times New Roman" panose="02020603050405020304" pitchFamily="18" charset="0"/>
              </a:rPr>
              <a:t>• Purchase eco-friendly running qualifications.</a:t>
            </a:r>
          </a:p>
          <a:p>
            <a:r>
              <a:rPr lang="en-US" sz="1600" b="1" dirty="0">
                <a:latin typeface="Times New Roman" panose="02020603050405020304" pitchFamily="18" charset="0"/>
                <a:cs typeface="Times New Roman" panose="02020603050405020304" pitchFamily="18" charset="0"/>
              </a:rPr>
              <a:t>e) Contingency and Miscellaneous (£1,250- 5%)</a:t>
            </a:r>
          </a:p>
          <a:p>
            <a:r>
              <a:rPr lang="en-US" sz="1600" b="1" dirty="0">
                <a:latin typeface="Times New Roman" panose="02020603050405020304" pitchFamily="18" charset="0"/>
                <a:cs typeface="Times New Roman" panose="02020603050405020304" pitchFamily="18" charset="0"/>
              </a:rPr>
              <a:t>• Prepare contingency for unpredictable expenses or some adjustments that may be realized.</a:t>
            </a: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8</a:t>
            </a:fld>
            <a:endParaRPr lang="en-US"/>
          </a:p>
        </p:txBody>
      </p:sp>
    </p:spTree>
    <p:extLst>
      <p:ext uri="{BB962C8B-B14F-4D97-AF65-F5344CB8AC3E}">
        <p14:creationId xmlns:p14="http://schemas.microsoft.com/office/powerpoint/2010/main" val="4220205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dirty="0"/>
              <a:t>Month 1-2: Starting Up</a:t>
            </a:r>
          </a:p>
          <a:p>
            <a:r>
              <a:rPr lang="en-US" sz="1600" b="1" dirty="0"/>
              <a:t> This time shall be mainly on product development and production.</a:t>
            </a:r>
          </a:p>
          <a:p>
            <a:r>
              <a:rPr lang="en-US" sz="1600" b="1" dirty="0"/>
              <a:t> Anticipation of initial marketing.</a:t>
            </a:r>
          </a:p>
          <a:p>
            <a:r>
              <a:rPr lang="en-US" sz="1600" b="1" dirty="0"/>
              <a:t>2. Month 3-4: Launch of the Website and Impact of Initial Marketing Effort</a:t>
            </a:r>
          </a:p>
          <a:p>
            <a:r>
              <a:rPr lang="en-US" sz="1600" b="1" dirty="0"/>
              <a:t> E-commerce website's launch in the market.</a:t>
            </a:r>
          </a:p>
          <a:p>
            <a:r>
              <a:rPr lang="en-US" sz="1600" b="1" dirty="0"/>
              <a:t> Digital marketing effort stepping up.</a:t>
            </a:r>
          </a:p>
          <a:p>
            <a:r>
              <a:rPr lang="en-US" sz="1600" b="1" dirty="0"/>
              <a:t> Social media space dominion with influencer tie-up.</a:t>
            </a:r>
          </a:p>
          <a:p>
            <a:r>
              <a:rPr lang="en-US" sz="1600" b="1" dirty="0"/>
              <a:t>3. Month 5-6: Break-Even and Initial Growth of Sales</a:t>
            </a:r>
          </a:p>
          <a:p>
            <a:r>
              <a:rPr lang="en-US" sz="1600" b="1" dirty="0"/>
              <a:t> There is a lot of online traffic at the business gate, and first sales have started flowing in.</a:t>
            </a:r>
          </a:p>
          <a:p>
            <a:r>
              <a:rPr lang="en-US" sz="1600" b="1" dirty="0"/>
              <a:t> The target to hit the break-even point comes at the end of the sixth month.</a:t>
            </a:r>
          </a:p>
          <a:p>
            <a:r>
              <a:rPr lang="en-US" sz="1600" b="1" dirty="0"/>
              <a:t>4. Month 7-12: Growth and Optimization</a:t>
            </a:r>
          </a:p>
          <a:p>
            <a:r>
              <a:rPr lang="en-US" sz="1600" b="1" dirty="0"/>
              <a:t> Sustained growth is to be backed by a continued marketing lineup.</a:t>
            </a:r>
          </a:p>
          <a:p>
            <a:r>
              <a:rPr lang="en-US" sz="1600" b="1" dirty="0"/>
              <a:t> Efficient optimization of operation and logistics.</a:t>
            </a:r>
          </a:p>
          <a:p>
            <a:r>
              <a:rPr lang="en-US" sz="1600" b="1" dirty="0"/>
              <a:t> Assessment of sustainability measures on effect for brand loyalty.</a:t>
            </a:r>
          </a:p>
          <a:p>
            <a:endParaRPr lang="en-US" dirty="0"/>
          </a:p>
        </p:txBody>
      </p:sp>
      <p:sp>
        <p:nvSpPr>
          <p:cNvPr id="4" name="Slide Number Placeholder 3"/>
          <p:cNvSpPr>
            <a:spLocks noGrp="1"/>
          </p:cNvSpPr>
          <p:nvPr>
            <p:ph type="sldNum" sz="quarter" idx="5"/>
          </p:nvPr>
        </p:nvSpPr>
        <p:spPr/>
        <p:txBody>
          <a:bodyPr/>
          <a:lstStyle/>
          <a:p>
            <a:fld id="{0374E96F-DF52-4C40-BB72-277B2329CD27}" type="slidenum">
              <a:rPr lang="en-US" smtClean="0"/>
              <a:t>9</a:t>
            </a:fld>
            <a:endParaRPr lang="en-US"/>
          </a:p>
        </p:txBody>
      </p:sp>
    </p:spTree>
    <p:extLst>
      <p:ext uri="{BB962C8B-B14F-4D97-AF65-F5344CB8AC3E}">
        <p14:creationId xmlns:p14="http://schemas.microsoft.com/office/powerpoint/2010/main" val="2749251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references available for the above topics </a:t>
            </a:r>
          </a:p>
        </p:txBody>
      </p:sp>
      <p:sp>
        <p:nvSpPr>
          <p:cNvPr id="4" name="Slide Number Placeholder 3"/>
          <p:cNvSpPr>
            <a:spLocks noGrp="1"/>
          </p:cNvSpPr>
          <p:nvPr>
            <p:ph type="sldNum" sz="quarter" idx="5"/>
          </p:nvPr>
        </p:nvSpPr>
        <p:spPr/>
        <p:txBody>
          <a:bodyPr/>
          <a:lstStyle/>
          <a:p>
            <a:fld id="{0374E96F-DF52-4C40-BB72-277B2329CD27}" type="slidenum">
              <a:rPr lang="en-US" smtClean="0"/>
              <a:t>10</a:t>
            </a:fld>
            <a:endParaRPr lang="en-US"/>
          </a:p>
        </p:txBody>
      </p:sp>
    </p:spTree>
    <p:extLst>
      <p:ext uri="{BB962C8B-B14F-4D97-AF65-F5344CB8AC3E}">
        <p14:creationId xmlns:p14="http://schemas.microsoft.com/office/powerpoint/2010/main" val="1181737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3/13/24</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3791281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3/13/24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88315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3/13/24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71306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3/13/24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42929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3/13/24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51215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3/13/24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53323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3/13/24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1287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3/13/24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25190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3/13/24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61700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3/13/24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68895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3/13/24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6381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3/13/24</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022473"/>
      </p:ext>
    </p:extLst>
  </p:cSld>
  <p:clrMap bg1="lt1" tx1="dk1" bg2="lt2" tx2="dk2" accent1="accent1" accent2="accent2" accent3="accent3" accent4="accent4" accent5="accent5" accent6="accent6" hlink="hlink" folHlink="folHlink"/>
  <p:sldLayoutIdLst>
    <p:sldLayoutId id="2147483724" r:id="rId1"/>
    <p:sldLayoutId id="2147483714" r:id="rId2"/>
    <p:sldLayoutId id="2147483715" r:id="rId3"/>
    <p:sldLayoutId id="2147483716" r:id="rId4"/>
    <p:sldLayoutId id="2147483717" r:id="rId5"/>
    <p:sldLayoutId id="2147483718" r:id="rId6"/>
    <p:sldLayoutId id="2147483719" r:id="rId7"/>
    <p:sldLayoutId id="2147483723" r:id="rId8"/>
    <p:sldLayoutId id="2147483720" r:id="rId9"/>
    <p:sldLayoutId id="2147483721" r:id="rId10"/>
    <p:sldLayoutId id="2147483722"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adaptablelabs.com/using-maturity-model-assessments-for-sop-swot-analysi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ressbooks.nscc.ca/nsccprinciplesofmarketing/chapter/outcome-marketing-mix/"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08/PRR-04-2021-0019"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dmejournals.com/index.php/DMEJM/article/view/79" TargetMode="External"/><Relationship Id="rId5" Type="http://schemas.openxmlformats.org/officeDocument/2006/relationships/hyperlink" Target="http://download.garuda.kemdikbud.go.id/article.php?article=3041860&amp;val=27619&amp;title=The%20Impact%20of%20Compensation%20Training%20Development%20and%20Organizational%20Culture%20on%20Job%20Satisfaction%20and%20employee%20Retention" TargetMode="External"/><Relationship Id="rId4" Type="http://schemas.openxmlformats.org/officeDocument/2006/relationships/hyperlink" Target="https://link.springer.com/article/10.1007/s10479-019-0314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75"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76" name="Oval 75">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Oval 80">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Oval 84">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87" name="Freeform: Shape 86">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88" name="Freeform: Shape 87">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89" name="Oval 88">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90" name="Freeform: Shape 89">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92" name="Rectangle 91">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3" name="Title 1">
            <a:extLst>
              <a:ext uri="{FF2B5EF4-FFF2-40B4-BE49-F238E27FC236}">
                <a16:creationId xmlns:a16="http://schemas.microsoft.com/office/drawing/2014/main" id="{B4B5805F-A1B5-AE52-51E6-37DB6B6F3A78}"/>
              </a:ext>
            </a:extLst>
          </p:cNvPr>
          <p:cNvSpPr>
            <a:spLocks noGrp="1"/>
          </p:cNvSpPr>
          <p:nvPr>
            <p:ph type="ctrTitle"/>
          </p:nvPr>
        </p:nvSpPr>
        <p:spPr>
          <a:xfrm>
            <a:off x="157252" y="136524"/>
            <a:ext cx="10575362" cy="726908"/>
          </a:xfrm>
        </p:spPr>
        <p:txBody>
          <a:bodyPr vert="horz" lIns="91440" tIns="45720" rIns="91440" bIns="45720" rtlCol="0" anchor="b">
            <a:normAutofit/>
          </a:bodyPr>
          <a:lstStyle/>
          <a:p>
            <a:pPr algn="l"/>
            <a:r>
              <a:rPr lang="en-US" sz="3600" b="1" kern="1200" dirty="0">
                <a:latin typeface="Times New Roman" panose="02020603050405020304" pitchFamily="18" charset="0"/>
                <a:cs typeface="Times New Roman" panose="02020603050405020304" pitchFamily="18" charset="0"/>
              </a:rPr>
              <a:t>SmartCollection</a:t>
            </a:r>
            <a:r>
              <a:rPr lang="en-US" sz="4000" b="1" kern="1200" dirty="0">
                <a:latin typeface="Times New Roman" panose="02020603050405020304" pitchFamily="18" charset="0"/>
                <a:cs typeface="Times New Roman" panose="02020603050405020304" pitchFamily="18" charset="0"/>
              </a:rPr>
              <a:t> Customized Adults Gym Wear </a:t>
            </a:r>
          </a:p>
        </p:txBody>
      </p:sp>
      <p:sp>
        <p:nvSpPr>
          <p:cNvPr id="4" name="TextBox 3">
            <a:extLst>
              <a:ext uri="{FF2B5EF4-FFF2-40B4-BE49-F238E27FC236}">
                <a16:creationId xmlns:a16="http://schemas.microsoft.com/office/drawing/2014/main" id="{1C9812B6-6C73-4E72-949B-FA77F5A04964}"/>
              </a:ext>
            </a:extLst>
          </p:cNvPr>
          <p:cNvSpPr txBox="1"/>
          <p:nvPr/>
        </p:nvSpPr>
        <p:spPr>
          <a:xfrm>
            <a:off x="209098" y="2024604"/>
            <a:ext cx="6834640" cy="4152358"/>
          </a:xfrm>
          <a:prstGeom prst="rect">
            <a:avLst/>
          </a:prstGeom>
        </p:spPr>
        <p:txBody>
          <a:bodyPr vert="horz" lIns="91440" tIns="45720" rIns="91440" bIns="45720" rtlCol="0" anchor="t">
            <a:normAutofit/>
          </a:bodyPr>
          <a:lstStyle/>
          <a:p>
            <a:pPr marL="342900" indent="-342900">
              <a:lnSpc>
                <a:spcPct val="150000"/>
              </a:lnSpc>
              <a:spcAft>
                <a:spcPts val="600"/>
              </a:spcAft>
              <a:buClr>
                <a:schemeClr val="tx2">
                  <a:lumMod val="75000"/>
                  <a:lumOff val="25000"/>
                </a:schemeClr>
              </a:buClr>
              <a:buFont typeface="Wingdings" pitchFamily="2" charset="2"/>
              <a:buChar char="v"/>
            </a:pPr>
            <a:r>
              <a:rPr lang="en-US" sz="2400" b="1" dirty="0">
                <a:solidFill>
                  <a:schemeClr val="tx2"/>
                </a:solidFill>
                <a:latin typeface="Times New Roman" panose="02020603050405020304" pitchFamily="18" charset="0"/>
                <a:cs typeface="Times New Roman" panose="02020603050405020304" pitchFamily="18" charset="0"/>
              </a:rPr>
              <a:t>Name– Renaldo Jose Juman</a:t>
            </a:r>
          </a:p>
          <a:p>
            <a:pPr marL="342900" indent="-342900">
              <a:lnSpc>
                <a:spcPct val="150000"/>
              </a:lnSpc>
              <a:spcAft>
                <a:spcPts val="600"/>
              </a:spcAft>
              <a:buClr>
                <a:schemeClr val="tx2">
                  <a:lumMod val="75000"/>
                  <a:lumOff val="25000"/>
                </a:schemeClr>
              </a:buClr>
              <a:buFont typeface="Wingdings" pitchFamily="2" charset="2"/>
              <a:buChar char="v"/>
            </a:pPr>
            <a:r>
              <a:rPr lang="en-US" sz="2400" b="1" dirty="0">
                <a:solidFill>
                  <a:schemeClr val="tx2"/>
                </a:solidFill>
                <a:latin typeface="Times New Roman" panose="02020603050405020304" pitchFamily="18" charset="0"/>
                <a:cs typeface="Times New Roman" panose="02020603050405020304" pitchFamily="18" charset="0"/>
              </a:rPr>
              <a:t>Student ID – 2114362</a:t>
            </a:r>
          </a:p>
          <a:p>
            <a:pPr marL="342900" indent="-342900">
              <a:lnSpc>
                <a:spcPct val="150000"/>
              </a:lnSpc>
              <a:spcAft>
                <a:spcPts val="600"/>
              </a:spcAft>
              <a:buClr>
                <a:schemeClr val="tx2">
                  <a:lumMod val="75000"/>
                  <a:lumOff val="25000"/>
                </a:schemeClr>
              </a:buClr>
              <a:buFont typeface="Wingdings" pitchFamily="2" charset="2"/>
              <a:buChar char="v"/>
            </a:pPr>
            <a:r>
              <a:rPr lang="en-US" sz="2400" b="1" dirty="0">
                <a:solidFill>
                  <a:schemeClr val="tx2"/>
                </a:solidFill>
                <a:latin typeface="Times New Roman" panose="02020603050405020304" pitchFamily="18" charset="0"/>
                <a:cs typeface="Times New Roman" panose="02020603050405020304" pitchFamily="18" charset="0"/>
              </a:rPr>
              <a:t>Module Code – LCBB5001</a:t>
            </a:r>
          </a:p>
          <a:p>
            <a:pPr marL="342900" indent="-342900">
              <a:lnSpc>
                <a:spcPct val="150000"/>
              </a:lnSpc>
              <a:spcAft>
                <a:spcPts val="600"/>
              </a:spcAft>
              <a:buClr>
                <a:schemeClr val="tx2">
                  <a:lumMod val="75000"/>
                  <a:lumOff val="25000"/>
                </a:schemeClr>
              </a:buClr>
              <a:buFont typeface="Wingdings" pitchFamily="2" charset="2"/>
              <a:buChar char="v"/>
            </a:pPr>
            <a:r>
              <a:rPr lang="en-US" sz="2400" b="1" dirty="0">
                <a:solidFill>
                  <a:schemeClr val="tx2"/>
                </a:solidFill>
                <a:latin typeface="Times New Roman" panose="02020603050405020304" pitchFamily="18" charset="0"/>
                <a:cs typeface="Times New Roman" panose="02020603050405020304" pitchFamily="18" charset="0"/>
              </a:rPr>
              <a:t>Tutor – Mr. Masud Ibrahim</a:t>
            </a:r>
          </a:p>
          <a:p>
            <a:pPr indent="-228600">
              <a:lnSpc>
                <a:spcPct val="90000"/>
              </a:lnSpc>
              <a:spcAft>
                <a:spcPts val="600"/>
              </a:spcAft>
              <a:buClr>
                <a:schemeClr val="tx2">
                  <a:lumMod val="75000"/>
                  <a:lumOff val="25000"/>
                </a:schemeClr>
              </a:buClr>
              <a:buFont typeface="Arial" panose="020B0604020202020204" pitchFamily="34" charset="0"/>
              <a:buChar char="•"/>
            </a:pPr>
            <a:endParaRPr lang="en-US" dirty="0">
              <a:solidFill>
                <a:schemeClr val="tx2"/>
              </a:solidFill>
            </a:endParaRPr>
          </a:p>
        </p:txBody>
      </p:sp>
      <p:grpSp>
        <p:nvGrpSpPr>
          <p:cNvPr id="96"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97" name="Oval 96">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EA9CF8F-3693-01F8-8E6C-26B5624ED2B6}"/>
              </a:ext>
            </a:extLst>
          </p:cNvPr>
          <p:cNvPicPr>
            <a:picLocks noChangeAspect="1"/>
          </p:cNvPicPr>
          <p:nvPr/>
        </p:nvPicPr>
        <p:blipFill rotWithShape="1">
          <a:blip r:embed="rId2"/>
          <a:srcRect l="21375" r="21375" b="1"/>
          <a:stretch/>
        </p:blipFill>
        <p:spPr>
          <a:xfrm>
            <a:off x="6306574" y="800455"/>
            <a:ext cx="5728174" cy="5480057"/>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583145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D0C3129B-D588-BD72-CA94-B1C2B9A43BA9}"/>
              </a:ext>
            </a:extLst>
          </p:cNvPr>
          <p:cNvSpPr>
            <a:spLocks noGrp="1"/>
          </p:cNvSpPr>
          <p:nvPr>
            <p:ph type="title"/>
          </p:nvPr>
        </p:nvSpPr>
        <p:spPr>
          <a:xfrm>
            <a:off x="0" y="116368"/>
            <a:ext cx="6306574" cy="678290"/>
          </a:xfrm>
        </p:spPr>
        <p:txBody>
          <a:bodyPr anchor="b">
            <a:normAutofit fontScale="90000"/>
          </a:bodyPr>
          <a:lstStyle/>
          <a:p>
            <a:r>
              <a:rPr lang="en-US" sz="4000" b="1" dirty="0">
                <a:latin typeface="Times New Roman" panose="02020603050405020304" pitchFamily="18" charset="0"/>
                <a:cs typeface="Times New Roman" panose="02020603050405020304" pitchFamily="18" charset="0"/>
              </a:rPr>
              <a:t>Overview</a:t>
            </a:r>
            <a:r>
              <a:rPr lang="en-US" sz="4400" b="1" dirty="0">
                <a:latin typeface="Times New Roman" panose="02020603050405020304" pitchFamily="18" charset="0"/>
                <a:cs typeface="Times New Roman" panose="02020603050405020304" pitchFamily="18" charset="0"/>
              </a:rPr>
              <a:t> of Business Idea</a:t>
            </a:r>
            <a:endParaRPr lang="en-US" sz="4400" dirty="0"/>
          </a:p>
        </p:txBody>
      </p:sp>
      <p:sp>
        <p:nvSpPr>
          <p:cNvPr id="3" name="Content Placeholder 2">
            <a:extLst>
              <a:ext uri="{FF2B5EF4-FFF2-40B4-BE49-F238E27FC236}">
                <a16:creationId xmlns:a16="http://schemas.microsoft.com/office/drawing/2014/main" id="{11C28022-3862-4EA5-AB73-4122244FC3A9}"/>
              </a:ext>
            </a:extLst>
          </p:cNvPr>
          <p:cNvSpPr>
            <a:spLocks noGrp="1"/>
          </p:cNvSpPr>
          <p:nvPr>
            <p:ph idx="1"/>
          </p:nvPr>
        </p:nvSpPr>
        <p:spPr>
          <a:xfrm>
            <a:off x="157251" y="988312"/>
            <a:ext cx="6798719" cy="5728174"/>
          </a:xfrm>
        </p:spPr>
        <p:txBody>
          <a:bodyPr anchor="t">
            <a:normAutofit/>
          </a:bodyPr>
          <a:lstStyle/>
          <a:p>
            <a:pPr>
              <a:buFont typeface="Wingdings" pitchFamily="2" charset="2"/>
              <a:buChar char="v"/>
            </a:pPr>
            <a:r>
              <a:rPr lang="en-US" sz="2400" b="1" dirty="0">
                <a:latin typeface="Times New Roman" panose="02020603050405020304" pitchFamily="18" charset="0"/>
                <a:cs typeface="Times New Roman" panose="02020603050405020304" pitchFamily="18" charset="0"/>
              </a:rPr>
              <a:t>Targeting active adults aged 25-45 with high-quality and affordable customized gym wear.</a:t>
            </a:r>
          </a:p>
          <a:p>
            <a:pPr>
              <a:buFont typeface="Wingdings" pitchFamily="2" charset="2"/>
              <a:buChar char="v"/>
            </a:pPr>
            <a:r>
              <a:rPr lang="en-US" sz="2400" b="1" dirty="0">
                <a:latin typeface="Times New Roman" panose="02020603050405020304" pitchFamily="18" charset="0"/>
                <a:cs typeface="Times New Roman" panose="02020603050405020304" pitchFamily="18" charset="0"/>
              </a:rPr>
              <a:t>Utilizing sustainable production methods and influencer marketing to increase brand exposure.</a:t>
            </a:r>
          </a:p>
          <a:p>
            <a:pPr>
              <a:buFont typeface="Wingdings" pitchFamily="2" charset="2"/>
              <a:buChar char="v"/>
            </a:pPr>
            <a:r>
              <a:rPr lang="en-US" sz="2400" b="1" dirty="0">
                <a:latin typeface="Times New Roman" panose="02020603050405020304" pitchFamily="18" charset="0"/>
                <a:cs typeface="Times New Roman" panose="02020603050405020304" pitchFamily="18" charset="0"/>
              </a:rPr>
              <a:t>Offering a loyalty program to reward recurring customers and build brand loyalty.</a:t>
            </a:r>
          </a:p>
          <a:p>
            <a:pPr>
              <a:buFont typeface="Wingdings" pitchFamily="2" charset="2"/>
              <a:buChar char="v"/>
            </a:pPr>
            <a:r>
              <a:rPr lang="en-US" sz="2400" b="1" dirty="0">
                <a:latin typeface="Times New Roman" panose="02020603050405020304" pitchFamily="18" charset="0"/>
                <a:cs typeface="Times New Roman" panose="02020603050405020304" pitchFamily="18" charset="0"/>
              </a:rPr>
              <a:t>Focusing on inclusivity by showcasing all sizes and body types in the product line (Liu et al., 2020).</a:t>
            </a:r>
          </a:p>
          <a:p>
            <a:pPr>
              <a:buFont typeface="Wingdings" pitchFamily="2" charset="2"/>
              <a:buChar char="v"/>
            </a:pPr>
            <a:r>
              <a:rPr lang="en-US" sz="2400" b="1" dirty="0">
                <a:latin typeface="Times New Roman" panose="02020603050405020304" pitchFamily="18" charset="0"/>
                <a:cs typeface="Times New Roman" panose="02020603050405020304" pitchFamily="18" charset="0"/>
              </a:rPr>
              <a:t>Aiming to become the go-to brand for comfortable, stylish, and sustainable gym wear for adults.</a:t>
            </a:r>
          </a:p>
          <a:p>
            <a:pPr marL="0" indent="0">
              <a:buNone/>
            </a:pPr>
            <a:endParaRPr lang="en-US" sz="1500" dirty="0"/>
          </a:p>
        </p:txBody>
      </p:sp>
      <p:grpSp>
        <p:nvGrpSpPr>
          <p:cNvPr id="45"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46" name="Oval 45">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E3652734-D18D-915A-3F6B-F2A35E89A8E0}"/>
              </a:ext>
            </a:extLst>
          </p:cNvPr>
          <p:cNvPicPr>
            <a:picLocks noChangeAspect="1"/>
          </p:cNvPicPr>
          <p:nvPr/>
        </p:nvPicPr>
        <p:blipFill rotWithShape="1">
          <a:blip r:embed="rId3"/>
          <a:srcRect l="13459" r="29291" b="1"/>
          <a:stretch/>
        </p:blipFill>
        <p:spPr>
          <a:xfrm>
            <a:off x="6955970" y="552339"/>
            <a:ext cx="5078778"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1011407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2600B632-6830-2793-E253-280BBD8BF168}"/>
              </a:ext>
            </a:extLst>
          </p:cNvPr>
          <p:cNvSpPr>
            <a:spLocks noGrp="1"/>
          </p:cNvSpPr>
          <p:nvPr>
            <p:ph type="title"/>
          </p:nvPr>
        </p:nvSpPr>
        <p:spPr>
          <a:xfrm>
            <a:off x="130629" y="87086"/>
            <a:ext cx="4452257" cy="593951"/>
          </a:xfrm>
        </p:spPr>
        <p:txBody>
          <a:bodyPr anchor="b">
            <a:normAutofit fontScale="90000"/>
          </a:bodyPr>
          <a:lstStyle/>
          <a:p>
            <a:r>
              <a:rPr lang="en-US" sz="4000" b="1" dirty="0">
                <a:latin typeface="Times New Roman" panose="02020603050405020304" pitchFamily="18" charset="0"/>
                <a:cs typeface="Times New Roman" panose="02020603050405020304" pitchFamily="18" charset="0"/>
              </a:rPr>
              <a:t>Legal Structure</a:t>
            </a:r>
            <a:endParaRPr lang="en-US" sz="4000" dirty="0"/>
          </a:p>
        </p:txBody>
      </p:sp>
      <p:sp>
        <p:nvSpPr>
          <p:cNvPr id="3" name="Content Placeholder 2">
            <a:extLst>
              <a:ext uri="{FF2B5EF4-FFF2-40B4-BE49-F238E27FC236}">
                <a16:creationId xmlns:a16="http://schemas.microsoft.com/office/drawing/2014/main" id="{EFBE6EFC-D872-BEA6-BC25-C4E95690FDC4}"/>
              </a:ext>
            </a:extLst>
          </p:cNvPr>
          <p:cNvSpPr>
            <a:spLocks noGrp="1"/>
          </p:cNvSpPr>
          <p:nvPr>
            <p:ph idx="1"/>
          </p:nvPr>
        </p:nvSpPr>
        <p:spPr>
          <a:xfrm>
            <a:off x="250371" y="950106"/>
            <a:ext cx="6966858" cy="5226858"/>
          </a:xfrm>
        </p:spPr>
        <p:txBody>
          <a:bodyPr anchor="t">
            <a:normAutofit/>
          </a:bodyPr>
          <a:lstStyle/>
          <a:p>
            <a:pPr>
              <a:lnSpc>
                <a:spcPct val="150000"/>
              </a:lnSpc>
              <a:buFont typeface="Wingdings" panose="05000000000000000000" pitchFamily="2" charset="2"/>
              <a:buChar char="v"/>
            </a:pPr>
            <a:r>
              <a:rPr lang="en-US" sz="2800" b="1" dirty="0">
                <a:latin typeface="Times New Roman" panose="02020603050405020304" pitchFamily="18" charset="0"/>
                <a:cs typeface="Times New Roman" panose="02020603050405020304" pitchFamily="18" charset="0"/>
              </a:rPr>
              <a:t>Business Formation Documents.</a:t>
            </a:r>
          </a:p>
          <a:p>
            <a:pPr>
              <a:lnSpc>
                <a:spcPct val="150000"/>
              </a:lnSpc>
              <a:buFont typeface="Wingdings" panose="05000000000000000000" pitchFamily="2" charset="2"/>
              <a:buChar char="v"/>
            </a:pPr>
            <a:r>
              <a:rPr lang="en-US" sz="2800" b="1" dirty="0">
                <a:latin typeface="Times New Roman" panose="02020603050405020304" pitchFamily="18" charset="0"/>
                <a:cs typeface="Times New Roman" panose="02020603050405020304" pitchFamily="18" charset="0"/>
              </a:rPr>
              <a:t>Governing Documents.</a:t>
            </a:r>
          </a:p>
          <a:p>
            <a:pPr>
              <a:lnSpc>
                <a:spcPct val="150000"/>
              </a:lnSpc>
              <a:buFont typeface="Wingdings" panose="05000000000000000000" pitchFamily="2" charset="2"/>
              <a:buChar char="v"/>
            </a:pPr>
            <a:r>
              <a:rPr lang="en-US" sz="2800" b="1" dirty="0">
                <a:latin typeface="Times New Roman" panose="02020603050405020304" pitchFamily="18" charset="0"/>
                <a:cs typeface="Times New Roman" panose="02020603050405020304" pitchFamily="18" charset="0"/>
              </a:rPr>
              <a:t>Intellectual Property Assignment Agreement.</a:t>
            </a:r>
          </a:p>
          <a:p>
            <a:pPr>
              <a:lnSpc>
                <a:spcPct val="150000"/>
              </a:lnSpc>
              <a:buFont typeface="Wingdings" panose="05000000000000000000" pitchFamily="2" charset="2"/>
              <a:buChar char="v"/>
            </a:pPr>
            <a:r>
              <a:rPr lang="en-US" sz="2800" b="1" dirty="0">
                <a:latin typeface="Times New Roman" panose="02020603050405020304" pitchFamily="18" charset="0"/>
                <a:cs typeface="Times New Roman" panose="02020603050405020304" pitchFamily="18" charset="0"/>
              </a:rPr>
              <a:t>Nondisclosure Agreements (NDA).</a:t>
            </a:r>
          </a:p>
          <a:p>
            <a:pPr>
              <a:lnSpc>
                <a:spcPct val="150000"/>
              </a:lnSpc>
              <a:buFont typeface="Wingdings" panose="05000000000000000000" pitchFamily="2" charset="2"/>
              <a:buChar char="v"/>
            </a:pPr>
            <a:r>
              <a:rPr lang="en-US" sz="2800" b="1" dirty="0">
                <a:latin typeface="Times New Roman" panose="02020603050405020304" pitchFamily="18" charset="0"/>
                <a:cs typeface="Times New Roman" panose="02020603050405020304" pitchFamily="18" charset="0"/>
              </a:rPr>
              <a:t>Shareholder Agreements.</a:t>
            </a:r>
          </a:p>
          <a:p>
            <a:pPr>
              <a:lnSpc>
                <a:spcPct val="150000"/>
              </a:lnSpc>
              <a:buFont typeface="Wingdings" panose="05000000000000000000" pitchFamily="2" charset="2"/>
              <a:buChar char="v"/>
            </a:pPr>
            <a:r>
              <a:rPr lang="en-US" sz="2800" b="1" dirty="0">
                <a:latin typeface="Times New Roman" panose="02020603050405020304" pitchFamily="18" charset="0"/>
                <a:cs typeface="Times New Roman" panose="02020603050405020304" pitchFamily="18" charset="0"/>
              </a:rPr>
              <a:t>Employee Contracts.</a:t>
            </a:r>
          </a:p>
          <a:p>
            <a:endParaRPr lang="en-US" sz="1800" dirty="0"/>
          </a:p>
        </p:txBody>
      </p:sp>
      <p:grpSp>
        <p:nvGrpSpPr>
          <p:cNvPr id="13"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14" name="Oval 13">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D5B9EB4A-9256-8F14-5F9D-F3A60581D2C3}"/>
              </a:ext>
            </a:extLst>
          </p:cNvPr>
          <p:cNvPicPr>
            <a:picLocks noChangeAspect="1"/>
          </p:cNvPicPr>
          <p:nvPr/>
        </p:nvPicPr>
        <p:blipFill rotWithShape="1">
          <a:blip r:embed="rId3"/>
          <a:srcRect l="10444" r="5475" b="1"/>
          <a:stretch/>
        </p:blipFill>
        <p:spPr>
          <a:xfrm>
            <a:off x="7075714" y="552339"/>
            <a:ext cx="5116286"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1113857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7D7CD-06A5-4710-B816-F23F56C52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058D9C7-7C50-4582-9A60-0569A536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A91B000-D15B-5E28-6E1F-3115BCF1480D}"/>
              </a:ext>
            </a:extLst>
          </p:cNvPr>
          <p:cNvSpPr>
            <a:spLocks noGrp="1"/>
          </p:cNvSpPr>
          <p:nvPr>
            <p:ph type="title"/>
          </p:nvPr>
        </p:nvSpPr>
        <p:spPr>
          <a:xfrm>
            <a:off x="0" y="209392"/>
            <a:ext cx="6772275" cy="464895"/>
          </a:xfrm>
        </p:spPr>
        <p:txBody>
          <a:bodyPr anchor="b">
            <a:normAutofit fontScale="90000"/>
          </a:bodyPr>
          <a:lstStyle/>
          <a:p>
            <a:r>
              <a:rPr lang="en-US" sz="4000" b="1" dirty="0">
                <a:latin typeface="Times New Roman" panose="02020603050405020304" pitchFamily="18" charset="0"/>
                <a:cs typeface="Times New Roman" panose="02020603050405020304" pitchFamily="18" charset="0"/>
              </a:rPr>
              <a:t>Management</a:t>
            </a:r>
            <a:r>
              <a:rPr lang="en-US" sz="4400" b="1" dirty="0">
                <a:latin typeface="Times New Roman" panose="02020603050405020304" pitchFamily="18" charset="0"/>
                <a:cs typeface="Times New Roman" panose="02020603050405020304" pitchFamily="18" charset="0"/>
              </a:rPr>
              <a:t> of the Company</a:t>
            </a:r>
            <a:endParaRPr lang="en-US" sz="4400" b="1" dirty="0"/>
          </a:p>
        </p:txBody>
      </p:sp>
      <p:sp>
        <p:nvSpPr>
          <p:cNvPr id="3" name="Content Placeholder 2">
            <a:extLst>
              <a:ext uri="{FF2B5EF4-FFF2-40B4-BE49-F238E27FC236}">
                <a16:creationId xmlns:a16="http://schemas.microsoft.com/office/drawing/2014/main" id="{C3230C36-5756-F596-93BC-A95709A424EA}"/>
              </a:ext>
            </a:extLst>
          </p:cNvPr>
          <p:cNvSpPr>
            <a:spLocks noGrp="1"/>
          </p:cNvSpPr>
          <p:nvPr>
            <p:ph idx="1"/>
          </p:nvPr>
        </p:nvSpPr>
        <p:spPr>
          <a:xfrm>
            <a:off x="108857" y="883680"/>
            <a:ext cx="7097486" cy="5582434"/>
          </a:xfrm>
        </p:spPr>
        <p:txBody>
          <a:bodyPr anchor="t">
            <a:normAutofit fontScale="25000" lnSpcReduction="20000"/>
          </a:bodyPr>
          <a:lstStyle/>
          <a:p>
            <a:pPr>
              <a:lnSpc>
                <a:spcPct val="160000"/>
              </a:lnSpc>
              <a:buFont typeface="Wingdings" pitchFamily="2" charset="2"/>
              <a:buChar char="v"/>
            </a:pPr>
            <a:r>
              <a:rPr lang="en-US" sz="9600" b="1" dirty="0">
                <a:latin typeface="Times New Roman" panose="02020603050405020304" pitchFamily="18" charset="0"/>
                <a:cs typeface="Times New Roman" panose="02020603050405020304" pitchFamily="18" charset="0"/>
              </a:rPr>
              <a:t>To be able to attain the vision of SmartCollection, the management would need the following key people in the organization:</a:t>
            </a:r>
          </a:p>
          <a:p>
            <a:pPr marL="0" indent="0">
              <a:lnSpc>
                <a:spcPct val="160000"/>
              </a:lnSpc>
              <a:buNone/>
            </a:pPr>
            <a:endParaRPr lang="en-US" sz="9600" b="1" dirty="0">
              <a:latin typeface="Times New Roman" panose="02020603050405020304" pitchFamily="18" charset="0"/>
              <a:cs typeface="Times New Roman" panose="02020603050405020304" pitchFamily="18" charset="0"/>
            </a:endParaRPr>
          </a:p>
          <a:p>
            <a:pPr>
              <a:lnSpc>
                <a:spcPct val="160000"/>
              </a:lnSpc>
              <a:buFont typeface="Wingdings" pitchFamily="2" charset="2"/>
              <a:buChar char="v"/>
            </a:pPr>
            <a:r>
              <a:rPr lang="en-US" sz="9600" b="1" dirty="0">
                <a:latin typeface="Times New Roman" panose="02020603050405020304" pitchFamily="18" charset="0"/>
                <a:cs typeface="Times New Roman" panose="02020603050405020304" pitchFamily="18" charset="0"/>
              </a:rPr>
              <a:t>Production Manager</a:t>
            </a:r>
          </a:p>
          <a:p>
            <a:pPr>
              <a:lnSpc>
                <a:spcPct val="160000"/>
              </a:lnSpc>
              <a:buFont typeface="Wingdings" pitchFamily="2" charset="2"/>
              <a:buChar char="v"/>
            </a:pPr>
            <a:r>
              <a:rPr lang="en-US" sz="9600" b="1" dirty="0">
                <a:latin typeface="Times New Roman" panose="02020603050405020304" pitchFamily="18" charset="0"/>
                <a:cs typeface="Times New Roman" panose="02020603050405020304" pitchFamily="18" charset="0"/>
              </a:rPr>
              <a:t>Operations Manager</a:t>
            </a:r>
          </a:p>
          <a:p>
            <a:pPr>
              <a:lnSpc>
                <a:spcPct val="160000"/>
              </a:lnSpc>
              <a:buFont typeface="Wingdings" pitchFamily="2" charset="2"/>
              <a:buChar char="v"/>
            </a:pPr>
            <a:r>
              <a:rPr lang="en-US" sz="9600" b="1" dirty="0">
                <a:latin typeface="Times New Roman" panose="02020603050405020304" pitchFamily="18" charset="0"/>
                <a:cs typeface="Times New Roman" panose="02020603050405020304" pitchFamily="18" charset="0"/>
              </a:rPr>
              <a:t>Marketing Specialist</a:t>
            </a:r>
          </a:p>
          <a:p>
            <a:pPr>
              <a:lnSpc>
                <a:spcPct val="160000"/>
              </a:lnSpc>
              <a:buFont typeface="Wingdings" pitchFamily="2" charset="2"/>
              <a:buChar char="v"/>
            </a:pPr>
            <a:r>
              <a:rPr lang="en-US" sz="9600" b="1" dirty="0">
                <a:latin typeface="Times New Roman" panose="02020603050405020304" pitchFamily="18" charset="0"/>
                <a:cs typeface="Times New Roman" panose="02020603050405020304" pitchFamily="18" charset="0"/>
              </a:rPr>
              <a:t>Website Developer/Administrator.</a:t>
            </a:r>
          </a:p>
          <a:p>
            <a:pPr>
              <a:lnSpc>
                <a:spcPct val="160000"/>
              </a:lnSpc>
              <a:buFont typeface="Wingdings" pitchFamily="2" charset="2"/>
              <a:buChar char="v"/>
            </a:pPr>
            <a:r>
              <a:rPr lang="en-US" sz="9600" b="1" dirty="0">
                <a:latin typeface="Times New Roman" panose="02020603050405020304" pitchFamily="18" charset="0"/>
                <a:cs typeface="Times New Roman" panose="02020603050405020304" pitchFamily="18" charset="0"/>
              </a:rPr>
              <a:t>Sales Representative(s).</a:t>
            </a:r>
          </a:p>
          <a:p>
            <a:pPr marL="0" indent="0">
              <a:buNone/>
            </a:pPr>
            <a:endParaRPr lang="en-US" sz="1700" dirty="0"/>
          </a:p>
        </p:txBody>
      </p:sp>
      <p:grpSp>
        <p:nvGrpSpPr>
          <p:cNvPr id="13" name="decorative circles">
            <a:extLst>
              <a:ext uri="{FF2B5EF4-FFF2-40B4-BE49-F238E27FC236}">
                <a16:creationId xmlns:a16="http://schemas.microsoft.com/office/drawing/2014/main" id="{A5A42520-81F5-4CA6-A7DA-9CD71733AB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14" name="Oval 13">
              <a:extLst>
                <a:ext uri="{FF2B5EF4-FFF2-40B4-BE49-F238E27FC236}">
                  <a16:creationId xmlns:a16="http://schemas.microsoft.com/office/drawing/2014/main" id="{BDB3C8F9-1E7D-4D3B-A4BF-F97576E5C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B80C13D-6AE8-4D68-9A8B-49B796A67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340680A-5931-4B24-ADEB-7656B70FBB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EAF5EEB-C2D5-4D5F-8BF0-0E7961A2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C482DF8-0B0D-4F32-8416-496960050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720B4F8-7795-8FD8-7CB3-282D2528823A}"/>
              </a:ext>
            </a:extLst>
          </p:cNvPr>
          <p:cNvPicPr>
            <a:picLocks noChangeAspect="1"/>
          </p:cNvPicPr>
          <p:nvPr/>
        </p:nvPicPr>
        <p:blipFill rotWithShape="1">
          <a:blip r:embed="rId3"/>
          <a:srcRect l="24889" r="17111"/>
          <a:stretch/>
        </p:blipFill>
        <p:spPr>
          <a:xfrm>
            <a:off x="6475068" y="674287"/>
            <a:ext cx="5716932" cy="6183713"/>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Tree>
    <p:extLst>
      <p:ext uri="{BB962C8B-B14F-4D97-AF65-F5344CB8AC3E}">
        <p14:creationId xmlns:p14="http://schemas.microsoft.com/office/powerpoint/2010/main" val="185122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4">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F9E2DA50-6565-6D37-8EE0-690551F13D19}"/>
              </a:ext>
            </a:extLst>
          </p:cNvPr>
          <p:cNvSpPr>
            <a:spLocks noGrp="1"/>
          </p:cNvSpPr>
          <p:nvPr>
            <p:ph type="title"/>
          </p:nvPr>
        </p:nvSpPr>
        <p:spPr>
          <a:xfrm>
            <a:off x="130629" y="177422"/>
            <a:ext cx="10179756" cy="674659"/>
          </a:xfrm>
        </p:spPr>
        <p:txBody>
          <a:bodyPr anchor="b">
            <a:normAutofit fontScale="90000"/>
          </a:bodyPr>
          <a:lstStyle/>
          <a:p>
            <a:r>
              <a:rPr lang="en-US" sz="4000" b="1" dirty="0">
                <a:latin typeface="Times New Roman" panose="02020603050405020304" pitchFamily="18" charset="0"/>
                <a:cs typeface="Times New Roman" panose="02020603050405020304" pitchFamily="18" charset="0"/>
              </a:rPr>
              <a:t>Evaluation</a:t>
            </a:r>
            <a:r>
              <a:rPr lang="en-US" sz="4400" b="1" dirty="0">
                <a:latin typeface="Times New Roman" panose="02020603050405020304" pitchFamily="18" charset="0"/>
                <a:cs typeface="Times New Roman" panose="02020603050405020304" pitchFamily="18" charset="0"/>
              </a:rPr>
              <a:t> Using SWOT Analysis Model</a:t>
            </a:r>
            <a:endParaRPr lang="en-US" sz="4400" dirty="0"/>
          </a:p>
        </p:txBody>
      </p:sp>
      <p:sp>
        <p:nvSpPr>
          <p:cNvPr id="6" name="Content Placeholder 5">
            <a:extLst>
              <a:ext uri="{FF2B5EF4-FFF2-40B4-BE49-F238E27FC236}">
                <a16:creationId xmlns:a16="http://schemas.microsoft.com/office/drawing/2014/main" id="{E294EE29-6B1C-2BDF-A3A7-98470B043A76}"/>
              </a:ext>
            </a:extLst>
          </p:cNvPr>
          <p:cNvSpPr>
            <a:spLocks noGrp="1"/>
          </p:cNvSpPr>
          <p:nvPr>
            <p:ph idx="1"/>
          </p:nvPr>
        </p:nvSpPr>
        <p:spPr>
          <a:xfrm>
            <a:off x="0" y="1121149"/>
            <a:ext cx="8893629" cy="6071221"/>
          </a:xfrm>
        </p:spPr>
        <p:txBody>
          <a:bodyPr anchor="t">
            <a:noAutofit/>
          </a:bodyPr>
          <a:lstStyle/>
          <a:p>
            <a:pPr marL="0" indent="0">
              <a:buNone/>
            </a:pPr>
            <a:r>
              <a:rPr lang="en-US" sz="2400" b="1" i="1" dirty="0">
                <a:highlight>
                  <a:srgbClr val="FF0000"/>
                </a:highlight>
                <a:latin typeface="Times New Roman" panose="02020603050405020304" pitchFamily="18" charset="0"/>
                <a:cs typeface="Times New Roman" panose="02020603050405020304" pitchFamily="18" charset="0"/>
              </a:rPr>
              <a:t>Strengths</a:t>
            </a:r>
            <a:r>
              <a:rPr lang="en-US" sz="2400" b="1" dirty="0">
                <a:highlight>
                  <a:srgbClr val="FF0000"/>
                </a:highlight>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                                                </a:t>
            </a:r>
            <a:r>
              <a:rPr lang="en-US" sz="2400" b="1" i="1" dirty="0">
                <a:highlight>
                  <a:srgbClr val="FFFF00"/>
                </a:highlight>
                <a:latin typeface="Times New Roman" panose="02020603050405020304" pitchFamily="18" charset="0"/>
                <a:cs typeface="Times New Roman" panose="02020603050405020304" pitchFamily="18" charset="0"/>
              </a:rPr>
              <a:t>Weakness</a:t>
            </a:r>
            <a:r>
              <a:rPr lang="en-US" sz="2400" b="1" dirty="0">
                <a:latin typeface="Times New Roman" panose="02020603050405020304" pitchFamily="18" charset="0"/>
                <a:cs typeface="Times New Roman" panose="02020603050405020304" pitchFamily="18" charset="0"/>
              </a:rPr>
              <a:t> </a:t>
            </a:r>
          </a:p>
          <a:p>
            <a:pPr marL="0" indent="0">
              <a:buNone/>
            </a:pPr>
            <a:r>
              <a:rPr lang="en-US" sz="2400" b="1" dirty="0">
                <a:latin typeface="Times New Roman" panose="02020603050405020304" pitchFamily="18" charset="0"/>
                <a:cs typeface="Times New Roman" panose="02020603050405020304" pitchFamily="18" charset="0"/>
              </a:rPr>
              <a:t>Customization                                   Limited Initial Funds  </a:t>
            </a:r>
          </a:p>
          <a:p>
            <a:pPr marL="0" indent="0">
              <a:buNone/>
            </a:pPr>
            <a:r>
              <a:rPr lang="en-US" sz="2400" b="1" dirty="0">
                <a:latin typeface="Times New Roman" panose="02020603050405020304" pitchFamily="18" charset="0"/>
                <a:cs typeface="Times New Roman" panose="02020603050405020304" pitchFamily="18" charset="0"/>
              </a:rPr>
              <a:t>High-quality Products                     Technology Dependency </a:t>
            </a:r>
          </a:p>
          <a:p>
            <a:pPr marL="0" indent="0">
              <a:buNone/>
            </a:pPr>
            <a:r>
              <a:rPr lang="en-US" sz="2400" b="1" dirty="0">
                <a:latin typeface="Times New Roman" panose="02020603050405020304" pitchFamily="18" charset="0"/>
                <a:cs typeface="Times New Roman" panose="02020603050405020304" pitchFamily="18" charset="0"/>
              </a:rPr>
              <a:t>Online Presence                                Low-quality Products</a:t>
            </a:r>
          </a:p>
          <a:p>
            <a:pPr marL="0" indent="0">
              <a:buNone/>
            </a:pPr>
            <a:endParaRPr lang="en-US" sz="2400" b="1" dirty="0">
              <a:latin typeface="Times New Roman" panose="02020603050405020304" pitchFamily="18" charset="0"/>
              <a:cs typeface="Times New Roman" panose="02020603050405020304" pitchFamily="18" charset="0"/>
            </a:endParaRPr>
          </a:p>
          <a:p>
            <a:pPr marL="0" indent="0">
              <a:buNone/>
            </a:pPr>
            <a:endParaRPr lang="en-US" sz="2400" b="1" dirty="0">
              <a:latin typeface="Times New Roman" panose="02020603050405020304" pitchFamily="18" charset="0"/>
              <a:cs typeface="Times New Roman" panose="02020603050405020304" pitchFamily="18" charset="0"/>
            </a:endParaRPr>
          </a:p>
          <a:p>
            <a:pPr marL="0" indent="0">
              <a:buNone/>
            </a:pPr>
            <a:endParaRPr lang="en-US" sz="2400" b="1" dirty="0">
              <a:latin typeface="Times New Roman" panose="02020603050405020304" pitchFamily="18" charset="0"/>
              <a:cs typeface="Times New Roman" panose="02020603050405020304" pitchFamily="18" charset="0"/>
            </a:endParaRPr>
          </a:p>
          <a:p>
            <a:pPr marL="0" indent="0">
              <a:buNone/>
            </a:pPr>
            <a:endParaRPr lang="en-US" sz="2400" b="1" dirty="0">
              <a:latin typeface="Times New Roman" panose="02020603050405020304" pitchFamily="18" charset="0"/>
              <a:cs typeface="Times New Roman" panose="02020603050405020304" pitchFamily="18" charset="0"/>
            </a:endParaRPr>
          </a:p>
          <a:p>
            <a:pPr marL="0" indent="0">
              <a:buNone/>
            </a:pPr>
            <a:r>
              <a:rPr lang="en-US" sz="2400" b="1" i="1" dirty="0">
                <a:highlight>
                  <a:srgbClr val="008000"/>
                </a:highlight>
                <a:latin typeface="Times New Roman" panose="02020603050405020304" pitchFamily="18" charset="0"/>
                <a:cs typeface="Times New Roman" panose="02020603050405020304" pitchFamily="18" charset="0"/>
              </a:rPr>
              <a:t>Opportunities</a:t>
            </a:r>
            <a:r>
              <a:rPr lang="en-US" sz="2400" b="1" dirty="0">
                <a:highlight>
                  <a:srgbClr val="008000"/>
                </a:highlight>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                                                        </a:t>
            </a:r>
            <a:r>
              <a:rPr lang="en-US" sz="2400" b="1" i="1" dirty="0">
                <a:highlight>
                  <a:srgbClr val="008080"/>
                </a:highlight>
                <a:latin typeface="Times New Roman" panose="02020603050405020304" pitchFamily="18" charset="0"/>
                <a:cs typeface="Times New Roman" panose="02020603050405020304" pitchFamily="18" charset="0"/>
              </a:rPr>
              <a:t>Threats</a:t>
            </a:r>
            <a:r>
              <a:rPr lang="en-US" sz="2400" b="1" dirty="0">
                <a:latin typeface="Times New Roman" panose="02020603050405020304" pitchFamily="18" charset="0"/>
                <a:cs typeface="Times New Roman" panose="02020603050405020304" pitchFamily="18" charset="0"/>
              </a:rPr>
              <a:t> Growing Market Potential                                     Competition</a:t>
            </a:r>
          </a:p>
          <a:p>
            <a:pPr marL="0" indent="0">
              <a:buNone/>
            </a:pPr>
            <a:r>
              <a:rPr lang="en-US" sz="2400" b="1" dirty="0">
                <a:latin typeface="Times New Roman" panose="02020603050405020304" pitchFamily="18" charset="0"/>
                <a:cs typeface="Times New Roman" panose="02020603050405020304" pitchFamily="18" charset="0"/>
              </a:rPr>
              <a:t>Sustainable and Ethical Manufacturing           Economic Slowdown</a:t>
            </a:r>
          </a:p>
        </p:txBody>
      </p:sp>
      <p:grpSp>
        <p:nvGrpSpPr>
          <p:cNvPr id="28"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29" name="Oval 19">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0">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21">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22">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23">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Miniature people standing around wooden blocks with letters&#10;&#10;Description automatically generated">
            <a:extLst>
              <a:ext uri="{FF2B5EF4-FFF2-40B4-BE49-F238E27FC236}">
                <a16:creationId xmlns:a16="http://schemas.microsoft.com/office/drawing/2014/main" id="{3381A994-2CC7-AB75-DD44-4BA347236C8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784" r="17215" b="-2"/>
          <a:stretch/>
        </p:blipFill>
        <p:spPr>
          <a:xfrm>
            <a:off x="7696200" y="1345940"/>
            <a:ext cx="4494275" cy="451105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3896398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7F52B3-08B4-4D76-BFE5-EC4413E49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EC157D4-C211-47CF-9526-9BC11484A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6" name="decorative circles">
            <a:extLst>
              <a:ext uri="{FF2B5EF4-FFF2-40B4-BE49-F238E27FC236}">
                <a16:creationId xmlns:a16="http://schemas.microsoft.com/office/drawing/2014/main" id="{F086E6B5-2390-45BD-B5EA-EDF4B6461C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48380" cy="6229550"/>
            <a:chOff x="162361" y="253193"/>
            <a:chExt cx="11848380" cy="6229550"/>
          </a:xfrm>
        </p:grpSpPr>
        <p:sp>
          <p:nvSpPr>
            <p:cNvPr id="17" name="Oval 16">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44300" y="44305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BF98002-085B-4F32-38D2-0FCAB74C8495}"/>
              </a:ext>
            </a:extLst>
          </p:cNvPr>
          <p:cNvSpPr>
            <a:spLocks noGrp="1"/>
          </p:cNvSpPr>
          <p:nvPr>
            <p:ph type="title"/>
          </p:nvPr>
        </p:nvSpPr>
        <p:spPr>
          <a:xfrm>
            <a:off x="763806" y="89283"/>
            <a:ext cx="8891824" cy="1008745"/>
          </a:xfrm>
        </p:spPr>
        <p:txBody>
          <a:bodyPr anchor="t">
            <a:normAutofit/>
          </a:bodyPr>
          <a:lstStyle/>
          <a:p>
            <a:r>
              <a:rPr lang="en-US" sz="3600" b="1" dirty="0">
                <a:latin typeface="Times New Roman" panose="02020603050405020304" pitchFamily="18" charset="0"/>
                <a:cs typeface="Times New Roman" panose="02020603050405020304" pitchFamily="18" charset="0"/>
              </a:rPr>
              <a:t>Marketing</a:t>
            </a:r>
            <a:r>
              <a:rPr lang="en-US" sz="4000" b="1" dirty="0">
                <a:latin typeface="Times New Roman" panose="02020603050405020304" pitchFamily="18" charset="0"/>
                <a:cs typeface="Times New Roman" panose="02020603050405020304" pitchFamily="18" charset="0"/>
              </a:rPr>
              <a:t> Strategy (4Ps of Marketing)</a:t>
            </a:r>
            <a:endParaRPr lang="en-US" sz="4000" b="1" dirty="0"/>
          </a:p>
        </p:txBody>
      </p:sp>
      <p:sp>
        <p:nvSpPr>
          <p:cNvPr id="3" name="Content Placeholder 2">
            <a:extLst>
              <a:ext uri="{FF2B5EF4-FFF2-40B4-BE49-F238E27FC236}">
                <a16:creationId xmlns:a16="http://schemas.microsoft.com/office/drawing/2014/main" id="{1D821E7A-B1A3-6714-EFAD-D011B1AFC545}"/>
              </a:ext>
            </a:extLst>
          </p:cNvPr>
          <p:cNvSpPr>
            <a:spLocks/>
          </p:cNvSpPr>
          <p:nvPr/>
        </p:nvSpPr>
        <p:spPr>
          <a:xfrm>
            <a:off x="120929" y="835043"/>
            <a:ext cx="5378905" cy="5933674"/>
          </a:xfrm>
          <a:prstGeom prst="rect">
            <a:avLst/>
          </a:prstGeom>
        </p:spPr>
        <p:txBody>
          <a:bodyPr>
            <a:normAutofit fontScale="70000" lnSpcReduction="20000"/>
          </a:bodyPr>
          <a:lstStyle/>
          <a:p>
            <a:pPr defTabSz="493776">
              <a:lnSpc>
                <a:spcPct val="90000"/>
              </a:lnSpc>
              <a:spcAft>
                <a:spcPts val="600"/>
              </a:spcAft>
            </a:pPr>
            <a:r>
              <a:rPr lang="en-US" sz="3600" b="1" i="1" kern="1200" dirty="0">
                <a:solidFill>
                  <a:schemeClr val="tx1"/>
                </a:solidFill>
                <a:latin typeface="Times New Roman" panose="02020603050405020304" pitchFamily="18" charset="0"/>
                <a:ea typeface="+mn-ea"/>
                <a:cs typeface="Times New Roman" panose="02020603050405020304" pitchFamily="18" charset="0"/>
              </a:rPr>
              <a:t> </a:t>
            </a:r>
            <a:r>
              <a:rPr lang="en-US" sz="3600" b="1" i="1" kern="1200" dirty="0">
                <a:solidFill>
                  <a:schemeClr val="tx1"/>
                </a:solidFill>
                <a:highlight>
                  <a:srgbClr val="800080"/>
                </a:highlight>
                <a:latin typeface="Times New Roman" panose="02020603050405020304" pitchFamily="18" charset="0"/>
                <a:ea typeface="+mn-ea"/>
                <a:cs typeface="Times New Roman" panose="02020603050405020304" pitchFamily="18" charset="0"/>
              </a:rPr>
              <a:t>Product</a:t>
            </a:r>
          </a:p>
          <a:p>
            <a:pPr marL="457200" indent="-457200" defTabSz="493776">
              <a:lnSpc>
                <a:spcPct val="90000"/>
              </a:lnSpc>
              <a:spcAft>
                <a:spcPts val="600"/>
              </a:spcAft>
              <a:buFont typeface="Wingdings" pitchFamily="2" charset="2"/>
              <a:buChar char="v"/>
            </a:pPr>
            <a:r>
              <a:rPr lang="en-US" sz="3600" b="1" kern="1200" dirty="0">
                <a:solidFill>
                  <a:schemeClr val="tx1"/>
                </a:solidFill>
                <a:latin typeface="Times New Roman" panose="02020603050405020304" pitchFamily="18" charset="0"/>
                <a:ea typeface="+mn-ea"/>
                <a:cs typeface="Times New Roman" panose="02020603050405020304" pitchFamily="18" charset="0"/>
              </a:rPr>
              <a:t>Customizable gym wear for men and women.</a:t>
            </a:r>
          </a:p>
          <a:p>
            <a:pPr marL="457200" indent="-457200" defTabSz="493776">
              <a:lnSpc>
                <a:spcPct val="90000"/>
              </a:lnSpc>
              <a:spcAft>
                <a:spcPts val="600"/>
              </a:spcAft>
              <a:buFont typeface="Wingdings" pitchFamily="2" charset="2"/>
              <a:buChar char="v"/>
            </a:pPr>
            <a:r>
              <a:rPr lang="en-US" sz="3600" b="1" kern="1200" dirty="0">
                <a:solidFill>
                  <a:schemeClr val="tx1"/>
                </a:solidFill>
                <a:latin typeface="Times New Roman" panose="02020603050405020304" pitchFamily="18" charset="0"/>
                <a:ea typeface="+mn-ea"/>
                <a:cs typeface="Times New Roman" panose="02020603050405020304" pitchFamily="18" charset="0"/>
              </a:rPr>
              <a:t>High-quality, sustainable materials used in production process.</a:t>
            </a:r>
          </a:p>
          <a:p>
            <a:pPr marL="457200" indent="-457200" defTabSz="493776">
              <a:lnSpc>
                <a:spcPct val="90000"/>
              </a:lnSpc>
              <a:spcAft>
                <a:spcPts val="600"/>
              </a:spcAft>
              <a:buFont typeface="Wingdings" pitchFamily="2" charset="2"/>
              <a:buChar char="v"/>
            </a:pPr>
            <a:r>
              <a:rPr lang="en-US" sz="3600" b="1" dirty="0">
                <a:latin typeface="Times New Roman" panose="02020603050405020304" pitchFamily="18" charset="0"/>
                <a:cs typeface="Times New Roman" panose="02020603050405020304" pitchFamily="18" charset="0"/>
              </a:rPr>
              <a:t>In creditable Style </a:t>
            </a:r>
            <a:endParaRPr lang="en-GB" sz="3600" b="1" dirty="0">
              <a:latin typeface="Times New Roman" panose="02020603050405020304" pitchFamily="18" charset="0"/>
              <a:cs typeface="Times New Roman" panose="02020603050405020304" pitchFamily="18" charset="0"/>
            </a:endParaRPr>
          </a:p>
          <a:p>
            <a:pPr marL="457200" indent="-457200" defTabSz="493776">
              <a:lnSpc>
                <a:spcPct val="90000"/>
              </a:lnSpc>
              <a:spcAft>
                <a:spcPts val="600"/>
              </a:spcAft>
              <a:buFont typeface="Wingdings" pitchFamily="2" charset="2"/>
              <a:buChar char="v"/>
            </a:pPr>
            <a:r>
              <a:rPr lang="en-GB" sz="3600" b="1" dirty="0">
                <a:latin typeface="Times New Roman" panose="02020603050405020304" pitchFamily="18" charset="0"/>
                <a:cs typeface="Times New Roman" panose="02020603050405020304" pitchFamily="18" charset="0"/>
              </a:rPr>
              <a:t>Dri-fit , which includes sweat and breathable material.</a:t>
            </a:r>
            <a:endParaRPr lang="en-US" sz="3600" b="1" kern="1200" dirty="0">
              <a:solidFill>
                <a:schemeClr val="tx1"/>
              </a:solidFill>
              <a:latin typeface="Times New Roman" panose="02020603050405020304" pitchFamily="18" charset="0"/>
              <a:ea typeface="+mn-ea"/>
              <a:cs typeface="Times New Roman" panose="02020603050405020304" pitchFamily="18" charset="0"/>
            </a:endParaRPr>
          </a:p>
          <a:p>
            <a:pPr defTabSz="493776">
              <a:lnSpc>
                <a:spcPct val="90000"/>
              </a:lnSpc>
              <a:spcAft>
                <a:spcPts val="600"/>
              </a:spcAft>
            </a:pPr>
            <a:endParaRPr lang="en-US" sz="3600" kern="1200" dirty="0">
              <a:solidFill>
                <a:schemeClr val="tx1"/>
              </a:solidFill>
              <a:latin typeface="Times New Roman" panose="02020603050405020304" pitchFamily="18" charset="0"/>
              <a:ea typeface="+mn-ea"/>
              <a:cs typeface="Times New Roman" panose="02020603050405020304" pitchFamily="18" charset="0"/>
            </a:endParaRPr>
          </a:p>
          <a:p>
            <a:pPr defTabSz="493776">
              <a:lnSpc>
                <a:spcPct val="90000"/>
              </a:lnSpc>
              <a:spcAft>
                <a:spcPts val="600"/>
              </a:spcAft>
            </a:pPr>
            <a:endParaRPr lang="en-US" sz="3600" kern="1200" dirty="0">
              <a:solidFill>
                <a:schemeClr val="tx1"/>
              </a:solidFill>
              <a:latin typeface="Times New Roman" panose="02020603050405020304" pitchFamily="18" charset="0"/>
              <a:ea typeface="+mn-ea"/>
              <a:cs typeface="Times New Roman" panose="02020603050405020304" pitchFamily="18" charset="0"/>
            </a:endParaRPr>
          </a:p>
          <a:p>
            <a:pPr defTabSz="493776">
              <a:lnSpc>
                <a:spcPct val="90000"/>
              </a:lnSpc>
              <a:spcAft>
                <a:spcPts val="600"/>
              </a:spcAft>
            </a:pPr>
            <a:r>
              <a:rPr lang="en-US" sz="3600" b="1" i="1" kern="1200" dirty="0">
                <a:solidFill>
                  <a:schemeClr val="tx1"/>
                </a:solidFill>
                <a:latin typeface="Times New Roman" panose="02020603050405020304" pitchFamily="18" charset="0"/>
                <a:ea typeface="+mn-ea"/>
                <a:cs typeface="Times New Roman" panose="02020603050405020304" pitchFamily="18" charset="0"/>
              </a:rPr>
              <a:t> </a:t>
            </a:r>
            <a:r>
              <a:rPr lang="en-US" sz="3600" b="1" i="1" kern="1200" dirty="0">
                <a:solidFill>
                  <a:schemeClr val="tx1"/>
                </a:solidFill>
                <a:highlight>
                  <a:srgbClr val="FF0000"/>
                </a:highlight>
                <a:latin typeface="Times New Roman" panose="02020603050405020304" pitchFamily="18" charset="0"/>
                <a:ea typeface="+mn-ea"/>
                <a:cs typeface="Times New Roman" panose="02020603050405020304" pitchFamily="18" charset="0"/>
              </a:rPr>
              <a:t>Price</a:t>
            </a:r>
          </a:p>
          <a:p>
            <a:pPr marL="457200" indent="-457200" defTabSz="493776">
              <a:lnSpc>
                <a:spcPct val="90000"/>
              </a:lnSpc>
              <a:spcAft>
                <a:spcPts val="600"/>
              </a:spcAft>
              <a:buFont typeface="Wingdings" pitchFamily="2" charset="2"/>
              <a:buChar char="v"/>
            </a:pPr>
            <a:r>
              <a:rPr lang="en-US" sz="3600" b="1" kern="1200" dirty="0">
                <a:solidFill>
                  <a:schemeClr val="tx1"/>
                </a:solidFill>
                <a:latin typeface="Times New Roman" panose="02020603050405020304" pitchFamily="18" charset="0"/>
                <a:ea typeface="+mn-ea"/>
                <a:cs typeface="Times New Roman" panose="02020603050405020304" pitchFamily="18" charset="0"/>
              </a:rPr>
              <a:t>Competitive prices without compromising on quality or sustainability standards.</a:t>
            </a:r>
          </a:p>
          <a:p>
            <a:pPr marL="457200" indent="-457200" defTabSz="493776">
              <a:lnSpc>
                <a:spcPct val="90000"/>
              </a:lnSpc>
              <a:spcAft>
                <a:spcPts val="600"/>
              </a:spcAft>
              <a:buFont typeface="Wingdings" pitchFamily="2" charset="2"/>
              <a:buChar char="v"/>
            </a:pPr>
            <a:r>
              <a:rPr lang="en-US" sz="3600" b="1" kern="1200" dirty="0">
                <a:solidFill>
                  <a:schemeClr val="tx1"/>
                </a:solidFill>
                <a:latin typeface="Times New Roman" panose="02020603050405020304" pitchFamily="18" charset="0"/>
                <a:ea typeface="+mn-ea"/>
                <a:cs typeface="Times New Roman" panose="02020603050405020304" pitchFamily="18" charset="0"/>
              </a:rPr>
              <a:t>Low overhead costs due to online operations for affordable retail prices. </a:t>
            </a:r>
          </a:p>
          <a:p>
            <a:pPr marL="0" indent="0">
              <a:lnSpc>
                <a:spcPct val="90000"/>
              </a:lnSpc>
              <a:spcAft>
                <a:spcPts val="600"/>
              </a:spcAft>
              <a:buNone/>
            </a:pPr>
            <a:endParaRPr lang="en-US" sz="1000" dirty="0"/>
          </a:p>
        </p:txBody>
      </p:sp>
      <p:sp>
        <p:nvSpPr>
          <p:cNvPr id="4" name="TextBox 3">
            <a:extLst>
              <a:ext uri="{FF2B5EF4-FFF2-40B4-BE49-F238E27FC236}">
                <a16:creationId xmlns:a16="http://schemas.microsoft.com/office/drawing/2014/main" id="{D46FC44D-98AD-B000-FA69-311B80AAC8C3}"/>
              </a:ext>
            </a:extLst>
          </p:cNvPr>
          <p:cNvSpPr txBox="1"/>
          <p:nvPr/>
        </p:nvSpPr>
        <p:spPr>
          <a:xfrm>
            <a:off x="5116286" y="761999"/>
            <a:ext cx="4831073" cy="5478423"/>
          </a:xfrm>
          <a:prstGeom prst="rect">
            <a:avLst/>
          </a:prstGeom>
          <a:noFill/>
        </p:spPr>
        <p:txBody>
          <a:bodyPr wrap="square" rtlCol="0">
            <a:spAutoFit/>
          </a:bodyPr>
          <a:lstStyle/>
          <a:p>
            <a:pPr defTabSz="493776">
              <a:spcAft>
                <a:spcPts val="600"/>
              </a:spcAft>
            </a:pPr>
            <a:r>
              <a:rPr lang="en-US" sz="2500" b="1" i="1" kern="1200" dirty="0">
                <a:solidFill>
                  <a:schemeClr val="tx1"/>
                </a:solidFill>
                <a:latin typeface="Times New Roman" panose="02020603050405020304" pitchFamily="18" charset="0"/>
                <a:ea typeface="+mn-ea"/>
                <a:cs typeface="Times New Roman" panose="02020603050405020304" pitchFamily="18" charset="0"/>
              </a:rPr>
              <a:t> </a:t>
            </a:r>
            <a:r>
              <a:rPr lang="en-US" sz="2500" b="1" i="1" kern="1200" dirty="0">
                <a:solidFill>
                  <a:schemeClr val="tx1"/>
                </a:solidFill>
                <a:highlight>
                  <a:srgbClr val="008080"/>
                </a:highlight>
                <a:latin typeface="Times New Roman" panose="02020603050405020304" pitchFamily="18" charset="0"/>
                <a:ea typeface="+mn-ea"/>
                <a:cs typeface="Times New Roman" panose="02020603050405020304" pitchFamily="18" charset="0"/>
              </a:rPr>
              <a:t>Place</a:t>
            </a:r>
          </a:p>
          <a:p>
            <a:pPr marL="457200" indent="-457200" defTabSz="493776">
              <a:spcAft>
                <a:spcPts val="600"/>
              </a:spcAft>
              <a:buFont typeface="Wingdings" pitchFamily="2" charset="2"/>
              <a:buChar char="v"/>
            </a:pPr>
            <a:r>
              <a:rPr lang="en-US" sz="2500" b="1" kern="1200" dirty="0">
                <a:solidFill>
                  <a:schemeClr val="tx1"/>
                </a:solidFill>
                <a:latin typeface="Times New Roman" panose="02020603050405020304" pitchFamily="18" charset="0"/>
                <a:ea typeface="+mn-ea"/>
                <a:cs typeface="Times New Roman" panose="02020603050405020304" pitchFamily="18" charset="0"/>
              </a:rPr>
              <a:t>Online store with nationwide delivery for convenience.</a:t>
            </a:r>
          </a:p>
          <a:p>
            <a:pPr marL="457200" indent="-457200" defTabSz="493776">
              <a:spcAft>
                <a:spcPts val="600"/>
              </a:spcAft>
              <a:buFont typeface="Wingdings" pitchFamily="2" charset="2"/>
              <a:buChar char="v"/>
            </a:pPr>
            <a:r>
              <a:rPr lang="en-US" sz="2500" b="1" kern="1200" dirty="0">
                <a:solidFill>
                  <a:schemeClr val="tx1"/>
                </a:solidFill>
                <a:latin typeface="Times New Roman" panose="02020603050405020304" pitchFamily="18" charset="0"/>
                <a:ea typeface="+mn-ea"/>
                <a:cs typeface="Times New Roman" panose="02020603050405020304" pitchFamily="18" charset="0"/>
              </a:rPr>
              <a:t>Partnerships with fitness influencers and experts for brand credibility.</a:t>
            </a:r>
          </a:p>
          <a:p>
            <a:pPr defTabSz="493776">
              <a:spcAft>
                <a:spcPts val="600"/>
              </a:spcAft>
            </a:pPr>
            <a:r>
              <a:rPr lang="en-US" sz="2500" b="1" i="1" kern="1200" dirty="0">
                <a:solidFill>
                  <a:schemeClr val="tx1"/>
                </a:solidFill>
                <a:latin typeface="Times New Roman" panose="02020603050405020304" pitchFamily="18" charset="0"/>
                <a:ea typeface="+mn-ea"/>
                <a:cs typeface="Times New Roman" panose="02020603050405020304" pitchFamily="18" charset="0"/>
              </a:rPr>
              <a:t> </a:t>
            </a:r>
            <a:r>
              <a:rPr lang="en-US" sz="2500" b="1" i="1" kern="1200" dirty="0">
                <a:solidFill>
                  <a:schemeClr val="tx1"/>
                </a:solidFill>
                <a:highlight>
                  <a:srgbClr val="00FF00"/>
                </a:highlight>
                <a:latin typeface="Times New Roman" panose="02020603050405020304" pitchFamily="18" charset="0"/>
                <a:ea typeface="+mn-ea"/>
                <a:cs typeface="Times New Roman" panose="02020603050405020304" pitchFamily="18" charset="0"/>
              </a:rPr>
              <a:t>Promotion</a:t>
            </a:r>
          </a:p>
          <a:p>
            <a:pPr marL="457200" indent="-457200" defTabSz="493776">
              <a:spcAft>
                <a:spcPts val="600"/>
              </a:spcAft>
              <a:buFont typeface="Wingdings" pitchFamily="2" charset="2"/>
              <a:buChar char="v"/>
            </a:pPr>
            <a:r>
              <a:rPr lang="en-US" sz="2500" b="1" kern="1200" dirty="0">
                <a:solidFill>
                  <a:schemeClr val="tx1"/>
                </a:solidFill>
                <a:latin typeface="Times New Roman" panose="02020603050405020304" pitchFamily="18" charset="0"/>
                <a:ea typeface="+mn-ea"/>
                <a:cs typeface="Times New Roman" panose="02020603050405020304" pitchFamily="18" charset="0"/>
              </a:rPr>
              <a:t>SEO and influencer partnerships for targeted email marketing.</a:t>
            </a:r>
          </a:p>
          <a:p>
            <a:pPr marL="457200" indent="-457200" defTabSz="493776">
              <a:spcAft>
                <a:spcPts val="600"/>
              </a:spcAft>
              <a:buFont typeface="Wingdings" pitchFamily="2" charset="2"/>
              <a:buChar char="v"/>
            </a:pPr>
            <a:r>
              <a:rPr lang="en-US" sz="2500" b="1" kern="1200" dirty="0">
                <a:solidFill>
                  <a:schemeClr val="tx1"/>
                </a:solidFill>
                <a:latin typeface="Times New Roman" panose="02020603050405020304" pitchFamily="18" charset="0"/>
                <a:ea typeface="+mn-ea"/>
                <a:cs typeface="Times New Roman" panose="02020603050405020304" pitchFamily="18" charset="0"/>
              </a:rPr>
              <a:t>Fast shipping and easy returns drive word-of-mouth promotion.</a:t>
            </a:r>
            <a:endParaRPr lang="en-US" sz="2500" b="1" dirty="0">
              <a:latin typeface="Times New Roman" panose="02020603050405020304" pitchFamily="18" charset="0"/>
              <a:cs typeface="Times New Roman" panose="02020603050405020304" pitchFamily="18" charset="0"/>
            </a:endParaRPr>
          </a:p>
        </p:txBody>
      </p:sp>
      <p:pic>
        <p:nvPicPr>
          <p:cNvPr id="6" name="Picture 5" descr="A diagram of a marketing mix&#10;&#10;Description automatically generated">
            <a:extLst>
              <a:ext uri="{FF2B5EF4-FFF2-40B4-BE49-F238E27FC236}">
                <a16:creationId xmlns:a16="http://schemas.microsoft.com/office/drawing/2014/main" id="{4EB906F7-F005-01E9-1A64-8F6638884E9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55630" y="253193"/>
            <a:ext cx="2773072" cy="5548513"/>
          </a:xfrm>
          <a:prstGeom prst="rect">
            <a:avLst/>
          </a:prstGeom>
        </p:spPr>
      </p:pic>
    </p:spTree>
    <p:extLst>
      <p:ext uri="{BB962C8B-B14F-4D97-AF65-F5344CB8AC3E}">
        <p14:creationId xmlns:p14="http://schemas.microsoft.com/office/powerpoint/2010/main" val="2177666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37048-82CA-4EF1-0381-80CF5389A2B9}"/>
              </a:ext>
            </a:extLst>
          </p:cNvPr>
          <p:cNvSpPr>
            <a:spLocks noGrp="1"/>
          </p:cNvSpPr>
          <p:nvPr>
            <p:ph type="title"/>
          </p:nvPr>
        </p:nvSpPr>
        <p:spPr>
          <a:xfrm>
            <a:off x="259306" y="112410"/>
            <a:ext cx="11532359" cy="1061298"/>
          </a:xfrm>
        </p:spPr>
        <p:txBody>
          <a:bodyPr>
            <a:noAutofit/>
          </a:bodyPr>
          <a:lstStyle/>
          <a:p>
            <a:r>
              <a:rPr lang="en-US" sz="3600" b="1" dirty="0">
                <a:solidFill>
                  <a:schemeClr val="tx1"/>
                </a:solidFill>
                <a:latin typeface="Times New Roman" panose="02020603050405020304" pitchFamily="18" charset="0"/>
                <a:cs typeface="Times New Roman" panose="02020603050405020304" pitchFamily="18" charset="0"/>
              </a:rPr>
              <a:t>Financial Analysis: Cash Flow Forecast for The First 12-Month Period</a:t>
            </a:r>
            <a:endParaRPr lang="en-US" sz="3600" dirty="0"/>
          </a:p>
        </p:txBody>
      </p:sp>
      <p:pic>
        <p:nvPicPr>
          <p:cNvPr id="4" name="Content Placeholder 4">
            <a:extLst>
              <a:ext uri="{FF2B5EF4-FFF2-40B4-BE49-F238E27FC236}">
                <a16:creationId xmlns:a16="http://schemas.microsoft.com/office/drawing/2014/main" id="{14BD1D3B-AD53-E12A-F1DA-6173018B009A}"/>
              </a:ext>
            </a:extLst>
          </p:cNvPr>
          <p:cNvPicPr>
            <a:picLocks noGrp="1" noChangeAspect="1"/>
          </p:cNvPicPr>
          <p:nvPr>
            <p:ph idx="1"/>
          </p:nvPr>
        </p:nvPicPr>
        <p:blipFill>
          <a:blip r:embed="rId3"/>
          <a:stretch>
            <a:fillRect/>
          </a:stretch>
        </p:blipFill>
        <p:spPr>
          <a:xfrm>
            <a:off x="259307" y="1304860"/>
            <a:ext cx="11932693" cy="5440731"/>
          </a:xfrm>
        </p:spPr>
      </p:pic>
    </p:spTree>
    <p:extLst>
      <p:ext uri="{BB962C8B-B14F-4D97-AF65-F5344CB8AC3E}">
        <p14:creationId xmlns:p14="http://schemas.microsoft.com/office/powerpoint/2010/main" val="1075609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05C57C3-D071-657E-ED30-061AC4E4339F}"/>
              </a:ext>
            </a:extLst>
          </p:cNvPr>
          <p:cNvSpPr>
            <a:spLocks noGrp="1"/>
          </p:cNvSpPr>
          <p:nvPr>
            <p:ph type="title"/>
          </p:nvPr>
        </p:nvSpPr>
        <p:spPr>
          <a:xfrm>
            <a:off x="157252" y="163287"/>
            <a:ext cx="6417719" cy="646100"/>
          </a:xfrm>
        </p:spPr>
        <p:txBody>
          <a:bodyPr anchor="b">
            <a:normAutofit/>
          </a:bodyPr>
          <a:lstStyle/>
          <a:p>
            <a:r>
              <a:rPr lang="en-US" sz="3600" b="1" dirty="0">
                <a:latin typeface="Times New Roman" panose="02020603050405020304" pitchFamily="18" charset="0"/>
                <a:cs typeface="Times New Roman" panose="02020603050405020304" pitchFamily="18" charset="0"/>
              </a:rPr>
              <a:t>Startup Funding Allocation</a:t>
            </a:r>
            <a:endParaRPr lang="en-US" sz="3600" dirty="0"/>
          </a:p>
        </p:txBody>
      </p:sp>
      <p:sp>
        <p:nvSpPr>
          <p:cNvPr id="3" name="Content Placeholder 2">
            <a:extLst>
              <a:ext uri="{FF2B5EF4-FFF2-40B4-BE49-F238E27FC236}">
                <a16:creationId xmlns:a16="http://schemas.microsoft.com/office/drawing/2014/main" id="{D925A68B-990B-3897-52C7-BE654E0065F2}"/>
              </a:ext>
            </a:extLst>
          </p:cNvPr>
          <p:cNvSpPr>
            <a:spLocks noGrp="1"/>
          </p:cNvSpPr>
          <p:nvPr>
            <p:ph idx="1"/>
          </p:nvPr>
        </p:nvSpPr>
        <p:spPr>
          <a:xfrm>
            <a:off x="157252" y="1121149"/>
            <a:ext cx="6929347" cy="5447156"/>
          </a:xfrm>
        </p:spPr>
        <p:txBody>
          <a:bodyPr anchor="t">
            <a:normAutofit fontScale="92500" lnSpcReduction="10000"/>
          </a:bodyPr>
          <a:lstStyle/>
          <a:p>
            <a:pPr marL="0" indent="0">
              <a:lnSpc>
                <a:spcPct val="150000"/>
              </a:lnSpc>
              <a:buNone/>
            </a:pPr>
            <a:r>
              <a:rPr lang="en-US" sz="2800" b="1" dirty="0">
                <a:latin typeface="Times New Roman" panose="02020603050405020304" pitchFamily="18" charset="0"/>
                <a:cs typeface="Times New Roman" panose="02020603050405020304" pitchFamily="18" charset="0"/>
              </a:rPr>
              <a:t>The fundings are as follows:</a:t>
            </a:r>
          </a:p>
          <a:p>
            <a:pPr>
              <a:lnSpc>
                <a:spcPct val="150000"/>
              </a:lnSpc>
              <a:buFont typeface="Wingdings" pitchFamily="2" charset="2"/>
              <a:buChar char="v"/>
            </a:pPr>
            <a:r>
              <a:rPr lang="en-US" sz="2800" b="1" dirty="0">
                <a:latin typeface="Times New Roman" panose="02020603050405020304" pitchFamily="18" charset="0"/>
                <a:cs typeface="Times New Roman" panose="02020603050405020304" pitchFamily="18" charset="0"/>
              </a:rPr>
              <a:t> Product Development and Manufacturing (£8,750 – 35%)</a:t>
            </a:r>
          </a:p>
          <a:p>
            <a:pPr>
              <a:lnSpc>
                <a:spcPct val="150000"/>
              </a:lnSpc>
              <a:buFont typeface="Wingdings" pitchFamily="2" charset="2"/>
              <a:buChar char="v"/>
            </a:pPr>
            <a:r>
              <a:rPr lang="en-US" sz="2800" b="1" dirty="0">
                <a:latin typeface="Times New Roman" panose="02020603050405020304" pitchFamily="18" charset="0"/>
                <a:cs typeface="Times New Roman" panose="02020603050405020304" pitchFamily="18" charset="0"/>
              </a:rPr>
              <a:t> Website Development and Marketing (£7,500 - 30%)</a:t>
            </a:r>
          </a:p>
          <a:p>
            <a:pPr>
              <a:lnSpc>
                <a:spcPct val="150000"/>
              </a:lnSpc>
              <a:buFont typeface="Wingdings" pitchFamily="2" charset="2"/>
              <a:buChar char="v"/>
            </a:pPr>
            <a:r>
              <a:rPr lang="en-US" sz="2800" b="1" dirty="0">
                <a:latin typeface="Times New Roman" panose="02020603050405020304" pitchFamily="18" charset="0"/>
                <a:cs typeface="Times New Roman" panose="02020603050405020304" pitchFamily="18" charset="0"/>
              </a:rPr>
              <a:t> Operations and Logistics (£5,000 - 20%)</a:t>
            </a:r>
          </a:p>
          <a:p>
            <a:pPr>
              <a:lnSpc>
                <a:spcPct val="150000"/>
              </a:lnSpc>
              <a:buFont typeface="Wingdings" pitchFamily="2" charset="2"/>
              <a:buChar char="v"/>
            </a:pPr>
            <a:r>
              <a:rPr lang="en-US" sz="2800" b="1" dirty="0">
                <a:latin typeface="Times New Roman" panose="02020603050405020304" pitchFamily="18" charset="0"/>
                <a:cs typeface="Times New Roman" panose="02020603050405020304" pitchFamily="18" charset="0"/>
              </a:rPr>
              <a:t> Sustainability (£2,500 - 10%)</a:t>
            </a:r>
          </a:p>
          <a:p>
            <a:pPr>
              <a:lnSpc>
                <a:spcPct val="150000"/>
              </a:lnSpc>
              <a:buFont typeface="Wingdings" pitchFamily="2" charset="2"/>
              <a:buChar char="v"/>
            </a:pPr>
            <a:r>
              <a:rPr lang="en-US" sz="2800" b="1" dirty="0">
                <a:latin typeface="Times New Roman" panose="02020603050405020304" pitchFamily="18" charset="0"/>
                <a:cs typeface="Times New Roman" panose="02020603050405020304" pitchFamily="18" charset="0"/>
              </a:rPr>
              <a:t> Contingency and Miscellaneous (£1,250- 5%)</a:t>
            </a:r>
          </a:p>
          <a:p>
            <a:pPr marL="0" indent="0">
              <a:buNone/>
            </a:pPr>
            <a:endParaRPr lang="en-US" sz="1700" dirty="0"/>
          </a:p>
        </p:txBody>
      </p:sp>
      <p:grpSp>
        <p:nvGrpSpPr>
          <p:cNvPr id="13"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14" name="Oval 13">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8085086A-A61E-F11F-9700-2D26E656B746}"/>
              </a:ext>
            </a:extLst>
          </p:cNvPr>
          <p:cNvPicPr>
            <a:picLocks noChangeAspect="1"/>
          </p:cNvPicPr>
          <p:nvPr/>
        </p:nvPicPr>
        <p:blipFill rotWithShape="1">
          <a:blip r:embed="rId3"/>
          <a:srcRect r="2" b="2"/>
          <a:stretch/>
        </p:blipFill>
        <p:spPr>
          <a:xfrm>
            <a:off x="7086599" y="552339"/>
            <a:ext cx="4948148"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139363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7D7CD-06A5-4710-B816-F23F56C52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058D9C7-7C50-4582-9A60-0569A536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9906B21F-6243-3029-484E-E4EE77273BD1}"/>
              </a:ext>
            </a:extLst>
          </p:cNvPr>
          <p:cNvSpPr>
            <a:spLocks noGrp="1"/>
          </p:cNvSpPr>
          <p:nvPr>
            <p:ph type="title"/>
          </p:nvPr>
        </p:nvSpPr>
        <p:spPr>
          <a:xfrm>
            <a:off x="130629" y="122830"/>
            <a:ext cx="9884228" cy="551457"/>
          </a:xfrm>
        </p:spPr>
        <p:txBody>
          <a:bodyPr anchor="b">
            <a:normAutofit fontScale="90000"/>
          </a:bodyPr>
          <a:lstStyle/>
          <a:p>
            <a:r>
              <a:rPr lang="en-US" sz="3600" b="1" dirty="0">
                <a:latin typeface="Times New Roman" panose="02020603050405020304" pitchFamily="18" charset="0"/>
                <a:cs typeface="Times New Roman" panose="02020603050405020304" pitchFamily="18" charset="0"/>
              </a:rPr>
              <a:t>Cash Flow Forecast for the First 12 Months</a:t>
            </a:r>
            <a:endParaRPr lang="en-US" sz="3600" dirty="0"/>
          </a:p>
        </p:txBody>
      </p:sp>
      <p:sp>
        <p:nvSpPr>
          <p:cNvPr id="3" name="Content Placeholder 2">
            <a:extLst>
              <a:ext uri="{FF2B5EF4-FFF2-40B4-BE49-F238E27FC236}">
                <a16:creationId xmlns:a16="http://schemas.microsoft.com/office/drawing/2014/main" id="{1B7EA211-C827-6218-3FEA-7793018E16E9}"/>
              </a:ext>
            </a:extLst>
          </p:cNvPr>
          <p:cNvSpPr>
            <a:spLocks noGrp="1"/>
          </p:cNvSpPr>
          <p:nvPr>
            <p:ph idx="1"/>
          </p:nvPr>
        </p:nvSpPr>
        <p:spPr>
          <a:xfrm>
            <a:off x="293219" y="1045029"/>
            <a:ext cx="6180325" cy="5399580"/>
          </a:xfrm>
        </p:spPr>
        <p:txBody>
          <a:bodyPr anchor="t">
            <a:normAutofit/>
          </a:bodyPr>
          <a:lstStyle/>
          <a:p>
            <a:pPr>
              <a:lnSpc>
                <a:spcPct val="150000"/>
              </a:lnSpc>
              <a:buFont typeface="Wingdings" pitchFamily="2" charset="2"/>
              <a:buChar char="v"/>
            </a:pPr>
            <a:r>
              <a:rPr lang="en-US" sz="2800" b="1"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Month 1-2: Starting Up</a:t>
            </a:r>
          </a:p>
          <a:p>
            <a:pPr>
              <a:lnSpc>
                <a:spcPct val="150000"/>
              </a:lnSpc>
              <a:buFont typeface="Wingdings" pitchFamily="2" charset="2"/>
              <a:buChar char="v"/>
            </a:pPr>
            <a:r>
              <a:rPr lang="en-US" sz="2400" b="1" dirty="0">
                <a:latin typeface="Times New Roman" panose="02020603050405020304" pitchFamily="18" charset="0"/>
                <a:cs typeface="Times New Roman" panose="02020603050405020304" pitchFamily="18" charset="0"/>
              </a:rPr>
              <a:t> Month 3-4: Launch of the Website and Impact of Initial Marketing Effort</a:t>
            </a:r>
          </a:p>
          <a:p>
            <a:pPr>
              <a:lnSpc>
                <a:spcPct val="150000"/>
              </a:lnSpc>
              <a:buFont typeface="Wingdings" pitchFamily="2" charset="2"/>
              <a:buChar char="v"/>
            </a:pPr>
            <a:r>
              <a:rPr lang="en-US" sz="2400" b="1" dirty="0">
                <a:latin typeface="Times New Roman" panose="02020603050405020304" pitchFamily="18" charset="0"/>
                <a:cs typeface="Times New Roman" panose="02020603050405020304" pitchFamily="18" charset="0"/>
              </a:rPr>
              <a:t> Month 5-6: Break-Even and Initial Growth of Sales</a:t>
            </a:r>
          </a:p>
          <a:p>
            <a:pPr>
              <a:lnSpc>
                <a:spcPct val="150000"/>
              </a:lnSpc>
              <a:buFont typeface="Wingdings" pitchFamily="2" charset="2"/>
              <a:buChar char="v"/>
            </a:pPr>
            <a:r>
              <a:rPr lang="en-US" sz="2400" b="1" dirty="0">
                <a:latin typeface="Times New Roman" panose="02020603050405020304" pitchFamily="18" charset="0"/>
                <a:cs typeface="Times New Roman" panose="02020603050405020304" pitchFamily="18" charset="0"/>
              </a:rPr>
              <a:t> Month 7-12: Growth and Optimization</a:t>
            </a:r>
          </a:p>
          <a:p>
            <a:endParaRPr lang="en-US" sz="1800" dirty="0"/>
          </a:p>
        </p:txBody>
      </p:sp>
      <p:grpSp>
        <p:nvGrpSpPr>
          <p:cNvPr id="13" name="decorative circles">
            <a:extLst>
              <a:ext uri="{FF2B5EF4-FFF2-40B4-BE49-F238E27FC236}">
                <a16:creationId xmlns:a16="http://schemas.microsoft.com/office/drawing/2014/main" id="{A5A42520-81F5-4CA6-A7DA-9CD71733AB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14" name="Oval 13">
              <a:extLst>
                <a:ext uri="{FF2B5EF4-FFF2-40B4-BE49-F238E27FC236}">
                  <a16:creationId xmlns:a16="http://schemas.microsoft.com/office/drawing/2014/main" id="{BDB3C8F9-1E7D-4D3B-A4BF-F97576E5C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B80C13D-6AE8-4D68-9A8B-49B796A67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340680A-5931-4B24-ADEB-7656B70FBB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EAF5EEB-C2D5-4D5F-8BF0-0E7961A2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C482DF8-0B0D-4F32-8416-496960050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7CF127DE-A259-3E68-102F-611C24E22324}"/>
              </a:ext>
            </a:extLst>
          </p:cNvPr>
          <p:cNvPicPr>
            <a:picLocks noChangeAspect="1"/>
          </p:cNvPicPr>
          <p:nvPr/>
        </p:nvPicPr>
        <p:blipFill rotWithShape="1">
          <a:blip r:embed="rId3"/>
          <a:srcRect t="1293" r="2" b="2"/>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Tree>
    <p:extLst>
      <p:ext uri="{BB962C8B-B14F-4D97-AF65-F5344CB8AC3E}">
        <p14:creationId xmlns:p14="http://schemas.microsoft.com/office/powerpoint/2010/main" val="248256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925B7-0B48-8F8C-6D69-CFEECC0BF50D}"/>
              </a:ext>
            </a:extLst>
          </p:cNvPr>
          <p:cNvSpPr>
            <a:spLocks noGrp="1"/>
          </p:cNvSpPr>
          <p:nvPr>
            <p:ph type="title"/>
          </p:nvPr>
        </p:nvSpPr>
        <p:spPr>
          <a:xfrm>
            <a:off x="777240" y="365125"/>
            <a:ext cx="3968931" cy="483961"/>
          </a:xfrm>
        </p:spPr>
        <p:txBody>
          <a:bodyPr>
            <a:normAutofit fontScale="90000"/>
          </a:bodyPr>
          <a:lstStyle/>
          <a:p>
            <a:r>
              <a:rPr lang="en-US" sz="4000" b="1" dirty="0">
                <a:latin typeface="Times New Roman" panose="02020603050405020304" pitchFamily="18" charset="0"/>
                <a:cs typeface="Times New Roman" panose="02020603050405020304" pitchFamily="18" charset="0"/>
              </a:rPr>
              <a:t>References</a:t>
            </a:r>
            <a:endParaRPr lang="en-US" sz="4000" dirty="0"/>
          </a:p>
        </p:txBody>
      </p:sp>
      <p:sp>
        <p:nvSpPr>
          <p:cNvPr id="3" name="Content Placeholder 2">
            <a:extLst>
              <a:ext uri="{FF2B5EF4-FFF2-40B4-BE49-F238E27FC236}">
                <a16:creationId xmlns:a16="http://schemas.microsoft.com/office/drawing/2014/main" id="{E6FA3F31-59DD-B475-F8DF-3FBE199AEA38}"/>
              </a:ext>
            </a:extLst>
          </p:cNvPr>
          <p:cNvSpPr>
            <a:spLocks noGrp="1"/>
          </p:cNvSpPr>
          <p:nvPr>
            <p:ph idx="1"/>
          </p:nvPr>
        </p:nvSpPr>
        <p:spPr>
          <a:xfrm>
            <a:off x="777240" y="1012370"/>
            <a:ext cx="11175274" cy="5606143"/>
          </a:xfrm>
        </p:spPr>
        <p:txBody>
          <a:bodyPr>
            <a:normAutofit fontScale="25000" lnSpcReduction="20000"/>
          </a:bodyPr>
          <a:lstStyle/>
          <a:p>
            <a:pPr marL="0" indent="-457200">
              <a:lnSpc>
                <a:spcPct val="120000"/>
              </a:lnSpc>
              <a:buNone/>
            </a:pPr>
            <a:r>
              <a:rPr lang="en-US" sz="7200" b="1" dirty="0">
                <a:solidFill>
                  <a:schemeClr val="tx1"/>
                </a:solidFill>
                <a:latin typeface="Times New Roman" panose="02020603050405020304" pitchFamily="18" charset="0"/>
                <a:cs typeface="Times New Roman" panose="02020603050405020304" pitchFamily="18" charset="0"/>
              </a:rPr>
              <a:t>Adeola, O., </a:t>
            </a:r>
            <a:r>
              <a:rPr lang="en-US" sz="7200" b="1" dirty="0" err="1">
                <a:solidFill>
                  <a:schemeClr val="tx1"/>
                </a:solidFill>
                <a:latin typeface="Times New Roman" panose="02020603050405020304" pitchFamily="18" charset="0"/>
                <a:cs typeface="Times New Roman" panose="02020603050405020304" pitchFamily="18" charset="0"/>
              </a:rPr>
              <a:t>Moradeyo</a:t>
            </a:r>
            <a:r>
              <a:rPr lang="en-US" sz="7200" b="1" dirty="0">
                <a:solidFill>
                  <a:schemeClr val="tx1"/>
                </a:solidFill>
                <a:latin typeface="Times New Roman" panose="02020603050405020304" pitchFamily="18" charset="0"/>
                <a:cs typeface="Times New Roman" panose="02020603050405020304" pitchFamily="18" charset="0"/>
              </a:rPr>
              <a:t>, A. A., </a:t>
            </a:r>
            <a:r>
              <a:rPr lang="en-US" sz="7200" b="1" dirty="0" err="1">
                <a:solidFill>
                  <a:schemeClr val="tx1"/>
                </a:solidFill>
                <a:latin typeface="Times New Roman" panose="02020603050405020304" pitchFamily="18" charset="0"/>
                <a:cs typeface="Times New Roman" panose="02020603050405020304" pitchFamily="18" charset="0"/>
              </a:rPr>
              <a:t>Muogboh</a:t>
            </a:r>
            <a:r>
              <a:rPr lang="en-US" sz="7200" b="1" dirty="0">
                <a:solidFill>
                  <a:schemeClr val="tx1"/>
                </a:solidFill>
                <a:latin typeface="Times New Roman" panose="02020603050405020304" pitchFamily="18" charset="0"/>
                <a:cs typeface="Times New Roman" panose="02020603050405020304" pitchFamily="18" charset="0"/>
              </a:rPr>
              <a:t>, O., &amp; </a:t>
            </a:r>
            <a:r>
              <a:rPr lang="en-US" sz="7200" b="1" dirty="0" err="1">
                <a:solidFill>
                  <a:schemeClr val="tx1"/>
                </a:solidFill>
                <a:latin typeface="Times New Roman" panose="02020603050405020304" pitchFamily="18" charset="0"/>
                <a:cs typeface="Times New Roman" panose="02020603050405020304" pitchFamily="18" charset="0"/>
              </a:rPr>
              <a:t>Adisa</a:t>
            </a:r>
            <a:r>
              <a:rPr lang="en-US" sz="7200" b="1" dirty="0">
                <a:solidFill>
                  <a:schemeClr val="tx1"/>
                </a:solidFill>
                <a:latin typeface="Times New Roman" panose="02020603050405020304" pitchFamily="18" charset="0"/>
                <a:cs typeface="Times New Roman" panose="02020603050405020304" pitchFamily="18" charset="0"/>
              </a:rPr>
              <a:t>, I. (2021). Consumer values, online purchase </a:t>
            </a:r>
            <a:r>
              <a:rPr lang="en-US" sz="7200" b="1" dirty="0" err="1">
                <a:solidFill>
                  <a:schemeClr val="tx1"/>
                </a:solidFill>
                <a:latin typeface="Times New Roman" panose="02020603050405020304" pitchFamily="18" charset="0"/>
                <a:cs typeface="Times New Roman" panose="02020603050405020304" pitchFamily="18" charset="0"/>
              </a:rPr>
              <a:t>behaviour</a:t>
            </a:r>
            <a:r>
              <a:rPr lang="en-US" sz="7200" b="1" dirty="0">
                <a:solidFill>
                  <a:schemeClr val="tx1"/>
                </a:solidFill>
                <a:latin typeface="Times New Roman" panose="02020603050405020304" pitchFamily="18" charset="0"/>
                <a:cs typeface="Times New Roman" panose="02020603050405020304" pitchFamily="18" charset="0"/>
              </a:rPr>
              <a:t> and the fashion industry: an emerging market context. PSU Research Review. </a:t>
            </a:r>
            <a:r>
              <a:rPr lang="en-US" sz="7200" b="1"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https://doi.org/10.1108/PRR-04-2021-0019</a:t>
            </a:r>
            <a:endParaRPr lang="en-US" sz="7200" b="1" dirty="0">
              <a:solidFill>
                <a:schemeClr val="tx1"/>
              </a:solidFill>
              <a:latin typeface="Times New Roman" panose="02020603050405020304" pitchFamily="18" charset="0"/>
              <a:cs typeface="Times New Roman" panose="02020603050405020304" pitchFamily="18" charset="0"/>
            </a:endParaRPr>
          </a:p>
          <a:p>
            <a:pPr marL="0" indent="-457200">
              <a:lnSpc>
                <a:spcPct val="120000"/>
              </a:lnSpc>
              <a:buNone/>
            </a:pPr>
            <a:r>
              <a:rPr lang="en-US" sz="7200" b="1" dirty="0">
                <a:solidFill>
                  <a:schemeClr val="tx1"/>
                </a:solidFill>
                <a:latin typeface="Times New Roman" panose="02020603050405020304" pitchFamily="18" charset="0"/>
                <a:cs typeface="Times New Roman" panose="02020603050405020304" pitchFamily="18" charset="0"/>
              </a:rPr>
              <a:t>Liu, N., Chow, P. S., &amp; Zhao, H. (2020). Challenges and critical successful factors for apparel mass customization operations: recent development and case study. Annals of Operations Research, 291, 531-563. </a:t>
            </a:r>
            <a:r>
              <a:rPr lang="en-US" sz="7200" b="1"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https://link.springer.com/article/10.1007/s10479-019-03149-7</a:t>
            </a:r>
            <a:endParaRPr lang="en-US" sz="7200" b="1" dirty="0">
              <a:solidFill>
                <a:schemeClr val="tx1"/>
              </a:solidFill>
              <a:latin typeface="Times New Roman" panose="02020603050405020304" pitchFamily="18" charset="0"/>
              <a:cs typeface="Times New Roman" panose="02020603050405020304" pitchFamily="18" charset="0"/>
            </a:endParaRPr>
          </a:p>
          <a:p>
            <a:pPr marL="0" indent="-457200">
              <a:lnSpc>
                <a:spcPct val="120000"/>
              </a:lnSpc>
              <a:buNone/>
            </a:pPr>
            <a:r>
              <a:rPr lang="en-US" sz="7200" b="1" dirty="0">
                <a:solidFill>
                  <a:schemeClr val="tx1"/>
                </a:solidFill>
                <a:latin typeface="Times New Roman" panose="02020603050405020304" pitchFamily="18" charset="0"/>
                <a:cs typeface="Times New Roman" panose="02020603050405020304" pitchFamily="18" charset="0"/>
              </a:rPr>
              <a:t>Mancuso, A. (2020). LLC Or Corporation?: Choose the Right Form for Your Business. Nolo. https://</a:t>
            </a:r>
            <a:r>
              <a:rPr lang="en-US" sz="7200" b="1" dirty="0" err="1">
                <a:solidFill>
                  <a:schemeClr val="tx1"/>
                </a:solidFill>
                <a:latin typeface="Times New Roman" panose="02020603050405020304" pitchFamily="18" charset="0"/>
                <a:cs typeface="Times New Roman" panose="02020603050405020304" pitchFamily="18" charset="0"/>
              </a:rPr>
              <a:t>books.google.com</a:t>
            </a:r>
            <a:r>
              <a:rPr lang="en-US" sz="7200" b="1" dirty="0">
                <a:solidFill>
                  <a:schemeClr val="tx1"/>
                </a:solidFill>
                <a:latin typeface="Times New Roman" panose="02020603050405020304" pitchFamily="18" charset="0"/>
                <a:cs typeface="Times New Roman" panose="02020603050405020304" pitchFamily="18" charset="0"/>
              </a:rPr>
              <a:t>/</a:t>
            </a:r>
            <a:r>
              <a:rPr lang="en-US" sz="7200" b="1" dirty="0" err="1">
                <a:solidFill>
                  <a:schemeClr val="tx1"/>
                </a:solidFill>
                <a:latin typeface="Times New Roman" panose="02020603050405020304" pitchFamily="18" charset="0"/>
                <a:cs typeface="Times New Roman" panose="02020603050405020304" pitchFamily="18" charset="0"/>
              </a:rPr>
              <a:t>books?hl</a:t>
            </a:r>
            <a:r>
              <a:rPr lang="en-US" sz="7200" b="1" dirty="0">
                <a:solidFill>
                  <a:schemeClr val="tx1"/>
                </a:solidFill>
                <a:latin typeface="Times New Roman" panose="02020603050405020304" pitchFamily="18" charset="0"/>
                <a:cs typeface="Times New Roman" panose="02020603050405020304" pitchFamily="18" charset="0"/>
              </a:rPr>
              <a:t>=</a:t>
            </a:r>
            <a:r>
              <a:rPr lang="en-US" sz="7200" b="1" dirty="0" err="1">
                <a:solidFill>
                  <a:schemeClr val="tx1"/>
                </a:solidFill>
                <a:latin typeface="Times New Roman" panose="02020603050405020304" pitchFamily="18" charset="0"/>
                <a:cs typeface="Times New Roman" panose="02020603050405020304" pitchFamily="18" charset="0"/>
              </a:rPr>
              <a:t>en&amp;lr</a:t>
            </a:r>
            <a:r>
              <a:rPr lang="en-US" sz="7200" b="1" dirty="0">
                <a:solidFill>
                  <a:schemeClr val="tx1"/>
                </a:solidFill>
                <a:latin typeface="Times New Roman" panose="02020603050405020304" pitchFamily="18" charset="0"/>
                <a:cs typeface="Times New Roman" panose="02020603050405020304" pitchFamily="18" charset="0"/>
              </a:rPr>
              <a:t>=&amp;id=</a:t>
            </a:r>
            <a:r>
              <a:rPr lang="en-US" sz="7200" b="1" dirty="0" err="1">
                <a:solidFill>
                  <a:schemeClr val="tx1"/>
                </a:solidFill>
                <a:latin typeface="Times New Roman" panose="02020603050405020304" pitchFamily="18" charset="0"/>
                <a:cs typeface="Times New Roman" panose="02020603050405020304" pitchFamily="18" charset="0"/>
              </a:rPr>
              <a:t>cFwEEAAAQBAJ&amp;oi</a:t>
            </a:r>
            <a:r>
              <a:rPr lang="en-US" sz="7200" b="1" dirty="0">
                <a:solidFill>
                  <a:schemeClr val="tx1"/>
                </a:solidFill>
                <a:latin typeface="Times New Roman" panose="02020603050405020304" pitchFamily="18" charset="0"/>
                <a:cs typeface="Times New Roman" panose="02020603050405020304" pitchFamily="18" charset="0"/>
              </a:rPr>
              <a:t>=</a:t>
            </a:r>
            <a:r>
              <a:rPr lang="en-US" sz="7200" b="1" dirty="0" err="1">
                <a:solidFill>
                  <a:schemeClr val="tx1"/>
                </a:solidFill>
                <a:latin typeface="Times New Roman" panose="02020603050405020304" pitchFamily="18" charset="0"/>
                <a:cs typeface="Times New Roman" panose="02020603050405020304" pitchFamily="18" charset="0"/>
              </a:rPr>
              <a:t>fnd&amp;pg</a:t>
            </a:r>
            <a:r>
              <a:rPr lang="en-US" sz="7200" b="1" dirty="0">
                <a:solidFill>
                  <a:schemeClr val="tx1"/>
                </a:solidFill>
                <a:latin typeface="Times New Roman" panose="02020603050405020304" pitchFamily="18" charset="0"/>
                <a:cs typeface="Times New Roman" panose="02020603050405020304" pitchFamily="18" charset="0"/>
              </a:rPr>
              <a:t>=PP1&amp;dq=The+preferable+legal+structure+for+our+kind+of+business+is+the+Limited+Liability+Company+(LLC)+because+it+can+offer+various+personal+asset+securities+for+the+business+owners,+has+flexibility+on+management+structures,+and+is+flexible+on+matters+related+to+taxation.&amp;ots=U7bBV1lY58&amp;sig=ZBwcLLSPKF6Jdui8MnPgzhEnuoM</a:t>
            </a:r>
          </a:p>
          <a:p>
            <a:pPr marL="0" indent="-457200">
              <a:lnSpc>
                <a:spcPct val="120000"/>
              </a:lnSpc>
              <a:buNone/>
            </a:pPr>
            <a:r>
              <a:rPr lang="en-US" sz="7200" b="1" dirty="0" err="1">
                <a:solidFill>
                  <a:schemeClr val="tx1"/>
                </a:solidFill>
                <a:latin typeface="Times New Roman" panose="02020603050405020304" pitchFamily="18" charset="0"/>
                <a:cs typeface="Times New Roman" panose="02020603050405020304" pitchFamily="18" charset="0"/>
              </a:rPr>
              <a:t>Murtiningsih</a:t>
            </a:r>
            <a:r>
              <a:rPr lang="en-US" sz="7200" b="1" dirty="0">
                <a:solidFill>
                  <a:schemeClr val="tx1"/>
                </a:solidFill>
                <a:latin typeface="Times New Roman" panose="02020603050405020304" pitchFamily="18" charset="0"/>
                <a:cs typeface="Times New Roman" panose="02020603050405020304" pitchFamily="18" charset="0"/>
              </a:rPr>
              <a:t>, R. S. (2020). The Impact of Compensation, Training &amp;Development, and Organizational Culture on Job Satisfaction and employee Retention. Indonesian Management and Accounting Research, 19(1), 33-50. </a:t>
            </a:r>
            <a:r>
              <a:rPr lang="en-US" sz="7200" b="1"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http://download.garuda.kemdikbud.go.id/article.php?article=3041860&amp;val=27619&amp;title=The%20Impact%20of%20Compensation%20Training%20Development%20and%20Organizational%20Culture%20on%20Job%20Satisfaction%20and%20employee%20Retention</a:t>
            </a:r>
            <a:endParaRPr lang="en-US" sz="7200" b="1" dirty="0">
              <a:solidFill>
                <a:schemeClr val="tx1"/>
              </a:solidFill>
              <a:latin typeface="Times New Roman" panose="02020603050405020304" pitchFamily="18" charset="0"/>
              <a:cs typeface="Times New Roman" panose="02020603050405020304" pitchFamily="18" charset="0"/>
            </a:endParaRPr>
          </a:p>
          <a:p>
            <a:pPr marL="0" indent="-457200">
              <a:lnSpc>
                <a:spcPct val="120000"/>
              </a:lnSpc>
              <a:buNone/>
            </a:pPr>
            <a:r>
              <a:rPr lang="en-US" sz="7200" b="1" dirty="0">
                <a:solidFill>
                  <a:schemeClr val="tx1"/>
                </a:solidFill>
                <a:latin typeface="Times New Roman" panose="02020603050405020304" pitchFamily="18" charset="0"/>
                <a:cs typeface="Times New Roman" panose="02020603050405020304" pitchFamily="18" charset="0"/>
              </a:rPr>
              <a:t>Sharma, T., &amp; Srivastav, R. (2020). Non-Disclosure Agreement: A Curve in a Glossy Path. DME Journal of Management, 1(01), 126-145. </a:t>
            </a:r>
            <a:r>
              <a:rPr lang="en-US" sz="7200" b="1"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http://www.dmejournals.com/index.php/DMEJM/article/view/79</a:t>
            </a:r>
            <a:endParaRPr lang="en-US" sz="7200" b="1" dirty="0">
              <a:solidFill>
                <a:schemeClr val="tx1"/>
              </a:solidFill>
              <a:latin typeface="Times New Roman" panose="02020603050405020304" pitchFamily="18" charset="0"/>
              <a:cs typeface="Times New Roman" panose="02020603050405020304" pitchFamily="18" charset="0"/>
            </a:endParaRPr>
          </a:p>
          <a:p>
            <a:pPr marL="0" indent="0">
              <a:lnSpc>
                <a:spcPct val="170000"/>
              </a:lnSpc>
              <a:buNone/>
            </a:pPr>
            <a:endParaRPr lang="en-US" dirty="0"/>
          </a:p>
        </p:txBody>
      </p:sp>
    </p:spTree>
    <p:extLst>
      <p:ext uri="{BB962C8B-B14F-4D97-AF65-F5344CB8AC3E}">
        <p14:creationId xmlns:p14="http://schemas.microsoft.com/office/powerpoint/2010/main" val="1351910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TotalTime>
  <Words>1610</Words>
  <Application>Microsoft Office PowerPoint</Application>
  <PresentationFormat>Widescreen</PresentationFormat>
  <Paragraphs>122</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ConfettiVTI</vt:lpstr>
      <vt:lpstr>SmartCollection Customized Adults Gym Wear </vt:lpstr>
      <vt:lpstr>Overview of Business Idea</vt:lpstr>
      <vt:lpstr>Legal Structure</vt:lpstr>
      <vt:lpstr>Management of the Company</vt:lpstr>
      <vt:lpstr>Evaluation Using SWOT Analysis Model</vt:lpstr>
      <vt:lpstr>Marketing Strategy (4Ps of Marketing)</vt:lpstr>
      <vt:lpstr>Financial Analysis: Cash Flow Forecast for The First 12-Month Period</vt:lpstr>
      <vt:lpstr>Startup Funding Allocation</vt:lpstr>
      <vt:lpstr>Cash Flow Forecast for the First 12 Months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Renaldo Juman (2114362)</dc:creator>
  <cp:lastModifiedBy>Renaldo Juman (2114362)</cp:lastModifiedBy>
  <cp:revision>25</cp:revision>
  <dcterms:created xsi:type="dcterms:W3CDTF">2024-03-11T12:52:04Z</dcterms:created>
  <dcterms:modified xsi:type="dcterms:W3CDTF">2024-03-13T19:01:47Z</dcterms:modified>
</cp:coreProperties>
</file>