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67" r:id="rId5"/>
    <p:sldId id="272" r:id="rId6"/>
    <p:sldId id="282" r:id="rId7"/>
    <p:sldId id="270" r:id="rId8"/>
    <p:sldId id="269" r:id="rId9"/>
    <p:sldId id="271" r:id="rId10"/>
    <p:sldId id="268" r:id="rId11"/>
    <p:sldId id="284" r:id="rId12"/>
    <p:sldId id="285" r:id="rId13"/>
    <p:sldId id="276" r:id="rId14"/>
    <p:sldId id="260" r:id="rId15"/>
    <p:sldId id="259" r:id="rId16"/>
    <p:sldId id="273" r:id="rId17"/>
    <p:sldId id="275" r:id="rId18"/>
    <p:sldId id="274" r:id="rId19"/>
    <p:sldId id="286" r:id="rId20"/>
    <p:sldId id="287" r:id="rId21"/>
    <p:sldId id="288" r:id="rId22"/>
    <p:sldId id="289" r:id="rId23"/>
    <p:sldId id="290" r:id="rId24"/>
    <p:sldId id="26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77648"/>
  </p:normalViewPr>
  <p:slideViewPr>
    <p:cSldViewPr snapToGrid="0">
      <p:cViewPr>
        <p:scale>
          <a:sx n="79" d="100"/>
          <a:sy n="79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0B7036-8475-49F7-9D0A-D8DC12135D4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5DA58F1-A883-43AB-9C65-254D7C3B4C8F}">
      <dgm:prSet/>
      <dgm:spPr/>
      <dgm:t>
        <a:bodyPr/>
        <a:lstStyle/>
        <a:p>
          <a:r>
            <a:rPr lang="en-GB"/>
            <a:t>Which of the following statements do you agree with? </a:t>
          </a:r>
          <a:endParaRPr lang="en-US"/>
        </a:p>
      </dgm:t>
    </dgm:pt>
    <dgm:pt modelId="{770B526D-67E3-4D30-9E76-30C88FC37F86}" type="parTrans" cxnId="{82F96AFC-7999-484E-824A-B4AF1CB1D4E5}">
      <dgm:prSet/>
      <dgm:spPr/>
      <dgm:t>
        <a:bodyPr/>
        <a:lstStyle/>
        <a:p>
          <a:endParaRPr lang="en-US"/>
        </a:p>
      </dgm:t>
    </dgm:pt>
    <dgm:pt modelId="{24C6C3FD-5273-415B-B93B-72567CF54510}" type="sibTrans" cxnId="{82F96AFC-7999-484E-824A-B4AF1CB1D4E5}">
      <dgm:prSet/>
      <dgm:spPr/>
      <dgm:t>
        <a:bodyPr/>
        <a:lstStyle/>
        <a:p>
          <a:endParaRPr lang="en-US"/>
        </a:p>
      </dgm:t>
    </dgm:pt>
    <dgm:pt modelId="{8D1E2AED-6DFE-4CD4-A331-61A4342DD568}">
      <dgm:prSet/>
      <dgm:spPr/>
      <dgm:t>
        <a:bodyPr/>
        <a:lstStyle/>
        <a:p>
          <a:r>
            <a:rPr lang="en-GB"/>
            <a:t>You're born with a certain amount of intelligence, and it isn't something that can be changed.</a:t>
          </a:r>
          <a:endParaRPr lang="en-US"/>
        </a:p>
      </dgm:t>
    </dgm:pt>
    <dgm:pt modelId="{ED6D6F33-587A-418B-82D0-FE97ED6EC371}" type="parTrans" cxnId="{A0BC2CCC-D486-4794-A79B-A619C5DC2DCF}">
      <dgm:prSet/>
      <dgm:spPr/>
      <dgm:t>
        <a:bodyPr/>
        <a:lstStyle/>
        <a:p>
          <a:endParaRPr lang="en-US"/>
        </a:p>
      </dgm:t>
    </dgm:pt>
    <dgm:pt modelId="{8BA071E9-CC59-4416-B13C-B75CEA3C38F1}" type="sibTrans" cxnId="{A0BC2CCC-D486-4794-A79B-A619C5DC2DCF}">
      <dgm:prSet/>
      <dgm:spPr/>
      <dgm:t>
        <a:bodyPr/>
        <a:lstStyle/>
        <a:p>
          <a:endParaRPr lang="en-US"/>
        </a:p>
      </dgm:t>
    </dgm:pt>
    <dgm:pt modelId="{12D30359-B012-41F6-8714-5871AC127B88}">
      <dgm:prSet/>
      <dgm:spPr/>
      <dgm:t>
        <a:bodyPr/>
        <a:lstStyle/>
        <a:p>
          <a:r>
            <a:rPr lang="en-GB"/>
            <a:t>No matter who you are, there isn't much you can do to improve your basic abilities and personality.</a:t>
          </a:r>
          <a:endParaRPr lang="en-US"/>
        </a:p>
      </dgm:t>
    </dgm:pt>
    <dgm:pt modelId="{57536A46-431E-4BB1-BC53-1B298BBC2399}" type="parTrans" cxnId="{FE3AB9B2-F9CE-466D-AC1E-133F47D7763F}">
      <dgm:prSet/>
      <dgm:spPr/>
      <dgm:t>
        <a:bodyPr/>
        <a:lstStyle/>
        <a:p>
          <a:endParaRPr lang="en-US"/>
        </a:p>
      </dgm:t>
    </dgm:pt>
    <dgm:pt modelId="{C1FB7B85-DF7D-43D7-B2CD-B1126B2C7CB6}" type="sibTrans" cxnId="{FE3AB9B2-F9CE-466D-AC1E-133F47D7763F}">
      <dgm:prSet/>
      <dgm:spPr/>
      <dgm:t>
        <a:bodyPr/>
        <a:lstStyle/>
        <a:p>
          <a:endParaRPr lang="en-US"/>
        </a:p>
      </dgm:t>
    </dgm:pt>
    <dgm:pt modelId="{8BAD63A7-A09F-49FB-9F29-42C83E9B47ED}">
      <dgm:prSet/>
      <dgm:spPr/>
      <dgm:t>
        <a:bodyPr/>
        <a:lstStyle/>
        <a:p>
          <a:r>
            <a:rPr lang="en-GB"/>
            <a:t>People are capable of changing who they are.</a:t>
          </a:r>
          <a:endParaRPr lang="en-US"/>
        </a:p>
      </dgm:t>
    </dgm:pt>
    <dgm:pt modelId="{51A99CCB-2A0E-4DD3-A2A5-BCDA6A55AAC6}" type="parTrans" cxnId="{3E2B34C4-5DA5-4C73-A05D-187263879562}">
      <dgm:prSet/>
      <dgm:spPr/>
      <dgm:t>
        <a:bodyPr/>
        <a:lstStyle/>
        <a:p>
          <a:endParaRPr lang="en-US"/>
        </a:p>
      </dgm:t>
    </dgm:pt>
    <dgm:pt modelId="{B926032E-0870-441C-A679-826120FBCF62}" type="sibTrans" cxnId="{3E2B34C4-5DA5-4C73-A05D-187263879562}">
      <dgm:prSet/>
      <dgm:spPr/>
      <dgm:t>
        <a:bodyPr/>
        <a:lstStyle/>
        <a:p>
          <a:endParaRPr lang="en-US"/>
        </a:p>
      </dgm:t>
    </dgm:pt>
    <dgm:pt modelId="{2F314728-52C5-497D-80B6-50CC31540EC6}">
      <dgm:prSet/>
      <dgm:spPr/>
      <dgm:t>
        <a:bodyPr/>
        <a:lstStyle/>
        <a:p>
          <a:r>
            <a:rPr lang="en-GB"/>
            <a:t>You can learn new things and improve your intelligence.</a:t>
          </a:r>
          <a:endParaRPr lang="en-US"/>
        </a:p>
      </dgm:t>
    </dgm:pt>
    <dgm:pt modelId="{4F6A6BC7-D352-41E4-AE9E-A36299926F94}" type="parTrans" cxnId="{AE509A98-0C7E-457B-A160-3AB47E473B28}">
      <dgm:prSet/>
      <dgm:spPr/>
      <dgm:t>
        <a:bodyPr/>
        <a:lstStyle/>
        <a:p>
          <a:endParaRPr lang="en-US"/>
        </a:p>
      </dgm:t>
    </dgm:pt>
    <dgm:pt modelId="{6DF9B2AD-B9E1-4DCD-9FFA-8917D8C8A268}" type="sibTrans" cxnId="{AE509A98-0C7E-457B-A160-3AB47E473B28}">
      <dgm:prSet/>
      <dgm:spPr/>
      <dgm:t>
        <a:bodyPr/>
        <a:lstStyle/>
        <a:p>
          <a:endParaRPr lang="en-US"/>
        </a:p>
      </dgm:t>
    </dgm:pt>
    <dgm:pt modelId="{064829E1-7904-44A9-BF43-CF165760905F}">
      <dgm:prSet/>
      <dgm:spPr/>
      <dgm:t>
        <a:bodyPr/>
        <a:lstStyle/>
        <a:p>
          <a:r>
            <a:rPr lang="en-GB"/>
            <a:t>People either have particular talents, or they don't. You can't just acquire talent for things like music, writing, art, or athletics.</a:t>
          </a:r>
          <a:endParaRPr lang="en-US"/>
        </a:p>
      </dgm:t>
    </dgm:pt>
    <dgm:pt modelId="{4A5797CE-899A-4CED-9B1C-7E26DC89B877}" type="parTrans" cxnId="{F2D86B12-03B8-4212-B210-002166A42296}">
      <dgm:prSet/>
      <dgm:spPr/>
      <dgm:t>
        <a:bodyPr/>
        <a:lstStyle/>
        <a:p>
          <a:endParaRPr lang="en-US"/>
        </a:p>
      </dgm:t>
    </dgm:pt>
    <dgm:pt modelId="{0DEE79EA-C9B5-4E14-A8F4-97A3746B2785}" type="sibTrans" cxnId="{F2D86B12-03B8-4212-B210-002166A42296}">
      <dgm:prSet/>
      <dgm:spPr/>
      <dgm:t>
        <a:bodyPr/>
        <a:lstStyle/>
        <a:p>
          <a:endParaRPr lang="en-US"/>
        </a:p>
      </dgm:t>
    </dgm:pt>
    <dgm:pt modelId="{53BE633B-CED6-459B-B1C5-70E102F6507F}">
      <dgm:prSet/>
      <dgm:spPr/>
      <dgm:t>
        <a:bodyPr/>
        <a:lstStyle/>
        <a:p>
          <a:r>
            <a:rPr lang="en-GB"/>
            <a:t>Studying, working hard, and practicing new skills are all ways to develop new talents and abilities.</a:t>
          </a:r>
          <a:endParaRPr lang="en-US"/>
        </a:p>
      </dgm:t>
    </dgm:pt>
    <dgm:pt modelId="{B61142A0-0D07-4F57-A19D-99C5FF51DEB8}" type="parTrans" cxnId="{F2D6B3BC-4841-40BE-83B7-C91131FACA88}">
      <dgm:prSet/>
      <dgm:spPr/>
      <dgm:t>
        <a:bodyPr/>
        <a:lstStyle/>
        <a:p>
          <a:endParaRPr lang="en-US"/>
        </a:p>
      </dgm:t>
    </dgm:pt>
    <dgm:pt modelId="{95209710-C385-4B8B-8E83-94B653DDDB68}" type="sibTrans" cxnId="{F2D6B3BC-4841-40BE-83B7-C91131FACA88}">
      <dgm:prSet/>
      <dgm:spPr/>
      <dgm:t>
        <a:bodyPr/>
        <a:lstStyle/>
        <a:p>
          <a:endParaRPr lang="en-US"/>
        </a:p>
      </dgm:t>
    </dgm:pt>
    <dgm:pt modelId="{3D351FC7-E636-4DB8-8213-DF44728893AC}" type="pres">
      <dgm:prSet presAssocID="{390B7036-8475-49F7-9D0A-D8DC12135D47}" presName="linear" presStyleCnt="0">
        <dgm:presLayoutVars>
          <dgm:animLvl val="lvl"/>
          <dgm:resizeHandles val="exact"/>
        </dgm:presLayoutVars>
      </dgm:prSet>
      <dgm:spPr/>
    </dgm:pt>
    <dgm:pt modelId="{766B757A-84DD-451E-A86B-689DCCA0471D}" type="pres">
      <dgm:prSet presAssocID="{35DA58F1-A883-43AB-9C65-254D7C3B4C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1ED2C8B-F18D-47D0-84E0-DB0B892CEA32}" type="pres">
      <dgm:prSet presAssocID="{24C6C3FD-5273-415B-B93B-72567CF54510}" presName="spacer" presStyleCnt="0"/>
      <dgm:spPr/>
    </dgm:pt>
    <dgm:pt modelId="{DFC9A18B-BAB3-4B8D-95F1-974DFA3392D1}" type="pres">
      <dgm:prSet presAssocID="{8D1E2AED-6DFE-4CD4-A331-61A4342DD5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38BA9C1-4B19-4599-B7D6-D2BD075B141F}" type="pres">
      <dgm:prSet presAssocID="{8BA071E9-CC59-4416-B13C-B75CEA3C38F1}" presName="spacer" presStyleCnt="0"/>
      <dgm:spPr/>
    </dgm:pt>
    <dgm:pt modelId="{993B64AF-A6C8-420C-947D-83FB81B22A86}" type="pres">
      <dgm:prSet presAssocID="{12D30359-B012-41F6-8714-5871AC127B8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F774B61-6AA1-4A6D-B3CA-24C9F8126C5C}" type="pres">
      <dgm:prSet presAssocID="{C1FB7B85-DF7D-43D7-B2CD-B1126B2C7CB6}" presName="spacer" presStyleCnt="0"/>
      <dgm:spPr/>
    </dgm:pt>
    <dgm:pt modelId="{9F14B371-2107-4DCA-9835-46630FE6FB17}" type="pres">
      <dgm:prSet presAssocID="{8BAD63A7-A09F-49FB-9F29-42C83E9B47E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DFB8DC5-6961-4129-BD71-35ED5041E824}" type="pres">
      <dgm:prSet presAssocID="{B926032E-0870-441C-A679-826120FBCF62}" presName="spacer" presStyleCnt="0"/>
      <dgm:spPr/>
    </dgm:pt>
    <dgm:pt modelId="{67E3325B-CE1D-4FEB-94E3-B643083AE4FF}" type="pres">
      <dgm:prSet presAssocID="{2F314728-52C5-497D-80B6-50CC31540EC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E2F6D01-01CA-46EA-A1BE-A05439E3070A}" type="pres">
      <dgm:prSet presAssocID="{6DF9B2AD-B9E1-4DCD-9FFA-8917D8C8A268}" presName="spacer" presStyleCnt="0"/>
      <dgm:spPr/>
    </dgm:pt>
    <dgm:pt modelId="{BB3DAA67-97CC-444A-86B9-7B3FF871F1C4}" type="pres">
      <dgm:prSet presAssocID="{064829E1-7904-44A9-BF43-CF165760905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AD62383-5558-4064-9B15-B440955F06EF}" type="pres">
      <dgm:prSet presAssocID="{0DEE79EA-C9B5-4E14-A8F4-97A3746B2785}" presName="spacer" presStyleCnt="0"/>
      <dgm:spPr/>
    </dgm:pt>
    <dgm:pt modelId="{B255D2E6-352B-4758-8F4E-2E926472A441}" type="pres">
      <dgm:prSet presAssocID="{53BE633B-CED6-459B-B1C5-70E102F6507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CB4E008-654B-4588-8199-12733277F558}" type="presOf" srcId="{2F314728-52C5-497D-80B6-50CC31540EC6}" destId="{67E3325B-CE1D-4FEB-94E3-B643083AE4FF}" srcOrd="0" destOrd="0" presId="urn:microsoft.com/office/officeart/2005/8/layout/vList2"/>
    <dgm:cxn modelId="{F2D86B12-03B8-4212-B210-002166A42296}" srcId="{390B7036-8475-49F7-9D0A-D8DC12135D47}" destId="{064829E1-7904-44A9-BF43-CF165760905F}" srcOrd="5" destOrd="0" parTransId="{4A5797CE-899A-4CED-9B1C-7E26DC89B877}" sibTransId="{0DEE79EA-C9B5-4E14-A8F4-97A3746B2785}"/>
    <dgm:cxn modelId="{B7DEAC39-AD5A-4445-A47B-80558BE8FD77}" type="presOf" srcId="{390B7036-8475-49F7-9D0A-D8DC12135D47}" destId="{3D351FC7-E636-4DB8-8213-DF44728893AC}" srcOrd="0" destOrd="0" presId="urn:microsoft.com/office/officeart/2005/8/layout/vList2"/>
    <dgm:cxn modelId="{07BA973F-973E-4D43-AAFA-ED50EB6DD8CE}" type="presOf" srcId="{8BAD63A7-A09F-49FB-9F29-42C83E9B47ED}" destId="{9F14B371-2107-4DCA-9835-46630FE6FB17}" srcOrd="0" destOrd="0" presId="urn:microsoft.com/office/officeart/2005/8/layout/vList2"/>
    <dgm:cxn modelId="{85E0FE60-838A-4AD7-91D0-1C6CAF8714CA}" type="presOf" srcId="{35DA58F1-A883-43AB-9C65-254D7C3B4C8F}" destId="{766B757A-84DD-451E-A86B-689DCCA0471D}" srcOrd="0" destOrd="0" presId="urn:microsoft.com/office/officeart/2005/8/layout/vList2"/>
    <dgm:cxn modelId="{5F8C6E68-6EE6-4116-AEF3-BEFF419BDFBD}" type="presOf" srcId="{064829E1-7904-44A9-BF43-CF165760905F}" destId="{BB3DAA67-97CC-444A-86B9-7B3FF871F1C4}" srcOrd="0" destOrd="0" presId="urn:microsoft.com/office/officeart/2005/8/layout/vList2"/>
    <dgm:cxn modelId="{45B19687-0025-4B73-9DFA-73937A276E14}" type="presOf" srcId="{8D1E2AED-6DFE-4CD4-A331-61A4342DD568}" destId="{DFC9A18B-BAB3-4B8D-95F1-974DFA3392D1}" srcOrd="0" destOrd="0" presId="urn:microsoft.com/office/officeart/2005/8/layout/vList2"/>
    <dgm:cxn modelId="{82DEE391-E115-4753-90E4-2FD3B08FCC0D}" type="presOf" srcId="{53BE633B-CED6-459B-B1C5-70E102F6507F}" destId="{B255D2E6-352B-4758-8F4E-2E926472A441}" srcOrd="0" destOrd="0" presId="urn:microsoft.com/office/officeart/2005/8/layout/vList2"/>
    <dgm:cxn modelId="{AE509A98-0C7E-457B-A160-3AB47E473B28}" srcId="{390B7036-8475-49F7-9D0A-D8DC12135D47}" destId="{2F314728-52C5-497D-80B6-50CC31540EC6}" srcOrd="4" destOrd="0" parTransId="{4F6A6BC7-D352-41E4-AE9E-A36299926F94}" sibTransId="{6DF9B2AD-B9E1-4DCD-9FFA-8917D8C8A268}"/>
    <dgm:cxn modelId="{FE3AB9B2-F9CE-466D-AC1E-133F47D7763F}" srcId="{390B7036-8475-49F7-9D0A-D8DC12135D47}" destId="{12D30359-B012-41F6-8714-5871AC127B88}" srcOrd="2" destOrd="0" parTransId="{57536A46-431E-4BB1-BC53-1B298BBC2399}" sibTransId="{C1FB7B85-DF7D-43D7-B2CD-B1126B2C7CB6}"/>
    <dgm:cxn modelId="{F2EB59B9-74A0-462E-B965-2721638A4404}" type="presOf" srcId="{12D30359-B012-41F6-8714-5871AC127B88}" destId="{993B64AF-A6C8-420C-947D-83FB81B22A86}" srcOrd="0" destOrd="0" presId="urn:microsoft.com/office/officeart/2005/8/layout/vList2"/>
    <dgm:cxn modelId="{F2D6B3BC-4841-40BE-83B7-C91131FACA88}" srcId="{390B7036-8475-49F7-9D0A-D8DC12135D47}" destId="{53BE633B-CED6-459B-B1C5-70E102F6507F}" srcOrd="6" destOrd="0" parTransId="{B61142A0-0D07-4F57-A19D-99C5FF51DEB8}" sibTransId="{95209710-C385-4B8B-8E83-94B653DDDB68}"/>
    <dgm:cxn modelId="{3E2B34C4-5DA5-4C73-A05D-187263879562}" srcId="{390B7036-8475-49F7-9D0A-D8DC12135D47}" destId="{8BAD63A7-A09F-49FB-9F29-42C83E9B47ED}" srcOrd="3" destOrd="0" parTransId="{51A99CCB-2A0E-4DD3-A2A5-BCDA6A55AAC6}" sibTransId="{B926032E-0870-441C-A679-826120FBCF62}"/>
    <dgm:cxn modelId="{A0BC2CCC-D486-4794-A79B-A619C5DC2DCF}" srcId="{390B7036-8475-49F7-9D0A-D8DC12135D47}" destId="{8D1E2AED-6DFE-4CD4-A331-61A4342DD568}" srcOrd="1" destOrd="0" parTransId="{ED6D6F33-587A-418B-82D0-FE97ED6EC371}" sibTransId="{8BA071E9-CC59-4416-B13C-B75CEA3C38F1}"/>
    <dgm:cxn modelId="{82F96AFC-7999-484E-824A-B4AF1CB1D4E5}" srcId="{390B7036-8475-49F7-9D0A-D8DC12135D47}" destId="{35DA58F1-A883-43AB-9C65-254D7C3B4C8F}" srcOrd="0" destOrd="0" parTransId="{770B526D-67E3-4D30-9E76-30C88FC37F86}" sibTransId="{24C6C3FD-5273-415B-B93B-72567CF54510}"/>
    <dgm:cxn modelId="{D97E4998-3C99-4651-8475-3DA562F87506}" type="presParOf" srcId="{3D351FC7-E636-4DB8-8213-DF44728893AC}" destId="{766B757A-84DD-451E-A86B-689DCCA0471D}" srcOrd="0" destOrd="0" presId="urn:microsoft.com/office/officeart/2005/8/layout/vList2"/>
    <dgm:cxn modelId="{89AC419E-91EB-4792-A7C7-44EFA60AD3AC}" type="presParOf" srcId="{3D351FC7-E636-4DB8-8213-DF44728893AC}" destId="{B1ED2C8B-F18D-47D0-84E0-DB0B892CEA32}" srcOrd="1" destOrd="0" presId="urn:microsoft.com/office/officeart/2005/8/layout/vList2"/>
    <dgm:cxn modelId="{CC7D0405-D4E7-4BC2-8A3B-E7B3AEE00B32}" type="presParOf" srcId="{3D351FC7-E636-4DB8-8213-DF44728893AC}" destId="{DFC9A18B-BAB3-4B8D-95F1-974DFA3392D1}" srcOrd="2" destOrd="0" presId="urn:microsoft.com/office/officeart/2005/8/layout/vList2"/>
    <dgm:cxn modelId="{4DC7B25D-7DCC-4B54-B1EE-E25920B11525}" type="presParOf" srcId="{3D351FC7-E636-4DB8-8213-DF44728893AC}" destId="{B38BA9C1-4B19-4599-B7D6-D2BD075B141F}" srcOrd="3" destOrd="0" presId="urn:microsoft.com/office/officeart/2005/8/layout/vList2"/>
    <dgm:cxn modelId="{FD683B10-6E62-494C-81EE-CD051D91F27D}" type="presParOf" srcId="{3D351FC7-E636-4DB8-8213-DF44728893AC}" destId="{993B64AF-A6C8-420C-947D-83FB81B22A86}" srcOrd="4" destOrd="0" presId="urn:microsoft.com/office/officeart/2005/8/layout/vList2"/>
    <dgm:cxn modelId="{CDFA59F3-F91B-44EE-829C-F39D9B7F990D}" type="presParOf" srcId="{3D351FC7-E636-4DB8-8213-DF44728893AC}" destId="{6F774B61-6AA1-4A6D-B3CA-24C9F8126C5C}" srcOrd="5" destOrd="0" presId="urn:microsoft.com/office/officeart/2005/8/layout/vList2"/>
    <dgm:cxn modelId="{77A90A88-275F-4652-AD42-37E49C65EAD1}" type="presParOf" srcId="{3D351FC7-E636-4DB8-8213-DF44728893AC}" destId="{9F14B371-2107-4DCA-9835-46630FE6FB17}" srcOrd="6" destOrd="0" presId="urn:microsoft.com/office/officeart/2005/8/layout/vList2"/>
    <dgm:cxn modelId="{8C1A5052-017B-4D6C-A574-ED32E1912F60}" type="presParOf" srcId="{3D351FC7-E636-4DB8-8213-DF44728893AC}" destId="{ADFB8DC5-6961-4129-BD71-35ED5041E824}" srcOrd="7" destOrd="0" presId="urn:microsoft.com/office/officeart/2005/8/layout/vList2"/>
    <dgm:cxn modelId="{E6C5AEEC-23D3-440F-968C-5308E2EA9945}" type="presParOf" srcId="{3D351FC7-E636-4DB8-8213-DF44728893AC}" destId="{67E3325B-CE1D-4FEB-94E3-B643083AE4FF}" srcOrd="8" destOrd="0" presId="urn:microsoft.com/office/officeart/2005/8/layout/vList2"/>
    <dgm:cxn modelId="{A9D19BDA-50DE-4022-94C4-9EFC78999C44}" type="presParOf" srcId="{3D351FC7-E636-4DB8-8213-DF44728893AC}" destId="{FE2F6D01-01CA-46EA-A1BE-A05439E3070A}" srcOrd="9" destOrd="0" presId="urn:microsoft.com/office/officeart/2005/8/layout/vList2"/>
    <dgm:cxn modelId="{AC9C7EFA-159D-4E58-B0EC-963377AA33D2}" type="presParOf" srcId="{3D351FC7-E636-4DB8-8213-DF44728893AC}" destId="{BB3DAA67-97CC-444A-86B9-7B3FF871F1C4}" srcOrd="10" destOrd="0" presId="urn:microsoft.com/office/officeart/2005/8/layout/vList2"/>
    <dgm:cxn modelId="{06432C52-B3DA-4CC0-A1DE-10A249E6951A}" type="presParOf" srcId="{3D351FC7-E636-4DB8-8213-DF44728893AC}" destId="{1AD62383-5558-4064-9B15-B440955F06EF}" srcOrd="11" destOrd="0" presId="urn:microsoft.com/office/officeart/2005/8/layout/vList2"/>
    <dgm:cxn modelId="{D3A83DC6-BF06-4576-88BA-67A5DB85C35F}" type="presParOf" srcId="{3D351FC7-E636-4DB8-8213-DF44728893AC}" destId="{B255D2E6-352B-4758-8F4E-2E926472A44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149B41-5458-4C1F-8D0C-F98615F499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6CCE5A-0042-4B3E-9667-FBA1F0AC47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Adaptability to change.</a:t>
          </a:r>
          <a:endParaRPr lang="en-US"/>
        </a:p>
      </dgm:t>
    </dgm:pt>
    <dgm:pt modelId="{FBB31FA4-611A-48C4-A173-174AC1343894}" type="parTrans" cxnId="{AA2672CD-9AA3-4EF8-B520-31AAF75E990B}">
      <dgm:prSet/>
      <dgm:spPr/>
      <dgm:t>
        <a:bodyPr/>
        <a:lstStyle/>
        <a:p>
          <a:endParaRPr lang="en-US"/>
        </a:p>
      </dgm:t>
    </dgm:pt>
    <dgm:pt modelId="{076379B1-4D51-4FEE-8D50-C1063C2F2644}" type="sibTrans" cxnId="{AA2672CD-9AA3-4EF8-B520-31AAF75E990B}">
      <dgm:prSet/>
      <dgm:spPr/>
      <dgm:t>
        <a:bodyPr/>
        <a:lstStyle/>
        <a:p>
          <a:endParaRPr lang="en-US"/>
        </a:p>
      </dgm:t>
    </dgm:pt>
    <dgm:pt modelId="{5E37E115-3857-4639-9D7B-A69E631C0D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Innovation and problem-solving.</a:t>
          </a:r>
          <a:endParaRPr lang="en-US"/>
        </a:p>
      </dgm:t>
    </dgm:pt>
    <dgm:pt modelId="{FBD59A13-4660-4B45-8C73-9314F9CCECAD}" type="parTrans" cxnId="{4E60A459-80B4-4EE9-965B-E708B5570BE6}">
      <dgm:prSet/>
      <dgm:spPr/>
      <dgm:t>
        <a:bodyPr/>
        <a:lstStyle/>
        <a:p>
          <a:endParaRPr lang="en-US"/>
        </a:p>
      </dgm:t>
    </dgm:pt>
    <dgm:pt modelId="{77E4C6A1-F830-4F14-9122-6F23FD481133}" type="sibTrans" cxnId="{4E60A459-80B4-4EE9-965B-E708B5570BE6}">
      <dgm:prSet/>
      <dgm:spPr/>
      <dgm:t>
        <a:bodyPr/>
        <a:lstStyle/>
        <a:p>
          <a:endParaRPr lang="en-US"/>
        </a:p>
      </dgm:t>
    </dgm:pt>
    <dgm:pt modelId="{C197B12C-7B43-43CE-B952-6254DF12D8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Leadership and initiative.</a:t>
          </a:r>
          <a:endParaRPr lang="en-US"/>
        </a:p>
      </dgm:t>
    </dgm:pt>
    <dgm:pt modelId="{AB3385AC-4557-40A7-9AE2-1E026E700051}" type="parTrans" cxnId="{2C5CD352-6652-4668-A5B3-4A90887DBDB2}">
      <dgm:prSet/>
      <dgm:spPr/>
      <dgm:t>
        <a:bodyPr/>
        <a:lstStyle/>
        <a:p>
          <a:endParaRPr lang="en-US"/>
        </a:p>
      </dgm:t>
    </dgm:pt>
    <dgm:pt modelId="{8D096373-D011-4E91-802A-63ED00D795A7}" type="sibTrans" cxnId="{2C5CD352-6652-4668-A5B3-4A90887DBDB2}">
      <dgm:prSet/>
      <dgm:spPr/>
      <dgm:t>
        <a:bodyPr/>
        <a:lstStyle/>
        <a:p>
          <a:endParaRPr lang="en-US"/>
        </a:p>
      </dgm:t>
    </dgm:pt>
    <dgm:pt modelId="{63420C27-6BBC-4114-B9D0-0D0AB9DC964B}" type="pres">
      <dgm:prSet presAssocID="{48149B41-5458-4C1F-8D0C-F98615F499BE}" presName="root" presStyleCnt="0">
        <dgm:presLayoutVars>
          <dgm:dir/>
          <dgm:resizeHandles val="exact"/>
        </dgm:presLayoutVars>
      </dgm:prSet>
      <dgm:spPr/>
    </dgm:pt>
    <dgm:pt modelId="{0BDEFC19-A590-460C-9B17-795C3F11D30F}" type="pres">
      <dgm:prSet presAssocID="{4A6CCE5A-0042-4B3E-9667-FBA1F0AC47FA}" presName="compNode" presStyleCnt="0"/>
      <dgm:spPr/>
    </dgm:pt>
    <dgm:pt modelId="{8D49EA45-F790-4B60-BF4D-A68DBAA46176}" type="pres">
      <dgm:prSet presAssocID="{4A6CCE5A-0042-4B3E-9667-FBA1F0AC47FA}" presName="bgRect" presStyleLbl="bgShp" presStyleIdx="0" presStyleCnt="3"/>
      <dgm:spPr/>
    </dgm:pt>
    <dgm:pt modelId="{05A1A11E-4E71-42EF-AFE5-B2DC495C5416}" type="pres">
      <dgm:prSet presAssocID="{4A6CCE5A-0042-4B3E-9667-FBA1F0AC47F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F0F4B04-E909-436C-A7CB-82086367E8C6}" type="pres">
      <dgm:prSet presAssocID="{4A6CCE5A-0042-4B3E-9667-FBA1F0AC47FA}" presName="spaceRect" presStyleCnt="0"/>
      <dgm:spPr/>
    </dgm:pt>
    <dgm:pt modelId="{21DF9A5B-5402-43C4-BAB3-8EEFF5CC3CD1}" type="pres">
      <dgm:prSet presAssocID="{4A6CCE5A-0042-4B3E-9667-FBA1F0AC47FA}" presName="parTx" presStyleLbl="revTx" presStyleIdx="0" presStyleCnt="3">
        <dgm:presLayoutVars>
          <dgm:chMax val="0"/>
          <dgm:chPref val="0"/>
        </dgm:presLayoutVars>
      </dgm:prSet>
      <dgm:spPr/>
    </dgm:pt>
    <dgm:pt modelId="{F654019B-436D-44A1-A1B9-A1F7DB033CA4}" type="pres">
      <dgm:prSet presAssocID="{076379B1-4D51-4FEE-8D50-C1063C2F2644}" presName="sibTrans" presStyleCnt="0"/>
      <dgm:spPr/>
    </dgm:pt>
    <dgm:pt modelId="{2D437F86-6C3E-4627-AEF1-26B6E27EE4F0}" type="pres">
      <dgm:prSet presAssocID="{5E37E115-3857-4639-9D7B-A69E631C0D5F}" presName="compNode" presStyleCnt="0"/>
      <dgm:spPr/>
    </dgm:pt>
    <dgm:pt modelId="{6C78CBBD-721D-4EE7-B3DB-B30D845F58CF}" type="pres">
      <dgm:prSet presAssocID="{5E37E115-3857-4639-9D7B-A69E631C0D5F}" presName="bgRect" presStyleLbl="bgShp" presStyleIdx="1" presStyleCnt="3"/>
      <dgm:spPr/>
    </dgm:pt>
    <dgm:pt modelId="{2A1B23A1-695D-4A0C-807D-D670F943E28F}" type="pres">
      <dgm:prSet presAssocID="{5E37E115-3857-4639-9D7B-A69E631C0D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ECCC865-60DC-473F-B9BD-0B8DFA25F897}" type="pres">
      <dgm:prSet presAssocID="{5E37E115-3857-4639-9D7B-A69E631C0D5F}" presName="spaceRect" presStyleCnt="0"/>
      <dgm:spPr/>
    </dgm:pt>
    <dgm:pt modelId="{E56185AD-6EF0-4179-A1BE-7CFB47794728}" type="pres">
      <dgm:prSet presAssocID="{5E37E115-3857-4639-9D7B-A69E631C0D5F}" presName="parTx" presStyleLbl="revTx" presStyleIdx="1" presStyleCnt="3">
        <dgm:presLayoutVars>
          <dgm:chMax val="0"/>
          <dgm:chPref val="0"/>
        </dgm:presLayoutVars>
      </dgm:prSet>
      <dgm:spPr/>
    </dgm:pt>
    <dgm:pt modelId="{FAD8891D-9B72-4AFC-9752-EFC0A1929B42}" type="pres">
      <dgm:prSet presAssocID="{77E4C6A1-F830-4F14-9122-6F23FD481133}" presName="sibTrans" presStyleCnt="0"/>
      <dgm:spPr/>
    </dgm:pt>
    <dgm:pt modelId="{5EDAC228-4905-438D-92AE-C859E21A1698}" type="pres">
      <dgm:prSet presAssocID="{C197B12C-7B43-43CE-B952-6254DF12D8F8}" presName="compNode" presStyleCnt="0"/>
      <dgm:spPr/>
    </dgm:pt>
    <dgm:pt modelId="{F842BCBB-CD0E-4946-968D-EF40E46B06A1}" type="pres">
      <dgm:prSet presAssocID="{C197B12C-7B43-43CE-B952-6254DF12D8F8}" presName="bgRect" presStyleLbl="bgShp" presStyleIdx="2" presStyleCnt="3"/>
      <dgm:spPr/>
    </dgm:pt>
    <dgm:pt modelId="{B9D6A44E-1529-405B-9C74-9E039AF98757}" type="pres">
      <dgm:prSet presAssocID="{C197B12C-7B43-43CE-B952-6254DF12D8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04AF91E-F685-4141-A765-C8CFA17AAFE3}" type="pres">
      <dgm:prSet presAssocID="{C197B12C-7B43-43CE-B952-6254DF12D8F8}" presName="spaceRect" presStyleCnt="0"/>
      <dgm:spPr/>
    </dgm:pt>
    <dgm:pt modelId="{73D27CAA-2376-4A61-AB37-15D001C6135F}" type="pres">
      <dgm:prSet presAssocID="{C197B12C-7B43-43CE-B952-6254DF12D8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07C336-D0F5-4996-A153-022D33CC8B39}" type="presOf" srcId="{5E37E115-3857-4639-9D7B-A69E631C0D5F}" destId="{E56185AD-6EF0-4179-A1BE-7CFB47794728}" srcOrd="0" destOrd="0" presId="urn:microsoft.com/office/officeart/2018/2/layout/IconVerticalSolidList"/>
    <dgm:cxn modelId="{2C5CD352-6652-4668-A5B3-4A90887DBDB2}" srcId="{48149B41-5458-4C1F-8D0C-F98615F499BE}" destId="{C197B12C-7B43-43CE-B952-6254DF12D8F8}" srcOrd="2" destOrd="0" parTransId="{AB3385AC-4557-40A7-9AE2-1E026E700051}" sibTransId="{8D096373-D011-4E91-802A-63ED00D795A7}"/>
    <dgm:cxn modelId="{4E60A459-80B4-4EE9-965B-E708B5570BE6}" srcId="{48149B41-5458-4C1F-8D0C-F98615F499BE}" destId="{5E37E115-3857-4639-9D7B-A69E631C0D5F}" srcOrd="1" destOrd="0" parTransId="{FBD59A13-4660-4B45-8C73-9314F9CCECAD}" sibTransId="{77E4C6A1-F830-4F14-9122-6F23FD481133}"/>
    <dgm:cxn modelId="{004DDA82-7BED-48B6-9EB0-8E48683471DE}" type="presOf" srcId="{C197B12C-7B43-43CE-B952-6254DF12D8F8}" destId="{73D27CAA-2376-4A61-AB37-15D001C6135F}" srcOrd="0" destOrd="0" presId="urn:microsoft.com/office/officeart/2018/2/layout/IconVerticalSolidList"/>
    <dgm:cxn modelId="{E4E645B1-F1D1-4152-BAE1-621114683F9A}" type="presOf" srcId="{48149B41-5458-4C1F-8D0C-F98615F499BE}" destId="{63420C27-6BBC-4114-B9D0-0D0AB9DC964B}" srcOrd="0" destOrd="0" presId="urn:microsoft.com/office/officeart/2018/2/layout/IconVerticalSolidList"/>
    <dgm:cxn modelId="{0DF798C2-2236-4891-8B02-2C3AA4D7096B}" type="presOf" srcId="{4A6CCE5A-0042-4B3E-9667-FBA1F0AC47FA}" destId="{21DF9A5B-5402-43C4-BAB3-8EEFF5CC3CD1}" srcOrd="0" destOrd="0" presId="urn:microsoft.com/office/officeart/2018/2/layout/IconVerticalSolidList"/>
    <dgm:cxn modelId="{AA2672CD-9AA3-4EF8-B520-31AAF75E990B}" srcId="{48149B41-5458-4C1F-8D0C-F98615F499BE}" destId="{4A6CCE5A-0042-4B3E-9667-FBA1F0AC47FA}" srcOrd="0" destOrd="0" parTransId="{FBB31FA4-611A-48C4-A173-174AC1343894}" sibTransId="{076379B1-4D51-4FEE-8D50-C1063C2F2644}"/>
    <dgm:cxn modelId="{3645CEB7-2F57-4A55-BF34-7D79C79C3C7A}" type="presParOf" srcId="{63420C27-6BBC-4114-B9D0-0D0AB9DC964B}" destId="{0BDEFC19-A590-460C-9B17-795C3F11D30F}" srcOrd="0" destOrd="0" presId="urn:microsoft.com/office/officeart/2018/2/layout/IconVerticalSolidList"/>
    <dgm:cxn modelId="{8F2A5B5F-9E6E-4FD9-B98B-6294C09A5E7D}" type="presParOf" srcId="{0BDEFC19-A590-460C-9B17-795C3F11D30F}" destId="{8D49EA45-F790-4B60-BF4D-A68DBAA46176}" srcOrd="0" destOrd="0" presId="urn:microsoft.com/office/officeart/2018/2/layout/IconVerticalSolidList"/>
    <dgm:cxn modelId="{7BF7366E-0137-4849-9FD1-61F15C9CDB1E}" type="presParOf" srcId="{0BDEFC19-A590-460C-9B17-795C3F11D30F}" destId="{05A1A11E-4E71-42EF-AFE5-B2DC495C5416}" srcOrd="1" destOrd="0" presId="urn:microsoft.com/office/officeart/2018/2/layout/IconVerticalSolidList"/>
    <dgm:cxn modelId="{AA446CCB-3845-47C3-B5E7-6F48494EAEA0}" type="presParOf" srcId="{0BDEFC19-A590-460C-9B17-795C3F11D30F}" destId="{6F0F4B04-E909-436C-A7CB-82086367E8C6}" srcOrd="2" destOrd="0" presId="urn:microsoft.com/office/officeart/2018/2/layout/IconVerticalSolidList"/>
    <dgm:cxn modelId="{ABBE23AF-E5AC-45E0-9F09-D53FFC8DB93D}" type="presParOf" srcId="{0BDEFC19-A590-460C-9B17-795C3F11D30F}" destId="{21DF9A5B-5402-43C4-BAB3-8EEFF5CC3CD1}" srcOrd="3" destOrd="0" presId="urn:microsoft.com/office/officeart/2018/2/layout/IconVerticalSolidList"/>
    <dgm:cxn modelId="{922A0B21-D681-4038-B59C-5E6BAA158A71}" type="presParOf" srcId="{63420C27-6BBC-4114-B9D0-0D0AB9DC964B}" destId="{F654019B-436D-44A1-A1B9-A1F7DB033CA4}" srcOrd="1" destOrd="0" presId="urn:microsoft.com/office/officeart/2018/2/layout/IconVerticalSolidList"/>
    <dgm:cxn modelId="{657BAE1A-107A-44E0-8B78-5340178F5749}" type="presParOf" srcId="{63420C27-6BBC-4114-B9D0-0D0AB9DC964B}" destId="{2D437F86-6C3E-4627-AEF1-26B6E27EE4F0}" srcOrd="2" destOrd="0" presId="urn:microsoft.com/office/officeart/2018/2/layout/IconVerticalSolidList"/>
    <dgm:cxn modelId="{261BBD2C-A376-412E-9C45-0F1C07AB77B7}" type="presParOf" srcId="{2D437F86-6C3E-4627-AEF1-26B6E27EE4F0}" destId="{6C78CBBD-721D-4EE7-B3DB-B30D845F58CF}" srcOrd="0" destOrd="0" presId="urn:microsoft.com/office/officeart/2018/2/layout/IconVerticalSolidList"/>
    <dgm:cxn modelId="{BF73E8BC-CC5F-4090-8D09-F6B206ECDF51}" type="presParOf" srcId="{2D437F86-6C3E-4627-AEF1-26B6E27EE4F0}" destId="{2A1B23A1-695D-4A0C-807D-D670F943E28F}" srcOrd="1" destOrd="0" presId="urn:microsoft.com/office/officeart/2018/2/layout/IconVerticalSolidList"/>
    <dgm:cxn modelId="{A0415465-0100-49AD-B185-E35983E6B51D}" type="presParOf" srcId="{2D437F86-6C3E-4627-AEF1-26B6E27EE4F0}" destId="{5ECCC865-60DC-473F-B9BD-0B8DFA25F897}" srcOrd="2" destOrd="0" presId="urn:microsoft.com/office/officeart/2018/2/layout/IconVerticalSolidList"/>
    <dgm:cxn modelId="{9F1B7113-4C02-4059-BDC0-93E987C83D8D}" type="presParOf" srcId="{2D437F86-6C3E-4627-AEF1-26B6E27EE4F0}" destId="{E56185AD-6EF0-4179-A1BE-7CFB47794728}" srcOrd="3" destOrd="0" presId="urn:microsoft.com/office/officeart/2018/2/layout/IconVerticalSolidList"/>
    <dgm:cxn modelId="{00AA5937-5809-4BA0-BD2F-C227E8239CC6}" type="presParOf" srcId="{63420C27-6BBC-4114-B9D0-0D0AB9DC964B}" destId="{FAD8891D-9B72-4AFC-9752-EFC0A1929B42}" srcOrd="3" destOrd="0" presId="urn:microsoft.com/office/officeart/2018/2/layout/IconVerticalSolidList"/>
    <dgm:cxn modelId="{5589B947-697A-4634-A252-8F18013AECA6}" type="presParOf" srcId="{63420C27-6BBC-4114-B9D0-0D0AB9DC964B}" destId="{5EDAC228-4905-438D-92AE-C859E21A1698}" srcOrd="4" destOrd="0" presId="urn:microsoft.com/office/officeart/2018/2/layout/IconVerticalSolidList"/>
    <dgm:cxn modelId="{733DCFE4-BCA2-4403-A0E2-C18D2E852F42}" type="presParOf" srcId="{5EDAC228-4905-438D-92AE-C859E21A1698}" destId="{F842BCBB-CD0E-4946-968D-EF40E46B06A1}" srcOrd="0" destOrd="0" presId="urn:microsoft.com/office/officeart/2018/2/layout/IconVerticalSolidList"/>
    <dgm:cxn modelId="{DBC1976E-436F-40EF-855F-AABB08A4B5C6}" type="presParOf" srcId="{5EDAC228-4905-438D-92AE-C859E21A1698}" destId="{B9D6A44E-1529-405B-9C74-9E039AF98757}" srcOrd="1" destOrd="0" presId="urn:microsoft.com/office/officeart/2018/2/layout/IconVerticalSolidList"/>
    <dgm:cxn modelId="{C10ACB98-1462-45E9-8883-C4A26E8707D0}" type="presParOf" srcId="{5EDAC228-4905-438D-92AE-C859E21A1698}" destId="{404AF91E-F685-4141-A765-C8CFA17AAFE3}" srcOrd="2" destOrd="0" presId="urn:microsoft.com/office/officeart/2018/2/layout/IconVerticalSolidList"/>
    <dgm:cxn modelId="{492779E7-8878-4D70-97F8-C8D3599B590F}" type="presParOf" srcId="{5EDAC228-4905-438D-92AE-C859E21A1698}" destId="{73D27CAA-2376-4A61-AB37-15D001C613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126541-1FA0-4CD3-BB74-F046ADB80A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A98824-0803-48D4-A2A9-D2FAACE410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characteristics do you think the entrepreneur possessed to become successful? </a:t>
          </a:r>
          <a:endParaRPr lang="en-US"/>
        </a:p>
      </dgm:t>
    </dgm:pt>
    <dgm:pt modelId="{4BE8669C-E09D-4BB7-A45B-E19E94B6C731}" type="parTrans" cxnId="{662EFD6D-87C0-40BA-AA2A-97222B0AC923}">
      <dgm:prSet/>
      <dgm:spPr/>
      <dgm:t>
        <a:bodyPr/>
        <a:lstStyle/>
        <a:p>
          <a:endParaRPr lang="en-US"/>
        </a:p>
      </dgm:t>
    </dgm:pt>
    <dgm:pt modelId="{4F262A43-5D4A-468E-AB38-C582C231EE56}" type="sibTrans" cxnId="{662EFD6D-87C0-40BA-AA2A-97222B0AC923}">
      <dgm:prSet/>
      <dgm:spPr/>
      <dgm:t>
        <a:bodyPr/>
        <a:lstStyle/>
        <a:p>
          <a:endParaRPr lang="en-US"/>
        </a:p>
      </dgm:t>
    </dgm:pt>
    <dgm:pt modelId="{49B4F393-D43E-419C-9D55-C79C4A6DA2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challenges do you think they faced and overcame? </a:t>
          </a:r>
          <a:endParaRPr lang="en-US"/>
        </a:p>
      </dgm:t>
    </dgm:pt>
    <dgm:pt modelId="{235A0C0B-A8EF-4BEC-88D2-7129FBE47EC8}" type="parTrans" cxnId="{F1CEC701-FBE8-4F83-8285-5E107D2AE71A}">
      <dgm:prSet/>
      <dgm:spPr/>
      <dgm:t>
        <a:bodyPr/>
        <a:lstStyle/>
        <a:p>
          <a:endParaRPr lang="en-US"/>
        </a:p>
      </dgm:t>
    </dgm:pt>
    <dgm:pt modelId="{44FA4902-6962-45CB-9B71-9A120B037A46}" type="sibTrans" cxnId="{F1CEC701-FBE8-4F83-8285-5E107D2AE71A}">
      <dgm:prSet/>
      <dgm:spPr/>
      <dgm:t>
        <a:bodyPr/>
        <a:lstStyle/>
        <a:p>
          <a:endParaRPr lang="en-US"/>
        </a:p>
      </dgm:t>
    </dgm:pt>
    <dgm:pt modelId="{220C9EBA-52D7-4324-BB6B-4B056972B52B}" type="pres">
      <dgm:prSet presAssocID="{19126541-1FA0-4CD3-BB74-F046ADB80A4A}" presName="root" presStyleCnt="0">
        <dgm:presLayoutVars>
          <dgm:dir/>
          <dgm:resizeHandles val="exact"/>
        </dgm:presLayoutVars>
      </dgm:prSet>
      <dgm:spPr/>
    </dgm:pt>
    <dgm:pt modelId="{71617F3B-FF1A-4786-B3B0-F6F5AA7C9744}" type="pres">
      <dgm:prSet presAssocID="{D6A98824-0803-48D4-A2A9-D2FAACE41059}" presName="compNode" presStyleCnt="0"/>
      <dgm:spPr/>
    </dgm:pt>
    <dgm:pt modelId="{9302C23F-A940-478A-B837-CA5D07E093BB}" type="pres">
      <dgm:prSet presAssocID="{D6A98824-0803-48D4-A2A9-D2FAACE41059}" presName="bgRect" presStyleLbl="bgShp" presStyleIdx="0" presStyleCnt="2"/>
      <dgm:spPr/>
    </dgm:pt>
    <dgm:pt modelId="{5835FB08-ADA6-493B-BF19-AD59A0CDCF53}" type="pres">
      <dgm:prSet presAssocID="{D6A98824-0803-48D4-A2A9-D2FAACE4105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0BD2017-03E7-4E72-9FE1-AA951D23EE85}" type="pres">
      <dgm:prSet presAssocID="{D6A98824-0803-48D4-A2A9-D2FAACE41059}" presName="spaceRect" presStyleCnt="0"/>
      <dgm:spPr/>
    </dgm:pt>
    <dgm:pt modelId="{2B68FDD5-1C39-4BA6-82A6-077277DA7923}" type="pres">
      <dgm:prSet presAssocID="{D6A98824-0803-48D4-A2A9-D2FAACE41059}" presName="parTx" presStyleLbl="revTx" presStyleIdx="0" presStyleCnt="2">
        <dgm:presLayoutVars>
          <dgm:chMax val="0"/>
          <dgm:chPref val="0"/>
        </dgm:presLayoutVars>
      </dgm:prSet>
      <dgm:spPr/>
    </dgm:pt>
    <dgm:pt modelId="{9F20BA53-033B-40C7-9655-0CFD139389E7}" type="pres">
      <dgm:prSet presAssocID="{4F262A43-5D4A-468E-AB38-C582C231EE56}" presName="sibTrans" presStyleCnt="0"/>
      <dgm:spPr/>
    </dgm:pt>
    <dgm:pt modelId="{A55D2FF1-FF38-402F-8C31-1D7D2B7DF4C2}" type="pres">
      <dgm:prSet presAssocID="{49B4F393-D43E-419C-9D55-C79C4A6DA224}" presName="compNode" presStyleCnt="0"/>
      <dgm:spPr/>
    </dgm:pt>
    <dgm:pt modelId="{85075835-B85B-429E-BAD6-843754A68633}" type="pres">
      <dgm:prSet presAssocID="{49B4F393-D43E-419C-9D55-C79C4A6DA224}" presName="bgRect" presStyleLbl="bgShp" presStyleIdx="1" presStyleCnt="2"/>
      <dgm:spPr/>
    </dgm:pt>
    <dgm:pt modelId="{0D9298F1-EB70-4FF2-A325-0035ECED998D}" type="pres">
      <dgm:prSet presAssocID="{49B4F393-D43E-419C-9D55-C79C4A6DA22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1109696-FA5C-47C5-807B-321EBA9C1164}" type="pres">
      <dgm:prSet presAssocID="{49B4F393-D43E-419C-9D55-C79C4A6DA224}" presName="spaceRect" presStyleCnt="0"/>
      <dgm:spPr/>
    </dgm:pt>
    <dgm:pt modelId="{AB673BF9-2047-40DB-A7F8-A613249CBB10}" type="pres">
      <dgm:prSet presAssocID="{49B4F393-D43E-419C-9D55-C79C4A6DA2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1CEC701-FBE8-4F83-8285-5E107D2AE71A}" srcId="{19126541-1FA0-4CD3-BB74-F046ADB80A4A}" destId="{49B4F393-D43E-419C-9D55-C79C4A6DA224}" srcOrd="1" destOrd="0" parTransId="{235A0C0B-A8EF-4BEC-88D2-7129FBE47EC8}" sibTransId="{44FA4902-6962-45CB-9B71-9A120B037A46}"/>
    <dgm:cxn modelId="{662EFD6D-87C0-40BA-AA2A-97222B0AC923}" srcId="{19126541-1FA0-4CD3-BB74-F046ADB80A4A}" destId="{D6A98824-0803-48D4-A2A9-D2FAACE41059}" srcOrd="0" destOrd="0" parTransId="{4BE8669C-E09D-4BB7-A45B-E19E94B6C731}" sibTransId="{4F262A43-5D4A-468E-AB38-C582C231EE56}"/>
    <dgm:cxn modelId="{51874586-0804-4F6E-A1C0-CA2820259ACF}" type="presOf" srcId="{D6A98824-0803-48D4-A2A9-D2FAACE41059}" destId="{2B68FDD5-1C39-4BA6-82A6-077277DA7923}" srcOrd="0" destOrd="0" presId="urn:microsoft.com/office/officeart/2018/2/layout/IconVerticalSolidList"/>
    <dgm:cxn modelId="{5A29AFAB-9C23-428E-A633-CEB37F5FB7AD}" type="presOf" srcId="{49B4F393-D43E-419C-9D55-C79C4A6DA224}" destId="{AB673BF9-2047-40DB-A7F8-A613249CBB10}" srcOrd="0" destOrd="0" presId="urn:microsoft.com/office/officeart/2018/2/layout/IconVerticalSolidList"/>
    <dgm:cxn modelId="{5927C1D1-E260-410E-8BD2-62878FB5FB9F}" type="presOf" srcId="{19126541-1FA0-4CD3-BB74-F046ADB80A4A}" destId="{220C9EBA-52D7-4324-BB6B-4B056972B52B}" srcOrd="0" destOrd="0" presId="urn:microsoft.com/office/officeart/2018/2/layout/IconVerticalSolidList"/>
    <dgm:cxn modelId="{159A9E02-11EC-47CB-8DC6-5F6686665808}" type="presParOf" srcId="{220C9EBA-52D7-4324-BB6B-4B056972B52B}" destId="{71617F3B-FF1A-4786-B3B0-F6F5AA7C9744}" srcOrd="0" destOrd="0" presId="urn:microsoft.com/office/officeart/2018/2/layout/IconVerticalSolidList"/>
    <dgm:cxn modelId="{41A48DD0-AA12-4F43-B201-C49780AA4B1F}" type="presParOf" srcId="{71617F3B-FF1A-4786-B3B0-F6F5AA7C9744}" destId="{9302C23F-A940-478A-B837-CA5D07E093BB}" srcOrd="0" destOrd="0" presId="urn:microsoft.com/office/officeart/2018/2/layout/IconVerticalSolidList"/>
    <dgm:cxn modelId="{D482EB51-E336-45F4-8271-054E7576F8A5}" type="presParOf" srcId="{71617F3B-FF1A-4786-B3B0-F6F5AA7C9744}" destId="{5835FB08-ADA6-493B-BF19-AD59A0CDCF53}" srcOrd="1" destOrd="0" presId="urn:microsoft.com/office/officeart/2018/2/layout/IconVerticalSolidList"/>
    <dgm:cxn modelId="{4A1C7097-4B20-48B9-A647-FAB5C675F949}" type="presParOf" srcId="{71617F3B-FF1A-4786-B3B0-F6F5AA7C9744}" destId="{80BD2017-03E7-4E72-9FE1-AA951D23EE85}" srcOrd="2" destOrd="0" presId="urn:microsoft.com/office/officeart/2018/2/layout/IconVerticalSolidList"/>
    <dgm:cxn modelId="{83266B0A-2EC7-43EC-B898-5CD9591F871A}" type="presParOf" srcId="{71617F3B-FF1A-4786-B3B0-F6F5AA7C9744}" destId="{2B68FDD5-1C39-4BA6-82A6-077277DA7923}" srcOrd="3" destOrd="0" presId="urn:microsoft.com/office/officeart/2018/2/layout/IconVerticalSolidList"/>
    <dgm:cxn modelId="{97CDE758-3915-4CA0-8AC0-B5D10F97557D}" type="presParOf" srcId="{220C9EBA-52D7-4324-BB6B-4B056972B52B}" destId="{9F20BA53-033B-40C7-9655-0CFD139389E7}" srcOrd="1" destOrd="0" presId="urn:microsoft.com/office/officeart/2018/2/layout/IconVerticalSolidList"/>
    <dgm:cxn modelId="{88DAF872-577F-4B09-AE26-EA9964A8E223}" type="presParOf" srcId="{220C9EBA-52D7-4324-BB6B-4B056972B52B}" destId="{A55D2FF1-FF38-402F-8C31-1D7D2B7DF4C2}" srcOrd="2" destOrd="0" presId="urn:microsoft.com/office/officeart/2018/2/layout/IconVerticalSolidList"/>
    <dgm:cxn modelId="{9C4AA5F1-B8AB-48C0-9E87-5044A5952A25}" type="presParOf" srcId="{A55D2FF1-FF38-402F-8C31-1D7D2B7DF4C2}" destId="{85075835-B85B-429E-BAD6-843754A68633}" srcOrd="0" destOrd="0" presId="urn:microsoft.com/office/officeart/2018/2/layout/IconVerticalSolidList"/>
    <dgm:cxn modelId="{B24BC5C7-1C06-41CF-9668-9C573E4A047C}" type="presParOf" srcId="{A55D2FF1-FF38-402F-8C31-1D7D2B7DF4C2}" destId="{0D9298F1-EB70-4FF2-A325-0035ECED998D}" srcOrd="1" destOrd="0" presId="urn:microsoft.com/office/officeart/2018/2/layout/IconVerticalSolidList"/>
    <dgm:cxn modelId="{209531C8-F6E9-4AD2-B93B-455EABF3278D}" type="presParOf" srcId="{A55D2FF1-FF38-402F-8C31-1D7D2B7DF4C2}" destId="{D1109696-FA5C-47C5-807B-321EBA9C1164}" srcOrd="2" destOrd="0" presId="urn:microsoft.com/office/officeart/2018/2/layout/IconVerticalSolidList"/>
    <dgm:cxn modelId="{FA6B765F-46F7-4984-A30F-AD3179DF5606}" type="presParOf" srcId="{A55D2FF1-FF38-402F-8C31-1D7D2B7DF4C2}" destId="{AB673BF9-2047-40DB-A7F8-A613249CBB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FA50EE-B2C1-40B1-AFEE-8C3241BF1E3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22AAE7-F910-4913-BA0B-34DF26A037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Setting and achieving personal goals.</a:t>
          </a:r>
          <a:endParaRPr lang="en-US"/>
        </a:p>
      </dgm:t>
    </dgm:pt>
    <dgm:pt modelId="{0474D3A8-F34A-407C-A734-714053EA502A}" type="parTrans" cxnId="{8815FD64-5FF7-43AA-AEC9-9973DB2C72BB}">
      <dgm:prSet/>
      <dgm:spPr/>
      <dgm:t>
        <a:bodyPr/>
        <a:lstStyle/>
        <a:p>
          <a:endParaRPr lang="en-US"/>
        </a:p>
      </dgm:t>
    </dgm:pt>
    <dgm:pt modelId="{59B4E58F-B2F6-4A50-B940-0205489968A1}" type="sibTrans" cxnId="{8815FD64-5FF7-43AA-AEC9-9973DB2C72BB}">
      <dgm:prSet/>
      <dgm:spPr/>
      <dgm:t>
        <a:bodyPr/>
        <a:lstStyle/>
        <a:p>
          <a:endParaRPr lang="en-US"/>
        </a:p>
      </dgm:t>
    </dgm:pt>
    <dgm:pt modelId="{A655A00C-D3E6-4E38-8F8B-6BAEF57B6F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Approaching challenges with a problem-solving mindset.</a:t>
          </a:r>
          <a:endParaRPr lang="en-US"/>
        </a:p>
      </dgm:t>
    </dgm:pt>
    <dgm:pt modelId="{A3AEECC1-3970-4E72-87FE-78992A916019}" type="parTrans" cxnId="{8DBECD22-F8E8-4980-A0CA-E32173EFAD70}">
      <dgm:prSet/>
      <dgm:spPr/>
      <dgm:t>
        <a:bodyPr/>
        <a:lstStyle/>
        <a:p>
          <a:endParaRPr lang="en-US"/>
        </a:p>
      </dgm:t>
    </dgm:pt>
    <dgm:pt modelId="{FDCBBC3C-DB9B-4C9B-A9CE-4FC309C657A1}" type="sibTrans" cxnId="{8DBECD22-F8E8-4980-A0CA-E32173EFAD70}">
      <dgm:prSet/>
      <dgm:spPr/>
      <dgm:t>
        <a:bodyPr/>
        <a:lstStyle/>
        <a:p>
          <a:endParaRPr lang="en-US"/>
        </a:p>
      </dgm:t>
    </dgm:pt>
    <dgm:pt modelId="{4C5D1CB6-DB18-4EA8-B92C-22196E2C4C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Seeking opportunities for growth.</a:t>
          </a:r>
          <a:endParaRPr lang="en-US"/>
        </a:p>
      </dgm:t>
    </dgm:pt>
    <dgm:pt modelId="{B95E8334-19F0-4DCA-A060-90A5215DB9DD}" type="parTrans" cxnId="{6E1EEC76-2E24-4A2C-A619-522E9BD16804}">
      <dgm:prSet/>
      <dgm:spPr/>
      <dgm:t>
        <a:bodyPr/>
        <a:lstStyle/>
        <a:p>
          <a:endParaRPr lang="en-US"/>
        </a:p>
      </dgm:t>
    </dgm:pt>
    <dgm:pt modelId="{9B0CCC9C-9C5F-42E5-9AEC-35B7CE9BB97C}" type="sibTrans" cxnId="{6E1EEC76-2E24-4A2C-A619-522E9BD16804}">
      <dgm:prSet/>
      <dgm:spPr/>
      <dgm:t>
        <a:bodyPr/>
        <a:lstStyle/>
        <a:p>
          <a:endParaRPr lang="en-US"/>
        </a:p>
      </dgm:t>
    </dgm:pt>
    <dgm:pt modelId="{B71F9955-4B23-47A1-8216-9D92367575A6}" type="pres">
      <dgm:prSet presAssocID="{45FA50EE-B2C1-40B1-AFEE-8C3241BF1E32}" presName="root" presStyleCnt="0">
        <dgm:presLayoutVars>
          <dgm:dir/>
          <dgm:resizeHandles val="exact"/>
        </dgm:presLayoutVars>
      </dgm:prSet>
      <dgm:spPr/>
    </dgm:pt>
    <dgm:pt modelId="{9B955325-233B-4D05-8F42-FF08DDFEF985}" type="pres">
      <dgm:prSet presAssocID="{2422AAE7-F910-4913-BA0B-34DF26A037F9}" presName="compNode" presStyleCnt="0"/>
      <dgm:spPr/>
    </dgm:pt>
    <dgm:pt modelId="{FB5874BD-3EB1-4493-92C2-084F4D21799E}" type="pres">
      <dgm:prSet presAssocID="{2422AAE7-F910-4913-BA0B-34DF26A037F9}" presName="bgRect" presStyleLbl="bgShp" presStyleIdx="0" presStyleCnt="3"/>
      <dgm:spPr/>
    </dgm:pt>
    <dgm:pt modelId="{14B11D2E-F958-4717-B76F-1448767307F0}" type="pres">
      <dgm:prSet presAssocID="{2422AAE7-F910-4913-BA0B-34DF26A037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66F310A-1763-4725-9669-59459C714EBD}" type="pres">
      <dgm:prSet presAssocID="{2422AAE7-F910-4913-BA0B-34DF26A037F9}" presName="spaceRect" presStyleCnt="0"/>
      <dgm:spPr/>
    </dgm:pt>
    <dgm:pt modelId="{A2B4557F-1589-41B5-9854-E934C02E04B7}" type="pres">
      <dgm:prSet presAssocID="{2422AAE7-F910-4913-BA0B-34DF26A037F9}" presName="parTx" presStyleLbl="revTx" presStyleIdx="0" presStyleCnt="3">
        <dgm:presLayoutVars>
          <dgm:chMax val="0"/>
          <dgm:chPref val="0"/>
        </dgm:presLayoutVars>
      </dgm:prSet>
      <dgm:spPr/>
    </dgm:pt>
    <dgm:pt modelId="{405F0C77-731F-4CC9-B4A2-6FF6C62E4E42}" type="pres">
      <dgm:prSet presAssocID="{59B4E58F-B2F6-4A50-B940-0205489968A1}" presName="sibTrans" presStyleCnt="0"/>
      <dgm:spPr/>
    </dgm:pt>
    <dgm:pt modelId="{9DDACFF4-234C-4E03-9C2D-39B11FA49B8D}" type="pres">
      <dgm:prSet presAssocID="{A655A00C-D3E6-4E38-8F8B-6BAEF57B6FFF}" presName="compNode" presStyleCnt="0"/>
      <dgm:spPr/>
    </dgm:pt>
    <dgm:pt modelId="{5BE46459-5549-4653-8CBF-372B8264A690}" type="pres">
      <dgm:prSet presAssocID="{A655A00C-D3E6-4E38-8F8B-6BAEF57B6FFF}" presName="bgRect" presStyleLbl="bgShp" presStyleIdx="1" presStyleCnt="3"/>
      <dgm:spPr/>
    </dgm:pt>
    <dgm:pt modelId="{5EA196BA-7CB2-4BC8-A285-6621F3171236}" type="pres">
      <dgm:prSet presAssocID="{A655A00C-D3E6-4E38-8F8B-6BAEF57B6F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A1A0D28-10D9-4B03-89E3-9537C772FC32}" type="pres">
      <dgm:prSet presAssocID="{A655A00C-D3E6-4E38-8F8B-6BAEF57B6FFF}" presName="spaceRect" presStyleCnt="0"/>
      <dgm:spPr/>
    </dgm:pt>
    <dgm:pt modelId="{FD4E9C95-BBE9-4C2D-8E42-27806BC5381B}" type="pres">
      <dgm:prSet presAssocID="{A655A00C-D3E6-4E38-8F8B-6BAEF57B6FFF}" presName="parTx" presStyleLbl="revTx" presStyleIdx="1" presStyleCnt="3">
        <dgm:presLayoutVars>
          <dgm:chMax val="0"/>
          <dgm:chPref val="0"/>
        </dgm:presLayoutVars>
      </dgm:prSet>
      <dgm:spPr/>
    </dgm:pt>
    <dgm:pt modelId="{C93AF577-2297-4BC8-B4FC-1A9C5E4D8AB1}" type="pres">
      <dgm:prSet presAssocID="{FDCBBC3C-DB9B-4C9B-A9CE-4FC309C657A1}" presName="sibTrans" presStyleCnt="0"/>
      <dgm:spPr/>
    </dgm:pt>
    <dgm:pt modelId="{6B3899AF-A68F-49BE-8868-7CDA2FAC7586}" type="pres">
      <dgm:prSet presAssocID="{4C5D1CB6-DB18-4EA8-B92C-22196E2C4CBB}" presName="compNode" presStyleCnt="0"/>
      <dgm:spPr/>
    </dgm:pt>
    <dgm:pt modelId="{9F134F7F-8641-4F88-B21E-24AA5D82986D}" type="pres">
      <dgm:prSet presAssocID="{4C5D1CB6-DB18-4EA8-B92C-22196E2C4CBB}" presName="bgRect" presStyleLbl="bgShp" presStyleIdx="2" presStyleCnt="3"/>
      <dgm:spPr/>
    </dgm:pt>
    <dgm:pt modelId="{08F12E71-2BFD-43AC-80C7-810C736E517B}" type="pres">
      <dgm:prSet presAssocID="{4C5D1CB6-DB18-4EA8-B92C-22196E2C4C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3AF9AD99-085D-455F-AA02-03C69A0326AD}" type="pres">
      <dgm:prSet presAssocID="{4C5D1CB6-DB18-4EA8-B92C-22196E2C4CBB}" presName="spaceRect" presStyleCnt="0"/>
      <dgm:spPr/>
    </dgm:pt>
    <dgm:pt modelId="{8D4C84A7-3E89-4FCC-8183-C240429FA1E7}" type="pres">
      <dgm:prSet presAssocID="{4C5D1CB6-DB18-4EA8-B92C-22196E2C4CB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4780720-61DD-4CFF-8E36-12E1FBF0D628}" type="presOf" srcId="{2422AAE7-F910-4913-BA0B-34DF26A037F9}" destId="{A2B4557F-1589-41B5-9854-E934C02E04B7}" srcOrd="0" destOrd="0" presId="urn:microsoft.com/office/officeart/2018/2/layout/IconVerticalSolidList"/>
    <dgm:cxn modelId="{8DBECD22-F8E8-4980-A0CA-E32173EFAD70}" srcId="{45FA50EE-B2C1-40B1-AFEE-8C3241BF1E32}" destId="{A655A00C-D3E6-4E38-8F8B-6BAEF57B6FFF}" srcOrd="1" destOrd="0" parTransId="{A3AEECC1-3970-4E72-87FE-78992A916019}" sibTransId="{FDCBBC3C-DB9B-4C9B-A9CE-4FC309C657A1}"/>
    <dgm:cxn modelId="{8815FD64-5FF7-43AA-AEC9-9973DB2C72BB}" srcId="{45FA50EE-B2C1-40B1-AFEE-8C3241BF1E32}" destId="{2422AAE7-F910-4913-BA0B-34DF26A037F9}" srcOrd="0" destOrd="0" parTransId="{0474D3A8-F34A-407C-A734-714053EA502A}" sibTransId="{59B4E58F-B2F6-4A50-B940-0205489968A1}"/>
    <dgm:cxn modelId="{2A602B6D-B22E-43B4-BC6C-E8BFFA6CE274}" type="presOf" srcId="{4C5D1CB6-DB18-4EA8-B92C-22196E2C4CBB}" destId="{8D4C84A7-3E89-4FCC-8183-C240429FA1E7}" srcOrd="0" destOrd="0" presId="urn:microsoft.com/office/officeart/2018/2/layout/IconVerticalSolidList"/>
    <dgm:cxn modelId="{6E1EEC76-2E24-4A2C-A619-522E9BD16804}" srcId="{45FA50EE-B2C1-40B1-AFEE-8C3241BF1E32}" destId="{4C5D1CB6-DB18-4EA8-B92C-22196E2C4CBB}" srcOrd="2" destOrd="0" parTransId="{B95E8334-19F0-4DCA-A060-90A5215DB9DD}" sibTransId="{9B0CCC9C-9C5F-42E5-9AEC-35B7CE9BB97C}"/>
    <dgm:cxn modelId="{EA629FD6-1A38-4922-8107-042F0E26AE8B}" type="presOf" srcId="{A655A00C-D3E6-4E38-8F8B-6BAEF57B6FFF}" destId="{FD4E9C95-BBE9-4C2D-8E42-27806BC5381B}" srcOrd="0" destOrd="0" presId="urn:microsoft.com/office/officeart/2018/2/layout/IconVerticalSolidList"/>
    <dgm:cxn modelId="{A3AC92F6-389C-4C65-88C0-0081AD2316DB}" type="presOf" srcId="{45FA50EE-B2C1-40B1-AFEE-8C3241BF1E32}" destId="{B71F9955-4B23-47A1-8216-9D92367575A6}" srcOrd="0" destOrd="0" presId="urn:microsoft.com/office/officeart/2018/2/layout/IconVerticalSolidList"/>
    <dgm:cxn modelId="{702EAD0A-A3CC-47A1-B50D-D58DAC258234}" type="presParOf" srcId="{B71F9955-4B23-47A1-8216-9D92367575A6}" destId="{9B955325-233B-4D05-8F42-FF08DDFEF985}" srcOrd="0" destOrd="0" presId="urn:microsoft.com/office/officeart/2018/2/layout/IconVerticalSolidList"/>
    <dgm:cxn modelId="{8917B20A-1C64-44AC-9E99-B410FE512D78}" type="presParOf" srcId="{9B955325-233B-4D05-8F42-FF08DDFEF985}" destId="{FB5874BD-3EB1-4493-92C2-084F4D21799E}" srcOrd="0" destOrd="0" presId="urn:microsoft.com/office/officeart/2018/2/layout/IconVerticalSolidList"/>
    <dgm:cxn modelId="{800338AA-DE2B-4A33-A800-3D0E3231EE7E}" type="presParOf" srcId="{9B955325-233B-4D05-8F42-FF08DDFEF985}" destId="{14B11D2E-F958-4717-B76F-1448767307F0}" srcOrd="1" destOrd="0" presId="urn:microsoft.com/office/officeart/2018/2/layout/IconVerticalSolidList"/>
    <dgm:cxn modelId="{6F50604E-43AA-4CF5-8C05-68AC804DB674}" type="presParOf" srcId="{9B955325-233B-4D05-8F42-FF08DDFEF985}" destId="{D66F310A-1763-4725-9669-59459C714EBD}" srcOrd="2" destOrd="0" presId="urn:microsoft.com/office/officeart/2018/2/layout/IconVerticalSolidList"/>
    <dgm:cxn modelId="{E06AB90F-C539-40EA-A573-7F9BF1F6E14B}" type="presParOf" srcId="{9B955325-233B-4D05-8F42-FF08DDFEF985}" destId="{A2B4557F-1589-41B5-9854-E934C02E04B7}" srcOrd="3" destOrd="0" presId="urn:microsoft.com/office/officeart/2018/2/layout/IconVerticalSolidList"/>
    <dgm:cxn modelId="{6E4CF382-6829-4E13-90D8-F5F7EC018516}" type="presParOf" srcId="{B71F9955-4B23-47A1-8216-9D92367575A6}" destId="{405F0C77-731F-4CC9-B4A2-6FF6C62E4E42}" srcOrd="1" destOrd="0" presId="urn:microsoft.com/office/officeart/2018/2/layout/IconVerticalSolidList"/>
    <dgm:cxn modelId="{C8301AA3-FCF5-4BDA-A912-AC51FC2EA448}" type="presParOf" srcId="{B71F9955-4B23-47A1-8216-9D92367575A6}" destId="{9DDACFF4-234C-4E03-9C2D-39B11FA49B8D}" srcOrd="2" destOrd="0" presId="urn:microsoft.com/office/officeart/2018/2/layout/IconVerticalSolidList"/>
    <dgm:cxn modelId="{C18779A6-5336-4FA4-B2BA-A265D0464A1D}" type="presParOf" srcId="{9DDACFF4-234C-4E03-9C2D-39B11FA49B8D}" destId="{5BE46459-5549-4653-8CBF-372B8264A690}" srcOrd="0" destOrd="0" presId="urn:microsoft.com/office/officeart/2018/2/layout/IconVerticalSolidList"/>
    <dgm:cxn modelId="{18510C65-8D61-4FF2-81F0-439A39A2EE50}" type="presParOf" srcId="{9DDACFF4-234C-4E03-9C2D-39B11FA49B8D}" destId="{5EA196BA-7CB2-4BC8-A285-6621F3171236}" srcOrd="1" destOrd="0" presId="urn:microsoft.com/office/officeart/2018/2/layout/IconVerticalSolidList"/>
    <dgm:cxn modelId="{5F4DDEE3-2821-41BE-9CE9-11F84C766263}" type="presParOf" srcId="{9DDACFF4-234C-4E03-9C2D-39B11FA49B8D}" destId="{2A1A0D28-10D9-4B03-89E3-9537C772FC32}" srcOrd="2" destOrd="0" presId="urn:microsoft.com/office/officeart/2018/2/layout/IconVerticalSolidList"/>
    <dgm:cxn modelId="{369E2FFB-4D33-454B-9ACF-721EF25EBDA5}" type="presParOf" srcId="{9DDACFF4-234C-4E03-9C2D-39B11FA49B8D}" destId="{FD4E9C95-BBE9-4C2D-8E42-27806BC5381B}" srcOrd="3" destOrd="0" presId="urn:microsoft.com/office/officeart/2018/2/layout/IconVerticalSolidList"/>
    <dgm:cxn modelId="{FEB8E7FF-1F78-476C-96E6-398746FFE686}" type="presParOf" srcId="{B71F9955-4B23-47A1-8216-9D92367575A6}" destId="{C93AF577-2297-4BC8-B4FC-1A9C5E4D8AB1}" srcOrd="3" destOrd="0" presId="urn:microsoft.com/office/officeart/2018/2/layout/IconVerticalSolidList"/>
    <dgm:cxn modelId="{C538E361-77AE-4CFE-8421-E65ED5F06608}" type="presParOf" srcId="{B71F9955-4B23-47A1-8216-9D92367575A6}" destId="{6B3899AF-A68F-49BE-8868-7CDA2FAC7586}" srcOrd="4" destOrd="0" presId="urn:microsoft.com/office/officeart/2018/2/layout/IconVerticalSolidList"/>
    <dgm:cxn modelId="{70207B28-BE5E-4206-9C19-1EB914EED95C}" type="presParOf" srcId="{6B3899AF-A68F-49BE-8868-7CDA2FAC7586}" destId="{9F134F7F-8641-4F88-B21E-24AA5D82986D}" srcOrd="0" destOrd="0" presId="urn:microsoft.com/office/officeart/2018/2/layout/IconVerticalSolidList"/>
    <dgm:cxn modelId="{F52E0DB6-5BD9-4B21-9DFF-D1D47B571534}" type="presParOf" srcId="{6B3899AF-A68F-49BE-8868-7CDA2FAC7586}" destId="{08F12E71-2BFD-43AC-80C7-810C736E517B}" srcOrd="1" destOrd="0" presId="urn:microsoft.com/office/officeart/2018/2/layout/IconVerticalSolidList"/>
    <dgm:cxn modelId="{B5C6AEA4-9528-4991-BB2F-5DCABF00B158}" type="presParOf" srcId="{6B3899AF-A68F-49BE-8868-7CDA2FAC7586}" destId="{3AF9AD99-085D-455F-AA02-03C69A0326AD}" srcOrd="2" destOrd="0" presId="urn:microsoft.com/office/officeart/2018/2/layout/IconVerticalSolidList"/>
    <dgm:cxn modelId="{3F584ABF-BDBD-436B-9406-149295E658F7}" type="presParOf" srcId="{6B3899AF-A68F-49BE-8868-7CDA2FAC7586}" destId="{8D4C84A7-3E89-4FCC-8183-C240429FA1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F2A923-2E33-44A4-8C13-1AF1034160C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2C39F2-C2E7-4D7A-A6AE-96D59D9853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higher education (University) landscape has seen a significant change within recent years, with many mature, non-traditional students attending university. Whilst this is a positive change, the lack of engagement and attendance has been a considerable challenge for universities. </a:t>
          </a:r>
          <a:endParaRPr lang="en-US"/>
        </a:p>
      </dgm:t>
    </dgm:pt>
    <dgm:pt modelId="{873141A3-BFD2-43B7-BD2A-17B9B6A1ACB0}" type="parTrans" cxnId="{131FBB97-E78F-42DD-B3FE-78D642272A43}">
      <dgm:prSet/>
      <dgm:spPr/>
      <dgm:t>
        <a:bodyPr/>
        <a:lstStyle/>
        <a:p>
          <a:endParaRPr lang="en-US"/>
        </a:p>
      </dgm:t>
    </dgm:pt>
    <dgm:pt modelId="{FC0355A2-0CF9-4F76-81AE-5839B6CDE1C8}" type="sibTrans" cxnId="{131FBB97-E78F-42DD-B3FE-78D642272A43}">
      <dgm:prSet/>
      <dgm:spPr/>
      <dgm:t>
        <a:bodyPr/>
        <a:lstStyle/>
        <a:p>
          <a:endParaRPr lang="en-US"/>
        </a:p>
      </dgm:t>
    </dgm:pt>
    <dgm:pt modelId="{7A6E1073-E7F3-4A18-A8FB-792965B187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overcome these challenges, what solutions are available to increase attendance and engagement? </a:t>
          </a:r>
          <a:endParaRPr lang="en-US"/>
        </a:p>
      </dgm:t>
    </dgm:pt>
    <dgm:pt modelId="{F463EA71-F69B-4B61-BA99-6442DFA597DE}" type="parTrans" cxnId="{537D3A29-31DF-4E0C-9DF6-281ECA63A0FC}">
      <dgm:prSet/>
      <dgm:spPr/>
      <dgm:t>
        <a:bodyPr/>
        <a:lstStyle/>
        <a:p>
          <a:endParaRPr lang="en-US"/>
        </a:p>
      </dgm:t>
    </dgm:pt>
    <dgm:pt modelId="{D7238900-054B-4B7F-85F2-5BFC4EA401FA}" type="sibTrans" cxnId="{537D3A29-31DF-4E0C-9DF6-281ECA63A0FC}">
      <dgm:prSet/>
      <dgm:spPr/>
      <dgm:t>
        <a:bodyPr/>
        <a:lstStyle/>
        <a:p>
          <a:endParaRPr lang="en-US"/>
        </a:p>
      </dgm:t>
    </dgm:pt>
    <dgm:pt modelId="{A65EFF98-0B0E-4B45-A270-4A0F0C1EEB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Within your teams, please apply an entrepreneurial mindset and methods of creative thinking to generate innovative solutions. </a:t>
          </a:r>
          <a:endParaRPr lang="en-US"/>
        </a:p>
      </dgm:t>
    </dgm:pt>
    <dgm:pt modelId="{0C34ED97-8992-4B19-846B-A22D27E0019B}" type="parTrans" cxnId="{35EFB673-C4D0-41AF-9D2E-069EBBEBCEB1}">
      <dgm:prSet/>
      <dgm:spPr/>
      <dgm:t>
        <a:bodyPr/>
        <a:lstStyle/>
        <a:p>
          <a:endParaRPr lang="en-US"/>
        </a:p>
      </dgm:t>
    </dgm:pt>
    <dgm:pt modelId="{28EA5EC3-B0B2-487A-A941-550499578551}" type="sibTrans" cxnId="{35EFB673-C4D0-41AF-9D2E-069EBBEBCEB1}">
      <dgm:prSet/>
      <dgm:spPr/>
      <dgm:t>
        <a:bodyPr/>
        <a:lstStyle/>
        <a:p>
          <a:endParaRPr lang="en-US"/>
        </a:p>
      </dgm:t>
    </dgm:pt>
    <dgm:pt modelId="{F6159AF9-AF10-4955-AEDC-CC7533A740A9}" type="pres">
      <dgm:prSet presAssocID="{74F2A923-2E33-44A4-8C13-1AF1034160CE}" presName="root" presStyleCnt="0">
        <dgm:presLayoutVars>
          <dgm:dir/>
          <dgm:resizeHandles val="exact"/>
        </dgm:presLayoutVars>
      </dgm:prSet>
      <dgm:spPr/>
    </dgm:pt>
    <dgm:pt modelId="{45FA8B81-CF52-4A9F-BF4A-64C6ABA5D0B7}" type="pres">
      <dgm:prSet presAssocID="{DB2C39F2-C2E7-4D7A-A6AE-96D59D98538E}" presName="compNode" presStyleCnt="0"/>
      <dgm:spPr/>
    </dgm:pt>
    <dgm:pt modelId="{3DEDDE9A-A61A-4204-9138-3D069DFB8B07}" type="pres">
      <dgm:prSet presAssocID="{DB2C39F2-C2E7-4D7A-A6AE-96D59D98538E}" presName="bgRect" presStyleLbl="bgShp" presStyleIdx="0" presStyleCnt="3"/>
      <dgm:spPr/>
    </dgm:pt>
    <dgm:pt modelId="{78C997EF-CF7D-47D2-ADA5-250D2F4DD7CD}" type="pres">
      <dgm:prSet presAssocID="{DB2C39F2-C2E7-4D7A-A6AE-96D59D98538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38573C63-6A6E-45DB-B9A8-0528CC940490}" type="pres">
      <dgm:prSet presAssocID="{DB2C39F2-C2E7-4D7A-A6AE-96D59D98538E}" presName="spaceRect" presStyleCnt="0"/>
      <dgm:spPr/>
    </dgm:pt>
    <dgm:pt modelId="{40C51A10-D7FA-4CAC-8EEF-F556DB6E142E}" type="pres">
      <dgm:prSet presAssocID="{DB2C39F2-C2E7-4D7A-A6AE-96D59D98538E}" presName="parTx" presStyleLbl="revTx" presStyleIdx="0" presStyleCnt="3">
        <dgm:presLayoutVars>
          <dgm:chMax val="0"/>
          <dgm:chPref val="0"/>
        </dgm:presLayoutVars>
      </dgm:prSet>
      <dgm:spPr/>
    </dgm:pt>
    <dgm:pt modelId="{223F39A6-162A-43E2-9F31-887A692F5E21}" type="pres">
      <dgm:prSet presAssocID="{FC0355A2-0CF9-4F76-81AE-5839B6CDE1C8}" presName="sibTrans" presStyleCnt="0"/>
      <dgm:spPr/>
    </dgm:pt>
    <dgm:pt modelId="{94A97477-67C7-438D-8C32-D07CB4335F95}" type="pres">
      <dgm:prSet presAssocID="{7A6E1073-E7F3-4A18-A8FB-792965B187AC}" presName="compNode" presStyleCnt="0"/>
      <dgm:spPr/>
    </dgm:pt>
    <dgm:pt modelId="{6FFDD88E-E9FD-4C61-9687-C500EC66E00B}" type="pres">
      <dgm:prSet presAssocID="{7A6E1073-E7F3-4A18-A8FB-792965B187AC}" presName="bgRect" presStyleLbl="bgShp" presStyleIdx="1" presStyleCnt="3"/>
      <dgm:spPr/>
    </dgm:pt>
    <dgm:pt modelId="{B7C99866-0B3B-44C3-90CC-C39BBFCCD797}" type="pres">
      <dgm:prSet presAssocID="{7A6E1073-E7F3-4A18-A8FB-792965B187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9324CD7-0B01-4BF8-B836-D6726828A553}" type="pres">
      <dgm:prSet presAssocID="{7A6E1073-E7F3-4A18-A8FB-792965B187AC}" presName="spaceRect" presStyleCnt="0"/>
      <dgm:spPr/>
    </dgm:pt>
    <dgm:pt modelId="{C3BD67F8-9AAE-472F-B6DB-2BE09C829A4B}" type="pres">
      <dgm:prSet presAssocID="{7A6E1073-E7F3-4A18-A8FB-792965B187AC}" presName="parTx" presStyleLbl="revTx" presStyleIdx="1" presStyleCnt="3">
        <dgm:presLayoutVars>
          <dgm:chMax val="0"/>
          <dgm:chPref val="0"/>
        </dgm:presLayoutVars>
      </dgm:prSet>
      <dgm:spPr/>
    </dgm:pt>
    <dgm:pt modelId="{9822BD28-C6AE-49CC-B8FD-0B395038694C}" type="pres">
      <dgm:prSet presAssocID="{D7238900-054B-4B7F-85F2-5BFC4EA401FA}" presName="sibTrans" presStyleCnt="0"/>
      <dgm:spPr/>
    </dgm:pt>
    <dgm:pt modelId="{C2664C68-AF4D-440C-B00B-8777692A8307}" type="pres">
      <dgm:prSet presAssocID="{A65EFF98-0B0E-4B45-A270-4A0F0C1EEBC8}" presName="compNode" presStyleCnt="0"/>
      <dgm:spPr/>
    </dgm:pt>
    <dgm:pt modelId="{24C041DA-57ED-40ED-BCB2-E108491550C9}" type="pres">
      <dgm:prSet presAssocID="{A65EFF98-0B0E-4B45-A270-4A0F0C1EEBC8}" presName="bgRect" presStyleLbl="bgShp" presStyleIdx="2" presStyleCnt="3"/>
      <dgm:spPr/>
    </dgm:pt>
    <dgm:pt modelId="{E699843C-0CB9-4436-9CDA-7664FAE77B3B}" type="pres">
      <dgm:prSet presAssocID="{A65EFF98-0B0E-4B45-A270-4A0F0C1EEB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2E4A72-DA87-45E1-8708-8FC05AF475DF}" type="pres">
      <dgm:prSet presAssocID="{A65EFF98-0B0E-4B45-A270-4A0F0C1EEBC8}" presName="spaceRect" presStyleCnt="0"/>
      <dgm:spPr/>
    </dgm:pt>
    <dgm:pt modelId="{A34B2F66-7565-4FE2-B2C8-7DE850B9A47A}" type="pres">
      <dgm:prSet presAssocID="{A65EFF98-0B0E-4B45-A270-4A0F0C1EEB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37D3A29-31DF-4E0C-9DF6-281ECA63A0FC}" srcId="{74F2A923-2E33-44A4-8C13-1AF1034160CE}" destId="{7A6E1073-E7F3-4A18-A8FB-792965B187AC}" srcOrd="1" destOrd="0" parTransId="{F463EA71-F69B-4B61-BA99-6442DFA597DE}" sibTransId="{D7238900-054B-4B7F-85F2-5BFC4EA401FA}"/>
    <dgm:cxn modelId="{4D104169-9DA4-49CB-8D7B-361883888D3B}" type="presOf" srcId="{DB2C39F2-C2E7-4D7A-A6AE-96D59D98538E}" destId="{40C51A10-D7FA-4CAC-8EEF-F556DB6E142E}" srcOrd="0" destOrd="0" presId="urn:microsoft.com/office/officeart/2018/2/layout/IconVerticalSolidList"/>
    <dgm:cxn modelId="{35EFB673-C4D0-41AF-9D2E-069EBBEBCEB1}" srcId="{74F2A923-2E33-44A4-8C13-1AF1034160CE}" destId="{A65EFF98-0B0E-4B45-A270-4A0F0C1EEBC8}" srcOrd="2" destOrd="0" parTransId="{0C34ED97-8992-4B19-846B-A22D27E0019B}" sibTransId="{28EA5EC3-B0B2-487A-A941-550499578551}"/>
    <dgm:cxn modelId="{2056AC8E-4445-4EB7-A779-110C556C95B4}" type="presOf" srcId="{74F2A923-2E33-44A4-8C13-1AF1034160CE}" destId="{F6159AF9-AF10-4955-AEDC-CC7533A740A9}" srcOrd="0" destOrd="0" presId="urn:microsoft.com/office/officeart/2018/2/layout/IconVerticalSolidList"/>
    <dgm:cxn modelId="{131FBB97-E78F-42DD-B3FE-78D642272A43}" srcId="{74F2A923-2E33-44A4-8C13-1AF1034160CE}" destId="{DB2C39F2-C2E7-4D7A-A6AE-96D59D98538E}" srcOrd="0" destOrd="0" parTransId="{873141A3-BFD2-43B7-BD2A-17B9B6A1ACB0}" sibTransId="{FC0355A2-0CF9-4F76-81AE-5839B6CDE1C8}"/>
    <dgm:cxn modelId="{CC49A0A0-6A35-48A0-8562-DE31819E2330}" type="presOf" srcId="{7A6E1073-E7F3-4A18-A8FB-792965B187AC}" destId="{C3BD67F8-9AAE-472F-B6DB-2BE09C829A4B}" srcOrd="0" destOrd="0" presId="urn:microsoft.com/office/officeart/2018/2/layout/IconVerticalSolidList"/>
    <dgm:cxn modelId="{FC78B5A4-4A5E-4F6B-9570-CDD0C8D14607}" type="presOf" srcId="{A65EFF98-0B0E-4B45-A270-4A0F0C1EEBC8}" destId="{A34B2F66-7565-4FE2-B2C8-7DE850B9A47A}" srcOrd="0" destOrd="0" presId="urn:microsoft.com/office/officeart/2018/2/layout/IconVerticalSolidList"/>
    <dgm:cxn modelId="{0B0EB581-8849-43AF-902A-78A2DADFA56D}" type="presParOf" srcId="{F6159AF9-AF10-4955-AEDC-CC7533A740A9}" destId="{45FA8B81-CF52-4A9F-BF4A-64C6ABA5D0B7}" srcOrd="0" destOrd="0" presId="urn:microsoft.com/office/officeart/2018/2/layout/IconVerticalSolidList"/>
    <dgm:cxn modelId="{17A85711-7F46-4E3B-BA3D-53421E92F544}" type="presParOf" srcId="{45FA8B81-CF52-4A9F-BF4A-64C6ABA5D0B7}" destId="{3DEDDE9A-A61A-4204-9138-3D069DFB8B07}" srcOrd="0" destOrd="0" presId="urn:microsoft.com/office/officeart/2018/2/layout/IconVerticalSolidList"/>
    <dgm:cxn modelId="{CEECD4A9-89F5-4CB8-A859-2CFD2B8CE553}" type="presParOf" srcId="{45FA8B81-CF52-4A9F-BF4A-64C6ABA5D0B7}" destId="{78C997EF-CF7D-47D2-ADA5-250D2F4DD7CD}" srcOrd="1" destOrd="0" presId="urn:microsoft.com/office/officeart/2018/2/layout/IconVerticalSolidList"/>
    <dgm:cxn modelId="{8A3CB227-E40D-4E03-9452-D1E945579D05}" type="presParOf" srcId="{45FA8B81-CF52-4A9F-BF4A-64C6ABA5D0B7}" destId="{38573C63-6A6E-45DB-B9A8-0528CC940490}" srcOrd="2" destOrd="0" presId="urn:microsoft.com/office/officeart/2018/2/layout/IconVerticalSolidList"/>
    <dgm:cxn modelId="{C1F07859-1EA1-4128-B15D-6FE2193CA816}" type="presParOf" srcId="{45FA8B81-CF52-4A9F-BF4A-64C6ABA5D0B7}" destId="{40C51A10-D7FA-4CAC-8EEF-F556DB6E142E}" srcOrd="3" destOrd="0" presId="urn:microsoft.com/office/officeart/2018/2/layout/IconVerticalSolidList"/>
    <dgm:cxn modelId="{E0BC32EF-156D-4897-A1D1-627F518DC38E}" type="presParOf" srcId="{F6159AF9-AF10-4955-AEDC-CC7533A740A9}" destId="{223F39A6-162A-43E2-9F31-887A692F5E21}" srcOrd="1" destOrd="0" presId="urn:microsoft.com/office/officeart/2018/2/layout/IconVerticalSolidList"/>
    <dgm:cxn modelId="{6B913AC5-BD74-4F34-9C93-906CA70C017F}" type="presParOf" srcId="{F6159AF9-AF10-4955-AEDC-CC7533A740A9}" destId="{94A97477-67C7-438D-8C32-D07CB4335F95}" srcOrd="2" destOrd="0" presId="urn:microsoft.com/office/officeart/2018/2/layout/IconVerticalSolidList"/>
    <dgm:cxn modelId="{4A4ACBB9-B610-4DF2-91B9-89883C5293F5}" type="presParOf" srcId="{94A97477-67C7-438D-8C32-D07CB4335F95}" destId="{6FFDD88E-E9FD-4C61-9687-C500EC66E00B}" srcOrd="0" destOrd="0" presId="urn:microsoft.com/office/officeart/2018/2/layout/IconVerticalSolidList"/>
    <dgm:cxn modelId="{44FAE3C0-34B4-4FBE-A2D6-513E8C84B02B}" type="presParOf" srcId="{94A97477-67C7-438D-8C32-D07CB4335F95}" destId="{B7C99866-0B3B-44C3-90CC-C39BBFCCD797}" srcOrd="1" destOrd="0" presId="urn:microsoft.com/office/officeart/2018/2/layout/IconVerticalSolidList"/>
    <dgm:cxn modelId="{297EE9BB-28F8-4E00-90C2-64290B63B7CA}" type="presParOf" srcId="{94A97477-67C7-438D-8C32-D07CB4335F95}" destId="{B9324CD7-0B01-4BF8-B836-D6726828A553}" srcOrd="2" destOrd="0" presId="urn:microsoft.com/office/officeart/2018/2/layout/IconVerticalSolidList"/>
    <dgm:cxn modelId="{42EFCDFF-0A79-4E8F-81C9-09C1105B65C0}" type="presParOf" srcId="{94A97477-67C7-438D-8C32-D07CB4335F95}" destId="{C3BD67F8-9AAE-472F-B6DB-2BE09C829A4B}" srcOrd="3" destOrd="0" presId="urn:microsoft.com/office/officeart/2018/2/layout/IconVerticalSolidList"/>
    <dgm:cxn modelId="{4961E7F0-1534-4D52-ADB6-38DBCEC5CD40}" type="presParOf" srcId="{F6159AF9-AF10-4955-AEDC-CC7533A740A9}" destId="{9822BD28-C6AE-49CC-B8FD-0B395038694C}" srcOrd="3" destOrd="0" presId="urn:microsoft.com/office/officeart/2018/2/layout/IconVerticalSolidList"/>
    <dgm:cxn modelId="{A66E4EA3-3364-4EA0-B70F-E7ADFD85D37E}" type="presParOf" srcId="{F6159AF9-AF10-4955-AEDC-CC7533A740A9}" destId="{C2664C68-AF4D-440C-B00B-8777692A8307}" srcOrd="4" destOrd="0" presId="urn:microsoft.com/office/officeart/2018/2/layout/IconVerticalSolidList"/>
    <dgm:cxn modelId="{6CF4F350-D0E7-4B5D-83A2-346FAE5FD78E}" type="presParOf" srcId="{C2664C68-AF4D-440C-B00B-8777692A8307}" destId="{24C041DA-57ED-40ED-BCB2-E108491550C9}" srcOrd="0" destOrd="0" presId="urn:microsoft.com/office/officeart/2018/2/layout/IconVerticalSolidList"/>
    <dgm:cxn modelId="{D4EFA470-721B-4EA3-926A-E533B9404D66}" type="presParOf" srcId="{C2664C68-AF4D-440C-B00B-8777692A8307}" destId="{E699843C-0CB9-4436-9CDA-7664FAE77B3B}" srcOrd="1" destOrd="0" presId="urn:microsoft.com/office/officeart/2018/2/layout/IconVerticalSolidList"/>
    <dgm:cxn modelId="{A6A94C69-735A-43AC-8DA0-93205E2BA4D7}" type="presParOf" srcId="{C2664C68-AF4D-440C-B00B-8777692A8307}" destId="{342E4A72-DA87-45E1-8708-8FC05AF475DF}" srcOrd="2" destOrd="0" presId="urn:microsoft.com/office/officeart/2018/2/layout/IconVerticalSolidList"/>
    <dgm:cxn modelId="{7B554613-A16F-482E-BCE9-5A0401A14338}" type="presParOf" srcId="{C2664C68-AF4D-440C-B00B-8777692A8307}" destId="{A34B2F66-7565-4FE2-B2C8-7DE850B9A4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B757A-84DD-451E-A86B-689DCCA0471D}">
      <dsp:nvSpPr>
        <dsp:cNvPr id="0" name=""/>
        <dsp:cNvSpPr/>
      </dsp:nvSpPr>
      <dsp:spPr>
        <a:xfrm>
          <a:off x="0" y="94139"/>
          <a:ext cx="6263640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Which of the following statements do you agree with? </a:t>
          </a:r>
          <a:endParaRPr lang="en-US" sz="1800" kern="1200"/>
        </a:p>
      </dsp:txBody>
      <dsp:txXfrm>
        <a:off x="34906" y="129045"/>
        <a:ext cx="6193828" cy="645240"/>
      </dsp:txXfrm>
    </dsp:sp>
    <dsp:sp modelId="{DFC9A18B-BAB3-4B8D-95F1-974DFA3392D1}">
      <dsp:nvSpPr>
        <dsp:cNvPr id="0" name=""/>
        <dsp:cNvSpPr/>
      </dsp:nvSpPr>
      <dsp:spPr>
        <a:xfrm>
          <a:off x="0" y="861031"/>
          <a:ext cx="6263640" cy="715052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You're born with a certain amount of intelligence, and it isn't something that can be changed.</a:t>
          </a:r>
          <a:endParaRPr lang="en-US" sz="1800" kern="1200"/>
        </a:p>
      </dsp:txBody>
      <dsp:txXfrm>
        <a:off x="34906" y="895937"/>
        <a:ext cx="6193828" cy="645240"/>
      </dsp:txXfrm>
    </dsp:sp>
    <dsp:sp modelId="{993B64AF-A6C8-420C-947D-83FB81B22A86}">
      <dsp:nvSpPr>
        <dsp:cNvPr id="0" name=""/>
        <dsp:cNvSpPr/>
      </dsp:nvSpPr>
      <dsp:spPr>
        <a:xfrm>
          <a:off x="0" y="1627924"/>
          <a:ext cx="6263640" cy="715052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 matter who you are, there isn't much you can do to improve your basic abilities and personality.</a:t>
          </a:r>
          <a:endParaRPr lang="en-US" sz="1800" kern="1200"/>
        </a:p>
      </dsp:txBody>
      <dsp:txXfrm>
        <a:off x="34906" y="1662830"/>
        <a:ext cx="6193828" cy="645240"/>
      </dsp:txXfrm>
    </dsp:sp>
    <dsp:sp modelId="{9F14B371-2107-4DCA-9835-46630FE6FB17}">
      <dsp:nvSpPr>
        <dsp:cNvPr id="0" name=""/>
        <dsp:cNvSpPr/>
      </dsp:nvSpPr>
      <dsp:spPr>
        <a:xfrm>
          <a:off x="0" y="2394817"/>
          <a:ext cx="6263640" cy="715052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People are capable of changing who they are.</a:t>
          </a:r>
          <a:endParaRPr lang="en-US" sz="1800" kern="1200"/>
        </a:p>
      </dsp:txBody>
      <dsp:txXfrm>
        <a:off x="34906" y="2429723"/>
        <a:ext cx="6193828" cy="645240"/>
      </dsp:txXfrm>
    </dsp:sp>
    <dsp:sp modelId="{67E3325B-CE1D-4FEB-94E3-B643083AE4FF}">
      <dsp:nvSpPr>
        <dsp:cNvPr id="0" name=""/>
        <dsp:cNvSpPr/>
      </dsp:nvSpPr>
      <dsp:spPr>
        <a:xfrm>
          <a:off x="0" y="3161710"/>
          <a:ext cx="6263640" cy="715052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 can learn new things and improve your intelligence.</a:t>
          </a:r>
          <a:endParaRPr lang="en-US" sz="1800" kern="1200"/>
        </a:p>
      </dsp:txBody>
      <dsp:txXfrm>
        <a:off x="34906" y="3196616"/>
        <a:ext cx="6193828" cy="645240"/>
      </dsp:txXfrm>
    </dsp:sp>
    <dsp:sp modelId="{BB3DAA67-97CC-444A-86B9-7B3FF871F1C4}">
      <dsp:nvSpPr>
        <dsp:cNvPr id="0" name=""/>
        <dsp:cNvSpPr/>
      </dsp:nvSpPr>
      <dsp:spPr>
        <a:xfrm>
          <a:off x="0" y="3928603"/>
          <a:ext cx="6263640" cy="715052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People either have particular talents, or they don't. You can't just acquire talent for things like music, writing, art, or athletics.</a:t>
          </a:r>
          <a:endParaRPr lang="en-US" sz="1800" kern="1200"/>
        </a:p>
      </dsp:txBody>
      <dsp:txXfrm>
        <a:off x="34906" y="3963509"/>
        <a:ext cx="6193828" cy="645240"/>
      </dsp:txXfrm>
    </dsp:sp>
    <dsp:sp modelId="{B255D2E6-352B-4758-8F4E-2E926472A441}">
      <dsp:nvSpPr>
        <dsp:cNvPr id="0" name=""/>
        <dsp:cNvSpPr/>
      </dsp:nvSpPr>
      <dsp:spPr>
        <a:xfrm>
          <a:off x="0" y="4695496"/>
          <a:ext cx="6263640" cy="71505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Studying, working hard, and practicing new skills are all ways to develop new talents and abilities.</a:t>
          </a:r>
          <a:endParaRPr lang="en-US" sz="1800" kern="1200"/>
        </a:p>
      </dsp:txBody>
      <dsp:txXfrm>
        <a:off x="34906" y="4730402"/>
        <a:ext cx="6193828" cy="64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9EA45-F790-4B60-BF4D-A68DBAA4617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1A11E-4E71-42EF-AFE5-B2DC495C541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F9A5B-5402-43C4-BAB3-8EEFF5CC3CD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Adaptability to change.</a:t>
          </a:r>
          <a:endParaRPr lang="en-US" sz="2500" kern="1200"/>
        </a:p>
      </dsp:txBody>
      <dsp:txXfrm>
        <a:off x="1435590" y="531"/>
        <a:ext cx="9080009" cy="1242935"/>
      </dsp:txXfrm>
    </dsp:sp>
    <dsp:sp modelId="{6C78CBBD-721D-4EE7-B3DB-B30D845F58C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B23A1-695D-4A0C-807D-D670F943E28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6185AD-6EF0-4179-A1BE-7CFB4779472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Innovation and problem-solving.</a:t>
          </a:r>
          <a:endParaRPr lang="en-US" sz="2500" kern="1200"/>
        </a:p>
      </dsp:txBody>
      <dsp:txXfrm>
        <a:off x="1435590" y="1554201"/>
        <a:ext cx="9080009" cy="1242935"/>
      </dsp:txXfrm>
    </dsp:sp>
    <dsp:sp modelId="{F842BCBB-CD0E-4946-968D-EF40E46B06A1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D6A44E-1529-405B-9C74-9E039AF98757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27CAA-2376-4A61-AB37-15D001C6135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Leadership and initiative.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2C23F-A940-478A-B837-CA5D07E093BB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5FB08-ADA6-493B-BF19-AD59A0CDCF53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8FDD5-1C39-4BA6-82A6-077277DA7923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characteristics do you think the entrepreneur possessed to become successful? </a:t>
          </a:r>
          <a:endParaRPr lang="en-US" sz="2500" kern="1200"/>
        </a:p>
      </dsp:txBody>
      <dsp:txXfrm>
        <a:off x="1507738" y="707092"/>
        <a:ext cx="9007861" cy="1305401"/>
      </dsp:txXfrm>
    </dsp:sp>
    <dsp:sp modelId="{85075835-B85B-429E-BAD6-843754A68633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298F1-EB70-4FF2-A325-0035ECED998D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73BF9-2047-40DB-A7F8-A613249CBB10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challenges do you think they faced and overcame?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874BD-3EB1-4493-92C2-084F4D21799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11D2E-F958-4717-B76F-1448767307F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4557F-1589-41B5-9854-E934C02E04B7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Setting and achieving personal goals.</a:t>
          </a:r>
          <a:endParaRPr lang="en-US" sz="2500" kern="1200"/>
        </a:p>
      </dsp:txBody>
      <dsp:txXfrm>
        <a:off x="1435590" y="531"/>
        <a:ext cx="9080009" cy="1242935"/>
      </dsp:txXfrm>
    </dsp:sp>
    <dsp:sp modelId="{5BE46459-5549-4653-8CBF-372B8264A69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A196BA-7CB2-4BC8-A285-6621F317123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E9C95-BBE9-4C2D-8E42-27806BC5381B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Approaching challenges with a problem-solving mindset.</a:t>
          </a:r>
          <a:endParaRPr lang="en-US" sz="2500" kern="1200"/>
        </a:p>
      </dsp:txBody>
      <dsp:txXfrm>
        <a:off x="1435590" y="1554201"/>
        <a:ext cx="9080009" cy="1242935"/>
      </dsp:txXfrm>
    </dsp:sp>
    <dsp:sp modelId="{9F134F7F-8641-4F88-B21E-24AA5D82986D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F12E71-2BFD-43AC-80C7-810C736E517B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C84A7-3E89-4FCC-8183-C240429FA1E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Seeking opportunities for growth.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EDDE9A-A61A-4204-9138-3D069DFB8B07}">
      <dsp:nvSpPr>
        <dsp:cNvPr id="0" name=""/>
        <dsp:cNvSpPr/>
      </dsp:nvSpPr>
      <dsp:spPr>
        <a:xfrm>
          <a:off x="0" y="603"/>
          <a:ext cx="11073384" cy="1411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997EF-CF7D-47D2-ADA5-250D2F4DD7CD}">
      <dsp:nvSpPr>
        <dsp:cNvPr id="0" name=""/>
        <dsp:cNvSpPr/>
      </dsp:nvSpPr>
      <dsp:spPr>
        <a:xfrm>
          <a:off x="426933" y="318157"/>
          <a:ext cx="776243" cy="776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51A10-D7FA-4CAC-8EEF-F556DB6E142E}">
      <dsp:nvSpPr>
        <dsp:cNvPr id="0" name=""/>
        <dsp:cNvSpPr/>
      </dsp:nvSpPr>
      <dsp:spPr>
        <a:xfrm>
          <a:off x="1630110" y="603"/>
          <a:ext cx="9443273" cy="141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68" tIns="149368" rIns="149368" bIns="1493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higher education (University) landscape has seen a significant change within recent years, with many mature, non-traditional students attending university. Whilst this is a positive change, the lack of engagement and attendance has been a considerable challenge for universities. </a:t>
          </a:r>
          <a:endParaRPr lang="en-US" sz="1800" kern="1200"/>
        </a:p>
      </dsp:txBody>
      <dsp:txXfrm>
        <a:off x="1630110" y="603"/>
        <a:ext cx="9443273" cy="1411351"/>
      </dsp:txXfrm>
    </dsp:sp>
    <dsp:sp modelId="{6FFDD88E-E9FD-4C61-9687-C500EC66E00B}">
      <dsp:nvSpPr>
        <dsp:cNvPr id="0" name=""/>
        <dsp:cNvSpPr/>
      </dsp:nvSpPr>
      <dsp:spPr>
        <a:xfrm>
          <a:off x="0" y="1764791"/>
          <a:ext cx="11073384" cy="1411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C99866-0B3B-44C3-90CC-C39BBFCCD797}">
      <dsp:nvSpPr>
        <dsp:cNvPr id="0" name=""/>
        <dsp:cNvSpPr/>
      </dsp:nvSpPr>
      <dsp:spPr>
        <a:xfrm>
          <a:off x="426933" y="2082345"/>
          <a:ext cx="776243" cy="776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D67F8-9AAE-472F-B6DB-2BE09C829A4B}">
      <dsp:nvSpPr>
        <dsp:cNvPr id="0" name=""/>
        <dsp:cNvSpPr/>
      </dsp:nvSpPr>
      <dsp:spPr>
        <a:xfrm>
          <a:off x="1630110" y="1764791"/>
          <a:ext cx="9443273" cy="141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68" tIns="149368" rIns="149368" bIns="1493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overcome these challenges, what solutions are available to increase attendance and engagement? </a:t>
          </a:r>
          <a:endParaRPr lang="en-US" sz="1800" kern="1200"/>
        </a:p>
      </dsp:txBody>
      <dsp:txXfrm>
        <a:off x="1630110" y="1764791"/>
        <a:ext cx="9443273" cy="1411351"/>
      </dsp:txXfrm>
    </dsp:sp>
    <dsp:sp modelId="{24C041DA-57ED-40ED-BCB2-E108491550C9}">
      <dsp:nvSpPr>
        <dsp:cNvPr id="0" name=""/>
        <dsp:cNvSpPr/>
      </dsp:nvSpPr>
      <dsp:spPr>
        <a:xfrm>
          <a:off x="0" y="3528980"/>
          <a:ext cx="11073384" cy="1411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9843C-0CB9-4436-9CDA-7664FAE77B3B}">
      <dsp:nvSpPr>
        <dsp:cNvPr id="0" name=""/>
        <dsp:cNvSpPr/>
      </dsp:nvSpPr>
      <dsp:spPr>
        <a:xfrm>
          <a:off x="426933" y="3846534"/>
          <a:ext cx="776243" cy="776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B2F66-7565-4FE2-B2C8-7DE850B9A47A}">
      <dsp:nvSpPr>
        <dsp:cNvPr id="0" name=""/>
        <dsp:cNvSpPr/>
      </dsp:nvSpPr>
      <dsp:spPr>
        <a:xfrm>
          <a:off x="1630110" y="3528980"/>
          <a:ext cx="9443273" cy="141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68" tIns="149368" rIns="149368" bIns="14936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Within your teams, please apply an entrepreneurial mindset and methods of creative thinking to generate innovative solutions. </a:t>
          </a:r>
          <a:endParaRPr lang="en-US" sz="1800" kern="1200"/>
        </a:p>
      </dsp:txBody>
      <dsp:txXfrm>
        <a:off x="1630110" y="3528980"/>
        <a:ext cx="9443273" cy="1411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D7FB0-4B14-F44C-978A-48B34FCC441E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363147-4484-6C4E-90F2-25B0331D9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51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ic_value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ff2"/>
              </a:rPr>
              <a:t>Mindset is a structural thinking  process, involved in a combination of existing resources to deal with problems and create  opportunities, effective thinking, and cognitive adaptation. 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ff7"/>
              </a:rPr>
              <a:t>Mindset reflects p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2"/>
              </a:rPr>
              <a:t>ersonally distinguishable attitudes, beliefs and values, which </a:t>
            </a:r>
            <a:endParaRPr lang="en-GB" b="0" i="0" u="none" strike="noStrike" dirty="0">
              <a:solidFill>
                <a:srgbClr val="000000"/>
              </a:solidFill>
              <a:effectLst/>
              <a:latin typeface="ff7"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ff7"/>
              </a:rPr>
              <a:t>Influence one’s ability to learn and lead, and to achieve and contribute 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  <a:latin typeface="ff7"/>
            </a:endParaRPr>
          </a:p>
          <a:p>
            <a:pPr algn="l"/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itchFamily="2" charset="77"/>
              </a:rPr>
              <a:t>Your mindset plays a critical role in how you cope with life challenges.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865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itchFamily="2" charset="77"/>
              </a:rPr>
              <a:t>If you tend to agree most with statements 1, 2, and 5: More fixed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Merriweather" pitchFamily="2" charset="77"/>
              </a:rPr>
              <a:t>minset</a:t>
            </a:r>
            <a:endParaRPr lang="en-GB" b="0" i="0" u="none" strike="noStrike" dirty="0">
              <a:solidFill>
                <a:srgbClr val="212121"/>
              </a:solidFill>
              <a:effectLst/>
              <a:latin typeface="Merriweather" pitchFamily="2" charset="77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itchFamily="2" charset="77"/>
              </a:rPr>
              <a:t>If you agree most with statements 3, and 4, 6, then you probably tend to have a growth mindset.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431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itchFamily="2" charset="77"/>
              </a:rPr>
              <a:t>Focus on Journey: When you're fixated on the end result, you miss out on all the things you could be learning along the way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050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study employed three scales: Academic Interest (12-item scale); Career Interests ( 8-item scale) and Entrepreneurship personal experience ( 7-point scale). Each scale range from 1 (Strongly disagree) to 7 (strongly agree) to generate quantitative measurements. </a:t>
            </a:r>
          </a:p>
          <a:p>
            <a:endParaRPr lang="en-GB" dirty="0"/>
          </a:p>
          <a:p>
            <a:r>
              <a:rPr lang="en-GB" dirty="0"/>
              <a:t>Results: </a:t>
            </a:r>
          </a:p>
          <a:p>
            <a:r>
              <a:rPr lang="en-GB" dirty="0"/>
              <a:t>Entrepreneurial mindset is malleable, meaning that it can change. </a:t>
            </a:r>
          </a:p>
          <a:p>
            <a:r>
              <a:rPr lang="en-GB" dirty="0"/>
              <a:t>Growth mindset interventions are effective for entrepreneurial self-efficacy.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56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Power of Mindset: 8 Ways to Cultivate a Growth Mindset: https://efr.org/2022/10/07/the-power-of-mindset-8-ways-to-cultivate-a-growth-mindset/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262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124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u="none" strike="noStrike" dirty="0">
                <a:effectLst/>
                <a:latin typeface="Arial" panose="020B0604020202020204" pitchFamily="34" charset="0"/>
              </a:rPr>
              <a:t>Entrepreneurship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 is the creation or extraction of 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  <a:hlinkClick r:id="rId3" tooltip="Economic valu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economic value</a:t>
            </a:r>
            <a:r>
              <a:rPr lang="en-GB" sz="1200" dirty="0">
                <a:latin typeface="Arial" panose="020B0604020202020204" pitchFamily="34" charset="0"/>
              </a:rPr>
              <a:t> (</a:t>
            </a:r>
            <a:r>
              <a:rPr lang="en-GB" sz="1200" b="0" i="0" u="none" strike="noStrike" dirty="0">
                <a:effectLst/>
                <a:latin typeface="Arial" panose="020B0604020202020204" pitchFamily="34" charset="0"/>
              </a:rPr>
              <a:t>Gaddefors and Anderson, 2017).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6768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Intrapreneurs are:</a:t>
            </a:r>
          </a:p>
          <a:p>
            <a:r>
              <a:rPr lang="en-GB" dirty="0"/>
              <a:t>“Dreamers who do”</a:t>
            </a:r>
          </a:p>
          <a:p>
            <a:r>
              <a:rPr lang="en-GB" dirty="0"/>
              <a:t>Those who take responsibility for creating an innovation of any kind within an organization</a:t>
            </a:r>
          </a:p>
          <a:p>
            <a:r>
              <a:rPr lang="en-GB" dirty="0"/>
              <a:t>The intrapreneur is generally given autonomy to work on a project that may have a considerable impact on the company.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930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discuss in groups or, if completing remotely, please use a forum to discus your reasons.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9862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Interactive Activity - Idea Generation</a:t>
            </a:r>
          </a:p>
          <a:p>
            <a:endParaRPr lang="en-GB" dirty="0"/>
          </a:p>
          <a:p>
            <a:r>
              <a:rPr lang="en-GB" dirty="0"/>
              <a:t>Instructions:</a:t>
            </a:r>
          </a:p>
          <a:p>
            <a:r>
              <a:rPr lang="en-GB" dirty="0"/>
              <a:t>Divide the audience into small groups.</a:t>
            </a:r>
          </a:p>
          <a:p>
            <a:r>
              <a:rPr lang="en-GB" dirty="0"/>
              <a:t>Provide a challenge or problem to solve.</a:t>
            </a:r>
          </a:p>
          <a:p>
            <a:r>
              <a:rPr lang="en-GB" dirty="0"/>
              <a:t>Encourage creative and innovative solutions.</a:t>
            </a:r>
          </a:p>
          <a:p>
            <a:r>
              <a:rPr lang="en-GB" dirty="0"/>
              <a:t>Visual: Engaging image representing collaboration and brainstorming.</a:t>
            </a:r>
          </a:p>
          <a:p>
            <a:r>
              <a:rPr lang="en-GB" dirty="0"/>
              <a:t>Present: Each group will present their ideas to the class.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363147-4484-6C4E-90F2-25B0331D972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283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EA413-B8ED-3267-6C11-01B27B600C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8ADE19-597A-2188-B5AB-07C53A3E6F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D393F-3373-4476-7802-33787771D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7FA80-C660-2747-67AE-89D89ADE0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F8FA8-46E3-D743-6063-2DB6DE1FC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70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8BC5A-2834-E3BD-6D17-3D9B05A45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2C6B7-466A-260B-A189-1DEF585B8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BFACF-C5CE-D41C-3B85-5DCABC476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638D2-B1AF-2C0F-3AEF-88AF78929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61F7-E9AF-7386-BD78-72F62A4AE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1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79491-407B-3C91-5AAC-E4B0BDD97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19AE02-171F-17EA-2EC1-BEF7CE67B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B7EEA-4E9B-D215-19AF-A173D4138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33135A-F438-B9F8-B809-EE6FB4C73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1F7F0-4A33-8140-594B-D97495ADF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316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0FD4D-EFFF-FBD1-01B4-BC96249C3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8DD9C-DAE0-3C4A-E246-55FEBDE3D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587B5E-CDFE-C52F-F1AF-890B81F628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6CDA0-D667-9D94-1881-2691582A0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0F322-736A-577A-6B55-E32DB6EF8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5EEA5-8A83-3D07-EEA6-81B4A3B98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27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671EB-146A-73BA-0E52-08874E40A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9E8714-A33A-7DAC-B63F-374CEFB34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BDB539-8971-9798-E0F1-9C09F11ADB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BC6D22-51BF-0A24-8C16-CFC30A8FC9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437C20-EB04-D32B-17DD-A121038B15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BEB606-C521-705A-F5A4-148998C1D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C35666-4EC4-89B2-84EE-2268F9051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A968D2-EAEC-421E-58E0-99106EA8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65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FDB06-035F-8D51-E69B-813A2A5B4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6357C-FB8B-DA68-D198-E92A2D55B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CA891-CA9F-0D51-1763-BBFC8B71D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A2382F-1EF4-B095-8791-61C7D2D81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34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D6A053-AA48-9D87-151C-E7B312F59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9DE62B-0D29-46B4-9363-C60DDD174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34F10E-565C-6094-AA15-196744AC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414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E4FC-5028-F547-7D98-CE1DF0ACF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C944-B023-E208-CF1A-5B4A4F333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79F6F-F862-9D79-DB75-1C85907901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7C75BE-B17E-D164-10BA-DEBED38D5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71301-278B-E0C5-8B45-0A77A3617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3B6C65-C687-FCA4-7B4C-E849F2B00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47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FB58D-4D60-627C-52CA-689D2618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08A7E6-342C-5236-EF56-1E96655009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805F10-B0CE-8CBF-0225-7943AED02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4270C8-E13D-F9EB-8395-4CAB54E4E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6112E3-172E-844C-7B4A-06295D906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549C23-FCFC-1AC2-5767-706F5EA34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3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853FB-06CB-DDE4-5D95-E24DFC68B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E2AD3-B26D-4123-963B-6EA14405A9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66A71-2437-78FB-F913-FBA4817B3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CA939-0C33-EBDC-0AF4-C7DC28E00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F8163-A5CC-255B-28C7-D57BD150C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487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BEEA36-F794-865E-CFAA-ADAC4B802F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EE2D86-6E2F-0CA7-2703-69ACE0CC1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01FEF-8F46-C11E-00FB-DFE08B2B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3F01A-5F5A-FA2F-26F1-26CAD048E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6D2A6-9ED6-A986-F375-0B425ABC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052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DB08E9-68E1-93C4-3219-D20E7AE31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37490-1099-495C-2D6B-28DB991DFC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13CE2-AB9C-6B2D-81A8-64906B8EC1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8B02C-8737-F84C-990A-F74AEB997D4A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8AD15-578C-F6B3-DFB6-96FB183FD0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D8004-A929-E93B-B946-477CF0BDAB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F3C74-4ECB-FD45-893C-45BBCE2F16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23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j.wyatt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KUWn_TJTrnU?feature=oembed" TargetMode="External"/><Relationship Id="rId1" Type="http://schemas.openxmlformats.org/officeDocument/2006/relationships/video" Target="https://www.youtube.com/embed/hiiEeMN7vbQ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e/entrepreneur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5m2v6QjWIY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d6TksmldG7E?feature=oembed" TargetMode="External"/><Relationship Id="rId1" Type="http://schemas.openxmlformats.org/officeDocument/2006/relationships/video" Target="https://www.youtube.com/embed/dJ0tXc-6P4c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83B79-4DD6-F847-7519-E9C973CAE1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80808"/>
                </a:solidFill>
              </a:rPr>
              <a:t>By Jonathan Wyatt</a:t>
            </a:r>
          </a:p>
          <a:p>
            <a:r>
              <a:rPr lang="en-US" sz="2000" dirty="0">
                <a:solidFill>
                  <a:srgbClr val="080808"/>
                </a:solidFill>
              </a:rPr>
              <a:t>Email: </a:t>
            </a:r>
            <a:r>
              <a:rPr lang="en-US" sz="2000" dirty="0">
                <a:solidFill>
                  <a:srgbClr val="080808"/>
                </a:solidFill>
                <a:hlinkClick r:id="rId2"/>
              </a:rPr>
              <a:t>j.wyatt@uwtsd.ac.uk</a:t>
            </a:r>
            <a:r>
              <a:rPr lang="en-US" sz="2000" dirty="0">
                <a:solidFill>
                  <a:srgbClr val="080808"/>
                </a:solidFill>
              </a:rPr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16AB5-4075-D10C-D4A4-79DFF4BCCA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</a:rPr>
              <a:t>Intrapreneurial, Entrepreneurial mindset 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126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0E2CD-C838-8276-4EE7-CE3C855C5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Lesson Aim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60FBD-CDDF-A1CD-FEB6-84C52EF19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Aim: </a:t>
            </a:r>
          </a:p>
          <a:p>
            <a:pPr marL="0" indent="0">
              <a:buNone/>
            </a:pPr>
            <a:r>
              <a:rPr lang="en-US" sz="2400" dirty="0"/>
              <a:t>To explore the concept of mindset, entrepreneurship, intrapreneurship and identify how these are important for personal and career development </a:t>
            </a:r>
          </a:p>
          <a:p>
            <a:pPr marL="0" indent="0">
              <a:buNone/>
            </a:pPr>
            <a:r>
              <a:rPr lang="en-US" sz="2400" dirty="0"/>
              <a:t>Objectives: </a:t>
            </a:r>
          </a:p>
          <a:p>
            <a:pPr marL="0" indent="0">
              <a:buNone/>
            </a:pPr>
            <a:r>
              <a:rPr lang="en-US" sz="2400" dirty="0"/>
              <a:t>To identify, critique and evaluate  your mindset </a:t>
            </a:r>
          </a:p>
          <a:p>
            <a:pPr marL="0" indent="0">
              <a:buNone/>
            </a:pPr>
            <a:r>
              <a:rPr lang="en-US" sz="2400" dirty="0"/>
              <a:t>To distinguish the differences between entrepreneur and intrapreneur. </a:t>
            </a:r>
          </a:p>
          <a:p>
            <a:pPr marL="0" indent="0">
              <a:buNone/>
            </a:pPr>
            <a:r>
              <a:rPr lang="en-US" sz="2400" dirty="0"/>
              <a:t>Evaluate the importance of being an entrepreneur </a:t>
            </a:r>
          </a:p>
        </p:txBody>
      </p:sp>
    </p:spTree>
    <p:extLst>
      <p:ext uri="{BB962C8B-B14F-4D97-AF65-F5344CB8AC3E}">
        <p14:creationId xmlns:p14="http://schemas.microsoft.com/office/powerpoint/2010/main" val="801088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4E794-7517-0780-BE3B-BE0EA702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Lesson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908F5-C6DF-F735-69A2-7DF4A4AA4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US" sz="2400" dirty="0"/>
              <a:t>Mindset</a:t>
            </a:r>
          </a:p>
          <a:p>
            <a:r>
              <a:rPr lang="en-US" sz="2400" dirty="0"/>
              <a:t>Entrepreneur </a:t>
            </a:r>
          </a:p>
          <a:p>
            <a:r>
              <a:rPr lang="en-US" sz="2400" dirty="0"/>
              <a:t>Intrapreneur </a:t>
            </a:r>
          </a:p>
          <a:p>
            <a:r>
              <a:rPr lang="en-US" sz="2400" dirty="0"/>
              <a:t>Innovation 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9660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21993-BD97-B7D3-93B3-7B1CC9664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1731" y="0"/>
            <a:ext cx="5343241" cy="1330839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Mindset </a:t>
            </a:r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8B37A44D-D351-C01D-0E3C-8BDA4161DF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89" r="18039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566C6-A836-C8D8-C63B-1BD8DCE4F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8739" y="1483239"/>
            <a:ext cx="5343241" cy="5374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u="none" strike="noStrike" dirty="0">
                <a:effectLst/>
                <a:latin typeface="ff2"/>
              </a:rPr>
              <a:t>success (Dweck, 2017)</a:t>
            </a:r>
            <a:r>
              <a:rPr lang="en-US" dirty="0"/>
              <a:t> Mindset can be defined as a </a:t>
            </a:r>
            <a:r>
              <a:rPr lang="en-GB" dirty="0">
                <a:latin typeface="ff2"/>
              </a:rPr>
              <a:t>belief or method of thinking that affects behaviour and attitude of a person, thus determining </a:t>
            </a:r>
            <a:endParaRPr lang="en-GB" b="0" i="0" u="none" strike="noStrike" dirty="0">
              <a:effectLst/>
              <a:latin typeface="ff2"/>
            </a:endParaRPr>
          </a:p>
          <a:p>
            <a:pPr marL="0" indent="0">
              <a:buNone/>
            </a:pPr>
            <a:r>
              <a:rPr lang="en-GB" b="0" i="0" u="none" strike="noStrike" dirty="0">
                <a:effectLst/>
                <a:latin typeface="ff2"/>
              </a:rPr>
              <a:t>Mindset is the structured way the brain: </a:t>
            </a:r>
          </a:p>
          <a:p>
            <a:r>
              <a:rPr lang="en-GB" dirty="0">
                <a:latin typeface="ff2"/>
              </a:rPr>
              <a:t>Processes</a:t>
            </a:r>
          </a:p>
          <a:p>
            <a:r>
              <a:rPr lang="en-GB" b="0" i="0" u="none" strike="noStrike" dirty="0">
                <a:effectLst/>
                <a:latin typeface="ff2"/>
              </a:rPr>
              <a:t>Analyses </a:t>
            </a:r>
          </a:p>
          <a:p>
            <a:r>
              <a:rPr lang="en-GB" dirty="0">
                <a:latin typeface="ff2"/>
              </a:rPr>
              <a:t>Perceives information. 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36518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335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44D79-AA33-3DCC-5DC4-714314207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Mindset Activity: 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What mindset do you have? </a:t>
            </a:r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 Growth Mindset Is Powerful, but Only if You Know How to Use it | Inc.com">
            <a:extLst>
              <a:ext uri="{FF2B5EF4-FFF2-40B4-BE49-F238E27FC236}">
                <a16:creationId xmlns:a16="http://schemas.microsoft.com/office/drawing/2014/main" id="{E5DFADDF-516D-79BA-7187-A42C28256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550" y="2660287"/>
            <a:ext cx="6512298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1" name="Rectangle 513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456C8-A5AD-F244-F097-1426F1D5A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55" y="321732"/>
            <a:ext cx="4328161" cy="6094308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3200" b="0" i="0" u="none" strike="noStrike" dirty="0">
                <a:solidFill>
                  <a:srgbClr val="FFFFFF"/>
                </a:solidFill>
                <a:effectLst/>
                <a:latin typeface="Merriweather" pitchFamily="2" charset="77"/>
              </a:rPr>
              <a:t>This activity will be provide you an indication on what mindset you have. </a:t>
            </a:r>
          </a:p>
          <a:p>
            <a:pPr marL="0" indent="0" fontAlgn="base">
              <a:buNone/>
            </a:pPr>
            <a:endParaRPr lang="en-GB" sz="3200" dirty="0">
              <a:solidFill>
                <a:srgbClr val="FFFFFF"/>
              </a:solidFill>
              <a:latin typeface="Merriweather" pitchFamily="2" charset="77"/>
            </a:endParaRPr>
          </a:p>
          <a:p>
            <a:pPr marL="0" indent="0" fontAlgn="base">
              <a:buNone/>
            </a:pPr>
            <a:endParaRPr lang="en-GB" sz="3200" b="0" i="0" u="none" strike="noStrike" dirty="0">
              <a:solidFill>
                <a:srgbClr val="FFFFFF"/>
              </a:solidFill>
              <a:effectLst/>
              <a:latin typeface="Merriweather" pitchFamily="2" charset="77"/>
            </a:endParaRPr>
          </a:p>
          <a:p>
            <a:pPr marL="0" indent="0" fontAlgn="base">
              <a:buNone/>
            </a:pPr>
            <a:endParaRPr lang="en-GB" sz="3200" dirty="0">
              <a:solidFill>
                <a:srgbClr val="FFFFFF"/>
              </a:solidFill>
              <a:latin typeface="Merriweather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425131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698E66-31A5-C83F-F7A9-581614022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993292" cy="5567891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Mindset 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E17DA0-7804-F8EA-FEE3-111BDF2A3B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9199161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3283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74FA-AEAA-BBC4-3D85-057963795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68704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4C95A-64B4-8E42-3B38-91C127CDC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014" y="951463"/>
            <a:ext cx="10515600" cy="1221582"/>
          </a:xfrm>
        </p:spPr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anose="020F0502020204030204" pitchFamily="34" charset="0"/>
              </a:rPr>
              <a:t>Your mindsets can influence behaviour </a:t>
            </a:r>
            <a:r>
              <a:rPr lang="en-GB" dirty="0">
                <a:solidFill>
                  <a:srgbClr val="212121"/>
                </a:solidFill>
                <a:latin typeface="Merriweather" panose="020F0502020204030204" pitchFamily="34" charset="0"/>
              </a:rPr>
              <a:t>in 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Merriweather" panose="020F0502020204030204" pitchFamily="34" charset="0"/>
              </a:rPr>
              <a:t>numerous situations. Typically, your mindset can be categorised as: </a:t>
            </a:r>
          </a:p>
          <a:p>
            <a:pPr marL="0" indent="0">
              <a:buNone/>
            </a:pPr>
            <a:endParaRPr lang="en-GB" b="0" i="0" u="none" strike="noStrike" dirty="0">
              <a:solidFill>
                <a:srgbClr val="212121"/>
              </a:solidFill>
              <a:effectLst/>
              <a:latin typeface="Merriweather" panose="020F0502020204030204" pitchFamily="34" charset="0"/>
            </a:endParaRPr>
          </a:p>
          <a:p>
            <a:pPr marL="0" indent="0">
              <a:buNone/>
            </a:pPr>
            <a:endParaRPr lang="en-GB" b="0" i="0" u="none" strike="noStrike" dirty="0">
              <a:solidFill>
                <a:srgbClr val="212121"/>
              </a:solidFill>
              <a:effectLst/>
              <a:latin typeface="Merriweather" panose="020F0502020204030204" pitchFamily="34" charset="0"/>
            </a:endParaRPr>
          </a:p>
          <a:p>
            <a:pPr marL="0" indent="0">
              <a:buNone/>
            </a:pPr>
            <a:endParaRPr lang="en-GB" b="0" i="0" u="none" strike="noStrike" dirty="0">
              <a:solidFill>
                <a:srgbClr val="212121"/>
              </a:solidFill>
              <a:effectLst/>
              <a:latin typeface="Merriweather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251E2FA-C92C-96CE-10F0-BDE8400002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214135"/>
              </p:ext>
            </p:extLst>
          </p:nvPr>
        </p:nvGraphicFramePr>
        <p:xfrm>
          <a:off x="121920" y="2173045"/>
          <a:ext cx="12070080" cy="4298400"/>
        </p:xfrm>
        <a:graphic>
          <a:graphicData uri="http://schemas.openxmlformats.org/drawingml/2006/table">
            <a:tbl>
              <a:tblPr/>
              <a:tblGrid>
                <a:gridCol w="6035040">
                  <a:extLst>
                    <a:ext uri="{9D8B030D-6E8A-4147-A177-3AD203B41FA5}">
                      <a16:colId xmlns:a16="http://schemas.microsoft.com/office/drawing/2014/main" val="402965138"/>
                    </a:ext>
                  </a:extLst>
                </a:gridCol>
                <a:gridCol w="6035040">
                  <a:extLst>
                    <a:ext uri="{9D8B030D-6E8A-4147-A177-3AD203B41FA5}">
                      <a16:colId xmlns:a16="http://schemas.microsoft.com/office/drawing/2014/main" val="1336031422"/>
                    </a:ext>
                  </a:extLst>
                </a:gridCol>
              </a:tblGrid>
              <a:tr h="716400">
                <a:tc>
                  <a:txBody>
                    <a:bodyPr/>
                    <a:lstStyle/>
                    <a:p>
                      <a:pPr fontAlgn="b"/>
                      <a:r>
                        <a:rPr lang="en-GB" b="1">
                          <a:effectLst/>
                        </a:rPr>
                        <a:t>Fixed Mindset</a:t>
                      </a:r>
                    </a:p>
                  </a:txBody>
                  <a:tcPr anchor="b"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b="1">
                          <a:effectLst/>
                        </a:rPr>
                        <a:t>Growth Mindset </a:t>
                      </a:r>
                    </a:p>
                  </a:txBody>
                  <a:tcPr anchor="b"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69451424"/>
                  </a:ext>
                </a:extLst>
              </a:tr>
              <a:tr h="716400">
                <a:tc>
                  <a:txBody>
                    <a:bodyPr/>
                    <a:lstStyle/>
                    <a:p>
                      <a:pPr fontAlgn="t"/>
                      <a:r>
                        <a:rPr lang="en-GB" b="0" dirty="0">
                          <a:effectLst/>
                        </a:rPr>
                        <a:t>Either I’m good at it or I’m not.</a:t>
                      </a:r>
                    </a:p>
                  </a:txBody>
                  <a:tcPr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I can learn to do anything I want.</a:t>
                      </a:r>
                    </a:p>
                  </a:txBody>
                  <a:tcPr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7486674"/>
                  </a:ext>
                </a:extLst>
              </a:tr>
              <a:tr h="716400"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That's just who I am. I can't change it.</a:t>
                      </a:r>
                    </a:p>
                  </a:txBody>
                  <a:tcPr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9F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I'm a constantly evolving work in progress.</a:t>
                      </a:r>
                    </a:p>
                  </a:txBody>
                  <a:tcPr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3590129"/>
                  </a:ext>
                </a:extLst>
              </a:tr>
              <a:tr h="716400">
                <a:tc>
                  <a:txBody>
                    <a:bodyPr/>
                    <a:lstStyle/>
                    <a:p>
                      <a:pPr fontAlgn="t"/>
                      <a:r>
                        <a:rPr lang="en-GB" b="0" dirty="0">
                          <a:effectLst/>
                        </a:rPr>
                        <a:t>If you have to work hard, you don't have the ability.</a:t>
                      </a:r>
                    </a:p>
                  </a:txBody>
                  <a:tcPr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The more you challenge yourself, the smarter you become.</a:t>
                      </a:r>
                    </a:p>
                  </a:txBody>
                  <a:tcPr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250610"/>
                  </a:ext>
                </a:extLst>
              </a:tr>
              <a:tr h="716400"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If I don’t try, then I won’t fail.</a:t>
                      </a:r>
                    </a:p>
                  </a:txBody>
                  <a:tcPr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9F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0">
                          <a:effectLst/>
                        </a:rPr>
                        <a:t>I only fail when I stop trying.</a:t>
                      </a:r>
                    </a:p>
                  </a:txBody>
                  <a:tcPr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7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573740"/>
                  </a:ext>
                </a:extLst>
              </a:tr>
              <a:tr h="716400">
                <a:tc>
                  <a:txBody>
                    <a:bodyPr/>
                    <a:lstStyle/>
                    <a:p>
                      <a:pPr fontAlgn="t"/>
                      <a:r>
                        <a:rPr lang="en-GB" b="0" dirty="0">
                          <a:effectLst/>
                        </a:rPr>
                        <a:t>That job position is totally out of my league.</a:t>
                      </a:r>
                    </a:p>
                  </a:txBody>
                  <a:tcPr>
                    <a:lnL>
                      <a:noFill/>
                    </a:lnL>
                    <a:lnR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0" dirty="0">
                          <a:effectLst/>
                        </a:rPr>
                        <a:t>That job position looks challenging. Let me apply for it.</a:t>
                      </a:r>
                    </a:p>
                  </a:txBody>
                  <a:tcPr>
                    <a:lnL w="9525" cap="flat" cmpd="sng" algn="ctr">
                      <a:solidFill>
                        <a:srgbClr val="D3D3D3"/>
                      </a:solidFill>
                      <a:prstDash val="dot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604496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F7AFFC9-C901-567D-E540-89A373055D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6014" y="3922412"/>
            <a:ext cx="10725426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12121"/>
                </a:solidFill>
                <a:effectLst/>
                <a:latin typeface="Merriweather" pitchFamily="2" charset="77"/>
              </a:rPr>
              <a:t>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304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94605-FA7C-C85A-A8C1-5F9776D20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Growth Mindset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7F16DC0-7826-59FB-F31B-78BFF91B9D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283439"/>
            <a:ext cx="6780700" cy="428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944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8FD74D4-C0F3-4E5B-9628-885593F0B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CBF04-C36C-4A3C-D017-7747991DF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707" y="0"/>
            <a:ext cx="4898135" cy="1346693"/>
          </a:xfrm>
        </p:spPr>
        <p:txBody>
          <a:bodyPr>
            <a:normAutofit/>
          </a:bodyPr>
          <a:lstStyle/>
          <a:p>
            <a:pPr algn="ctr"/>
            <a:r>
              <a:rPr lang="en-US" sz="3400" dirty="0"/>
              <a:t>How to transition from Fixed to Growth Mindset: </a:t>
            </a: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E64FA8EC-281F-4A47-AF2E-9F85F2AAB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B6E3F-F851-8BDC-F01A-BE2ECA478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75" y="1346693"/>
            <a:ext cx="7122213" cy="46159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Focus on the journey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 result fixation often means unrecognising progression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Incorporation of "yet”</a:t>
            </a: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Signals that despite any struggles, you can overcome any challenge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Thoughts: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Replace negativity with Positivity \</a:t>
            </a:r>
          </a:p>
          <a:p>
            <a:pPr marL="0" indent="0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 yourself: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Embrace mistakes</a:t>
            </a:r>
          </a:p>
        </p:txBody>
      </p:sp>
      <p:pic>
        <p:nvPicPr>
          <p:cNvPr id="6146" name="Picture 2" descr="Three Things Most People Don't Grasp about Growth Mindset | Teacher Booker">
            <a:extLst>
              <a:ext uri="{FF2B5EF4-FFF2-40B4-BE49-F238E27FC236}">
                <a16:creationId xmlns:a16="http://schemas.microsoft.com/office/drawing/2014/main" id="{C100CDF7-C11D-281D-110D-1BC9328F16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47" r="12136"/>
          <a:stretch/>
        </p:blipFill>
        <p:spPr bwMode="auto">
          <a:xfrm>
            <a:off x="7844588" y="673346"/>
            <a:ext cx="4347412" cy="5071110"/>
          </a:xfrm>
          <a:prstGeom prst="rect">
            <a:avLst/>
          </a:prstGeom>
          <a:noFill/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02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Online Media 3" title="Developing a Growth Mindset with Carol Dweck">
            <a:hlinkClick r:id="" action="ppaction://media"/>
            <a:extLst>
              <a:ext uri="{FF2B5EF4-FFF2-40B4-BE49-F238E27FC236}">
                <a16:creationId xmlns:a16="http://schemas.microsoft.com/office/drawing/2014/main" id="{5FE8033F-DFA8-438E-C6BB-68A1271B7F9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2938" y="1357313"/>
            <a:ext cx="5414963" cy="3025775"/>
          </a:xfrm>
          <a:prstGeom prst="rect">
            <a:avLst/>
          </a:prstGeom>
        </p:spPr>
      </p:pic>
      <p:pic>
        <p:nvPicPr>
          <p:cNvPr id="5" name="Online Media 4" title="Growth Mindset vs. Fixed Mindset">
            <a:hlinkClick r:id="" action="ppaction://media"/>
            <a:extLst>
              <a:ext uri="{FF2B5EF4-FFF2-40B4-BE49-F238E27FC236}">
                <a16:creationId xmlns:a16="http://schemas.microsoft.com/office/drawing/2014/main" id="{1C3BA45F-781D-06B2-F3F2-DA1B21AC3FF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32513" y="1357313"/>
            <a:ext cx="5414963" cy="3025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3EA6E4-B2EB-9360-1148-84F862AE1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Growth Mindset</a:t>
            </a:r>
          </a:p>
        </p:txBody>
      </p:sp>
    </p:spTree>
    <p:extLst>
      <p:ext uri="{BB962C8B-B14F-4D97-AF65-F5344CB8AC3E}">
        <p14:creationId xmlns:p14="http://schemas.microsoft.com/office/powerpoint/2010/main" val="173048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EEB037-B489-2E31-D06D-CBA8FA0B3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Growth Mindset 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8F241-74AC-EE41-53A2-0DA60AB94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Burnette et al (2020) examined whether growth mindset interventions can impact an individual's entrepreneurial self-efficacy and career development. </a:t>
            </a:r>
          </a:p>
          <a:p>
            <a:pPr marL="0" indent="0">
              <a:buNone/>
            </a:pPr>
            <a:r>
              <a:rPr lang="en-GB" sz="2000" b="1"/>
              <a:t>Hypothesis:</a:t>
            </a:r>
          </a:p>
          <a:p>
            <a:pPr marL="514350" indent="-514350">
              <a:buAutoNum type="arabicParenR"/>
            </a:pPr>
            <a:r>
              <a:rPr lang="en-GB" sz="2000" i="1"/>
              <a:t>Growth mindset messaging, relative to an attention-matched control, increases entrepreneurial self-efficacy.</a:t>
            </a:r>
          </a:p>
          <a:p>
            <a:pPr marL="514350" indent="-514350">
              <a:buAutoNum type="arabicParenR"/>
            </a:pPr>
            <a:r>
              <a:rPr lang="en-GB" sz="2000" i="1"/>
              <a:t> We expect entrepreneurial self-efficacy to predict academic and career interest.</a:t>
            </a:r>
          </a:p>
          <a:p>
            <a:pPr marL="514350" indent="-514350">
              <a:buAutoNum type="arabicParenR"/>
            </a:pPr>
            <a:r>
              <a:rPr lang="en-GB" sz="2000" i="1"/>
              <a:t>We expect there to be a significant indirect effect of the growth mindset intervention on academic and career interest via entrepreneurial self-efficacy.</a:t>
            </a:r>
          </a:p>
          <a:p>
            <a:pPr marL="514350" indent="-514350">
              <a:buAutoNum type="arabicParenR"/>
            </a:pPr>
            <a:r>
              <a:rPr lang="en-GB" sz="2000" b="0" i="1">
                <a:effectLst/>
                <a:latin typeface="Open Sans" panose="020B0606030504020204" pitchFamily="34" charset="0"/>
              </a:rPr>
              <a:t>We expected students in the growth mindset intervention, relative to the control, to report greater academic and career interest.</a:t>
            </a:r>
            <a:endParaRPr lang="en-GB" sz="2000" i="1"/>
          </a:p>
          <a:p>
            <a:pPr marL="514350" indent="-514350">
              <a:buAutoNum type="arabicParenR"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5539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2F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text&#10;&#10;Description automatically generated">
            <a:extLst>
              <a:ext uri="{FF2B5EF4-FFF2-40B4-BE49-F238E27FC236}">
                <a16:creationId xmlns:a16="http://schemas.microsoft.com/office/drawing/2014/main" id="{99934CDB-6F9F-3D63-F392-12F83BD6CD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60540" y="643467"/>
            <a:ext cx="867091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929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15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5F034-066F-7494-70D2-23B4FC8D7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Break Time</a:t>
            </a:r>
          </a:p>
        </p:txBody>
      </p:sp>
      <p:sp>
        <p:nvSpPr>
          <p:cNvPr id="9225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How And When To Give Your Students With Special Needs A Break - Friendship  Circle - Special Needs Blog : Friendship Circle — Special Needs Blog">
            <a:extLst>
              <a:ext uri="{FF2B5EF4-FFF2-40B4-BE49-F238E27FC236}">
                <a16:creationId xmlns:a16="http://schemas.microsoft.com/office/drawing/2014/main" id="{E10DD83D-5DA9-6AF2-903C-05D2604FAF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3" r="3850" b="1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045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D5C823-F5B3-C905-8798-DB9F92070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950" y="0"/>
            <a:ext cx="5251316" cy="857662"/>
          </a:xfrm>
        </p:spPr>
        <p:txBody>
          <a:bodyPr>
            <a:normAutofit/>
          </a:bodyPr>
          <a:lstStyle/>
          <a:p>
            <a:r>
              <a:rPr lang="en-US" dirty="0"/>
              <a:t>What is Entrepreneur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BC399-8132-76D4-5D4D-F3902ACFC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77778"/>
            <a:ext cx="6495288" cy="55802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An </a:t>
            </a:r>
            <a:r>
              <a:rPr lang="en-GB" sz="2000" b="1" i="0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entrepreneur</a:t>
            </a:r>
            <a:r>
              <a:rPr lang="en-GB" sz="2000" b="0" i="0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is an individual who creates and/or invests in one or more businesses, bearing most of the risks and enjoying most of the rewards.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The activity involving discovery, evaluation and exploitation of opportunities to provide new services or provisions which previously did not exist.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Arial" panose="020B0604020202020204" pitchFamily="34" charset="0"/>
              </a:rPr>
              <a:t>Characteristics: </a:t>
            </a:r>
          </a:p>
          <a:p>
            <a:r>
              <a:rPr lang="en-GB" sz="2000" dirty="0">
                <a:latin typeface="Arial" panose="020B0604020202020204" pitchFamily="34" charset="0"/>
              </a:rPr>
              <a:t>Innovative </a:t>
            </a:r>
          </a:p>
          <a:p>
            <a:r>
              <a:rPr lang="en-GB" sz="2000" dirty="0">
                <a:latin typeface="Arial" panose="020B0604020202020204" pitchFamily="34" charset="0"/>
              </a:rPr>
              <a:t>Creative </a:t>
            </a:r>
          </a:p>
          <a:p>
            <a:r>
              <a:rPr lang="en-GB" sz="2000" dirty="0">
                <a:latin typeface="Arial" panose="020B0604020202020204" pitchFamily="34" charset="0"/>
              </a:rPr>
              <a:t>Curiosity </a:t>
            </a:r>
          </a:p>
          <a:p>
            <a:r>
              <a:rPr lang="en-GB" sz="2000" dirty="0">
                <a:latin typeface="Arial" panose="020B0604020202020204" pitchFamily="34" charset="0"/>
              </a:rPr>
              <a:t>Risk Takers</a:t>
            </a:r>
          </a:p>
          <a:p>
            <a:r>
              <a:rPr lang="en-GB" sz="2000" dirty="0">
                <a:latin typeface="Arial" panose="020B0604020202020204" pitchFamily="34" charset="0"/>
              </a:rPr>
              <a:t>Willing </a:t>
            </a:r>
          </a:p>
          <a:p>
            <a:r>
              <a:rPr lang="en-GB" sz="2000" dirty="0" err="1">
                <a:latin typeface="Arial" panose="020B0604020202020204" pitchFamily="34" charset="0"/>
              </a:rPr>
              <a:t>Resillient</a:t>
            </a: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endParaRPr lang="en-GB" sz="2000" b="0" i="0" u="none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 descr="Day In A Life Of An Entrepreneur">
            <a:extLst>
              <a:ext uri="{FF2B5EF4-FFF2-40B4-BE49-F238E27FC236}">
                <a16:creationId xmlns:a16="http://schemas.microsoft.com/office/drawing/2014/main" id="{8BE18A8A-9747-CC32-87AF-C951982A15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5" r="764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8219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38505-D1A8-FD87-FF05-E6DBF4587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0"/>
            <a:ext cx="5323715" cy="656119"/>
          </a:xfrm>
        </p:spPr>
        <p:txBody>
          <a:bodyPr anchor="b">
            <a:normAutofit/>
          </a:bodyPr>
          <a:lstStyle/>
          <a:p>
            <a:r>
              <a:rPr lang="en-US" sz="4000" dirty="0"/>
              <a:t>What is Intrapreneur?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0C6D8-BC46-7849-6539-C1B5DE191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21080"/>
            <a:ext cx="8123332" cy="5836907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term </a:t>
            </a:r>
            <a:r>
              <a:rPr lang="en-GB" b="1" i="0" u="sng" strike="noStrike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intrapreneurship 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refers to a system that allows an employee to act like an </a:t>
            </a:r>
            <a:r>
              <a:rPr lang="en-GB" b="0" i="0" u="sng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entrepreneur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within a company or other organization: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Intrapreneurship also known </a:t>
            </a:r>
            <a:r>
              <a:rPr lang="en-GB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 corporate entrepreneurship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i="0" u="sng" strike="noStrike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Intrapreneurs 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are: </a:t>
            </a: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self-motivated</a:t>
            </a: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proactive</a:t>
            </a: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action-oriented </a:t>
            </a:r>
          </a:p>
          <a:p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leadership skills and think outside the box (Divergent thinkers).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="1" i="0" u="sng" strike="noStrike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ntrapreneurship</a:t>
            </a:r>
            <a:r>
              <a:rPr lang="en-GB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happens when an employee is “tasked” with the initiative of developing an innovative idea or project inside an organization – and given the freedom and autonomy to explore it.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The rise of the Intrapreneur">
            <a:extLst>
              <a:ext uri="{FF2B5EF4-FFF2-40B4-BE49-F238E27FC236}">
                <a16:creationId xmlns:a16="http://schemas.microsoft.com/office/drawing/2014/main" id="{D928BF53-C8CA-A46D-69F3-942CE2510E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3333" y="1987314"/>
            <a:ext cx="4170530" cy="242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163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170" name="Picture 2" descr="The Four Models of Corporate Entrepreneurship">
            <a:extLst>
              <a:ext uri="{FF2B5EF4-FFF2-40B4-BE49-F238E27FC236}">
                <a16:creationId xmlns:a16="http://schemas.microsoft.com/office/drawing/2014/main" id="{9B0A8BB7-4871-6FB3-CE98-A0231D9B581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86" b="2604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61821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66B07-73DE-F01A-8D20-64F8B3588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Intrapreneur vs Entrepreneur </a:t>
            </a:r>
          </a:p>
        </p:txBody>
      </p:sp>
      <p:pic>
        <p:nvPicPr>
          <p:cNvPr id="4" name="Online Media 3" title="INTRAPRENEUR VS ENTREPRENEUR: WHICH ONE IS RIGHT FOR YOU">
            <a:hlinkClick r:id="" action="ppaction://media"/>
            <a:extLst>
              <a:ext uri="{FF2B5EF4-FFF2-40B4-BE49-F238E27FC236}">
                <a16:creationId xmlns:a16="http://schemas.microsoft.com/office/drawing/2014/main" id="{5A162EC4-C521-1155-1C90-34BD286DFAA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6" name="Rectangle 8205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C6CF-0EE5-FFC7-8C95-C17651401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84360"/>
            <a:ext cx="7075966" cy="4856618"/>
          </a:xfrm>
        </p:spPr>
        <p:txBody>
          <a:bodyPr anchor="t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600" dirty="0"/>
              <a:t>Building upon our exploration of creativity, which form of thinking: </a:t>
            </a:r>
            <a:r>
              <a:rPr lang="en-US" sz="3600" b="1" dirty="0"/>
              <a:t>“Divergent or Convergent</a:t>
            </a:r>
            <a:r>
              <a:rPr lang="en-US" sz="3600" dirty="0"/>
              <a:t>” are typically associated with </a:t>
            </a:r>
            <a:r>
              <a:rPr lang="en-US" sz="3600" b="1" dirty="0"/>
              <a:t>Entrepreneurs and Intrapreneurs? </a:t>
            </a: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10" name="Rectangle 8209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12" name="Rectangle 821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14" name="Rectangle 8213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194" name="Picture 2" descr="7 Toxic Thinking Mistakes That Will Keep You From Being Mentally Strong |  Inc.com">
            <a:extLst>
              <a:ext uri="{FF2B5EF4-FFF2-40B4-BE49-F238E27FC236}">
                <a16:creationId xmlns:a16="http://schemas.microsoft.com/office/drawing/2014/main" id="{5EBE9398-4C9B-E70B-2A52-C2D99CCB4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75967" y="2277198"/>
            <a:ext cx="4170530" cy="23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546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E1665-DB7C-30E6-3DA2-35883ACEB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Entrepreneurial Mindset Matters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28DD1A-E9A9-121C-665B-C1D73CCEEC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9527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A8F5E-97E3-8534-B727-3935A2A74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60881"/>
            <a:ext cx="9795638" cy="1114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/>
              <a:t>Example of Entrepreneurship</a:t>
            </a:r>
          </a:p>
        </p:txBody>
      </p:sp>
      <p:pic>
        <p:nvPicPr>
          <p:cNvPr id="5" name="Online Media 4" title="How Oprah Winfrey Became Famous | SUCCESS STORY of American Media MOGUL | #Timeline">
            <a:hlinkClick r:id="" action="ppaction://media"/>
            <a:extLst>
              <a:ext uri="{FF2B5EF4-FFF2-40B4-BE49-F238E27FC236}">
                <a16:creationId xmlns:a16="http://schemas.microsoft.com/office/drawing/2014/main" id="{7DF3DB82-4A0B-7CFB-5EFC-94364EA4B51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1234" y="2984369"/>
            <a:ext cx="5828261" cy="3292967"/>
          </a:xfrm>
          <a:prstGeom prst="rect">
            <a:avLst/>
          </a:prstGeom>
        </p:spPr>
      </p:pic>
      <p:pic>
        <p:nvPicPr>
          <p:cNvPr id="4" name="Online Media 3" title="The Journey of Elon Musk (Documentary)">
            <a:hlinkClick r:id="" action="ppaction://media"/>
            <a:extLst>
              <a:ext uri="{FF2B5EF4-FFF2-40B4-BE49-F238E27FC236}">
                <a16:creationId xmlns:a16="http://schemas.microsoft.com/office/drawing/2014/main" id="{8321D47C-E570-BF58-BA31-2E930780045C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182505" y="2984369"/>
            <a:ext cx="5828261" cy="329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43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5E400-ACD0-6256-CE45-236F28EF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Video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1B485D-433D-B6F3-5069-C52AC41204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6944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679EE-B9BB-4CF8-EE32-0310FDB2D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an Entrepreneurial Mindset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35B469-6571-5CDC-6F4D-7391A8E7B52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46186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AF9CC-7AA0-8BAA-018C-3B785CD7B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Problem Solving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7EA99B-880F-1387-4031-5FAECB516F8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80416" y="1825624"/>
          <a:ext cx="11073384" cy="4940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4097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02410-7116-2900-22BD-C623B94F8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Reference List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708E8-E9C8-C518-7276-2D7E05226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b="0" i="0" u="none" strike="noStrike" dirty="0" err="1">
                <a:effectLst/>
              </a:rPr>
              <a:t>Gaddefors</a:t>
            </a:r>
            <a:r>
              <a:rPr lang="en-GB" sz="1900" b="0" i="0" u="none" strike="noStrike" dirty="0">
                <a:effectLst/>
              </a:rPr>
              <a:t>, Johan; Anderson, Alistair R. (2017) </a:t>
            </a:r>
            <a:r>
              <a:rPr lang="en-GB" sz="1900" b="0" i="0" u="none" strike="noStrike" dirty="0" err="1">
                <a:effectLst/>
              </a:rPr>
              <a:t>Entrepreneursheep</a:t>
            </a:r>
            <a:r>
              <a:rPr lang="en-GB" sz="1900" b="0" i="0" u="none" strike="noStrike" dirty="0">
                <a:effectLst/>
              </a:rPr>
              <a:t> and context: when entrepreneurship is greater than entrepreneurs". </a:t>
            </a:r>
            <a:r>
              <a:rPr lang="en-GB" sz="1900" b="0" i="1" u="none" strike="noStrike" dirty="0">
                <a:effectLst/>
              </a:rPr>
              <a:t>International Journal of Entrepreneurial </a:t>
            </a:r>
            <a:r>
              <a:rPr lang="en-GB" sz="1900" b="0" i="1" u="none" strike="noStrike" dirty="0" err="1">
                <a:effectLst/>
              </a:rPr>
              <a:t>Behavior</a:t>
            </a:r>
            <a:r>
              <a:rPr lang="en-GB" sz="1900" b="0" i="1" u="none" strike="noStrike" dirty="0">
                <a:effectLst/>
              </a:rPr>
              <a:t> &amp; Research</a:t>
            </a:r>
            <a:r>
              <a:rPr lang="en-GB" sz="1900" b="0" i="0" u="none" strike="noStrike" dirty="0">
                <a:effectLst/>
              </a:rPr>
              <a:t>. </a:t>
            </a:r>
            <a:r>
              <a:rPr lang="en-GB" sz="1900" b="1" i="0" u="none" strike="noStrike" dirty="0">
                <a:effectLst/>
              </a:rPr>
              <a:t>23</a:t>
            </a:r>
            <a:r>
              <a:rPr lang="en-GB" sz="1900" b="0" i="0" u="none" strike="noStrike" dirty="0">
                <a:effectLst/>
              </a:rPr>
              <a:t> (2): 267–278.</a:t>
            </a:r>
          </a:p>
          <a:p>
            <a:r>
              <a:rPr lang="en-GB" sz="1900" b="0" i="0" u="none" strike="noStrike" dirty="0">
                <a:effectLst/>
              </a:rPr>
              <a:t>Dweck, C.S. (2017). Mindset: Changing the way you think to fulfil your potential. London: Robinson.</a:t>
            </a:r>
          </a:p>
          <a:p>
            <a:r>
              <a:rPr lang="en-GB" sz="1900" b="0" i="0" u="none" strike="noStrike" dirty="0">
                <a:effectLst/>
              </a:rPr>
              <a:t>Pinchot, G. (1984) Who is the Intrapreneur? In: </a:t>
            </a:r>
            <a:r>
              <a:rPr lang="en-GB" sz="1900" b="0" i="0" u="none" strike="noStrike" dirty="0" err="1">
                <a:effectLst/>
              </a:rPr>
              <a:t>Intrapreneuring</a:t>
            </a:r>
            <a:r>
              <a:rPr lang="en-GB" sz="1900" b="0" i="0" u="none" strike="noStrike" dirty="0">
                <a:effectLst/>
              </a:rPr>
              <a:t>: Why You Don't Have to Leave the Corporation to Become an Entrepreneur. New York: Harper &amp; Row. pp. 28 – 48</a:t>
            </a:r>
          </a:p>
          <a:p>
            <a:r>
              <a:rPr lang="en-GB" sz="1900" b="0" i="0" u="none" strike="noStrike" dirty="0">
                <a:effectLst/>
              </a:rPr>
              <a:t> National Audit Office Financial sustainability of the NHS. London: NAO, 2016. </a:t>
            </a:r>
          </a:p>
          <a:p>
            <a:r>
              <a:rPr lang="en-GB" sz="1900" dirty="0"/>
              <a:t>Kelly, C. J. (2017) ‘Promoting innovation in healthcare’. </a:t>
            </a:r>
            <a:r>
              <a:rPr lang="en-GB" sz="1900" i="1" dirty="0"/>
              <a:t>Future Healthcare Journal. 4 (2). Pp. 121-125</a:t>
            </a:r>
          </a:p>
          <a:p>
            <a:r>
              <a:rPr lang="en-GB" sz="1900" i="1" dirty="0"/>
              <a:t>Burnette, J.L. et al. (2020) ‘A Growth Mindset Intervention: Enhancing Students’ Entrepreneurial Self-Efficacy and Career Development’, Entrepreneurship theory and practice, 44(5), pp. 878–908. Available at: https://doi.org/10.1177/1042258719864293.</a:t>
            </a:r>
          </a:p>
          <a:p>
            <a:endParaRPr lang="en-GB" sz="1900" b="0" i="1" u="none" strike="noStrike" dirty="0">
              <a:effectLst/>
              <a:latin typeface="ff2"/>
            </a:endParaRPr>
          </a:p>
          <a:p>
            <a:endParaRPr lang="en-GB" sz="1900" b="0" i="0" u="none" strike="noStrike" dirty="0">
              <a:effectLst/>
              <a:latin typeface="ff2"/>
            </a:endParaRP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544958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CB60EC9-D16B-4FEF-A517-D975895A73B6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1418</Words>
  <Application>Microsoft Office PowerPoint</Application>
  <PresentationFormat>Widescreen</PresentationFormat>
  <Paragraphs>155</Paragraphs>
  <Slides>24</Slides>
  <Notes>10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ff2</vt:lpstr>
      <vt:lpstr>ff7</vt:lpstr>
      <vt:lpstr>Arial</vt:lpstr>
      <vt:lpstr>Calibri</vt:lpstr>
      <vt:lpstr>Calibri Light</vt:lpstr>
      <vt:lpstr>Merriweather</vt:lpstr>
      <vt:lpstr>Open Sans</vt:lpstr>
      <vt:lpstr>Times New Roman</vt:lpstr>
      <vt:lpstr>Office Theme</vt:lpstr>
      <vt:lpstr>Intrapreneurial, Entrepreneurial mindset  </vt:lpstr>
      <vt:lpstr>Lesson Aim and Objectives </vt:lpstr>
      <vt:lpstr>Lesson Content </vt:lpstr>
      <vt:lpstr>Mindset </vt:lpstr>
      <vt:lpstr>Mindset Activity:  What mindset do you have? </vt:lpstr>
      <vt:lpstr>Mindset Activity </vt:lpstr>
      <vt:lpstr>Mindset</vt:lpstr>
      <vt:lpstr>Growth Mindset </vt:lpstr>
      <vt:lpstr>How to transition from Fixed to Growth Mindset: </vt:lpstr>
      <vt:lpstr>Growth Mindset</vt:lpstr>
      <vt:lpstr>Growth Mindset and </vt:lpstr>
      <vt:lpstr>PowerPoint Presentation</vt:lpstr>
      <vt:lpstr>Break Time</vt:lpstr>
      <vt:lpstr>What is Entrepreneur </vt:lpstr>
      <vt:lpstr>What is Intrapreneur? </vt:lpstr>
      <vt:lpstr>PowerPoint Presentation</vt:lpstr>
      <vt:lpstr>Intrapreneur vs Entrepreneur </vt:lpstr>
      <vt:lpstr>PowerPoint Presentation</vt:lpstr>
      <vt:lpstr>Why Entrepreneurial Mindset Matters</vt:lpstr>
      <vt:lpstr>Example of Entrepreneurship</vt:lpstr>
      <vt:lpstr>Video Questions</vt:lpstr>
      <vt:lpstr>Applying an Entrepreneurial Mindset </vt:lpstr>
      <vt:lpstr>Problem Solving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Intrapreneurial and Entrepreneurial mindset</dc:title>
  <dc:creator>Jonathan Wyatt (P144511)</dc:creator>
  <cp:lastModifiedBy>Jonathan Wyatt</cp:lastModifiedBy>
  <cp:revision>14</cp:revision>
  <dcterms:created xsi:type="dcterms:W3CDTF">2022-10-25T12:48:04Z</dcterms:created>
  <dcterms:modified xsi:type="dcterms:W3CDTF">2024-01-05T00:31:27Z</dcterms:modified>
</cp:coreProperties>
</file>