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0" d="100"/>
          <a:sy n="70" d="100"/>
        </p:scale>
        <p:origin x="73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CA393-D8AE-44B3-9390-86E5A388ED05}" type="doc">
      <dgm:prSet loTypeId="urn:microsoft.com/office/officeart/2008/layout/LinedList" loCatId="list" qsTypeId="urn:microsoft.com/office/officeart/2005/8/quickstyle/simple3" qsCatId="simple" csTypeId="urn:microsoft.com/office/officeart/2005/8/colors/colorful3" csCatId="colorful"/>
      <dgm:spPr/>
      <dgm:t>
        <a:bodyPr/>
        <a:lstStyle/>
        <a:p>
          <a:endParaRPr lang="en-US"/>
        </a:p>
      </dgm:t>
    </dgm:pt>
    <dgm:pt modelId="{57ECCFDF-F1B8-4422-AF3D-0468445D099A}">
      <dgm:prSet/>
      <dgm:spPr/>
      <dgm:t>
        <a:bodyPr/>
        <a:lstStyle/>
        <a:p>
          <a:r>
            <a:rPr lang="en-GB"/>
            <a:t>One of most excavated monastic sites in Europe </a:t>
          </a:r>
          <a:endParaRPr lang="en-US"/>
        </a:p>
      </dgm:t>
    </dgm:pt>
    <dgm:pt modelId="{65FEAF14-A0C5-4C18-AD06-C0F2B3D1C770}" type="parTrans" cxnId="{A4820F6D-0D74-46C6-BE2D-0A11A0A9E8D2}">
      <dgm:prSet/>
      <dgm:spPr/>
      <dgm:t>
        <a:bodyPr/>
        <a:lstStyle/>
        <a:p>
          <a:endParaRPr lang="en-US"/>
        </a:p>
      </dgm:t>
    </dgm:pt>
    <dgm:pt modelId="{BF85792E-7231-4B36-AB50-A13E1CA54A89}" type="sibTrans" cxnId="{A4820F6D-0D74-46C6-BE2D-0A11A0A9E8D2}">
      <dgm:prSet/>
      <dgm:spPr/>
      <dgm:t>
        <a:bodyPr/>
        <a:lstStyle/>
        <a:p>
          <a:endParaRPr lang="en-US"/>
        </a:p>
      </dgm:t>
    </dgm:pt>
    <dgm:pt modelId="{C0F5B3DF-FE8C-44A4-B9DC-A74ACF00AEC5}">
      <dgm:prSet/>
      <dgm:spPr/>
      <dgm:t>
        <a:bodyPr/>
        <a:lstStyle/>
        <a:p>
          <a:r>
            <a:rPr lang="en-GB"/>
            <a:t>Holds 12</a:t>
          </a:r>
          <a:r>
            <a:rPr lang="en-GB" baseline="30000"/>
            <a:t>th</a:t>
          </a:r>
          <a:r>
            <a:rPr lang="en-GB"/>
            <a:t> century undercroft and 18</a:t>
          </a:r>
          <a:r>
            <a:rPr lang="en-GB" baseline="30000"/>
            <a:t>th</a:t>
          </a:r>
          <a:r>
            <a:rPr lang="en-GB"/>
            <a:t> century walled garden </a:t>
          </a:r>
          <a:endParaRPr lang="en-US"/>
        </a:p>
      </dgm:t>
    </dgm:pt>
    <dgm:pt modelId="{1CEBF7A7-A9C5-403F-A556-5856142A899A}" type="parTrans" cxnId="{3F651B92-9BFC-401F-AB7D-53A15B894321}">
      <dgm:prSet/>
      <dgm:spPr/>
      <dgm:t>
        <a:bodyPr/>
        <a:lstStyle/>
        <a:p>
          <a:endParaRPr lang="en-US"/>
        </a:p>
      </dgm:t>
    </dgm:pt>
    <dgm:pt modelId="{3F1E6487-52A9-4700-A232-6E829965FDA9}" type="sibTrans" cxnId="{3F651B92-9BFC-401F-AB7D-53A15B894321}">
      <dgm:prSet/>
      <dgm:spPr/>
      <dgm:t>
        <a:bodyPr/>
        <a:lstStyle/>
        <a:p>
          <a:endParaRPr lang="en-US"/>
        </a:p>
      </dgm:t>
    </dgm:pt>
    <dgm:pt modelId="{6C6BA4B4-119E-4F75-A047-6E211EFE1B69}">
      <dgm:prSet/>
      <dgm:spPr/>
      <dgm:t>
        <a:bodyPr/>
        <a:lstStyle/>
        <a:p>
          <a:r>
            <a:rPr lang="en-GB"/>
            <a:t>Has a museum which displays its 900 year history.</a:t>
          </a:r>
          <a:endParaRPr lang="en-US"/>
        </a:p>
      </dgm:t>
    </dgm:pt>
    <dgm:pt modelId="{9E560603-D9CF-4BA4-B46B-24D0971E7FBE}" type="parTrans" cxnId="{0E931AC3-C2D4-4DA3-B51F-E46521AF5BD1}">
      <dgm:prSet/>
      <dgm:spPr/>
      <dgm:t>
        <a:bodyPr/>
        <a:lstStyle/>
        <a:p>
          <a:endParaRPr lang="en-US"/>
        </a:p>
      </dgm:t>
    </dgm:pt>
    <dgm:pt modelId="{BC05D299-051D-4C7C-9E01-083C6D3A0EB8}" type="sibTrans" cxnId="{0E931AC3-C2D4-4DA3-B51F-E46521AF5BD1}">
      <dgm:prSet/>
      <dgm:spPr/>
      <dgm:t>
        <a:bodyPr/>
        <a:lstStyle/>
        <a:p>
          <a:endParaRPr lang="en-US"/>
        </a:p>
      </dgm:t>
    </dgm:pt>
    <dgm:pt modelId="{AA062B61-9453-43B0-9503-1FA13E08E2C8}" type="pres">
      <dgm:prSet presAssocID="{541CA393-D8AE-44B3-9390-86E5A388ED05}" presName="vert0" presStyleCnt="0">
        <dgm:presLayoutVars>
          <dgm:dir/>
          <dgm:animOne val="branch"/>
          <dgm:animLvl val="lvl"/>
        </dgm:presLayoutVars>
      </dgm:prSet>
      <dgm:spPr/>
    </dgm:pt>
    <dgm:pt modelId="{7F5539EA-1111-4FA1-A6AA-0504282D5977}" type="pres">
      <dgm:prSet presAssocID="{57ECCFDF-F1B8-4422-AF3D-0468445D099A}" presName="thickLine" presStyleLbl="alignNode1" presStyleIdx="0" presStyleCnt="3"/>
      <dgm:spPr/>
    </dgm:pt>
    <dgm:pt modelId="{AFB8F50A-9DDE-431C-A010-C0D987432C77}" type="pres">
      <dgm:prSet presAssocID="{57ECCFDF-F1B8-4422-AF3D-0468445D099A}" presName="horz1" presStyleCnt="0"/>
      <dgm:spPr/>
    </dgm:pt>
    <dgm:pt modelId="{23354D64-73D0-4A68-8FBB-29326571823D}" type="pres">
      <dgm:prSet presAssocID="{57ECCFDF-F1B8-4422-AF3D-0468445D099A}" presName="tx1" presStyleLbl="revTx" presStyleIdx="0" presStyleCnt="3"/>
      <dgm:spPr/>
    </dgm:pt>
    <dgm:pt modelId="{52C21252-49C5-4537-AB10-8261D5352326}" type="pres">
      <dgm:prSet presAssocID="{57ECCFDF-F1B8-4422-AF3D-0468445D099A}" presName="vert1" presStyleCnt="0"/>
      <dgm:spPr/>
    </dgm:pt>
    <dgm:pt modelId="{396DE655-93D0-4F9F-A638-06D4C712656A}" type="pres">
      <dgm:prSet presAssocID="{C0F5B3DF-FE8C-44A4-B9DC-A74ACF00AEC5}" presName="thickLine" presStyleLbl="alignNode1" presStyleIdx="1" presStyleCnt="3"/>
      <dgm:spPr/>
    </dgm:pt>
    <dgm:pt modelId="{F4815A1D-4EB0-411E-9BCD-72AC10774300}" type="pres">
      <dgm:prSet presAssocID="{C0F5B3DF-FE8C-44A4-B9DC-A74ACF00AEC5}" presName="horz1" presStyleCnt="0"/>
      <dgm:spPr/>
    </dgm:pt>
    <dgm:pt modelId="{E1F8F7AF-34E6-4116-9628-CAF3309014BE}" type="pres">
      <dgm:prSet presAssocID="{C0F5B3DF-FE8C-44A4-B9DC-A74ACF00AEC5}" presName="tx1" presStyleLbl="revTx" presStyleIdx="1" presStyleCnt="3"/>
      <dgm:spPr/>
    </dgm:pt>
    <dgm:pt modelId="{EA7C3F00-79EE-4F9D-B67F-8D0E1E202B3B}" type="pres">
      <dgm:prSet presAssocID="{C0F5B3DF-FE8C-44A4-B9DC-A74ACF00AEC5}" presName="vert1" presStyleCnt="0"/>
      <dgm:spPr/>
    </dgm:pt>
    <dgm:pt modelId="{EF0B2BEE-D804-4E86-BDA7-3B778370FFFE}" type="pres">
      <dgm:prSet presAssocID="{6C6BA4B4-119E-4F75-A047-6E211EFE1B69}" presName="thickLine" presStyleLbl="alignNode1" presStyleIdx="2" presStyleCnt="3"/>
      <dgm:spPr/>
    </dgm:pt>
    <dgm:pt modelId="{4F8C4529-A0A9-4566-9EE9-CB2D2539EB8C}" type="pres">
      <dgm:prSet presAssocID="{6C6BA4B4-119E-4F75-A047-6E211EFE1B69}" presName="horz1" presStyleCnt="0"/>
      <dgm:spPr/>
    </dgm:pt>
    <dgm:pt modelId="{CFE04718-5B65-416D-A991-9B767BA705BE}" type="pres">
      <dgm:prSet presAssocID="{6C6BA4B4-119E-4F75-A047-6E211EFE1B69}" presName="tx1" presStyleLbl="revTx" presStyleIdx="2" presStyleCnt="3"/>
      <dgm:spPr/>
    </dgm:pt>
    <dgm:pt modelId="{A17B3CCF-580A-488E-A614-E71D7A5EFB46}" type="pres">
      <dgm:prSet presAssocID="{6C6BA4B4-119E-4F75-A047-6E211EFE1B69}" presName="vert1" presStyleCnt="0"/>
      <dgm:spPr/>
    </dgm:pt>
  </dgm:ptLst>
  <dgm:cxnLst>
    <dgm:cxn modelId="{407CB20E-033F-4227-B353-D0F2DAEF8BA2}" type="presOf" srcId="{C0F5B3DF-FE8C-44A4-B9DC-A74ACF00AEC5}" destId="{E1F8F7AF-34E6-4116-9628-CAF3309014BE}" srcOrd="0" destOrd="0" presId="urn:microsoft.com/office/officeart/2008/layout/LinedList"/>
    <dgm:cxn modelId="{73214C2C-7CF8-470C-A562-265CAA6EFEB6}" type="presOf" srcId="{541CA393-D8AE-44B3-9390-86E5A388ED05}" destId="{AA062B61-9453-43B0-9503-1FA13E08E2C8}" srcOrd="0" destOrd="0" presId="urn:microsoft.com/office/officeart/2008/layout/LinedList"/>
    <dgm:cxn modelId="{A4820F6D-0D74-46C6-BE2D-0A11A0A9E8D2}" srcId="{541CA393-D8AE-44B3-9390-86E5A388ED05}" destId="{57ECCFDF-F1B8-4422-AF3D-0468445D099A}" srcOrd="0" destOrd="0" parTransId="{65FEAF14-A0C5-4C18-AD06-C0F2B3D1C770}" sibTransId="{BF85792E-7231-4B36-AB50-A13E1CA54A89}"/>
    <dgm:cxn modelId="{3F651B92-9BFC-401F-AB7D-53A15B894321}" srcId="{541CA393-D8AE-44B3-9390-86E5A388ED05}" destId="{C0F5B3DF-FE8C-44A4-B9DC-A74ACF00AEC5}" srcOrd="1" destOrd="0" parTransId="{1CEBF7A7-A9C5-403F-A556-5856142A899A}" sibTransId="{3F1E6487-52A9-4700-A232-6E829965FDA9}"/>
    <dgm:cxn modelId="{64DDC69D-0240-4C44-B124-094439479182}" type="presOf" srcId="{6C6BA4B4-119E-4F75-A047-6E211EFE1B69}" destId="{CFE04718-5B65-416D-A991-9B767BA705BE}" srcOrd="0" destOrd="0" presId="urn:microsoft.com/office/officeart/2008/layout/LinedList"/>
    <dgm:cxn modelId="{3F0CB5B6-089D-41F8-B0CE-C9C861C17B4C}" type="presOf" srcId="{57ECCFDF-F1B8-4422-AF3D-0468445D099A}" destId="{23354D64-73D0-4A68-8FBB-29326571823D}" srcOrd="0" destOrd="0" presId="urn:microsoft.com/office/officeart/2008/layout/LinedList"/>
    <dgm:cxn modelId="{0E931AC3-C2D4-4DA3-B51F-E46521AF5BD1}" srcId="{541CA393-D8AE-44B3-9390-86E5A388ED05}" destId="{6C6BA4B4-119E-4F75-A047-6E211EFE1B69}" srcOrd="2" destOrd="0" parTransId="{9E560603-D9CF-4BA4-B46B-24D0971E7FBE}" sibTransId="{BC05D299-051D-4C7C-9E01-083C6D3A0EB8}"/>
    <dgm:cxn modelId="{5B1CA653-C056-4DBC-9B8D-34ABC4BBF65A}" type="presParOf" srcId="{AA062B61-9453-43B0-9503-1FA13E08E2C8}" destId="{7F5539EA-1111-4FA1-A6AA-0504282D5977}" srcOrd="0" destOrd="0" presId="urn:microsoft.com/office/officeart/2008/layout/LinedList"/>
    <dgm:cxn modelId="{BB4F9A24-E204-4457-8859-EFAF0FEF0926}" type="presParOf" srcId="{AA062B61-9453-43B0-9503-1FA13E08E2C8}" destId="{AFB8F50A-9DDE-431C-A010-C0D987432C77}" srcOrd="1" destOrd="0" presId="urn:microsoft.com/office/officeart/2008/layout/LinedList"/>
    <dgm:cxn modelId="{6BC8C080-B0FD-4A07-B436-C9D578DB8C95}" type="presParOf" srcId="{AFB8F50A-9DDE-431C-A010-C0D987432C77}" destId="{23354D64-73D0-4A68-8FBB-29326571823D}" srcOrd="0" destOrd="0" presId="urn:microsoft.com/office/officeart/2008/layout/LinedList"/>
    <dgm:cxn modelId="{CDE5F732-D989-4E6B-B369-562287FF37AD}" type="presParOf" srcId="{AFB8F50A-9DDE-431C-A010-C0D987432C77}" destId="{52C21252-49C5-4537-AB10-8261D5352326}" srcOrd="1" destOrd="0" presId="urn:microsoft.com/office/officeart/2008/layout/LinedList"/>
    <dgm:cxn modelId="{3A2DE69E-8AD5-4ABA-BA20-82D71152DD2D}" type="presParOf" srcId="{AA062B61-9453-43B0-9503-1FA13E08E2C8}" destId="{396DE655-93D0-4F9F-A638-06D4C712656A}" srcOrd="2" destOrd="0" presId="urn:microsoft.com/office/officeart/2008/layout/LinedList"/>
    <dgm:cxn modelId="{847CACD3-341B-4DA3-BC82-3243E6EBEDA8}" type="presParOf" srcId="{AA062B61-9453-43B0-9503-1FA13E08E2C8}" destId="{F4815A1D-4EB0-411E-9BCD-72AC10774300}" srcOrd="3" destOrd="0" presId="urn:microsoft.com/office/officeart/2008/layout/LinedList"/>
    <dgm:cxn modelId="{14BF2D0B-EAF6-40ED-8772-6CA32FE76D5A}" type="presParOf" srcId="{F4815A1D-4EB0-411E-9BCD-72AC10774300}" destId="{E1F8F7AF-34E6-4116-9628-CAF3309014BE}" srcOrd="0" destOrd="0" presId="urn:microsoft.com/office/officeart/2008/layout/LinedList"/>
    <dgm:cxn modelId="{EADCE850-2A02-4CA7-BEE7-9318BFACA697}" type="presParOf" srcId="{F4815A1D-4EB0-411E-9BCD-72AC10774300}" destId="{EA7C3F00-79EE-4F9D-B67F-8D0E1E202B3B}" srcOrd="1" destOrd="0" presId="urn:microsoft.com/office/officeart/2008/layout/LinedList"/>
    <dgm:cxn modelId="{E640DEA4-D47B-4054-AD39-4777482B980D}" type="presParOf" srcId="{AA062B61-9453-43B0-9503-1FA13E08E2C8}" destId="{EF0B2BEE-D804-4E86-BDA7-3B778370FFFE}" srcOrd="4" destOrd="0" presId="urn:microsoft.com/office/officeart/2008/layout/LinedList"/>
    <dgm:cxn modelId="{301E1787-6537-41D4-B94F-93103AC607C9}" type="presParOf" srcId="{AA062B61-9453-43B0-9503-1FA13E08E2C8}" destId="{4F8C4529-A0A9-4566-9EE9-CB2D2539EB8C}" srcOrd="5" destOrd="0" presId="urn:microsoft.com/office/officeart/2008/layout/LinedList"/>
    <dgm:cxn modelId="{75C1843F-FFDD-4431-A21D-259C7DC7E0CB}" type="presParOf" srcId="{4F8C4529-A0A9-4566-9EE9-CB2D2539EB8C}" destId="{CFE04718-5B65-416D-A991-9B767BA705BE}" srcOrd="0" destOrd="0" presId="urn:microsoft.com/office/officeart/2008/layout/LinedList"/>
    <dgm:cxn modelId="{F649717B-326B-4F87-9D7A-4AE5959E6BF8}" type="presParOf" srcId="{4F8C4529-A0A9-4566-9EE9-CB2D2539EB8C}" destId="{A17B3CCF-580A-488E-A614-E71D7A5EFB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539EA-1111-4FA1-A6AA-0504282D5977}">
      <dsp:nvSpPr>
        <dsp:cNvPr id="0" name=""/>
        <dsp:cNvSpPr/>
      </dsp:nvSpPr>
      <dsp:spPr>
        <a:xfrm>
          <a:off x="0" y="2394"/>
          <a:ext cx="5728344" cy="0"/>
        </a:xfrm>
        <a:prstGeom prst="line">
          <a:avLst/>
        </a:prstGeom>
        <a:gradFill rotWithShape="0">
          <a:gsLst>
            <a:gs pos="0">
              <a:schemeClr val="accent3">
                <a:hueOff val="0"/>
                <a:satOff val="0"/>
                <a:lumOff val="0"/>
                <a:alphaOff val="0"/>
                <a:tint val="80000"/>
                <a:lumMod val="105000"/>
              </a:schemeClr>
            </a:gs>
            <a:gs pos="100000">
              <a:schemeClr val="accent3">
                <a:hueOff val="0"/>
                <a:satOff val="0"/>
                <a:lumOff val="0"/>
                <a:alphaOff val="0"/>
                <a:tint val="90000"/>
              </a:schemeClr>
            </a:gs>
          </a:gsLst>
          <a:lin ang="5400000" scaled="0"/>
        </a:gradFill>
        <a:ln w="9525" cap="rnd"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23354D64-73D0-4A68-8FBB-29326571823D}">
      <dsp:nvSpPr>
        <dsp:cNvPr id="0" name=""/>
        <dsp:cNvSpPr/>
      </dsp:nvSpPr>
      <dsp:spPr>
        <a:xfrm>
          <a:off x="0" y="2394"/>
          <a:ext cx="5728344" cy="1632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One of most excavated monastic sites in Europe </a:t>
          </a:r>
          <a:endParaRPr lang="en-US" sz="3200" kern="1200"/>
        </a:p>
      </dsp:txBody>
      <dsp:txXfrm>
        <a:off x="0" y="2394"/>
        <a:ext cx="5728344" cy="1632733"/>
      </dsp:txXfrm>
    </dsp:sp>
    <dsp:sp modelId="{396DE655-93D0-4F9F-A638-06D4C712656A}">
      <dsp:nvSpPr>
        <dsp:cNvPr id="0" name=""/>
        <dsp:cNvSpPr/>
      </dsp:nvSpPr>
      <dsp:spPr>
        <a:xfrm>
          <a:off x="0" y="1635128"/>
          <a:ext cx="5728344" cy="0"/>
        </a:xfrm>
        <a:prstGeom prst="line">
          <a:avLst/>
        </a:prstGeom>
        <a:gradFill rotWithShape="0">
          <a:gsLst>
            <a:gs pos="0">
              <a:schemeClr val="accent3">
                <a:hueOff val="-1267033"/>
                <a:satOff val="8160"/>
                <a:lumOff val="294"/>
                <a:alphaOff val="0"/>
                <a:tint val="80000"/>
                <a:lumMod val="105000"/>
              </a:schemeClr>
            </a:gs>
            <a:gs pos="100000">
              <a:schemeClr val="accent3">
                <a:hueOff val="-1267033"/>
                <a:satOff val="8160"/>
                <a:lumOff val="294"/>
                <a:alphaOff val="0"/>
                <a:tint val="90000"/>
              </a:schemeClr>
            </a:gs>
          </a:gsLst>
          <a:lin ang="5400000" scaled="0"/>
        </a:gradFill>
        <a:ln w="9525" cap="rnd" cmpd="sng" algn="ctr">
          <a:solidFill>
            <a:schemeClr val="accent3">
              <a:hueOff val="-1267033"/>
              <a:satOff val="8160"/>
              <a:lumOff val="294"/>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1F8F7AF-34E6-4116-9628-CAF3309014BE}">
      <dsp:nvSpPr>
        <dsp:cNvPr id="0" name=""/>
        <dsp:cNvSpPr/>
      </dsp:nvSpPr>
      <dsp:spPr>
        <a:xfrm>
          <a:off x="0" y="1635128"/>
          <a:ext cx="5728344" cy="1632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Holds 12</a:t>
          </a:r>
          <a:r>
            <a:rPr lang="en-GB" sz="3200" kern="1200" baseline="30000"/>
            <a:t>th</a:t>
          </a:r>
          <a:r>
            <a:rPr lang="en-GB" sz="3200" kern="1200"/>
            <a:t> century undercroft and 18</a:t>
          </a:r>
          <a:r>
            <a:rPr lang="en-GB" sz="3200" kern="1200" baseline="30000"/>
            <a:t>th</a:t>
          </a:r>
          <a:r>
            <a:rPr lang="en-GB" sz="3200" kern="1200"/>
            <a:t> century walled garden </a:t>
          </a:r>
          <a:endParaRPr lang="en-US" sz="3200" kern="1200"/>
        </a:p>
      </dsp:txBody>
      <dsp:txXfrm>
        <a:off x="0" y="1635128"/>
        <a:ext cx="5728344" cy="1632733"/>
      </dsp:txXfrm>
    </dsp:sp>
    <dsp:sp modelId="{EF0B2BEE-D804-4E86-BDA7-3B778370FFFE}">
      <dsp:nvSpPr>
        <dsp:cNvPr id="0" name=""/>
        <dsp:cNvSpPr/>
      </dsp:nvSpPr>
      <dsp:spPr>
        <a:xfrm>
          <a:off x="0" y="3267861"/>
          <a:ext cx="5728344" cy="0"/>
        </a:xfrm>
        <a:prstGeom prst="line">
          <a:avLst/>
        </a:prstGeom>
        <a:gradFill rotWithShape="0">
          <a:gsLst>
            <a:gs pos="0">
              <a:schemeClr val="accent3">
                <a:hueOff val="-2534067"/>
                <a:satOff val="16319"/>
                <a:lumOff val="588"/>
                <a:alphaOff val="0"/>
                <a:tint val="80000"/>
                <a:lumMod val="105000"/>
              </a:schemeClr>
            </a:gs>
            <a:gs pos="100000">
              <a:schemeClr val="accent3">
                <a:hueOff val="-2534067"/>
                <a:satOff val="16319"/>
                <a:lumOff val="588"/>
                <a:alphaOff val="0"/>
                <a:tint val="90000"/>
              </a:schemeClr>
            </a:gs>
          </a:gsLst>
          <a:lin ang="5400000" scaled="0"/>
        </a:gradFill>
        <a:ln w="9525" cap="rnd" cmpd="sng" algn="ctr">
          <a:solidFill>
            <a:schemeClr val="accent3">
              <a:hueOff val="-2534067"/>
              <a:satOff val="16319"/>
              <a:lumOff val="58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FE04718-5B65-416D-A991-9B767BA705BE}">
      <dsp:nvSpPr>
        <dsp:cNvPr id="0" name=""/>
        <dsp:cNvSpPr/>
      </dsp:nvSpPr>
      <dsp:spPr>
        <a:xfrm>
          <a:off x="0" y="3267861"/>
          <a:ext cx="5728344" cy="1632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Has a museum which displays its 900 year history.</a:t>
          </a:r>
          <a:endParaRPr lang="en-US" sz="3200" kern="1200"/>
        </a:p>
      </dsp:txBody>
      <dsp:txXfrm>
        <a:off x="0" y="3267861"/>
        <a:ext cx="5728344" cy="16327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4/22/2018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4/22/2018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4/22/2018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4/22/2018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4/22/2018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4/22/2018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4/22/2018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4/22/2018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4/22/2018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4/22/2018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uk/maps/place/Norton+Priory+Museum+%26+Gardens/@53.3338619,-2.6870373,3758m/data=!3m1!1e3!4m5!3m4!1s0x487ae2b478146af3:0x7f532b6cf13af346!8m2!3d53.342407!4d-2.680208?hl=en" TargetMode="External"/><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hyperlink" Target="http://nortonpriory.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nortonpriory.org/new-museum-smashes-record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theguardian.com/uk/2000/aug/29/davidward1"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nortonpriory.org/new-museum-smashes-records/" TargetMode="External"/><Relationship Id="rId3" Type="http://schemas.openxmlformats.org/officeDocument/2006/relationships/hyperlink" Target="http://nortonpriory.org/" TargetMode="External"/><Relationship Id="rId7" Type="http://schemas.openxmlformats.org/officeDocument/2006/relationships/hyperlink" Target="https://www.google.co.uk/maps/place/Norton+Priory+Museum+%26+Gardens/@53.3338619,-2.6870373,3758m/data=!3m1!1e3!4m5!3m4!1s0x487ae2b478146af3:0x7f532b6cf13af346!8m2!3d53.342407!4d-2.680208?hl=en" TargetMode="External"/><Relationship Id="rId2" Type="http://schemas.openxmlformats.org/officeDocument/2006/relationships/hyperlink" Target="https://www.theguardian.com/uk/2000/aug/29/davidward1" TargetMode="External"/><Relationship Id="rId1" Type="http://schemas.openxmlformats.org/officeDocument/2006/relationships/slideLayout" Target="../slideLayouts/slideLayout2.xml"/><Relationship Id="rId6" Type="http://schemas.openxmlformats.org/officeDocument/2006/relationships/hyperlink" Target="https://buttress.net/project/norton-priory-museum-and-gardens/" TargetMode="External"/><Relationship Id="rId5" Type="http://schemas.openxmlformats.org/officeDocument/2006/relationships/hyperlink" Target="http://www.thomasons.co.uk/news/norton-priory-museum-scoops-second-major-award/" TargetMode="External"/><Relationship Id="rId4" Type="http://schemas.openxmlformats.org/officeDocument/2006/relationships/hyperlink" Target="https://www.museumsassociation.org/campaigns/museum-funding/museums-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4C117CF-33C0-4B17-9DD8-138D73246AE4}"/>
              </a:ext>
            </a:extLst>
          </p:cNvPr>
          <p:cNvPicPr>
            <a:picLocks noChangeAspect="1"/>
          </p:cNvPicPr>
          <p:nvPr/>
        </p:nvPicPr>
        <p:blipFill rotWithShape="1">
          <a:blip r:embed="rId2"/>
          <a:srcRect t="26706" b="6539"/>
          <a:stretch/>
        </p:blipFill>
        <p:spPr>
          <a:xfrm>
            <a:off x="-1" y="-1"/>
            <a:ext cx="12192001" cy="4883281"/>
          </a:xfrm>
          <a:prstGeom prst="rect">
            <a:avLst/>
          </a:prstGeom>
        </p:spPr>
      </p:pic>
      <p:sp>
        <p:nvSpPr>
          <p:cNvPr id="22" name="Freeform 9">
            <a:extLst>
              <a:ext uri="{FF2B5EF4-FFF2-40B4-BE49-F238E27FC236}">
                <a16:creationId xmlns:a16="http://schemas.microsoft.com/office/drawing/2014/main" id="{AFB83730-58A8-42CA-90B3-5D5D2D1B00B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47642"/>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D1CBE-2CF9-4C56-B0A7-2911849AF7B3}"/>
              </a:ext>
            </a:extLst>
          </p:cNvPr>
          <p:cNvSpPr>
            <a:spLocks noGrp="1"/>
          </p:cNvSpPr>
          <p:nvPr>
            <p:ph type="ctrTitle"/>
          </p:nvPr>
        </p:nvSpPr>
        <p:spPr>
          <a:xfrm>
            <a:off x="812788" y="4895558"/>
            <a:ext cx="10572000" cy="779529"/>
          </a:xfrm>
        </p:spPr>
        <p:txBody>
          <a:bodyPr>
            <a:normAutofit/>
          </a:bodyPr>
          <a:lstStyle/>
          <a:p>
            <a:r>
              <a:rPr lang="en-GB" sz="4000"/>
              <a:t>Norton Priory</a:t>
            </a:r>
          </a:p>
        </p:txBody>
      </p:sp>
      <p:sp>
        <p:nvSpPr>
          <p:cNvPr id="3" name="Subtitle 2">
            <a:extLst>
              <a:ext uri="{FF2B5EF4-FFF2-40B4-BE49-F238E27FC236}">
                <a16:creationId xmlns:a16="http://schemas.microsoft.com/office/drawing/2014/main" id="{428FC3E5-173E-4BFF-B5C2-BD134A43C54C}"/>
              </a:ext>
            </a:extLst>
          </p:cNvPr>
          <p:cNvSpPr>
            <a:spLocks noGrp="1"/>
          </p:cNvSpPr>
          <p:nvPr>
            <p:ph type="subTitle" idx="1"/>
          </p:nvPr>
        </p:nvSpPr>
        <p:spPr>
          <a:xfrm>
            <a:off x="810001" y="5594110"/>
            <a:ext cx="10572000" cy="433064"/>
          </a:xfrm>
        </p:spPr>
        <p:txBody>
          <a:bodyPr>
            <a:normAutofit/>
          </a:bodyPr>
          <a:lstStyle/>
          <a:p>
            <a:endParaRPr lang="en-GB"/>
          </a:p>
        </p:txBody>
      </p:sp>
    </p:spTree>
    <p:extLst>
      <p:ext uri="{BB962C8B-B14F-4D97-AF65-F5344CB8AC3E}">
        <p14:creationId xmlns:p14="http://schemas.microsoft.com/office/powerpoint/2010/main" val="727206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B82547-2424-4E7A-A98B-75206EE73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5109BC2F-9616-4D7D-9E98-57898009A8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C47AF8D-05AE-4640-9004-8B73606FFC79}"/>
              </a:ext>
            </a:extLst>
          </p:cNvPr>
          <p:cNvSpPr>
            <a:spLocks noGrp="1"/>
          </p:cNvSpPr>
          <p:nvPr>
            <p:ph type="title"/>
          </p:nvPr>
        </p:nvSpPr>
        <p:spPr>
          <a:xfrm>
            <a:off x="641754" y="1687286"/>
            <a:ext cx="3269463" cy="3978017"/>
          </a:xfrm>
        </p:spPr>
        <p:txBody>
          <a:bodyPr anchor="t">
            <a:normAutofit/>
          </a:bodyPr>
          <a:lstStyle/>
          <a:p>
            <a:r>
              <a:rPr lang="en-GB" sz="4400"/>
              <a:t>What is Norton Priory</a:t>
            </a:r>
          </a:p>
        </p:txBody>
      </p:sp>
      <p:graphicFrame>
        <p:nvGraphicFramePr>
          <p:cNvPr id="5" name="Content Placeholder 2">
            <a:extLst>
              <a:ext uri="{FF2B5EF4-FFF2-40B4-BE49-F238E27FC236}">
                <a16:creationId xmlns:a16="http://schemas.microsoft.com/office/drawing/2014/main" id="{5599C6F3-D0B0-49B7-9F3C-3AD807B808F9}"/>
              </a:ext>
            </a:extLst>
          </p:cNvPr>
          <p:cNvGraphicFramePr>
            <a:graphicFrameLocks noGrp="1"/>
          </p:cNvGraphicFramePr>
          <p:nvPr>
            <p:ph idx="1"/>
            <p:extLst>
              <p:ext uri="{D42A27DB-BD31-4B8C-83A1-F6EECF244321}">
                <p14:modId xmlns:p14="http://schemas.microsoft.com/office/powerpoint/2010/main" val="2102960726"/>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812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53576798-7F98-4C7F-B6C7-6D41B5A7E92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43178EE8-151A-47F7-907A-8D2D00036091}"/>
              </a:ext>
            </a:extLst>
          </p:cNvPr>
          <p:cNvPicPr>
            <a:picLocks noGrp="1" noChangeAspect="1"/>
          </p:cNvPicPr>
          <p:nvPr>
            <p:ph idx="1"/>
          </p:nvPr>
        </p:nvPicPr>
        <p:blipFill rotWithShape="1">
          <a:blip r:embed="rId2"/>
          <a:srcRect l="7865" t="12912" r="5387" b="9399"/>
          <a:stretch/>
        </p:blipFill>
        <p:spPr>
          <a:xfrm>
            <a:off x="5270480" y="2412999"/>
            <a:ext cx="6859500" cy="3455537"/>
          </a:xfrm>
          <a:prstGeom prst="roundRect">
            <a:avLst>
              <a:gd name="adj" fmla="val 3876"/>
            </a:avLst>
          </a:prstGeom>
          <a:ln>
            <a:solidFill>
              <a:schemeClr val="accent1"/>
            </a:solidFill>
          </a:ln>
          <a:effectLst/>
        </p:spPr>
      </p:pic>
      <p:sp>
        <p:nvSpPr>
          <p:cNvPr id="2" name="Title 1">
            <a:extLst>
              <a:ext uri="{FF2B5EF4-FFF2-40B4-BE49-F238E27FC236}">
                <a16:creationId xmlns:a16="http://schemas.microsoft.com/office/drawing/2014/main" id="{2A652920-8670-497A-B63F-EB772C3B51A8}"/>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sz="4000"/>
              <a:t>Where is Norton Priory</a:t>
            </a:r>
          </a:p>
        </p:txBody>
      </p:sp>
      <p:sp>
        <p:nvSpPr>
          <p:cNvPr id="4" name="Text Placeholder 3">
            <a:extLst>
              <a:ext uri="{FF2B5EF4-FFF2-40B4-BE49-F238E27FC236}">
                <a16:creationId xmlns:a16="http://schemas.microsoft.com/office/drawing/2014/main" id="{B30D2CB3-D003-4654-BD8E-E3D99E9EF1CB}"/>
              </a:ext>
            </a:extLst>
          </p:cNvPr>
          <p:cNvSpPr>
            <a:spLocks noGrp="1"/>
          </p:cNvSpPr>
          <p:nvPr>
            <p:ph type="body" sz="half" idx="2"/>
          </p:nvPr>
        </p:nvSpPr>
        <p:spPr>
          <a:xfrm>
            <a:off x="818713" y="2413000"/>
            <a:ext cx="3835583" cy="3632200"/>
          </a:xfrm>
        </p:spPr>
        <p:txBody>
          <a:bodyPr vert="horz" lIns="91440" tIns="45720" rIns="91440" bIns="45720" rtlCol="0" anchor="ctr">
            <a:normAutofit/>
          </a:bodyPr>
          <a:lstStyle/>
          <a:p>
            <a:pPr marL="285750" indent="-285750">
              <a:buFont typeface="Courier New" panose="02070309020205020404" pitchFamily="49" charset="0"/>
              <a:buChar char="o"/>
            </a:pPr>
            <a:r>
              <a:rPr lang="en-US" sz="1600" dirty="0"/>
              <a:t>Norton Priory is located in the city of Runcorn </a:t>
            </a:r>
          </a:p>
          <a:p>
            <a:pPr marL="285750" indent="-285750">
              <a:buFont typeface="Courier New" panose="02070309020205020404" pitchFamily="49" charset="0"/>
              <a:buChar char="o"/>
            </a:pPr>
            <a:r>
              <a:rPr lang="en-US" sz="1600" dirty="0"/>
              <a:t>It is located approximately three miles from Halton castle </a:t>
            </a:r>
          </a:p>
          <a:p>
            <a:pPr marL="285750" indent="-285750">
              <a:buFont typeface="Courier New" panose="02070309020205020404" pitchFamily="49" charset="0"/>
              <a:buChar char="o"/>
            </a:pPr>
            <a:r>
              <a:rPr lang="en-US" sz="1600" dirty="0"/>
              <a:t>It is also located approximately one mile from Windmill Hill</a:t>
            </a:r>
          </a:p>
        </p:txBody>
      </p:sp>
      <p:sp>
        <p:nvSpPr>
          <p:cNvPr id="6" name="TextBox 5">
            <a:extLst>
              <a:ext uri="{FF2B5EF4-FFF2-40B4-BE49-F238E27FC236}">
                <a16:creationId xmlns:a16="http://schemas.microsoft.com/office/drawing/2014/main" id="{4BC88043-57D9-4116-9803-C7AA555C54DD}"/>
              </a:ext>
            </a:extLst>
          </p:cNvPr>
          <p:cNvSpPr txBox="1"/>
          <p:nvPr/>
        </p:nvSpPr>
        <p:spPr>
          <a:xfrm>
            <a:off x="191069" y="5868536"/>
            <a:ext cx="11818961" cy="1077218"/>
          </a:xfrm>
          <a:prstGeom prst="rect">
            <a:avLst/>
          </a:prstGeom>
          <a:noFill/>
        </p:spPr>
        <p:txBody>
          <a:bodyPr wrap="square" rtlCol="0">
            <a:spAutoFit/>
          </a:bodyPr>
          <a:lstStyle/>
          <a:p>
            <a:r>
              <a:rPr lang="en-GB" sz="1600" dirty="0"/>
              <a:t>Source: </a:t>
            </a:r>
            <a:r>
              <a:rPr lang="en-GB" sz="1600" dirty="0">
                <a:hlinkClick r:id="rId3"/>
              </a:rPr>
              <a:t>https://www.google.co.uk/maps/place/Norton+Priory+Museum+%26+Gardens/@53.3338619,-2.6870373,3758m/data=!3m1!1e3!4m5!3m4!1s0x487ae2b478146af3:0x7f532b6cf13af346!8m2!3d53.342407!4d-2.680208?hl=en</a:t>
            </a:r>
            <a:r>
              <a:rPr lang="en-GB" sz="1600" dirty="0"/>
              <a:t> (04/05/2018 14:00)</a:t>
            </a:r>
          </a:p>
          <a:p>
            <a:endParaRPr lang="en-GB" sz="1600" dirty="0"/>
          </a:p>
        </p:txBody>
      </p:sp>
    </p:spTree>
    <p:extLst>
      <p:ext uri="{BB962C8B-B14F-4D97-AF65-F5344CB8AC3E}">
        <p14:creationId xmlns:p14="http://schemas.microsoft.com/office/powerpoint/2010/main" val="1883058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A4A24-53C6-470B-837C-3254A7B1C90A}"/>
              </a:ext>
            </a:extLst>
          </p:cNvPr>
          <p:cNvSpPr>
            <a:spLocks noGrp="1"/>
          </p:cNvSpPr>
          <p:nvPr>
            <p:ph type="title"/>
          </p:nvPr>
        </p:nvSpPr>
        <p:spPr/>
        <p:txBody>
          <a:bodyPr/>
          <a:lstStyle/>
          <a:p>
            <a:r>
              <a:rPr lang="en-GB" dirty="0"/>
              <a:t>Notable features </a:t>
            </a:r>
          </a:p>
        </p:txBody>
      </p:sp>
      <p:sp>
        <p:nvSpPr>
          <p:cNvPr id="3" name="Content Placeholder 2">
            <a:extLst>
              <a:ext uri="{FF2B5EF4-FFF2-40B4-BE49-F238E27FC236}">
                <a16:creationId xmlns:a16="http://schemas.microsoft.com/office/drawing/2014/main" id="{F7610877-EF41-46D7-9D42-37A857DE877A}"/>
              </a:ext>
            </a:extLst>
          </p:cNvPr>
          <p:cNvSpPr>
            <a:spLocks noGrp="1"/>
          </p:cNvSpPr>
          <p:nvPr>
            <p:ph idx="1"/>
          </p:nvPr>
        </p:nvSpPr>
        <p:spPr/>
        <p:txBody>
          <a:bodyPr/>
          <a:lstStyle/>
          <a:p>
            <a:r>
              <a:rPr lang="en-GB" dirty="0"/>
              <a:t>One of the few Augustine priories in the north of England </a:t>
            </a:r>
          </a:p>
          <a:p>
            <a:r>
              <a:rPr lang="en-GB" dirty="0"/>
              <a:t>Contains a 14</a:t>
            </a:r>
            <a:r>
              <a:rPr lang="en-GB" baseline="30000" dirty="0"/>
              <a:t>th</a:t>
            </a:r>
            <a:r>
              <a:rPr lang="en-GB" dirty="0"/>
              <a:t> century statue of Saint Christopher  </a:t>
            </a:r>
          </a:p>
          <a:p>
            <a:r>
              <a:rPr lang="en-GB" dirty="0"/>
              <a:t>Has 3 stages of occupation: medieval Priory, Tudor house, Georgian house and walled garden sections of each stage of the site can be seen at the museum. </a:t>
            </a:r>
          </a:p>
        </p:txBody>
      </p:sp>
      <p:sp>
        <p:nvSpPr>
          <p:cNvPr id="4" name="TextBox 3">
            <a:extLst>
              <a:ext uri="{FF2B5EF4-FFF2-40B4-BE49-F238E27FC236}">
                <a16:creationId xmlns:a16="http://schemas.microsoft.com/office/drawing/2014/main" id="{A039D991-312F-4EF7-85A3-8E01725430F1}"/>
              </a:ext>
            </a:extLst>
          </p:cNvPr>
          <p:cNvSpPr txBox="1"/>
          <p:nvPr/>
        </p:nvSpPr>
        <p:spPr>
          <a:xfrm>
            <a:off x="1719618" y="5622878"/>
            <a:ext cx="6605516" cy="646331"/>
          </a:xfrm>
          <a:prstGeom prst="rect">
            <a:avLst/>
          </a:prstGeom>
          <a:noFill/>
        </p:spPr>
        <p:txBody>
          <a:bodyPr wrap="square" rtlCol="0">
            <a:spAutoFit/>
          </a:bodyPr>
          <a:lstStyle/>
          <a:p>
            <a:r>
              <a:rPr lang="en-GB" dirty="0"/>
              <a:t>Source:</a:t>
            </a:r>
            <a:r>
              <a:rPr lang="en-GB" dirty="0">
                <a:hlinkClick r:id="rId2"/>
              </a:rPr>
              <a:t> </a:t>
            </a:r>
            <a:r>
              <a:rPr lang="en-GB" u="sng" dirty="0">
                <a:hlinkClick r:id="rId2"/>
              </a:rPr>
              <a:t>http://nortonpriory.org/</a:t>
            </a:r>
            <a:r>
              <a:rPr lang="en-GB" u="sng" dirty="0"/>
              <a:t> </a:t>
            </a:r>
            <a:r>
              <a:rPr lang="en-GB" dirty="0"/>
              <a:t>(04/05/2018 13:10)</a:t>
            </a:r>
          </a:p>
          <a:p>
            <a:endParaRPr lang="en-GB" u="sng" dirty="0"/>
          </a:p>
        </p:txBody>
      </p:sp>
    </p:spTree>
    <p:extLst>
      <p:ext uri="{BB962C8B-B14F-4D97-AF65-F5344CB8AC3E}">
        <p14:creationId xmlns:p14="http://schemas.microsoft.com/office/powerpoint/2010/main" val="4172960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A05E2-3600-42C8-B224-9C8CFF67E43C}"/>
              </a:ext>
            </a:extLst>
          </p:cNvPr>
          <p:cNvSpPr>
            <a:spLocks noGrp="1"/>
          </p:cNvSpPr>
          <p:nvPr>
            <p:ph type="title"/>
          </p:nvPr>
        </p:nvSpPr>
        <p:spPr/>
        <p:txBody>
          <a:bodyPr/>
          <a:lstStyle/>
          <a:p>
            <a:r>
              <a:rPr lang="en-GB" dirty="0"/>
              <a:t>Current uses and statistics </a:t>
            </a:r>
          </a:p>
        </p:txBody>
      </p:sp>
      <p:sp>
        <p:nvSpPr>
          <p:cNvPr id="3" name="Content Placeholder 2">
            <a:extLst>
              <a:ext uri="{FF2B5EF4-FFF2-40B4-BE49-F238E27FC236}">
                <a16:creationId xmlns:a16="http://schemas.microsoft.com/office/drawing/2014/main" id="{1482217F-E298-41C0-81EB-D0E2A0F3AF5C}"/>
              </a:ext>
            </a:extLst>
          </p:cNvPr>
          <p:cNvSpPr>
            <a:spLocks noGrp="1"/>
          </p:cNvSpPr>
          <p:nvPr>
            <p:ph idx="1"/>
          </p:nvPr>
        </p:nvSpPr>
        <p:spPr/>
        <p:txBody>
          <a:bodyPr/>
          <a:lstStyle/>
          <a:p>
            <a:r>
              <a:rPr lang="en-GB" dirty="0"/>
              <a:t> A record 10,000 visitors came to the site within the first month of it reopening after refurbishments in August 2016  </a:t>
            </a:r>
          </a:p>
          <a:p>
            <a:r>
              <a:rPr lang="en-GB" dirty="0"/>
              <a:t>It mainly tailored to young families and elderly couples </a:t>
            </a:r>
          </a:p>
          <a:p>
            <a:r>
              <a:rPr lang="en-GB" dirty="0"/>
              <a:t>Usually receives 44,000 visitors per year</a:t>
            </a:r>
          </a:p>
          <a:p>
            <a:r>
              <a:rPr lang="en-GB" dirty="0"/>
              <a:t>Primarily used for educational purposes as a museum</a:t>
            </a:r>
          </a:p>
          <a:p>
            <a:r>
              <a:rPr lang="en-GB" dirty="0"/>
              <a:t>Other uses are wedding venues, educational workshops and school trips</a:t>
            </a:r>
          </a:p>
        </p:txBody>
      </p:sp>
      <p:sp>
        <p:nvSpPr>
          <p:cNvPr id="4" name="TextBox 3">
            <a:extLst>
              <a:ext uri="{FF2B5EF4-FFF2-40B4-BE49-F238E27FC236}">
                <a16:creationId xmlns:a16="http://schemas.microsoft.com/office/drawing/2014/main" id="{2271F4D5-6D3F-4F52-BA89-D482F6D42341}"/>
              </a:ext>
            </a:extLst>
          </p:cNvPr>
          <p:cNvSpPr txBox="1"/>
          <p:nvPr/>
        </p:nvSpPr>
        <p:spPr>
          <a:xfrm>
            <a:off x="1146412" y="5977719"/>
            <a:ext cx="5732060" cy="646331"/>
          </a:xfrm>
          <a:prstGeom prst="rect">
            <a:avLst/>
          </a:prstGeom>
          <a:noFill/>
        </p:spPr>
        <p:txBody>
          <a:bodyPr wrap="square" rtlCol="0">
            <a:spAutoFit/>
          </a:bodyPr>
          <a:lstStyle/>
          <a:p>
            <a:r>
              <a:rPr lang="en-GB" dirty="0"/>
              <a:t>Source: </a:t>
            </a:r>
            <a:r>
              <a:rPr lang="en-GB" dirty="0">
                <a:hlinkClick r:id="rId2"/>
              </a:rPr>
              <a:t>http://nortonpriory.org/new-museum-smashes-records/</a:t>
            </a:r>
            <a:r>
              <a:rPr lang="en-GB" dirty="0"/>
              <a:t> (04/05/2018 14:15)</a:t>
            </a:r>
          </a:p>
        </p:txBody>
      </p:sp>
    </p:spTree>
    <p:extLst>
      <p:ext uri="{BB962C8B-B14F-4D97-AF65-F5344CB8AC3E}">
        <p14:creationId xmlns:p14="http://schemas.microsoft.com/office/powerpoint/2010/main" val="3876427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4A38-05E5-4B6E-9412-11A165E80D7A}"/>
              </a:ext>
            </a:extLst>
          </p:cNvPr>
          <p:cNvSpPr>
            <a:spLocks noGrp="1"/>
          </p:cNvSpPr>
          <p:nvPr>
            <p:ph type="title"/>
          </p:nvPr>
        </p:nvSpPr>
        <p:spPr/>
        <p:txBody>
          <a:bodyPr/>
          <a:lstStyle/>
          <a:p>
            <a:r>
              <a:rPr lang="en-GB" dirty="0"/>
              <a:t>What challenges does it face</a:t>
            </a:r>
          </a:p>
        </p:txBody>
      </p:sp>
      <p:sp>
        <p:nvSpPr>
          <p:cNvPr id="3" name="Text Placeholder 2">
            <a:extLst>
              <a:ext uri="{FF2B5EF4-FFF2-40B4-BE49-F238E27FC236}">
                <a16:creationId xmlns:a16="http://schemas.microsoft.com/office/drawing/2014/main" id="{B5FA93BF-33C3-4D85-B006-67B09FFD9D4B}"/>
              </a:ext>
            </a:extLst>
          </p:cNvPr>
          <p:cNvSpPr>
            <a:spLocks noGrp="1"/>
          </p:cNvSpPr>
          <p:nvPr>
            <p:ph type="body" idx="1"/>
          </p:nvPr>
        </p:nvSpPr>
        <p:spPr/>
        <p:txBody>
          <a:bodyPr/>
          <a:lstStyle/>
          <a:p>
            <a:r>
              <a:rPr lang="en-GB" dirty="0"/>
              <a:t>Strengths </a:t>
            </a:r>
          </a:p>
        </p:txBody>
      </p:sp>
      <p:sp>
        <p:nvSpPr>
          <p:cNvPr id="4" name="Content Placeholder 3">
            <a:extLst>
              <a:ext uri="{FF2B5EF4-FFF2-40B4-BE49-F238E27FC236}">
                <a16:creationId xmlns:a16="http://schemas.microsoft.com/office/drawing/2014/main" id="{C8FA787F-6C51-4367-AEC5-D43D0E44B191}"/>
              </a:ext>
            </a:extLst>
          </p:cNvPr>
          <p:cNvSpPr>
            <a:spLocks noGrp="1"/>
          </p:cNvSpPr>
          <p:nvPr>
            <p:ph sz="half" idx="2"/>
          </p:nvPr>
        </p:nvSpPr>
        <p:spPr/>
        <p:txBody>
          <a:bodyPr>
            <a:normAutofit lnSpcReduction="10000"/>
          </a:bodyPr>
          <a:lstStyle/>
          <a:p>
            <a:r>
              <a:rPr lang="en-GB" dirty="0"/>
              <a:t>Has a unique history </a:t>
            </a:r>
          </a:p>
          <a:p>
            <a:r>
              <a:rPr lang="en-GB" dirty="0"/>
              <a:t>Site has three periods of usage: Victorian, Georgian and medieval abbey </a:t>
            </a:r>
          </a:p>
          <a:p>
            <a:r>
              <a:rPr lang="en-GB" dirty="0"/>
              <a:t>Has regularly scheduled events which gets some attention from the local community </a:t>
            </a:r>
          </a:p>
          <a:p>
            <a:r>
              <a:rPr lang="en-GB" dirty="0"/>
              <a:t>Has a close relationship to a local castle in the area </a:t>
            </a:r>
          </a:p>
          <a:p>
            <a:r>
              <a:rPr lang="en-GB" dirty="0"/>
              <a:t>Has a membership programme which gives members discounts at the museum </a:t>
            </a:r>
          </a:p>
        </p:txBody>
      </p:sp>
      <p:sp>
        <p:nvSpPr>
          <p:cNvPr id="5" name="Text Placeholder 4">
            <a:extLst>
              <a:ext uri="{FF2B5EF4-FFF2-40B4-BE49-F238E27FC236}">
                <a16:creationId xmlns:a16="http://schemas.microsoft.com/office/drawing/2014/main" id="{5D2BAD25-E7BF-40A8-B0D9-9685834B73BA}"/>
              </a:ext>
            </a:extLst>
          </p:cNvPr>
          <p:cNvSpPr>
            <a:spLocks noGrp="1"/>
          </p:cNvSpPr>
          <p:nvPr>
            <p:ph type="body" sz="quarter" idx="3"/>
          </p:nvPr>
        </p:nvSpPr>
        <p:spPr/>
        <p:txBody>
          <a:bodyPr/>
          <a:lstStyle/>
          <a:p>
            <a:r>
              <a:rPr lang="en-GB" dirty="0"/>
              <a:t>Weaknesses </a:t>
            </a:r>
          </a:p>
        </p:txBody>
      </p:sp>
      <p:sp>
        <p:nvSpPr>
          <p:cNvPr id="6" name="Content Placeholder 5">
            <a:extLst>
              <a:ext uri="{FF2B5EF4-FFF2-40B4-BE49-F238E27FC236}">
                <a16:creationId xmlns:a16="http://schemas.microsoft.com/office/drawing/2014/main" id="{0CC9D1AD-E5DD-4552-823F-A34C6B869044}"/>
              </a:ext>
            </a:extLst>
          </p:cNvPr>
          <p:cNvSpPr>
            <a:spLocks noGrp="1"/>
          </p:cNvSpPr>
          <p:nvPr>
            <p:ph sz="quarter" idx="4"/>
          </p:nvPr>
        </p:nvSpPr>
        <p:spPr/>
        <p:txBody>
          <a:bodyPr>
            <a:normAutofit lnSpcReduction="10000"/>
          </a:bodyPr>
          <a:lstStyle/>
          <a:p>
            <a:r>
              <a:rPr lang="en-GB" dirty="0"/>
              <a:t>Not in a well known area </a:t>
            </a:r>
          </a:p>
          <a:p>
            <a:r>
              <a:rPr lang="en-GB" dirty="0"/>
              <a:t>Not well advertised in the local area or online</a:t>
            </a:r>
          </a:p>
          <a:p>
            <a:r>
              <a:rPr lang="en-GB" dirty="0"/>
              <a:t>Very small site </a:t>
            </a:r>
          </a:p>
          <a:p>
            <a:r>
              <a:rPr lang="en-GB" dirty="0"/>
              <a:t>Main workforce is consisted of volunteers with only 17 paid members of staff</a:t>
            </a:r>
          </a:p>
          <a:p>
            <a:r>
              <a:rPr lang="en-GB" dirty="0"/>
              <a:t>Very basic layout on website </a:t>
            </a:r>
          </a:p>
          <a:p>
            <a:r>
              <a:rPr lang="en-GB" dirty="0"/>
              <a:t>High admission fees</a:t>
            </a:r>
          </a:p>
        </p:txBody>
      </p:sp>
      <p:sp>
        <p:nvSpPr>
          <p:cNvPr id="7" name="TextBox 6">
            <a:extLst>
              <a:ext uri="{FF2B5EF4-FFF2-40B4-BE49-F238E27FC236}">
                <a16:creationId xmlns:a16="http://schemas.microsoft.com/office/drawing/2014/main" id="{25AED4AE-63A9-49DE-9A25-6DC32DF0CDD4}"/>
              </a:ext>
            </a:extLst>
          </p:cNvPr>
          <p:cNvSpPr txBox="1"/>
          <p:nvPr/>
        </p:nvSpPr>
        <p:spPr>
          <a:xfrm>
            <a:off x="95534" y="6041480"/>
            <a:ext cx="11696131" cy="369332"/>
          </a:xfrm>
          <a:prstGeom prst="rect">
            <a:avLst/>
          </a:prstGeom>
          <a:noFill/>
        </p:spPr>
        <p:txBody>
          <a:bodyPr wrap="square" rtlCol="0">
            <a:spAutoFit/>
          </a:bodyPr>
          <a:lstStyle/>
          <a:p>
            <a:r>
              <a:rPr lang="en-GB" dirty="0"/>
              <a:t>Source: </a:t>
            </a:r>
            <a:r>
              <a:rPr lang="en-GB" dirty="0">
                <a:hlinkClick r:id="rId2"/>
              </a:rPr>
              <a:t>https://www.theguardian.com/uk/2000/aug/29/davidward1</a:t>
            </a:r>
            <a:r>
              <a:rPr lang="en-GB" dirty="0"/>
              <a:t> (04/05/2018 13:00)</a:t>
            </a:r>
          </a:p>
        </p:txBody>
      </p:sp>
    </p:spTree>
    <p:extLst>
      <p:ext uri="{BB962C8B-B14F-4D97-AF65-F5344CB8AC3E}">
        <p14:creationId xmlns:p14="http://schemas.microsoft.com/office/powerpoint/2010/main" val="930837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FB087-AB0A-48E3-B4A9-C128D9ADA6F1}"/>
              </a:ext>
            </a:extLst>
          </p:cNvPr>
          <p:cNvSpPr>
            <a:spLocks noGrp="1"/>
          </p:cNvSpPr>
          <p:nvPr>
            <p:ph type="title"/>
          </p:nvPr>
        </p:nvSpPr>
        <p:spPr/>
        <p:txBody>
          <a:bodyPr/>
          <a:lstStyle/>
          <a:p>
            <a:r>
              <a:rPr lang="en-GB" dirty="0"/>
              <a:t>What challenges does it face continued</a:t>
            </a:r>
          </a:p>
        </p:txBody>
      </p:sp>
      <p:sp>
        <p:nvSpPr>
          <p:cNvPr id="3" name="Text Placeholder 2">
            <a:extLst>
              <a:ext uri="{FF2B5EF4-FFF2-40B4-BE49-F238E27FC236}">
                <a16:creationId xmlns:a16="http://schemas.microsoft.com/office/drawing/2014/main" id="{4F770E36-ACF2-4FC8-B02D-D2D53B2B710E}"/>
              </a:ext>
            </a:extLst>
          </p:cNvPr>
          <p:cNvSpPr>
            <a:spLocks noGrp="1"/>
          </p:cNvSpPr>
          <p:nvPr>
            <p:ph type="body" idx="1"/>
          </p:nvPr>
        </p:nvSpPr>
        <p:spPr/>
        <p:txBody>
          <a:bodyPr/>
          <a:lstStyle/>
          <a:p>
            <a:r>
              <a:rPr lang="en-GB" dirty="0"/>
              <a:t>Opportunities </a:t>
            </a:r>
          </a:p>
        </p:txBody>
      </p:sp>
      <p:sp>
        <p:nvSpPr>
          <p:cNvPr id="4" name="Content Placeholder 3">
            <a:extLst>
              <a:ext uri="{FF2B5EF4-FFF2-40B4-BE49-F238E27FC236}">
                <a16:creationId xmlns:a16="http://schemas.microsoft.com/office/drawing/2014/main" id="{14135E89-13C8-4E1F-B01C-BB7B2AF16F29}"/>
              </a:ext>
            </a:extLst>
          </p:cNvPr>
          <p:cNvSpPr>
            <a:spLocks noGrp="1"/>
          </p:cNvSpPr>
          <p:nvPr>
            <p:ph sz="half" idx="2"/>
          </p:nvPr>
        </p:nvSpPr>
        <p:spPr/>
        <p:txBody>
          <a:bodyPr>
            <a:normAutofit fontScale="77500" lnSpcReduction="20000"/>
          </a:bodyPr>
          <a:lstStyle/>
          <a:p>
            <a:r>
              <a:rPr lang="en-GB" dirty="0"/>
              <a:t>The new refurbishment has managed to bring in 10,000 visitors in the first month of it reopening in 2016 which has increased its popularity</a:t>
            </a:r>
          </a:p>
          <a:p>
            <a:r>
              <a:rPr lang="en-GB" dirty="0"/>
              <a:t>There is a lot of opportunity to expand on the other stages of occupation through the Victorian and the Georgian period</a:t>
            </a:r>
          </a:p>
          <a:p>
            <a:r>
              <a:rPr lang="en-GB" dirty="0"/>
              <a:t>There is a large public field next to the museum and gardens which there is meant to be a medieval re-enactment taking place in august of this year which could be a could opportunity to increase numbers if it was held annually </a:t>
            </a:r>
          </a:p>
          <a:p>
            <a:r>
              <a:rPr lang="en-GB" dirty="0"/>
              <a:t>Has recently on the “small attraction of the year” award at the Marketing Cheshire Annual Tourism Awards which could increase publicity and possibly ask for more funding from the local council </a:t>
            </a:r>
          </a:p>
        </p:txBody>
      </p:sp>
      <p:sp>
        <p:nvSpPr>
          <p:cNvPr id="5" name="Text Placeholder 4">
            <a:extLst>
              <a:ext uri="{FF2B5EF4-FFF2-40B4-BE49-F238E27FC236}">
                <a16:creationId xmlns:a16="http://schemas.microsoft.com/office/drawing/2014/main" id="{5E0D3DB1-DDA7-40D5-B33F-0B083BA06440}"/>
              </a:ext>
            </a:extLst>
          </p:cNvPr>
          <p:cNvSpPr>
            <a:spLocks noGrp="1"/>
          </p:cNvSpPr>
          <p:nvPr>
            <p:ph type="body" sz="quarter" idx="3"/>
          </p:nvPr>
        </p:nvSpPr>
        <p:spPr/>
        <p:txBody>
          <a:bodyPr/>
          <a:lstStyle/>
          <a:p>
            <a:r>
              <a:rPr lang="en-GB" dirty="0"/>
              <a:t>Threats </a:t>
            </a:r>
          </a:p>
        </p:txBody>
      </p:sp>
      <p:sp>
        <p:nvSpPr>
          <p:cNvPr id="6" name="Content Placeholder 5">
            <a:extLst>
              <a:ext uri="{FF2B5EF4-FFF2-40B4-BE49-F238E27FC236}">
                <a16:creationId xmlns:a16="http://schemas.microsoft.com/office/drawing/2014/main" id="{B331A140-C726-495C-B137-3EAB69AF1C16}"/>
              </a:ext>
            </a:extLst>
          </p:cNvPr>
          <p:cNvSpPr>
            <a:spLocks noGrp="1"/>
          </p:cNvSpPr>
          <p:nvPr>
            <p:ph sz="quarter" idx="4"/>
          </p:nvPr>
        </p:nvSpPr>
        <p:spPr/>
        <p:txBody>
          <a:bodyPr>
            <a:normAutofit fontScale="77500" lnSpcReduction="20000"/>
          </a:bodyPr>
          <a:lstStyle/>
          <a:p>
            <a:r>
              <a:rPr lang="en-GB" dirty="0"/>
              <a:t>Had a budget cut of £41,000 in 2001and is at a further risk of budget cuts due to Brexit</a:t>
            </a:r>
          </a:p>
          <a:p>
            <a:r>
              <a:rPr lang="en-GB" dirty="0"/>
              <a:t>The lack of advertisement may slow the development of the site as well as resulting in a drop in the current interest that has been developed after the museum has been refurbished </a:t>
            </a:r>
          </a:p>
          <a:p>
            <a:endParaRPr lang="en-GB" dirty="0"/>
          </a:p>
        </p:txBody>
      </p:sp>
    </p:spTree>
    <p:extLst>
      <p:ext uri="{BB962C8B-B14F-4D97-AF65-F5344CB8AC3E}">
        <p14:creationId xmlns:p14="http://schemas.microsoft.com/office/powerpoint/2010/main" val="345480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8CFD5-1D89-487C-A8A5-CAD3D9DC61C5}"/>
              </a:ext>
            </a:extLst>
          </p:cNvPr>
          <p:cNvSpPr>
            <a:spLocks noGrp="1"/>
          </p:cNvSpPr>
          <p:nvPr>
            <p:ph type="title"/>
          </p:nvPr>
        </p:nvSpPr>
        <p:spPr/>
        <p:txBody>
          <a:bodyPr/>
          <a:lstStyle/>
          <a:p>
            <a:r>
              <a:rPr lang="en-GB" dirty="0"/>
              <a:t>How to overcome these challenges </a:t>
            </a:r>
          </a:p>
        </p:txBody>
      </p:sp>
      <p:sp>
        <p:nvSpPr>
          <p:cNvPr id="3" name="Content Placeholder 2">
            <a:extLst>
              <a:ext uri="{FF2B5EF4-FFF2-40B4-BE49-F238E27FC236}">
                <a16:creationId xmlns:a16="http://schemas.microsoft.com/office/drawing/2014/main" id="{E41896C4-8752-490C-934C-1A1502A3FBE1}"/>
              </a:ext>
            </a:extLst>
          </p:cNvPr>
          <p:cNvSpPr>
            <a:spLocks noGrp="1"/>
          </p:cNvSpPr>
          <p:nvPr>
            <p:ph idx="1"/>
          </p:nvPr>
        </p:nvSpPr>
        <p:spPr/>
        <p:txBody>
          <a:bodyPr/>
          <a:lstStyle/>
          <a:p>
            <a:r>
              <a:rPr lang="en-GB" dirty="0"/>
              <a:t>Add more of the budget to advertisement, both in the local area and online</a:t>
            </a:r>
          </a:p>
          <a:p>
            <a:r>
              <a:rPr lang="en-GB" dirty="0"/>
              <a:t>Look for collaborations with local hotels for example offer a discount or other kind of deal </a:t>
            </a:r>
          </a:p>
          <a:p>
            <a:r>
              <a:rPr lang="en-GB" dirty="0"/>
              <a:t>Offer discounts on group visits for more groups of people than just families </a:t>
            </a:r>
          </a:p>
          <a:p>
            <a:r>
              <a:rPr lang="en-GB" dirty="0"/>
              <a:t>Collaborate with major heritage organisations such as English heritage and National trust</a:t>
            </a:r>
          </a:p>
          <a:p>
            <a:endParaRPr lang="en-GB" dirty="0"/>
          </a:p>
        </p:txBody>
      </p:sp>
    </p:spTree>
    <p:extLst>
      <p:ext uri="{BB962C8B-B14F-4D97-AF65-F5344CB8AC3E}">
        <p14:creationId xmlns:p14="http://schemas.microsoft.com/office/powerpoint/2010/main" val="953621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80DD-A46D-4B81-B605-7C2C6F411856}"/>
              </a:ext>
            </a:extLst>
          </p:cNvPr>
          <p:cNvSpPr>
            <a:spLocks noGrp="1"/>
          </p:cNvSpPr>
          <p:nvPr>
            <p:ph type="title"/>
          </p:nvPr>
        </p:nvSpPr>
        <p:spPr/>
        <p:txBody>
          <a:bodyPr/>
          <a:lstStyle/>
          <a:p>
            <a:r>
              <a:rPr lang="en-GB" dirty="0"/>
              <a:t>Future development of the site</a:t>
            </a:r>
          </a:p>
        </p:txBody>
      </p:sp>
      <p:sp>
        <p:nvSpPr>
          <p:cNvPr id="3" name="Content Placeholder 2">
            <a:extLst>
              <a:ext uri="{FF2B5EF4-FFF2-40B4-BE49-F238E27FC236}">
                <a16:creationId xmlns:a16="http://schemas.microsoft.com/office/drawing/2014/main" id="{5FE9C9F9-1C13-48A8-AF24-49A3C342BBFA}"/>
              </a:ext>
            </a:extLst>
          </p:cNvPr>
          <p:cNvSpPr>
            <a:spLocks noGrp="1"/>
          </p:cNvSpPr>
          <p:nvPr>
            <p:ph idx="1"/>
          </p:nvPr>
        </p:nvSpPr>
        <p:spPr/>
        <p:txBody>
          <a:bodyPr/>
          <a:lstStyle/>
          <a:p>
            <a:r>
              <a:rPr lang="en-GB" dirty="0"/>
              <a:t>Develop marketing efforts to cater towards young adults and students </a:t>
            </a:r>
          </a:p>
          <a:p>
            <a:r>
              <a:rPr lang="en-GB" dirty="0"/>
              <a:t>Add more detail to exhibits to cater to people who are more knowledgeable of the time period </a:t>
            </a:r>
          </a:p>
          <a:p>
            <a:r>
              <a:rPr lang="en-GB" dirty="0"/>
              <a:t>Build on the new found interest in the site to add new exhibitions showing the other stages of occupation </a:t>
            </a:r>
          </a:p>
          <a:p>
            <a:r>
              <a:rPr lang="en-GB" dirty="0"/>
              <a:t>Try to form a partnership with well known heritage organisations such as historic England </a:t>
            </a:r>
          </a:p>
          <a:p>
            <a:endParaRPr lang="en-GB" dirty="0"/>
          </a:p>
        </p:txBody>
      </p:sp>
    </p:spTree>
    <p:extLst>
      <p:ext uri="{BB962C8B-B14F-4D97-AF65-F5344CB8AC3E}">
        <p14:creationId xmlns:p14="http://schemas.microsoft.com/office/powerpoint/2010/main" val="3700058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8F5F7-A1DD-498D-8DD1-B5E3DFC02FBA}"/>
              </a:ext>
            </a:extLst>
          </p:cNvPr>
          <p:cNvSpPr>
            <a:spLocks noGrp="1"/>
          </p:cNvSpPr>
          <p:nvPr>
            <p:ph type="title"/>
          </p:nvPr>
        </p:nvSpPr>
        <p:spPr/>
        <p:txBody>
          <a:bodyPr/>
          <a:lstStyle/>
          <a:p>
            <a:r>
              <a:rPr lang="en-GB" dirty="0"/>
              <a:t>Funding sources </a:t>
            </a:r>
          </a:p>
        </p:txBody>
      </p:sp>
      <p:sp>
        <p:nvSpPr>
          <p:cNvPr id="3" name="Content Placeholder 2">
            <a:extLst>
              <a:ext uri="{FF2B5EF4-FFF2-40B4-BE49-F238E27FC236}">
                <a16:creationId xmlns:a16="http://schemas.microsoft.com/office/drawing/2014/main" id="{E2CE23E9-98D3-4AA6-AEC5-4C6FB96AD61C}"/>
              </a:ext>
            </a:extLst>
          </p:cNvPr>
          <p:cNvSpPr>
            <a:spLocks noGrp="1"/>
          </p:cNvSpPr>
          <p:nvPr>
            <p:ph idx="1"/>
          </p:nvPr>
        </p:nvSpPr>
        <p:spPr/>
        <p:txBody>
          <a:bodyPr/>
          <a:lstStyle/>
          <a:p>
            <a:r>
              <a:rPr lang="en-GB" dirty="0"/>
              <a:t>Halton council: use the new found interest in the site to ask for grant to improve site awareness </a:t>
            </a:r>
          </a:p>
          <a:p>
            <a:r>
              <a:rPr lang="en-GB" dirty="0"/>
              <a:t>Heritage organisations: if partnership is successful then additional funds will be granted after assessment </a:t>
            </a:r>
          </a:p>
          <a:p>
            <a:r>
              <a:rPr lang="en-GB" dirty="0"/>
              <a:t>Visitors: if popularity increases or is maintained at current rate after reopening then current admission prices will result in a higher net gain of funds</a:t>
            </a:r>
          </a:p>
        </p:txBody>
      </p:sp>
    </p:spTree>
    <p:extLst>
      <p:ext uri="{BB962C8B-B14F-4D97-AF65-F5344CB8AC3E}">
        <p14:creationId xmlns:p14="http://schemas.microsoft.com/office/powerpoint/2010/main" val="3946919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775F366-526C-4C42-8931-696FFE8AA51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8">
            <a:extLst>
              <a:ext uri="{FF2B5EF4-FFF2-40B4-BE49-F238E27FC236}">
                <a16:creationId xmlns:a16="http://schemas.microsoft.com/office/drawing/2014/main" id="{2FE8DED1-24FF-4A79-873B-ECE3ABE7303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AA6A048-501A-4387-906B-B8A8543E7B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02A2B2-E63D-41D8-AB9E-3E4F30B8BAC2}"/>
              </a:ext>
            </a:extLst>
          </p:cNvPr>
          <p:cNvSpPr>
            <a:spLocks noGrp="1"/>
          </p:cNvSpPr>
          <p:nvPr>
            <p:ph type="title"/>
          </p:nvPr>
        </p:nvSpPr>
        <p:spPr>
          <a:xfrm>
            <a:off x="1280559" y="1286935"/>
            <a:ext cx="9638153" cy="2668377"/>
          </a:xfrm>
          <a:effectLst/>
        </p:spPr>
        <p:txBody>
          <a:bodyPr vert="horz" lIns="91440" tIns="45720" rIns="91440" bIns="45720" rtlCol="0" anchor="b">
            <a:normAutofit/>
          </a:bodyPr>
          <a:lstStyle/>
          <a:p>
            <a:pPr algn="ctr"/>
            <a:r>
              <a:rPr lang="en-US" sz="5400" dirty="0">
                <a:solidFill>
                  <a:schemeClr val="tx1"/>
                </a:solidFill>
              </a:rPr>
              <a:t>Questions </a:t>
            </a:r>
          </a:p>
        </p:txBody>
      </p:sp>
    </p:spTree>
    <p:extLst>
      <p:ext uri="{BB962C8B-B14F-4D97-AF65-F5344CB8AC3E}">
        <p14:creationId xmlns:p14="http://schemas.microsoft.com/office/powerpoint/2010/main" val="259498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FB45-5268-4810-A484-099E03C03DD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079FB1F-23BB-4821-AA6A-18F96AB775B7}"/>
              </a:ext>
            </a:extLst>
          </p:cNvPr>
          <p:cNvSpPr>
            <a:spLocks noGrp="1"/>
          </p:cNvSpPr>
          <p:nvPr>
            <p:ph idx="1"/>
          </p:nvPr>
        </p:nvSpPr>
        <p:spPr>
          <a:xfrm>
            <a:off x="341040" y="2194992"/>
            <a:ext cx="10554574" cy="3636511"/>
          </a:xfrm>
        </p:spPr>
        <p:txBody>
          <a:bodyPr>
            <a:normAutofit fontScale="92500"/>
          </a:bodyPr>
          <a:lstStyle/>
          <a:p>
            <a:r>
              <a:rPr lang="en-GB" sz="1600" dirty="0">
                <a:hlinkClick r:id="rId2"/>
              </a:rPr>
              <a:t>https://www.theguardian.com/uk/2000/aug/29/davidward1</a:t>
            </a:r>
            <a:r>
              <a:rPr lang="en-GB" sz="1600" dirty="0"/>
              <a:t> (04/05/2018 13:00)</a:t>
            </a:r>
          </a:p>
          <a:p>
            <a:r>
              <a:rPr lang="en-GB" sz="1600" dirty="0">
                <a:hlinkClick r:id="rId3"/>
              </a:rPr>
              <a:t>http://nortonpriory.org/</a:t>
            </a:r>
            <a:r>
              <a:rPr lang="en-GB" sz="1600" dirty="0"/>
              <a:t> (04/05/2018 13:10)</a:t>
            </a:r>
          </a:p>
          <a:p>
            <a:r>
              <a:rPr lang="en-GB" sz="1600" dirty="0">
                <a:hlinkClick r:id="rId4"/>
              </a:rPr>
              <a:t>https://www.museumsassociation.org/campaigns/museum-funding/museums-in-the-uk</a:t>
            </a:r>
            <a:r>
              <a:rPr lang="en-GB" sz="1600" dirty="0"/>
              <a:t> (04/05/2018 13:25)</a:t>
            </a:r>
          </a:p>
          <a:p>
            <a:r>
              <a:rPr lang="en-GB" sz="1600" dirty="0">
                <a:hlinkClick r:id="rId5"/>
              </a:rPr>
              <a:t>http://www.thomasons.co.uk/news/norton-priory-museum-scoops-second-major-award/</a:t>
            </a:r>
            <a:r>
              <a:rPr lang="en-GB" sz="1600" dirty="0"/>
              <a:t> (04/05/2018 13:33)</a:t>
            </a:r>
          </a:p>
          <a:p>
            <a:r>
              <a:rPr lang="en-GB" sz="1600" dirty="0"/>
              <a:t>Image obtained from </a:t>
            </a:r>
            <a:r>
              <a:rPr lang="en-GB" sz="1600" dirty="0">
                <a:hlinkClick r:id="rId6"/>
              </a:rPr>
              <a:t>https://buttress.net/project/norton-priory-museum-and-gardens/</a:t>
            </a:r>
            <a:r>
              <a:rPr lang="en-GB" sz="1600" dirty="0"/>
              <a:t> (04/05/2018 13:50)</a:t>
            </a:r>
          </a:p>
          <a:p>
            <a:r>
              <a:rPr lang="en-GB" sz="1600" dirty="0"/>
              <a:t>Map obtained from </a:t>
            </a:r>
            <a:r>
              <a:rPr lang="en-GB" sz="1600" dirty="0">
                <a:hlinkClick r:id="rId7"/>
              </a:rPr>
              <a:t>https://www.google.co.uk/maps/place/Norton+Priory+Museum+%26+Gardens/@53.3338619,-2.6870373,3758m/data=!3m1!1e3!4m5!3m4!1s0x487ae2b478146af3:0x7f532b6cf13af346!8m2!3d53.342407!4d-2.680208?hl=en</a:t>
            </a:r>
            <a:r>
              <a:rPr lang="en-GB" sz="1600" dirty="0"/>
              <a:t> (04/05/2018 14:00)</a:t>
            </a:r>
          </a:p>
          <a:p>
            <a:r>
              <a:rPr lang="en-GB" sz="1600" dirty="0">
                <a:hlinkClick r:id="rId8"/>
              </a:rPr>
              <a:t>http://nortonpriory.org/new-museum-smashes-records/</a:t>
            </a:r>
            <a:r>
              <a:rPr lang="en-GB" sz="1600" dirty="0"/>
              <a:t> (04/05/2018 14:15)</a:t>
            </a:r>
          </a:p>
        </p:txBody>
      </p:sp>
    </p:spTree>
    <p:extLst>
      <p:ext uri="{BB962C8B-B14F-4D97-AF65-F5344CB8AC3E}">
        <p14:creationId xmlns:p14="http://schemas.microsoft.com/office/powerpoint/2010/main" val="23706225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
  <TotalTime>22226</TotalTime>
  <Words>815</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Courier New</vt:lpstr>
      <vt:lpstr>Wingdings 2</vt:lpstr>
      <vt:lpstr>Quotable</vt:lpstr>
      <vt:lpstr>Norton Priory</vt:lpstr>
      <vt:lpstr>What is Norton Priory</vt:lpstr>
      <vt:lpstr>Where is Norton Priory</vt:lpstr>
      <vt:lpstr>Notable features </vt:lpstr>
      <vt:lpstr>Current uses and statistics </vt:lpstr>
      <vt:lpstr>What challenges does it face</vt:lpstr>
      <vt:lpstr>What challenges does it face continued</vt:lpstr>
      <vt:lpstr>How to overcome these challenges </vt:lpstr>
      <vt:lpstr>Future development of the site</vt:lpstr>
      <vt:lpstr>Funding sources </vt:lpstr>
      <vt:lpstr>Questions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Norton Priory</dc:title>
  <dc:creator>K Fray</dc:creator>
  <cp:lastModifiedBy>K Fray</cp:lastModifiedBy>
  <cp:revision>59</cp:revision>
  <dcterms:created xsi:type="dcterms:W3CDTF">2018-04-22T15:46:11Z</dcterms:created>
  <dcterms:modified xsi:type="dcterms:W3CDTF">2018-05-08T02:12:58Z</dcterms:modified>
</cp:coreProperties>
</file>