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4"/>
  </p:sldMasterIdLst>
  <p:notesMasterIdLst>
    <p:notesMasterId r:id="rId29"/>
  </p:notesMasterIdLst>
  <p:sldIdLst>
    <p:sldId id="256" r:id="rId5"/>
    <p:sldId id="265" r:id="rId6"/>
    <p:sldId id="259" r:id="rId7"/>
    <p:sldId id="267" r:id="rId8"/>
    <p:sldId id="261" r:id="rId9"/>
    <p:sldId id="260" r:id="rId10"/>
    <p:sldId id="268" r:id="rId11"/>
    <p:sldId id="307" r:id="rId12"/>
    <p:sldId id="306" r:id="rId13"/>
    <p:sldId id="305" r:id="rId14"/>
    <p:sldId id="304" r:id="rId15"/>
    <p:sldId id="303" r:id="rId16"/>
    <p:sldId id="302" r:id="rId17"/>
    <p:sldId id="301" r:id="rId18"/>
    <p:sldId id="308" r:id="rId19"/>
    <p:sldId id="257" r:id="rId20"/>
    <p:sldId id="258" r:id="rId21"/>
    <p:sldId id="309" r:id="rId22"/>
    <p:sldId id="310" r:id="rId23"/>
    <p:sldId id="311" r:id="rId24"/>
    <p:sldId id="262" r:id="rId25"/>
    <p:sldId id="263" r:id="rId26"/>
    <p:sldId id="264" r:id="rId27"/>
    <p:sldId id="31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3992F8-6623-168B-A19D-808BB03C0A81}" v="10" dt="2026-10-12T08:22:42.2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um Usman (2607920)" userId="1692c6af-e916-4b4b-a1c6-122c35ff4151" providerId="ADAL" clId="{D03969A6-E655-4498-A095-4EE8E873A07E}"/>
    <pc:docChg chg="undo custSel addSld delSld modSld sldOrd">
      <pc:chgData name="Erum Usman (2607920)" userId="1692c6af-e916-4b4b-a1c6-122c35ff4151" providerId="ADAL" clId="{D03969A6-E655-4498-A095-4EE8E873A07E}" dt="2026-10-07T16:44:11.643" v="1097"/>
      <pc:docMkLst>
        <pc:docMk/>
      </pc:docMkLst>
      <pc:sldChg chg="addSp delSp modSp mod modMedia modClrScheme delAnim chgLayout">
        <pc:chgData name="Erum Usman (2607920)" userId="1692c6af-e916-4b4b-a1c6-122c35ff4151" providerId="ADAL" clId="{D03969A6-E655-4498-A095-4EE8E873A07E}" dt="2026-10-07T16:42:02.958" v="1095" actId="26606"/>
        <pc:sldMkLst>
          <pc:docMk/>
          <pc:sldMk cId="2302672675" sldId="256"/>
        </pc:sldMkLst>
        <pc:spChg chg="mod">
          <ac:chgData name="Erum Usman (2607920)" userId="1692c6af-e916-4b4b-a1c6-122c35ff4151" providerId="ADAL" clId="{D03969A6-E655-4498-A095-4EE8E873A07E}" dt="2026-10-07T16:42:02.958" v="1095" actId="26606"/>
          <ac:spMkLst>
            <pc:docMk/>
            <pc:sldMk cId="2302672675" sldId="256"/>
            <ac:spMk id="2" creationId="{361DC13C-B053-6A0C-0A91-7FF3B6D55151}"/>
          </ac:spMkLst>
        </pc:spChg>
        <pc:spChg chg="del mod">
          <ac:chgData name="Erum Usman (2607920)" userId="1692c6af-e916-4b4b-a1c6-122c35ff4151" providerId="ADAL" clId="{D03969A6-E655-4498-A095-4EE8E873A07E}" dt="2026-10-07T16:42:02.958" v="1095" actId="26606"/>
          <ac:spMkLst>
            <pc:docMk/>
            <pc:sldMk cId="2302672675" sldId="256"/>
            <ac:spMk id="3" creationId="{3D639E33-DBB5-6419-4716-44D46B170C12}"/>
          </ac:spMkLst>
        </pc:spChg>
        <pc:graphicFrameChg chg="add mod">
          <ac:chgData name="Erum Usman (2607920)" userId="1692c6af-e916-4b4b-a1c6-122c35ff4151" providerId="ADAL" clId="{D03969A6-E655-4498-A095-4EE8E873A07E}" dt="2026-10-07T16:42:02.958" v="1095" actId="26606"/>
          <ac:graphicFrameMkLst>
            <pc:docMk/>
            <pc:sldMk cId="2302672675" sldId="256"/>
            <ac:graphicFrameMk id="6" creationId="{2B42BCC6-7002-730A-A64B-E85E71CB8FE5}"/>
          </ac:graphicFrameMkLst>
        </pc:graphicFrameChg>
        <pc:picChg chg="add del mod">
          <ac:chgData name="Erum Usman (2607920)" userId="1692c6af-e916-4b4b-a1c6-122c35ff4151" providerId="ADAL" clId="{D03969A6-E655-4498-A095-4EE8E873A07E}" dt="2026-10-07T16:41:41.203" v="1093" actId="26606"/>
          <ac:picMkLst>
            <pc:docMk/>
            <pc:sldMk cId="2302672675" sldId="256"/>
            <ac:picMk id="5" creationId="{874D5CBE-AF3A-D5B8-DDE1-F3C480D2061F}"/>
          </ac:picMkLst>
        </pc:picChg>
      </pc:sldChg>
      <pc:sldChg chg="addSp delSp modSp mod ord">
        <pc:chgData name="Erum Usman (2607920)" userId="1692c6af-e916-4b4b-a1c6-122c35ff4151" providerId="ADAL" clId="{D03969A6-E655-4498-A095-4EE8E873A07E}" dt="2026-10-07T16:33:58.964" v="1037"/>
        <pc:sldMkLst>
          <pc:docMk/>
          <pc:sldMk cId="2361549049" sldId="257"/>
        </pc:sldMkLst>
        <pc:spChg chg="mod">
          <ac:chgData name="Erum Usman (2607920)" userId="1692c6af-e916-4b4b-a1c6-122c35ff4151" providerId="ADAL" clId="{D03969A6-E655-4498-A095-4EE8E873A07E}" dt="2026-10-07T16:33:58.964" v="1037"/>
          <ac:spMkLst>
            <pc:docMk/>
            <pc:sldMk cId="2361549049" sldId="257"/>
            <ac:spMk id="2" creationId="{1BA76B5C-F6AF-18CD-8526-F6E7286088B4}"/>
          </ac:spMkLst>
        </pc:spChg>
        <pc:spChg chg="del mod">
          <ac:chgData name="Erum Usman (2607920)" userId="1692c6af-e916-4b4b-a1c6-122c35ff4151" providerId="ADAL" clId="{D03969A6-E655-4498-A095-4EE8E873A07E}" dt="2026-10-06T16:20:14.459" v="9"/>
          <ac:spMkLst>
            <pc:docMk/>
            <pc:sldMk cId="2361549049" sldId="257"/>
            <ac:spMk id="3" creationId="{7BDB5F2F-A62D-9825-454D-0E7C055F6BFF}"/>
          </ac:spMkLst>
        </pc:spChg>
        <pc:spChg chg="add del mod">
          <ac:chgData name="Erum Usman (2607920)" userId="1692c6af-e916-4b4b-a1c6-122c35ff4151" providerId="ADAL" clId="{D03969A6-E655-4498-A095-4EE8E873A07E}" dt="2026-10-06T16:20:28.305" v="12"/>
          <ac:spMkLst>
            <pc:docMk/>
            <pc:sldMk cId="2361549049" sldId="257"/>
            <ac:spMk id="5" creationId="{30D9EBA7-97E3-5A34-EA31-284E7A7BA0C8}"/>
          </ac:spMkLst>
        </pc:spChg>
        <pc:spChg chg="add del mod">
          <ac:chgData name="Erum Usman (2607920)" userId="1692c6af-e916-4b4b-a1c6-122c35ff4151" providerId="ADAL" clId="{D03969A6-E655-4498-A095-4EE8E873A07E}" dt="2026-10-06T16:20:54.563" v="15"/>
          <ac:spMkLst>
            <pc:docMk/>
            <pc:sldMk cId="2361549049" sldId="257"/>
            <ac:spMk id="6" creationId="{326E80C5-E709-8C8F-43D6-7B80BE0E76EA}"/>
          </ac:spMkLst>
        </pc:spChg>
        <pc:spChg chg="add del mod">
          <ac:chgData name="Erum Usman (2607920)" userId="1692c6af-e916-4b4b-a1c6-122c35ff4151" providerId="ADAL" clId="{D03969A6-E655-4498-A095-4EE8E873A07E}" dt="2026-10-06T16:21:23.125" v="19"/>
          <ac:spMkLst>
            <pc:docMk/>
            <pc:sldMk cId="2361549049" sldId="257"/>
            <ac:spMk id="7" creationId="{FA29793F-1C94-DF50-9B6D-59DBA4608C95}"/>
          </ac:spMkLst>
        </pc:spChg>
        <pc:spChg chg="add del mod">
          <ac:chgData name="Erum Usman (2607920)" userId="1692c6af-e916-4b4b-a1c6-122c35ff4151" providerId="ADAL" clId="{D03969A6-E655-4498-A095-4EE8E873A07E}" dt="2026-10-06T16:21:26.944" v="22"/>
          <ac:spMkLst>
            <pc:docMk/>
            <pc:sldMk cId="2361549049" sldId="257"/>
            <ac:spMk id="8" creationId="{41E4D60F-BE78-2C86-7E26-561B69A28EEF}"/>
          </ac:spMkLst>
        </pc:spChg>
        <pc:spChg chg="add del mod">
          <ac:chgData name="Erum Usman (2607920)" userId="1692c6af-e916-4b4b-a1c6-122c35ff4151" providerId="ADAL" clId="{D03969A6-E655-4498-A095-4EE8E873A07E}" dt="2026-10-06T16:21:30.051" v="25"/>
          <ac:spMkLst>
            <pc:docMk/>
            <pc:sldMk cId="2361549049" sldId="257"/>
            <ac:spMk id="9" creationId="{4D563A6A-699E-E062-5195-D960055F0096}"/>
          </ac:spMkLst>
        </pc:spChg>
        <pc:spChg chg="add del mod">
          <ac:chgData name="Erum Usman (2607920)" userId="1692c6af-e916-4b4b-a1c6-122c35ff4151" providerId="ADAL" clId="{D03969A6-E655-4498-A095-4EE8E873A07E}" dt="2026-10-06T16:21:36.268" v="29"/>
          <ac:spMkLst>
            <pc:docMk/>
            <pc:sldMk cId="2361549049" sldId="257"/>
            <ac:spMk id="10" creationId="{D4F706DB-6451-7857-2C69-29F354881B90}"/>
          </ac:spMkLst>
        </pc:spChg>
        <pc:spChg chg="add del mod">
          <ac:chgData name="Erum Usman (2607920)" userId="1692c6af-e916-4b4b-a1c6-122c35ff4151" providerId="ADAL" clId="{D03969A6-E655-4498-A095-4EE8E873A07E}" dt="2026-10-06T16:21:39.608" v="32"/>
          <ac:spMkLst>
            <pc:docMk/>
            <pc:sldMk cId="2361549049" sldId="257"/>
            <ac:spMk id="11" creationId="{4537B6E7-0EBD-360C-99F8-951FFC137FA6}"/>
          </ac:spMkLst>
        </pc:spChg>
        <pc:spChg chg="add del mod">
          <ac:chgData name="Erum Usman (2607920)" userId="1692c6af-e916-4b4b-a1c6-122c35ff4151" providerId="ADAL" clId="{D03969A6-E655-4498-A095-4EE8E873A07E}" dt="2026-10-06T16:21:53.305" v="35"/>
          <ac:spMkLst>
            <pc:docMk/>
            <pc:sldMk cId="2361549049" sldId="257"/>
            <ac:spMk id="12" creationId="{00A9BC3C-7D3D-2F53-1677-8A4FA3C82241}"/>
          </ac:spMkLst>
        </pc:spChg>
        <pc:spChg chg="add del mod">
          <ac:chgData name="Erum Usman (2607920)" userId="1692c6af-e916-4b4b-a1c6-122c35ff4151" providerId="ADAL" clId="{D03969A6-E655-4498-A095-4EE8E873A07E}" dt="2026-10-06T16:22:27.109" v="38"/>
          <ac:spMkLst>
            <pc:docMk/>
            <pc:sldMk cId="2361549049" sldId="257"/>
            <ac:spMk id="13" creationId="{E5296B44-7570-88B3-AEFC-EEB04FE41AE1}"/>
          </ac:spMkLst>
        </pc:spChg>
        <pc:spChg chg="add del mod">
          <ac:chgData name="Erum Usman (2607920)" userId="1692c6af-e916-4b4b-a1c6-122c35ff4151" providerId="ADAL" clId="{D03969A6-E655-4498-A095-4EE8E873A07E}" dt="2026-10-06T16:22:46.301" v="41"/>
          <ac:spMkLst>
            <pc:docMk/>
            <pc:sldMk cId="2361549049" sldId="257"/>
            <ac:spMk id="14" creationId="{6B3F8715-3B25-8036-84E8-96A4DE7BA025}"/>
          </ac:spMkLst>
        </pc:spChg>
        <pc:spChg chg="add del mod">
          <ac:chgData name="Erum Usman (2607920)" userId="1692c6af-e916-4b4b-a1c6-122c35ff4151" providerId="ADAL" clId="{D03969A6-E655-4498-A095-4EE8E873A07E}" dt="2026-10-06T16:22:48.016" v="44"/>
          <ac:spMkLst>
            <pc:docMk/>
            <pc:sldMk cId="2361549049" sldId="257"/>
            <ac:spMk id="15" creationId="{C92349AC-23BD-1078-64E2-83BA70DACD44}"/>
          </ac:spMkLst>
        </pc:spChg>
        <pc:spChg chg="add del mod">
          <ac:chgData name="Erum Usman (2607920)" userId="1692c6af-e916-4b4b-a1c6-122c35ff4151" providerId="ADAL" clId="{D03969A6-E655-4498-A095-4EE8E873A07E}" dt="2026-10-06T16:23:10.878" v="47"/>
          <ac:spMkLst>
            <pc:docMk/>
            <pc:sldMk cId="2361549049" sldId="257"/>
            <ac:spMk id="16" creationId="{ACA9746A-D7CE-C477-5807-374C574BB5AC}"/>
          </ac:spMkLst>
        </pc:spChg>
        <pc:spChg chg="add del mod">
          <ac:chgData name="Erum Usman (2607920)" userId="1692c6af-e916-4b4b-a1c6-122c35ff4151" providerId="ADAL" clId="{D03969A6-E655-4498-A095-4EE8E873A07E}" dt="2026-10-06T16:23:24.802" v="50"/>
          <ac:spMkLst>
            <pc:docMk/>
            <pc:sldMk cId="2361549049" sldId="257"/>
            <ac:spMk id="17" creationId="{71169988-C3D4-8C06-16A4-F70F17783CF7}"/>
          </ac:spMkLst>
        </pc:spChg>
        <pc:picChg chg="add mod">
          <ac:chgData name="Erum Usman (2607920)" userId="1692c6af-e916-4b4b-a1c6-122c35ff4151" providerId="ADAL" clId="{D03969A6-E655-4498-A095-4EE8E873A07E}" dt="2026-10-07T16:31:01.257" v="1029" actId="1076"/>
          <ac:picMkLst>
            <pc:docMk/>
            <pc:sldMk cId="2361549049" sldId="257"/>
            <ac:picMk id="4" creationId="{594A1684-FA2A-269C-8AD3-975B1461C9E4}"/>
          </ac:picMkLst>
        </pc:picChg>
      </pc:sldChg>
      <pc:sldChg chg="del ord">
        <pc:chgData name="Erum Usman (2607920)" userId="1692c6af-e916-4b4b-a1c6-122c35ff4151" providerId="ADAL" clId="{D03969A6-E655-4498-A095-4EE8E873A07E}" dt="2026-10-06T16:29:06.806" v="62" actId="2696"/>
        <pc:sldMkLst>
          <pc:docMk/>
          <pc:sldMk cId="3440032075" sldId="258"/>
        </pc:sldMkLst>
      </pc:sldChg>
      <pc:sldChg chg="addSp delSp modSp mod ord modMedia modClrScheme chgLayout">
        <pc:chgData name="Erum Usman (2607920)" userId="1692c6af-e916-4b4b-a1c6-122c35ff4151" providerId="ADAL" clId="{D03969A6-E655-4498-A095-4EE8E873A07E}" dt="2026-10-07T16:38:02.355" v="1078" actId="255"/>
        <pc:sldMkLst>
          <pc:docMk/>
          <pc:sldMk cId="1199413987" sldId="259"/>
        </pc:sldMkLst>
        <pc:spChg chg="mod">
          <ac:chgData name="Erum Usman (2607920)" userId="1692c6af-e916-4b4b-a1c6-122c35ff4151" providerId="ADAL" clId="{D03969A6-E655-4498-A095-4EE8E873A07E}" dt="2026-10-07T16:37:29.656" v="1077" actId="26606"/>
          <ac:spMkLst>
            <pc:docMk/>
            <pc:sldMk cId="1199413987" sldId="259"/>
            <ac:spMk id="2" creationId="{5D458480-0430-7267-6E67-711794F27960}"/>
          </ac:spMkLst>
        </pc:spChg>
        <pc:spChg chg="mod ord">
          <ac:chgData name="Erum Usman (2607920)" userId="1692c6af-e916-4b4b-a1c6-122c35ff4151" providerId="ADAL" clId="{D03969A6-E655-4498-A095-4EE8E873A07E}" dt="2026-10-07T16:38:02.355" v="1078" actId="255"/>
          <ac:spMkLst>
            <pc:docMk/>
            <pc:sldMk cId="1199413987" sldId="259"/>
            <ac:spMk id="3" creationId="{381D9EFA-E614-04FE-2D20-4DAD0CD63F3E}"/>
          </ac:spMkLst>
        </pc:spChg>
        <pc:spChg chg="add del mod">
          <ac:chgData name="Erum Usman (2607920)" userId="1692c6af-e916-4b4b-a1c6-122c35ff4151" providerId="ADAL" clId="{D03969A6-E655-4498-A095-4EE8E873A07E}" dt="2026-10-07T12:07:15.450" v="535"/>
          <ac:spMkLst>
            <pc:docMk/>
            <pc:sldMk cId="1199413987" sldId="259"/>
            <ac:spMk id="4" creationId="{CBA3C698-994D-96D8-E017-AAB478ACF14C}"/>
          </ac:spMkLst>
        </pc:spChg>
        <pc:picChg chg="add mod">
          <ac:chgData name="Erum Usman (2607920)" userId="1692c6af-e916-4b4b-a1c6-122c35ff4151" providerId="ADAL" clId="{D03969A6-E655-4498-A095-4EE8E873A07E}" dt="2026-10-07T16:37:29.656" v="1077" actId="26606"/>
          <ac:picMkLst>
            <pc:docMk/>
            <pc:sldMk cId="1199413987" sldId="259"/>
            <ac:picMk id="5" creationId="{E1085AA7-8718-9877-B3B6-718532D8B682}"/>
          </ac:picMkLst>
        </pc:picChg>
      </pc:sldChg>
      <pc:sldChg chg="modSp del mod">
        <pc:chgData name="Erum Usman (2607920)" userId="1692c6af-e916-4b4b-a1c6-122c35ff4151" providerId="ADAL" clId="{D03969A6-E655-4498-A095-4EE8E873A07E}" dt="2026-10-06T17:12:37.568" v="304" actId="2696"/>
        <pc:sldMkLst>
          <pc:docMk/>
          <pc:sldMk cId="77408316" sldId="260"/>
        </pc:sldMkLst>
        <pc:spChg chg="mod">
          <ac:chgData name="Erum Usman (2607920)" userId="1692c6af-e916-4b4b-a1c6-122c35ff4151" providerId="ADAL" clId="{D03969A6-E655-4498-A095-4EE8E873A07E}" dt="2026-10-06T16:44:19.145" v="302" actId="20577"/>
          <ac:spMkLst>
            <pc:docMk/>
            <pc:sldMk cId="77408316" sldId="260"/>
            <ac:spMk id="3" creationId="{A3B8CA2C-1D9C-A509-4D99-22DF84410D2E}"/>
          </ac:spMkLst>
        </pc:spChg>
      </pc:sldChg>
      <pc:sldChg chg="del">
        <pc:chgData name="Erum Usman (2607920)" userId="1692c6af-e916-4b4b-a1c6-122c35ff4151" providerId="ADAL" clId="{D03969A6-E655-4498-A095-4EE8E873A07E}" dt="2026-10-06T17:13:28.187" v="305" actId="2696"/>
        <pc:sldMkLst>
          <pc:docMk/>
          <pc:sldMk cId="2337478125" sldId="261"/>
        </pc:sldMkLst>
      </pc:sldChg>
      <pc:sldChg chg="del">
        <pc:chgData name="Erum Usman (2607920)" userId="1692c6af-e916-4b4b-a1c6-122c35ff4151" providerId="ADAL" clId="{D03969A6-E655-4498-A095-4EE8E873A07E}" dt="2026-10-06T17:12:21.554" v="303" actId="2696"/>
        <pc:sldMkLst>
          <pc:docMk/>
          <pc:sldMk cId="799922993" sldId="262"/>
        </pc:sldMkLst>
      </pc:sldChg>
      <pc:sldChg chg="del">
        <pc:chgData name="Erum Usman (2607920)" userId="1692c6af-e916-4b4b-a1c6-122c35ff4151" providerId="ADAL" clId="{D03969A6-E655-4498-A095-4EE8E873A07E}" dt="2026-10-06T17:14:04.308" v="306" actId="2696"/>
        <pc:sldMkLst>
          <pc:docMk/>
          <pc:sldMk cId="2245271197" sldId="263"/>
        </pc:sldMkLst>
      </pc:sldChg>
      <pc:sldChg chg="del">
        <pc:chgData name="Erum Usman (2607920)" userId="1692c6af-e916-4b4b-a1c6-122c35ff4151" providerId="ADAL" clId="{D03969A6-E655-4498-A095-4EE8E873A07E}" dt="2026-10-06T16:24:29.176" v="55" actId="2696"/>
        <pc:sldMkLst>
          <pc:docMk/>
          <pc:sldMk cId="1684718732" sldId="264"/>
        </pc:sldMkLst>
      </pc:sldChg>
      <pc:sldChg chg="addSp modSp new mod modMedia modClrScheme chgLayout">
        <pc:chgData name="Erum Usman (2607920)" userId="1692c6af-e916-4b4b-a1c6-122c35ff4151" providerId="ADAL" clId="{D03969A6-E655-4498-A095-4EE8E873A07E}" dt="2026-10-07T16:39:27.450" v="1089" actId="27636"/>
        <pc:sldMkLst>
          <pc:docMk/>
          <pc:sldMk cId="183921560" sldId="265"/>
        </pc:sldMkLst>
        <pc:spChg chg="mod">
          <ac:chgData name="Erum Usman (2607920)" userId="1692c6af-e916-4b4b-a1c6-122c35ff4151" providerId="ADAL" clId="{D03969A6-E655-4498-A095-4EE8E873A07E}" dt="2026-10-07T16:39:06.987" v="1085" actId="26606"/>
          <ac:spMkLst>
            <pc:docMk/>
            <pc:sldMk cId="183921560" sldId="265"/>
            <ac:spMk id="2" creationId="{56F4328B-6FBD-66F3-A991-2B34FC8530FC}"/>
          </ac:spMkLst>
        </pc:spChg>
        <pc:spChg chg="mod">
          <ac:chgData name="Erum Usman (2607920)" userId="1692c6af-e916-4b4b-a1c6-122c35ff4151" providerId="ADAL" clId="{D03969A6-E655-4498-A095-4EE8E873A07E}" dt="2026-10-07T16:39:27.450" v="1089" actId="27636"/>
          <ac:spMkLst>
            <pc:docMk/>
            <pc:sldMk cId="183921560" sldId="265"/>
            <ac:spMk id="3" creationId="{B05FD7F3-2257-5A01-5AE9-A1B96A5E1993}"/>
          </ac:spMkLst>
        </pc:spChg>
        <pc:picChg chg="add mod">
          <ac:chgData name="Erum Usman (2607920)" userId="1692c6af-e916-4b4b-a1c6-122c35ff4151" providerId="ADAL" clId="{D03969A6-E655-4498-A095-4EE8E873A07E}" dt="2026-10-07T16:39:07.950" v="1087"/>
          <ac:picMkLst>
            <pc:docMk/>
            <pc:sldMk cId="183921560" sldId="265"/>
            <ac:picMk id="5" creationId="{E7DC8D0F-6D9D-483B-78F0-D81A085E9605}"/>
          </ac:picMkLst>
        </pc:picChg>
      </pc:sldChg>
      <pc:sldChg chg="modSp new">
        <pc:chgData name="Erum Usman (2607920)" userId="1692c6af-e916-4b4b-a1c6-122c35ff4151" providerId="ADAL" clId="{D03969A6-E655-4498-A095-4EE8E873A07E}" dt="2026-10-07T16:33:58.964" v="1037"/>
        <pc:sldMkLst>
          <pc:docMk/>
          <pc:sldMk cId="2350176811" sldId="266"/>
        </pc:sldMkLst>
        <pc:spChg chg="mod">
          <ac:chgData name="Erum Usman (2607920)" userId="1692c6af-e916-4b4b-a1c6-122c35ff4151" providerId="ADAL" clId="{D03969A6-E655-4498-A095-4EE8E873A07E}" dt="2026-10-07T16:33:58.964" v="1037"/>
          <ac:spMkLst>
            <pc:docMk/>
            <pc:sldMk cId="2350176811" sldId="266"/>
            <ac:spMk id="2" creationId="{3B867429-B8AD-6F55-A2AF-618ABDB2172B}"/>
          </ac:spMkLst>
        </pc:spChg>
        <pc:spChg chg="mod">
          <ac:chgData name="Erum Usman (2607920)" userId="1692c6af-e916-4b4b-a1c6-122c35ff4151" providerId="ADAL" clId="{D03969A6-E655-4498-A095-4EE8E873A07E}" dt="2026-10-07T16:33:58.964" v="1037"/>
          <ac:spMkLst>
            <pc:docMk/>
            <pc:sldMk cId="2350176811" sldId="266"/>
            <ac:spMk id="3" creationId="{E8FD6AFF-9B7E-4072-2AEE-9D39219B1BCD}"/>
          </ac:spMkLst>
        </pc:spChg>
      </pc:sldChg>
      <pc:sldChg chg="addSp delSp modSp add mod modClrScheme chgLayout">
        <pc:chgData name="Erum Usman (2607920)" userId="1692c6af-e916-4b4b-a1c6-122c35ff4151" providerId="ADAL" clId="{D03969A6-E655-4498-A095-4EE8E873A07E}" dt="2026-10-07T16:44:11.643" v="1097"/>
        <pc:sldMkLst>
          <pc:docMk/>
          <pc:sldMk cId="2935102193" sldId="267"/>
        </pc:sldMkLst>
        <pc:spChg chg="mod">
          <ac:chgData name="Erum Usman (2607920)" userId="1692c6af-e916-4b4b-a1c6-122c35ff4151" providerId="ADAL" clId="{D03969A6-E655-4498-A095-4EE8E873A07E}" dt="2026-10-07T16:43:39.897" v="1096" actId="26606"/>
          <ac:spMkLst>
            <pc:docMk/>
            <pc:sldMk cId="2935102193" sldId="267"/>
            <ac:spMk id="2" creationId="{0396E1E4-7488-7B1A-E4F4-5CFAB21D68D0}"/>
          </ac:spMkLst>
        </pc:spChg>
        <pc:spChg chg="del mod">
          <ac:chgData name="Erum Usman (2607920)" userId="1692c6af-e916-4b4b-a1c6-122c35ff4151" providerId="ADAL" clId="{D03969A6-E655-4498-A095-4EE8E873A07E}" dt="2026-10-07T16:43:39.897" v="1096" actId="26606"/>
          <ac:spMkLst>
            <pc:docMk/>
            <pc:sldMk cId="2935102193" sldId="267"/>
            <ac:spMk id="3" creationId="{517442D1-6426-44A8-5151-0BF0DE4B9003}"/>
          </ac:spMkLst>
        </pc:spChg>
        <pc:spChg chg="add del mod">
          <ac:chgData name="Erum Usman (2607920)" userId="1692c6af-e916-4b4b-a1c6-122c35ff4151" providerId="ADAL" clId="{D03969A6-E655-4498-A095-4EE8E873A07E}" dt="2026-10-07T16:38:40.105" v="1080" actId="26606"/>
          <ac:spMkLst>
            <pc:docMk/>
            <pc:sldMk cId="2935102193" sldId="267"/>
            <ac:spMk id="8" creationId="{0B994937-1CDB-FA07-F87F-CE6E9233259B}"/>
          </ac:spMkLst>
        </pc:spChg>
        <pc:graphicFrameChg chg="add mod">
          <ac:chgData name="Erum Usman (2607920)" userId="1692c6af-e916-4b4b-a1c6-122c35ff4151" providerId="ADAL" clId="{D03969A6-E655-4498-A095-4EE8E873A07E}" dt="2026-10-07T16:44:11.643" v="1097"/>
          <ac:graphicFrameMkLst>
            <pc:docMk/>
            <pc:sldMk cId="2935102193" sldId="267"/>
            <ac:graphicFrameMk id="5" creationId="{6A791C49-D81D-A933-4056-025E0DD99ABB}"/>
          </ac:graphicFrameMkLst>
        </pc:graphicFrameChg>
      </pc:sldChg>
      <pc:sldChg chg="modSp new">
        <pc:chgData name="Erum Usman (2607920)" userId="1692c6af-e916-4b4b-a1c6-122c35ff4151" providerId="ADAL" clId="{D03969A6-E655-4498-A095-4EE8E873A07E}" dt="2026-10-07T16:33:58.964" v="1037"/>
        <pc:sldMkLst>
          <pc:docMk/>
          <pc:sldMk cId="2264747643" sldId="268"/>
        </pc:sldMkLst>
        <pc:spChg chg="mod">
          <ac:chgData name="Erum Usman (2607920)" userId="1692c6af-e916-4b4b-a1c6-122c35ff4151" providerId="ADAL" clId="{D03969A6-E655-4498-A095-4EE8E873A07E}" dt="2026-10-07T16:33:58.964" v="1037"/>
          <ac:spMkLst>
            <pc:docMk/>
            <pc:sldMk cId="2264747643" sldId="268"/>
            <ac:spMk id="2" creationId="{1BDD3D9C-317D-4BD7-8F14-5591BDB81ED6}"/>
          </ac:spMkLst>
        </pc:spChg>
        <pc:spChg chg="mod">
          <ac:chgData name="Erum Usman (2607920)" userId="1692c6af-e916-4b4b-a1c6-122c35ff4151" providerId="ADAL" clId="{D03969A6-E655-4498-A095-4EE8E873A07E}" dt="2026-10-07T16:33:58.964" v="1037"/>
          <ac:spMkLst>
            <pc:docMk/>
            <pc:sldMk cId="2264747643" sldId="268"/>
            <ac:spMk id="3" creationId="{7BB75337-33EE-DBA0-50A6-D7258737C44D}"/>
          </ac:spMkLst>
        </pc:spChg>
      </pc:sldChg>
    </pc:docChg>
  </pc:docChgLst>
  <pc:docChgLst>
    <pc:chgData name="Erum Usman (2607920)" userId="S::2607920@student.uwtsd.ac.uk::1692c6af-e916-4b4b-a1c6-122c35ff4151" providerId="AD" clId="Web-{923992F8-6623-168B-A19D-808BB03C0A81}"/>
    <pc:docChg chg="addSld">
      <pc:chgData name="Erum Usman (2607920)" userId="S::2607920@student.uwtsd.ac.uk::1692c6af-e916-4b4b-a1c6-122c35ff4151" providerId="AD" clId="Web-{923992F8-6623-168B-A19D-808BB03C0A81}" dt="2026-10-12T08:22:42.259" v="9"/>
      <pc:docMkLst>
        <pc:docMk/>
      </pc:docMkLst>
      <pc:sldChg chg="add">
        <pc:chgData name="Erum Usman (2607920)" userId="S::2607920@student.uwtsd.ac.uk::1692c6af-e916-4b4b-a1c6-122c35ff4151" providerId="AD" clId="Web-{923992F8-6623-168B-A19D-808BB03C0A81}" dt="2026-10-12T08:22:32.821" v="1"/>
        <pc:sldMkLst>
          <pc:docMk/>
          <pc:sldMk cId="0" sldId="257"/>
        </pc:sldMkLst>
      </pc:sldChg>
      <pc:sldChg chg="add">
        <pc:chgData name="Erum Usman (2607920)" userId="S::2607920@student.uwtsd.ac.uk::1692c6af-e916-4b4b-a1c6-122c35ff4151" providerId="AD" clId="Web-{923992F8-6623-168B-A19D-808BB03C0A81}" dt="2026-10-12T08:22:33.462" v="2"/>
        <pc:sldMkLst>
          <pc:docMk/>
          <pc:sldMk cId="0" sldId="258"/>
        </pc:sldMkLst>
      </pc:sldChg>
      <pc:sldChg chg="add">
        <pc:chgData name="Erum Usman (2607920)" userId="S::2607920@student.uwtsd.ac.uk::1692c6af-e916-4b4b-a1c6-122c35ff4151" providerId="AD" clId="Web-{923992F8-6623-168B-A19D-808BB03C0A81}" dt="2026-10-12T08:22:40.149" v="6"/>
        <pc:sldMkLst>
          <pc:docMk/>
          <pc:sldMk cId="0" sldId="262"/>
        </pc:sldMkLst>
      </pc:sldChg>
      <pc:sldChg chg="add">
        <pc:chgData name="Erum Usman (2607920)" userId="S::2607920@student.uwtsd.ac.uk::1692c6af-e916-4b4b-a1c6-122c35ff4151" providerId="AD" clId="Web-{923992F8-6623-168B-A19D-808BB03C0A81}" dt="2026-10-12T08:22:41.337" v="7"/>
        <pc:sldMkLst>
          <pc:docMk/>
          <pc:sldMk cId="0" sldId="263"/>
        </pc:sldMkLst>
      </pc:sldChg>
      <pc:sldChg chg="add">
        <pc:chgData name="Erum Usman (2607920)" userId="S::2607920@student.uwtsd.ac.uk::1692c6af-e916-4b4b-a1c6-122c35ff4151" providerId="AD" clId="Web-{923992F8-6623-168B-A19D-808BB03C0A81}" dt="2026-10-12T08:22:41.681" v="8"/>
        <pc:sldMkLst>
          <pc:docMk/>
          <pc:sldMk cId="0" sldId="264"/>
        </pc:sldMkLst>
      </pc:sldChg>
      <pc:sldChg chg="add">
        <pc:chgData name="Erum Usman (2607920)" userId="S::2607920@student.uwtsd.ac.uk::1692c6af-e916-4b4b-a1c6-122c35ff4151" providerId="AD" clId="Web-{923992F8-6623-168B-A19D-808BB03C0A81}" dt="2026-10-12T08:22:32.165" v="0"/>
        <pc:sldMkLst>
          <pc:docMk/>
          <pc:sldMk cId="3241990605" sldId="308"/>
        </pc:sldMkLst>
      </pc:sldChg>
      <pc:sldChg chg="add">
        <pc:chgData name="Erum Usman (2607920)" userId="S::2607920@student.uwtsd.ac.uk::1692c6af-e916-4b4b-a1c6-122c35ff4151" providerId="AD" clId="Web-{923992F8-6623-168B-A19D-808BB03C0A81}" dt="2026-10-12T08:22:35.680" v="3"/>
        <pc:sldMkLst>
          <pc:docMk/>
          <pc:sldMk cId="871090412" sldId="309"/>
        </pc:sldMkLst>
      </pc:sldChg>
      <pc:sldChg chg="add">
        <pc:chgData name="Erum Usman (2607920)" userId="S::2607920@student.uwtsd.ac.uk::1692c6af-e916-4b4b-a1c6-122c35ff4151" providerId="AD" clId="Web-{923992F8-6623-168B-A19D-808BB03C0A81}" dt="2026-10-12T08:22:36.759" v="4"/>
        <pc:sldMkLst>
          <pc:docMk/>
          <pc:sldMk cId="2191347686" sldId="310"/>
        </pc:sldMkLst>
      </pc:sldChg>
      <pc:sldChg chg="add">
        <pc:chgData name="Erum Usman (2607920)" userId="S::2607920@student.uwtsd.ac.uk::1692c6af-e916-4b4b-a1c6-122c35ff4151" providerId="AD" clId="Web-{923992F8-6623-168B-A19D-808BB03C0A81}" dt="2026-10-12T08:22:38.899" v="5"/>
        <pc:sldMkLst>
          <pc:docMk/>
          <pc:sldMk cId="4161247298" sldId="311"/>
        </pc:sldMkLst>
      </pc:sldChg>
      <pc:sldChg chg="add">
        <pc:chgData name="Erum Usman (2607920)" userId="S::2607920@student.uwtsd.ac.uk::1692c6af-e916-4b4b-a1c6-122c35ff4151" providerId="AD" clId="Web-{923992F8-6623-168B-A19D-808BB03C0A81}" dt="2026-10-12T08:22:42.259" v="9"/>
        <pc:sldMkLst>
          <pc:docMk/>
          <pc:sldMk cId="380381277" sldId="312"/>
        </pc:sldMkLst>
      </pc:sldChg>
      <pc:sldMasterChg chg="addSldLayout">
        <pc:chgData name="Erum Usman (2607920)" userId="S::2607920@student.uwtsd.ac.uk::1692c6af-e916-4b4b-a1c6-122c35ff4151" providerId="AD" clId="Web-{923992F8-6623-168B-A19D-808BB03C0A81}" dt="2026-10-12T08:22:32.821" v="1"/>
        <pc:sldMasterMkLst>
          <pc:docMk/>
          <pc:sldMasterMk cId="2036527002" sldId="2147483779"/>
        </pc:sldMasterMkLst>
        <pc:sldLayoutChg chg="add">
          <pc:chgData name="Erum Usman (2607920)" userId="S::2607920@student.uwtsd.ac.uk::1692c6af-e916-4b4b-a1c6-122c35ff4151" providerId="AD" clId="Web-{923992F8-6623-168B-A19D-808BB03C0A81}" dt="2026-10-12T08:22:32.165" v="0"/>
          <pc:sldLayoutMkLst>
            <pc:docMk/>
            <pc:sldMasterMk cId="2036527002" sldId="2147483779"/>
            <pc:sldLayoutMk cId="3488216311" sldId="2147483809"/>
          </pc:sldLayoutMkLst>
        </pc:sldLayoutChg>
        <pc:sldLayoutChg chg="add">
          <pc:chgData name="Erum Usman (2607920)" userId="S::2607920@student.uwtsd.ac.uk::1692c6af-e916-4b4b-a1c6-122c35ff4151" providerId="AD" clId="Web-{923992F8-6623-168B-A19D-808BB03C0A81}" dt="2026-10-12T08:22:32.821" v="1"/>
          <pc:sldLayoutMkLst>
            <pc:docMk/>
            <pc:sldMasterMk cId="2036527002" sldId="2147483779"/>
            <pc:sldLayoutMk cId="2349073794" sldId="2147483810"/>
          </pc:sldLayoutMkLst>
        </pc:sldLayoutChg>
      </pc:sldMasterChg>
    </pc:docChg>
  </pc:docChgLst>
  <pc:docChgLst>
    <pc:chgData name="Erum Usman (2607920)" userId="S::2607920@student.uwtsd.ac.uk::1692c6af-e916-4b4b-a1c6-122c35ff4151" providerId="AD" clId="Web-{5B109C68-5BD1-3EDC-7594-4020CFA271AD}"/>
    <pc:docChg chg="addSld delSld modSld">
      <pc:chgData name="Erum Usman (2607920)" userId="S::2607920@student.uwtsd.ac.uk::1692c6af-e916-4b4b-a1c6-122c35ff4151" providerId="AD" clId="Web-{5B109C68-5BD1-3EDC-7594-4020CFA271AD}" dt="2026-10-02T11:41:06.395" v="81" actId="20577"/>
      <pc:docMkLst>
        <pc:docMk/>
      </pc:docMkLst>
      <pc:sldChg chg="modSp">
        <pc:chgData name="Erum Usman (2607920)" userId="S::2607920@student.uwtsd.ac.uk::1692c6af-e916-4b4b-a1c6-122c35ff4151" providerId="AD" clId="Web-{5B109C68-5BD1-3EDC-7594-4020CFA271AD}" dt="2026-10-02T11:26:47.509" v="0" actId="20577"/>
        <pc:sldMkLst>
          <pc:docMk/>
          <pc:sldMk cId="2361549049" sldId="257"/>
        </pc:sldMkLst>
      </pc:sldChg>
    </pc:docChg>
  </pc:docChgLst>
  <pc:docChgLst>
    <pc:chgData name="Shumiala Irfan (2536982)" userId="S::2536982@student.uwtsd.ac.uk::4dc41ed5-9ce6-4f8d-9c82-1737b8a9839d" providerId="AD" clId="Web-{3A7181CC-9E42-E805-C0A9-62CE10D888CE}"/>
    <pc:docChg chg="addSld delSld">
      <pc:chgData name="Shumiala Irfan (2536982)" userId="S::2536982@student.uwtsd.ac.uk::4dc41ed5-9ce6-4f8d-9c82-1737b8a9839d" providerId="AD" clId="Web-{3A7181CC-9E42-E805-C0A9-62CE10D888CE}" dt="2026-10-08T10:38:23.328" v="8"/>
      <pc:docMkLst>
        <pc:docMk/>
      </pc:docMkLst>
      <pc:sldChg chg="add">
        <pc:chgData name="Shumiala Irfan (2536982)" userId="S::2536982@student.uwtsd.ac.uk::4dc41ed5-9ce6-4f8d-9c82-1737b8a9839d" providerId="AD" clId="Web-{3A7181CC-9E42-E805-C0A9-62CE10D888CE}" dt="2026-10-08T10:37:35.590" v="7"/>
        <pc:sldMkLst>
          <pc:docMk/>
          <pc:sldMk cId="371313557" sldId="301"/>
        </pc:sldMkLst>
      </pc:sldChg>
      <pc:sldChg chg="add">
        <pc:chgData name="Shumiala Irfan (2536982)" userId="S::2536982@student.uwtsd.ac.uk::4dc41ed5-9ce6-4f8d-9c82-1737b8a9839d" providerId="AD" clId="Web-{3A7181CC-9E42-E805-C0A9-62CE10D888CE}" dt="2026-10-08T10:37:35.465" v="6"/>
        <pc:sldMkLst>
          <pc:docMk/>
          <pc:sldMk cId="4101515385" sldId="302"/>
        </pc:sldMkLst>
      </pc:sldChg>
      <pc:sldChg chg="add">
        <pc:chgData name="Shumiala Irfan (2536982)" userId="S::2536982@student.uwtsd.ac.uk::4dc41ed5-9ce6-4f8d-9c82-1737b8a9839d" providerId="AD" clId="Web-{3A7181CC-9E42-E805-C0A9-62CE10D888CE}" dt="2026-10-08T10:37:35.340" v="5"/>
        <pc:sldMkLst>
          <pc:docMk/>
          <pc:sldMk cId="2941049147" sldId="303"/>
        </pc:sldMkLst>
      </pc:sldChg>
      <pc:sldChg chg="add">
        <pc:chgData name="Shumiala Irfan (2536982)" userId="S::2536982@student.uwtsd.ac.uk::4dc41ed5-9ce6-4f8d-9c82-1737b8a9839d" providerId="AD" clId="Web-{3A7181CC-9E42-E805-C0A9-62CE10D888CE}" dt="2026-10-08T10:37:35.184" v="4"/>
        <pc:sldMkLst>
          <pc:docMk/>
          <pc:sldMk cId="1691985269" sldId="304"/>
        </pc:sldMkLst>
      </pc:sldChg>
      <pc:sldChg chg="add">
        <pc:chgData name="Shumiala Irfan (2536982)" userId="S::2536982@student.uwtsd.ac.uk::4dc41ed5-9ce6-4f8d-9c82-1737b8a9839d" providerId="AD" clId="Web-{3A7181CC-9E42-E805-C0A9-62CE10D888CE}" dt="2026-10-08T10:37:34.918" v="3"/>
        <pc:sldMkLst>
          <pc:docMk/>
          <pc:sldMk cId="1420643038" sldId="305"/>
        </pc:sldMkLst>
      </pc:sldChg>
      <pc:sldChg chg="add">
        <pc:chgData name="Shumiala Irfan (2536982)" userId="S::2536982@student.uwtsd.ac.uk::4dc41ed5-9ce6-4f8d-9c82-1737b8a9839d" providerId="AD" clId="Web-{3A7181CC-9E42-E805-C0A9-62CE10D888CE}" dt="2026-10-08T10:37:34.762" v="2"/>
        <pc:sldMkLst>
          <pc:docMk/>
          <pc:sldMk cId="2708238862" sldId="306"/>
        </pc:sldMkLst>
      </pc:sldChg>
      <pc:sldChg chg="add">
        <pc:chgData name="Shumiala Irfan (2536982)" userId="S::2536982@student.uwtsd.ac.uk::4dc41ed5-9ce6-4f8d-9c82-1737b8a9839d" providerId="AD" clId="Web-{3A7181CC-9E42-E805-C0A9-62CE10D888CE}" dt="2026-10-08T10:37:34.606" v="1"/>
        <pc:sldMkLst>
          <pc:docMk/>
          <pc:sldMk cId="3959136174" sldId="307"/>
        </pc:sldMkLst>
      </pc:sldChg>
      <pc:sldChg chg="add del">
        <pc:chgData name="Shumiala Irfan (2536982)" userId="S::2536982@student.uwtsd.ac.uk::4dc41ed5-9ce6-4f8d-9c82-1737b8a9839d" providerId="AD" clId="Web-{3A7181CC-9E42-E805-C0A9-62CE10D888CE}" dt="2026-10-08T10:38:23.328" v="8"/>
        <pc:sldMkLst>
          <pc:docMk/>
          <pc:sldMk cId="3388897074" sldId="308"/>
        </pc:sldMkLst>
      </pc:sldChg>
    </pc:docChg>
  </pc:docChgLst>
  <pc:docChgLst>
    <pc:chgData name="Erum Usman (2607920)" userId="S::2607920@student.uwtsd.ac.uk::1692c6af-e916-4b4b-a1c6-122c35ff4151" providerId="AD" clId="Web-{CFA2C99B-0B88-C6E3-C2AE-C065C4938EF1}"/>
    <pc:docChg chg="modSld">
      <pc:chgData name="Erum Usman (2607920)" userId="S::2607920@student.uwtsd.ac.uk::1692c6af-e916-4b4b-a1c6-122c35ff4151" providerId="AD" clId="Web-{CFA2C99B-0B88-C6E3-C2AE-C065C4938EF1}" dt="2026-10-06T16:11:06.972" v="5" actId="20577"/>
      <pc:docMkLst>
        <pc:docMk/>
      </pc:docMkLst>
      <pc:sldChg chg="modSp mod modShow">
        <pc:chgData name="Erum Usman (2607920)" userId="S::2607920@student.uwtsd.ac.uk::1692c6af-e916-4b4b-a1c6-122c35ff4151" providerId="AD" clId="Web-{CFA2C99B-0B88-C6E3-C2AE-C065C4938EF1}" dt="2026-10-06T16:11:06.972" v="5" actId="20577"/>
        <pc:sldMkLst>
          <pc:docMk/>
          <pc:sldMk cId="1684718732" sldId="264"/>
        </pc:sldMkLst>
        <pc:spChg chg="mod">
          <ac:chgData name="Erum Usman (2607920)" userId="S::2607920@student.uwtsd.ac.uk::1692c6af-e916-4b4b-a1c6-122c35ff4151" providerId="AD" clId="Web-{CFA2C99B-0B88-C6E3-C2AE-C065C4938EF1}" dt="2026-10-06T16:11:06.972" v="5" actId="20577"/>
          <ac:spMkLst>
            <pc:docMk/>
            <pc:sldMk cId="1684718732" sldId="264"/>
            <ac:spMk id="2" creationId="{67BCE59B-6E5F-7763-67A6-838C043767D3}"/>
          </ac:spMkLst>
        </pc:spChg>
      </pc:sldChg>
    </pc:docChg>
  </pc:docChgLst>
  <pc:docChgLst>
    <pc:chgData name="Erum Usman (2607920)" userId="S::2607920@student.uwtsd.ac.uk::1692c6af-e916-4b4b-a1c6-122c35ff4151" providerId="AD" clId="Web-{CC76655A-F6E6-1E16-5636-66AA2C9E1984}"/>
    <pc:docChg chg="modSld">
      <pc:chgData name="Erum Usman (2607920)" userId="S::2607920@student.uwtsd.ac.uk::1692c6af-e916-4b4b-a1c6-122c35ff4151" providerId="AD" clId="Web-{CC76655A-F6E6-1E16-5636-66AA2C9E1984}" dt="2026-10-06T15:25:30.394" v="0"/>
      <pc:docMkLst>
        <pc:docMk/>
      </pc:docMkLst>
      <pc:sldChg chg="addSp delSp modSp">
        <pc:chgData name="Erum Usman (2607920)" userId="S::2607920@student.uwtsd.ac.uk::1692c6af-e916-4b4b-a1c6-122c35ff4151" providerId="AD" clId="Web-{CC76655A-F6E6-1E16-5636-66AA2C9E1984}" dt="2026-10-06T15:25:30.394" v="0"/>
        <pc:sldMkLst>
          <pc:docMk/>
          <pc:sldMk cId="1684718732" sldId="264"/>
        </pc:sldMkLst>
        <pc:spChg chg="del">
          <ac:chgData name="Erum Usman (2607920)" userId="S::2607920@student.uwtsd.ac.uk::1692c6af-e916-4b4b-a1c6-122c35ff4151" providerId="AD" clId="Web-{CC76655A-F6E6-1E16-5636-66AA2C9E1984}" dt="2026-10-06T15:25:30.394" v="0"/>
          <ac:spMkLst>
            <pc:docMk/>
            <pc:sldMk cId="1684718732" sldId="264"/>
            <ac:spMk id="3" creationId="{B71DDFFD-7898-5B2C-9CA6-420C61332D01}"/>
          </ac:spMkLst>
        </pc:spChg>
        <pc:graphicFrameChg chg="add mod ord modGraphic">
          <ac:chgData name="Erum Usman (2607920)" userId="S::2607920@student.uwtsd.ac.uk::1692c6af-e916-4b4b-a1c6-122c35ff4151" providerId="AD" clId="Web-{CC76655A-F6E6-1E16-5636-66AA2C9E1984}" dt="2026-10-06T15:25:30.394" v="0"/>
          <ac:graphicFrameMkLst>
            <pc:docMk/>
            <pc:sldMk cId="1684718732" sldId="264"/>
            <ac:graphicFrameMk id="4" creationId="{8A608560-FD39-E7CE-6599-2EF21260639F}"/>
          </ac:graphicFrameMkLst>
        </pc:graphicFrameChg>
      </pc:sldChg>
    </pc:docChg>
  </pc:docChgLst>
  <pc:docChgLst>
    <pc:chgData name="Erum Usman (2607920)" userId="S::2607920@student.uwtsd.ac.uk::1692c6af-e916-4b4b-a1c6-122c35ff4151" providerId="AD" clId="Web-{CA4C4312-D742-B3E6-E73C-090189FFFD62}"/>
    <pc:docChg chg="delSld modSld">
      <pc:chgData name="Erum Usman (2607920)" userId="S::2607920@student.uwtsd.ac.uk::1692c6af-e916-4b4b-a1c6-122c35ff4151" providerId="AD" clId="Web-{CA4C4312-D742-B3E6-E73C-090189FFFD62}" dt="2026-10-07T16:51:55.514" v="3" actId="1076"/>
      <pc:docMkLst>
        <pc:docMk/>
      </pc:docMkLst>
      <pc:sldChg chg="del">
        <pc:chgData name="Erum Usman (2607920)" userId="S::2607920@student.uwtsd.ac.uk::1692c6af-e916-4b4b-a1c6-122c35ff4151" providerId="AD" clId="Web-{CA4C4312-D742-B3E6-E73C-090189FFFD62}" dt="2026-10-07T16:51:44.951" v="2"/>
        <pc:sldMkLst>
          <pc:docMk/>
          <pc:sldMk cId="2361549049" sldId="257"/>
        </pc:sldMkLst>
      </pc:sldChg>
      <pc:sldChg chg="del">
        <pc:chgData name="Erum Usman (2607920)" userId="S::2607920@student.uwtsd.ac.uk::1692c6af-e916-4b4b-a1c6-122c35ff4151" providerId="AD" clId="Web-{CA4C4312-D742-B3E6-E73C-090189FFFD62}" dt="2026-10-07T16:51:18.980" v="1"/>
        <pc:sldMkLst>
          <pc:docMk/>
          <pc:sldMk cId="2350176811" sldId="266"/>
        </pc:sldMkLst>
      </pc:sldChg>
      <pc:sldChg chg="modSp">
        <pc:chgData name="Erum Usman (2607920)" userId="S::2607920@student.uwtsd.ac.uk::1692c6af-e916-4b4b-a1c6-122c35ff4151" providerId="AD" clId="Web-{CA4C4312-D742-B3E6-E73C-090189FFFD62}" dt="2026-10-07T16:51:55.514" v="3" actId="1076"/>
        <pc:sldMkLst>
          <pc:docMk/>
          <pc:sldMk cId="2935102193" sldId="267"/>
        </pc:sldMkLst>
        <pc:graphicFrameChg chg="mod">
          <ac:chgData name="Erum Usman (2607920)" userId="S::2607920@student.uwtsd.ac.uk::1692c6af-e916-4b4b-a1c6-122c35ff4151" providerId="AD" clId="Web-{CA4C4312-D742-B3E6-E73C-090189FFFD62}" dt="2026-10-07T16:51:55.514" v="3" actId="1076"/>
          <ac:graphicFrameMkLst>
            <pc:docMk/>
            <pc:sldMk cId="2935102193" sldId="267"/>
            <ac:graphicFrameMk id="5" creationId="{6A791C49-D81D-A933-4056-025E0DD99ABB}"/>
          </ac:graphicFrameMkLst>
        </pc:graphicFrameChg>
      </pc:sldChg>
      <pc:sldChg chg="del">
        <pc:chgData name="Erum Usman (2607920)" userId="S::2607920@student.uwtsd.ac.uk::1692c6af-e916-4b4b-a1c6-122c35ff4151" providerId="AD" clId="Web-{CA4C4312-D742-B3E6-E73C-090189FFFD62}" dt="2026-10-07T16:51:03.713" v="0"/>
        <pc:sldMkLst>
          <pc:docMk/>
          <pc:sldMk cId="2264747643" sldId="268"/>
        </pc:sldMkLst>
      </pc:sldChg>
    </pc:docChg>
  </pc:docChgLst>
  <pc:docChgLst>
    <pc:chgData name="Aasma Begum (2610248)" userId="S::2610248@student.uwtsd.ac.uk::3ee46d21-df3d-4356-973f-a108c2c3f3b9" providerId="AD" clId="Web-{205511CC-D594-F6C6-1360-36241AF69CFB}"/>
    <pc:docChg chg="addSld delSld">
      <pc:chgData name="Aasma Begum (2610248)" userId="S::2610248@student.uwtsd.ac.uk::3ee46d21-df3d-4356-973f-a108c2c3f3b9" providerId="AD" clId="Web-{205511CC-D594-F6C6-1360-36241AF69CFB}" dt="2026-10-08T10:28:29.125" v="8"/>
      <pc:docMkLst>
        <pc:docMk/>
      </pc:docMkLst>
      <pc:sldChg chg="add del">
        <pc:chgData name="Aasma Begum (2610248)" userId="S::2610248@student.uwtsd.ac.uk::3ee46d21-df3d-4356-973f-a108c2c3f3b9" providerId="AD" clId="Web-{205511CC-D594-F6C6-1360-36241AF69CFB}" dt="2026-10-08T10:28:29.110" v="7"/>
        <pc:sldMkLst>
          <pc:docMk/>
          <pc:sldMk cId="3092947935" sldId="260"/>
        </pc:sldMkLst>
      </pc:sldChg>
      <pc:sldChg chg="add del">
        <pc:chgData name="Aasma Begum (2610248)" userId="S::2610248@student.uwtsd.ac.uk::3ee46d21-df3d-4356-973f-a108c2c3f3b9" providerId="AD" clId="Web-{205511CC-D594-F6C6-1360-36241AF69CFB}" dt="2026-10-08T10:28:29.078" v="6"/>
        <pc:sldMkLst>
          <pc:docMk/>
          <pc:sldMk cId="3953380453" sldId="261"/>
        </pc:sldMkLst>
      </pc:sldChg>
      <pc:sldChg chg="add del">
        <pc:chgData name="Aasma Begum (2610248)" userId="S::2610248@student.uwtsd.ac.uk::3ee46d21-df3d-4356-973f-a108c2c3f3b9" providerId="AD" clId="Web-{205511CC-D594-F6C6-1360-36241AF69CFB}" dt="2026-10-08T10:28:29.125" v="8"/>
        <pc:sldMkLst>
          <pc:docMk/>
          <pc:sldMk cId="1225881416" sldId="268"/>
        </pc:sldMkLst>
      </pc:sldChg>
      <pc:sldMasterChg chg="addSldLayout delSldLayout">
        <pc:chgData name="Aasma Begum (2610248)" userId="S::2610248@student.uwtsd.ac.uk::3ee46d21-df3d-4356-973f-a108c2c3f3b9" providerId="AD" clId="Web-{205511CC-D594-F6C6-1360-36241AF69CFB}" dt="2026-10-08T10:28:29.110" v="7"/>
        <pc:sldMasterMkLst>
          <pc:docMk/>
          <pc:sldMasterMk cId="2036527002" sldId="2147483779"/>
        </pc:sldMasterMkLst>
        <pc:sldLayoutChg chg="add del">
          <pc:chgData name="Aasma Begum (2610248)" userId="S::2610248@student.uwtsd.ac.uk::3ee46d21-df3d-4356-973f-a108c2c3f3b9" providerId="AD" clId="Web-{205511CC-D594-F6C6-1360-36241AF69CFB}" dt="2026-10-08T10:28:28.953" v="4"/>
          <pc:sldLayoutMkLst>
            <pc:docMk/>
            <pc:sldMasterMk cId="2036527002" sldId="2147483779"/>
            <pc:sldLayoutMk cId="1948423273" sldId="2147483808"/>
          </pc:sldLayoutMkLst>
        </pc:sldLayoutChg>
        <pc:sldLayoutChg chg="add">
          <pc:chgData name="Aasma Begum (2610248)" userId="S::2610248@student.uwtsd.ac.uk::3ee46d21-df3d-4356-973f-a108c2c3f3b9" providerId="AD" clId="Web-{205511CC-D594-F6C6-1360-36241AF69CFB}" dt="2026-10-08T10:28:29.110" v="7"/>
          <pc:sldLayoutMkLst>
            <pc:docMk/>
            <pc:sldMasterMk cId="2036527002" sldId="2147483779"/>
            <pc:sldLayoutMk cId="3867438601" sldId="2147483808"/>
          </pc:sldLayoutMkLst>
        </pc:sldLayoutChg>
      </pc:sldMasterChg>
    </pc:docChg>
  </pc:docChgLst>
</pc:chgInfo>
</file>

<file path=ppt/diagrams/_rels/data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svg"/></Relationships>
</file>

<file path=ppt/diagrams/_rels/data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6B2ED3-87E8-4E96-94EB-8BDEC2FC707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EEE08F0-0AC2-4B1A-87E7-8746CA78921F}">
      <dgm:prSet/>
      <dgm:spPr/>
      <dgm:t>
        <a:bodyPr/>
        <a:lstStyle/>
        <a:p>
          <a:r>
            <a:rPr lang="en-GB" b="1"/>
            <a:t>Aasma Begum (2610248), Erum Usman (2607920), Shumiala Irfan (2536982),</a:t>
          </a:r>
          <a:r>
            <a:rPr lang="en-GB"/>
            <a:t> </a:t>
          </a:r>
          <a:r>
            <a:rPr lang="en-GB" b="1"/>
            <a:t>Sofia Nasreen (2604391)</a:t>
          </a:r>
          <a:endParaRPr lang="en-US"/>
        </a:p>
      </dgm:t>
    </dgm:pt>
    <dgm:pt modelId="{5417CD61-F3FB-4EAF-96A7-ED510774CE7C}" type="parTrans" cxnId="{90DE3D25-9604-44E4-A513-16C6C369A669}">
      <dgm:prSet/>
      <dgm:spPr/>
      <dgm:t>
        <a:bodyPr/>
        <a:lstStyle/>
        <a:p>
          <a:endParaRPr lang="en-US"/>
        </a:p>
      </dgm:t>
    </dgm:pt>
    <dgm:pt modelId="{6C47BC3E-51F8-483C-BA39-CFA651BDCE13}" type="sibTrans" cxnId="{90DE3D25-9604-44E4-A513-16C6C369A669}">
      <dgm:prSet/>
      <dgm:spPr/>
      <dgm:t>
        <a:bodyPr/>
        <a:lstStyle/>
        <a:p>
          <a:endParaRPr lang="en-US"/>
        </a:p>
      </dgm:t>
    </dgm:pt>
    <dgm:pt modelId="{14003C50-55D3-4B69-949F-BCB0E44B2E0D}">
      <dgm:prSet/>
      <dgm:spPr/>
      <dgm:t>
        <a:bodyPr/>
        <a:lstStyle/>
        <a:p>
          <a:r>
            <a:rPr lang="en-GB" b="1"/>
            <a:t>Bianca Dodgen</a:t>
          </a:r>
          <a:endParaRPr lang="en-US"/>
        </a:p>
      </dgm:t>
    </dgm:pt>
    <dgm:pt modelId="{4E178E2D-EE7A-48BC-9CC7-59942BE44AB4}" type="parTrans" cxnId="{D7D79545-206D-41A5-88D8-C3E8B7D99071}">
      <dgm:prSet/>
      <dgm:spPr/>
      <dgm:t>
        <a:bodyPr/>
        <a:lstStyle/>
        <a:p>
          <a:endParaRPr lang="en-US"/>
        </a:p>
      </dgm:t>
    </dgm:pt>
    <dgm:pt modelId="{2A68750B-52D8-4531-A290-BB02E244D0B8}" type="sibTrans" cxnId="{D7D79545-206D-41A5-88D8-C3E8B7D99071}">
      <dgm:prSet/>
      <dgm:spPr/>
      <dgm:t>
        <a:bodyPr/>
        <a:lstStyle/>
        <a:p>
          <a:endParaRPr lang="en-US"/>
        </a:p>
      </dgm:t>
    </dgm:pt>
    <dgm:pt modelId="{057AD28E-1B67-4E5E-9E5A-7388608D173A}" type="pres">
      <dgm:prSet presAssocID="{026B2ED3-87E8-4E96-94EB-8BDEC2FC7070}" presName="root" presStyleCnt="0">
        <dgm:presLayoutVars>
          <dgm:dir/>
          <dgm:resizeHandles val="exact"/>
        </dgm:presLayoutVars>
      </dgm:prSet>
      <dgm:spPr/>
    </dgm:pt>
    <dgm:pt modelId="{925B529F-835D-4930-AC5F-F73E11A2457D}" type="pres">
      <dgm:prSet presAssocID="{BEEE08F0-0AC2-4B1A-87E7-8746CA78921F}" presName="compNode" presStyleCnt="0"/>
      <dgm:spPr/>
    </dgm:pt>
    <dgm:pt modelId="{2FE49677-9BCC-4462-BB63-947EB42B95A9}" type="pres">
      <dgm:prSet presAssocID="{BEEE08F0-0AC2-4B1A-87E7-8746CA78921F}" presName="bgRect" presStyleLbl="bgShp" presStyleIdx="0" presStyleCnt="2"/>
      <dgm:spPr/>
    </dgm:pt>
    <dgm:pt modelId="{EA35F173-EF72-4172-BB03-ABC82AFE2351}" type="pres">
      <dgm:prSet presAssocID="{BEEE08F0-0AC2-4B1A-87E7-8746CA78921F}"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Igloo"/>
        </a:ext>
      </dgm:extLst>
    </dgm:pt>
    <dgm:pt modelId="{292BD12B-9587-4DBC-96B5-FDDAD6B7F61E}" type="pres">
      <dgm:prSet presAssocID="{BEEE08F0-0AC2-4B1A-87E7-8746CA78921F}" presName="spaceRect" presStyleCnt="0"/>
      <dgm:spPr/>
    </dgm:pt>
    <dgm:pt modelId="{2CD207D2-93C8-40EB-A3B9-269F207D1333}" type="pres">
      <dgm:prSet presAssocID="{BEEE08F0-0AC2-4B1A-87E7-8746CA78921F}" presName="parTx" presStyleLbl="revTx" presStyleIdx="0" presStyleCnt="2">
        <dgm:presLayoutVars>
          <dgm:chMax val="0"/>
          <dgm:chPref val="0"/>
        </dgm:presLayoutVars>
      </dgm:prSet>
      <dgm:spPr/>
    </dgm:pt>
    <dgm:pt modelId="{FBFDFBC1-A424-48AA-8142-9211CA0D532C}" type="pres">
      <dgm:prSet presAssocID="{6C47BC3E-51F8-483C-BA39-CFA651BDCE13}" presName="sibTrans" presStyleCnt="0"/>
      <dgm:spPr/>
    </dgm:pt>
    <dgm:pt modelId="{34D58038-0D30-4E60-88C0-4753E0F9EA87}" type="pres">
      <dgm:prSet presAssocID="{14003C50-55D3-4B69-949F-BCB0E44B2E0D}" presName="compNode" presStyleCnt="0"/>
      <dgm:spPr/>
    </dgm:pt>
    <dgm:pt modelId="{C8139CBC-AB1E-4F49-BD37-DA80BA5F6853}" type="pres">
      <dgm:prSet presAssocID="{14003C50-55D3-4B69-949F-BCB0E44B2E0D}" presName="bgRect" presStyleLbl="bgShp" presStyleIdx="1" presStyleCnt="2"/>
      <dgm:spPr/>
    </dgm:pt>
    <dgm:pt modelId="{079B732E-BCA7-444A-A9FF-DCFA85BAE86C}" type="pres">
      <dgm:prSet presAssocID="{14003C50-55D3-4B69-949F-BCB0E44B2E0D}"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un"/>
        </a:ext>
      </dgm:extLst>
    </dgm:pt>
    <dgm:pt modelId="{1C546765-8EF1-423A-A262-EAD6ABA7E989}" type="pres">
      <dgm:prSet presAssocID="{14003C50-55D3-4B69-949F-BCB0E44B2E0D}" presName="spaceRect" presStyleCnt="0"/>
      <dgm:spPr/>
    </dgm:pt>
    <dgm:pt modelId="{287FBCCB-3323-48CE-AE99-679BB11BAE3F}" type="pres">
      <dgm:prSet presAssocID="{14003C50-55D3-4B69-949F-BCB0E44B2E0D}" presName="parTx" presStyleLbl="revTx" presStyleIdx="1" presStyleCnt="2">
        <dgm:presLayoutVars>
          <dgm:chMax val="0"/>
          <dgm:chPref val="0"/>
        </dgm:presLayoutVars>
      </dgm:prSet>
      <dgm:spPr/>
    </dgm:pt>
  </dgm:ptLst>
  <dgm:cxnLst>
    <dgm:cxn modelId="{033E981F-F294-4A77-9D50-29D6612EB90D}" type="presOf" srcId="{14003C50-55D3-4B69-949F-BCB0E44B2E0D}" destId="{287FBCCB-3323-48CE-AE99-679BB11BAE3F}" srcOrd="0" destOrd="0" presId="urn:microsoft.com/office/officeart/2018/2/layout/IconVerticalSolidList"/>
    <dgm:cxn modelId="{90DE3D25-9604-44E4-A513-16C6C369A669}" srcId="{026B2ED3-87E8-4E96-94EB-8BDEC2FC7070}" destId="{BEEE08F0-0AC2-4B1A-87E7-8746CA78921F}" srcOrd="0" destOrd="0" parTransId="{5417CD61-F3FB-4EAF-96A7-ED510774CE7C}" sibTransId="{6C47BC3E-51F8-483C-BA39-CFA651BDCE13}"/>
    <dgm:cxn modelId="{D7D79545-206D-41A5-88D8-C3E8B7D99071}" srcId="{026B2ED3-87E8-4E96-94EB-8BDEC2FC7070}" destId="{14003C50-55D3-4B69-949F-BCB0E44B2E0D}" srcOrd="1" destOrd="0" parTransId="{4E178E2D-EE7A-48BC-9CC7-59942BE44AB4}" sibTransId="{2A68750B-52D8-4531-A290-BB02E244D0B8}"/>
    <dgm:cxn modelId="{36B16196-931F-42EB-8A3C-44E8E2721DEA}" type="presOf" srcId="{026B2ED3-87E8-4E96-94EB-8BDEC2FC7070}" destId="{057AD28E-1B67-4E5E-9E5A-7388608D173A}" srcOrd="0" destOrd="0" presId="urn:microsoft.com/office/officeart/2018/2/layout/IconVerticalSolidList"/>
    <dgm:cxn modelId="{90A9C5CA-E2E4-4B80-BD88-720230448081}" type="presOf" srcId="{BEEE08F0-0AC2-4B1A-87E7-8746CA78921F}" destId="{2CD207D2-93C8-40EB-A3B9-269F207D1333}" srcOrd="0" destOrd="0" presId="urn:microsoft.com/office/officeart/2018/2/layout/IconVerticalSolidList"/>
    <dgm:cxn modelId="{D4E65701-497D-440C-8F95-A29F75361E60}" type="presParOf" srcId="{057AD28E-1B67-4E5E-9E5A-7388608D173A}" destId="{925B529F-835D-4930-AC5F-F73E11A2457D}" srcOrd="0" destOrd="0" presId="urn:microsoft.com/office/officeart/2018/2/layout/IconVerticalSolidList"/>
    <dgm:cxn modelId="{375EEA5F-EDC9-4D70-88A3-295E6911D43C}" type="presParOf" srcId="{925B529F-835D-4930-AC5F-F73E11A2457D}" destId="{2FE49677-9BCC-4462-BB63-947EB42B95A9}" srcOrd="0" destOrd="0" presId="urn:microsoft.com/office/officeart/2018/2/layout/IconVerticalSolidList"/>
    <dgm:cxn modelId="{0320A3E1-C6E7-4E22-9B86-A88192C8E30A}" type="presParOf" srcId="{925B529F-835D-4930-AC5F-F73E11A2457D}" destId="{EA35F173-EF72-4172-BB03-ABC82AFE2351}" srcOrd="1" destOrd="0" presId="urn:microsoft.com/office/officeart/2018/2/layout/IconVerticalSolidList"/>
    <dgm:cxn modelId="{93F4681D-182A-4E73-8F77-CA0F775F72F1}" type="presParOf" srcId="{925B529F-835D-4930-AC5F-F73E11A2457D}" destId="{292BD12B-9587-4DBC-96B5-FDDAD6B7F61E}" srcOrd="2" destOrd="0" presId="urn:microsoft.com/office/officeart/2018/2/layout/IconVerticalSolidList"/>
    <dgm:cxn modelId="{9F49E4DF-1F65-49C4-801B-E28C5B7FA4CD}" type="presParOf" srcId="{925B529F-835D-4930-AC5F-F73E11A2457D}" destId="{2CD207D2-93C8-40EB-A3B9-269F207D1333}" srcOrd="3" destOrd="0" presId="urn:microsoft.com/office/officeart/2018/2/layout/IconVerticalSolidList"/>
    <dgm:cxn modelId="{053CC314-A88A-4A62-A3DD-6FE90D1CB4AC}" type="presParOf" srcId="{057AD28E-1B67-4E5E-9E5A-7388608D173A}" destId="{FBFDFBC1-A424-48AA-8142-9211CA0D532C}" srcOrd="1" destOrd="0" presId="urn:microsoft.com/office/officeart/2018/2/layout/IconVerticalSolidList"/>
    <dgm:cxn modelId="{850A02FA-D6AB-4863-B827-BA2AE6302AA3}" type="presParOf" srcId="{057AD28E-1B67-4E5E-9E5A-7388608D173A}" destId="{34D58038-0D30-4E60-88C0-4753E0F9EA87}" srcOrd="2" destOrd="0" presId="urn:microsoft.com/office/officeart/2018/2/layout/IconVerticalSolidList"/>
    <dgm:cxn modelId="{82521B46-BDA4-4ED1-AC61-AB2BC29B99A6}" type="presParOf" srcId="{34D58038-0D30-4E60-88C0-4753E0F9EA87}" destId="{C8139CBC-AB1E-4F49-BD37-DA80BA5F6853}" srcOrd="0" destOrd="0" presId="urn:microsoft.com/office/officeart/2018/2/layout/IconVerticalSolidList"/>
    <dgm:cxn modelId="{D672263C-E664-4400-BB00-2C5F577C3011}" type="presParOf" srcId="{34D58038-0D30-4E60-88C0-4753E0F9EA87}" destId="{079B732E-BCA7-444A-A9FF-DCFA85BAE86C}" srcOrd="1" destOrd="0" presId="urn:microsoft.com/office/officeart/2018/2/layout/IconVerticalSolidList"/>
    <dgm:cxn modelId="{FBFA99DA-880D-4179-AEA6-77D2DB84E303}" type="presParOf" srcId="{34D58038-0D30-4E60-88C0-4753E0F9EA87}" destId="{1C546765-8EF1-423A-A262-EAD6ABA7E989}" srcOrd="2" destOrd="0" presId="urn:microsoft.com/office/officeart/2018/2/layout/IconVerticalSolidList"/>
    <dgm:cxn modelId="{3FE6EB9E-FA03-4AA7-8E2B-B931E4965AB7}" type="presParOf" srcId="{34D58038-0D30-4E60-88C0-4753E0F9EA87}" destId="{287FBCCB-3323-48CE-AE99-679BB11BAE3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69592B-2439-496E-B780-7074984DD557}" type="doc">
      <dgm:prSet loTypeId="urn:microsoft.com/office/officeart/2018/5/layout/IconCircleLabelList" loCatId="icon" qsTypeId="urn:microsoft.com/office/officeart/2005/8/quickstyle/simple1" qsCatId="simple" csTypeId="urn:microsoft.com/office/officeart/2005/8/colors/accent3_2" csCatId="accent3" phldr="1"/>
      <dgm:spPr/>
      <dgm:t>
        <a:bodyPr/>
        <a:lstStyle/>
        <a:p>
          <a:endParaRPr lang="en-US"/>
        </a:p>
      </dgm:t>
    </dgm:pt>
    <dgm:pt modelId="{35963EE8-169A-4722-B284-41E9FC9CFD44}">
      <dgm:prSet/>
      <dgm:spPr/>
      <dgm:t>
        <a:bodyPr/>
        <a:lstStyle/>
        <a:p>
          <a:pPr>
            <a:lnSpc>
              <a:spcPct val="100000"/>
            </a:lnSpc>
            <a:defRPr cap="all"/>
          </a:pPr>
          <a:r>
            <a:rPr lang="en-GB"/>
            <a:t>Staff may ignore or miss important updates </a:t>
          </a:r>
          <a:endParaRPr lang="en-US"/>
        </a:p>
      </dgm:t>
    </dgm:pt>
    <dgm:pt modelId="{FA836A77-A42C-46BC-9A0B-02F8BA852F14}" type="parTrans" cxnId="{824D9880-7601-4A9E-BB52-47B8D03C08D7}">
      <dgm:prSet/>
      <dgm:spPr/>
      <dgm:t>
        <a:bodyPr/>
        <a:lstStyle/>
        <a:p>
          <a:endParaRPr lang="en-US"/>
        </a:p>
      </dgm:t>
    </dgm:pt>
    <dgm:pt modelId="{B35CB1A4-7387-474B-BC4C-982C61BFD0D1}" type="sibTrans" cxnId="{824D9880-7601-4A9E-BB52-47B8D03C08D7}">
      <dgm:prSet/>
      <dgm:spPr/>
      <dgm:t>
        <a:bodyPr/>
        <a:lstStyle/>
        <a:p>
          <a:endParaRPr lang="en-US"/>
        </a:p>
      </dgm:t>
    </dgm:pt>
    <dgm:pt modelId="{D3F5B8F7-5644-4FDF-B3F4-ACDFA456794A}">
      <dgm:prSet/>
      <dgm:spPr/>
      <dgm:t>
        <a:bodyPr/>
        <a:lstStyle/>
        <a:p>
          <a:pPr>
            <a:lnSpc>
              <a:spcPct val="100000"/>
            </a:lnSpc>
            <a:defRPr cap="all"/>
          </a:pPr>
          <a:r>
            <a:rPr lang="en-GB"/>
            <a:t>Technical issues </a:t>
          </a:r>
          <a:endParaRPr lang="en-US"/>
        </a:p>
      </dgm:t>
    </dgm:pt>
    <dgm:pt modelId="{6993254F-FAF7-4314-B63E-77440E919C03}" type="parTrans" cxnId="{5CE920DE-6B12-4CDC-B854-5E24E946D6AB}">
      <dgm:prSet/>
      <dgm:spPr/>
      <dgm:t>
        <a:bodyPr/>
        <a:lstStyle/>
        <a:p>
          <a:endParaRPr lang="en-US"/>
        </a:p>
      </dgm:t>
    </dgm:pt>
    <dgm:pt modelId="{C7F0ECF8-18BA-49E8-91B2-A14C230439C7}" type="sibTrans" cxnId="{5CE920DE-6B12-4CDC-B854-5E24E946D6AB}">
      <dgm:prSet/>
      <dgm:spPr/>
      <dgm:t>
        <a:bodyPr/>
        <a:lstStyle/>
        <a:p>
          <a:endParaRPr lang="en-US"/>
        </a:p>
      </dgm:t>
    </dgm:pt>
    <dgm:pt modelId="{D562AE70-0E93-4ED5-B618-965D5CAE98A8}">
      <dgm:prSet/>
      <dgm:spPr/>
      <dgm:t>
        <a:bodyPr/>
        <a:lstStyle/>
        <a:p>
          <a:pPr>
            <a:lnSpc>
              <a:spcPct val="100000"/>
            </a:lnSpc>
            <a:defRPr cap="all"/>
          </a:pPr>
          <a:r>
            <a:rPr lang="en-GB"/>
            <a:t>Confidentiality risk if not used properly</a:t>
          </a:r>
          <a:endParaRPr lang="en-US"/>
        </a:p>
      </dgm:t>
    </dgm:pt>
    <dgm:pt modelId="{2E9ED4FE-2F38-4DF1-88A9-5F024118E55F}" type="parTrans" cxnId="{793A68B6-9BF7-4996-BC03-36BA853C4B5C}">
      <dgm:prSet/>
      <dgm:spPr/>
      <dgm:t>
        <a:bodyPr/>
        <a:lstStyle/>
        <a:p>
          <a:endParaRPr lang="en-US"/>
        </a:p>
      </dgm:t>
    </dgm:pt>
    <dgm:pt modelId="{417A8705-B721-464D-872E-7969A8AC0EEB}" type="sibTrans" cxnId="{793A68B6-9BF7-4996-BC03-36BA853C4B5C}">
      <dgm:prSet/>
      <dgm:spPr/>
      <dgm:t>
        <a:bodyPr/>
        <a:lstStyle/>
        <a:p>
          <a:endParaRPr lang="en-US"/>
        </a:p>
      </dgm:t>
    </dgm:pt>
    <dgm:pt modelId="{F4893ED6-36D9-4B9B-AD6D-AE8E891EC4DF}" type="pres">
      <dgm:prSet presAssocID="{8069592B-2439-496E-B780-7074984DD557}" presName="root" presStyleCnt="0">
        <dgm:presLayoutVars>
          <dgm:dir/>
          <dgm:resizeHandles val="exact"/>
        </dgm:presLayoutVars>
      </dgm:prSet>
      <dgm:spPr/>
    </dgm:pt>
    <dgm:pt modelId="{B99F81D8-99F9-4005-9D0B-3F02700AF0A7}" type="pres">
      <dgm:prSet presAssocID="{35963EE8-169A-4722-B284-41E9FC9CFD44}" presName="compNode" presStyleCnt="0"/>
      <dgm:spPr/>
    </dgm:pt>
    <dgm:pt modelId="{21DC8744-114A-493C-BABB-E36A38F92283}" type="pres">
      <dgm:prSet presAssocID="{35963EE8-169A-4722-B284-41E9FC9CFD44}" presName="iconBgRect" presStyleLbl="bgShp" presStyleIdx="0" presStyleCnt="3"/>
      <dgm:spPr/>
    </dgm:pt>
    <dgm:pt modelId="{5000C86C-C552-44B7-AFAA-D85942403411}" type="pres">
      <dgm:prSet presAssocID="{35963EE8-169A-4722-B284-41E9FC9CFD44}"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Warning"/>
        </a:ext>
      </dgm:extLst>
    </dgm:pt>
    <dgm:pt modelId="{65A491E6-BA9A-40B5-A2A1-FCC5D6B89135}" type="pres">
      <dgm:prSet presAssocID="{35963EE8-169A-4722-B284-41E9FC9CFD44}" presName="spaceRect" presStyleCnt="0"/>
      <dgm:spPr/>
    </dgm:pt>
    <dgm:pt modelId="{7489F1CF-D35C-49E1-ABF8-F1FDD64CC8B8}" type="pres">
      <dgm:prSet presAssocID="{35963EE8-169A-4722-B284-41E9FC9CFD44}" presName="textRect" presStyleLbl="revTx" presStyleIdx="0" presStyleCnt="3">
        <dgm:presLayoutVars>
          <dgm:chMax val="1"/>
          <dgm:chPref val="1"/>
        </dgm:presLayoutVars>
      </dgm:prSet>
      <dgm:spPr/>
    </dgm:pt>
    <dgm:pt modelId="{BE4CB36C-AF4E-4506-8492-ADE7421BA8A7}" type="pres">
      <dgm:prSet presAssocID="{B35CB1A4-7387-474B-BC4C-982C61BFD0D1}" presName="sibTrans" presStyleCnt="0"/>
      <dgm:spPr/>
    </dgm:pt>
    <dgm:pt modelId="{894819FD-3A05-4A28-AC3F-0F54E7E25DF2}" type="pres">
      <dgm:prSet presAssocID="{D3F5B8F7-5644-4FDF-B3F4-ACDFA456794A}" presName="compNode" presStyleCnt="0"/>
      <dgm:spPr/>
    </dgm:pt>
    <dgm:pt modelId="{DBB7B9D0-9FDE-4717-8763-6554336DD040}" type="pres">
      <dgm:prSet presAssocID="{D3F5B8F7-5644-4FDF-B3F4-ACDFA456794A}" presName="iconBgRect" presStyleLbl="bgShp" presStyleIdx="1" presStyleCnt="3"/>
      <dgm:spPr/>
    </dgm:pt>
    <dgm:pt modelId="{46B668FE-66E2-4A85-9AC4-CA7190C45064}" type="pres">
      <dgm:prSet presAssocID="{D3F5B8F7-5644-4FDF-B3F4-ACDFA456794A}"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ools"/>
        </a:ext>
      </dgm:extLst>
    </dgm:pt>
    <dgm:pt modelId="{836BA1E0-2955-4912-9104-C501B9FBBB9C}" type="pres">
      <dgm:prSet presAssocID="{D3F5B8F7-5644-4FDF-B3F4-ACDFA456794A}" presName="spaceRect" presStyleCnt="0"/>
      <dgm:spPr/>
    </dgm:pt>
    <dgm:pt modelId="{535DDE18-F721-4C46-97E0-26B8B9EA8E36}" type="pres">
      <dgm:prSet presAssocID="{D3F5B8F7-5644-4FDF-B3F4-ACDFA456794A}" presName="textRect" presStyleLbl="revTx" presStyleIdx="1" presStyleCnt="3">
        <dgm:presLayoutVars>
          <dgm:chMax val="1"/>
          <dgm:chPref val="1"/>
        </dgm:presLayoutVars>
      </dgm:prSet>
      <dgm:spPr/>
    </dgm:pt>
    <dgm:pt modelId="{04C234CB-928B-4EA7-A58A-531CDE3C75C3}" type="pres">
      <dgm:prSet presAssocID="{C7F0ECF8-18BA-49E8-91B2-A14C230439C7}" presName="sibTrans" presStyleCnt="0"/>
      <dgm:spPr/>
    </dgm:pt>
    <dgm:pt modelId="{DF65BBB6-8286-4E83-A945-83981B50F46B}" type="pres">
      <dgm:prSet presAssocID="{D562AE70-0E93-4ED5-B618-965D5CAE98A8}" presName="compNode" presStyleCnt="0"/>
      <dgm:spPr/>
    </dgm:pt>
    <dgm:pt modelId="{0B4AAA66-7FDC-4D0B-AC11-430B35605E94}" type="pres">
      <dgm:prSet presAssocID="{D562AE70-0E93-4ED5-B618-965D5CAE98A8}" presName="iconBgRect" presStyleLbl="bgShp" presStyleIdx="2" presStyleCnt="3"/>
      <dgm:spPr/>
    </dgm:pt>
    <dgm:pt modelId="{FCBAF098-C942-4D04-84D3-70035548C09B}" type="pres">
      <dgm:prSet presAssocID="{D562AE70-0E93-4ED5-B618-965D5CAE98A8}"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Lock"/>
        </a:ext>
      </dgm:extLst>
    </dgm:pt>
    <dgm:pt modelId="{C5AAB824-DFE1-4D67-8BF7-C218502D52E2}" type="pres">
      <dgm:prSet presAssocID="{D562AE70-0E93-4ED5-B618-965D5CAE98A8}" presName="spaceRect" presStyleCnt="0"/>
      <dgm:spPr/>
    </dgm:pt>
    <dgm:pt modelId="{52EA05A2-811A-4260-A72A-74E6FE0BD212}" type="pres">
      <dgm:prSet presAssocID="{D562AE70-0E93-4ED5-B618-965D5CAE98A8}" presName="textRect" presStyleLbl="revTx" presStyleIdx="2" presStyleCnt="3">
        <dgm:presLayoutVars>
          <dgm:chMax val="1"/>
          <dgm:chPref val="1"/>
        </dgm:presLayoutVars>
      </dgm:prSet>
      <dgm:spPr/>
    </dgm:pt>
  </dgm:ptLst>
  <dgm:cxnLst>
    <dgm:cxn modelId="{FEA7BC3A-4CBF-47AE-884D-C2D5934F1685}" type="presOf" srcId="{35963EE8-169A-4722-B284-41E9FC9CFD44}" destId="{7489F1CF-D35C-49E1-ABF8-F1FDD64CC8B8}" srcOrd="0" destOrd="0" presId="urn:microsoft.com/office/officeart/2018/5/layout/IconCircleLabelList"/>
    <dgm:cxn modelId="{22CB4469-4841-4148-8DED-61F9F9610679}" type="presOf" srcId="{D3F5B8F7-5644-4FDF-B3F4-ACDFA456794A}" destId="{535DDE18-F721-4C46-97E0-26B8B9EA8E36}" srcOrd="0" destOrd="0" presId="urn:microsoft.com/office/officeart/2018/5/layout/IconCircleLabelList"/>
    <dgm:cxn modelId="{824D9880-7601-4A9E-BB52-47B8D03C08D7}" srcId="{8069592B-2439-496E-B780-7074984DD557}" destId="{35963EE8-169A-4722-B284-41E9FC9CFD44}" srcOrd="0" destOrd="0" parTransId="{FA836A77-A42C-46BC-9A0B-02F8BA852F14}" sibTransId="{B35CB1A4-7387-474B-BC4C-982C61BFD0D1}"/>
    <dgm:cxn modelId="{FEE306A7-893F-446F-BEA0-06C4A0EF2D04}" type="presOf" srcId="{8069592B-2439-496E-B780-7074984DD557}" destId="{F4893ED6-36D9-4B9B-AD6D-AE8E891EC4DF}" srcOrd="0" destOrd="0" presId="urn:microsoft.com/office/officeart/2018/5/layout/IconCircleLabelList"/>
    <dgm:cxn modelId="{FA57A8B2-B4D0-4EE0-BC42-E2BA2CD1C1CA}" type="presOf" srcId="{D562AE70-0E93-4ED5-B618-965D5CAE98A8}" destId="{52EA05A2-811A-4260-A72A-74E6FE0BD212}" srcOrd="0" destOrd="0" presId="urn:microsoft.com/office/officeart/2018/5/layout/IconCircleLabelList"/>
    <dgm:cxn modelId="{793A68B6-9BF7-4996-BC03-36BA853C4B5C}" srcId="{8069592B-2439-496E-B780-7074984DD557}" destId="{D562AE70-0E93-4ED5-B618-965D5CAE98A8}" srcOrd="2" destOrd="0" parTransId="{2E9ED4FE-2F38-4DF1-88A9-5F024118E55F}" sibTransId="{417A8705-B721-464D-872E-7969A8AC0EEB}"/>
    <dgm:cxn modelId="{5CE920DE-6B12-4CDC-B854-5E24E946D6AB}" srcId="{8069592B-2439-496E-B780-7074984DD557}" destId="{D3F5B8F7-5644-4FDF-B3F4-ACDFA456794A}" srcOrd="1" destOrd="0" parTransId="{6993254F-FAF7-4314-B63E-77440E919C03}" sibTransId="{C7F0ECF8-18BA-49E8-91B2-A14C230439C7}"/>
    <dgm:cxn modelId="{21B05E0C-A131-4097-8ABE-FC7C805B8D25}" type="presParOf" srcId="{F4893ED6-36D9-4B9B-AD6D-AE8E891EC4DF}" destId="{B99F81D8-99F9-4005-9D0B-3F02700AF0A7}" srcOrd="0" destOrd="0" presId="urn:microsoft.com/office/officeart/2018/5/layout/IconCircleLabelList"/>
    <dgm:cxn modelId="{BE8A95F0-E974-4C04-91F8-28CCEA7BE2EB}" type="presParOf" srcId="{B99F81D8-99F9-4005-9D0B-3F02700AF0A7}" destId="{21DC8744-114A-493C-BABB-E36A38F92283}" srcOrd="0" destOrd="0" presId="urn:microsoft.com/office/officeart/2018/5/layout/IconCircleLabelList"/>
    <dgm:cxn modelId="{B307DF24-17CC-4DBA-B8DD-CB32E5C64FD8}" type="presParOf" srcId="{B99F81D8-99F9-4005-9D0B-3F02700AF0A7}" destId="{5000C86C-C552-44B7-AFAA-D85942403411}" srcOrd="1" destOrd="0" presId="urn:microsoft.com/office/officeart/2018/5/layout/IconCircleLabelList"/>
    <dgm:cxn modelId="{5B4475C7-66A6-440D-ABA3-0257A201B311}" type="presParOf" srcId="{B99F81D8-99F9-4005-9D0B-3F02700AF0A7}" destId="{65A491E6-BA9A-40B5-A2A1-FCC5D6B89135}" srcOrd="2" destOrd="0" presId="urn:microsoft.com/office/officeart/2018/5/layout/IconCircleLabelList"/>
    <dgm:cxn modelId="{64D39B00-1FF2-48A8-987B-203D9E85E433}" type="presParOf" srcId="{B99F81D8-99F9-4005-9D0B-3F02700AF0A7}" destId="{7489F1CF-D35C-49E1-ABF8-F1FDD64CC8B8}" srcOrd="3" destOrd="0" presId="urn:microsoft.com/office/officeart/2018/5/layout/IconCircleLabelList"/>
    <dgm:cxn modelId="{2F1C0C3F-E783-486A-93D6-97873386B47A}" type="presParOf" srcId="{F4893ED6-36D9-4B9B-AD6D-AE8E891EC4DF}" destId="{BE4CB36C-AF4E-4506-8492-ADE7421BA8A7}" srcOrd="1" destOrd="0" presId="urn:microsoft.com/office/officeart/2018/5/layout/IconCircleLabelList"/>
    <dgm:cxn modelId="{30553F30-7854-4EDD-BF02-06E109F3FAE6}" type="presParOf" srcId="{F4893ED6-36D9-4B9B-AD6D-AE8E891EC4DF}" destId="{894819FD-3A05-4A28-AC3F-0F54E7E25DF2}" srcOrd="2" destOrd="0" presId="urn:microsoft.com/office/officeart/2018/5/layout/IconCircleLabelList"/>
    <dgm:cxn modelId="{DF506942-B7AA-4D5E-8DDB-260C0225BC0C}" type="presParOf" srcId="{894819FD-3A05-4A28-AC3F-0F54E7E25DF2}" destId="{DBB7B9D0-9FDE-4717-8763-6554336DD040}" srcOrd="0" destOrd="0" presId="urn:microsoft.com/office/officeart/2018/5/layout/IconCircleLabelList"/>
    <dgm:cxn modelId="{4334B4F1-D12F-4FCE-9004-BE67DA619711}" type="presParOf" srcId="{894819FD-3A05-4A28-AC3F-0F54E7E25DF2}" destId="{46B668FE-66E2-4A85-9AC4-CA7190C45064}" srcOrd="1" destOrd="0" presId="urn:microsoft.com/office/officeart/2018/5/layout/IconCircleLabelList"/>
    <dgm:cxn modelId="{74E92115-DD0A-4C39-A310-103B7A05E3FE}" type="presParOf" srcId="{894819FD-3A05-4A28-AC3F-0F54E7E25DF2}" destId="{836BA1E0-2955-4912-9104-C501B9FBBB9C}" srcOrd="2" destOrd="0" presId="urn:microsoft.com/office/officeart/2018/5/layout/IconCircleLabelList"/>
    <dgm:cxn modelId="{444DC005-0EB4-417E-960F-58D209CCBF56}" type="presParOf" srcId="{894819FD-3A05-4A28-AC3F-0F54E7E25DF2}" destId="{535DDE18-F721-4C46-97E0-26B8B9EA8E36}" srcOrd="3" destOrd="0" presId="urn:microsoft.com/office/officeart/2018/5/layout/IconCircleLabelList"/>
    <dgm:cxn modelId="{79482633-A3F8-4273-A595-24AF00351BC9}" type="presParOf" srcId="{F4893ED6-36D9-4B9B-AD6D-AE8E891EC4DF}" destId="{04C234CB-928B-4EA7-A58A-531CDE3C75C3}" srcOrd="3" destOrd="0" presId="urn:microsoft.com/office/officeart/2018/5/layout/IconCircleLabelList"/>
    <dgm:cxn modelId="{CD598983-531B-46AB-B9CB-E4BF56581EDB}" type="presParOf" srcId="{F4893ED6-36D9-4B9B-AD6D-AE8E891EC4DF}" destId="{DF65BBB6-8286-4E83-A945-83981B50F46B}" srcOrd="4" destOrd="0" presId="urn:microsoft.com/office/officeart/2018/5/layout/IconCircleLabelList"/>
    <dgm:cxn modelId="{A5F66CD1-A9AC-4F1F-BA7C-C4E8AE5FF35D}" type="presParOf" srcId="{DF65BBB6-8286-4E83-A945-83981B50F46B}" destId="{0B4AAA66-7FDC-4D0B-AC11-430B35605E94}" srcOrd="0" destOrd="0" presId="urn:microsoft.com/office/officeart/2018/5/layout/IconCircleLabelList"/>
    <dgm:cxn modelId="{956279CE-7433-49A0-98D1-FDD1BD214FC2}" type="presParOf" srcId="{DF65BBB6-8286-4E83-A945-83981B50F46B}" destId="{FCBAF098-C942-4D04-84D3-70035548C09B}" srcOrd="1" destOrd="0" presId="urn:microsoft.com/office/officeart/2018/5/layout/IconCircleLabelList"/>
    <dgm:cxn modelId="{116A6BBC-4B3E-4323-BCDF-22C85A8E1DF2}" type="presParOf" srcId="{DF65BBB6-8286-4E83-A945-83981B50F46B}" destId="{C5AAB824-DFE1-4D67-8BF7-C218502D52E2}" srcOrd="2" destOrd="0" presId="urn:microsoft.com/office/officeart/2018/5/layout/IconCircleLabelList"/>
    <dgm:cxn modelId="{4C48ECB9-A1BE-468E-B5EA-922285964BB1}" type="presParOf" srcId="{DF65BBB6-8286-4E83-A945-83981B50F46B}" destId="{52EA05A2-811A-4260-A72A-74E6FE0BD212}"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E49677-9BCC-4462-BB63-947EB42B95A9}">
      <dsp:nvSpPr>
        <dsp:cNvPr id="0" name=""/>
        <dsp:cNvSpPr/>
      </dsp:nvSpPr>
      <dsp:spPr>
        <a:xfrm>
          <a:off x="0" y="800312"/>
          <a:ext cx="10780776" cy="147750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35F173-EF72-4172-BB03-ABC82AFE2351}">
      <dsp:nvSpPr>
        <dsp:cNvPr id="0" name=""/>
        <dsp:cNvSpPr/>
      </dsp:nvSpPr>
      <dsp:spPr>
        <a:xfrm>
          <a:off x="446943" y="1132749"/>
          <a:ext cx="812625" cy="8126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D207D2-93C8-40EB-A3B9-269F207D1333}">
      <dsp:nvSpPr>
        <dsp:cNvPr id="0" name=""/>
        <dsp:cNvSpPr/>
      </dsp:nvSpPr>
      <dsp:spPr>
        <a:xfrm>
          <a:off x="1706512" y="800312"/>
          <a:ext cx="9074263" cy="147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369" tIns="156369" rIns="156369" bIns="156369" numCol="1" spcCol="1270" anchor="ctr" anchorCtr="0">
          <a:noAutofit/>
        </a:bodyPr>
        <a:lstStyle/>
        <a:p>
          <a:pPr marL="0" lvl="0" indent="0" algn="l" defTabSz="1111250">
            <a:lnSpc>
              <a:spcPct val="90000"/>
            </a:lnSpc>
            <a:spcBef>
              <a:spcPct val="0"/>
            </a:spcBef>
            <a:spcAft>
              <a:spcPct val="35000"/>
            </a:spcAft>
            <a:buNone/>
          </a:pPr>
          <a:r>
            <a:rPr lang="en-GB" sz="2500" b="1" kern="1200"/>
            <a:t>Aasma Begum (2610248), Erum Usman (2607920), Shumiala Irfan (2536982),</a:t>
          </a:r>
          <a:r>
            <a:rPr lang="en-GB" sz="2500" kern="1200"/>
            <a:t> </a:t>
          </a:r>
          <a:r>
            <a:rPr lang="en-GB" sz="2500" b="1" kern="1200"/>
            <a:t>Sofia Nasreen (2604391)</a:t>
          </a:r>
          <a:endParaRPr lang="en-US" sz="2500" kern="1200"/>
        </a:p>
      </dsp:txBody>
      <dsp:txXfrm>
        <a:off x="1706512" y="800312"/>
        <a:ext cx="9074263" cy="1477500"/>
      </dsp:txXfrm>
    </dsp:sp>
    <dsp:sp modelId="{C8139CBC-AB1E-4F49-BD37-DA80BA5F6853}">
      <dsp:nvSpPr>
        <dsp:cNvPr id="0" name=""/>
        <dsp:cNvSpPr/>
      </dsp:nvSpPr>
      <dsp:spPr>
        <a:xfrm>
          <a:off x="0" y="2647187"/>
          <a:ext cx="10780776" cy="147750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9B732E-BCA7-444A-A9FF-DCFA85BAE86C}">
      <dsp:nvSpPr>
        <dsp:cNvPr id="0" name=""/>
        <dsp:cNvSpPr/>
      </dsp:nvSpPr>
      <dsp:spPr>
        <a:xfrm>
          <a:off x="446943" y="2979625"/>
          <a:ext cx="812625" cy="8126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7FBCCB-3323-48CE-AE99-679BB11BAE3F}">
      <dsp:nvSpPr>
        <dsp:cNvPr id="0" name=""/>
        <dsp:cNvSpPr/>
      </dsp:nvSpPr>
      <dsp:spPr>
        <a:xfrm>
          <a:off x="1706512" y="2647187"/>
          <a:ext cx="9074263" cy="147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369" tIns="156369" rIns="156369" bIns="156369" numCol="1" spcCol="1270" anchor="ctr" anchorCtr="0">
          <a:noAutofit/>
        </a:bodyPr>
        <a:lstStyle/>
        <a:p>
          <a:pPr marL="0" lvl="0" indent="0" algn="l" defTabSz="1111250">
            <a:lnSpc>
              <a:spcPct val="90000"/>
            </a:lnSpc>
            <a:spcBef>
              <a:spcPct val="0"/>
            </a:spcBef>
            <a:spcAft>
              <a:spcPct val="35000"/>
            </a:spcAft>
            <a:buNone/>
          </a:pPr>
          <a:r>
            <a:rPr lang="en-GB" sz="2500" b="1" kern="1200"/>
            <a:t>Bianca Dodgen</a:t>
          </a:r>
          <a:endParaRPr lang="en-US" sz="2500" kern="1200"/>
        </a:p>
      </dsp:txBody>
      <dsp:txXfrm>
        <a:off x="1706512" y="2647187"/>
        <a:ext cx="9074263" cy="1477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DC8744-114A-493C-BABB-E36A38F92283}">
      <dsp:nvSpPr>
        <dsp:cNvPr id="0" name=""/>
        <dsp:cNvSpPr/>
      </dsp:nvSpPr>
      <dsp:spPr>
        <a:xfrm>
          <a:off x="645138" y="819999"/>
          <a:ext cx="1955812" cy="1955812"/>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00C86C-C552-44B7-AFAA-D85942403411}">
      <dsp:nvSpPr>
        <dsp:cNvPr id="0" name=""/>
        <dsp:cNvSpPr/>
      </dsp:nvSpPr>
      <dsp:spPr>
        <a:xfrm>
          <a:off x="1061950" y="1236812"/>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89F1CF-D35C-49E1-ABF8-F1FDD64CC8B8}">
      <dsp:nvSpPr>
        <dsp:cNvPr id="0" name=""/>
        <dsp:cNvSpPr/>
      </dsp:nvSpPr>
      <dsp:spPr>
        <a:xfrm>
          <a:off x="19919" y="3385000"/>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GB" sz="2200" kern="1200"/>
            <a:t>Staff may ignore or miss important updates </a:t>
          </a:r>
          <a:endParaRPr lang="en-US" sz="2200" kern="1200"/>
        </a:p>
      </dsp:txBody>
      <dsp:txXfrm>
        <a:off x="19919" y="3385000"/>
        <a:ext cx="3206250" cy="720000"/>
      </dsp:txXfrm>
    </dsp:sp>
    <dsp:sp modelId="{DBB7B9D0-9FDE-4717-8763-6554336DD040}">
      <dsp:nvSpPr>
        <dsp:cNvPr id="0" name=""/>
        <dsp:cNvSpPr/>
      </dsp:nvSpPr>
      <dsp:spPr>
        <a:xfrm>
          <a:off x="4412481" y="819999"/>
          <a:ext cx="1955812" cy="1955812"/>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B668FE-66E2-4A85-9AC4-CA7190C45064}">
      <dsp:nvSpPr>
        <dsp:cNvPr id="0" name=""/>
        <dsp:cNvSpPr/>
      </dsp:nvSpPr>
      <dsp:spPr>
        <a:xfrm>
          <a:off x="4829294" y="1236812"/>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5DDE18-F721-4C46-97E0-26B8B9EA8E36}">
      <dsp:nvSpPr>
        <dsp:cNvPr id="0" name=""/>
        <dsp:cNvSpPr/>
      </dsp:nvSpPr>
      <dsp:spPr>
        <a:xfrm>
          <a:off x="3787263" y="3385000"/>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GB" sz="2200" kern="1200"/>
            <a:t>Technical issues </a:t>
          </a:r>
          <a:endParaRPr lang="en-US" sz="2200" kern="1200"/>
        </a:p>
      </dsp:txBody>
      <dsp:txXfrm>
        <a:off x="3787263" y="3385000"/>
        <a:ext cx="3206250" cy="720000"/>
      </dsp:txXfrm>
    </dsp:sp>
    <dsp:sp modelId="{0B4AAA66-7FDC-4D0B-AC11-430B35605E94}">
      <dsp:nvSpPr>
        <dsp:cNvPr id="0" name=""/>
        <dsp:cNvSpPr/>
      </dsp:nvSpPr>
      <dsp:spPr>
        <a:xfrm>
          <a:off x="8179825" y="819999"/>
          <a:ext cx="1955812" cy="1955812"/>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BAF098-C942-4D04-84D3-70035548C09B}">
      <dsp:nvSpPr>
        <dsp:cNvPr id="0" name=""/>
        <dsp:cNvSpPr/>
      </dsp:nvSpPr>
      <dsp:spPr>
        <a:xfrm>
          <a:off x="8596638" y="1236812"/>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EA05A2-811A-4260-A72A-74E6FE0BD212}">
      <dsp:nvSpPr>
        <dsp:cNvPr id="0" name=""/>
        <dsp:cNvSpPr/>
      </dsp:nvSpPr>
      <dsp:spPr>
        <a:xfrm>
          <a:off x="7554606" y="3385000"/>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GB" sz="2200" kern="1200"/>
            <a:t>Confidentiality risk if not used properly</a:t>
          </a:r>
          <a:endParaRPr lang="en-US" sz="2200" kern="1200"/>
        </a:p>
      </dsp:txBody>
      <dsp:txXfrm>
        <a:off x="7554606" y="3385000"/>
        <a:ext cx="320625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EE7B2E-D6DD-43C7-9495-82555C3E7307}" type="datetimeFigureOut">
              <a:rPr lang="en-GB" smtClean="0"/>
              <a:t>12/10/2026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C0BA10-3236-4FBA-817F-2EA9DDB9693E}" type="slidenum">
              <a:rPr lang="en-GB" smtClean="0"/>
              <a:t>‹#›</a:t>
            </a:fld>
            <a:endParaRPr lang="en-GB"/>
          </a:p>
        </p:txBody>
      </p:sp>
    </p:spTree>
    <p:extLst>
      <p:ext uri="{BB962C8B-B14F-4D97-AF65-F5344CB8AC3E}">
        <p14:creationId xmlns:p14="http://schemas.microsoft.com/office/powerpoint/2010/main" val="366427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D5876-52D7-2984-E08D-3F342A7369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602C16-6A66-172B-7A73-A6CBA40712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EC897D-5462-8727-E382-FAC2FBE5960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The case study identified a range of communication issues associated with Ashford Community Care Service, which could be solved through the implementation of Microsoft Teams. This includes the failure to receive updates, duplication of work and inefficient working. For instance, the use of instant messaging might allow support workers, nurses and care </a:t>
            </a:r>
            <a:r>
              <a:rPr lang="en-US" sz="1200" kern="1200" err="1">
                <a:solidFill>
                  <a:schemeClr val="tx1"/>
                </a:solidFill>
                <a:effectLst/>
                <a:latin typeface="+mn-lt"/>
                <a:ea typeface="+mn-ea"/>
                <a:cs typeface="+mn-cs"/>
              </a:rPr>
              <a:t>co-ordinators</a:t>
            </a:r>
            <a:r>
              <a:rPr lang="en-US" sz="1200" kern="1200">
                <a:solidFill>
                  <a:schemeClr val="tx1"/>
                </a:solidFill>
                <a:effectLst/>
                <a:latin typeface="+mn-lt"/>
                <a:ea typeface="+mn-ea"/>
                <a:cs typeface="+mn-cs"/>
              </a:rPr>
              <a:t> to report on changes that occur daily (</a:t>
            </a:r>
            <a:r>
              <a:rPr lang="en-US" sz="1200" kern="1200" err="1">
                <a:solidFill>
                  <a:schemeClr val="tx1"/>
                </a:solidFill>
                <a:effectLst/>
                <a:latin typeface="+mn-lt"/>
                <a:ea typeface="+mn-ea"/>
                <a:cs typeface="+mn-cs"/>
              </a:rPr>
              <a:t>Veerapandian</a:t>
            </a:r>
            <a:r>
              <a:rPr lang="en-US" sz="1200" kern="1200">
                <a:solidFill>
                  <a:schemeClr val="tx1"/>
                </a:solidFill>
                <a:effectLst/>
                <a:latin typeface="+mn-lt"/>
                <a:ea typeface="+mn-ea"/>
                <a:cs typeface="+mn-cs"/>
              </a:rPr>
              <a:t> </a:t>
            </a:r>
            <a:r>
              <a:rPr lang="en-US" sz="1200" i="1" kern="1200">
                <a:solidFill>
                  <a:schemeClr val="tx1"/>
                </a:solidFill>
                <a:effectLst/>
                <a:latin typeface="+mn-lt"/>
                <a:ea typeface="+mn-ea"/>
                <a:cs typeface="+mn-cs"/>
              </a:rPr>
              <a:t>et al.</a:t>
            </a:r>
            <a:r>
              <a:rPr lang="en-US" sz="1200" kern="1200">
                <a:solidFill>
                  <a:schemeClr val="tx1"/>
                </a:solidFill>
                <a:effectLst/>
                <a:latin typeface="+mn-lt"/>
                <a:ea typeface="+mn-ea"/>
                <a:cs typeface="+mn-cs"/>
              </a:rPr>
              <a:t>, 2021). Thus, it avoids any delay in doing so that might be caused by less instantaneous means of communicating. Second, </a:t>
            </a:r>
            <a:r>
              <a:rPr lang="en-US" sz="1200" kern="1200" err="1">
                <a:solidFill>
                  <a:schemeClr val="tx1"/>
                </a:solidFill>
                <a:effectLst/>
                <a:latin typeface="+mn-lt"/>
                <a:ea typeface="+mn-ea"/>
                <a:cs typeface="+mn-cs"/>
              </a:rPr>
              <a:t>centralised</a:t>
            </a:r>
            <a:r>
              <a:rPr lang="en-US" sz="1200" kern="1200">
                <a:solidFill>
                  <a:schemeClr val="tx1"/>
                </a:solidFill>
                <a:effectLst/>
                <a:latin typeface="+mn-lt"/>
                <a:ea typeface="+mn-ea"/>
                <a:cs typeface="+mn-cs"/>
              </a:rPr>
              <a:t> channels might make it simpler to find the updates, which might enhance uniformity in the event staff operate throughout different locations. Third, Teams could improve team collaboration by allowing those in the profession to communicate about work without having to be in the same room (Liu </a:t>
            </a:r>
            <a:r>
              <a:rPr lang="en-US" sz="1200" i="1" kern="1200">
                <a:solidFill>
                  <a:schemeClr val="tx1"/>
                </a:solidFill>
                <a:effectLst/>
                <a:latin typeface="+mn-lt"/>
                <a:ea typeface="+mn-ea"/>
                <a:cs typeface="+mn-cs"/>
              </a:rPr>
              <a:t>et al.</a:t>
            </a:r>
            <a:r>
              <a:rPr lang="en-US" sz="1200" kern="1200">
                <a:solidFill>
                  <a:schemeClr val="tx1"/>
                </a:solidFill>
                <a:effectLst/>
                <a:latin typeface="+mn-lt"/>
                <a:ea typeface="+mn-ea"/>
                <a:cs typeface="+mn-cs"/>
              </a:rPr>
              <a:t>, 2026). Finally, digital communication may minimise repetitive messages and unnecessary meetings, leaving more time for staff to focus on care. These benefits, however, are not guaranteed. Too many messages can result in information overload, and too few can lead back to the original communication issues. Staff need to be trained and have communication procedures in place. It is important that Teams supplement existing protocols and not supplant professional judgment or healthy in-person interactions.</a:t>
            </a:r>
          </a:p>
          <a:p>
            <a:endParaRPr lang="en-US"/>
          </a:p>
        </p:txBody>
      </p:sp>
      <p:sp>
        <p:nvSpPr>
          <p:cNvPr id="4" name="Slide Number Placeholder 3">
            <a:extLst>
              <a:ext uri="{FF2B5EF4-FFF2-40B4-BE49-F238E27FC236}">
                <a16:creationId xmlns:a16="http://schemas.microsoft.com/office/drawing/2014/main" id="{1B400FA2-670C-F714-EE68-84EB5054B9E5}"/>
              </a:ext>
            </a:extLst>
          </p:cNvPr>
          <p:cNvSpPr>
            <a:spLocks noGrp="1"/>
          </p:cNvSpPr>
          <p:nvPr>
            <p:ph type="sldNum" sz="quarter" idx="5"/>
          </p:nvPr>
        </p:nvSpPr>
        <p:spPr/>
        <p:txBody>
          <a:bodyPr/>
          <a:lstStyle/>
          <a:p>
            <a:fld id="{EEE9B9D8-45CC-438D-8259-5FB2D39BAD76}" type="slidenum">
              <a:rPr lang="en-US" smtClean="0"/>
              <a:t>8</a:t>
            </a:fld>
            <a:endParaRPr lang="en-US"/>
          </a:p>
        </p:txBody>
      </p:sp>
    </p:spTree>
    <p:extLst>
      <p:ext uri="{BB962C8B-B14F-4D97-AF65-F5344CB8AC3E}">
        <p14:creationId xmlns:p14="http://schemas.microsoft.com/office/powerpoint/2010/main" val="3038820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32796-517B-67DD-6D14-1A1C06EB15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88D92D-B183-58AA-765F-9BDE4E0609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92E5EB-7BFB-EF1D-173E-11E25F49E7B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More than just exchanging messages, Microsoft Teams can help strengthen the coordination that occurs throughout the day at Ashford. Staff discussions can be used as a valuable tool to help to clarify staff responsibilities and priorities, especially where multiple professionals are providing services to a service user (Melati, 2025). It is also a useful tool as it is accessible from homes, supported living and the main office, where employees work. Forward-looking conversations can be recorded, eliminating the need to rely on individual memory when transitioning between staff shifts. Moreover, it is better to have previous instructions and updates visible for other colleagues, as it makes it more transparent. However, these advantages depend on disciplined use. There may be a disjointed conversation in written messages, and short messages may not be understood due to context or tone (Mayer and Simons, 2022). A communication history can also not be seen as a replacement for formal care documentation. For this reason, Teams should be used to coordinate, and usual updates and important care information should be recorded in accordance with Ashford's approved procedures.</a:t>
            </a:r>
          </a:p>
          <a:p>
            <a:endParaRPr lang="en-US"/>
          </a:p>
        </p:txBody>
      </p:sp>
      <p:sp>
        <p:nvSpPr>
          <p:cNvPr id="4" name="Slide Number Placeholder 3">
            <a:extLst>
              <a:ext uri="{FF2B5EF4-FFF2-40B4-BE49-F238E27FC236}">
                <a16:creationId xmlns:a16="http://schemas.microsoft.com/office/drawing/2014/main" id="{A42B7565-3047-E69E-72F3-2B5FA75E3C63}"/>
              </a:ext>
            </a:extLst>
          </p:cNvPr>
          <p:cNvSpPr>
            <a:spLocks noGrp="1"/>
          </p:cNvSpPr>
          <p:nvPr>
            <p:ph type="sldNum" sz="quarter" idx="5"/>
          </p:nvPr>
        </p:nvSpPr>
        <p:spPr/>
        <p:txBody>
          <a:bodyPr/>
          <a:lstStyle/>
          <a:p>
            <a:fld id="{EEE9B9D8-45CC-438D-8259-5FB2D39BAD76}" type="slidenum">
              <a:rPr lang="en-US" smtClean="0"/>
              <a:t>9</a:t>
            </a:fld>
            <a:endParaRPr lang="en-US"/>
          </a:p>
        </p:txBody>
      </p:sp>
    </p:spTree>
    <p:extLst>
      <p:ext uri="{BB962C8B-B14F-4D97-AF65-F5344CB8AC3E}">
        <p14:creationId xmlns:p14="http://schemas.microsoft.com/office/powerpoint/2010/main" val="3116925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96711-20EF-30D7-32CC-E4899DC4FC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08A92C-0E8B-D123-C13F-E29B2D421C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9601F7-9BC4-EA4B-D844-7004D27F5B21}"/>
              </a:ext>
            </a:extLst>
          </p:cNvPr>
          <p:cNvSpPr>
            <a:spLocks noGrp="1"/>
          </p:cNvSpPr>
          <p:nvPr>
            <p:ph type="body" idx="1"/>
          </p:nvPr>
        </p:nvSpPr>
        <p:spPr/>
        <p:txBody>
          <a:bodyPr/>
          <a:lstStyle/>
          <a:p>
            <a:r>
              <a:rPr lang="en-US" sz="1200" kern="1200">
                <a:solidFill>
                  <a:schemeClr val="tx1"/>
                </a:solidFill>
                <a:effectLst/>
                <a:latin typeface="+mn-lt"/>
                <a:ea typeface="+mn-ea"/>
                <a:cs typeface="+mn-cs"/>
              </a:rPr>
              <a:t>For employees to learn how to communicate consistently, Ashford should do brief, hands-on training sessions. To increase the visibility of information, several channels should be used for general conversations and daily updates. Teams must have precise rules on what information should be included on it and when formal procedures are necessary (Melati, 2025). This is important because it makes it easier to see instances of imprecise communication, redundant effort, and missed updates in the case study. Frequent monitoring also aids in identifying communication problems and encouraging continuous development.</a:t>
            </a:r>
          </a:p>
        </p:txBody>
      </p:sp>
      <p:sp>
        <p:nvSpPr>
          <p:cNvPr id="4" name="Slide Number Placeholder 3">
            <a:extLst>
              <a:ext uri="{FF2B5EF4-FFF2-40B4-BE49-F238E27FC236}">
                <a16:creationId xmlns:a16="http://schemas.microsoft.com/office/drawing/2014/main" id="{EA49F975-7FC6-72CB-3A8B-373574BD21CA}"/>
              </a:ext>
            </a:extLst>
          </p:cNvPr>
          <p:cNvSpPr>
            <a:spLocks noGrp="1"/>
          </p:cNvSpPr>
          <p:nvPr>
            <p:ph type="sldNum" sz="quarter" idx="5"/>
          </p:nvPr>
        </p:nvSpPr>
        <p:spPr/>
        <p:txBody>
          <a:bodyPr/>
          <a:lstStyle/>
          <a:p>
            <a:fld id="{EEE9B9D8-45CC-438D-8259-5FB2D39BAD76}" type="slidenum">
              <a:rPr lang="en-US" smtClean="0"/>
              <a:t>10</a:t>
            </a:fld>
            <a:endParaRPr lang="en-US"/>
          </a:p>
        </p:txBody>
      </p:sp>
    </p:spTree>
    <p:extLst>
      <p:ext uri="{BB962C8B-B14F-4D97-AF65-F5344CB8AC3E}">
        <p14:creationId xmlns:p14="http://schemas.microsoft.com/office/powerpoint/2010/main" val="29092956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D23AB-CC07-6C20-7355-BFDD61EDFC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7BBBF-38FD-E121-F648-BA75F40E17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730468-D75D-E34B-C512-650464C23A9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Staff would have had designated times to allow them to communicate valuable information, this could have led to a structured check-in for consistency. Communication champions could offer accountability and assist colleagues in working through challenges with Teams (</a:t>
            </a:r>
            <a:r>
              <a:rPr lang="en-US" sz="1200" kern="1200" err="1">
                <a:solidFill>
                  <a:schemeClr val="tx1"/>
                </a:solidFill>
                <a:effectLst/>
                <a:latin typeface="+mn-lt"/>
                <a:ea typeface="+mn-ea"/>
                <a:cs typeface="+mn-cs"/>
              </a:rPr>
              <a:t>Khalilia</a:t>
            </a:r>
            <a:r>
              <a:rPr lang="en-US" sz="1200" kern="1200">
                <a:solidFill>
                  <a:schemeClr val="tx1"/>
                </a:solidFill>
                <a:effectLst/>
                <a:latin typeface="+mn-lt"/>
                <a:ea typeface="+mn-ea"/>
                <a:cs typeface="+mn-cs"/>
              </a:rPr>
              <a:t> </a:t>
            </a:r>
            <a:r>
              <a:rPr lang="en-US" sz="1200" i="1" kern="1200">
                <a:solidFill>
                  <a:schemeClr val="tx1"/>
                </a:solidFill>
                <a:effectLst/>
                <a:latin typeface="+mn-lt"/>
                <a:ea typeface="+mn-ea"/>
                <a:cs typeface="+mn-cs"/>
              </a:rPr>
              <a:t>et al.</a:t>
            </a:r>
            <a:r>
              <a:rPr lang="en-US" sz="1200" kern="1200">
                <a:solidFill>
                  <a:schemeClr val="tx1"/>
                </a:solidFill>
                <a:effectLst/>
                <a:latin typeface="+mn-lt"/>
                <a:ea typeface="+mn-ea"/>
                <a:cs typeface="+mn-cs"/>
              </a:rPr>
              <a:t>, 2023). Monthly reviews did help Ashford to see whether communication has improved, not just assumed that technology will fix communication issues. However, check-ins can be burdensome and excessive monitoring can discourage employees from taking part. Therefore, implementation should be proportionate and limited to necessary updates and not to create additional bureaucracy</a:t>
            </a:r>
            <a:endParaRPr lang="en-US"/>
          </a:p>
        </p:txBody>
      </p:sp>
      <p:sp>
        <p:nvSpPr>
          <p:cNvPr id="4" name="Slide Number Placeholder 3">
            <a:extLst>
              <a:ext uri="{FF2B5EF4-FFF2-40B4-BE49-F238E27FC236}">
                <a16:creationId xmlns:a16="http://schemas.microsoft.com/office/drawing/2014/main" id="{DAACCD38-7BAD-758A-FA9D-5D44FEAF6891}"/>
              </a:ext>
            </a:extLst>
          </p:cNvPr>
          <p:cNvSpPr>
            <a:spLocks noGrp="1"/>
          </p:cNvSpPr>
          <p:nvPr>
            <p:ph type="sldNum" sz="quarter" idx="5"/>
          </p:nvPr>
        </p:nvSpPr>
        <p:spPr/>
        <p:txBody>
          <a:bodyPr/>
          <a:lstStyle/>
          <a:p>
            <a:fld id="{EEE9B9D8-45CC-438D-8259-5FB2D39BAD76}" type="slidenum">
              <a:rPr lang="en-US" smtClean="0"/>
              <a:t>11</a:t>
            </a:fld>
            <a:endParaRPr lang="en-US"/>
          </a:p>
        </p:txBody>
      </p:sp>
    </p:spTree>
    <p:extLst>
      <p:ext uri="{BB962C8B-B14F-4D97-AF65-F5344CB8AC3E}">
        <p14:creationId xmlns:p14="http://schemas.microsoft.com/office/powerpoint/2010/main" val="12714502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85475-998C-5E94-213F-2186965E43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DD2AB0-ED8E-79D4-BAC1-D5DFF32C65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8E3BB3-3D38-42CA-030A-E816447CA1B9}"/>
              </a:ext>
            </a:extLst>
          </p:cNvPr>
          <p:cNvSpPr>
            <a:spLocks noGrp="1"/>
          </p:cNvSpPr>
          <p:nvPr>
            <p:ph type="body" idx="1"/>
          </p:nvPr>
        </p:nvSpPr>
        <p:spPr/>
        <p:txBody>
          <a:bodyPr/>
          <a:lstStyle/>
          <a:p>
            <a:r>
              <a:rPr lang="en-US" sz="1200" kern="1200">
                <a:solidFill>
                  <a:schemeClr val="tx1"/>
                </a:solidFill>
                <a:effectLst/>
                <a:latin typeface="+mn-lt"/>
                <a:ea typeface="+mn-ea"/>
                <a:cs typeface="+mn-cs"/>
              </a:rPr>
              <a:t>Instead of taking the constant use of the Teams system for granted, Ashford may employ a feedback mechanism to find out if it truly improves communications. Regular monitoring may be able to give information that is not clear, and highlight use of inappropriate channels or ongoing duplication. Staff feedback is useful as communication in the workplace is different from one place to another (Flame </a:t>
            </a:r>
            <a:r>
              <a:rPr lang="en-US" sz="1200" i="1" kern="1200">
                <a:solidFill>
                  <a:schemeClr val="tx1"/>
                </a:solidFill>
                <a:effectLst/>
                <a:latin typeface="+mn-lt"/>
                <a:ea typeface="+mn-ea"/>
                <a:cs typeface="+mn-cs"/>
              </a:rPr>
              <a:t>et al.</a:t>
            </a:r>
            <a:r>
              <a:rPr lang="en-US" sz="1200" kern="1200">
                <a:solidFill>
                  <a:schemeClr val="tx1"/>
                </a:solidFill>
                <a:effectLst/>
                <a:latin typeface="+mn-lt"/>
                <a:ea typeface="+mn-ea"/>
                <a:cs typeface="+mn-cs"/>
              </a:rPr>
              <a:t>, 2023). However, a very high level of monitoring can result in an increased level of administration and a decrease in honest feedback. Therefore, reviews should be concise and to the point, and provide actionable points for improvement. This means ongoing development and sensitivity to the actual communication requirements of the organisation.</a:t>
            </a:r>
          </a:p>
        </p:txBody>
      </p:sp>
      <p:sp>
        <p:nvSpPr>
          <p:cNvPr id="4" name="Slide Number Placeholder 3">
            <a:extLst>
              <a:ext uri="{FF2B5EF4-FFF2-40B4-BE49-F238E27FC236}">
                <a16:creationId xmlns:a16="http://schemas.microsoft.com/office/drawing/2014/main" id="{5E2252CF-23EC-0BC1-E7C7-6B7FC114E902}"/>
              </a:ext>
            </a:extLst>
          </p:cNvPr>
          <p:cNvSpPr>
            <a:spLocks noGrp="1"/>
          </p:cNvSpPr>
          <p:nvPr>
            <p:ph type="sldNum" sz="quarter" idx="5"/>
          </p:nvPr>
        </p:nvSpPr>
        <p:spPr/>
        <p:txBody>
          <a:bodyPr/>
          <a:lstStyle/>
          <a:p>
            <a:fld id="{EEE9B9D8-45CC-438D-8259-5FB2D39BAD76}" type="slidenum">
              <a:rPr lang="en-US" smtClean="0"/>
              <a:t>12</a:t>
            </a:fld>
            <a:endParaRPr lang="en-US"/>
          </a:p>
        </p:txBody>
      </p:sp>
    </p:spTree>
    <p:extLst>
      <p:ext uri="{BB962C8B-B14F-4D97-AF65-F5344CB8AC3E}">
        <p14:creationId xmlns:p14="http://schemas.microsoft.com/office/powerpoint/2010/main" val="4021495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Opening (about 20 seconds):
This presentation answers Questions 4 and 5 using Microsoft Teams as the chosen Microsoft 365 tool. I will first explain how Teams can improve efficiency and communication in the Ashford case, then critically evaluate its advantages and limitations. The aim is not simply to describe features, but to connect the technology to organisational communication research.</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About 35 seconds:
The key argument is that Teams is useful because it can change the flow of communication. Instead of information remaining scattered across separate messages, meetings and files, Teams can centralise that material, make it traceable, and support coordination. Research on digital workplace technologies shows that the important issue is not the platform alone, but how its features shape team processes. Puţanu’s 2026 study also found that structured channels and Microsoft 365 integration were associated with clearer communication and perceived productivity.</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About 45 seconds:
For Question 4, I would explain four mechanisms. First, speed: staff can share updates in real time. Second, continuity: the conversation remains available, so another employee or shift can catch up without asking for the same information again. Third, coordination: channels provide a common place for priorities and shared documents. Finally, reach: remote staff can participate in the same communication space. These benefits matter because research shows digital collaboration tools can support team coordination, while remote work itself can otherwise create more fragmented communication patterns.</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About 50 seconds:
To make the benefit concrete, imagine a shift handover at Ashford. Without a shared digital space, one update may be verbal, a file may be sent elsewhere, and later staff may repeat the same question. In Teams, the update, document and follow-up can remain in one thread. That does not automatically make the information correct, but it makes the communication trail easier to find and continue. This is important in shift-based work because the value comes from continuity: staff who were not present at the original conversation can still review what was recorded.</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About 50 seconds:
The main advantages are a visible record, a more integrated workspace, flexible access and shared context. These are practical advantages because they can reduce the cost of finding information and repeating communication. Importantly, a 2026 study of 200 respondents found that daily Teams users perceived internal communication as more efficient, while structured channels were linked with informational clarity and Microsoft 365 integration with perceived productivity. So the advantage is not simply that Teams has many features; it is that the features can support a more coherent workflow.</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About 55 seconds:
Question 5 also requires the limitations. Teams can become difficult to manage if an organisation creates too many channels or produces a constant stream of notifications. Another limitation is unequal digital confidence. Wu and colleagues found that when employees differed in how easy they believed the main communication technology was to use, advice-seeking ties were less likely to be maintained in hybrid work. Finally, digital communication cannot fully reproduce informal face-to-face contact. Therefore, Teams should be evaluated as a communication infrastructure, not as an automatic solution.</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About 45 seconds:
A balanced academic evaluation is that the tool is only half of the equation. Teams provides the technical environment, but value depends on structure and adoption. Puţanu’s findings emphasise structured channels and integration, while Wu and colleagues show that differences in ease-of-use perceptions can damage information-sharing relationships. For Ashford, this means Teams can improve communication only when staff use it in a consistent way and can understand where information should be placed and found.</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About 35 seconds:
To conclude, Teams can improve efficiency because information becomes easier to locate, revisit and continue. It can improve communication because staff can contribute across time and location. However, those advantages are conditional. If channels are poorly organised, notifications are excessive or staff have very different levels of confidence, Teams can create new forms of communication friction. So the overall conclusion for Ashford is that Teams is a useful platform, but its effectiveness depends on structured and consistent use.</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Reference slide. No detailed speaking is required unless the tutor asks about the academic basis.</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Reference slide. No detailed speaking is required unless the tutor asks about the academic basis.</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with Pictur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EC014E-32E8-BC91-190E-85B3C74C9203}"/>
              </a:ext>
            </a:extLst>
          </p:cNvPr>
          <p:cNvSpPr>
            <a:spLocks noGrp="1"/>
          </p:cNvSpPr>
          <p:nvPr>
            <p:ph type="title"/>
          </p:nvPr>
        </p:nvSpPr>
        <p:spPr>
          <a:xfrm>
            <a:off x="6857998" y="964075"/>
            <a:ext cx="4654297" cy="3739896"/>
          </a:xfrm>
        </p:spPr>
        <p:txBody>
          <a:bodyPr/>
          <a:lstStyle/>
          <a:p>
            <a:r>
              <a:rPr lang="en-GB"/>
              <a:t>Click to edit Master title style</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58000" y="4822842"/>
            <a:ext cx="4206240" cy="1380744"/>
          </a:xfrm>
        </p:spPr>
        <p:txBody>
          <a:bodyPr anchor="t" anchorCtr="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13" name="Footer Placeholder 12">
            <a:extLst>
              <a:ext uri="{FF2B5EF4-FFF2-40B4-BE49-F238E27FC236}">
                <a16:creationId xmlns:a16="http://schemas.microsoft.com/office/drawing/2014/main" id="{B2603722-CE80-C718-39E9-BB79F1F68C31}"/>
              </a:ext>
            </a:extLst>
          </p:cNvPr>
          <p:cNvSpPr>
            <a:spLocks noGrp="1"/>
          </p:cNvSpPr>
          <p:nvPr>
            <p:ph type="ftr" sz="quarter" idx="15"/>
          </p:nvPr>
        </p:nvSpPr>
        <p:spPr/>
        <p:txBody>
          <a:bodyPr/>
          <a:lstStyle>
            <a:lvl1pPr>
              <a:defRPr>
                <a:solidFill>
                  <a:schemeClr val="tx1"/>
                </a:solidFill>
              </a:defRPr>
            </a:lvl1pPr>
          </a:lstStyle>
          <a:p>
            <a:endParaRPr lang="en-GB"/>
          </a:p>
        </p:txBody>
      </p:sp>
      <p:sp>
        <p:nvSpPr>
          <p:cNvPr id="10" name="Picture Placeholder 9">
            <a:extLst>
              <a:ext uri="{FF2B5EF4-FFF2-40B4-BE49-F238E27FC236}">
                <a16:creationId xmlns:a16="http://schemas.microsoft.com/office/drawing/2014/main" id="{884C280F-E753-FE97-A722-F86168AC97B1}"/>
              </a:ext>
            </a:extLst>
          </p:cNvPr>
          <p:cNvSpPr>
            <a:spLocks noGrp="1"/>
          </p:cNvSpPr>
          <p:nvPr>
            <p:ph type="pic" sz="quarter" idx="13" hasCustomPrompt="1"/>
          </p:nvPr>
        </p:nvSpPr>
        <p:spPr>
          <a:xfrm>
            <a:off x="841248" y="964074"/>
            <a:ext cx="5403280" cy="5258929"/>
          </a:xfrm>
          <a:custGeom>
            <a:avLst/>
            <a:gdLst>
              <a:gd name="connsiteX0" fmla="*/ 2701640 w 5403280"/>
              <a:gd name="connsiteY0" fmla="*/ 0 h 5258929"/>
              <a:gd name="connsiteX1" fmla="*/ 5403280 w 5403280"/>
              <a:gd name="connsiteY1" fmla="*/ 2701640 h 5258929"/>
              <a:gd name="connsiteX2" fmla="*/ 5403280 w 5403280"/>
              <a:gd name="connsiteY2" fmla="*/ 5258929 h 5258929"/>
              <a:gd name="connsiteX3" fmla="*/ 0 w 5403280"/>
              <a:gd name="connsiteY3" fmla="*/ 5258929 h 5258929"/>
              <a:gd name="connsiteX4" fmla="*/ 0 w 5403280"/>
              <a:gd name="connsiteY4" fmla="*/ 2701640 h 5258929"/>
              <a:gd name="connsiteX5" fmla="*/ 2701640 w 5403280"/>
              <a:gd name="connsiteY5" fmla="*/ 0 h 525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noFill/>
          </a:ln>
        </p:spPr>
        <p:txBody>
          <a:bodyPr wrap="square">
            <a:noAutofit/>
          </a:bodyPr>
          <a:lstStyle>
            <a:lvl1pPr>
              <a:defRPr>
                <a:solidFill>
                  <a:schemeClr val="tx1"/>
                </a:solidFill>
              </a:defRPr>
            </a:lvl1pPr>
          </a:lstStyle>
          <a:p>
            <a:r>
              <a:rPr lang="en-US"/>
              <a:t> </a:t>
            </a:r>
          </a:p>
        </p:txBody>
      </p:sp>
      <p:sp>
        <p:nvSpPr>
          <p:cNvPr id="4" name="Date Placeholder 3">
            <a:extLst>
              <a:ext uri="{FF2B5EF4-FFF2-40B4-BE49-F238E27FC236}">
                <a16:creationId xmlns:a16="http://schemas.microsoft.com/office/drawing/2014/main" id="{EE117A08-C834-F239-A3DF-2D1295F0AE4C}"/>
              </a:ext>
            </a:extLst>
          </p:cNvPr>
          <p:cNvSpPr>
            <a:spLocks noGrp="1"/>
          </p:cNvSpPr>
          <p:nvPr>
            <p:ph type="dt" sz="half" idx="10"/>
          </p:nvPr>
        </p:nvSpPr>
        <p:spPr>
          <a:xfrm rot="5400000">
            <a:off x="10425981" y="4687095"/>
            <a:ext cx="2706690" cy="365125"/>
          </a:xfrm>
        </p:spPr>
        <p:txBody>
          <a:bodyPr/>
          <a:lstStyle/>
          <a:p>
            <a:fld id="{2ABAD28B-DD56-4B56-883A-96608C765E28}" type="datetimeFigureOut">
              <a:rPr lang="en-US" smtClean="0"/>
              <a:pPr/>
              <a:t>10/12/2026</a:t>
            </a:fld>
            <a:endParaRPr lang="en-US"/>
          </a:p>
        </p:txBody>
      </p:sp>
      <p:sp>
        <p:nvSpPr>
          <p:cNvPr id="14" name="Slide Number Placeholder 13">
            <a:extLst>
              <a:ext uri="{FF2B5EF4-FFF2-40B4-BE49-F238E27FC236}">
                <a16:creationId xmlns:a16="http://schemas.microsoft.com/office/drawing/2014/main" id="{7E80C6A5-61FE-078D-49D9-31BD1294014C}"/>
              </a:ext>
            </a:extLst>
          </p:cNvPr>
          <p:cNvSpPr>
            <a:spLocks noGrp="1"/>
          </p:cNvSpPr>
          <p:nvPr>
            <p:ph type="sldNum" sz="quarter" idx="16"/>
          </p:nvPr>
        </p:nvSpPr>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425423678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6C4595-90D4-94E6-CEBA-82807457D2BE}"/>
              </a:ext>
            </a:extLst>
          </p:cNvPr>
          <p:cNvSpPr>
            <a:spLocks noGrp="1"/>
          </p:cNvSpPr>
          <p:nvPr>
            <p:ph type="title"/>
          </p:nvPr>
        </p:nvSpPr>
        <p:spPr>
          <a:xfrm>
            <a:off x="731520" y="365760"/>
            <a:ext cx="10741152" cy="1132258"/>
          </a:xfrm>
        </p:spPr>
        <p:txBody>
          <a:bodyPr/>
          <a:lstStyle/>
          <a:p>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31520" y="1658679"/>
            <a:ext cx="10780776" cy="4925000"/>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2408943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5218032"/>
            <a:ext cx="10972800" cy="786384"/>
          </a:xfrm>
        </p:spPr>
        <p:txBody>
          <a:bodyPr anchor="b">
            <a:normAutofit/>
          </a:bodyPr>
          <a:lstStyle>
            <a:lvl1pPr algn="ctr">
              <a:defRPr sz="4400">
                <a:solidFill>
                  <a:schemeClr val="tx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600" y="5972629"/>
            <a:ext cx="10972800" cy="480373"/>
          </a:xfrm>
        </p:spPr>
        <p:txBody>
          <a:bodyPr anchor="t">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0"/>
            <a:ext cx="12191999" cy="4986425"/>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a:t> </a:t>
            </a:r>
          </a:p>
        </p:txBody>
      </p:sp>
      <p:sp>
        <p:nvSpPr>
          <p:cNvPr id="6" name="Footer Placeholder 5">
            <a:extLst>
              <a:ext uri="{FF2B5EF4-FFF2-40B4-BE49-F238E27FC236}">
                <a16:creationId xmlns:a16="http://schemas.microsoft.com/office/drawing/2014/main" id="{8C88BD73-E6AB-68A9-F41B-313E0C44777C}"/>
              </a:ext>
            </a:extLst>
          </p:cNvPr>
          <p:cNvSpPr>
            <a:spLocks noGrp="1"/>
          </p:cNvSpPr>
          <p:nvPr>
            <p:ph type="ftr" sz="quarter" idx="15"/>
          </p:nvPr>
        </p:nvSpPr>
        <p:spPr>
          <a:xfrm rot="16200000">
            <a:off x="-396119" y="5787191"/>
            <a:ext cx="1503444" cy="365125"/>
          </a:xfrm>
        </p:spPr>
        <p:txBody>
          <a:bodyPr/>
          <a:lstStyle/>
          <a:p>
            <a:endParaRPr lang="en-GB"/>
          </a:p>
        </p:txBody>
      </p:sp>
      <p:sp>
        <p:nvSpPr>
          <p:cNvPr id="5" name="Date Placeholder 4">
            <a:extLst>
              <a:ext uri="{FF2B5EF4-FFF2-40B4-BE49-F238E27FC236}">
                <a16:creationId xmlns:a16="http://schemas.microsoft.com/office/drawing/2014/main" id="{BEAA6162-61A3-2C41-311C-F407FC4B4DA9}"/>
              </a:ext>
            </a:extLst>
          </p:cNvPr>
          <p:cNvSpPr>
            <a:spLocks noGrp="1"/>
          </p:cNvSpPr>
          <p:nvPr>
            <p:ph type="dt" sz="half" idx="14"/>
          </p:nvPr>
        </p:nvSpPr>
        <p:spPr/>
        <p:txBody>
          <a:bodyPr/>
          <a:lstStyle/>
          <a:p>
            <a:fld id="{6B373936-6A20-40F3-8DB2-E4AFA92B2F97}" type="datetimeFigureOut">
              <a:rPr lang="en-GB" smtClean="0"/>
              <a:t>12/10/2026</a:t>
            </a:fld>
            <a:endParaRPr lang="en-GB"/>
          </a:p>
        </p:txBody>
      </p:sp>
      <p:cxnSp>
        <p:nvCxnSpPr>
          <p:cNvPr id="4" name="Straight Connector 3">
            <a:extLst>
              <a:ext uri="{FF2B5EF4-FFF2-40B4-BE49-F238E27FC236}">
                <a16:creationId xmlns:a16="http://schemas.microsoft.com/office/drawing/2014/main" id="{1DABF624-39B6-C7A2-98E7-26593626B429}"/>
              </a:ext>
              <a:ext uri="{C183D7F6-B498-43B3-948B-1728B52AA6E4}">
                <adec:decorative xmlns:adec="http://schemas.microsoft.com/office/drawing/2017/decorative" val="1"/>
              </a:ext>
            </a:extLst>
          </p:cNvPr>
          <p:cNvCxnSpPr>
            <a:cxnSpLocks/>
          </p:cNvCxnSpPr>
          <p:nvPr/>
        </p:nvCxnSpPr>
        <p:spPr>
          <a:xfrm flipH="1">
            <a:off x="4" y="498994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a:extLst>
              <a:ext uri="{FF2B5EF4-FFF2-40B4-BE49-F238E27FC236}">
                <a16:creationId xmlns:a16="http://schemas.microsoft.com/office/drawing/2014/main" id="{BE6B102F-64E7-9387-1F8F-DB4AC825773A}"/>
              </a:ext>
            </a:extLst>
          </p:cNvPr>
          <p:cNvSpPr>
            <a:spLocks noGrp="1"/>
          </p:cNvSpPr>
          <p:nvPr>
            <p:ph type="sldNum" sz="quarter" idx="16"/>
          </p:nvPr>
        </p:nvSpPr>
        <p:spPr/>
        <p:txBody>
          <a:bodyPr/>
          <a:lstStyle/>
          <a:p>
            <a:fld id="{96ABB0FA-3724-421D-9AB8-DFB307599DE9}" type="slidenum">
              <a:rPr lang="en-GB" smtClean="0"/>
              <a:t>‹#›</a:t>
            </a:fld>
            <a:endParaRPr lang="en-GB"/>
          </a:p>
        </p:txBody>
      </p:sp>
    </p:spTree>
    <p:extLst>
      <p:ext uri="{BB962C8B-B14F-4D97-AF65-F5344CB8AC3E}">
        <p14:creationId xmlns:p14="http://schemas.microsoft.com/office/powerpoint/2010/main" val="391354075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E84C31D-CC85-27E5-FD9F-627C926D5A22}"/>
              </a:ext>
            </a:extLst>
          </p:cNvPr>
          <p:cNvSpPr>
            <a:spLocks noGrp="1"/>
          </p:cNvSpPr>
          <p:nvPr>
            <p:ph type="title"/>
          </p:nvPr>
        </p:nvSpPr>
        <p:spPr>
          <a:xfrm>
            <a:off x="838200" y="2578608"/>
            <a:ext cx="7879335" cy="3592629"/>
          </a:xfrm>
        </p:spPr>
        <p:txBody>
          <a:bodyPr>
            <a:normAutofit/>
          </a:bodyPr>
          <a:lstStyle>
            <a:lvl1pPr>
              <a:defRPr sz="6000"/>
            </a:lvl1pPr>
          </a:lstStyle>
          <a:p>
            <a:r>
              <a:rPr lang="en-GB"/>
              <a:t>Click to edit Master title style</a:t>
            </a:r>
            <a:endParaRPr lang="en-US"/>
          </a:p>
        </p:txBody>
      </p:sp>
      <p:cxnSp>
        <p:nvCxnSpPr>
          <p:cNvPr id="7" name="Straight Connector 6">
            <a:extLst>
              <a:ext uri="{FF2B5EF4-FFF2-40B4-BE49-F238E27FC236}">
                <a16:creationId xmlns:a16="http://schemas.microsoft.com/office/drawing/2014/main" id="{A10B934F-7AD0-6CA4-BC4D-9CC30854BF9C}"/>
              </a:ext>
              <a:ext uri="{C183D7F6-B498-43B3-948B-1728B52AA6E4}">
                <adec:decorative xmlns:adec="http://schemas.microsoft.com/office/drawing/2017/decorative" val="1"/>
              </a:ext>
            </a:extLst>
          </p:cNvPr>
          <p:cNvCxnSpPr>
            <a:cxnSpLocks/>
          </p:cNvCxnSpPr>
          <p:nvPr/>
        </p:nvCxnSpPr>
        <p:spPr>
          <a:xfrm flipH="1">
            <a:off x="4" y="1714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17FF6486-38AE-54F6-E2F3-8B944C3F1B94}"/>
              </a:ext>
            </a:extLst>
          </p:cNvPr>
          <p:cNvSpPr>
            <a:spLocks noGrp="1"/>
          </p:cNvSpPr>
          <p:nvPr>
            <p:ph type="ftr" sz="quarter" idx="11"/>
          </p:nvPr>
        </p:nvSpPr>
        <p:spPr/>
        <p:txBody>
          <a:bodyPr/>
          <a:lstStyle/>
          <a:p>
            <a:endParaRPr lang="en-GB"/>
          </a:p>
        </p:txBody>
      </p:sp>
      <p:sp>
        <p:nvSpPr>
          <p:cNvPr id="16" name="Text Placeholder 15">
            <a:extLst>
              <a:ext uri="{FF2B5EF4-FFF2-40B4-BE49-F238E27FC236}">
                <a16:creationId xmlns:a16="http://schemas.microsoft.com/office/drawing/2014/main" id="{341BD916-71AE-106E-105D-01655950FC48}"/>
              </a:ext>
            </a:extLst>
          </p:cNvPr>
          <p:cNvSpPr>
            <a:spLocks noGrp="1"/>
          </p:cNvSpPr>
          <p:nvPr>
            <p:ph type="body" sz="quarter" idx="15"/>
          </p:nvPr>
        </p:nvSpPr>
        <p:spPr>
          <a:xfrm>
            <a:off x="3987800" y="368300"/>
            <a:ext cx="7375525" cy="1014413"/>
          </a:xfrm>
        </p:spPr>
        <p:txBody>
          <a:bodyPr anchor="ctr">
            <a:normAutofit/>
          </a:bodyPr>
          <a:lstStyle>
            <a:lvl1pPr algn="r">
              <a:defRPr sz="2000"/>
            </a:lvl1pPr>
          </a:lstStyle>
          <a:p>
            <a:pPr lvl="0"/>
            <a:r>
              <a:rPr lang="en-GB"/>
              <a:t>Click to edit Master text styles</a:t>
            </a:r>
          </a:p>
        </p:txBody>
      </p:sp>
      <p:sp>
        <p:nvSpPr>
          <p:cNvPr id="4" name="Date Placeholder 3">
            <a:extLst>
              <a:ext uri="{FF2B5EF4-FFF2-40B4-BE49-F238E27FC236}">
                <a16:creationId xmlns:a16="http://schemas.microsoft.com/office/drawing/2014/main" id="{68FD0054-227E-4953-9BB1-7141F90243F6}"/>
              </a:ext>
            </a:extLst>
          </p:cNvPr>
          <p:cNvSpPr>
            <a:spLocks noGrp="1"/>
          </p:cNvSpPr>
          <p:nvPr>
            <p:ph type="dt" sz="half" idx="10"/>
          </p:nvPr>
        </p:nvSpPr>
        <p:spPr/>
        <p:txBody>
          <a:body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8542E0F1-15E9-E241-9959-A6D46B69EE92}"/>
              </a:ext>
            </a:extLst>
          </p:cNvPr>
          <p:cNvSpPr>
            <a:spLocks noGrp="1"/>
          </p:cNvSpPr>
          <p:nvPr>
            <p:ph type="sldNum" sz="quarter" idx="12"/>
          </p:nvPr>
        </p:nvSpPr>
        <p:spPr/>
        <p:txBody>
          <a:bodyPr/>
          <a:lstStyle/>
          <a:p>
            <a:fld id="{96ABB0FA-3724-421D-9AB8-DFB307599DE9}" type="slidenum">
              <a:rPr lang="en-GB" smtClean="0"/>
              <a:t>‹#›</a:t>
            </a:fld>
            <a:endParaRPr lang="en-GB"/>
          </a:p>
        </p:txBody>
      </p:sp>
    </p:spTree>
    <p:extLst>
      <p:ext uri="{BB962C8B-B14F-4D97-AF65-F5344CB8AC3E}">
        <p14:creationId xmlns:p14="http://schemas.microsoft.com/office/powerpoint/2010/main" val="77930657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5842852-3CDE-22AD-D5F0-AAF8279A0910}"/>
              </a:ext>
            </a:extLst>
          </p:cNvPr>
          <p:cNvSpPr>
            <a:spLocks noGrp="1"/>
          </p:cNvSpPr>
          <p:nvPr>
            <p:ph type="title"/>
          </p:nvPr>
        </p:nvSpPr>
        <p:spPr>
          <a:xfrm>
            <a:off x="838200" y="859536"/>
            <a:ext cx="9546336" cy="3675885"/>
          </a:xfrm>
        </p:spPr>
        <p:txBody>
          <a:bodyPr anchor="t">
            <a:normAutofit/>
          </a:bodyPr>
          <a:lstStyle>
            <a:lvl1pPr>
              <a:defRPr sz="6000"/>
            </a:lvl1pPr>
          </a:lstStyle>
          <a:p>
            <a:r>
              <a:rPr lang="en-GB"/>
              <a:t>Click to edit Master title style</a:t>
            </a:r>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2ABAD28B-DD56-4B56-883A-96608C765E28}" type="datetimeFigureOut">
              <a:rPr lang="en-US" smtClean="0"/>
              <a:pPr/>
              <a:t>10/12/2026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7DF5BAF5-ABAB-4575-8E56-D109A3D17F9F}" type="slidenum">
              <a:rPr lang="en-US" smtClean="0"/>
              <a:pPr/>
              <a:t>‹#›</a:t>
            </a:fld>
            <a:endParaRPr lang="en-US"/>
          </a:p>
        </p:txBody>
      </p:sp>
      <p:cxnSp>
        <p:nvCxnSpPr>
          <p:cNvPr id="7" name="Straight Connector 6">
            <a:extLst>
              <a:ext uri="{FF2B5EF4-FFF2-40B4-BE49-F238E27FC236}">
                <a16:creationId xmlns:a16="http://schemas.microsoft.com/office/drawing/2014/main" id="{C4D523C5-E38D-F0DE-48C0-B6B8404B63BF}"/>
              </a:ext>
              <a:ext uri="{C183D7F6-B498-43B3-948B-1728B52AA6E4}">
                <adec:decorative xmlns:adec="http://schemas.microsoft.com/office/drawing/2017/decorative" val="1"/>
              </a:ext>
            </a:extLst>
          </p:cNvPr>
          <p:cNvCxnSpPr>
            <a:cxnSpLocks/>
          </p:cNvCxnSpPr>
          <p:nvPr/>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354692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Agenda">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4EF7E11-76D4-64FA-465B-165405450121}"/>
              </a:ext>
            </a:extLst>
          </p:cNvPr>
          <p:cNvSpPr>
            <a:spLocks noGrp="1"/>
          </p:cNvSpPr>
          <p:nvPr>
            <p:ph type="title"/>
          </p:nvPr>
        </p:nvSpPr>
        <p:spPr>
          <a:xfrm>
            <a:off x="1285947" y="1296083"/>
            <a:ext cx="4353325" cy="4265835"/>
          </a:xfrm>
          <a:custGeom>
            <a:avLst/>
            <a:gdLst>
              <a:gd name="connsiteX0" fmla="*/ 2176663 w 4353325"/>
              <a:gd name="connsiteY0" fmla="*/ 0 h 4265835"/>
              <a:gd name="connsiteX1" fmla="*/ 4353325 w 4353325"/>
              <a:gd name="connsiteY1" fmla="*/ 2176662 h 4265835"/>
              <a:gd name="connsiteX2" fmla="*/ 4353325 w 4353325"/>
              <a:gd name="connsiteY2" fmla="*/ 2712923 h 4265835"/>
              <a:gd name="connsiteX3" fmla="*/ 4353325 w 4353325"/>
              <a:gd name="connsiteY3" fmla="*/ 3733873 h 4265835"/>
              <a:gd name="connsiteX4" fmla="*/ 4353325 w 4353325"/>
              <a:gd name="connsiteY4" fmla="*/ 4265835 h 4265835"/>
              <a:gd name="connsiteX5" fmla="*/ 0 w 4353325"/>
              <a:gd name="connsiteY5" fmla="*/ 4265835 h 4265835"/>
              <a:gd name="connsiteX6" fmla="*/ 0 w 4353325"/>
              <a:gd name="connsiteY6" fmla="*/ 3733873 h 4265835"/>
              <a:gd name="connsiteX7" fmla="*/ 0 w 4353325"/>
              <a:gd name="connsiteY7" fmla="*/ 2712923 h 4265835"/>
              <a:gd name="connsiteX8" fmla="*/ 0 w 4353325"/>
              <a:gd name="connsiteY8" fmla="*/ 2176662 h 4265835"/>
              <a:gd name="connsiteX9" fmla="*/ 2176663 w 4353325"/>
              <a:gd name="connsiteY9" fmla="*/ 0 h 4265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3325" h="4265835">
                <a:moveTo>
                  <a:pt x="2176663" y="0"/>
                </a:moveTo>
                <a:cubicBezTo>
                  <a:pt x="3378800" y="0"/>
                  <a:pt x="4353325" y="974525"/>
                  <a:pt x="4353325" y="2176662"/>
                </a:cubicBezTo>
                <a:lnTo>
                  <a:pt x="4353325" y="2712923"/>
                </a:lnTo>
                <a:lnTo>
                  <a:pt x="4353325" y="3733873"/>
                </a:lnTo>
                <a:lnTo>
                  <a:pt x="4353325" y="4265835"/>
                </a:lnTo>
                <a:lnTo>
                  <a:pt x="0" y="4265835"/>
                </a:lnTo>
                <a:lnTo>
                  <a:pt x="0" y="3733873"/>
                </a:lnTo>
                <a:lnTo>
                  <a:pt x="0" y="2712923"/>
                </a:lnTo>
                <a:lnTo>
                  <a:pt x="0" y="2176662"/>
                </a:lnTo>
                <a:cubicBezTo>
                  <a:pt x="0" y="974525"/>
                  <a:pt x="974525" y="0"/>
                  <a:pt x="2176663" y="0"/>
                </a:cubicBezTo>
                <a:close/>
              </a:path>
            </a:pathLst>
          </a:custGeom>
          <a:ln w="6350">
            <a:solidFill>
              <a:schemeClr val="tx1"/>
            </a:solidFill>
          </a:ln>
        </p:spPr>
        <p:txBody>
          <a:bodyPr wrap="square" lIns="182880" tIns="914400" rIns="182880" anchor="ctr" anchorCtr="0">
            <a:noAutofit/>
          </a:bodyPr>
          <a:lstStyle>
            <a:lvl1pPr algn="ctr">
              <a:defRPr sz="3200">
                <a:solidFill>
                  <a:schemeClr val="tx1"/>
                </a:solidFill>
              </a:defRPr>
            </a:lvl1pPr>
          </a:lstStyle>
          <a:p>
            <a:r>
              <a:rPr lang="en-GB"/>
              <a:t>Click to edit Master title style</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535056" y="1296083"/>
            <a:ext cx="4325112" cy="4265835"/>
          </a:xfrm>
        </p:spPr>
        <p:txBody>
          <a:bodyPr anchor="b" anchorCtr="0"/>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2907637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B5E-C545-4763-BA47-4C2C0FCA514D}"/>
              </a:ext>
            </a:extLst>
          </p:cNvPr>
          <p:cNvSpPr>
            <a:spLocks noGrp="1"/>
          </p:cNvSpPr>
          <p:nvPr>
            <p:ph type="title"/>
          </p:nvPr>
        </p:nvSpPr>
        <p:spPr>
          <a:xfrm>
            <a:off x="1060704" y="4608576"/>
            <a:ext cx="4169664" cy="1609344"/>
          </a:xfrm>
        </p:spPr>
        <p:txBody>
          <a:bodyPr anchor="t" anchorCtr="0">
            <a:noAutofit/>
          </a:bodyPr>
          <a:lstStyle>
            <a:lvl1pPr algn="ctr">
              <a:defRPr sz="4400">
                <a:solidFill>
                  <a:schemeClr val="tx1"/>
                </a:solidFill>
              </a:defRPr>
            </a:lvl1pPr>
          </a:lstStyle>
          <a:p>
            <a:r>
              <a:rPr lang="en-GB"/>
              <a:t>Click to edit Master title style</a:t>
            </a:r>
            <a:endParaRPr lang="en-US"/>
          </a:p>
        </p:txBody>
      </p:sp>
      <p:sp>
        <p:nvSpPr>
          <p:cNvPr id="5" name="Footer Placeholder 4">
            <a:extLst>
              <a:ext uri="{FF2B5EF4-FFF2-40B4-BE49-F238E27FC236}">
                <a16:creationId xmlns:a16="http://schemas.microsoft.com/office/drawing/2014/main" id="{C79D23AA-8F22-4B09-8FAA-CD16E5D66C5D}"/>
              </a:ext>
            </a:extLst>
          </p:cNvPr>
          <p:cNvSpPr>
            <a:spLocks noGrp="1"/>
          </p:cNvSpPr>
          <p:nvPr>
            <p:ph type="ftr" sz="quarter" idx="11"/>
          </p:nvPr>
        </p:nvSpPr>
        <p:spPr/>
        <p:txBody>
          <a:bodyPr/>
          <a:lstStyle>
            <a:lvl1pPr>
              <a:defRPr>
                <a:solidFill>
                  <a:schemeClr val="tx1"/>
                </a:solidFill>
              </a:defRPr>
            </a:lvl1pPr>
          </a:lstStyle>
          <a:p>
            <a:endParaRPr lang="en-GB"/>
          </a:p>
        </p:txBody>
      </p:sp>
      <p:sp>
        <p:nvSpPr>
          <p:cNvPr id="8" name="Picture Placeholder 7">
            <a:extLst>
              <a:ext uri="{FF2B5EF4-FFF2-40B4-BE49-F238E27FC236}">
                <a16:creationId xmlns:a16="http://schemas.microsoft.com/office/drawing/2014/main" id="{4E5AAB3D-814D-597A-6ADE-F522A8116DCD}"/>
              </a:ext>
            </a:extLst>
          </p:cNvPr>
          <p:cNvSpPr>
            <a:spLocks noGrp="1"/>
          </p:cNvSpPr>
          <p:nvPr>
            <p:ph type="pic" idx="13" hasCustomPrompt="1"/>
          </p:nvPr>
        </p:nvSpPr>
        <p:spPr>
          <a:xfrm>
            <a:off x="1257301" y="1097280"/>
            <a:ext cx="3776470" cy="3168100"/>
          </a:xfrm>
          <a:custGeom>
            <a:avLst/>
            <a:gdLst>
              <a:gd name="connsiteX0" fmla="*/ 1888235 w 3776470"/>
              <a:gd name="connsiteY0" fmla="*/ 0 h 3168100"/>
              <a:gd name="connsiteX1" fmla="*/ 3776470 w 3776470"/>
              <a:gd name="connsiteY1" fmla="*/ 1888235 h 3168100"/>
              <a:gd name="connsiteX2" fmla="*/ 3776470 w 3776470"/>
              <a:gd name="connsiteY2" fmla="*/ 3168100 h 3168100"/>
              <a:gd name="connsiteX3" fmla="*/ 0 w 3776470"/>
              <a:gd name="connsiteY3" fmla="*/ 3168100 h 3168100"/>
              <a:gd name="connsiteX4" fmla="*/ 0 w 3776470"/>
              <a:gd name="connsiteY4" fmla="*/ 1888235 h 3168100"/>
              <a:gd name="connsiteX5" fmla="*/ 1888235 w 3776470"/>
              <a:gd name="connsiteY5" fmla="*/ 0 h 316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6470" h="3168100">
                <a:moveTo>
                  <a:pt x="1888235" y="0"/>
                </a:moveTo>
                <a:cubicBezTo>
                  <a:pt x="2931078" y="0"/>
                  <a:pt x="3776470" y="845392"/>
                  <a:pt x="3776470" y="1888235"/>
                </a:cubicBezTo>
                <a:lnTo>
                  <a:pt x="3776470" y="3168100"/>
                </a:lnTo>
                <a:lnTo>
                  <a:pt x="0" y="3168100"/>
                </a:lnTo>
                <a:lnTo>
                  <a:pt x="0" y="1888235"/>
                </a:lnTo>
                <a:cubicBezTo>
                  <a:pt x="0" y="845392"/>
                  <a:pt x="845392" y="0"/>
                  <a:pt x="1888235"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solidFill>
              <a:schemeClr val="tx1"/>
            </a:solidFill>
          </a:ln>
        </p:spPr>
        <p:txBody>
          <a:bodyPr wrap="square">
            <a:noAutofit/>
          </a:bodyPr>
          <a:lstStyle>
            <a:lvl1pPr marL="0" indent="0">
              <a:buFont typeface="Arial" panose="020B0604020202020204" pitchFamily="34" charse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 </a:t>
            </a:r>
          </a:p>
        </p:txBody>
      </p:sp>
      <p:sp>
        <p:nvSpPr>
          <p:cNvPr id="3" name="Content Placeholder 2">
            <a:extLst>
              <a:ext uri="{FF2B5EF4-FFF2-40B4-BE49-F238E27FC236}">
                <a16:creationId xmlns:a16="http://schemas.microsoft.com/office/drawing/2014/main" id="{7FA263F8-8E34-4910-BF7A-F1C5A99689DC}"/>
              </a:ext>
            </a:extLst>
          </p:cNvPr>
          <p:cNvSpPr>
            <a:spLocks noGrp="1"/>
          </p:cNvSpPr>
          <p:nvPr>
            <p:ph idx="1"/>
          </p:nvPr>
        </p:nvSpPr>
        <p:spPr>
          <a:xfrm>
            <a:off x="7141464" y="841248"/>
            <a:ext cx="4215384" cy="5330952"/>
          </a:xfrm>
        </p:spPr>
        <p:txBody>
          <a:bodyPr anchor="ctr"/>
          <a:lstStyle>
            <a:lvl1pPr algn="ctr">
              <a:defRPr>
                <a:solidFill>
                  <a:schemeClr val="tx1"/>
                </a:solidFill>
              </a:defRPr>
            </a:lvl1pPr>
            <a:lvl2pPr algn="ctr">
              <a:defRPr>
                <a:solidFill>
                  <a:schemeClr val="tx1"/>
                </a:solidFill>
              </a:defRPr>
            </a:lvl2pPr>
            <a:lvl3pPr algn="ctr">
              <a:defRPr>
                <a:solidFill>
                  <a:schemeClr val="tx1"/>
                </a:solidFill>
              </a:defRPr>
            </a:lvl3pPr>
            <a:lvl4pPr algn="ctr">
              <a:defRPr>
                <a:solidFill>
                  <a:schemeClr val="tx1"/>
                </a:solidFill>
              </a:defRPr>
            </a:lvl4pPr>
            <a:lvl5pPr algn="ct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56E74E5-D20D-4AB7-8D98-F336CE0ECCBE}"/>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84E8A028-A0C8-45E7-915E-B83FF59C9F18}"/>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cxnSp>
        <p:nvCxnSpPr>
          <p:cNvPr id="7" name="Straight Connector 6">
            <a:extLst>
              <a:ext uri="{FF2B5EF4-FFF2-40B4-BE49-F238E27FC236}">
                <a16:creationId xmlns:a16="http://schemas.microsoft.com/office/drawing/2014/main" id="{ECD2C868-CE73-A5B1-1389-62A23B14E008}"/>
              </a:ext>
              <a:ext uri="{C183D7F6-B498-43B3-948B-1728B52AA6E4}">
                <adec:decorative xmlns:adec="http://schemas.microsoft.com/office/drawing/2017/decorative" val="1"/>
              </a:ext>
            </a:extLst>
          </p:cNvPr>
          <p:cNvCxnSpPr>
            <a:cxnSpLocks/>
          </p:cNvCxnSpPr>
          <p:nvPr/>
        </p:nvCxnSpPr>
        <p:spPr>
          <a:xfrm>
            <a:off x="629708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4899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86384" y="2615184"/>
            <a:ext cx="3813048" cy="3557016"/>
          </a:xfrm>
        </p:spPr>
        <p:txBody>
          <a:bodyPr>
            <a:normAutofit/>
          </a:bodyPr>
          <a:lstStyle>
            <a:lvl1pPr>
              <a:defRPr sz="3200">
                <a:solidFill>
                  <a:schemeClr val="tx1"/>
                </a:solidFill>
              </a:defRPr>
            </a:lvl1pPr>
          </a:lstStyle>
          <a:p>
            <a:r>
              <a:rPr lang="en-GB"/>
              <a:t>Click to edit Master title style</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841248"/>
            <a:ext cx="4956175" cy="3556000"/>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cxnSp>
        <p:nvCxnSpPr>
          <p:cNvPr id="3" name="Straight Connector 2">
            <a:extLst>
              <a:ext uri="{FF2B5EF4-FFF2-40B4-BE49-F238E27FC236}">
                <a16:creationId xmlns:a16="http://schemas.microsoft.com/office/drawing/2014/main" id="{EF4378AB-83E7-8777-F6CD-8F19BA4FEE73}"/>
              </a:ext>
              <a:ext uri="{C183D7F6-B498-43B3-948B-1728B52AA6E4}">
                <adec:decorative xmlns:adec="http://schemas.microsoft.com/office/drawing/2017/decorative" val="1"/>
              </a:ext>
            </a:extLst>
          </p:cNvPr>
          <p:cNvCxnSpPr>
            <a:cxnSpLocks/>
          </p:cNvCxnSpPr>
          <p:nvPr/>
        </p:nvCxnSpPr>
        <p:spPr>
          <a:xfrm flipV="1">
            <a:off x="501620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9705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841248"/>
            <a:ext cx="2999232" cy="5184648"/>
          </a:xfrm>
        </p:spPr>
        <p:txBody>
          <a:bodyPr anchor="t" anchorCtr="0">
            <a:normAutofit/>
          </a:bodyPr>
          <a:lstStyle>
            <a:lvl1pPr>
              <a:defRPr sz="3200">
                <a:solidFill>
                  <a:schemeClr val="tx1"/>
                </a:solidFill>
              </a:defRPr>
            </a:lvl1pPr>
          </a:lstStyle>
          <a:p>
            <a:r>
              <a:rPr lang="en-GB"/>
              <a:t>Click to edit Master title style</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66926" y="841248"/>
            <a:ext cx="6260154" cy="5184648"/>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cxnSp>
        <p:nvCxnSpPr>
          <p:cNvPr id="3" name="Straight Connector 2">
            <a:extLst>
              <a:ext uri="{FF2B5EF4-FFF2-40B4-BE49-F238E27FC236}">
                <a16:creationId xmlns:a16="http://schemas.microsoft.com/office/drawing/2014/main" id="{C8293A07-68F2-BD10-B738-E87F3F3D8CF3}"/>
              </a:ext>
              <a:ext uri="{C183D7F6-B498-43B3-948B-1728B52AA6E4}">
                <adec:decorative xmlns:adec="http://schemas.microsoft.com/office/drawing/2017/decorative" val="1"/>
              </a:ext>
            </a:extLst>
          </p:cNvPr>
          <p:cNvCxnSpPr>
            <a:cxnSpLocks/>
          </p:cNvCxnSpPr>
          <p:nvPr/>
        </p:nvCxnSpPr>
        <p:spPr>
          <a:xfrm flipV="1">
            <a:off x="418221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60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1152" y="990511"/>
            <a:ext cx="2565593" cy="1858941"/>
          </a:xfrm>
        </p:spPr>
        <p:txBody>
          <a:bodyPr anchor="b"/>
          <a:lstStyle>
            <a:lvl1pPr>
              <a:defRPr lang="en-US" sz="3200" kern="1200" dirty="0">
                <a:solidFill>
                  <a:schemeClr val="tx1"/>
                </a:solidFill>
                <a:latin typeface="+mj-lt"/>
                <a:ea typeface="+mj-ea"/>
                <a:cs typeface="+mj-cs"/>
              </a:defRPr>
            </a:lvl1pPr>
          </a:lstStyle>
          <a:p>
            <a:r>
              <a:rPr lang="en-GB"/>
              <a:t>Click to edit Master title style</a:t>
            </a:r>
            <a:endParaRPr lang="en-US"/>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0" y="0"/>
            <a:ext cx="8326323"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lvl1pPr marL="0" indent="0">
              <a:buFont typeface="Arial" panose="020B0604020202020204" pitchFamily="34" charset="0"/>
              <a:buNone/>
              <a:defRPr/>
            </a:lvl1pPr>
          </a:lstStyle>
          <a:p>
            <a:r>
              <a:rPr lang="en-US"/>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32271" y="3011335"/>
            <a:ext cx="2559977" cy="2656250"/>
          </a:xfrm>
        </p:spPr>
        <p:txBody>
          <a:bodyPr vert="horz" lIns="91440" tIns="45720" rIns="91440" bIns="45720" rtlCol="0">
            <a:normAutofit/>
          </a:bodyPr>
          <a:lstStyle>
            <a:lvl1pPr marL="0" indent="0">
              <a:buNone/>
              <a:defRPr lang="en-US"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Footer Placeholder 5">
            <a:extLst>
              <a:ext uri="{FF2B5EF4-FFF2-40B4-BE49-F238E27FC236}">
                <a16:creationId xmlns:a16="http://schemas.microsoft.com/office/drawing/2014/main" id="{8BD5A515-9970-0784-7927-52F94C270B46}"/>
              </a:ext>
            </a:extLst>
          </p:cNvPr>
          <p:cNvSpPr>
            <a:spLocks noGrp="1"/>
          </p:cNvSpPr>
          <p:nvPr>
            <p:ph type="ftr" sz="quarter" idx="16"/>
          </p:nvPr>
        </p:nvSpPr>
        <p:spPr>
          <a:xfrm rot="5400000">
            <a:off x="10292564" y="1592958"/>
            <a:ext cx="2973522" cy="365125"/>
          </a:xfrm>
        </p:spPr>
        <p:txBody>
          <a:bodyPr/>
          <a:lstStyle>
            <a:lvl1pPr algn="l">
              <a:defRPr>
                <a:solidFill>
                  <a:schemeClr val="tx1"/>
                </a:solidFill>
              </a:defRPr>
            </a:lvl1pPr>
          </a:lstStyle>
          <a:p>
            <a:endParaRPr lang="en-GB"/>
          </a:p>
        </p:txBody>
      </p:sp>
      <p:sp>
        <p:nvSpPr>
          <p:cNvPr id="9" name="Date Placeholder 4">
            <a:extLst>
              <a:ext uri="{FF2B5EF4-FFF2-40B4-BE49-F238E27FC236}">
                <a16:creationId xmlns:a16="http://schemas.microsoft.com/office/drawing/2014/main" id="{8523CCEC-6BB2-B704-95E2-87FED823C5BD}"/>
              </a:ext>
            </a:extLst>
          </p:cNvPr>
          <p:cNvSpPr>
            <a:spLocks noGrp="1"/>
          </p:cNvSpPr>
          <p:nvPr>
            <p:ph type="dt" sz="half" idx="15"/>
          </p:nvPr>
        </p:nvSpPr>
        <p:spPr>
          <a:xfrm rot="5400000">
            <a:off x="10425981" y="4687095"/>
            <a:ext cx="2706690" cy="365125"/>
          </a:xfrm>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11" name="Slide Number Placeholder 6">
            <a:extLst>
              <a:ext uri="{FF2B5EF4-FFF2-40B4-BE49-F238E27FC236}">
                <a16:creationId xmlns:a16="http://schemas.microsoft.com/office/drawing/2014/main" id="{1208465C-8C77-73BF-D18F-D01907BAC864}"/>
              </a:ext>
            </a:extLst>
          </p:cNvPr>
          <p:cNvSpPr>
            <a:spLocks noGrp="1"/>
          </p:cNvSpPr>
          <p:nvPr>
            <p:ph type="sldNum" sz="quarter" idx="17"/>
          </p:nvPr>
        </p:nvSpPr>
        <p:spPr>
          <a:xfrm>
            <a:off x="11512296" y="6356350"/>
            <a:ext cx="574620" cy="365125"/>
          </a:xfrm>
        </p:spPr>
        <p:txBody>
          <a:bodyPr/>
          <a:lstStyle>
            <a:lvl1pPr>
              <a:defRPr>
                <a:solidFill>
                  <a:schemeClr val="tx1"/>
                </a:solidFill>
              </a:defRPr>
            </a:lvl1pPr>
          </a:lstStyle>
          <a:p>
            <a:fld id="{96ABB0FA-3724-421D-9AB8-DFB307599DE9}" type="slidenum">
              <a:rPr lang="en-GB" smtClean="0"/>
              <a:t>‹#›</a:t>
            </a:fld>
            <a:endParaRPr lang="en-GB"/>
          </a:p>
        </p:txBody>
      </p:sp>
      <p:cxnSp>
        <p:nvCxnSpPr>
          <p:cNvPr id="3" name="Straight Connector 2">
            <a:extLst>
              <a:ext uri="{FF2B5EF4-FFF2-40B4-BE49-F238E27FC236}">
                <a16:creationId xmlns:a16="http://schemas.microsoft.com/office/drawing/2014/main" id="{50E2A219-E459-07B3-1ED3-CBF7D239BE08}"/>
              </a:ext>
              <a:ext uri="{C183D7F6-B498-43B3-948B-1728B52AA6E4}">
                <adec:decorative xmlns:adec="http://schemas.microsoft.com/office/drawing/2017/decorative" val="1"/>
              </a:ext>
            </a:extLst>
          </p:cNvPr>
          <p:cNvCxnSpPr>
            <a:cxnSpLocks/>
          </p:cNvCxnSpPr>
          <p:nvPr/>
        </p:nvCxnSpPr>
        <p:spPr>
          <a:xfrm>
            <a:off x="832057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6027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03520" y="548640"/>
            <a:ext cx="6093225" cy="1143000"/>
          </a:xfrm>
        </p:spPr>
        <p:txBody>
          <a:bodyPr anchor="b">
            <a:noAutofit/>
          </a:bodyPr>
          <a:lstStyle>
            <a:lvl1pPr>
              <a:defRPr sz="3200">
                <a:solidFill>
                  <a:schemeClr val="tx1"/>
                </a:solidFill>
              </a:defRPr>
            </a:lvl1pPr>
          </a:lstStyle>
          <a:p>
            <a:r>
              <a:rPr lang="en-GB"/>
              <a:t>Click to edit Master title style</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793885"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03520" y="1828800"/>
            <a:ext cx="6071616"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cxnSp>
        <p:nvCxnSpPr>
          <p:cNvPr id="3" name="Straight Connector 2">
            <a:extLst>
              <a:ext uri="{FF2B5EF4-FFF2-40B4-BE49-F238E27FC236}">
                <a16:creationId xmlns:a16="http://schemas.microsoft.com/office/drawing/2014/main" id="{DF483F68-3490-71E7-A7DA-DA46BC485F75}"/>
              </a:ext>
              <a:ext uri="{C183D7F6-B498-43B3-948B-1728B52AA6E4}">
                <adec:decorative xmlns:adec="http://schemas.microsoft.com/office/drawing/2017/decorative" val="1"/>
              </a:ext>
            </a:extLst>
          </p:cNvPr>
          <p:cNvCxnSpPr>
            <a:cxnSpLocks/>
          </p:cNvCxnSpPr>
          <p:nvPr/>
        </p:nvCxnSpPr>
        <p:spPr>
          <a:xfrm>
            <a:off x="479715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59345FA4-0621-D8F1-73D0-046B7F4D7713}"/>
              </a:ext>
            </a:extLst>
          </p:cNvPr>
          <p:cNvSpPr>
            <a:spLocks noGrp="1"/>
          </p:cNvSpPr>
          <p:nvPr>
            <p:ph type="dt" sz="half" idx="15"/>
          </p:nvPr>
        </p:nvSpPr>
        <p:spPr>
          <a:xfrm rot="5400000">
            <a:off x="10425981" y="4687095"/>
            <a:ext cx="2706690" cy="365125"/>
          </a:xfrm>
        </p:spPr>
        <p:txBody>
          <a:bodyPr/>
          <a:lstStyle/>
          <a:p>
            <a:fld id="{6B373936-6A20-40F3-8DB2-E4AFA92B2F97}" type="datetimeFigureOut">
              <a:rPr lang="en-GB" smtClean="0"/>
              <a:t>12/10/2026</a:t>
            </a:fld>
            <a:endParaRPr lang="en-GB"/>
          </a:p>
        </p:txBody>
      </p:sp>
      <p:sp>
        <p:nvSpPr>
          <p:cNvPr id="9" name="Footer Placeholder 8">
            <a:extLst>
              <a:ext uri="{FF2B5EF4-FFF2-40B4-BE49-F238E27FC236}">
                <a16:creationId xmlns:a16="http://schemas.microsoft.com/office/drawing/2014/main" id="{84C51678-E871-8AD4-08DA-BF7B7013A356}"/>
              </a:ext>
            </a:extLst>
          </p:cNvPr>
          <p:cNvSpPr>
            <a:spLocks noGrp="1"/>
          </p:cNvSpPr>
          <p:nvPr>
            <p:ph type="ftr" sz="quarter" idx="16"/>
          </p:nvPr>
        </p:nvSpPr>
        <p:spPr>
          <a:xfrm rot="16200000" flipH="1">
            <a:off x="10292565" y="1592957"/>
            <a:ext cx="2973522" cy="365125"/>
          </a:xfrm>
        </p:spPr>
        <p:txBody>
          <a:bodyPr/>
          <a:lstStyle/>
          <a:p>
            <a:endParaRPr lang="en-GB"/>
          </a:p>
        </p:txBody>
      </p:sp>
      <p:sp>
        <p:nvSpPr>
          <p:cNvPr id="10" name="Slide Number Placeholder 9">
            <a:extLst>
              <a:ext uri="{FF2B5EF4-FFF2-40B4-BE49-F238E27FC236}">
                <a16:creationId xmlns:a16="http://schemas.microsoft.com/office/drawing/2014/main" id="{3CD01CE4-E064-7D2F-7D3A-9DA85E2777F2}"/>
              </a:ext>
            </a:extLst>
          </p:cNvPr>
          <p:cNvSpPr>
            <a:spLocks noGrp="1"/>
          </p:cNvSpPr>
          <p:nvPr>
            <p:ph type="sldNum" sz="quarter" idx="17"/>
          </p:nvPr>
        </p:nvSpPr>
        <p:spPr/>
        <p:txBody>
          <a:bodyPr/>
          <a:lstStyle/>
          <a:p>
            <a:fld id="{96ABB0FA-3724-421D-9AB8-DFB307599DE9}" type="slidenum">
              <a:rPr lang="en-GB" smtClean="0"/>
              <a:t>‹#›</a:t>
            </a:fld>
            <a:endParaRPr lang="en-GB"/>
          </a:p>
        </p:txBody>
      </p:sp>
    </p:spTree>
    <p:extLst>
      <p:ext uri="{BB962C8B-B14F-4D97-AF65-F5344CB8AC3E}">
        <p14:creationId xmlns:p14="http://schemas.microsoft.com/office/powerpoint/2010/main" val="1378664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48640"/>
            <a:ext cx="6135624" cy="1143000"/>
          </a:xfrm>
        </p:spPr>
        <p:txBody>
          <a:bodyPr anchor="b">
            <a:noAutofit/>
          </a:bodyPr>
          <a:lstStyle>
            <a:lvl1pPr>
              <a:defRPr sz="3200">
                <a:solidFill>
                  <a:schemeClr val="tx1"/>
                </a:solidFill>
              </a:defRPr>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828800"/>
            <a:ext cx="6135624"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400544" y="0"/>
            <a:ext cx="4791456"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a:t> </a:t>
            </a:r>
          </a:p>
        </p:txBody>
      </p:sp>
      <p:cxnSp>
        <p:nvCxnSpPr>
          <p:cNvPr id="6" name="Straight Connector 5">
            <a:extLst>
              <a:ext uri="{FF2B5EF4-FFF2-40B4-BE49-F238E27FC236}">
                <a16:creationId xmlns:a16="http://schemas.microsoft.com/office/drawing/2014/main" id="{9BC07157-DE89-FE2F-0547-2E4055913A13}"/>
              </a:ext>
              <a:ext uri="{C183D7F6-B498-43B3-948B-1728B52AA6E4}">
                <adec:decorative xmlns:adec="http://schemas.microsoft.com/office/drawing/2017/decorative" val="1"/>
              </a:ext>
            </a:extLst>
          </p:cNvPr>
          <p:cNvCxnSpPr>
            <a:cxnSpLocks/>
          </p:cNvCxnSpPr>
          <p:nvPr/>
        </p:nvCxnSpPr>
        <p:spPr>
          <a:xfrm>
            <a:off x="7382022"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EF7A0C5A-6673-53CC-030B-67BA133D9741}"/>
              </a:ext>
            </a:extLst>
          </p:cNvPr>
          <p:cNvSpPr>
            <a:spLocks noGrp="1"/>
          </p:cNvSpPr>
          <p:nvPr>
            <p:ph type="dt" sz="half" idx="15"/>
          </p:nvPr>
        </p:nvSpPr>
        <p:spPr>
          <a:xfrm rot="5400000">
            <a:off x="-997745" y="4687095"/>
            <a:ext cx="2706690" cy="365125"/>
          </a:xfrm>
        </p:spPr>
        <p:txBody>
          <a:bodyPr/>
          <a:lstStyle/>
          <a:p>
            <a:fld id="{6B373936-6A20-40F3-8DB2-E4AFA92B2F97}" type="datetimeFigureOut">
              <a:rPr lang="en-GB" smtClean="0"/>
              <a:t>12/10/2026</a:t>
            </a:fld>
            <a:endParaRPr lang="en-GB"/>
          </a:p>
        </p:txBody>
      </p:sp>
      <p:sp>
        <p:nvSpPr>
          <p:cNvPr id="7" name="Footer Placeholder 6">
            <a:extLst>
              <a:ext uri="{FF2B5EF4-FFF2-40B4-BE49-F238E27FC236}">
                <a16:creationId xmlns:a16="http://schemas.microsoft.com/office/drawing/2014/main" id="{92521688-F793-E4F2-732B-EEE6F58B758E}"/>
              </a:ext>
            </a:extLst>
          </p:cNvPr>
          <p:cNvSpPr>
            <a:spLocks noGrp="1"/>
          </p:cNvSpPr>
          <p:nvPr>
            <p:ph type="ftr" sz="quarter" idx="16"/>
          </p:nvPr>
        </p:nvSpPr>
        <p:spPr>
          <a:xfrm rot="16200000" flipH="1">
            <a:off x="-1131161" y="1592957"/>
            <a:ext cx="2973522" cy="365125"/>
          </a:xfrm>
        </p:spPr>
        <p:txBody>
          <a:bodyPr/>
          <a:lstStyle/>
          <a:p>
            <a:endParaRPr lang="en-GB"/>
          </a:p>
        </p:txBody>
      </p:sp>
      <p:sp>
        <p:nvSpPr>
          <p:cNvPr id="9" name="Slide Number Placeholder 8">
            <a:extLst>
              <a:ext uri="{FF2B5EF4-FFF2-40B4-BE49-F238E27FC236}">
                <a16:creationId xmlns:a16="http://schemas.microsoft.com/office/drawing/2014/main" id="{2DDBE29E-7417-B57C-BA94-1DBC14BE461B}"/>
              </a:ext>
            </a:extLst>
          </p:cNvPr>
          <p:cNvSpPr>
            <a:spLocks noGrp="1"/>
          </p:cNvSpPr>
          <p:nvPr>
            <p:ph type="sldNum" sz="quarter" idx="17"/>
          </p:nvPr>
        </p:nvSpPr>
        <p:spPr>
          <a:xfrm>
            <a:off x="51117" y="6356350"/>
            <a:ext cx="574620" cy="365125"/>
          </a:xfrm>
        </p:spPr>
        <p:txBody>
          <a:bodyPr/>
          <a:lstStyle/>
          <a:p>
            <a:fld id="{96ABB0FA-3724-421D-9AB8-DFB307599DE9}" type="slidenum">
              <a:rPr lang="en-GB" smtClean="0"/>
              <a:t>‹#›</a:t>
            </a:fld>
            <a:endParaRPr lang="en-GB"/>
          </a:p>
        </p:txBody>
      </p:sp>
    </p:spTree>
    <p:extLst>
      <p:ext uri="{BB962C8B-B14F-4D97-AF65-F5344CB8AC3E}">
        <p14:creationId xmlns:p14="http://schemas.microsoft.com/office/powerpoint/2010/main" val="11433560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6858000" cy="932688"/>
          </a:xfrm>
        </p:spPr>
        <p:txBody>
          <a:bodyPr anchor="b">
            <a:noAutofit/>
          </a:bodyPr>
          <a:lstStyle>
            <a:lvl1pPr>
              <a:defRPr sz="3200">
                <a:solidFill>
                  <a:schemeClr val="tx1"/>
                </a:solidFill>
              </a:defRPr>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380744"/>
            <a:ext cx="6858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a:t> </a:t>
            </a:r>
          </a:p>
        </p:txBody>
      </p:sp>
      <p:cxnSp>
        <p:nvCxnSpPr>
          <p:cNvPr id="4" name="Straight Connector 3">
            <a:extLst>
              <a:ext uri="{FF2B5EF4-FFF2-40B4-BE49-F238E27FC236}">
                <a16:creationId xmlns:a16="http://schemas.microsoft.com/office/drawing/2014/main" id="{3C626C00-7A36-46A2-880D-F484910B3412}"/>
              </a:ext>
              <a:ext uri="{C183D7F6-B498-43B3-948B-1728B52AA6E4}">
                <adec:decorative xmlns:adec="http://schemas.microsoft.com/office/drawing/2017/decorative" val="1"/>
              </a:ext>
            </a:extLst>
          </p:cNvPr>
          <p:cNvCxnSpPr>
            <a:cxnSpLocks/>
          </p:cNvCxnSpPr>
          <p:nvPr/>
        </p:nvCxnSpPr>
        <p:spPr>
          <a:xfrm>
            <a:off x="8077761"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68FF6D8B-36A2-DF79-CDB9-885694DCA71D}"/>
              </a:ext>
            </a:extLst>
          </p:cNvPr>
          <p:cNvSpPr>
            <a:spLocks noGrp="1"/>
          </p:cNvSpPr>
          <p:nvPr>
            <p:ph type="dt" sz="half" idx="15"/>
          </p:nvPr>
        </p:nvSpPr>
        <p:spPr>
          <a:xfrm rot="5400000">
            <a:off x="-997745" y="4687095"/>
            <a:ext cx="2706690" cy="365125"/>
          </a:xfrm>
        </p:spPr>
        <p:txBody>
          <a:bodyPr/>
          <a:lstStyle/>
          <a:p>
            <a:fld id="{6B373936-6A20-40F3-8DB2-E4AFA92B2F97}" type="datetimeFigureOut">
              <a:rPr lang="en-GB" smtClean="0"/>
              <a:t>12/10/2026</a:t>
            </a:fld>
            <a:endParaRPr lang="en-GB"/>
          </a:p>
        </p:txBody>
      </p:sp>
      <p:sp>
        <p:nvSpPr>
          <p:cNvPr id="5" name="Footer Placeholder 4">
            <a:extLst>
              <a:ext uri="{FF2B5EF4-FFF2-40B4-BE49-F238E27FC236}">
                <a16:creationId xmlns:a16="http://schemas.microsoft.com/office/drawing/2014/main" id="{63A2396A-E38F-CC9C-7303-71F99D082082}"/>
              </a:ext>
            </a:extLst>
          </p:cNvPr>
          <p:cNvSpPr>
            <a:spLocks noGrp="1"/>
          </p:cNvSpPr>
          <p:nvPr>
            <p:ph type="ftr" sz="quarter" idx="16"/>
          </p:nvPr>
        </p:nvSpPr>
        <p:spPr>
          <a:xfrm rot="16200000" flipH="1">
            <a:off x="-1131161" y="1592957"/>
            <a:ext cx="2973522" cy="365125"/>
          </a:xfrm>
        </p:spPr>
        <p:txBody>
          <a:bodyPr/>
          <a:lstStyle/>
          <a:p>
            <a:endParaRPr lang="en-GB"/>
          </a:p>
        </p:txBody>
      </p:sp>
      <p:sp>
        <p:nvSpPr>
          <p:cNvPr id="6" name="Slide Number Placeholder 5">
            <a:extLst>
              <a:ext uri="{FF2B5EF4-FFF2-40B4-BE49-F238E27FC236}">
                <a16:creationId xmlns:a16="http://schemas.microsoft.com/office/drawing/2014/main" id="{483B0E4B-031C-4F2A-1993-D824DD71F7DE}"/>
              </a:ext>
            </a:extLst>
          </p:cNvPr>
          <p:cNvSpPr>
            <a:spLocks noGrp="1"/>
          </p:cNvSpPr>
          <p:nvPr>
            <p:ph type="sldNum" sz="quarter" idx="17"/>
          </p:nvPr>
        </p:nvSpPr>
        <p:spPr>
          <a:xfrm>
            <a:off x="51117" y="6356350"/>
            <a:ext cx="574620" cy="365125"/>
          </a:xfrm>
        </p:spPr>
        <p:txBody>
          <a:bodyPr/>
          <a:lstStyle/>
          <a:p>
            <a:fld id="{96ABB0FA-3724-421D-9AB8-DFB307599DE9}" type="slidenum">
              <a:rPr lang="en-GB" smtClean="0"/>
              <a:t>‹#›</a:t>
            </a:fld>
            <a:endParaRPr lang="en-GB"/>
          </a:p>
        </p:txBody>
      </p:sp>
    </p:spTree>
    <p:extLst>
      <p:ext uri="{BB962C8B-B14F-4D97-AF65-F5344CB8AC3E}">
        <p14:creationId xmlns:p14="http://schemas.microsoft.com/office/powerpoint/2010/main" val="2918735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83413"/>
            <a:ext cx="4361688" cy="1262639"/>
          </a:xfrm>
        </p:spPr>
        <p:txBody>
          <a:bodyPr anchor="b">
            <a:noAutofit/>
          </a:bodyPr>
          <a:lstStyle>
            <a:lvl1pPr>
              <a:defRPr sz="3200">
                <a:solidFill>
                  <a:schemeClr val="tx1"/>
                </a:solidFill>
              </a:defRPr>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979461"/>
            <a:ext cx="4360863" cy="432926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745480" y="0"/>
            <a:ext cx="6446520"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a:t> </a:t>
            </a:r>
          </a:p>
        </p:txBody>
      </p:sp>
      <p:cxnSp>
        <p:nvCxnSpPr>
          <p:cNvPr id="5" name="Straight Connector 4">
            <a:extLst>
              <a:ext uri="{FF2B5EF4-FFF2-40B4-BE49-F238E27FC236}">
                <a16:creationId xmlns:a16="http://schemas.microsoft.com/office/drawing/2014/main" id="{1481977D-48BC-F135-96F9-1655E4BEE673}"/>
              </a:ext>
              <a:ext uri="{C183D7F6-B498-43B3-948B-1728B52AA6E4}">
                <adec:decorative xmlns:adec="http://schemas.microsoft.com/office/drawing/2017/decorative" val="1"/>
              </a:ext>
            </a:extLst>
          </p:cNvPr>
          <p:cNvCxnSpPr>
            <a:cxnSpLocks/>
          </p:cNvCxnSpPr>
          <p:nvPr/>
        </p:nvCxnSpPr>
        <p:spPr>
          <a:xfrm>
            <a:off x="573212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EA981C2C-E0DD-29A7-8209-50D664881524}"/>
              </a:ext>
            </a:extLst>
          </p:cNvPr>
          <p:cNvSpPr>
            <a:spLocks noGrp="1"/>
          </p:cNvSpPr>
          <p:nvPr>
            <p:ph type="dt" sz="half" idx="15"/>
          </p:nvPr>
        </p:nvSpPr>
        <p:spPr>
          <a:xfrm rot="5400000">
            <a:off x="-997745" y="4687095"/>
            <a:ext cx="2706690" cy="365125"/>
          </a:xfrm>
        </p:spPr>
        <p:txBody>
          <a:bodyPr/>
          <a:lstStyle/>
          <a:p>
            <a:fld id="{6B373936-6A20-40F3-8DB2-E4AFA92B2F97}" type="datetimeFigureOut">
              <a:rPr lang="en-GB" smtClean="0"/>
              <a:t>12/10/2026</a:t>
            </a:fld>
            <a:endParaRPr lang="en-GB"/>
          </a:p>
        </p:txBody>
      </p:sp>
      <p:sp>
        <p:nvSpPr>
          <p:cNvPr id="6" name="Footer Placeholder 4">
            <a:extLst>
              <a:ext uri="{FF2B5EF4-FFF2-40B4-BE49-F238E27FC236}">
                <a16:creationId xmlns:a16="http://schemas.microsoft.com/office/drawing/2014/main" id="{D205369F-8CCB-402F-9055-2BF12262B54D}"/>
              </a:ext>
            </a:extLst>
          </p:cNvPr>
          <p:cNvSpPr>
            <a:spLocks noGrp="1"/>
          </p:cNvSpPr>
          <p:nvPr>
            <p:ph type="ftr" sz="quarter" idx="16"/>
          </p:nvPr>
        </p:nvSpPr>
        <p:spPr>
          <a:xfrm rot="16200000" flipH="1">
            <a:off x="-1131161" y="1592957"/>
            <a:ext cx="2973522" cy="365125"/>
          </a:xfrm>
        </p:spPr>
        <p:txBody>
          <a:bodyPr/>
          <a:lstStyle/>
          <a:p>
            <a:endParaRPr lang="en-GB"/>
          </a:p>
        </p:txBody>
      </p:sp>
      <p:sp>
        <p:nvSpPr>
          <p:cNvPr id="7" name="Slide Number Placeholder 5">
            <a:extLst>
              <a:ext uri="{FF2B5EF4-FFF2-40B4-BE49-F238E27FC236}">
                <a16:creationId xmlns:a16="http://schemas.microsoft.com/office/drawing/2014/main" id="{133591F2-4BD3-37D0-B00E-B2CD5F47A36C}"/>
              </a:ext>
            </a:extLst>
          </p:cNvPr>
          <p:cNvSpPr>
            <a:spLocks noGrp="1"/>
          </p:cNvSpPr>
          <p:nvPr>
            <p:ph type="sldNum" sz="quarter" idx="17"/>
          </p:nvPr>
        </p:nvSpPr>
        <p:spPr>
          <a:xfrm>
            <a:off x="51117" y="6356350"/>
            <a:ext cx="574620" cy="365125"/>
          </a:xfrm>
        </p:spPr>
        <p:txBody>
          <a:bodyPr/>
          <a:lstStyle/>
          <a:p>
            <a:fld id="{96ABB0FA-3724-421D-9AB8-DFB307599DE9}" type="slidenum">
              <a:rPr lang="en-GB" smtClean="0"/>
              <a:t>‹#›</a:t>
            </a:fld>
            <a:endParaRPr lang="en-GB"/>
          </a:p>
        </p:txBody>
      </p:sp>
    </p:spTree>
    <p:extLst>
      <p:ext uri="{BB962C8B-B14F-4D97-AF65-F5344CB8AC3E}">
        <p14:creationId xmlns:p14="http://schemas.microsoft.com/office/powerpoint/2010/main" val="39548760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4572000" cy="932688"/>
          </a:xfrm>
        </p:spPr>
        <p:txBody>
          <a:bodyPr anchor="b"/>
          <a:lstStyle>
            <a:lvl1pPr>
              <a:defRPr sz="3200">
                <a:solidFill>
                  <a:schemeClr val="tx1"/>
                </a:solidFill>
              </a:defRPr>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380744"/>
            <a:ext cx="4572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917720" y="0"/>
            <a:ext cx="6274279"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a:t> </a:t>
            </a:r>
          </a:p>
        </p:txBody>
      </p:sp>
      <p:cxnSp>
        <p:nvCxnSpPr>
          <p:cNvPr id="5" name="Straight Connector 4">
            <a:extLst>
              <a:ext uri="{FF2B5EF4-FFF2-40B4-BE49-F238E27FC236}">
                <a16:creationId xmlns:a16="http://schemas.microsoft.com/office/drawing/2014/main" id="{B18BEB48-A052-9364-6EF6-F698004CA571}"/>
              </a:ext>
              <a:ext uri="{C183D7F6-B498-43B3-948B-1728B52AA6E4}">
                <adec:decorative xmlns:adec="http://schemas.microsoft.com/office/drawing/2017/decorative" val="1"/>
              </a:ext>
            </a:extLst>
          </p:cNvPr>
          <p:cNvCxnSpPr>
            <a:cxnSpLocks/>
          </p:cNvCxnSpPr>
          <p:nvPr/>
        </p:nvCxnSpPr>
        <p:spPr>
          <a:xfrm>
            <a:off x="591172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417D8113-ECE6-D6F5-9CA4-C96A535F4799}"/>
              </a:ext>
            </a:extLst>
          </p:cNvPr>
          <p:cNvSpPr>
            <a:spLocks noGrp="1"/>
          </p:cNvSpPr>
          <p:nvPr>
            <p:ph type="dt" sz="half" idx="15"/>
          </p:nvPr>
        </p:nvSpPr>
        <p:spPr>
          <a:xfrm rot="5400000">
            <a:off x="-997745" y="4687095"/>
            <a:ext cx="2706690" cy="365125"/>
          </a:xfrm>
        </p:spPr>
        <p:txBody>
          <a:bodyPr/>
          <a:lstStyle/>
          <a:p>
            <a:fld id="{6B373936-6A20-40F3-8DB2-E4AFA92B2F97}" type="datetimeFigureOut">
              <a:rPr lang="en-GB" smtClean="0"/>
              <a:t>12/10/2026</a:t>
            </a:fld>
            <a:endParaRPr lang="en-GB"/>
          </a:p>
        </p:txBody>
      </p:sp>
      <p:sp>
        <p:nvSpPr>
          <p:cNvPr id="6" name="Footer Placeholder 4">
            <a:extLst>
              <a:ext uri="{FF2B5EF4-FFF2-40B4-BE49-F238E27FC236}">
                <a16:creationId xmlns:a16="http://schemas.microsoft.com/office/drawing/2014/main" id="{629A0137-F97A-8194-464D-3B7D4814A8AE}"/>
              </a:ext>
            </a:extLst>
          </p:cNvPr>
          <p:cNvSpPr>
            <a:spLocks noGrp="1"/>
          </p:cNvSpPr>
          <p:nvPr>
            <p:ph type="ftr" sz="quarter" idx="16"/>
          </p:nvPr>
        </p:nvSpPr>
        <p:spPr>
          <a:xfrm rot="16200000" flipH="1">
            <a:off x="-1131161" y="1592957"/>
            <a:ext cx="2973522" cy="365125"/>
          </a:xfrm>
        </p:spPr>
        <p:txBody>
          <a:bodyPr/>
          <a:lstStyle/>
          <a:p>
            <a:endParaRPr lang="en-GB"/>
          </a:p>
        </p:txBody>
      </p:sp>
      <p:sp>
        <p:nvSpPr>
          <p:cNvPr id="7" name="Slide Number Placeholder 5">
            <a:extLst>
              <a:ext uri="{FF2B5EF4-FFF2-40B4-BE49-F238E27FC236}">
                <a16:creationId xmlns:a16="http://schemas.microsoft.com/office/drawing/2014/main" id="{E3FE5686-63A9-B1A1-5734-F96A96514650}"/>
              </a:ext>
            </a:extLst>
          </p:cNvPr>
          <p:cNvSpPr>
            <a:spLocks noGrp="1"/>
          </p:cNvSpPr>
          <p:nvPr>
            <p:ph type="sldNum" sz="quarter" idx="17"/>
          </p:nvPr>
        </p:nvSpPr>
        <p:spPr>
          <a:xfrm>
            <a:off x="51117" y="6356350"/>
            <a:ext cx="574620" cy="365125"/>
          </a:xfrm>
        </p:spPr>
        <p:txBody>
          <a:bodyPr/>
          <a:lstStyle/>
          <a:p>
            <a:fld id="{96ABB0FA-3724-421D-9AB8-DFB307599DE9}" type="slidenum">
              <a:rPr lang="en-GB" smtClean="0"/>
              <a:t>‹#›</a:t>
            </a:fld>
            <a:endParaRPr lang="en-GB"/>
          </a:p>
        </p:txBody>
      </p:sp>
    </p:spTree>
    <p:extLst>
      <p:ext uri="{BB962C8B-B14F-4D97-AF65-F5344CB8AC3E}">
        <p14:creationId xmlns:p14="http://schemas.microsoft.com/office/powerpoint/2010/main" val="6880799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012268"/>
            <a:ext cx="3739896" cy="1390330"/>
          </a:xfrm>
        </p:spPr>
        <p:txBody>
          <a:bodyPr anchor="t">
            <a:normAutofit/>
          </a:bodyPr>
          <a:lstStyle>
            <a:lvl1pPr>
              <a:defRPr sz="3200">
                <a:solidFill>
                  <a:schemeClr val="tx1"/>
                </a:solidFill>
              </a:defRPr>
            </a:lvl1pPr>
          </a:lstStyle>
          <a:p>
            <a:r>
              <a:rPr lang="en-GB"/>
              <a:t>Click to edit Master title style</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4635132"/>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a:t> </a:t>
            </a:r>
          </a:p>
        </p:txBody>
      </p:sp>
      <p:sp>
        <p:nvSpPr>
          <p:cNvPr id="4" name="Footer Placeholder 5">
            <a:extLst>
              <a:ext uri="{FF2B5EF4-FFF2-40B4-BE49-F238E27FC236}">
                <a16:creationId xmlns:a16="http://schemas.microsoft.com/office/drawing/2014/main" id="{485E715F-A05B-F2BC-ABF4-447E9B58E0C2}"/>
              </a:ext>
            </a:extLst>
          </p:cNvPr>
          <p:cNvSpPr>
            <a:spLocks noGrp="1"/>
          </p:cNvSpPr>
          <p:nvPr>
            <p:ph type="ftr" sz="quarter" idx="15"/>
          </p:nvPr>
        </p:nvSpPr>
        <p:spPr>
          <a:xfrm rot="16200000">
            <a:off x="-499001" y="5684309"/>
            <a:ext cx="1709209" cy="365125"/>
          </a:xfrm>
        </p:spPr>
        <p:txBody>
          <a:bodyPr/>
          <a:lstStyle/>
          <a:p>
            <a:endParaRPr lang="en-GB"/>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846320" y="5012267"/>
            <a:ext cx="6400800" cy="1390330"/>
          </a:xfrm>
        </p:spPr>
        <p:txBody>
          <a:bodyPr>
            <a:noAutofit/>
          </a:bodyPr>
          <a:lstStyle>
            <a:lvl1pPr marL="0" indent="0">
              <a:buFont typeface="Arial" panose="020B0604020202020204" pitchFamily="34" charset="0"/>
              <a:buNone/>
              <a:defRPr sz="1800">
                <a:solidFill>
                  <a:schemeClr val="tx1"/>
                </a:solidFill>
              </a:defRPr>
            </a:lvl1pPr>
            <a:lvl2pPr marL="228600" indent="0">
              <a:buFont typeface="Arial" panose="020B0604020202020204" pitchFamily="34" charset="0"/>
              <a:buNone/>
              <a:defRPr sz="1600">
                <a:solidFill>
                  <a:schemeClr val="tx1"/>
                </a:solidFill>
              </a:defRPr>
            </a:lvl2pPr>
            <a:lvl3pPr marL="457200" indent="0">
              <a:buFont typeface="Arial" panose="020B0604020202020204" pitchFamily="34" charset="0"/>
              <a:buNone/>
              <a:defRPr sz="1400">
                <a:solidFill>
                  <a:schemeClr val="tx1"/>
                </a:solidFill>
              </a:defRPr>
            </a:lvl3pPr>
            <a:lvl4pPr marL="685800" indent="0">
              <a:buFont typeface="Arial" panose="020B0604020202020204" pitchFamily="34" charset="0"/>
              <a:buNone/>
              <a:defRPr sz="1200">
                <a:solidFill>
                  <a:schemeClr val="tx1"/>
                </a:solidFill>
              </a:defRPr>
            </a:lvl4pPr>
            <a:lvl5pPr marL="914400" indent="0">
              <a:buFont typeface="Arial" panose="020B0604020202020204" pitchFamily="34" charset="0"/>
              <a:buNone/>
              <a:defRPr sz="1100">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5400000">
            <a:off x="11173959" y="5435073"/>
            <a:ext cx="1210734" cy="365125"/>
          </a:xfrm>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cxnSp>
        <p:nvCxnSpPr>
          <p:cNvPr id="3" name="Straight Connector 2">
            <a:extLst>
              <a:ext uri="{FF2B5EF4-FFF2-40B4-BE49-F238E27FC236}">
                <a16:creationId xmlns:a16="http://schemas.microsoft.com/office/drawing/2014/main" id="{2A2B6090-1D21-5610-7943-4C4F96A6C767}"/>
              </a:ext>
              <a:ext uri="{C183D7F6-B498-43B3-948B-1728B52AA6E4}">
                <adec:decorative xmlns:adec="http://schemas.microsoft.com/office/drawing/2017/decorative" val="1"/>
              </a:ext>
            </a:extLst>
          </p:cNvPr>
          <p:cNvCxnSpPr>
            <a:cxnSpLocks/>
          </p:cNvCxnSpPr>
          <p:nvPr/>
        </p:nvCxnSpPr>
        <p:spPr>
          <a:xfrm flipH="1">
            <a:off x="0" y="463823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42870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0080" y="4882896"/>
            <a:ext cx="3657603" cy="1453896"/>
          </a:xfrm>
        </p:spPr>
        <p:txBody>
          <a:bodyPr anchor="t">
            <a:normAutofit/>
          </a:bodyPr>
          <a:lstStyle>
            <a:lvl1pPr algn="ctr">
              <a:defRPr sz="3200">
                <a:solidFill>
                  <a:schemeClr val="tx1"/>
                </a:solidFill>
              </a:defRPr>
            </a:lvl1pPr>
          </a:lstStyle>
          <a:p>
            <a:r>
              <a:rPr lang="en-GB"/>
              <a:t>Click to edit Master title style</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endParaRPr lang="en-GB"/>
          </a:p>
        </p:txBody>
      </p:sp>
      <p:sp>
        <p:nvSpPr>
          <p:cNvPr id="16" name="Picture Placeholder 15">
            <a:extLst>
              <a:ext uri="{FF2B5EF4-FFF2-40B4-BE49-F238E27FC236}">
                <a16:creationId xmlns:a16="http://schemas.microsoft.com/office/drawing/2014/main" id="{838F5DE0-1AA8-5320-EBEC-7B2EEF399630}"/>
              </a:ext>
            </a:extLst>
          </p:cNvPr>
          <p:cNvSpPr>
            <a:spLocks noGrp="1"/>
          </p:cNvSpPr>
          <p:nvPr>
            <p:ph type="pic" sz="quarter" idx="13" hasCustomPrompt="1"/>
          </p:nvPr>
        </p:nvSpPr>
        <p:spPr>
          <a:xfrm>
            <a:off x="731520" y="548642"/>
            <a:ext cx="3490175" cy="4041647"/>
          </a:xfrm>
          <a:custGeom>
            <a:avLst/>
            <a:gdLst>
              <a:gd name="connsiteX0" fmla="*/ 1745088 w 3490175"/>
              <a:gd name="connsiteY0" fmla="*/ 0 h 4041647"/>
              <a:gd name="connsiteX1" fmla="*/ 3490175 w 3490175"/>
              <a:gd name="connsiteY1" fmla="*/ 1745088 h 4041647"/>
              <a:gd name="connsiteX2" fmla="*/ 3490175 w 3490175"/>
              <a:gd name="connsiteY2" fmla="*/ 3141232 h 4041647"/>
              <a:gd name="connsiteX3" fmla="*/ 3490175 w 3490175"/>
              <a:gd name="connsiteY3" fmla="*/ 3490175 h 4041647"/>
              <a:gd name="connsiteX4" fmla="*/ 3490175 w 3490175"/>
              <a:gd name="connsiteY4" fmla="*/ 4041647 h 4041647"/>
              <a:gd name="connsiteX5" fmla="*/ 0 w 3490175"/>
              <a:gd name="connsiteY5" fmla="*/ 4041647 h 4041647"/>
              <a:gd name="connsiteX6" fmla="*/ 0 w 3490175"/>
              <a:gd name="connsiteY6" fmla="*/ 3490175 h 4041647"/>
              <a:gd name="connsiteX7" fmla="*/ 0 w 3490175"/>
              <a:gd name="connsiteY7" fmla="*/ 3141232 h 4041647"/>
              <a:gd name="connsiteX8" fmla="*/ 0 w 3490175"/>
              <a:gd name="connsiteY8" fmla="*/ 1745088 h 4041647"/>
              <a:gd name="connsiteX9" fmla="*/ 1745088 w 3490175"/>
              <a:gd name="connsiteY9" fmla="*/ 0 h 4041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0175" h="4041647">
                <a:moveTo>
                  <a:pt x="1745088" y="0"/>
                </a:moveTo>
                <a:cubicBezTo>
                  <a:pt x="2708873" y="0"/>
                  <a:pt x="3490175" y="781302"/>
                  <a:pt x="3490175" y="1745088"/>
                </a:cubicBezTo>
                <a:lnTo>
                  <a:pt x="3490175" y="3141232"/>
                </a:lnTo>
                <a:lnTo>
                  <a:pt x="3490175" y="3490175"/>
                </a:lnTo>
                <a:lnTo>
                  <a:pt x="3490175" y="4041647"/>
                </a:lnTo>
                <a:lnTo>
                  <a:pt x="0" y="4041647"/>
                </a:lnTo>
                <a:lnTo>
                  <a:pt x="0" y="3490175"/>
                </a:lnTo>
                <a:lnTo>
                  <a:pt x="0" y="3141232"/>
                </a:lnTo>
                <a:lnTo>
                  <a:pt x="0" y="1745088"/>
                </a:lnTo>
                <a:cubicBezTo>
                  <a:pt x="0" y="781302"/>
                  <a:pt x="781302" y="0"/>
                  <a:pt x="1745088" y="0"/>
                </a:cubicBezTo>
                <a:close/>
              </a:path>
            </a:pathLst>
          </a:custGeom>
          <a:blipFill dpi="0" rotWithShape="1">
            <a:blip r:embed="rId2">
              <a:alphaModFix amt="81000"/>
              <a:extLst>
                <a:ext uri="{28A0092B-C50C-407E-A947-70E740481C1C}">
                  <a14:useLocalDpi xmlns:a14="http://schemas.microsoft.com/office/drawing/2010/main" val="0"/>
                </a:ext>
              </a:extLst>
            </a:blip>
            <a:srcRect/>
            <a:stretch>
              <a:fillRect/>
            </a:stretch>
          </a:blipFill>
          <a:ln w="6350">
            <a:solidFill>
              <a:schemeClr val="tx1"/>
            </a:solidFill>
          </a:ln>
        </p:spPr>
        <p:txBody>
          <a:bodyPr wrap="square">
            <a:noAutofit/>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7760" y="549275"/>
            <a:ext cx="6561138" cy="57594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cxnSp>
        <p:nvCxnSpPr>
          <p:cNvPr id="3" name="Straight Connector 2">
            <a:extLst>
              <a:ext uri="{FF2B5EF4-FFF2-40B4-BE49-F238E27FC236}">
                <a16:creationId xmlns:a16="http://schemas.microsoft.com/office/drawing/2014/main" id="{619C3A72-7CAE-129F-7490-B687280EF1C9}"/>
              </a:ext>
              <a:ext uri="{C183D7F6-B498-43B3-948B-1728B52AA6E4}">
                <adec:decorative xmlns:adec="http://schemas.microsoft.com/office/drawing/2017/decorative" val="1"/>
              </a:ext>
            </a:extLst>
          </p:cNvPr>
          <p:cNvCxnSpPr>
            <a:cxnSpLocks/>
          </p:cNvCxnSpPr>
          <p:nvPr/>
        </p:nvCxnSpPr>
        <p:spPr>
          <a:xfrm>
            <a:off x="4646117"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04025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8164" y="559341"/>
            <a:ext cx="10755670" cy="932688"/>
          </a:xfrm>
        </p:spPr>
        <p:txBody>
          <a:bodyPr anchor="b"/>
          <a:lstStyle/>
          <a:p>
            <a:r>
              <a:rPr lang="en-GB"/>
              <a:t>Click to edit Master title style</a:t>
            </a:r>
            <a:endParaRPr lang="en-US"/>
          </a:p>
        </p:txBody>
      </p:sp>
      <p:sp>
        <p:nvSpPr>
          <p:cNvPr id="9" name="Footer Placeholder 5">
            <a:extLst>
              <a:ext uri="{FF2B5EF4-FFF2-40B4-BE49-F238E27FC236}">
                <a16:creationId xmlns:a16="http://schemas.microsoft.com/office/drawing/2014/main" id="{3C89FBB9-2C05-A4C1-ECB4-D6A5C4219E42}"/>
              </a:ext>
            </a:extLst>
          </p:cNvPr>
          <p:cNvSpPr>
            <a:spLocks noGrp="1"/>
          </p:cNvSpPr>
          <p:nvPr>
            <p:ph type="ftr" sz="quarter" idx="16"/>
          </p:nvPr>
        </p:nvSpPr>
        <p:spPr>
          <a:xfrm rot="16200000" flipH="1">
            <a:off x="-1131161" y="1592957"/>
            <a:ext cx="2973522" cy="365125"/>
          </a:xfrm>
        </p:spPr>
        <p:txBody>
          <a:bodyPr/>
          <a:lstStyle>
            <a:lvl1pPr>
              <a:defRPr>
                <a:solidFill>
                  <a:schemeClr val="tx1"/>
                </a:solidFill>
              </a:defRPr>
            </a:lvl1pPr>
          </a:lstStyle>
          <a:p>
            <a:endParaRPr lang="en-GB"/>
          </a:p>
        </p:txBody>
      </p:sp>
      <p:sp>
        <p:nvSpPr>
          <p:cNvPr id="3" name="Date Placeholder 4">
            <a:extLst>
              <a:ext uri="{FF2B5EF4-FFF2-40B4-BE49-F238E27FC236}">
                <a16:creationId xmlns:a16="http://schemas.microsoft.com/office/drawing/2014/main" id="{BBB07A11-50DE-6BC0-0514-6E2C14A47985}"/>
              </a:ext>
            </a:extLst>
          </p:cNvPr>
          <p:cNvSpPr>
            <a:spLocks noGrp="1"/>
          </p:cNvSpPr>
          <p:nvPr>
            <p:ph type="dt" sz="half" idx="15"/>
          </p:nvPr>
        </p:nvSpPr>
        <p:spPr>
          <a:xfrm rot="16200000" flipH="1">
            <a:off x="-997746" y="4594946"/>
            <a:ext cx="2706690" cy="365125"/>
          </a:xfrm>
        </p:spPr>
        <p:txBody>
          <a:bodyPr/>
          <a:lstStyle>
            <a:lvl1pPr algn="l">
              <a:defRPr>
                <a:solidFill>
                  <a:schemeClr val="tx1"/>
                </a:solidFill>
              </a:defRPr>
            </a:lvl1pPr>
          </a:lstStyle>
          <a:p>
            <a:fld id="{6B373936-6A20-40F3-8DB2-E4AFA92B2F97}" type="datetimeFigureOut">
              <a:rPr lang="en-GB" smtClean="0"/>
              <a:t>12/10/2026</a:t>
            </a:fld>
            <a:endParaRPr lang="en-GB"/>
          </a:p>
        </p:txBody>
      </p:sp>
      <p:sp>
        <p:nvSpPr>
          <p:cNvPr id="6" name="Slide Number Placeholder 6">
            <a:extLst>
              <a:ext uri="{FF2B5EF4-FFF2-40B4-BE49-F238E27FC236}">
                <a16:creationId xmlns:a16="http://schemas.microsoft.com/office/drawing/2014/main" id="{03ED5F49-F9F7-05A9-62AC-C9C8DF2EADE8}"/>
              </a:ext>
            </a:extLst>
          </p:cNvPr>
          <p:cNvSpPr>
            <a:spLocks noGrp="1"/>
          </p:cNvSpPr>
          <p:nvPr>
            <p:ph type="sldNum" sz="quarter" idx="17"/>
          </p:nvPr>
        </p:nvSpPr>
        <p:spPr>
          <a:xfrm>
            <a:off x="88569" y="6264201"/>
            <a:ext cx="574620" cy="365125"/>
          </a:xfrm>
        </p:spPr>
        <p:txBody>
          <a:bodyPr/>
          <a:lstStyle>
            <a:lvl1pPr>
              <a:defRPr>
                <a:solidFill>
                  <a:schemeClr val="tx1"/>
                </a:solidFill>
              </a:defRPr>
            </a:lvl1pPr>
          </a:lstStyle>
          <a:p>
            <a:fld id="{96ABB0FA-3724-421D-9AB8-DFB307599DE9}" type="slidenum">
              <a:rPr lang="en-GB" smtClean="0"/>
              <a:t>‹#›</a:t>
            </a:fld>
            <a:endParaRPr lang="en-GB"/>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1200" y="1713652"/>
            <a:ext cx="4387012" cy="46129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11">
            <a:extLst>
              <a:ext uri="{FF2B5EF4-FFF2-40B4-BE49-F238E27FC236}">
                <a16:creationId xmlns:a16="http://schemas.microsoft.com/office/drawing/2014/main" id="{96F64025-FA05-CC42-8294-F944BC95DD00}"/>
              </a:ext>
            </a:extLst>
          </p:cNvPr>
          <p:cNvSpPr>
            <a:spLocks noGrp="1"/>
          </p:cNvSpPr>
          <p:nvPr>
            <p:ph type="pic" sz="quarter" idx="13" hasCustomPrompt="1"/>
          </p:nvPr>
        </p:nvSpPr>
        <p:spPr>
          <a:xfrm>
            <a:off x="5658927" y="1713653"/>
            <a:ext cx="6533071" cy="5144347"/>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vert="horz" wrap="square" lIns="91440" tIns="45720" rIns="91440" bIns="45720" rtlCol="0">
            <a:noAutofit/>
          </a:bodyPr>
          <a:lstStyle>
            <a:lvl1pPr marL="0" indent="0">
              <a:buFont typeface="Arial" panose="020B0604020202020204" pitchFamily="34" charset="0"/>
              <a:buNone/>
              <a:defRPr lang="en-US" dirty="0"/>
            </a:lvl1pPr>
          </a:lstStyle>
          <a:p>
            <a:pPr marL="285750" lvl="0" indent="-285750"/>
            <a:r>
              <a:rPr lang="en-US"/>
              <a:t> </a:t>
            </a:r>
          </a:p>
        </p:txBody>
      </p:sp>
    </p:spTree>
    <p:extLst>
      <p:ext uri="{BB962C8B-B14F-4D97-AF65-F5344CB8AC3E}">
        <p14:creationId xmlns:p14="http://schemas.microsoft.com/office/powerpoint/2010/main" val="29985723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Number Larg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7BBF55A-D91F-143D-FBB6-73995F00EAC2}"/>
              </a:ext>
            </a:extLst>
          </p:cNvPr>
          <p:cNvSpPr>
            <a:spLocks noGrp="1"/>
          </p:cNvSpPr>
          <p:nvPr>
            <p:ph type="title"/>
          </p:nvPr>
        </p:nvSpPr>
        <p:spPr>
          <a:xfrm>
            <a:off x="2057400" y="4937761"/>
            <a:ext cx="6987537" cy="1353312"/>
          </a:xfrm>
        </p:spPr>
        <p:txBody>
          <a:bodyPr anchor="t">
            <a:normAutofit/>
          </a:bodyPr>
          <a:lstStyle>
            <a:lvl1pPr>
              <a:lnSpc>
                <a:spcPct val="110000"/>
              </a:lnSpc>
              <a:spcBef>
                <a:spcPts val="1000"/>
              </a:spcBef>
              <a:defRPr sz="2800" cap="none" baseline="0">
                <a:latin typeface="+mn-lt"/>
              </a:defRPr>
            </a:lvl1pPr>
          </a:lstStyle>
          <a:p>
            <a:r>
              <a:rPr lang="en-GB"/>
              <a:t>Click to edit Master title style</a:t>
            </a:r>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endParaRPr lang="en-GB"/>
          </a:p>
        </p:txBody>
      </p:sp>
      <p:sp>
        <p:nvSpPr>
          <p:cNvPr id="9" name="Content Placeholder 8">
            <a:extLst>
              <a:ext uri="{FF2B5EF4-FFF2-40B4-BE49-F238E27FC236}">
                <a16:creationId xmlns:a16="http://schemas.microsoft.com/office/drawing/2014/main" id="{072A4B4E-0B2F-F1BB-322A-713D1FB5F2FE}"/>
              </a:ext>
            </a:extLst>
          </p:cNvPr>
          <p:cNvSpPr>
            <a:spLocks noGrp="1"/>
          </p:cNvSpPr>
          <p:nvPr>
            <p:ph sz="quarter" idx="13" hasCustomPrompt="1"/>
          </p:nvPr>
        </p:nvSpPr>
        <p:spPr>
          <a:xfrm>
            <a:off x="2057400" y="549021"/>
            <a:ext cx="9455150" cy="4333875"/>
          </a:xfrm>
        </p:spPr>
        <p:txBody>
          <a:bodyPr anchor="b">
            <a:normAutofit/>
          </a:bodyPr>
          <a:lstStyle>
            <a:lvl1pPr>
              <a:defRPr sz="23200">
                <a:latin typeface="+mj-lt"/>
              </a:defRPr>
            </a:lvl1pPr>
          </a:lstStyle>
          <a:p>
            <a:pPr lvl="0"/>
            <a:r>
              <a:rPr lang="en-US"/>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cxnSp>
        <p:nvCxnSpPr>
          <p:cNvPr id="7" name="Straight Connector 6">
            <a:extLst>
              <a:ext uri="{FF2B5EF4-FFF2-40B4-BE49-F238E27FC236}">
                <a16:creationId xmlns:a16="http://schemas.microsoft.com/office/drawing/2014/main" id="{8546D47F-2AE5-2705-911C-52BBD6B7D8EA}"/>
              </a:ext>
            </a:extLst>
          </p:cNvPr>
          <p:cNvCxnSpPr>
            <a:cxnSpLocks/>
          </p:cNvCxnSpPr>
          <p:nvPr/>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765513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hasCustomPrompt="1"/>
          </p:nvPr>
        </p:nvSpPr>
        <p:spPr>
          <a:xfrm>
            <a:off x="612648" y="-1228126"/>
            <a:ext cx="10652760" cy="1133856"/>
          </a:xfrm>
        </p:spPr>
        <p:txBody>
          <a:bodyPr/>
          <a:lstStyle>
            <a:lvl1pPr>
              <a:defRPr cap="none" baseline="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endParaRPr lang="en-GB"/>
          </a:p>
        </p:txBody>
      </p:sp>
      <p:sp>
        <p:nvSpPr>
          <p:cNvPr id="7" name="Content Placeholder 6">
            <a:extLst>
              <a:ext uri="{FF2B5EF4-FFF2-40B4-BE49-F238E27FC236}">
                <a16:creationId xmlns:a16="http://schemas.microsoft.com/office/drawing/2014/main" id="{EAA4897F-B66E-DAD4-F56C-6152B417CC54}"/>
              </a:ext>
            </a:extLst>
          </p:cNvPr>
          <p:cNvSpPr>
            <a:spLocks noGrp="1"/>
          </p:cNvSpPr>
          <p:nvPr>
            <p:ph sz="quarter" idx="13" hasCustomPrompt="1"/>
          </p:nvPr>
        </p:nvSpPr>
        <p:spPr>
          <a:xfrm>
            <a:off x="2624138" y="2268748"/>
            <a:ext cx="6943724" cy="3954255"/>
          </a:xfrm>
        </p:spPr>
        <p:txBody>
          <a:bodyPr anchor="ctr" anchorCtr="0">
            <a:noAutofit/>
          </a:bodyPr>
          <a:lstStyle>
            <a:lvl1pPr marL="0" indent="0" algn="ctr">
              <a:lnSpc>
                <a:spcPct val="110000"/>
              </a:lnSpc>
              <a:buNone/>
              <a:defRPr sz="4400" b="0" cap="all" baseline="0">
                <a:solidFill>
                  <a:schemeClr val="tx1"/>
                </a:solidFill>
              </a:defRPr>
            </a:lvl1pPr>
            <a:lvl2pPr marL="228600" indent="0" algn="ctr">
              <a:lnSpc>
                <a:spcPct val="110000"/>
              </a:lnSpc>
              <a:buNone/>
              <a:defRPr sz="4400" b="0" cap="all" baseline="0">
                <a:solidFill>
                  <a:schemeClr val="tx1"/>
                </a:solidFill>
              </a:defRPr>
            </a:lvl2pPr>
            <a:lvl3pPr marL="457200" indent="0" algn="ctr">
              <a:lnSpc>
                <a:spcPct val="110000"/>
              </a:lnSpc>
              <a:buNone/>
              <a:defRPr sz="4400" b="0" cap="all" baseline="0">
                <a:solidFill>
                  <a:schemeClr val="tx1"/>
                </a:solidFill>
              </a:defRPr>
            </a:lvl3pPr>
            <a:lvl4pPr marL="685800" indent="0" algn="ctr">
              <a:lnSpc>
                <a:spcPct val="110000"/>
              </a:lnSpc>
              <a:buNone/>
              <a:defRPr sz="4400" b="0" cap="all" baseline="0">
                <a:solidFill>
                  <a:schemeClr val="tx1"/>
                </a:solidFill>
              </a:defRPr>
            </a:lvl4pPr>
            <a:lvl5pPr marL="914400" indent="0" algn="ctr">
              <a:lnSpc>
                <a:spcPct val="110000"/>
              </a:lnSpc>
              <a:buNone/>
              <a:defRPr sz="4400" b="0" cap="all" baseline="0">
                <a:solidFill>
                  <a:schemeClr val="tx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sp>
        <p:nvSpPr>
          <p:cNvPr id="6" name="Freeform: Shape 15">
            <a:extLst>
              <a:ext uri="{FF2B5EF4-FFF2-40B4-BE49-F238E27FC236}">
                <a16:creationId xmlns:a16="http://schemas.microsoft.com/office/drawing/2014/main" id="{8EFA7EFC-C6F9-B1D5-025F-824C1CE9A204}"/>
              </a:ext>
              <a:ext uri="{C183D7F6-B498-43B3-948B-1728B52AA6E4}">
                <adec:decorative xmlns:adec="http://schemas.microsoft.com/office/drawing/2017/decorative" val="1"/>
              </a:ext>
            </a:extLst>
          </p:cNvPr>
          <p:cNvSpPr/>
          <p:nvPr/>
        </p:nvSpPr>
        <p:spPr>
          <a:xfrm rot="16200000">
            <a:off x="3057205" y="-1430380"/>
            <a:ext cx="6077590" cy="10510705"/>
          </a:xfrm>
          <a:custGeom>
            <a:avLst/>
            <a:gdLst>
              <a:gd name="connsiteX0" fmla="*/ 5325805 w 5325805"/>
              <a:gd name="connsiteY0" fmla="*/ 2714782 h 5429563"/>
              <a:gd name="connsiteX1" fmla="*/ 2611024 w 5325805"/>
              <a:gd name="connsiteY1" fmla="*/ 5429563 h 5429563"/>
              <a:gd name="connsiteX2" fmla="*/ 1942188 w 5325805"/>
              <a:gd name="connsiteY2" fmla="*/ 5429563 h 5429563"/>
              <a:gd name="connsiteX3" fmla="*/ 668836 w 5325805"/>
              <a:gd name="connsiteY3" fmla="*/ 5429563 h 5429563"/>
              <a:gd name="connsiteX4" fmla="*/ 0 w 5325805"/>
              <a:gd name="connsiteY4" fmla="*/ 5429563 h 5429563"/>
              <a:gd name="connsiteX5" fmla="*/ 0 w 5325805"/>
              <a:gd name="connsiteY5" fmla="*/ 0 h 5429563"/>
              <a:gd name="connsiteX6" fmla="*/ 668836 w 5325805"/>
              <a:gd name="connsiteY6" fmla="*/ 0 h 5429563"/>
              <a:gd name="connsiteX7" fmla="*/ 1942188 w 5325805"/>
              <a:gd name="connsiteY7" fmla="*/ 0 h 5429563"/>
              <a:gd name="connsiteX8" fmla="*/ 2611024 w 5325805"/>
              <a:gd name="connsiteY8" fmla="*/ 0 h 5429563"/>
              <a:gd name="connsiteX9" fmla="*/ 5325805 w 5325805"/>
              <a:gd name="connsiteY9" fmla="*/ 2714782 h 5429563"/>
              <a:gd name="connsiteX0" fmla="*/ 668836 w 5325805"/>
              <a:gd name="connsiteY0" fmla="*/ 5429563 h 5476799"/>
              <a:gd name="connsiteX1" fmla="*/ 0 w 5325805"/>
              <a:gd name="connsiteY1" fmla="*/ 5429563 h 5476799"/>
              <a:gd name="connsiteX2" fmla="*/ 0 w 5325805"/>
              <a:gd name="connsiteY2" fmla="*/ 0 h 5476799"/>
              <a:gd name="connsiteX3" fmla="*/ 668836 w 5325805"/>
              <a:gd name="connsiteY3" fmla="*/ 0 h 5476799"/>
              <a:gd name="connsiteX4" fmla="*/ 1942188 w 5325805"/>
              <a:gd name="connsiteY4" fmla="*/ 0 h 5476799"/>
              <a:gd name="connsiteX5" fmla="*/ 2611024 w 5325805"/>
              <a:gd name="connsiteY5" fmla="*/ 0 h 5476799"/>
              <a:gd name="connsiteX6" fmla="*/ 5325805 w 5325805"/>
              <a:gd name="connsiteY6" fmla="*/ 2714782 h 5476799"/>
              <a:gd name="connsiteX7" fmla="*/ 2611024 w 5325805"/>
              <a:gd name="connsiteY7" fmla="*/ 5429563 h 5476799"/>
              <a:gd name="connsiteX8" fmla="*/ 1942188 w 5325805"/>
              <a:gd name="connsiteY8" fmla="*/ 5429563 h 5476799"/>
              <a:gd name="connsiteX9" fmla="*/ 716072 w 5325805"/>
              <a:gd name="connsiteY9" fmla="*/ 5476799 h 5476799"/>
              <a:gd name="connsiteX0" fmla="*/ 668836 w 5325805"/>
              <a:gd name="connsiteY0" fmla="*/ 5429563 h 5429563"/>
              <a:gd name="connsiteX1" fmla="*/ 0 w 5325805"/>
              <a:gd name="connsiteY1" fmla="*/ 5429563 h 5429563"/>
              <a:gd name="connsiteX2" fmla="*/ 0 w 5325805"/>
              <a:gd name="connsiteY2" fmla="*/ 0 h 5429563"/>
              <a:gd name="connsiteX3" fmla="*/ 668836 w 5325805"/>
              <a:gd name="connsiteY3" fmla="*/ 0 h 5429563"/>
              <a:gd name="connsiteX4" fmla="*/ 1942188 w 5325805"/>
              <a:gd name="connsiteY4" fmla="*/ 0 h 5429563"/>
              <a:gd name="connsiteX5" fmla="*/ 2611024 w 5325805"/>
              <a:gd name="connsiteY5" fmla="*/ 0 h 5429563"/>
              <a:gd name="connsiteX6" fmla="*/ 5325805 w 5325805"/>
              <a:gd name="connsiteY6" fmla="*/ 2714782 h 5429563"/>
              <a:gd name="connsiteX7" fmla="*/ 2611024 w 5325805"/>
              <a:gd name="connsiteY7" fmla="*/ 5429563 h 5429563"/>
              <a:gd name="connsiteX8" fmla="*/ 1942188 w 5325805"/>
              <a:gd name="connsiteY8" fmla="*/ 5429563 h 5429563"/>
              <a:gd name="connsiteX0" fmla="*/ 0 w 5325805"/>
              <a:gd name="connsiteY0" fmla="*/ 5429563 h 5429563"/>
              <a:gd name="connsiteX1" fmla="*/ 0 w 5325805"/>
              <a:gd name="connsiteY1" fmla="*/ 0 h 5429563"/>
              <a:gd name="connsiteX2" fmla="*/ 668836 w 5325805"/>
              <a:gd name="connsiteY2" fmla="*/ 0 h 5429563"/>
              <a:gd name="connsiteX3" fmla="*/ 1942188 w 5325805"/>
              <a:gd name="connsiteY3" fmla="*/ 0 h 5429563"/>
              <a:gd name="connsiteX4" fmla="*/ 2611024 w 5325805"/>
              <a:gd name="connsiteY4" fmla="*/ 0 h 5429563"/>
              <a:gd name="connsiteX5" fmla="*/ 5325805 w 5325805"/>
              <a:gd name="connsiteY5" fmla="*/ 2714782 h 5429563"/>
              <a:gd name="connsiteX6" fmla="*/ 2611024 w 5325805"/>
              <a:gd name="connsiteY6" fmla="*/ 5429563 h 5429563"/>
              <a:gd name="connsiteX7" fmla="*/ 1942188 w 5325805"/>
              <a:gd name="connsiteY7" fmla="*/ 5429563 h 5429563"/>
              <a:gd name="connsiteX0" fmla="*/ 0 w 5325805"/>
              <a:gd name="connsiteY0" fmla="*/ 0 h 5429563"/>
              <a:gd name="connsiteX1" fmla="*/ 668836 w 5325805"/>
              <a:gd name="connsiteY1" fmla="*/ 0 h 5429563"/>
              <a:gd name="connsiteX2" fmla="*/ 1942188 w 5325805"/>
              <a:gd name="connsiteY2" fmla="*/ 0 h 5429563"/>
              <a:gd name="connsiteX3" fmla="*/ 2611024 w 5325805"/>
              <a:gd name="connsiteY3" fmla="*/ 0 h 5429563"/>
              <a:gd name="connsiteX4" fmla="*/ 5325805 w 5325805"/>
              <a:gd name="connsiteY4" fmla="*/ 2714782 h 5429563"/>
              <a:gd name="connsiteX5" fmla="*/ 2611024 w 5325805"/>
              <a:gd name="connsiteY5" fmla="*/ 5429563 h 5429563"/>
              <a:gd name="connsiteX6" fmla="*/ 1942188 w 5325805"/>
              <a:gd name="connsiteY6" fmla="*/ 5429563 h 5429563"/>
              <a:gd name="connsiteX0" fmla="*/ 0 w 4656969"/>
              <a:gd name="connsiteY0" fmla="*/ 0 h 5429563"/>
              <a:gd name="connsiteX1" fmla="*/ 1273352 w 4656969"/>
              <a:gd name="connsiteY1" fmla="*/ 0 h 5429563"/>
              <a:gd name="connsiteX2" fmla="*/ 1942188 w 4656969"/>
              <a:gd name="connsiteY2" fmla="*/ 0 h 5429563"/>
              <a:gd name="connsiteX3" fmla="*/ 4656969 w 4656969"/>
              <a:gd name="connsiteY3" fmla="*/ 2714782 h 5429563"/>
              <a:gd name="connsiteX4" fmla="*/ 1942188 w 4656969"/>
              <a:gd name="connsiteY4" fmla="*/ 5429563 h 5429563"/>
              <a:gd name="connsiteX5" fmla="*/ 1273352 w 4656969"/>
              <a:gd name="connsiteY5" fmla="*/ 5429563 h 5429563"/>
              <a:gd name="connsiteX0" fmla="*/ 0 w 3383617"/>
              <a:gd name="connsiteY0" fmla="*/ 0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0 w 3383617"/>
              <a:gd name="connsiteY0" fmla="*/ 0 h 5429563"/>
              <a:gd name="connsiteX1" fmla="*/ 248198 w 3383617"/>
              <a:gd name="connsiteY1" fmla="*/ 41 h 5429563"/>
              <a:gd name="connsiteX2" fmla="*/ 668836 w 3383617"/>
              <a:gd name="connsiteY2" fmla="*/ 0 h 5429563"/>
              <a:gd name="connsiteX3" fmla="*/ 3383617 w 3383617"/>
              <a:gd name="connsiteY3" fmla="*/ 2714782 h 5429563"/>
              <a:gd name="connsiteX4" fmla="*/ 668836 w 3383617"/>
              <a:gd name="connsiteY4" fmla="*/ 5429563 h 5429563"/>
              <a:gd name="connsiteX5" fmla="*/ 0 w 3383617"/>
              <a:gd name="connsiteY5" fmla="*/ 5429563 h 5429563"/>
              <a:gd name="connsiteX0" fmla="*/ 248198 w 3383617"/>
              <a:gd name="connsiteY0" fmla="*/ 41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4110 w 3139529"/>
              <a:gd name="connsiteY0" fmla="*/ 41 h 5429563"/>
              <a:gd name="connsiteX1" fmla="*/ 424748 w 3139529"/>
              <a:gd name="connsiteY1" fmla="*/ 0 h 5429563"/>
              <a:gd name="connsiteX2" fmla="*/ 3139529 w 3139529"/>
              <a:gd name="connsiteY2" fmla="*/ 2714782 h 5429563"/>
              <a:gd name="connsiteX3" fmla="*/ 424748 w 3139529"/>
              <a:gd name="connsiteY3" fmla="*/ 5429563 h 5429563"/>
              <a:gd name="connsiteX4" fmla="*/ 0 w 3139529"/>
              <a:gd name="connsiteY4" fmla="*/ 5429563 h 54295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Tree>
    <p:extLst>
      <p:ext uri="{BB962C8B-B14F-4D97-AF65-F5344CB8AC3E}">
        <p14:creationId xmlns:p14="http://schemas.microsoft.com/office/powerpoint/2010/main" val="6236531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6D87B9B-22A3-322E-B7E8-223255AD0957}"/>
              </a:ext>
            </a:extLst>
          </p:cNvPr>
          <p:cNvSpPr>
            <a:spLocks noGrp="1"/>
          </p:cNvSpPr>
          <p:nvPr>
            <p:ph type="title" hasCustomPrompt="1"/>
          </p:nvPr>
        </p:nvSpPr>
        <p:spPr>
          <a:xfrm>
            <a:off x="2940168" y="5669280"/>
            <a:ext cx="6311664" cy="466344"/>
          </a:xfrm>
        </p:spPr>
        <p:txBody>
          <a:bodyPr anchor="ctr">
            <a:normAutofit/>
          </a:bodyPr>
          <a:lstStyle>
            <a:lvl1pPr algn="ctr">
              <a:lnSpc>
                <a:spcPct val="110000"/>
              </a:lnSpc>
              <a:spcBef>
                <a:spcPts val="1000"/>
              </a:spcBef>
              <a:defRPr sz="1800" cap="all" baseline="0">
                <a:latin typeface="+mn-lt"/>
              </a:defRPr>
            </a:lvl1pPr>
          </a:lstStyle>
          <a:p>
            <a:r>
              <a:rPr lang="en-US"/>
              <a:t>Quote Author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endParaRPr lang="en-GB"/>
          </a:p>
        </p:txBody>
      </p:sp>
      <p:sp>
        <p:nvSpPr>
          <p:cNvPr id="8" name="Content Placeholder 8">
            <a:extLst>
              <a:ext uri="{FF2B5EF4-FFF2-40B4-BE49-F238E27FC236}">
                <a16:creationId xmlns:a16="http://schemas.microsoft.com/office/drawing/2014/main" id="{6A9BC83F-8FE5-5223-2B3A-6E122D336309}"/>
              </a:ext>
            </a:extLst>
          </p:cNvPr>
          <p:cNvSpPr>
            <a:spLocks noGrp="1"/>
          </p:cNvSpPr>
          <p:nvPr>
            <p:ph sz="quarter" idx="13" hasCustomPrompt="1"/>
          </p:nvPr>
        </p:nvSpPr>
        <p:spPr>
          <a:xfrm>
            <a:off x="2597135" y="1744578"/>
            <a:ext cx="6997730" cy="3507906"/>
          </a:xfrm>
        </p:spPr>
        <p:txBody>
          <a:bodyPr anchor="b">
            <a:normAutofit/>
          </a:bodyPr>
          <a:lstStyle>
            <a:lvl1pPr algn="ctr">
              <a:lnSpc>
                <a:spcPct val="100000"/>
              </a:lnSpc>
              <a:spcBef>
                <a:spcPts val="0"/>
              </a:spcBef>
              <a:defRPr sz="6000" cap="all" baseline="0">
                <a:latin typeface="+mn-lt"/>
              </a:defRPr>
            </a:lvl1pPr>
          </a:lstStyle>
          <a:p>
            <a:pPr lvl="0"/>
            <a:r>
              <a:rPr lang="en-US"/>
              <a:t>Click to add Quote</a:t>
            </a:r>
          </a:p>
        </p:txBody>
      </p:sp>
      <p:sp>
        <p:nvSpPr>
          <p:cNvPr id="9" name="Freeform: Shape 15">
            <a:extLst>
              <a:ext uri="{FF2B5EF4-FFF2-40B4-BE49-F238E27FC236}">
                <a16:creationId xmlns:a16="http://schemas.microsoft.com/office/drawing/2014/main" id="{9F353A57-FA3C-A68C-4908-E774A52CB1B6}"/>
              </a:ext>
              <a:ext uri="{C183D7F6-B498-43B3-948B-1728B52AA6E4}">
                <adec:decorative xmlns:adec="http://schemas.microsoft.com/office/drawing/2017/decorative" val="1"/>
              </a:ext>
            </a:extLst>
          </p:cNvPr>
          <p:cNvSpPr/>
          <p:nvPr/>
        </p:nvSpPr>
        <p:spPr>
          <a:xfrm rot="16200000">
            <a:off x="2811380" y="-1681974"/>
            <a:ext cx="6569242" cy="10510705"/>
          </a:xfrm>
          <a:custGeom>
            <a:avLst/>
            <a:gdLst>
              <a:gd name="connsiteX0" fmla="*/ 5325805 w 5325805"/>
              <a:gd name="connsiteY0" fmla="*/ 2714782 h 5429563"/>
              <a:gd name="connsiteX1" fmla="*/ 2611024 w 5325805"/>
              <a:gd name="connsiteY1" fmla="*/ 5429563 h 5429563"/>
              <a:gd name="connsiteX2" fmla="*/ 1942188 w 5325805"/>
              <a:gd name="connsiteY2" fmla="*/ 5429563 h 5429563"/>
              <a:gd name="connsiteX3" fmla="*/ 668836 w 5325805"/>
              <a:gd name="connsiteY3" fmla="*/ 5429563 h 5429563"/>
              <a:gd name="connsiteX4" fmla="*/ 0 w 5325805"/>
              <a:gd name="connsiteY4" fmla="*/ 5429563 h 5429563"/>
              <a:gd name="connsiteX5" fmla="*/ 0 w 5325805"/>
              <a:gd name="connsiteY5" fmla="*/ 0 h 5429563"/>
              <a:gd name="connsiteX6" fmla="*/ 668836 w 5325805"/>
              <a:gd name="connsiteY6" fmla="*/ 0 h 5429563"/>
              <a:gd name="connsiteX7" fmla="*/ 1942188 w 5325805"/>
              <a:gd name="connsiteY7" fmla="*/ 0 h 5429563"/>
              <a:gd name="connsiteX8" fmla="*/ 2611024 w 5325805"/>
              <a:gd name="connsiteY8" fmla="*/ 0 h 5429563"/>
              <a:gd name="connsiteX9" fmla="*/ 5325805 w 5325805"/>
              <a:gd name="connsiteY9" fmla="*/ 2714782 h 5429563"/>
              <a:gd name="connsiteX0" fmla="*/ 668836 w 5325805"/>
              <a:gd name="connsiteY0" fmla="*/ 5429563 h 5476799"/>
              <a:gd name="connsiteX1" fmla="*/ 0 w 5325805"/>
              <a:gd name="connsiteY1" fmla="*/ 5429563 h 5476799"/>
              <a:gd name="connsiteX2" fmla="*/ 0 w 5325805"/>
              <a:gd name="connsiteY2" fmla="*/ 0 h 5476799"/>
              <a:gd name="connsiteX3" fmla="*/ 668836 w 5325805"/>
              <a:gd name="connsiteY3" fmla="*/ 0 h 5476799"/>
              <a:gd name="connsiteX4" fmla="*/ 1942188 w 5325805"/>
              <a:gd name="connsiteY4" fmla="*/ 0 h 5476799"/>
              <a:gd name="connsiteX5" fmla="*/ 2611024 w 5325805"/>
              <a:gd name="connsiteY5" fmla="*/ 0 h 5476799"/>
              <a:gd name="connsiteX6" fmla="*/ 5325805 w 5325805"/>
              <a:gd name="connsiteY6" fmla="*/ 2714782 h 5476799"/>
              <a:gd name="connsiteX7" fmla="*/ 2611024 w 5325805"/>
              <a:gd name="connsiteY7" fmla="*/ 5429563 h 5476799"/>
              <a:gd name="connsiteX8" fmla="*/ 1942188 w 5325805"/>
              <a:gd name="connsiteY8" fmla="*/ 5429563 h 5476799"/>
              <a:gd name="connsiteX9" fmla="*/ 716072 w 5325805"/>
              <a:gd name="connsiteY9" fmla="*/ 5476799 h 5476799"/>
              <a:gd name="connsiteX0" fmla="*/ 668836 w 5325805"/>
              <a:gd name="connsiteY0" fmla="*/ 5429563 h 5429563"/>
              <a:gd name="connsiteX1" fmla="*/ 0 w 5325805"/>
              <a:gd name="connsiteY1" fmla="*/ 5429563 h 5429563"/>
              <a:gd name="connsiteX2" fmla="*/ 0 w 5325805"/>
              <a:gd name="connsiteY2" fmla="*/ 0 h 5429563"/>
              <a:gd name="connsiteX3" fmla="*/ 668836 w 5325805"/>
              <a:gd name="connsiteY3" fmla="*/ 0 h 5429563"/>
              <a:gd name="connsiteX4" fmla="*/ 1942188 w 5325805"/>
              <a:gd name="connsiteY4" fmla="*/ 0 h 5429563"/>
              <a:gd name="connsiteX5" fmla="*/ 2611024 w 5325805"/>
              <a:gd name="connsiteY5" fmla="*/ 0 h 5429563"/>
              <a:gd name="connsiteX6" fmla="*/ 5325805 w 5325805"/>
              <a:gd name="connsiteY6" fmla="*/ 2714782 h 5429563"/>
              <a:gd name="connsiteX7" fmla="*/ 2611024 w 5325805"/>
              <a:gd name="connsiteY7" fmla="*/ 5429563 h 5429563"/>
              <a:gd name="connsiteX8" fmla="*/ 1942188 w 5325805"/>
              <a:gd name="connsiteY8" fmla="*/ 5429563 h 5429563"/>
              <a:gd name="connsiteX0" fmla="*/ 0 w 5325805"/>
              <a:gd name="connsiteY0" fmla="*/ 5429563 h 5429563"/>
              <a:gd name="connsiteX1" fmla="*/ 0 w 5325805"/>
              <a:gd name="connsiteY1" fmla="*/ 0 h 5429563"/>
              <a:gd name="connsiteX2" fmla="*/ 668836 w 5325805"/>
              <a:gd name="connsiteY2" fmla="*/ 0 h 5429563"/>
              <a:gd name="connsiteX3" fmla="*/ 1942188 w 5325805"/>
              <a:gd name="connsiteY3" fmla="*/ 0 h 5429563"/>
              <a:gd name="connsiteX4" fmla="*/ 2611024 w 5325805"/>
              <a:gd name="connsiteY4" fmla="*/ 0 h 5429563"/>
              <a:gd name="connsiteX5" fmla="*/ 5325805 w 5325805"/>
              <a:gd name="connsiteY5" fmla="*/ 2714782 h 5429563"/>
              <a:gd name="connsiteX6" fmla="*/ 2611024 w 5325805"/>
              <a:gd name="connsiteY6" fmla="*/ 5429563 h 5429563"/>
              <a:gd name="connsiteX7" fmla="*/ 1942188 w 5325805"/>
              <a:gd name="connsiteY7" fmla="*/ 5429563 h 5429563"/>
              <a:gd name="connsiteX0" fmla="*/ 0 w 5325805"/>
              <a:gd name="connsiteY0" fmla="*/ 0 h 5429563"/>
              <a:gd name="connsiteX1" fmla="*/ 668836 w 5325805"/>
              <a:gd name="connsiteY1" fmla="*/ 0 h 5429563"/>
              <a:gd name="connsiteX2" fmla="*/ 1942188 w 5325805"/>
              <a:gd name="connsiteY2" fmla="*/ 0 h 5429563"/>
              <a:gd name="connsiteX3" fmla="*/ 2611024 w 5325805"/>
              <a:gd name="connsiteY3" fmla="*/ 0 h 5429563"/>
              <a:gd name="connsiteX4" fmla="*/ 5325805 w 5325805"/>
              <a:gd name="connsiteY4" fmla="*/ 2714782 h 5429563"/>
              <a:gd name="connsiteX5" fmla="*/ 2611024 w 5325805"/>
              <a:gd name="connsiteY5" fmla="*/ 5429563 h 5429563"/>
              <a:gd name="connsiteX6" fmla="*/ 1942188 w 5325805"/>
              <a:gd name="connsiteY6" fmla="*/ 5429563 h 5429563"/>
              <a:gd name="connsiteX0" fmla="*/ 0 w 4656969"/>
              <a:gd name="connsiteY0" fmla="*/ 0 h 5429563"/>
              <a:gd name="connsiteX1" fmla="*/ 1273352 w 4656969"/>
              <a:gd name="connsiteY1" fmla="*/ 0 h 5429563"/>
              <a:gd name="connsiteX2" fmla="*/ 1942188 w 4656969"/>
              <a:gd name="connsiteY2" fmla="*/ 0 h 5429563"/>
              <a:gd name="connsiteX3" fmla="*/ 4656969 w 4656969"/>
              <a:gd name="connsiteY3" fmla="*/ 2714782 h 5429563"/>
              <a:gd name="connsiteX4" fmla="*/ 1942188 w 4656969"/>
              <a:gd name="connsiteY4" fmla="*/ 5429563 h 5429563"/>
              <a:gd name="connsiteX5" fmla="*/ 1273352 w 4656969"/>
              <a:gd name="connsiteY5" fmla="*/ 5429563 h 5429563"/>
              <a:gd name="connsiteX0" fmla="*/ 0 w 3383617"/>
              <a:gd name="connsiteY0" fmla="*/ 0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0 w 3383617"/>
              <a:gd name="connsiteY0" fmla="*/ 0 h 5429563"/>
              <a:gd name="connsiteX1" fmla="*/ 248198 w 3383617"/>
              <a:gd name="connsiteY1" fmla="*/ 41 h 5429563"/>
              <a:gd name="connsiteX2" fmla="*/ 668836 w 3383617"/>
              <a:gd name="connsiteY2" fmla="*/ 0 h 5429563"/>
              <a:gd name="connsiteX3" fmla="*/ 3383617 w 3383617"/>
              <a:gd name="connsiteY3" fmla="*/ 2714782 h 5429563"/>
              <a:gd name="connsiteX4" fmla="*/ 668836 w 3383617"/>
              <a:gd name="connsiteY4" fmla="*/ 5429563 h 5429563"/>
              <a:gd name="connsiteX5" fmla="*/ 0 w 3383617"/>
              <a:gd name="connsiteY5" fmla="*/ 5429563 h 5429563"/>
              <a:gd name="connsiteX0" fmla="*/ 248198 w 3383617"/>
              <a:gd name="connsiteY0" fmla="*/ 41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4110 w 3139529"/>
              <a:gd name="connsiteY0" fmla="*/ 41 h 5429563"/>
              <a:gd name="connsiteX1" fmla="*/ 424748 w 3139529"/>
              <a:gd name="connsiteY1" fmla="*/ 0 h 5429563"/>
              <a:gd name="connsiteX2" fmla="*/ 3139529 w 3139529"/>
              <a:gd name="connsiteY2" fmla="*/ 2714782 h 5429563"/>
              <a:gd name="connsiteX3" fmla="*/ 424748 w 3139529"/>
              <a:gd name="connsiteY3" fmla="*/ 5429563 h 5429563"/>
              <a:gd name="connsiteX4" fmla="*/ 0 w 3139529"/>
              <a:gd name="connsiteY4" fmla="*/ 5429563 h 54295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294089483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GB"/>
              <a:t>Click to edit Master title style</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endParaRPr lang="en-GB"/>
          </a:p>
        </p:txBody>
      </p:sp>
      <p:sp>
        <p:nvSpPr>
          <p:cNvPr id="4" name="Content Placeholder 3">
            <a:extLst>
              <a:ext uri="{FF2B5EF4-FFF2-40B4-BE49-F238E27FC236}">
                <a16:creationId xmlns:a16="http://schemas.microsoft.com/office/drawing/2014/main" id="{2172FE6B-A4D8-8ED7-89D7-5E7F2C5B8F5F}"/>
              </a:ext>
            </a:extLst>
          </p:cNvPr>
          <p:cNvSpPr>
            <a:spLocks noGrp="1"/>
          </p:cNvSpPr>
          <p:nvPr>
            <p:ph sz="quarter" idx="15"/>
          </p:nvPr>
        </p:nvSpPr>
        <p:spPr>
          <a:xfrm>
            <a:off x="731838" y="2103438"/>
            <a:ext cx="5181600" cy="435133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Content Placeholder 3">
            <a:extLst>
              <a:ext uri="{FF2B5EF4-FFF2-40B4-BE49-F238E27FC236}">
                <a16:creationId xmlns:a16="http://schemas.microsoft.com/office/drawing/2014/main" id="{686405AE-ED31-677D-86D8-01EAD583735E}"/>
              </a:ext>
            </a:extLst>
          </p:cNvPr>
          <p:cNvSpPr>
            <a:spLocks noGrp="1"/>
          </p:cNvSpPr>
          <p:nvPr>
            <p:ph sz="quarter" idx="16"/>
          </p:nvPr>
        </p:nvSpPr>
        <p:spPr>
          <a:xfrm>
            <a:off x="6284947" y="2103121"/>
            <a:ext cx="5181600" cy="435133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9882932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85A6F3D-6630-C2E0-DC0A-6D2C0AACFF58}"/>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GB"/>
              <a:t>Click to edit Master title style</a:t>
            </a:r>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tx1"/>
                </a:solidFill>
              </a:defRPr>
            </a:lvl1pPr>
          </a:lstStyle>
          <a:p>
            <a:endParaRPr lang="en-GB"/>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731520" y="2103120"/>
            <a:ext cx="5157787"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 name="Content Placeholder 3">
            <a:extLst>
              <a:ext uri="{FF2B5EF4-FFF2-40B4-BE49-F238E27FC236}">
                <a16:creationId xmlns:a16="http://schemas.microsoft.com/office/drawing/2014/main" id="{9C38DBB1-A1FA-A460-88C8-B05F1570CA97}"/>
              </a:ext>
            </a:extLst>
          </p:cNvPr>
          <p:cNvSpPr>
            <a:spLocks noGrp="1"/>
          </p:cNvSpPr>
          <p:nvPr>
            <p:ph sz="quarter" idx="15"/>
          </p:nvPr>
        </p:nvSpPr>
        <p:spPr>
          <a:xfrm>
            <a:off x="731838" y="2743200"/>
            <a:ext cx="5157187" cy="3763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09360" y="2103120"/>
            <a:ext cx="5183188"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3">
            <a:extLst>
              <a:ext uri="{FF2B5EF4-FFF2-40B4-BE49-F238E27FC236}">
                <a16:creationId xmlns:a16="http://schemas.microsoft.com/office/drawing/2014/main" id="{82D763CC-A010-6A2B-FEF3-388EAC8417D7}"/>
              </a:ext>
            </a:extLst>
          </p:cNvPr>
          <p:cNvSpPr>
            <a:spLocks noGrp="1"/>
          </p:cNvSpPr>
          <p:nvPr>
            <p:ph sz="quarter" idx="16"/>
          </p:nvPr>
        </p:nvSpPr>
        <p:spPr>
          <a:xfrm>
            <a:off x="6309361" y="2743200"/>
            <a:ext cx="5183188" cy="3763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6694290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0796BC8-E1B7-E6D6-E86F-4A5CAECDFEFC}"/>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GB"/>
              <a:t>Click to edit Master title style</a:t>
            </a:r>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tx1"/>
                </a:solidFill>
              </a:defRPr>
            </a:lvl1pPr>
          </a:lstStyle>
          <a:p>
            <a:endParaRPr lang="en-GB"/>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31139253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tx1"/>
                </a:solidFill>
              </a:defRPr>
            </a:lvl1pPr>
          </a:lstStyle>
          <a:p>
            <a:endParaRPr lang="en-GB"/>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6265105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457200"/>
            <a:ext cx="7342307" cy="1133856"/>
          </a:xfrm>
          <a:noFill/>
        </p:spPr>
        <p:txBody>
          <a:bodyPr anchor="b">
            <a:noAutofit/>
          </a:bodyPr>
          <a:lstStyle>
            <a:lvl1pPr>
              <a:defRPr sz="6000">
                <a:solidFill>
                  <a:schemeClr val="tx1"/>
                </a:solidFill>
              </a:defRPr>
            </a:lvl1pPr>
          </a:lstStyle>
          <a:p>
            <a:r>
              <a:rPr lang="en-GB"/>
              <a:t>Click to edit Master title style</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noFill/>
        </p:spPr>
        <p:txBody>
          <a:bodyPr/>
          <a:lstStyle>
            <a:lvl1pPr>
              <a:defRPr>
                <a:solidFill>
                  <a:schemeClr val="tx1"/>
                </a:solidFill>
              </a:defRPr>
            </a:lvl1pPr>
          </a:lstStyle>
          <a:p>
            <a:endParaRPr lang="en-GB"/>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41248" y="2624328"/>
            <a:ext cx="10424160" cy="3200400"/>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noFill/>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noFill/>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21862191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sp>
        <p:nvSpPr>
          <p:cNvPr id="8" name="Title 6">
            <a:extLst>
              <a:ext uri="{FF2B5EF4-FFF2-40B4-BE49-F238E27FC236}">
                <a16:creationId xmlns:a16="http://schemas.microsoft.com/office/drawing/2014/main" id="{CE8CC034-C652-239B-0064-9B0543AC25C5}"/>
              </a:ext>
            </a:extLst>
          </p:cNvPr>
          <p:cNvSpPr>
            <a:spLocks noGrp="1"/>
          </p:cNvSpPr>
          <p:nvPr>
            <p:ph type="title"/>
          </p:nvPr>
        </p:nvSpPr>
        <p:spPr>
          <a:xfrm>
            <a:off x="731520" y="365760"/>
            <a:ext cx="10741152" cy="1132258"/>
          </a:xfrm>
        </p:spPr>
        <p:txBody>
          <a:bodyPr/>
          <a:lstStyle>
            <a:lvl1pPr>
              <a:defRPr lang="en-US" dirty="0"/>
            </a:lvl1pPr>
          </a:lstStyle>
          <a:p>
            <a:r>
              <a:rPr lang="en-GB"/>
              <a:t>Click to edit Master title style</a:t>
            </a:r>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endParaRPr lang="en-GB"/>
          </a:p>
        </p:txBody>
      </p:sp>
      <p:sp>
        <p:nvSpPr>
          <p:cNvPr id="2" name="Content Placeholder 7">
            <a:extLst>
              <a:ext uri="{FF2B5EF4-FFF2-40B4-BE49-F238E27FC236}">
                <a16:creationId xmlns:a16="http://schemas.microsoft.com/office/drawing/2014/main" id="{D051F68D-E2E5-C625-0273-281CE6D4939F}"/>
              </a:ext>
            </a:extLst>
          </p:cNvPr>
          <p:cNvSpPr>
            <a:spLocks noGrp="1"/>
          </p:cNvSpPr>
          <p:nvPr>
            <p:ph sz="quarter" idx="13"/>
          </p:nvPr>
        </p:nvSpPr>
        <p:spPr>
          <a:xfrm>
            <a:off x="731520" y="2301836"/>
            <a:ext cx="10741150" cy="3921165"/>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96ABB0FA-3724-421D-9AB8-DFB307599DE9}" type="slidenum">
              <a:rPr lang="en-GB" smtClean="0"/>
              <a:t>‹#›</a:t>
            </a:fld>
            <a:endParaRPr lang="en-GB"/>
          </a:p>
        </p:txBody>
      </p:sp>
    </p:spTree>
    <p:extLst>
      <p:ext uri="{BB962C8B-B14F-4D97-AF65-F5344CB8AC3E}">
        <p14:creationId xmlns:p14="http://schemas.microsoft.com/office/powerpoint/2010/main" val="229966218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073F1-785D-6D42-E58E-E1E51807494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6F156A6-E383-578D-C4F6-4B3DD1824A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3875365D-292D-E770-2F3A-CAF0A6C87E37}"/>
              </a:ext>
            </a:extLst>
          </p:cNvPr>
          <p:cNvSpPr>
            <a:spLocks noGrp="1"/>
          </p:cNvSpPr>
          <p:nvPr>
            <p:ph type="dt" sz="half" idx="10"/>
          </p:nvPr>
        </p:nvSpPr>
        <p:spPr/>
        <p:txBody>
          <a:bodyPr/>
          <a:lstStyle/>
          <a:p>
            <a:fld id="{6B373936-6A20-40F3-8DB2-E4AFA92B2F97}" type="datetimeFigureOut">
              <a:rPr lang="en-GB" smtClean="0"/>
              <a:t>12/10/2026</a:t>
            </a:fld>
            <a:endParaRPr lang="en-GB"/>
          </a:p>
        </p:txBody>
      </p:sp>
      <p:sp>
        <p:nvSpPr>
          <p:cNvPr id="5" name="Footer Placeholder 4">
            <a:extLst>
              <a:ext uri="{FF2B5EF4-FFF2-40B4-BE49-F238E27FC236}">
                <a16:creationId xmlns:a16="http://schemas.microsoft.com/office/drawing/2014/main" id="{4A7A66DA-A0DE-3B4E-4C42-A49DDADF4A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02A07C-1628-6BF5-93E0-918BF56F56E4}"/>
              </a:ext>
            </a:extLst>
          </p:cNvPr>
          <p:cNvSpPr>
            <a:spLocks noGrp="1"/>
          </p:cNvSpPr>
          <p:nvPr>
            <p:ph type="sldNum" sz="quarter" idx="12"/>
          </p:nvPr>
        </p:nvSpPr>
        <p:spPr/>
        <p:txBody>
          <a:bodyPr/>
          <a:lstStyle/>
          <a:p>
            <a:fld id="{96ABB0FA-3724-421D-9AB8-DFB307599DE9}" type="slidenum">
              <a:rPr lang="en-GB" smtClean="0"/>
              <a:t>‹#›</a:t>
            </a:fld>
            <a:endParaRPr lang="en-GB"/>
          </a:p>
        </p:txBody>
      </p:sp>
    </p:spTree>
    <p:extLst>
      <p:ext uri="{BB962C8B-B14F-4D97-AF65-F5344CB8AC3E}">
        <p14:creationId xmlns:p14="http://schemas.microsoft.com/office/powerpoint/2010/main" val="26117222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8674386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82163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LIGHT">
    <p:bg>
      <p:bgPr>
        <a:solidFill>
          <a:srgbClr val="F6F7FB"/>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7C5CFC"/>
          </a:solidFill>
          <a:ln w="12700">
            <a:solidFill>
              <a:srgbClr val="7C5CFC">
                <a:alpha val="0"/>
              </a:srgbClr>
            </a:solidFill>
            <a:prstDash val="solid"/>
          </a:ln>
        </p:spPr>
        <p:txBody>
          <a:bodyPr/>
          <a:lstStyle/>
          <a:p>
            <a:endParaRPr/>
          </a:p>
        </p:txBody>
      </p:sp>
      <p:sp>
        <p:nvSpPr>
          <p:cNvPr id="3" name="Text 1"/>
          <p:cNvSpPr/>
          <p:nvPr/>
        </p:nvSpPr>
        <p:spPr>
          <a:xfrm>
            <a:off x="502920" y="6473952"/>
            <a:ext cx="4937760" cy="164592"/>
          </a:xfrm>
          <a:prstGeom prst="rect">
            <a:avLst/>
          </a:prstGeom>
          <a:noFill/>
          <a:ln/>
        </p:spPr>
        <p:txBody>
          <a:bodyPr wrap="square" lIns="0" tIns="0" rIns="0" bIns="0" rtlCol="0" anchor="ctr"/>
          <a:lstStyle/>
          <a:p>
            <a:pPr marL="0" indent="0">
              <a:buNone/>
            </a:pPr>
            <a:r>
              <a:rPr lang="en-US" sz="800" b="1">
                <a:solidFill>
                  <a:srgbClr val="6F7890"/>
                </a:solidFill>
                <a:latin typeface="Times New Roman" pitchFamily="34" charset="0"/>
                <a:ea typeface="Aptos" pitchFamily="34" charset="-122"/>
                <a:cs typeface="Aptos" pitchFamily="34" charset="-120"/>
              </a:rPr>
              <a:t>MICROSOFT TEAMS • ASHFORD CASE STUDY</a:t>
            </a:r>
            <a:endParaRPr lang="en-US" sz="800"/>
          </a:p>
        </p:txBody>
      </p:sp>
      <p:sp>
        <p:nvSpPr>
          <p:cNvPr id="4" name="Text 2"/>
          <p:cNvSpPr/>
          <p:nvPr/>
        </p:nvSpPr>
        <p:spPr>
          <a:xfrm>
            <a:off x="10287000" y="6473952"/>
            <a:ext cx="1417320" cy="164592"/>
          </a:xfrm>
          <a:prstGeom prst="rect">
            <a:avLst/>
          </a:prstGeom>
          <a:noFill/>
          <a:ln/>
        </p:spPr>
        <p:txBody>
          <a:bodyPr wrap="square" lIns="0" tIns="0" rIns="0" bIns="0" rtlCol="0" anchor="ctr"/>
          <a:lstStyle/>
          <a:p>
            <a:pPr marL="0" indent="0" algn="r">
              <a:buNone/>
            </a:pPr>
            <a:r>
              <a:rPr lang="en-US" sz="800" b="1">
                <a:solidFill>
                  <a:srgbClr val="6F7890"/>
                </a:solidFill>
                <a:latin typeface="Times New Roman" pitchFamily="34" charset="0"/>
                <a:ea typeface="Aptos" pitchFamily="34" charset="-122"/>
                <a:cs typeface="Aptos" pitchFamily="34" charset="-120"/>
              </a:rPr>
              <a:t>Questions 4 &amp; 5</a:t>
            </a:r>
            <a:endParaRPr lang="en-US" sz="800"/>
          </a:p>
        </p:txBody>
      </p:sp>
      <p:sp>
        <p:nvSpPr>
          <p:cNvPr id="25" name="Slide Number Placeholder 0"/>
          <p:cNvSpPr>
            <a:spLocks noGrp="1"/>
          </p:cNvSpPr>
          <p:nvPr>
            <p:ph type="sldNum" sz="quarter" idx="4294967295"/>
          </p:nvPr>
        </p:nvSpPr>
        <p:spPr>
          <a:xfrm>
            <a:off x="11722608"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6F7890"/>
                </a:solidFill>
                <a:latin typeface="Aptos"/>
                <a:ea typeface="Aptos"/>
                <a:cs typeface="Aptos"/>
              </a:defRPr>
            </a:lvl1pPr>
          </a:lstStyle>
          <a:p>
            <a:pPr algn="l"/>
            <a:fld id="{F7021451-1387-4CA6-816F-3879F97B5CBC}" type="slidenum">
              <a:rPr lang="en-US" b="0"/>
              <a:t>‹#›</a:t>
            </a:fld>
            <a:endParaRPr lang="en-US"/>
          </a:p>
        </p:txBody>
      </p:sp>
    </p:spTree>
    <p:extLst>
      <p:ext uri="{BB962C8B-B14F-4D97-AF65-F5344CB8AC3E}">
        <p14:creationId xmlns:p14="http://schemas.microsoft.com/office/powerpoint/2010/main" val="2349073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76A66-BE83-43F9-A28B-02DF7879AD52}"/>
              </a:ext>
            </a:extLst>
          </p:cNvPr>
          <p:cNvSpPr>
            <a:spLocks noGrp="1"/>
          </p:cNvSpPr>
          <p:nvPr>
            <p:ph type="title"/>
          </p:nvPr>
        </p:nvSpPr>
        <p:spPr>
          <a:xfrm>
            <a:off x="838200" y="584990"/>
            <a:ext cx="10515600" cy="1116811"/>
          </a:xfrm>
          <a:prstGeom prst="rect">
            <a:avLst/>
          </a:prstGeom>
        </p:spPr>
        <p:txBody>
          <a:bodyPr vert="horz" lIns="91440" tIns="45720" rIns="91440" bIns="45720" rtlCol="0" anchor="b">
            <a:normAutofit/>
          </a:bodyPr>
          <a:lstStyle/>
          <a:p>
            <a:r>
              <a:rPr lang="en-GB"/>
              <a:t>Click to edit Master title style</a:t>
            </a:r>
            <a:endParaRPr lang="en-US"/>
          </a:p>
        </p:txBody>
      </p:sp>
      <p:sp>
        <p:nvSpPr>
          <p:cNvPr id="5" name="Footer Placeholder 4">
            <a:extLst>
              <a:ext uri="{FF2B5EF4-FFF2-40B4-BE49-F238E27FC236}">
                <a16:creationId xmlns:a16="http://schemas.microsoft.com/office/drawing/2014/main" id="{0DACB382-EE11-430D-941A-DB76EEB7F2D5}"/>
              </a:ext>
            </a:extLst>
          </p:cNvPr>
          <p:cNvSpPr>
            <a:spLocks noGrp="1"/>
          </p:cNvSpPr>
          <p:nvPr>
            <p:ph type="ftr" sz="quarter" idx="3"/>
          </p:nvPr>
        </p:nvSpPr>
        <p:spPr>
          <a:xfrm rot="16200000" flipH="1">
            <a:off x="-1131161" y="1592957"/>
            <a:ext cx="2973522" cy="365125"/>
          </a:xfrm>
          <a:prstGeom prst="rect">
            <a:avLst/>
          </a:prstGeom>
        </p:spPr>
        <p:txBody>
          <a:bodyPr vert="horz" lIns="91440" tIns="45720" rIns="91440" bIns="45720" rtlCol="0" anchor="ctr"/>
          <a:lstStyle>
            <a:lvl1pPr algn="r" rtl="0">
              <a:defRPr sz="1000">
                <a:solidFill>
                  <a:schemeClr val="tx1"/>
                </a:solidFill>
              </a:defRPr>
            </a:lvl1pPr>
          </a:lstStyle>
          <a:p>
            <a:endParaRPr lang="en-GB"/>
          </a:p>
        </p:txBody>
      </p:sp>
      <p:sp>
        <p:nvSpPr>
          <p:cNvPr id="3" name="Text Placeholder 2">
            <a:extLst>
              <a:ext uri="{FF2B5EF4-FFF2-40B4-BE49-F238E27FC236}">
                <a16:creationId xmlns:a16="http://schemas.microsoft.com/office/drawing/2014/main" id="{19D76E94-F276-4F0F-8DD9-B1F8A3198AE1}"/>
              </a:ext>
            </a:extLst>
          </p:cNvPr>
          <p:cNvSpPr>
            <a:spLocks noGrp="1"/>
          </p:cNvSpPr>
          <p:nvPr>
            <p:ph type="body" idx="1"/>
          </p:nvPr>
        </p:nvSpPr>
        <p:spPr>
          <a:xfrm>
            <a:off x="838200" y="2061469"/>
            <a:ext cx="10515600" cy="41148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AD964E-3A2E-4DB9-B96A-EDE144A47BDC}"/>
              </a:ext>
            </a:extLst>
          </p:cNvPr>
          <p:cNvSpPr>
            <a:spLocks noGrp="1"/>
          </p:cNvSpPr>
          <p:nvPr>
            <p:ph type="dt" sz="half" idx="2"/>
          </p:nvPr>
        </p:nvSpPr>
        <p:spPr>
          <a:xfrm rot="5400000">
            <a:off x="10425981" y="4687095"/>
            <a:ext cx="2706690" cy="365125"/>
          </a:xfrm>
          <a:prstGeom prst="rect">
            <a:avLst/>
          </a:prstGeom>
        </p:spPr>
        <p:txBody>
          <a:bodyPr vert="horz" lIns="91440" tIns="45720" rIns="91440" bIns="45720" rtlCol="0" anchor="ctr"/>
          <a:lstStyle>
            <a:lvl1pPr algn="r" rtl="0">
              <a:defRPr sz="1000">
                <a:solidFill>
                  <a:schemeClr val="tx1"/>
                </a:solidFill>
              </a:defRPr>
            </a:lvl1pPr>
          </a:lstStyle>
          <a:p>
            <a:fld id="{6B373936-6A20-40F3-8DB2-E4AFA92B2F97}" type="datetimeFigureOut">
              <a:rPr lang="en-GB" smtClean="0"/>
              <a:t>12/10/2026</a:t>
            </a:fld>
            <a:endParaRPr lang="en-GB"/>
          </a:p>
        </p:txBody>
      </p:sp>
      <p:sp>
        <p:nvSpPr>
          <p:cNvPr id="6" name="Slide Number Placeholder 5">
            <a:extLst>
              <a:ext uri="{FF2B5EF4-FFF2-40B4-BE49-F238E27FC236}">
                <a16:creationId xmlns:a16="http://schemas.microsoft.com/office/drawing/2014/main" id="{A3C562FE-ACD1-43F2-A3DE-5B11E10B7EA5}"/>
              </a:ext>
            </a:extLst>
          </p:cNvPr>
          <p:cNvSpPr>
            <a:spLocks noGrp="1"/>
          </p:cNvSpPr>
          <p:nvPr>
            <p:ph type="sldNum" sz="quarter" idx="4"/>
          </p:nvPr>
        </p:nvSpPr>
        <p:spPr>
          <a:xfrm>
            <a:off x="11512296" y="6356350"/>
            <a:ext cx="574620" cy="365125"/>
          </a:xfrm>
          <a:prstGeom prst="rect">
            <a:avLst/>
          </a:prstGeom>
        </p:spPr>
        <p:txBody>
          <a:bodyPr vert="horz" lIns="91440" tIns="45720" rIns="91440" bIns="45720" rtlCol="0" anchor="ctr"/>
          <a:lstStyle>
            <a:lvl1pPr algn="ctr" rtl="0">
              <a:defRPr sz="1000">
                <a:solidFill>
                  <a:schemeClr val="tx1"/>
                </a:solidFill>
              </a:defRPr>
            </a:lvl1pPr>
          </a:lstStyle>
          <a:p>
            <a:fld id="{96ABB0FA-3724-421D-9AB8-DFB307599DE9}" type="slidenum">
              <a:rPr lang="en-GB" smtClean="0"/>
              <a:t>‹#›</a:t>
            </a:fld>
            <a:endParaRPr lang="en-GB"/>
          </a:p>
        </p:txBody>
      </p:sp>
      <p:cxnSp>
        <p:nvCxnSpPr>
          <p:cNvPr id="13" name="Straight Connector 12">
            <a:extLst>
              <a:ext uri="{FF2B5EF4-FFF2-40B4-BE49-F238E27FC236}">
                <a16:creationId xmlns:a16="http://schemas.microsoft.com/office/drawing/2014/main" id="{1EB34A3B-1FD5-48FF-9982-1E64C864C01D}"/>
              </a:ext>
            </a:extLst>
          </p:cNvPr>
          <p:cNvCxnSpPr>
            <a:cxnSpLocks/>
          </p:cNvCxnSpPr>
          <p:nvPr/>
        </p:nvCxnSpPr>
        <p:spPr>
          <a:xfrm flipH="1">
            <a:off x="4" y="1824111"/>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527002"/>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 id="2147483797" r:id="rId18"/>
    <p:sldLayoutId id="2147483798" r:id="rId19"/>
    <p:sldLayoutId id="2147483799" r:id="rId20"/>
    <p:sldLayoutId id="2147483800" r:id="rId21"/>
    <p:sldLayoutId id="2147483801" r:id="rId22"/>
    <p:sldLayoutId id="2147483802" r:id="rId23"/>
    <p:sldLayoutId id="2147483803" r:id="rId24"/>
    <p:sldLayoutId id="2147483804" r:id="rId25"/>
    <p:sldLayoutId id="2147483805" r:id="rId26"/>
    <p:sldLayoutId id="2147483806" r:id="rId27"/>
    <p:sldLayoutId id="2147483807" r:id="rId28"/>
    <p:sldLayoutId id="2147483808" r:id="rId29"/>
    <p:sldLayoutId id="2147483809" r:id="rId30"/>
    <p:sldLayoutId id="2147483810" r:id="rId31"/>
  </p:sldLayoutIdLst>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SzPct val="80000"/>
        <a:buFont typeface="Arial" panose="020B0604020202020204" pitchFamily="34" charset="0"/>
        <a:buNone/>
        <a:defRPr sz="1800" kern="1200">
          <a:solidFill>
            <a:schemeClr val="tx1"/>
          </a:solidFill>
          <a:latin typeface="+mn-lt"/>
          <a:ea typeface="+mn-ea"/>
          <a:cs typeface="+mn-cs"/>
        </a:defRPr>
      </a:lvl1pPr>
      <a:lvl2pPr marL="502920" indent="-228600" algn="l" defTabSz="914400" rtl="0" eaLnBrk="1" latinLnBrk="0" hangingPunct="1">
        <a:lnSpc>
          <a:spcPct val="110000"/>
        </a:lnSpc>
        <a:spcBef>
          <a:spcPts val="500"/>
        </a:spcBef>
        <a:buSzPct val="80000"/>
        <a:buFont typeface="Goudy Old Style" panose="02020502050305020303" pitchFamily="18" charset="0"/>
        <a:buChar char="–"/>
        <a:defRPr sz="1600" i="1" kern="1200">
          <a:solidFill>
            <a:schemeClr val="tx1"/>
          </a:solidFill>
          <a:latin typeface="+mn-lt"/>
          <a:ea typeface="+mn-ea"/>
          <a:cs typeface="+mn-cs"/>
        </a:defRPr>
      </a:lvl2pPr>
      <a:lvl3pPr marL="82296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3pPr>
      <a:lvl4pPr marL="1097280" indent="-228600" algn="l" defTabSz="914400" rtl="0" eaLnBrk="1" latinLnBrk="0" hangingPunct="1">
        <a:lnSpc>
          <a:spcPct val="110000"/>
        </a:lnSpc>
        <a:spcBef>
          <a:spcPts val="500"/>
        </a:spcBef>
        <a:buSzPct val="80000"/>
        <a:buFont typeface="Goudy Old Style" panose="02020502050305020303" pitchFamily="18" charset="0"/>
        <a:buChar char="–"/>
        <a:defRPr sz="1400" i="1" kern="1200">
          <a:solidFill>
            <a:schemeClr val="tx1"/>
          </a:solidFill>
          <a:latin typeface="+mn-lt"/>
          <a:ea typeface="+mn-ea"/>
          <a:cs typeface="+mn-cs"/>
        </a:defRPr>
      </a:lvl4pPr>
      <a:lvl5pPr marL="137160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28">
          <p15:clr>
            <a:srgbClr val="F26B43"/>
          </p15:clr>
        </p15:guide>
        <p15:guide id="2" pos="528">
          <p15:clr>
            <a:srgbClr val="F26B43"/>
          </p15:clr>
        </p15:guide>
        <p15:guide id="3" orient="horz" pos="3792">
          <p15:clr>
            <a:srgbClr val="F26B43"/>
          </p15:clr>
        </p15:guide>
        <p15:guide id="4" pos="715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8" Type="http://schemas.openxmlformats.org/officeDocument/2006/relationships/hyperlink" Target="https://doi.org/10.2478/picbe-2026-0113" TargetMode="External"/><Relationship Id="rId3" Type="http://schemas.openxmlformats.org/officeDocument/2006/relationships/hyperlink" Target="https://doi.org/10.1145/3584816.3584834" TargetMode="External"/><Relationship Id="rId7" Type="http://schemas.openxmlformats.org/officeDocument/2006/relationships/hyperlink" Target="https://doi.org/10.59188/eduvest.v5i3.50900" TargetMode="External"/><Relationship Id="rId2" Type="http://schemas.openxmlformats.org/officeDocument/2006/relationships/hyperlink" Target="https://www.academia.edu/download/123452190/icetol2024_babazi.pdf" TargetMode="External"/><Relationship Id="rId1" Type="http://schemas.openxmlformats.org/officeDocument/2006/relationships/slideLayout" Target="../slideLayouts/slideLayout29.xml"/><Relationship Id="rId6" Type="http://schemas.openxmlformats.org/officeDocument/2006/relationships/hyperlink" Target="https://doi.org/10.31046/proceedings.2022.3115" TargetMode="External"/><Relationship Id="rId5" Type="http://schemas.openxmlformats.org/officeDocument/2006/relationships/hyperlink" Target="https://doi.org/10.1192/bjo.2026.11422" TargetMode="External"/><Relationship Id="rId10" Type="http://schemas.openxmlformats.org/officeDocument/2006/relationships/hyperlink" Target="https://doi.org/10.1109/access.2024.3424397" TargetMode="External"/><Relationship Id="rId4" Type="http://schemas.openxmlformats.org/officeDocument/2006/relationships/hyperlink" Target="https://doi.org/10.3390/soc13120255" TargetMode="External"/><Relationship Id="rId9" Type="http://schemas.openxmlformats.org/officeDocument/2006/relationships/hyperlink" Target="https://books.google.com/books?id=Tj9OEAAAQBAJ"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3" Type="http://schemas.openxmlformats.org/officeDocument/2006/relationships/image" Target="../media/image23.svg"/><Relationship Id="rId7" Type="http://schemas.openxmlformats.org/officeDocument/2006/relationships/image" Target="../media/image27.svg"/><Relationship Id="rId2" Type="http://schemas.openxmlformats.org/officeDocument/2006/relationships/notesSlide" Target="../notesSlides/notesSlide7.xml"/><Relationship Id="rId1" Type="http://schemas.openxmlformats.org/officeDocument/2006/relationships/slideLayout" Target="../slideLayouts/slideLayout31.xml"/><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svg"/></Relationships>
</file>

<file path=ppt/slides/_rels/slide17.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notesSlide" Target="../notesSlides/notesSlide8.xml"/><Relationship Id="rId1" Type="http://schemas.openxmlformats.org/officeDocument/2006/relationships/slideLayout" Target="../slideLayouts/slideLayout31.xml"/><Relationship Id="rId6" Type="http://schemas.openxmlformats.org/officeDocument/2006/relationships/image" Target="../media/image30.svg"/><Relationship Id="rId5" Type="http://schemas.openxmlformats.org/officeDocument/2006/relationships/image" Target="../media/image29.svg"/><Relationship Id="rId4" Type="http://schemas.openxmlformats.org/officeDocument/2006/relationships/image" Target="../media/image26.svg"/></Relationships>
</file>

<file path=ppt/slides/_rels/slide18.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notesSlide" Target="../notesSlides/notesSlide9.xml"/><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notesSlide" Target="../notesSlides/notesSlide10.xml"/><Relationship Id="rId1" Type="http://schemas.openxmlformats.org/officeDocument/2006/relationships/slideLayout" Target="../slideLayouts/slideLayout31.xml"/><Relationship Id="rId6" Type="http://schemas.openxmlformats.org/officeDocument/2006/relationships/image" Target="../media/image34.svg"/><Relationship Id="rId5" Type="http://schemas.openxmlformats.org/officeDocument/2006/relationships/image" Target="../media/image26.svg"/><Relationship Id="rId4" Type="http://schemas.openxmlformats.org/officeDocument/2006/relationships/image" Target="../media/image33.svg"/></Relationships>
</file>

<file path=ppt/slides/_rels/slide20.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11.xml"/><Relationship Id="rId1" Type="http://schemas.openxmlformats.org/officeDocument/2006/relationships/slideLayout" Target="../slideLayouts/slideLayout31.xml"/><Relationship Id="rId6" Type="http://schemas.openxmlformats.org/officeDocument/2006/relationships/image" Target="../media/image37.svg"/><Relationship Id="rId5" Type="http://schemas.openxmlformats.org/officeDocument/2006/relationships/image" Target="../media/image36.svg"/><Relationship Id="rId4" Type="http://schemas.openxmlformats.org/officeDocument/2006/relationships/image" Target="../media/image35.svg"/></Relationships>
</file>

<file path=ppt/slides/_rels/slide21.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12.xml"/><Relationship Id="rId1" Type="http://schemas.openxmlformats.org/officeDocument/2006/relationships/slideLayout" Target="../slideLayouts/slideLayout31.xml"/><Relationship Id="rId4" Type="http://schemas.openxmlformats.org/officeDocument/2006/relationships/image" Target="../media/image39.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DC13C-B053-6A0C-0A91-7FF3B6D55151}"/>
              </a:ext>
            </a:extLst>
          </p:cNvPr>
          <p:cNvSpPr>
            <a:spLocks noGrp="1"/>
          </p:cNvSpPr>
          <p:nvPr>
            <p:ph type="title"/>
          </p:nvPr>
        </p:nvSpPr>
        <p:spPr>
          <a:xfrm>
            <a:off x="731520" y="365760"/>
            <a:ext cx="10741152" cy="1132258"/>
          </a:xfrm>
        </p:spPr>
        <p:txBody>
          <a:bodyPr anchor="b">
            <a:normAutofit/>
          </a:bodyPr>
          <a:lstStyle/>
          <a:p>
            <a:r>
              <a:rPr lang="en-GB" sz="3700" b="1"/>
              <a:t>LCHS4007_BIRM Digital Skills and Research Methods Presentation</a:t>
            </a:r>
            <a:endParaRPr lang="en-GB" sz="3700"/>
          </a:p>
        </p:txBody>
      </p:sp>
      <p:graphicFrame>
        <p:nvGraphicFramePr>
          <p:cNvPr id="6" name="Subtitle 2">
            <a:extLst>
              <a:ext uri="{FF2B5EF4-FFF2-40B4-BE49-F238E27FC236}">
                <a16:creationId xmlns:a16="http://schemas.microsoft.com/office/drawing/2014/main" id="{2B42BCC6-7002-730A-A64B-E85E71CB8FE5}"/>
              </a:ext>
            </a:extLst>
          </p:cNvPr>
          <p:cNvGraphicFramePr>
            <a:graphicFrameLocks noGrp="1"/>
          </p:cNvGraphicFramePr>
          <p:nvPr>
            <p:ph idx="1"/>
            <p:extLst>
              <p:ext uri="{D42A27DB-BD31-4B8C-83A1-F6EECF244321}">
                <p14:modId xmlns:p14="http://schemas.microsoft.com/office/powerpoint/2010/main" val="1011983574"/>
              </p:ext>
            </p:extLst>
          </p:nvPr>
        </p:nvGraphicFramePr>
        <p:xfrm>
          <a:off x="731520" y="1658679"/>
          <a:ext cx="10780776" cy="492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2672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4328B-6FBD-66F3-A991-2B34FC8530FC}"/>
              </a:ext>
            </a:extLst>
          </p:cNvPr>
          <p:cNvSpPr>
            <a:spLocks noGrp="1"/>
          </p:cNvSpPr>
          <p:nvPr>
            <p:ph type="title"/>
          </p:nvPr>
        </p:nvSpPr>
        <p:spPr>
          <a:xfrm>
            <a:off x="5303520" y="548640"/>
            <a:ext cx="6093225" cy="1143000"/>
          </a:xfrm>
        </p:spPr>
        <p:txBody>
          <a:bodyPr anchor="b">
            <a:normAutofit/>
          </a:bodyPr>
          <a:lstStyle/>
          <a:p>
            <a:r>
              <a:rPr lang="en-GB"/>
              <a:t>Workplace task: Staff Communication</a:t>
            </a:r>
          </a:p>
        </p:txBody>
      </p:sp>
      <p:pic>
        <p:nvPicPr>
          <p:cNvPr id="5" name="Video 4" descr="People Discussing">
            <a:extLst>
              <a:ext uri="{FF2B5EF4-FFF2-40B4-BE49-F238E27FC236}">
                <a16:creationId xmlns:a16="http://schemas.microsoft.com/office/drawing/2014/main" id="{E7DC8D0F-6D9D-483B-78F0-D81A085E9605}"/>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l="21672" r="38896" b="1"/>
          <a:stretch>
            <a:fillRect/>
          </a:stretch>
        </p:blipFill>
        <p:spPr>
          <a:xfrm>
            <a:off x="20" y="1"/>
            <a:ext cx="4793865" cy="6858000"/>
          </a:xfrm>
          <a:prstGeom prst="rect">
            <a:avLst/>
          </a:prstGeom>
          <a:noFill/>
        </p:spPr>
      </p:pic>
      <p:sp>
        <p:nvSpPr>
          <p:cNvPr id="3" name="Content Placeholder 2">
            <a:extLst>
              <a:ext uri="{FF2B5EF4-FFF2-40B4-BE49-F238E27FC236}">
                <a16:creationId xmlns:a16="http://schemas.microsoft.com/office/drawing/2014/main" id="{B05FD7F3-2257-5A01-5AE9-A1B96A5E1993}"/>
              </a:ext>
            </a:extLst>
          </p:cNvPr>
          <p:cNvSpPr>
            <a:spLocks noGrp="1"/>
          </p:cNvSpPr>
          <p:nvPr>
            <p:ph sz="quarter" idx="14"/>
          </p:nvPr>
        </p:nvSpPr>
        <p:spPr>
          <a:xfrm>
            <a:off x="5303520" y="1828800"/>
            <a:ext cx="6071616" cy="4489704"/>
          </a:xfrm>
        </p:spPr>
        <p:txBody>
          <a:bodyPr>
            <a:normAutofit lnSpcReduction="10000"/>
          </a:bodyPr>
          <a:lstStyle/>
          <a:p>
            <a:r>
              <a:rPr lang="en-GB" sz="2400"/>
              <a:t>This tool is fast</a:t>
            </a:r>
          </a:p>
          <a:p>
            <a:r>
              <a:rPr lang="en-GB" sz="2400"/>
              <a:t>Safe and secure</a:t>
            </a:r>
          </a:p>
          <a:p>
            <a:r>
              <a:rPr lang="en-GB" sz="2400"/>
              <a:t>Trustworthy </a:t>
            </a:r>
          </a:p>
          <a:p>
            <a:r>
              <a:rPr lang="en-GB" sz="2400"/>
              <a:t>Easy to manage </a:t>
            </a:r>
          </a:p>
          <a:p>
            <a:r>
              <a:rPr lang="en-GB" sz="2400"/>
              <a:t>Save time and effort </a:t>
            </a:r>
          </a:p>
          <a:p>
            <a:r>
              <a:rPr lang="en-GB" sz="2400"/>
              <a:t>Improve teamwork and collaboration</a:t>
            </a:r>
          </a:p>
          <a:p>
            <a:endParaRPr lang="en-GB" sz="2400"/>
          </a:p>
          <a:p>
            <a:endParaRPr lang="en-GB" sz="2400"/>
          </a:p>
          <a:p>
            <a:pPr marL="0" indent="0">
              <a:buNone/>
            </a:pPr>
            <a:r>
              <a:rPr lang="en-GB" b="1"/>
              <a:t>(CLESHAM, 2025)</a:t>
            </a:r>
          </a:p>
          <a:p>
            <a:endParaRPr lang="en-GB"/>
          </a:p>
          <a:p>
            <a:endParaRPr lang="en-GB"/>
          </a:p>
        </p:txBody>
      </p:sp>
    </p:spTree>
    <p:extLst>
      <p:ext uri="{BB962C8B-B14F-4D97-AF65-F5344CB8AC3E}">
        <p14:creationId xmlns:p14="http://schemas.microsoft.com/office/powerpoint/2010/main" val="183921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58480-0430-7267-6E67-711794F27960}"/>
              </a:ext>
            </a:extLst>
          </p:cNvPr>
          <p:cNvSpPr>
            <a:spLocks noGrp="1"/>
          </p:cNvSpPr>
          <p:nvPr>
            <p:ph type="title"/>
          </p:nvPr>
        </p:nvSpPr>
        <p:spPr>
          <a:xfrm>
            <a:off x="640080" y="4882896"/>
            <a:ext cx="3657603" cy="1453896"/>
          </a:xfrm>
        </p:spPr>
        <p:txBody>
          <a:bodyPr anchor="t">
            <a:normAutofit/>
          </a:bodyPr>
          <a:lstStyle/>
          <a:p>
            <a:r>
              <a:rPr lang="en-GB"/>
              <a:t>Staff daily updates </a:t>
            </a:r>
            <a:br>
              <a:rPr lang="en-GB"/>
            </a:br>
            <a:endParaRPr lang="en-GB"/>
          </a:p>
        </p:txBody>
      </p:sp>
      <p:pic>
        <p:nvPicPr>
          <p:cNvPr id="5" name="Video 4" descr="People In A Meeting">
            <a:extLst>
              <a:ext uri="{FF2B5EF4-FFF2-40B4-BE49-F238E27FC236}">
                <a16:creationId xmlns:a16="http://schemas.microsoft.com/office/drawing/2014/main" id="{E1085AA7-8718-9877-B3B6-718532D8B682}"/>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l="37105" r="11285" b="-1"/>
          <a:stretch>
            <a:fillRect/>
          </a:stretch>
        </p:blipFill>
        <p:spPr>
          <a:xfrm>
            <a:off x="731520" y="667468"/>
            <a:ext cx="3490175" cy="3803995"/>
          </a:xfrm>
          <a:custGeom>
            <a:avLst/>
            <a:gdLst>
              <a:gd name="connsiteX0" fmla="*/ 1745088 w 3490175"/>
              <a:gd name="connsiteY0" fmla="*/ 0 h 4041647"/>
              <a:gd name="connsiteX1" fmla="*/ 3490175 w 3490175"/>
              <a:gd name="connsiteY1" fmla="*/ 1745088 h 4041647"/>
              <a:gd name="connsiteX2" fmla="*/ 3490175 w 3490175"/>
              <a:gd name="connsiteY2" fmla="*/ 3141232 h 4041647"/>
              <a:gd name="connsiteX3" fmla="*/ 3490175 w 3490175"/>
              <a:gd name="connsiteY3" fmla="*/ 3490175 h 4041647"/>
              <a:gd name="connsiteX4" fmla="*/ 3490175 w 3490175"/>
              <a:gd name="connsiteY4" fmla="*/ 4041647 h 4041647"/>
              <a:gd name="connsiteX5" fmla="*/ 0 w 3490175"/>
              <a:gd name="connsiteY5" fmla="*/ 4041647 h 4041647"/>
              <a:gd name="connsiteX6" fmla="*/ 0 w 3490175"/>
              <a:gd name="connsiteY6" fmla="*/ 3490175 h 4041647"/>
              <a:gd name="connsiteX7" fmla="*/ 0 w 3490175"/>
              <a:gd name="connsiteY7" fmla="*/ 3141232 h 4041647"/>
              <a:gd name="connsiteX8" fmla="*/ 0 w 3490175"/>
              <a:gd name="connsiteY8" fmla="*/ 1745088 h 4041647"/>
              <a:gd name="connsiteX9" fmla="*/ 1745088 w 3490175"/>
              <a:gd name="connsiteY9" fmla="*/ 0 h 4041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0175" h="4041647">
                <a:moveTo>
                  <a:pt x="1745088" y="0"/>
                </a:moveTo>
                <a:cubicBezTo>
                  <a:pt x="2708873" y="0"/>
                  <a:pt x="3490175" y="781302"/>
                  <a:pt x="3490175" y="1745088"/>
                </a:cubicBezTo>
                <a:lnTo>
                  <a:pt x="3490175" y="3141232"/>
                </a:lnTo>
                <a:lnTo>
                  <a:pt x="3490175" y="3490175"/>
                </a:lnTo>
                <a:lnTo>
                  <a:pt x="3490175" y="4041647"/>
                </a:lnTo>
                <a:lnTo>
                  <a:pt x="0" y="4041647"/>
                </a:lnTo>
                <a:lnTo>
                  <a:pt x="0" y="3490175"/>
                </a:lnTo>
                <a:lnTo>
                  <a:pt x="0" y="3141232"/>
                </a:lnTo>
                <a:lnTo>
                  <a:pt x="0" y="1745088"/>
                </a:lnTo>
                <a:cubicBezTo>
                  <a:pt x="0" y="781302"/>
                  <a:pt x="781302" y="0"/>
                  <a:pt x="1745088" y="0"/>
                </a:cubicBezTo>
                <a:close/>
              </a:path>
            </a:pathLst>
          </a:custGeom>
          <a:noFill/>
          <a:ln w="6350">
            <a:solidFill>
              <a:schemeClr val="tx1"/>
            </a:solidFill>
          </a:ln>
        </p:spPr>
      </p:pic>
      <p:sp>
        <p:nvSpPr>
          <p:cNvPr id="3" name="Content Placeholder 2">
            <a:extLst>
              <a:ext uri="{FF2B5EF4-FFF2-40B4-BE49-F238E27FC236}">
                <a16:creationId xmlns:a16="http://schemas.microsoft.com/office/drawing/2014/main" id="{381D9EFA-E614-04FE-2D20-4DAD0CD63F3E}"/>
              </a:ext>
            </a:extLst>
          </p:cNvPr>
          <p:cNvSpPr>
            <a:spLocks noGrp="1"/>
          </p:cNvSpPr>
          <p:nvPr>
            <p:ph sz="quarter" idx="14"/>
          </p:nvPr>
        </p:nvSpPr>
        <p:spPr>
          <a:xfrm>
            <a:off x="4937760" y="549275"/>
            <a:ext cx="6561138" cy="5759450"/>
          </a:xfrm>
        </p:spPr>
        <p:txBody>
          <a:bodyPr>
            <a:normAutofit/>
          </a:bodyPr>
          <a:lstStyle/>
          <a:p>
            <a:r>
              <a:rPr lang="en-GB" sz="2400"/>
              <a:t>Time Management</a:t>
            </a:r>
          </a:p>
          <a:p>
            <a:r>
              <a:rPr lang="en-GB" sz="2400"/>
              <a:t>Meetings</a:t>
            </a:r>
          </a:p>
          <a:p>
            <a:r>
              <a:rPr lang="en-GB" sz="2400"/>
              <a:t>Work scheduled</a:t>
            </a:r>
          </a:p>
          <a:p>
            <a:r>
              <a:rPr lang="en-GB" sz="2400"/>
              <a:t>Work plans</a:t>
            </a:r>
          </a:p>
          <a:p>
            <a:r>
              <a:rPr lang="en-GB" sz="2400"/>
              <a:t>Study </a:t>
            </a:r>
          </a:p>
          <a:p>
            <a:r>
              <a:rPr lang="en-GB" sz="2400"/>
              <a:t>Keep all staff update at once</a:t>
            </a:r>
          </a:p>
          <a:p>
            <a:endParaRPr lang="en-GB" sz="2400"/>
          </a:p>
          <a:p>
            <a:pPr marL="0" indent="0">
              <a:buNone/>
            </a:pPr>
            <a:r>
              <a:rPr lang="en-GB" b="1"/>
              <a:t>(CLESHAM, 2025)</a:t>
            </a:r>
          </a:p>
          <a:p>
            <a:endParaRPr lang="en-GB"/>
          </a:p>
          <a:p>
            <a:pPr marL="0" indent="0">
              <a:buNone/>
            </a:pPr>
            <a:endParaRPr lang="en-GB"/>
          </a:p>
          <a:p>
            <a:endParaRPr lang="en-GB"/>
          </a:p>
        </p:txBody>
      </p:sp>
    </p:spTree>
    <p:extLst>
      <p:ext uri="{BB962C8B-B14F-4D97-AF65-F5344CB8AC3E}">
        <p14:creationId xmlns:p14="http://schemas.microsoft.com/office/powerpoint/2010/main" val="119941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1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B8DF8-BFD4-1A87-6CD3-F093C8D377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96E1E4-7488-7B1A-E4F4-5CFAB21D68D0}"/>
              </a:ext>
            </a:extLst>
          </p:cNvPr>
          <p:cNvSpPr>
            <a:spLocks noGrp="1"/>
          </p:cNvSpPr>
          <p:nvPr>
            <p:ph type="title"/>
          </p:nvPr>
        </p:nvSpPr>
        <p:spPr>
          <a:xfrm>
            <a:off x="731520" y="365760"/>
            <a:ext cx="10741152" cy="1132258"/>
          </a:xfrm>
        </p:spPr>
        <p:txBody>
          <a:bodyPr anchor="b">
            <a:normAutofit/>
          </a:bodyPr>
          <a:lstStyle/>
          <a:p>
            <a:r>
              <a:rPr lang="en-GB" sz="3700"/>
              <a:t>Staff Communication and Daily updates (WEEK POINTS)</a:t>
            </a:r>
          </a:p>
        </p:txBody>
      </p:sp>
      <p:graphicFrame>
        <p:nvGraphicFramePr>
          <p:cNvPr id="5" name="Content Placeholder 2">
            <a:extLst>
              <a:ext uri="{FF2B5EF4-FFF2-40B4-BE49-F238E27FC236}">
                <a16:creationId xmlns:a16="http://schemas.microsoft.com/office/drawing/2014/main" id="{6A791C49-D81D-A933-4056-025E0DD99ABB}"/>
              </a:ext>
            </a:extLst>
          </p:cNvPr>
          <p:cNvGraphicFramePr>
            <a:graphicFrameLocks noGrp="1"/>
          </p:cNvGraphicFramePr>
          <p:nvPr>
            <p:ph idx="1"/>
            <p:extLst>
              <p:ext uri="{D42A27DB-BD31-4B8C-83A1-F6EECF244321}">
                <p14:modId xmlns:p14="http://schemas.microsoft.com/office/powerpoint/2010/main" val="1848909451"/>
              </p:ext>
            </p:extLst>
          </p:nvPr>
        </p:nvGraphicFramePr>
        <p:xfrm>
          <a:off x="731520" y="1601170"/>
          <a:ext cx="10780776" cy="492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5102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F653675-47D5-930C-0CF4-EA741B42E9BD}"/>
            </a:ext>
          </a:extLst>
        </p:cNvPr>
        <p:cNvGrpSpPr/>
        <p:nvPr/>
      </p:nvGrpSpPr>
      <p:grpSpPr>
        <a:xfrm>
          <a:off x="0" y="0"/>
          <a:ext cx="0" cy="0"/>
          <a:chOff x="0" y="0"/>
          <a:chExt cx="0" cy="0"/>
        </a:xfrm>
      </p:grpSpPr>
      <p:pic>
        <p:nvPicPr>
          <p:cNvPr id="4" name="Picture 3" title="People with tablet">
            <a:extLst>
              <a:ext uri="{FF2B5EF4-FFF2-40B4-BE49-F238E27FC236}">
                <a16:creationId xmlns:a16="http://schemas.microsoft.com/office/drawing/2014/main" id="{77BFE059-69C3-526B-31D2-7467B2580475}"/>
              </a:ext>
            </a:extLst>
          </p:cNvPr>
          <p:cNvPicPr>
            <a:picLocks noChangeAspect="1"/>
          </p:cNvPicPr>
          <p:nvPr/>
        </p:nvPicPr>
        <p:blipFill>
          <a:blip r:embed="rId2"/>
          <a:srcRect l="5122" r="761" b="-1"/>
          <a:stretch>
            <a:fillRect/>
          </a:stretch>
        </p:blipFill>
        <p:spPr>
          <a:xfrm>
            <a:off x="1" y="10"/>
            <a:ext cx="9669642" cy="6857990"/>
          </a:xfrm>
          <a:prstGeom prst="rect">
            <a:avLst/>
          </a:prstGeom>
        </p:spPr>
      </p:pic>
      <p:sp>
        <p:nvSpPr>
          <p:cNvPr id="2" name="Title 1">
            <a:extLst>
              <a:ext uri="{FF2B5EF4-FFF2-40B4-BE49-F238E27FC236}">
                <a16:creationId xmlns:a16="http://schemas.microsoft.com/office/drawing/2014/main" id="{1203DF3D-A12B-5C1B-9FA2-3A5162933227}"/>
              </a:ext>
            </a:extLst>
          </p:cNvPr>
          <p:cNvSpPr>
            <a:spLocks noGrp="1"/>
          </p:cNvSpPr>
          <p:nvPr>
            <p:ph type="ctrTitle"/>
          </p:nvPr>
        </p:nvSpPr>
        <p:spPr>
          <a:xfrm>
            <a:off x="7935402" y="743447"/>
            <a:ext cx="3445765" cy="3692028"/>
          </a:xfrm>
          <a:noFill/>
        </p:spPr>
        <p:txBody>
          <a:bodyPr>
            <a:normAutofit/>
          </a:bodyPr>
          <a:lstStyle/>
          <a:p>
            <a:pPr algn="l"/>
            <a:r>
              <a:rPr lang="en-GB" sz="5200"/>
              <a:t>Microsoft teams </a:t>
            </a:r>
            <a:br>
              <a:rPr lang="en-GB" sz="5200"/>
            </a:br>
            <a:br>
              <a:rPr lang="en-GB" sz="5200"/>
            </a:br>
            <a:br>
              <a:rPr lang="en-GB" sz="5200"/>
            </a:br>
            <a:endParaRPr lang="en-GB" sz="5200"/>
          </a:p>
        </p:txBody>
      </p:sp>
      <p:sp>
        <p:nvSpPr>
          <p:cNvPr id="3" name="Subtitle 2">
            <a:extLst>
              <a:ext uri="{FF2B5EF4-FFF2-40B4-BE49-F238E27FC236}">
                <a16:creationId xmlns:a16="http://schemas.microsoft.com/office/drawing/2014/main" id="{713A3909-6DE8-4772-3D58-F423F5F9DDF0}"/>
              </a:ext>
            </a:extLst>
          </p:cNvPr>
          <p:cNvSpPr>
            <a:spLocks noGrp="1"/>
          </p:cNvSpPr>
          <p:nvPr>
            <p:ph type="subTitle" idx="1"/>
          </p:nvPr>
        </p:nvSpPr>
        <p:spPr>
          <a:xfrm>
            <a:off x="7935403" y="4629234"/>
            <a:ext cx="3445766" cy="1485319"/>
          </a:xfrm>
          <a:noFill/>
        </p:spPr>
        <p:txBody>
          <a:bodyPr vert="horz" lIns="91440" tIns="45720" rIns="91440" bIns="45720" rtlCol="0" anchor="t">
            <a:normAutofit/>
          </a:bodyPr>
          <a:lstStyle/>
          <a:p>
            <a:pPr algn="l"/>
            <a:r>
              <a:rPr lang="en-GB"/>
              <a:t>Aasma begum(2610248)</a:t>
            </a:r>
          </a:p>
        </p:txBody>
      </p:sp>
    </p:spTree>
    <p:extLst>
      <p:ext uri="{BB962C8B-B14F-4D97-AF65-F5344CB8AC3E}">
        <p14:creationId xmlns:p14="http://schemas.microsoft.com/office/powerpoint/2010/main" val="3953380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2D96B7D-EBC7-47BB-B60F-F6E9713ABF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BAB745-672C-68DE-C74B-C8E35AB4CBA1}"/>
              </a:ext>
            </a:extLst>
          </p:cNvPr>
          <p:cNvSpPr>
            <a:spLocks noGrp="1"/>
          </p:cNvSpPr>
          <p:nvPr>
            <p:ph type="title"/>
          </p:nvPr>
        </p:nvSpPr>
        <p:spPr>
          <a:xfrm>
            <a:off x="1285240" y="1050595"/>
            <a:ext cx="8074815" cy="1618489"/>
          </a:xfrm>
        </p:spPr>
        <p:txBody>
          <a:bodyPr anchor="ctr">
            <a:normAutofit/>
          </a:bodyPr>
          <a:lstStyle/>
          <a:p>
            <a:r>
              <a:rPr lang="en-US" sz="4000"/>
              <a:t>Q1.Chosen workplace task involves </a:t>
            </a:r>
            <a:br>
              <a:rPr lang="en-US" sz="4000"/>
            </a:br>
            <a:r>
              <a:rPr lang="en-US" sz="4000"/>
              <a:t>     How it link to case study?</a:t>
            </a:r>
          </a:p>
        </p:txBody>
      </p:sp>
      <p:sp>
        <p:nvSpPr>
          <p:cNvPr id="3" name="Content Placeholder 2">
            <a:extLst>
              <a:ext uri="{FF2B5EF4-FFF2-40B4-BE49-F238E27FC236}">
                <a16:creationId xmlns:a16="http://schemas.microsoft.com/office/drawing/2014/main" id="{5402747F-119A-F4DE-783E-DA5927833F15}"/>
              </a:ext>
            </a:extLst>
          </p:cNvPr>
          <p:cNvSpPr>
            <a:spLocks noGrp="1"/>
          </p:cNvSpPr>
          <p:nvPr>
            <p:ph idx="1"/>
          </p:nvPr>
        </p:nvSpPr>
        <p:spPr>
          <a:xfrm>
            <a:off x="1285240" y="2969469"/>
            <a:ext cx="8074815" cy="2800395"/>
          </a:xfrm>
        </p:spPr>
        <p:txBody>
          <a:bodyPr anchor="t">
            <a:normAutofit/>
          </a:bodyPr>
          <a:lstStyle/>
          <a:p>
            <a:pPr marL="0" indent="0">
              <a:buNone/>
            </a:pPr>
            <a:r>
              <a:rPr lang="en-US" sz="2400"/>
              <a:t>Team collaboration </a:t>
            </a:r>
          </a:p>
          <a:p>
            <a:pPr marL="0" indent="0">
              <a:buNone/>
            </a:pPr>
            <a:r>
              <a:rPr lang="en-US" sz="2400"/>
              <a:t>Communication management</a:t>
            </a:r>
          </a:p>
          <a:p>
            <a:pPr marL="0" indent="0">
              <a:buNone/>
            </a:pPr>
            <a:r>
              <a:rPr lang="en-US" sz="2400"/>
              <a:t>Flie sharing </a:t>
            </a:r>
          </a:p>
          <a:p>
            <a:pPr marL="0" indent="0">
              <a:buNone/>
            </a:pPr>
            <a:r>
              <a:rPr lang="en-US" sz="2400"/>
              <a:t>Workflow automation </a:t>
            </a:r>
          </a:p>
          <a:p>
            <a:pPr marL="0" indent="0">
              <a:buNone/>
            </a:pPr>
            <a:r>
              <a:rPr lang="en-US" sz="2400"/>
              <a:t>Problem </a:t>
            </a:r>
            <a:r>
              <a:rPr lang="en-US" sz="2400" err="1"/>
              <a:t>aligement</a:t>
            </a:r>
            <a:r>
              <a:rPr lang="en-US" sz="2400"/>
              <a:t> </a:t>
            </a:r>
          </a:p>
          <a:p>
            <a:pPr marL="0" indent="0">
              <a:buNone/>
            </a:pPr>
            <a:r>
              <a:rPr lang="en-US" sz="2400"/>
              <a:t>Stakeholder impact </a:t>
            </a:r>
          </a:p>
        </p:txBody>
      </p:sp>
    </p:spTree>
    <p:extLst>
      <p:ext uri="{BB962C8B-B14F-4D97-AF65-F5344CB8AC3E}">
        <p14:creationId xmlns:p14="http://schemas.microsoft.com/office/powerpoint/2010/main" val="30929479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3D6E77-BAAD-7100-5956-E0860B4BDB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24B1CA-6817-BB85-B6E1-54A996A48F55}"/>
              </a:ext>
            </a:extLst>
          </p:cNvPr>
          <p:cNvSpPr>
            <a:spLocks noGrp="1"/>
          </p:cNvSpPr>
          <p:nvPr>
            <p:ph type="title"/>
          </p:nvPr>
        </p:nvSpPr>
        <p:spPr>
          <a:xfrm>
            <a:off x="1285240" y="1050595"/>
            <a:ext cx="8074815" cy="1618489"/>
          </a:xfrm>
        </p:spPr>
        <p:txBody>
          <a:bodyPr anchor="ctr">
            <a:normAutofit/>
          </a:bodyPr>
          <a:lstStyle/>
          <a:p>
            <a:r>
              <a:rPr lang="en-US">
                <a:latin typeface="Aptos"/>
              </a:rPr>
              <a:t>Q2. Which Microsoft 365 tool they selected?</a:t>
            </a:r>
          </a:p>
        </p:txBody>
      </p:sp>
      <p:sp>
        <p:nvSpPr>
          <p:cNvPr id="3" name="Content Placeholder 2">
            <a:extLst>
              <a:ext uri="{FF2B5EF4-FFF2-40B4-BE49-F238E27FC236}">
                <a16:creationId xmlns:a16="http://schemas.microsoft.com/office/drawing/2014/main" id="{21F9C107-53AC-FB0E-0841-0958BC4EA330}"/>
              </a:ext>
            </a:extLst>
          </p:cNvPr>
          <p:cNvSpPr>
            <a:spLocks noGrp="1"/>
          </p:cNvSpPr>
          <p:nvPr>
            <p:ph idx="1"/>
          </p:nvPr>
        </p:nvSpPr>
        <p:spPr>
          <a:xfrm>
            <a:off x="1285240" y="2969469"/>
            <a:ext cx="8074815" cy="2800395"/>
          </a:xfrm>
        </p:spPr>
        <p:txBody>
          <a:bodyPr vert="horz" lIns="91440" tIns="45720" rIns="91440" bIns="45720" rtlCol="0" anchor="t">
            <a:normAutofit/>
          </a:bodyPr>
          <a:lstStyle/>
          <a:p>
            <a:pPr marL="0" indent="0">
              <a:buNone/>
            </a:pPr>
            <a:r>
              <a:rPr lang="en-US" sz="2400"/>
              <a:t>The toolbar tabs</a:t>
            </a:r>
          </a:p>
          <a:p>
            <a:pPr marL="0" indent="0">
              <a:buNone/>
            </a:pPr>
            <a:endParaRPr lang="en-US" sz="2400"/>
          </a:p>
          <a:p>
            <a:pPr marL="0" indent="0">
              <a:buNone/>
            </a:pPr>
            <a:r>
              <a:rPr lang="en-US" sz="2400"/>
              <a:t>The URL</a:t>
            </a:r>
          </a:p>
          <a:p>
            <a:pPr marL="0" indent="0">
              <a:buNone/>
            </a:pPr>
            <a:endParaRPr lang="en-US" sz="2400"/>
          </a:p>
          <a:p>
            <a:pPr marL="0" indent="0">
              <a:buNone/>
            </a:pPr>
            <a:r>
              <a:rPr lang="en-US" sz="2400"/>
              <a:t>The slide Layout</a:t>
            </a:r>
          </a:p>
        </p:txBody>
      </p:sp>
    </p:spTree>
    <p:extLst>
      <p:ext uri="{BB962C8B-B14F-4D97-AF65-F5344CB8AC3E}">
        <p14:creationId xmlns:p14="http://schemas.microsoft.com/office/powerpoint/2010/main" val="1225881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9DB1A-1CDC-617D-0967-A6A1A8B615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323B01-2A04-0D2A-02CB-C884C7FE9D3C}"/>
              </a:ext>
            </a:extLst>
          </p:cNvPr>
          <p:cNvSpPr>
            <a:spLocks noGrp="1"/>
          </p:cNvSpPr>
          <p:nvPr>
            <p:ph type="title"/>
          </p:nvPr>
        </p:nvSpPr>
        <p:spPr/>
        <p:txBody>
          <a:bodyPr/>
          <a:lstStyle/>
          <a:p>
            <a:pPr algn="ctr"/>
            <a:r>
              <a:rPr lang="en-US" b="1">
                <a:latin typeface="Times New Roman" panose="02020603050405020304" pitchFamily="18" charset="0"/>
                <a:cs typeface="Times New Roman" panose="02020603050405020304" pitchFamily="18" charset="0"/>
              </a:rPr>
              <a:t>Question 4 - The ways Microsoft Teams improves efficiency or communication </a:t>
            </a:r>
          </a:p>
        </p:txBody>
      </p:sp>
      <p:sp>
        <p:nvSpPr>
          <p:cNvPr id="3" name="Content Placeholder 2">
            <a:extLst>
              <a:ext uri="{FF2B5EF4-FFF2-40B4-BE49-F238E27FC236}">
                <a16:creationId xmlns:a16="http://schemas.microsoft.com/office/drawing/2014/main" id="{E7095B2E-F31B-BE5C-7676-94A2A274EF90}"/>
              </a:ext>
            </a:extLst>
          </p:cNvPr>
          <p:cNvSpPr>
            <a:spLocks noGrp="1"/>
          </p:cNvSpPr>
          <p:nvPr>
            <p:ph idx="1"/>
          </p:nvPr>
        </p:nvSpPr>
        <p:spPr>
          <a:xfrm>
            <a:off x="5090160" y="2103120"/>
            <a:ext cx="6583680" cy="4257040"/>
          </a:xfrm>
        </p:spPr>
        <p:txBody>
          <a:bodyPr/>
          <a:lstStyle/>
          <a:p>
            <a:pPr lvl="0" algn="just"/>
            <a:r>
              <a:rPr lang="en-US" sz="2200" b="1">
                <a:latin typeface="Times New Roman" panose="02020603050405020304" pitchFamily="18" charset="0"/>
                <a:cs typeface="Times New Roman" panose="02020603050405020304" pitchFamily="18" charset="0"/>
              </a:rPr>
              <a:t>Greater speed in communicating:</a:t>
            </a:r>
            <a:r>
              <a:rPr lang="en-US" sz="2200">
                <a:latin typeface="Times New Roman" panose="02020603050405020304" pitchFamily="18" charset="0"/>
                <a:cs typeface="Times New Roman" panose="02020603050405020304" pitchFamily="18" charset="0"/>
              </a:rPr>
              <a:t> Allows for real-time sharing of daily staff communications (Mayer and Simons, 2022).</a:t>
            </a:r>
          </a:p>
          <a:p>
            <a:pPr lvl="0" algn="just"/>
            <a:r>
              <a:rPr lang="en-US" sz="2200" b="1" err="1">
                <a:latin typeface="Times New Roman" panose="02020603050405020304" pitchFamily="18" charset="0"/>
                <a:cs typeface="Times New Roman" panose="02020603050405020304" pitchFamily="18" charset="0"/>
              </a:rPr>
              <a:t>Centralised</a:t>
            </a:r>
            <a:r>
              <a:rPr lang="en-US" sz="2200" b="1">
                <a:latin typeface="Times New Roman" panose="02020603050405020304" pitchFamily="18" charset="0"/>
                <a:cs typeface="Times New Roman" panose="02020603050405020304" pitchFamily="18" charset="0"/>
              </a:rPr>
              <a:t> information:</a:t>
            </a:r>
            <a:r>
              <a:rPr lang="en-US" sz="2200">
                <a:latin typeface="Times New Roman" panose="02020603050405020304" pitchFamily="18" charset="0"/>
                <a:cs typeface="Times New Roman" panose="02020603050405020304" pitchFamily="18" charset="0"/>
              </a:rPr>
              <a:t> Maintains workplace information in an organised and easy-to-find way.</a:t>
            </a:r>
          </a:p>
          <a:p>
            <a:pPr lvl="0" algn="just"/>
            <a:r>
              <a:rPr lang="en-US" sz="2200" b="1">
                <a:latin typeface="Times New Roman" panose="02020603050405020304" pitchFamily="18" charset="0"/>
                <a:cs typeface="Times New Roman" panose="02020603050405020304" pitchFamily="18" charset="0"/>
              </a:rPr>
              <a:t>Improved teamwork:</a:t>
            </a:r>
            <a:r>
              <a:rPr lang="en-US" sz="2200">
                <a:latin typeface="Times New Roman" panose="02020603050405020304" pitchFamily="18" charset="0"/>
                <a:cs typeface="Times New Roman" panose="02020603050405020304" pitchFamily="18" charset="0"/>
              </a:rPr>
              <a:t> Links workers in various care settings (Melati, 2025).</a:t>
            </a:r>
          </a:p>
          <a:p>
            <a:pPr lvl="0" algn="just"/>
            <a:r>
              <a:rPr lang="en-US" sz="2200" b="1">
                <a:latin typeface="Times New Roman" panose="02020603050405020304" pitchFamily="18" charset="0"/>
                <a:cs typeface="Times New Roman" panose="02020603050405020304" pitchFamily="18" charset="0"/>
              </a:rPr>
              <a:t>Greater efficiency:</a:t>
            </a:r>
            <a:r>
              <a:rPr lang="en-US" sz="2200">
                <a:latin typeface="Times New Roman" panose="02020603050405020304" pitchFamily="18" charset="0"/>
                <a:cs typeface="Times New Roman" panose="02020603050405020304" pitchFamily="18" charset="0"/>
              </a:rPr>
              <a:t> Reduces duplicated communication and unnecessary meetings.</a:t>
            </a:r>
          </a:p>
          <a:p>
            <a:endParaRPr lang="en-US"/>
          </a:p>
        </p:txBody>
      </p:sp>
      <p:pic>
        <p:nvPicPr>
          <p:cNvPr id="5" name="Picture 4">
            <a:extLst>
              <a:ext uri="{FF2B5EF4-FFF2-40B4-BE49-F238E27FC236}">
                <a16:creationId xmlns:a16="http://schemas.microsoft.com/office/drawing/2014/main" id="{009B682A-0AA0-3FAB-2FCD-8B3ED3EDF175}"/>
              </a:ext>
            </a:extLst>
          </p:cNvPr>
          <p:cNvPicPr>
            <a:picLocks noChangeAspect="1"/>
          </p:cNvPicPr>
          <p:nvPr/>
        </p:nvPicPr>
        <p:blipFill>
          <a:blip r:embed="rId3"/>
          <a:stretch>
            <a:fillRect/>
          </a:stretch>
        </p:blipFill>
        <p:spPr>
          <a:xfrm>
            <a:off x="457200" y="2103120"/>
            <a:ext cx="4511040" cy="4112286"/>
          </a:xfrm>
          <a:prstGeom prst="rect">
            <a:avLst/>
          </a:prstGeom>
        </p:spPr>
      </p:pic>
    </p:spTree>
    <p:extLst>
      <p:ext uri="{BB962C8B-B14F-4D97-AF65-F5344CB8AC3E}">
        <p14:creationId xmlns:p14="http://schemas.microsoft.com/office/powerpoint/2010/main" val="3959136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B951A-B63A-D92D-E833-0B07043F49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0A55E3-1262-1E3E-26E7-3A0A6175EBC7}"/>
              </a:ext>
            </a:extLst>
          </p:cNvPr>
          <p:cNvSpPr>
            <a:spLocks noGrp="1"/>
          </p:cNvSpPr>
          <p:nvPr>
            <p:ph type="title"/>
          </p:nvPr>
        </p:nvSpPr>
        <p:spPr/>
        <p:txBody>
          <a:bodyPr>
            <a:normAutofit fontScale="90000"/>
          </a:bodyPr>
          <a:lstStyle/>
          <a:p>
            <a:pPr algn="ctr"/>
            <a:r>
              <a:rPr lang="en-US" b="1">
                <a:latin typeface="Times New Roman" panose="02020603050405020304" pitchFamily="18" charset="0"/>
                <a:cs typeface="Times New Roman" panose="02020603050405020304" pitchFamily="18" charset="0"/>
              </a:rPr>
              <a:t>The ways Microsoft Teams improves efficiency or communication (Continued)</a:t>
            </a:r>
            <a:br>
              <a:rPr lang="en-US" b="1"/>
            </a:br>
            <a:endParaRPr lang="en-US"/>
          </a:p>
        </p:txBody>
      </p:sp>
      <p:sp>
        <p:nvSpPr>
          <p:cNvPr id="3" name="Content Placeholder 2">
            <a:extLst>
              <a:ext uri="{FF2B5EF4-FFF2-40B4-BE49-F238E27FC236}">
                <a16:creationId xmlns:a16="http://schemas.microsoft.com/office/drawing/2014/main" id="{000FD6E1-BC12-9645-902B-AFBAD0BA393A}"/>
              </a:ext>
            </a:extLst>
          </p:cNvPr>
          <p:cNvSpPr>
            <a:spLocks noGrp="1"/>
          </p:cNvSpPr>
          <p:nvPr>
            <p:ph idx="1"/>
          </p:nvPr>
        </p:nvSpPr>
        <p:spPr>
          <a:xfrm>
            <a:off x="5496560" y="1798320"/>
            <a:ext cx="6187440" cy="4561840"/>
          </a:xfrm>
        </p:spPr>
        <p:txBody>
          <a:bodyPr/>
          <a:lstStyle/>
          <a:p>
            <a:pPr lvl="0" algn="just"/>
            <a:r>
              <a:rPr lang="en-US" sz="2400" b="1">
                <a:latin typeface="Times New Roman" panose="02020603050405020304" pitchFamily="18" charset="0"/>
                <a:cs typeface="Times New Roman" panose="02020603050405020304" pitchFamily="18" charset="0"/>
              </a:rPr>
              <a:t>Task coordination: </a:t>
            </a:r>
            <a:r>
              <a:rPr lang="en-US" sz="2400">
                <a:latin typeface="Times New Roman" panose="02020603050405020304" pitchFamily="18" charset="0"/>
                <a:cs typeface="Times New Roman" panose="02020603050405020304" pitchFamily="18" charset="0"/>
              </a:rPr>
              <a:t>Roles and priorities are readily understood by staff (</a:t>
            </a:r>
            <a:r>
              <a:rPr lang="en-US" sz="2400" err="1">
                <a:latin typeface="Times New Roman" panose="02020603050405020304" pitchFamily="18" charset="0"/>
                <a:cs typeface="Times New Roman" panose="02020603050405020304" pitchFamily="18" charset="0"/>
              </a:rPr>
              <a:t>Puţanu</a:t>
            </a:r>
            <a:r>
              <a:rPr lang="en-US" sz="2400">
                <a:latin typeface="Times New Roman" panose="02020603050405020304" pitchFamily="18" charset="0"/>
                <a:cs typeface="Times New Roman" panose="02020603050405020304" pitchFamily="18" charset="0"/>
              </a:rPr>
              <a:t>, 2026).</a:t>
            </a:r>
          </a:p>
          <a:p>
            <a:pPr lvl="0" algn="just"/>
            <a:r>
              <a:rPr lang="en-US" sz="2400">
                <a:latin typeface="Times New Roman" panose="02020603050405020304" pitchFamily="18" charset="0"/>
                <a:cs typeface="Times New Roman" panose="02020603050405020304" pitchFamily="18" charset="0"/>
              </a:rPr>
              <a:t>Participation in conversations is possible for remote workers (</a:t>
            </a:r>
            <a:r>
              <a:rPr lang="en-US" sz="2400" err="1">
                <a:latin typeface="Times New Roman" panose="02020603050405020304" pitchFamily="18" charset="0"/>
                <a:cs typeface="Times New Roman" panose="02020603050405020304" pitchFamily="18" charset="0"/>
              </a:rPr>
              <a:t>Chaushi</a:t>
            </a:r>
            <a:r>
              <a:rPr lang="en-US" sz="2400">
                <a:latin typeface="Times New Roman" panose="02020603050405020304" pitchFamily="18" charset="0"/>
                <a:cs typeface="Times New Roman" panose="02020603050405020304" pitchFamily="18" charset="0"/>
              </a:rPr>
              <a:t>, 2024).</a:t>
            </a:r>
          </a:p>
          <a:p>
            <a:pPr lvl="0" algn="just"/>
            <a:r>
              <a:rPr lang="en-US" sz="2400">
                <a:latin typeface="Times New Roman" panose="02020603050405020304" pitchFamily="18" charset="0"/>
                <a:cs typeface="Times New Roman" panose="02020603050405020304" pitchFamily="18" charset="0"/>
              </a:rPr>
              <a:t>Conversation History enables transparency by revealing conversation history.</a:t>
            </a:r>
          </a:p>
          <a:p>
            <a:pPr lvl="0" algn="just"/>
            <a:r>
              <a:rPr lang="en-US" sz="2400">
                <a:latin typeface="Times New Roman" panose="02020603050405020304" pitchFamily="18" charset="0"/>
                <a:cs typeface="Times New Roman" panose="02020603050405020304" pitchFamily="18" charset="0"/>
              </a:rPr>
              <a:t>When staff members take shifts on duty, any crucial updates remain accessible.</a:t>
            </a:r>
          </a:p>
          <a:p>
            <a:endParaRPr lang="en-US"/>
          </a:p>
        </p:txBody>
      </p:sp>
      <p:pic>
        <p:nvPicPr>
          <p:cNvPr id="5" name="Picture 4">
            <a:extLst>
              <a:ext uri="{FF2B5EF4-FFF2-40B4-BE49-F238E27FC236}">
                <a16:creationId xmlns:a16="http://schemas.microsoft.com/office/drawing/2014/main" id="{5FF15566-93BA-7A63-0A9C-20A87063ACBD}"/>
              </a:ext>
            </a:extLst>
          </p:cNvPr>
          <p:cNvPicPr>
            <a:picLocks noChangeAspect="1"/>
          </p:cNvPicPr>
          <p:nvPr/>
        </p:nvPicPr>
        <p:blipFill>
          <a:blip r:embed="rId3"/>
          <a:stretch>
            <a:fillRect/>
          </a:stretch>
        </p:blipFill>
        <p:spPr>
          <a:xfrm>
            <a:off x="589280" y="1798320"/>
            <a:ext cx="4820920" cy="4561840"/>
          </a:xfrm>
          <a:prstGeom prst="rect">
            <a:avLst/>
          </a:prstGeom>
        </p:spPr>
      </p:pic>
    </p:spTree>
    <p:extLst>
      <p:ext uri="{BB962C8B-B14F-4D97-AF65-F5344CB8AC3E}">
        <p14:creationId xmlns:p14="http://schemas.microsoft.com/office/powerpoint/2010/main" val="2708238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B48E2-8835-7921-FF66-FC4BF59D62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F08589-3A59-B22A-6460-1682CC88D231}"/>
              </a:ext>
            </a:extLst>
          </p:cNvPr>
          <p:cNvSpPr>
            <a:spLocks noGrp="1"/>
          </p:cNvSpPr>
          <p:nvPr>
            <p:ph type="title"/>
          </p:nvPr>
        </p:nvSpPr>
        <p:spPr/>
        <p:txBody>
          <a:bodyPr/>
          <a:lstStyle/>
          <a:p>
            <a:pPr algn="ctr"/>
            <a:r>
              <a:rPr lang="en-US" b="1">
                <a:latin typeface="Times New Roman" panose="02020603050405020304" pitchFamily="18" charset="0"/>
                <a:cs typeface="Times New Roman" panose="02020603050405020304" pitchFamily="18" charset="0"/>
              </a:rPr>
              <a:t>Question 6 - Recommendations </a:t>
            </a:r>
            <a:endParaRPr lang="en-US">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4E745EF-EE9B-1B11-DE78-BC96848BFE11}"/>
              </a:ext>
            </a:extLst>
          </p:cNvPr>
          <p:cNvSpPr>
            <a:spLocks noGrp="1"/>
          </p:cNvSpPr>
          <p:nvPr>
            <p:ph idx="1"/>
          </p:nvPr>
        </p:nvSpPr>
        <p:spPr>
          <a:xfrm>
            <a:off x="1066800" y="2103120"/>
            <a:ext cx="5283200" cy="4277360"/>
          </a:xfrm>
        </p:spPr>
        <p:txBody>
          <a:bodyPr>
            <a:normAutofit/>
          </a:bodyPr>
          <a:lstStyle/>
          <a:p>
            <a:pPr lvl="0" algn="just"/>
            <a:r>
              <a:rPr lang="en-US" sz="2200">
                <a:latin typeface="Times New Roman" panose="02020603050405020304" pitchFamily="18" charset="0"/>
                <a:cs typeface="Times New Roman" panose="02020603050405020304" pitchFamily="18" charset="0"/>
              </a:rPr>
              <a:t>It is recommended to provide proper training to employees on Microsoft Teams and significant procedures of communication. </a:t>
            </a:r>
          </a:p>
          <a:p>
            <a:pPr lvl="0" algn="just"/>
            <a:r>
              <a:rPr lang="en-US" sz="2200">
                <a:latin typeface="Times New Roman" panose="02020603050405020304" pitchFamily="18" charset="0"/>
                <a:cs typeface="Times New Roman" panose="02020603050405020304" pitchFamily="18" charset="0"/>
              </a:rPr>
              <a:t>Create channels for team communications and frequent updates (</a:t>
            </a:r>
            <a:r>
              <a:rPr lang="en-US" sz="2200" err="1">
                <a:latin typeface="Times New Roman" panose="02020603050405020304" pitchFamily="18" charset="0"/>
                <a:cs typeface="Times New Roman" panose="02020603050405020304" pitchFamily="18" charset="0"/>
              </a:rPr>
              <a:t>Khalilia</a:t>
            </a:r>
            <a:r>
              <a:rPr lang="en-US" sz="2200">
                <a:latin typeface="Times New Roman" panose="02020603050405020304" pitchFamily="18" charset="0"/>
                <a:cs typeface="Times New Roman" panose="02020603050405020304" pitchFamily="18" charset="0"/>
              </a:rPr>
              <a:t> </a:t>
            </a:r>
            <a:r>
              <a:rPr lang="en-US" sz="2200" i="1">
                <a:latin typeface="Times New Roman" panose="02020603050405020304" pitchFamily="18" charset="0"/>
                <a:cs typeface="Times New Roman" panose="02020603050405020304" pitchFamily="18" charset="0"/>
              </a:rPr>
              <a:t>et al.</a:t>
            </a:r>
            <a:r>
              <a:rPr lang="en-US" sz="2200">
                <a:latin typeface="Times New Roman" panose="02020603050405020304" pitchFamily="18" charset="0"/>
                <a:cs typeface="Times New Roman" panose="02020603050405020304" pitchFamily="18" charset="0"/>
              </a:rPr>
              <a:t>, 2023).</a:t>
            </a:r>
          </a:p>
          <a:p>
            <a:pPr lvl="0" algn="just"/>
            <a:r>
              <a:rPr lang="en-US" sz="2200">
                <a:latin typeface="Times New Roman" panose="02020603050405020304" pitchFamily="18" charset="0"/>
                <a:cs typeface="Times New Roman" panose="02020603050405020304" pitchFamily="18" charset="0"/>
              </a:rPr>
              <a:t>Clearly define the rules for the usage of messages, confidentiality, and escalation. </a:t>
            </a:r>
          </a:p>
          <a:p>
            <a:endParaRPr lang="en-US"/>
          </a:p>
        </p:txBody>
      </p:sp>
      <p:pic>
        <p:nvPicPr>
          <p:cNvPr id="5" name="Picture 4">
            <a:extLst>
              <a:ext uri="{FF2B5EF4-FFF2-40B4-BE49-F238E27FC236}">
                <a16:creationId xmlns:a16="http://schemas.microsoft.com/office/drawing/2014/main" id="{32E7CC9C-B7AF-C4C7-FD10-1AFCAC8528DD}"/>
              </a:ext>
            </a:extLst>
          </p:cNvPr>
          <p:cNvPicPr>
            <a:picLocks noChangeAspect="1"/>
          </p:cNvPicPr>
          <p:nvPr/>
        </p:nvPicPr>
        <p:blipFill>
          <a:blip r:embed="rId3"/>
          <a:stretch>
            <a:fillRect/>
          </a:stretch>
        </p:blipFill>
        <p:spPr>
          <a:xfrm>
            <a:off x="6350000" y="2014194"/>
            <a:ext cx="5398770" cy="4282783"/>
          </a:xfrm>
          <a:prstGeom prst="rect">
            <a:avLst/>
          </a:prstGeom>
        </p:spPr>
      </p:pic>
    </p:spTree>
    <p:extLst>
      <p:ext uri="{BB962C8B-B14F-4D97-AF65-F5344CB8AC3E}">
        <p14:creationId xmlns:p14="http://schemas.microsoft.com/office/powerpoint/2010/main" val="1420643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4C8B8-30FA-466E-F32A-693104C1E9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FDAEAF-9C19-849F-48BC-BAB3035A8CBF}"/>
              </a:ext>
            </a:extLst>
          </p:cNvPr>
          <p:cNvSpPr>
            <a:spLocks noGrp="1"/>
          </p:cNvSpPr>
          <p:nvPr>
            <p:ph type="title"/>
          </p:nvPr>
        </p:nvSpPr>
        <p:spPr/>
        <p:txBody>
          <a:bodyPr/>
          <a:lstStyle/>
          <a:p>
            <a:pPr algn="ctr"/>
            <a:r>
              <a:rPr lang="en-US" b="1">
                <a:latin typeface="Times New Roman" panose="02020603050405020304" pitchFamily="18" charset="0"/>
                <a:cs typeface="Times New Roman" panose="02020603050405020304" pitchFamily="18" charset="0"/>
              </a:rPr>
              <a:t>Recommendations (Continued…)</a:t>
            </a:r>
            <a:endParaRPr lang="en-US">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F80C7EF-DDEF-1F38-0D6B-E3BF060A0A2F}"/>
              </a:ext>
            </a:extLst>
          </p:cNvPr>
          <p:cNvSpPr>
            <a:spLocks noGrp="1"/>
          </p:cNvSpPr>
          <p:nvPr>
            <p:ph idx="1"/>
          </p:nvPr>
        </p:nvSpPr>
        <p:spPr>
          <a:xfrm>
            <a:off x="1066800" y="2103120"/>
            <a:ext cx="5273040" cy="4297680"/>
          </a:xfrm>
        </p:spPr>
        <p:txBody>
          <a:bodyPr>
            <a:normAutofit lnSpcReduction="10000"/>
          </a:bodyPr>
          <a:lstStyle/>
          <a:p>
            <a:pPr lvl="0" algn="just"/>
            <a:r>
              <a:rPr lang="en-US" sz="2200" b="1">
                <a:latin typeface="Times New Roman" panose="02020603050405020304" pitchFamily="18" charset="0"/>
                <a:cs typeface="Times New Roman" panose="02020603050405020304" pitchFamily="18" charset="0"/>
              </a:rPr>
              <a:t>Daily Teams check-in:</a:t>
            </a:r>
            <a:r>
              <a:rPr lang="en-US" sz="2200">
                <a:latin typeface="Times New Roman" panose="02020603050405020304" pitchFamily="18" charset="0"/>
                <a:cs typeface="Times New Roman" panose="02020603050405020304" pitchFamily="18" charset="0"/>
              </a:rPr>
              <a:t> Staff message at start and end of shifts.</a:t>
            </a:r>
          </a:p>
          <a:p>
            <a:pPr lvl="0" algn="just"/>
            <a:r>
              <a:rPr lang="en-US" sz="2200" b="1">
                <a:latin typeface="Times New Roman" panose="02020603050405020304" pitchFamily="18" charset="0"/>
                <a:cs typeface="Times New Roman" panose="02020603050405020304" pitchFamily="18" charset="0"/>
              </a:rPr>
              <a:t>Identify communication champions:</a:t>
            </a:r>
            <a:r>
              <a:rPr lang="en-US" sz="2200">
                <a:latin typeface="Times New Roman" panose="02020603050405020304" pitchFamily="18" charset="0"/>
                <a:cs typeface="Times New Roman" panose="02020603050405020304" pitchFamily="18" charset="0"/>
              </a:rPr>
              <a:t> Identify staff who will monitor communication channels and ensure that Teams is used consistently (Flame </a:t>
            </a:r>
            <a:r>
              <a:rPr lang="en-US" sz="2200" i="1">
                <a:latin typeface="Times New Roman" panose="02020603050405020304" pitchFamily="18" charset="0"/>
                <a:cs typeface="Times New Roman" panose="02020603050405020304" pitchFamily="18" charset="0"/>
              </a:rPr>
              <a:t>et al.</a:t>
            </a:r>
            <a:r>
              <a:rPr lang="en-US" sz="2200">
                <a:latin typeface="Times New Roman" panose="02020603050405020304" pitchFamily="18" charset="0"/>
                <a:cs typeface="Times New Roman" panose="02020603050405020304" pitchFamily="18" charset="0"/>
              </a:rPr>
              <a:t>, 2023).</a:t>
            </a:r>
          </a:p>
          <a:p>
            <a:pPr lvl="0" algn="just"/>
            <a:r>
              <a:rPr lang="en-US" sz="2200">
                <a:latin typeface="Times New Roman" panose="02020603050405020304" pitchFamily="18" charset="0"/>
                <a:cs typeface="Times New Roman" panose="02020603050405020304" pitchFamily="18" charset="0"/>
              </a:rPr>
              <a:t>Effectiveness of weekly review – managers assess missing messages, repetitive communication and staff feedback to help improve. </a:t>
            </a:r>
          </a:p>
          <a:p>
            <a:endParaRPr lang="en-US"/>
          </a:p>
        </p:txBody>
      </p:sp>
      <p:pic>
        <p:nvPicPr>
          <p:cNvPr id="5" name="Picture 4">
            <a:extLst>
              <a:ext uri="{FF2B5EF4-FFF2-40B4-BE49-F238E27FC236}">
                <a16:creationId xmlns:a16="http://schemas.microsoft.com/office/drawing/2014/main" id="{0F2907E5-AF7D-ED94-0438-8B7626138541}"/>
              </a:ext>
            </a:extLst>
          </p:cNvPr>
          <p:cNvPicPr>
            <a:picLocks noChangeAspect="1"/>
          </p:cNvPicPr>
          <p:nvPr/>
        </p:nvPicPr>
        <p:blipFill>
          <a:blip r:embed="rId3"/>
          <a:stretch>
            <a:fillRect/>
          </a:stretch>
        </p:blipFill>
        <p:spPr>
          <a:xfrm>
            <a:off x="6563360" y="2014194"/>
            <a:ext cx="5080000" cy="4149166"/>
          </a:xfrm>
          <a:prstGeom prst="rect">
            <a:avLst/>
          </a:prstGeom>
        </p:spPr>
      </p:pic>
    </p:spTree>
    <p:extLst>
      <p:ext uri="{BB962C8B-B14F-4D97-AF65-F5344CB8AC3E}">
        <p14:creationId xmlns:p14="http://schemas.microsoft.com/office/powerpoint/2010/main" val="1691985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F0806-AA5D-3C56-2550-BE536FBE19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4E5FDC-8B4D-0EED-8852-F6370751D469}"/>
              </a:ext>
            </a:extLst>
          </p:cNvPr>
          <p:cNvSpPr>
            <a:spLocks noGrp="1"/>
          </p:cNvSpPr>
          <p:nvPr>
            <p:ph type="title"/>
          </p:nvPr>
        </p:nvSpPr>
        <p:spPr/>
        <p:txBody>
          <a:bodyPr/>
          <a:lstStyle/>
          <a:p>
            <a:pPr algn="ctr"/>
            <a:r>
              <a:rPr lang="en-US" b="1">
                <a:latin typeface="Times New Roman" panose="02020603050405020304" pitchFamily="18" charset="0"/>
                <a:cs typeface="Times New Roman" panose="02020603050405020304" pitchFamily="18" charset="0"/>
              </a:rPr>
              <a:t>Recommendations (Continued…)</a:t>
            </a:r>
            <a:endParaRPr lang="en-US">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289FF63-8CE0-E4DF-8B95-A04EB49030BC}"/>
              </a:ext>
            </a:extLst>
          </p:cNvPr>
          <p:cNvSpPr>
            <a:spLocks noGrp="1"/>
          </p:cNvSpPr>
          <p:nvPr>
            <p:ph idx="1"/>
          </p:nvPr>
        </p:nvSpPr>
        <p:spPr>
          <a:xfrm>
            <a:off x="5902960" y="2103120"/>
            <a:ext cx="5720080" cy="4226560"/>
          </a:xfrm>
        </p:spPr>
        <p:txBody>
          <a:bodyPr>
            <a:normAutofit/>
          </a:bodyPr>
          <a:lstStyle/>
          <a:p>
            <a:pPr lvl="0" algn="just"/>
            <a:r>
              <a:rPr lang="en-US" sz="2200" b="1">
                <a:latin typeface="Times New Roman" panose="02020603050405020304" pitchFamily="18" charset="0"/>
                <a:cs typeface="Times New Roman" panose="02020603050405020304" pitchFamily="18" charset="0"/>
              </a:rPr>
              <a:t>Implementing a feedback system:</a:t>
            </a:r>
            <a:r>
              <a:rPr lang="en-US" sz="2200">
                <a:latin typeface="Times New Roman" panose="02020603050405020304" pitchFamily="18" charset="0"/>
                <a:cs typeface="Times New Roman" panose="02020603050405020304" pitchFamily="18" charset="0"/>
              </a:rPr>
              <a:t> Collect staff feedback on the use of Teams on a regular basis (Villegas-Ch </a:t>
            </a:r>
            <a:r>
              <a:rPr lang="en-US" sz="2200" i="1">
                <a:latin typeface="Times New Roman" panose="02020603050405020304" pitchFamily="18" charset="0"/>
                <a:cs typeface="Times New Roman" panose="02020603050405020304" pitchFamily="18" charset="0"/>
              </a:rPr>
              <a:t>et al.</a:t>
            </a:r>
            <a:r>
              <a:rPr lang="en-US" sz="2200">
                <a:latin typeface="Times New Roman" panose="02020603050405020304" pitchFamily="18" charset="0"/>
                <a:cs typeface="Times New Roman" panose="02020603050405020304" pitchFamily="18" charset="0"/>
              </a:rPr>
              <a:t>, 2024).</a:t>
            </a:r>
          </a:p>
          <a:p>
            <a:pPr lvl="0" algn="just"/>
            <a:r>
              <a:rPr lang="en-US" sz="2200" b="1">
                <a:latin typeface="Times New Roman" panose="02020603050405020304" pitchFamily="18" charset="0"/>
                <a:cs typeface="Times New Roman" panose="02020603050405020304" pitchFamily="18" charset="0"/>
              </a:rPr>
              <a:t>Check on communication quality:</a:t>
            </a:r>
            <a:r>
              <a:rPr lang="en-US" sz="2200">
                <a:latin typeface="Times New Roman" panose="02020603050405020304" pitchFamily="18" charset="0"/>
                <a:cs typeface="Times New Roman" panose="02020603050405020304" pitchFamily="18" charset="0"/>
              </a:rPr>
              <a:t> Check that messages are timely and clear (</a:t>
            </a:r>
            <a:r>
              <a:rPr lang="en-US" sz="2200" err="1">
                <a:latin typeface="Times New Roman" panose="02020603050405020304" pitchFamily="18" charset="0"/>
                <a:cs typeface="Times New Roman" panose="02020603050405020304" pitchFamily="18" charset="0"/>
              </a:rPr>
              <a:t>Chaushi</a:t>
            </a:r>
            <a:r>
              <a:rPr lang="en-US" sz="2200">
                <a:latin typeface="Times New Roman" panose="02020603050405020304" pitchFamily="18" charset="0"/>
                <a:cs typeface="Times New Roman" panose="02020603050405020304" pitchFamily="18" charset="0"/>
              </a:rPr>
              <a:t>, 2024).</a:t>
            </a:r>
          </a:p>
          <a:p>
            <a:pPr lvl="0" algn="just"/>
            <a:r>
              <a:rPr lang="en-US" sz="2200" b="1">
                <a:latin typeface="Times New Roman" panose="02020603050405020304" pitchFamily="18" charset="0"/>
                <a:cs typeface="Times New Roman" panose="02020603050405020304" pitchFamily="18" charset="0"/>
              </a:rPr>
              <a:t>Improve continually: </a:t>
            </a:r>
            <a:r>
              <a:rPr lang="en-US" sz="2200">
                <a:latin typeface="Times New Roman" panose="02020603050405020304" pitchFamily="18" charset="0"/>
                <a:cs typeface="Times New Roman" panose="02020603050405020304" pitchFamily="18" charset="0"/>
              </a:rPr>
              <a:t>To make adjustments to Teams' procedures based on staff feedback and identified communication gaps.</a:t>
            </a:r>
          </a:p>
          <a:p>
            <a:endParaRPr lang="en-US"/>
          </a:p>
        </p:txBody>
      </p:sp>
      <p:pic>
        <p:nvPicPr>
          <p:cNvPr id="5" name="Picture 4">
            <a:extLst>
              <a:ext uri="{FF2B5EF4-FFF2-40B4-BE49-F238E27FC236}">
                <a16:creationId xmlns:a16="http://schemas.microsoft.com/office/drawing/2014/main" id="{D6178D4F-3397-E3E5-4329-57015B7D5A29}"/>
              </a:ext>
            </a:extLst>
          </p:cNvPr>
          <p:cNvPicPr>
            <a:picLocks noChangeAspect="1"/>
          </p:cNvPicPr>
          <p:nvPr/>
        </p:nvPicPr>
        <p:blipFill>
          <a:blip r:embed="rId3"/>
          <a:stretch>
            <a:fillRect/>
          </a:stretch>
        </p:blipFill>
        <p:spPr>
          <a:xfrm>
            <a:off x="568960" y="2103120"/>
            <a:ext cx="5059680" cy="3776980"/>
          </a:xfrm>
          <a:prstGeom prst="rect">
            <a:avLst/>
          </a:prstGeom>
        </p:spPr>
      </p:pic>
    </p:spTree>
    <p:extLst>
      <p:ext uri="{BB962C8B-B14F-4D97-AF65-F5344CB8AC3E}">
        <p14:creationId xmlns:p14="http://schemas.microsoft.com/office/powerpoint/2010/main" val="2941049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1B4E6-FA55-9A09-31DA-4C9996D37F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F78642-CCDC-1F59-0AA2-E197E3C9CB9A}"/>
              </a:ext>
            </a:extLst>
          </p:cNvPr>
          <p:cNvSpPr>
            <a:spLocks noGrp="1"/>
          </p:cNvSpPr>
          <p:nvPr>
            <p:ph type="title"/>
          </p:nvPr>
        </p:nvSpPr>
        <p:spPr/>
        <p:txBody>
          <a:bodyPr/>
          <a:lstStyle/>
          <a:p>
            <a:pPr algn="ctr"/>
            <a:r>
              <a:rPr lang="en-US" b="1">
                <a:latin typeface="Times New Roman" panose="02020603050405020304" pitchFamily="18" charset="0"/>
                <a:cs typeface="Times New Roman" panose="02020603050405020304" pitchFamily="18" charset="0"/>
              </a:rPr>
              <a:t>References</a:t>
            </a:r>
            <a:br>
              <a:rPr lang="en-US" b="1"/>
            </a:br>
            <a:endParaRPr lang="en-US"/>
          </a:p>
        </p:txBody>
      </p:sp>
      <p:sp>
        <p:nvSpPr>
          <p:cNvPr id="3" name="Content Placeholder 2">
            <a:extLst>
              <a:ext uri="{FF2B5EF4-FFF2-40B4-BE49-F238E27FC236}">
                <a16:creationId xmlns:a16="http://schemas.microsoft.com/office/drawing/2014/main" id="{D498C4F3-F77E-8A39-8172-CC885C7796AA}"/>
              </a:ext>
            </a:extLst>
          </p:cNvPr>
          <p:cNvSpPr>
            <a:spLocks noGrp="1"/>
          </p:cNvSpPr>
          <p:nvPr>
            <p:ph idx="1"/>
          </p:nvPr>
        </p:nvSpPr>
        <p:spPr>
          <a:xfrm>
            <a:off x="487680" y="1554480"/>
            <a:ext cx="11247120" cy="4886960"/>
          </a:xfrm>
        </p:spPr>
        <p:txBody>
          <a:bodyPr>
            <a:normAutofit fontScale="70000" lnSpcReduction="20000"/>
          </a:bodyPr>
          <a:lstStyle/>
          <a:p>
            <a:r>
              <a:rPr lang="en-US" sz="1800" err="1">
                <a:latin typeface="Times New Roman" panose="02020603050405020304" pitchFamily="18" charset="0"/>
                <a:cs typeface="Times New Roman" panose="02020603050405020304" pitchFamily="18" charset="0"/>
              </a:rPr>
              <a:t>Chaushi</a:t>
            </a:r>
            <a:r>
              <a:rPr lang="en-US" sz="1800">
                <a:latin typeface="Times New Roman" panose="02020603050405020304" pitchFamily="18" charset="0"/>
                <a:cs typeface="Times New Roman" panose="02020603050405020304" pitchFamily="18" charset="0"/>
              </a:rPr>
              <a:t>, B.A. (2024) </a:t>
            </a:r>
            <a:r>
              <a:rPr lang="en-US" sz="1800" i="1">
                <a:latin typeface="Times New Roman" panose="02020603050405020304" pitchFamily="18" charset="0"/>
                <a:cs typeface="Times New Roman" panose="02020603050405020304" pitchFamily="18" charset="0"/>
              </a:rPr>
              <a:t>MS teams for virtual collaboration -an overview</a:t>
            </a:r>
            <a:r>
              <a:rPr lang="en-US" sz="1800">
                <a:latin typeface="Times New Roman" panose="02020603050405020304" pitchFamily="18" charset="0"/>
                <a:cs typeface="Times New Roman" panose="02020603050405020304" pitchFamily="18" charset="0"/>
              </a:rPr>
              <a:t>, </a:t>
            </a:r>
            <a:r>
              <a:rPr lang="en-US" sz="1800" i="1">
                <a:latin typeface="Times New Roman" panose="02020603050405020304" pitchFamily="18" charset="0"/>
                <a:cs typeface="Times New Roman" panose="02020603050405020304" pitchFamily="18" charset="0"/>
              </a:rPr>
              <a:t>4th International Conference on Educational Technology and Online Learning – ICETOL 2024 Full Paper Proceedings</a:t>
            </a:r>
            <a:r>
              <a:rPr lang="en-US" sz="1800">
                <a:latin typeface="Times New Roman" panose="02020603050405020304" pitchFamily="18" charset="0"/>
                <a:cs typeface="Times New Roman" panose="02020603050405020304" pitchFamily="18" charset="0"/>
              </a:rPr>
              <a:t>. Available at: </a:t>
            </a:r>
            <a:r>
              <a:rPr lang="en-US" sz="1800">
                <a:latin typeface="Times New Roman" panose="02020603050405020304" pitchFamily="18" charset="0"/>
                <a:cs typeface="Times New Roman" panose="02020603050405020304" pitchFamily="18" charset="0"/>
                <a:hlinkClick r:id="rId2"/>
              </a:rPr>
              <a:t>https://www.academia.edu/download/123452190/icetol2024_babazi.pdf</a:t>
            </a:r>
            <a:r>
              <a:rPr lang="en-US" sz="1800">
                <a:latin typeface="Times New Roman" panose="02020603050405020304" pitchFamily="18" charset="0"/>
                <a:cs typeface="Times New Roman" panose="02020603050405020304" pitchFamily="18" charset="0"/>
              </a:rPr>
              <a:t> (Accessed: October 2, 2026).</a:t>
            </a:r>
          </a:p>
          <a:p>
            <a:r>
              <a:rPr lang="en-US" sz="1800">
                <a:latin typeface="Times New Roman" panose="02020603050405020304" pitchFamily="18" charset="0"/>
                <a:cs typeface="Times New Roman" panose="02020603050405020304" pitchFamily="18" charset="0"/>
              </a:rPr>
              <a:t>Flame, R.R.F., </a:t>
            </a:r>
            <a:r>
              <a:rPr lang="en-US" sz="1800" err="1">
                <a:latin typeface="Times New Roman" panose="02020603050405020304" pitchFamily="18" charset="0"/>
                <a:cs typeface="Times New Roman" panose="02020603050405020304" pitchFamily="18" charset="0"/>
              </a:rPr>
              <a:t>Prasetyo</a:t>
            </a:r>
            <a:r>
              <a:rPr lang="en-US" sz="1800">
                <a:latin typeface="Times New Roman" panose="02020603050405020304" pitchFamily="18" charset="0"/>
                <a:cs typeface="Times New Roman" panose="02020603050405020304" pitchFamily="18" charset="0"/>
              </a:rPr>
              <a:t>, Y.T., </a:t>
            </a:r>
            <a:r>
              <a:rPr lang="en-US" sz="1800" err="1">
                <a:latin typeface="Times New Roman" panose="02020603050405020304" pitchFamily="18" charset="0"/>
                <a:cs typeface="Times New Roman" panose="02020603050405020304" pitchFamily="18" charset="0"/>
              </a:rPr>
              <a:t>Nadlifatin</a:t>
            </a:r>
            <a:r>
              <a:rPr lang="en-US" sz="1800">
                <a:latin typeface="Times New Roman" panose="02020603050405020304" pitchFamily="18" charset="0"/>
                <a:cs typeface="Times New Roman" panose="02020603050405020304" pitchFamily="18" charset="0"/>
              </a:rPr>
              <a:t>, R., </a:t>
            </a:r>
            <a:r>
              <a:rPr lang="en-US" sz="1800" err="1">
                <a:latin typeface="Times New Roman" panose="02020603050405020304" pitchFamily="18" charset="0"/>
                <a:cs typeface="Times New Roman" panose="02020603050405020304" pitchFamily="18" charset="0"/>
              </a:rPr>
              <a:t>Ayuwati</a:t>
            </a:r>
            <a:r>
              <a:rPr lang="en-US" sz="1800">
                <a:latin typeface="Times New Roman" panose="02020603050405020304" pitchFamily="18" charset="0"/>
                <a:cs typeface="Times New Roman" panose="02020603050405020304" pitchFamily="18" charset="0"/>
              </a:rPr>
              <a:t>, I.D., </a:t>
            </a:r>
            <a:r>
              <a:rPr lang="en-US" sz="1800" err="1">
                <a:latin typeface="Times New Roman" panose="02020603050405020304" pitchFamily="18" charset="0"/>
                <a:cs typeface="Times New Roman" panose="02020603050405020304" pitchFamily="18" charset="0"/>
              </a:rPr>
              <a:t>Persada</a:t>
            </a:r>
            <a:r>
              <a:rPr lang="en-US" sz="1800">
                <a:latin typeface="Times New Roman" panose="02020603050405020304" pitchFamily="18" charset="0"/>
                <a:cs typeface="Times New Roman" panose="02020603050405020304" pitchFamily="18" charset="0"/>
              </a:rPr>
              <a:t>, S.F. and </a:t>
            </a:r>
            <a:r>
              <a:rPr lang="en-US" sz="1800" err="1">
                <a:latin typeface="Times New Roman" panose="02020603050405020304" pitchFamily="18" charset="0"/>
                <a:cs typeface="Times New Roman" panose="02020603050405020304" pitchFamily="18" charset="0"/>
              </a:rPr>
              <a:t>Chuenyindee</a:t>
            </a:r>
            <a:r>
              <a:rPr lang="en-US" sz="1800">
                <a:latin typeface="Times New Roman" panose="02020603050405020304" pitchFamily="18" charset="0"/>
                <a:cs typeface="Times New Roman" panose="02020603050405020304" pitchFamily="18" charset="0"/>
              </a:rPr>
              <a:t>, T. (2023) “Usability evaluation of communication tools used as remote support in machine service industry: A comparison between Microsoft teams and Skype,” </a:t>
            </a:r>
            <a:r>
              <a:rPr lang="en-US" sz="1800" i="1">
                <a:latin typeface="Times New Roman" panose="02020603050405020304" pitchFamily="18" charset="0"/>
                <a:cs typeface="Times New Roman" panose="02020603050405020304" pitchFamily="18" charset="0"/>
              </a:rPr>
              <a:t>Proceedings of the 2023 6th International Conference on Computers in Management and Business</a:t>
            </a:r>
            <a:r>
              <a:rPr lang="en-US" sz="1800">
                <a:latin typeface="Times New Roman" panose="02020603050405020304" pitchFamily="18" charset="0"/>
                <a:cs typeface="Times New Roman" panose="02020603050405020304" pitchFamily="18" charset="0"/>
              </a:rPr>
              <a:t>, pp. 117–121. Available at: </a:t>
            </a:r>
            <a:r>
              <a:rPr lang="en-US" sz="1800">
                <a:latin typeface="Times New Roman" panose="02020603050405020304" pitchFamily="18" charset="0"/>
                <a:cs typeface="Times New Roman" panose="02020603050405020304" pitchFamily="18" charset="0"/>
                <a:hlinkClick r:id="rId3"/>
              </a:rPr>
              <a:t>https://doi.org/10.1145/3584816.3584834</a:t>
            </a:r>
            <a:r>
              <a:rPr lang="en-US" sz="1800">
                <a:latin typeface="Times New Roman" panose="02020603050405020304" pitchFamily="18" charset="0"/>
                <a:cs typeface="Times New Roman" panose="02020603050405020304" pitchFamily="18" charset="0"/>
              </a:rPr>
              <a:t>. </a:t>
            </a:r>
          </a:p>
          <a:p>
            <a:r>
              <a:rPr lang="en-US" sz="1800" err="1">
                <a:latin typeface="Times New Roman" panose="02020603050405020304" pitchFamily="18" charset="0"/>
                <a:cs typeface="Times New Roman" panose="02020603050405020304" pitchFamily="18" charset="0"/>
              </a:rPr>
              <a:t>Khalilia</a:t>
            </a:r>
            <a:r>
              <a:rPr lang="en-US" sz="1800">
                <a:latin typeface="Times New Roman" panose="02020603050405020304" pitchFamily="18" charset="0"/>
                <a:cs typeface="Times New Roman" panose="02020603050405020304" pitchFamily="18" charset="0"/>
              </a:rPr>
              <a:t>, W.M., Abuowda, A., </a:t>
            </a:r>
            <a:r>
              <a:rPr lang="en-US" sz="1800" err="1">
                <a:latin typeface="Times New Roman" panose="02020603050405020304" pitchFamily="18" charset="0"/>
                <a:cs typeface="Times New Roman" panose="02020603050405020304" pitchFamily="18" charset="0"/>
              </a:rPr>
              <a:t>Mystakidis</a:t>
            </a:r>
            <a:r>
              <a:rPr lang="en-US" sz="1800">
                <a:latin typeface="Times New Roman" panose="02020603050405020304" pitchFamily="18" charset="0"/>
                <a:cs typeface="Times New Roman" panose="02020603050405020304" pitchFamily="18" charset="0"/>
              </a:rPr>
              <a:t>, S. and </a:t>
            </a:r>
            <a:r>
              <a:rPr lang="en-US" sz="1800" err="1">
                <a:latin typeface="Times New Roman" panose="02020603050405020304" pitchFamily="18" charset="0"/>
                <a:cs typeface="Times New Roman" panose="02020603050405020304" pitchFamily="18" charset="0"/>
              </a:rPr>
              <a:t>Fragkaki</a:t>
            </a:r>
            <a:r>
              <a:rPr lang="en-US" sz="1800">
                <a:latin typeface="Times New Roman" panose="02020603050405020304" pitchFamily="18" charset="0"/>
                <a:cs typeface="Times New Roman" panose="02020603050405020304" pitchFamily="18" charset="0"/>
              </a:rPr>
              <a:t>, M. (2023) “A mediation model of the usability and intergroup relation for Online Project Management Community effectiveness with Microsoft teams,” </a:t>
            </a:r>
            <a:r>
              <a:rPr lang="en-US" sz="1800" i="1">
                <a:latin typeface="Times New Roman" panose="02020603050405020304" pitchFamily="18" charset="0"/>
                <a:cs typeface="Times New Roman" panose="02020603050405020304" pitchFamily="18" charset="0"/>
              </a:rPr>
              <a:t>Societies</a:t>
            </a:r>
            <a:r>
              <a:rPr lang="en-US" sz="1800">
                <a:latin typeface="Times New Roman" panose="02020603050405020304" pitchFamily="18" charset="0"/>
                <a:cs typeface="Times New Roman" panose="02020603050405020304" pitchFamily="18" charset="0"/>
              </a:rPr>
              <a:t>, 13(12), p. 255. Available at: </a:t>
            </a:r>
            <a:r>
              <a:rPr lang="en-US" sz="1800">
                <a:latin typeface="Times New Roman" panose="02020603050405020304" pitchFamily="18" charset="0"/>
                <a:cs typeface="Times New Roman" panose="02020603050405020304" pitchFamily="18" charset="0"/>
                <a:hlinkClick r:id="rId4"/>
              </a:rPr>
              <a:t>https://doi.org/10.3390/soc13120255</a:t>
            </a:r>
            <a:r>
              <a:rPr lang="en-US" sz="1800">
                <a:latin typeface="Times New Roman" panose="02020603050405020304" pitchFamily="18" charset="0"/>
                <a:cs typeface="Times New Roman" panose="02020603050405020304" pitchFamily="18" charset="0"/>
              </a:rPr>
              <a:t>. </a:t>
            </a:r>
          </a:p>
          <a:p>
            <a:r>
              <a:rPr lang="en-US" sz="1800">
                <a:latin typeface="Times New Roman" panose="02020603050405020304" pitchFamily="18" charset="0"/>
                <a:cs typeface="Times New Roman" panose="02020603050405020304" pitchFamily="18" charset="0"/>
              </a:rPr>
              <a:t>Liu, N., Holliday, R. and Headden, D. (2026) “Transforming the on-call psychiatric handover: A quality improvement project using Microsoft teams to </a:t>
            </a:r>
            <a:r>
              <a:rPr lang="en-US" sz="1800" err="1">
                <a:latin typeface="Times New Roman" panose="02020603050405020304" pitchFamily="18" charset="0"/>
                <a:cs typeface="Times New Roman" panose="02020603050405020304" pitchFamily="18" charset="0"/>
              </a:rPr>
              <a:t>optimise</a:t>
            </a:r>
            <a:r>
              <a:rPr lang="en-US" sz="1800">
                <a:latin typeface="Times New Roman" panose="02020603050405020304" pitchFamily="18" charset="0"/>
                <a:cs typeface="Times New Roman" panose="02020603050405020304" pitchFamily="18" charset="0"/>
              </a:rPr>
              <a:t> ease of use, clarity and efficiency,” </a:t>
            </a:r>
            <a:r>
              <a:rPr lang="en-US" sz="1800" i="1" err="1">
                <a:latin typeface="Times New Roman" panose="02020603050405020304" pitchFamily="18" charset="0"/>
                <a:cs typeface="Times New Roman" panose="02020603050405020304" pitchFamily="18" charset="0"/>
              </a:rPr>
              <a:t>BJPsych</a:t>
            </a:r>
            <a:r>
              <a:rPr lang="en-US" sz="1800" i="1">
                <a:latin typeface="Times New Roman" panose="02020603050405020304" pitchFamily="18" charset="0"/>
                <a:cs typeface="Times New Roman" panose="02020603050405020304" pitchFamily="18" charset="0"/>
              </a:rPr>
              <a:t> Open</a:t>
            </a:r>
            <a:r>
              <a:rPr lang="en-US" sz="1800">
                <a:latin typeface="Times New Roman" panose="02020603050405020304" pitchFamily="18" charset="0"/>
                <a:cs typeface="Times New Roman" panose="02020603050405020304" pitchFamily="18" charset="0"/>
              </a:rPr>
              <a:t>, 12(S1), pp. S171-S171. Available at: </a:t>
            </a:r>
            <a:r>
              <a:rPr lang="en-US" sz="1800">
                <a:latin typeface="Times New Roman" panose="02020603050405020304" pitchFamily="18" charset="0"/>
                <a:cs typeface="Times New Roman" panose="02020603050405020304" pitchFamily="18" charset="0"/>
                <a:hlinkClick r:id="rId5"/>
              </a:rPr>
              <a:t>https://doi.org/10.1192/bjo.2026.11422</a:t>
            </a:r>
            <a:r>
              <a:rPr lang="en-US" sz="1800">
                <a:latin typeface="Times New Roman" panose="02020603050405020304" pitchFamily="18" charset="0"/>
                <a:cs typeface="Times New Roman" panose="02020603050405020304" pitchFamily="18" charset="0"/>
              </a:rPr>
              <a:t>. </a:t>
            </a:r>
          </a:p>
          <a:p>
            <a:r>
              <a:rPr lang="en-US" sz="1800">
                <a:latin typeface="Times New Roman" panose="02020603050405020304" pitchFamily="18" charset="0"/>
                <a:cs typeface="Times New Roman" panose="02020603050405020304" pitchFamily="18" charset="0"/>
              </a:rPr>
              <a:t>Mayer, C. and Simons, G. (2022) “Microsoft teams,” </a:t>
            </a:r>
            <a:r>
              <a:rPr lang="en-US" sz="1800" i="1">
                <a:latin typeface="Times New Roman" panose="02020603050405020304" pitchFamily="18" charset="0"/>
                <a:cs typeface="Times New Roman" panose="02020603050405020304" pitchFamily="18" charset="0"/>
              </a:rPr>
              <a:t>Atla Summary of Proceedings</a:t>
            </a:r>
            <a:r>
              <a:rPr lang="en-US" sz="1800">
                <a:latin typeface="Times New Roman" panose="02020603050405020304" pitchFamily="18" charset="0"/>
                <a:cs typeface="Times New Roman" panose="02020603050405020304" pitchFamily="18" charset="0"/>
              </a:rPr>
              <a:t>, pp. 260–268. Available at: </a:t>
            </a:r>
            <a:r>
              <a:rPr lang="en-US" sz="1800">
                <a:latin typeface="Times New Roman" panose="02020603050405020304" pitchFamily="18" charset="0"/>
                <a:cs typeface="Times New Roman" panose="02020603050405020304" pitchFamily="18" charset="0"/>
                <a:hlinkClick r:id="rId6"/>
              </a:rPr>
              <a:t>https://doi.org/10.31046/proceedings.2022.3115</a:t>
            </a:r>
            <a:r>
              <a:rPr lang="en-US" sz="1800">
                <a:latin typeface="Times New Roman" panose="02020603050405020304" pitchFamily="18" charset="0"/>
                <a:cs typeface="Times New Roman" panose="02020603050405020304" pitchFamily="18" charset="0"/>
              </a:rPr>
              <a:t>. </a:t>
            </a:r>
          </a:p>
          <a:p>
            <a:r>
              <a:rPr lang="en-US" sz="1800">
                <a:latin typeface="Times New Roman" panose="02020603050405020304" pitchFamily="18" charset="0"/>
                <a:cs typeface="Times New Roman" panose="02020603050405020304" pitchFamily="18" charset="0"/>
              </a:rPr>
              <a:t>Melati, R. (2025) “Analysis of the advantages of Microsoft teams as a corporate communication tool in supporting employee performance,” </a:t>
            </a:r>
            <a:r>
              <a:rPr lang="en-US" sz="1800" i="1" err="1">
                <a:latin typeface="Times New Roman" panose="02020603050405020304" pitchFamily="18" charset="0"/>
                <a:cs typeface="Times New Roman" panose="02020603050405020304" pitchFamily="18" charset="0"/>
              </a:rPr>
              <a:t>Eduvest</a:t>
            </a:r>
            <a:r>
              <a:rPr lang="en-US" sz="1800" i="1">
                <a:latin typeface="Times New Roman" panose="02020603050405020304" pitchFamily="18" charset="0"/>
                <a:cs typeface="Times New Roman" panose="02020603050405020304" pitchFamily="18" charset="0"/>
              </a:rPr>
              <a:t> - Journal of Universal Studies</a:t>
            </a:r>
            <a:r>
              <a:rPr lang="en-US" sz="1800">
                <a:latin typeface="Times New Roman" panose="02020603050405020304" pitchFamily="18" charset="0"/>
                <a:cs typeface="Times New Roman" panose="02020603050405020304" pitchFamily="18" charset="0"/>
              </a:rPr>
              <a:t>, 5(3), pp. 2893–2899. Available at: </a:t>
            </a:r>
            <a:r>
              <a:rPr lang="en-US" sz="1800">
                <a:latin typeface="Times New Roman" panose="02020603050405020304" pitchFamily="18" charset="0"/>
                <a:cs typeface="Times New Roman" panose="02020603050405020304" pitchFamily="18" charset="0"/>
                <a:hlinkClick r:id="rId7"/>
              </a:rPr>
              <a:t>https://doi.org/10.59188/eduvest.v5i3.50900</a:t>
            </a:r>
            <a:r>
              <a:rPr lang="en-US" sz="1800">
                <a:latin typeface="Times New Roman" panose="02020603050405020304" pitchFamily="18" charset="0"/>
                <a:cs typeface="Times New Roman" panose="02020603050405020304" pitchFamily="18" charset="0"/>
              </a:rPr>
              <a:t>. </a:t>
            </a:r>
          </a:p>
          <a:p>
            <a:r>
              <a:rPr lang="en-US" sz="1800" err="1">
                <a:latin typeface="Times New Roman" panose="02020603050405020304" pitchFamily="18" charset="0"/>
                <a:cs typeface="Times New Roman" panose="02020603050405020304" pitchFamily="18" charset="0"/>
              </a:rPr>
              <a:t>Puţanu</a:t>
            </a:r>
            <a:r>
              <a:rPr lang="en-US" sz="1800">
                <a:latin typeface="Times New Roman" panose="02020603050405020304" pitchFamily="18" charset="0"/>
                <a:cs typeface="Times New Roman" panose="02020603050405020304" pitchFamily="18" charset="0"/>
              </a:rPr>
              <a:t>, A. (2026) “Assessing digital platforms’ impact on organisational communication using Microsoft teams,” </a:t>
            </a:r>
            <a:r>
              <a:rPr lang="en-US" sz="1800" i="1">
                <a:latin typeface="Times New Roman" panose="02020603050405020304" pitchFamily="18" charset="0"/>
                <a:cs typeface="Times New Roman" panose="02020603050405020304" pitchFamily="18" charset="0"/>
              </a:rPr>
              <a:t>Proceedings of the International Conference on Business Excellence</a:t>
            </a:r>
            <a:r>
              <a:rPr lang="en-US" sz="1800">
                <a:latin typeface="Times New Roman" panose="02020603050405020304" pitchFamily="18" charset="0"/>
                <a:cs typeface="Times New Roman" panose="02020603050405020304" pitchFamily="18" charset="0"/>
              </a:rPr>
              <a:t>, 20(1), pp. 1482–1492. Available at: </a:t>
            </a:r>
            <a:r>
              <a:rPr lang="en-US" sz="1800">
                <a:latin typeface="Times New Roman" panose="02020603050405020304" pitchFamily="18" charset="0"/>
                <a:cs typeface="Times New Roman" panose="02020603050405020304" pitchFamily="18" charset="0"/>
                <a:hlinkClick r:id="rId8"/>
              </a:rPr>
              <a:t>https://doi.org/10.2478/picbe-2026-0113</a:t>
            </a:r>
            <a:r>
              <a:rPr lang="en-US" sz="1800">
                <a:latin typeface="Times New Roman" panose="02020603050405020304" pitchFamily="18" charset="0"/>
                <a:cs typeface="Times New Roman" panose="02020603050405020304" pitchFamily="18" charset="0"/>
              </a:rPr>
              <a:t>. </a:t>
            </a:r>
          </a:p>
          <a:p>
            <a:r>
              <a:rPr lang="en-US" sz="1800" err="1">
                <a:latin typeface="Times New Roman" panose="02020603050405020304" pitchFamily="18" charset="0"/>
                <a:cs typeface="Times New Roman" panose="02020603050405020304" pitchFamily="18" charset="0"/>
              </a:rPr>
              <a:t>Veerapandian</a:t>
            </a:r>
            <a:r>
              <a:rPr lang="en-US" sz="1800">
                <a:latin typeface="Times New Roman" panose="02020603050405020304" pitchFamily="18" charset="0"/>
                <a:cs typeface="Times New Roman" panose="02020603050405020304" pitchFamily="18" charset="0"/>
              </a:rPr>
              <a:t>, S., Kaur, H., </a:t>
            </a:r>
            <a:r>
              <a:rPr lang="en-US" sz="1800" err="1">
                <a:latin typeface="Times New Roman" panose="02020603050405020304" pitchFamily="18" charset="0"/>
                <a:cs typeface="Times New Roman" panose="02020603050405020304" pitchFamily="18" charset="0"/>
              </a:rPr>
              <a:t>Madhvarayan</a:t>
            </a:r>
            <a:r>
              <a:rPr lang="en-US" sz="1800">
                <a:latin typeface="Times New Roman" panose="02020603050405020304" pitchFamily="18" charset="0"/>
                <a:cs typeface="Times New Roman" panose="02020603050405020304" pitchFamily="18" charset="0"/>
              </a:rPr>
              <a:t>, A. and Rajamanickam, S. (2021) </a:t>
            </a:r>
            <a:r>
              <a:rPr lang="en-US" sz="1800" i="1">
                <a:latin typeface="Times New Roman" panose="02020603050405020304" pitchFamily="18" charset="0"/>
                <a:cs typeface="Times New Roman" panose="02020603050405020304" pitchFamily="18" charset="0"/>
              </a:rPr>
              <a:t>Reimagine remote working with Microsoft teams: A practical guide to increasing your productivity and enhancing collaboration in the remote world</a:t>
            </a:r>
            <a:r>
              <a:rPr lang="en-US" sz="1800">
                <a:latin typeface="Times New Roman" panose="02020603050405020304" pitchFamily="18" charset="0"/>
                <a:cs typeface="Times New Roman" panose="02020603050405020304" pitchFamily="18" charset="0"/>
              </a:rPr>
              <a:t>. </a:t>
            </a:r>
            <a:r>
              <a:rPr lang="en-US" sz="1800" err="1">
                <a:latin typeface="Times New Roman" panose="02020603050405020304" pitchFamily="18" charset="0"/>
                <a:cs typeface="Times New Roman" panose="02020603050405020304" pitchFamily="18" charset="0"/>
              </a:rPr>
              <a:t>Packt</a:t>
            </a:r>
            <a:r>
              <a:rPr lang="en-US" sz="1800">
                <a:latin typeface="Times New Roman" panose="02020603050405020304" pitchFamily="18" charset="0"/>
                <a:cs typeface="Times New Roman" panose="02020603050405020304" pitchFamily="18" charset="0"/>
              </a:rPr>
              <a:t> Publishing Ltd. Available at: </a:t>
            </a:r>
            <a:r>
              <a:rPr lang="en-US" sz="1800">
                <a:latin typeface="Times New Roman" panose="02020603050405020304" pitchFamily="18" charset="0"/>
                <a:cs typeface="Times New Roman" panose="02020603050405020304" pitchFamily="18" charset="0"/>
                <a:hlinkClick r:id="rId9"/>
              </a:rPr>
              <a:t>https://books.google.com/books?id=Tj9OEAAAQBAJ</a:t>
            </a:r>
            <a:r>
              <a:rPr lang="en-US" sz="1800">
                <a:latin typeface="Times New Roman" panose="02020603050405020304" pitchFamily="18" charset="0"/>
                <a:cs typeface="Times New Roman" panose="02020603050405020304" pitchFamily="18" charset="0"/>
              </a:rPr>
              <a:t> (Accessed: October 2, 2026).</a:t>
            </a:r>
          </a:p>
          <a:p>
            <a:r>
              <a:rPr lang="en-US" sz="1800">
                <a:latin typeface="Times New Roman" panose="02020603050405020304" pitchFamily="18" charset="0"/>
                <a:cs typeface="Times New Roman" panose="02020603050405020304" pitchFamily="18" charset="0"/>
              </a:rPr>
              <a:t>Villegas-Ch, W., Govea, J., </a:t>
            </a:r>
            <a:r>
              <a:rPr lang="en-US" sz="1800" err="1">
                <a:latin typeface="Times New Roman" panose="02020603050405020304" pitchFamily="18" charset="0"/>
                <a:cs typeface="Times New Roman" panose="02020603050405020304" pitchFamily="18" charset="0"/>
              </a:rPr>
              <a:t>Gurierrez</a:t>
            </a:r>
            <a:r>
              <a:rPr lang="en-US" sz="1800">
                <a:latin typeface="Times New Roman" panose="02020603050405020304" pitchFamily="18" charset="0"/>
                <a:cs typeface="Times New Roman" panose="02020603050405020304" pitchFamily="18" charset="0"/>
              </a:rPr>
              <a:t>, R. and Mera-Navarrete, A. (2024) “Improving interaction and assessment in hybrid educational environments: An integrated approach in Microsoft teams with the use of AI techniques,” </a:t>
            </a:r>
            <a:r>
              <a:rPr lang="en-US" sz="1800" i="1">
                <a:latin typeface="Times New Roman" panose="02020603050405020304" pitchFamily="18" charset="0"/>
                <a:cs typeface="Times New Roman" panose="02020603050405020304" pitchFamily="18" charset="0"/>
              </a:rPr>
              <a:t>IEEE Access</a:t>
            </a:r>
            <a:r>
              <a:rPr lang="en-US" sz="1800">
                <a:latin typeface="Times New Roman" panose="02020603050405020304" pitchFamily="18" charset="0"/>
                <a:cs typeface="Times New Roman" panose="02020603050405020304" pitchFamily="18" charset="0"/>
              </a:rPr>
              <a:t>, 12, pp. 93723–93738. Available at: </a:t>
            </a:r>
            <a:r>
              <a:rPr lang="en-US" sz="1800">
                <a:latin typeface="Times New Roman" panose="02020603050405020304" pitchFamily="18" charset="0"/>
                <a:cs typeface="Times New Roman" panose="02020603050405020304" pitchFamily="18" charset="0"/>
                <a:hlinkClick r:id="rId10"/>
              </a:rPr>
              <a:t>https://doi.org/10.1109/access.2024.3424397</a:t>
            </a:r>
            <a:r>
              <a:rPr lang="en-US" sz="1800">
                <a:latin typeface="Times New Roman" panose="02020603050405020304" pitchFamily="18" charset="0"/>
                <a:cs typeface="Times New Roman" panose="02020603050405020304" pitchFamily="18" charset="0"/>
              </a:rPr>
              <a:t>. </a:t>
            </a:r>
          </a:p>
          <a:p>
            <a:endParaRPr lang="en-US"/>
          </a:p>
        </p:txBody>
      </p:sp>
    </p:spTree>
    <p:extLst>
      <p:ext uri="{BB962C8B-B14F-4D97-AF65-F5344CB8AC3E}">
        <p14:creationId xmlns:p14="http://schemas.microsoft.com/office/powerpoint/2010/main" val="41015153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CC7A7-DB9B-C7A9-8A11-7791BFC0CF2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6C3BDB3-9C18-C0BA-86E8-36BBF1A3961A}"/>
              </a:ext>
            </a:extLst>
          </p:cNvPr>
          <p:cNvPicPr>
            <a:picLocks noChangeAspect="1"/>
          </p:cNvPicPr>
          <p:nvPr/>
        </p:nvPicPr>
        <p:blipFill>
          <a:blip r:embed="rId2"/>
          <a:stretch>
            <a:fillRect/>
          </a:stretch>
        </p:blipFill>
        <p:spPr>
          <a:xfrm>
            <a:off x="386080" y="365760"/>
            <a:ext cx="11440160" cy="6116319"/>
          </a:xfrm>
          <a:prstGeom prst="rect">
            <a:avLst/>
          </a:prstGeom>
        </p:spPr>
      </p:pic>
    </p:spTree>
    <p:extLst>
      <p:ext uri="{BB962C8B-B14F-4D97-AF65-F5344CB8AC3E}">
        <p14:creationId xmlns:p14="http://schemas.microsoft.com/office/powerpoint/2010/main" val="371313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
    <p:bg>
      <p:bgPr>
        <a:solidFill>
          <a:srgbClr val="0B1020"/>
        </a:solidFill>
        <a:effectLst/>
      </p:bgPr>
    </p:bg>
    <p:spTree>
      <p:nvGrpSpPr>
        <p:cNvPr id="1" name=""/>
        <p:cNvGrpSpPr/>
        <p:nvPr/>
      </p:nvGrpSpPr>
      <p:grpSpPr>
        <a:xfrm>
          <a:off x="0" y="0"/>
          <a:ext cx="0" cy="0"/>
          <a:chOff x="0" y="0"/>
          <a:chExt cx="0" cy="0"/>
        </a:xfrm>
      </p:grpSpPr>
      <p:sp>
        <p:nvSpPr>
          <p:cNvPr id="2" name="Shape 0"/>
          <p:cNvSpPr/>
          <p:nvPr/>
        </p:nvSpPr>
        <p:spPr>
          <a:xfrm>
            <a:off x="8452965" y="0"/>
            <a:ext cx="3685032" cy="6858000"/>
          </a:xfrm>
          <a:prstGeom prst="rect">
            <a:avLst/>
          </a:prstGeom>
          <a:solidFill>
            <a:srgbClr val="141B33"/>
          </a:solidFill>
          <a:ln w="12700">
            <a:solidFill>
              <a:srgbClr val="141B33">
                <a:alpha val="0"/>
              </a:srgbClr>
            </a:solidFill>
            <a:prstDash val="solid"/>
          </a:ln>
        </p:spPr>
        <p:txBody>
          <a:bodyPr wrap="square"/>
          <a:lstStyle/>
          <a:p>
            <a:endParaRPr/>
          </a:p>
        </p:txBody>
      </p:sp>
      <p:sp>
        <p:nvSpPr>
          <p:cNvPr id="3" name="Shape 1"/>
          <p:cNvSpPr/>
          <p:nvPr/>
        </p:nvSpPr>
        <p:spPr>
          <a:xfrm rot="720000">
            <a:off x="7909560" y="45720"/>
            <a:ext cx="3977640" cy="3337560"/>
          </a:xfrm>
          <a:prstGeom prst="arc">
            <a:avLst/>
          </a:prstGeom>
          <a:solidFill>
            <a:srgbClr val="7C5CFC">
              <a:alpha val="45000"/>
            </a:srgbClr>
          </a:solidFill>
          <a:ln w="12700">
            <a:solidFill>
              <a:srgbClr val="7C5CFC">
                <a:alpha val="0"/>
              </a:srgbClr>
            </a:solidFill>
            <a:prstDash val="solid"/>
          </a:ln>
        </p:spPr>
        <p:txBody>
          <a:bodyPr wrap="square"/>
          <a:lstStyle/>
          <a:p>
            <a:endParaRPr/>
          </a:p>
        </p:txBody>
      </p:sp>
      <p:sp>
        <p:nvSpPr>
          <p:cNvPr id="4" name="Shape 2"/>
          <p:cNvSpPr/>
          <p:nvPr/>
        </p:nvSpPr>
        <p:spPr>
          <a:xfrm>
            <a:off x="9555480" y="4480560"/>
            <a:ext cx="2194560" cy="2194560"/>
          </a:xfrm>
          <a:prstGeom prst="ellipse">
            <a:avLst/>
          </a:prstGeom>
          <a:solidFill>
            <a:srgbClr val="36D3C5">
              <a:alpha val="28000"/>
            </a:srgbClr>
          </a:solidFill>
          <a:ln w="12700">
            <a:solidFill>
              <a:srgbClr val="36D3C5">
                <a:alpha val="0"/>
              </a:srgbClr>
            </a:solidFill>
            <a:prstDash val="solid"/>
          </a:ln>
        </p:spPr>
        <p:txBody>
          <a:bodyPr wrap="square"/>
          <a:lstStyle/>
          <a:p>
            <a:endParaRPr/>
          </a:p>
        </p:txBody>
      </p:sp>
      <p:sp>
        <p:nvSpPr>
          <p:cNvPr id="5" name="Shape 3"/>
          <p:cNvSpPr/>
          <p:nvPr/>
        </p:nvSpPr>
        <p:spPr>
          <a:xfrm>
            <a:off x="658367" y="731520"/>
            <a:ext cx="6857999" cy="0"/>
          </a:xfrm>
          <a:prstGeom prst="line">
            <a:avLst/>
          </a:prstGeom>
          <a:noFill/>
          <a:ln w="63500">
            <a:solidFill>
              <a:srgbClr val="36D3C5"/>
            </a:solidFill>
            <a:prstDash val="solid"/>
            <a:headEnd type="none"/>
            <a:tailEnd type="none"/>
          </a:ln>
        </p:spPr>
        <p:txBody>
          <a:bodyPr wrap="square"/>
          <a:lstStyle/>
          <a:p>
            <a:endParaRPr/>
          </a:p>
        </p:txBody>
      </p:sp>
      <p:sp>
        <p:nvSpPr>
          <p:cNvPr id="6" name="Text 4"/>
          <p:cNvSpPr/>
          <p:nvPr/>
        </p:nvSpPr>
        <p:spPr>
          <a:xfrm>
            <a:off x="658368" y="1051560"/>
            <a:ext cx="7406640" cy="877824"/>
          </a:xfrm>
          <a:prstGeom prst="rect">
            <a:avLst/>
          </a:prstGeom>
          <a:noFill/>
          <a:ln/>
        </p:spPr>
        <p:txBody>
          <a:bodyPr wrap="square" lIns="0" tIns="0" rIns="0" bIns="0" rtlCol="0" anchor="ctr">
            <a:noAutofit/>
          </a:bodyPr>
          <a:lstStyle/>
          <a:p>
            <a:pPr marL="0" indent="0" algn="l">
              <a:buNone/>
            </a:pPr>
            <a:r>
              <a:rPr lang="en-US" sz="5400" b="1">
                <a:solidFill>
                  <a:srgbClr val="36D3C5"/>
                </a:solidFill>
                <a:latin typeface="Times New Roman" pitchFamily="34" charset="0"/>
                <a:ea typeface="Aptos" pitchFamily="34" charset="-122"/>
                <a:cs typeface="Aptos" pitchFamily="34" charset="-120"/>
              </a:rPr>
              <a:t>MICROSOFT TEAMS</a:t>
            </a:r>
            <a:endParaRPr lang="en-US" sz="5400"/>
          </a:p>
        </p:txBody>
      </p:sp>
      <p:sp>
        <p:nvSpPr>
          <p:cNvPr id="7" name="Text 5"/>
          <p:cNvSpPr/>
          <p:nvPr/>
        </p:nvSpPr>
        <p:spPr>
          <a:xfrm>
            <a:off x="658368" y="2130552"/>
            <a:ext cx="6858000" cy="1252728"/>
          </a:xfrm>
          <a:prstGeom prst="rect">
            <a:avLst/>
          </a:prstGeom>
          <a:noFill/>
          <a:ln/>
        </p:spPr>
        <p:txBody>
          <a:bodyPr wrap="square" lIns="0" tIns="0" rIns="0" bIns="0" rtlCol="0" anchor="t">
            <a:normAutofit/>
          </a:bodyPr>
          <a:lstStyle/>
          <a:p>
            <a:pPr marL="0" indent="0" algn="l">
              <a:buNone/>
            </a:pPr>
            <a:r>
              <a:rPr lang="en-US" sz="3200" b="1">
                <a:solidFill>
                  <a:srgbClr val="FFFFFF"/>
                </a:solidFill>
                <a:latin typeface="Times New Roman" pitchFamily="34" charset="0"/>
                <a:ea typeface="Aptos" pitchFamily="34" charset="-122"/>
                <a:cs typeface="Aptos" pitchFamily="34" charset="-120"/>
              </a:rPr>
              <a:t>Communication,</a:t>
            </a:r>
            <a:r>
              <a:rPr lang="en-US" sz="2800"/>
              <a:t> </a:t>
            </a:r>
            <a:r>
              <a:rPr lang="en-US" sz="3200" b="1">
                <a:solidFill>
                  <a:srgbClr val="FFFFFF"/>
                </a:solidFill>
                <a:latin typeface="Times New Roman" pitchFamily="34" charset="0"/>
                <a:ea typeface="Aptos" pitchFamily="34" charset="-122"/>
                <a:cs typeface="Aptos" pitchFamily="34" charset="-120"/>
              </a:rPr>
              <a:t>Efficiency &amp;</a:t>
            </a:r>
            <a:endParaRPr lang="en-US" sz="2800"/>
          </a:p>
          <a:p>
            <a:pPr marL="0" indent="0" algn="l">
              <a:buNone/>
            </a:pPr>
            <a:r>
              <a:rPr lang="en-US" sz="3200" b="1">
                <a:solidFill>
                  <a:srgbClr val="FFFFFF"/>
                </a:solidFill>
                <a:latin typeface="Times New Roman" pitchFamily="34" charset="0"/>
                <a:ea typeface="Aptos" pitchFamily="34" charset="-122"/>
                <a:cs typeface="Aptos" pitchFamily="34" charset="-120"/>
              </a:rPr>
              <a:t>Critical Evaluation</a:t>
            </a:r>
            <a:endParaRPr lang="en-US" sz="2800"/>
          </a:p>
        </p:txBody>
      </p:sp>
      <p:sp>
        <p:nvSpPr>
          <p:cNvPr id="8" name="Text 6"/>
          <p:cNvSpPr/>
          <p:nvPr/>
        </p:nvSpPr>
        <p:spPr>
          <a:xfrm>
            <a:off x="676655" y="3584448"/>
            <a:ext cx="7645709" cy="1106822"/>
          </a:xfrm>
          <a:prstGeom prst="rect">
            <a:avLst/>
          </a:prstGeom>
          <a:noFill/>
          <a:ln/>
        </p:spPr>
        <p:txBody>
          <a:bodyPr wrap="square" lIns="0" tIns="0" rIns="0" bIns="0" rtlCol="0" anchor="ctr">
            <a:normAutofit/>
          </a:bodyPr>
          <a:lstStyle/>
          <a:p>
            <a:pPr marL="0" indent="0" algn="l">
              <a:buNone/>
            </a:pPr>
            <a:r>
              <a:rPr sz="3200" b="1">
                <a:solidFill>
                  <a:srgbClr val="C9C4D7"/>
                </a:solidFill>
                <a:latin typeface="Times New Roman"/>
              </a:rPr>
              <a:t>Q4 Efficiency &amp; communication   </a:t>
            </a:r>
            <a:endParaRPr lang="en-US" sz="3200" b="1">
              <a:solidFill>
                <a:srgbClr val="C9C4D7"/>
              </a:solidFill>
              <a:latin typeface="Times New Roman"/>
            </a:endParaRPr>
          </a:p>
          <a:p>
            <a:pPr marL="0" indent="0" algn="l">
              <a:buNone/>
            </a:pPr>
            <a:r>
              <a:rPr sz="3200" b="1">
                <a:solidFill>
                  <a:srgbClr val="C9C4D7"/>
                </a:solidFill>
                <a:latin typeface="Times New Roman"/>
              </a:rPr>
              <a:t>Q5 Advantages &amp; limitations</a:t>
            </a:r>
            <a:endParaRPr lang="en-US" sz="3200"/>
          </a:p>
        </p:txBody>
      </p:sp>
      <p:sp>
        <p:nvSpPr>
          <p:cNvPr id="12" name="Shape 10"/>
          <p:cNvSpPr/>
          <p:nvPr/>
        </p:nvSpPr>
        <p:spPr>
          <a:xfrm>
            <a:off x="8942832" y="1856232"/>
            <a:ext cx="2331720" cy="1920240"/>
          </a:xfrm>
          <a:prstGeom prst="roundRect">
            <a:avLst>
              <a:gd name="adj" fmla="val 5714"/>
            </a:avLst>
          </a:prstGeom>
          <a:solidFill>
            <a:srgbClr val="171F39"/>
          </a:solidFill>
          <a:ln w="12700">
            <a:solidFill>
              <a:srgbClr val="2A3555"/>
            </a:solidFill>
            <a:prstDash val="solid"/>
          </a:ln>
          <a:effectLst>
            <a:outerShdw blurRad="16510" dist="50800" dir="2700000" algn="bl" rotWithShape="0">
              <a:srgbClr val="B8C0D2">
                <a:alpha val="15000"/>
              </a:srgbClr>
            </a:outerShdw>
          </a:effectLst>
        </p:spPr>
        <p:txBody>
          <a:bodyPr wrap="square"/>
          <a:lstStyle/>
          <a:p>
            <a:endParaRPr/>
          </a:p>
        </p:txBody>
      </p:sp>
      <p:sp>
        <p:nvSpPr>
          <p:cNvPr id="13" name="Shape 11"/>
          <p:cNvSpPr/>
          <p:nvPr/>
        </p:nvSpPr>
        <p:spPr>
          <a:xfrm>
            <a:off x="9308592" y="2276856"/>
            <a:ext cx="868680" cy="868680"/>
          </a:xfrm>
          <a:prstGeom prst="roundRect">
            <a:avLst>
              <a:gd name="adj" fmla="val 12632"/>
            </a:avLst>
          </a:prstGeom>
          <a:solidFill>
            <a:srgbClr val="7C5CFC"/>
          </a:solidFill>
          <a:ln w="12700">
            <a:solidFill>
              <a:srgbClr val="7C5CFC">
                <a:alpha val="0"/>
              </a:srgbClr>
            </a:solidFill>
            <a:prstDash val="solid"/>
          </a:ln>
        </p:spPr>
        <p:txBody>
          <a:bodyPr wrap="square"/>
          <a:lstStyle/>
          <a:p>
            <a:endParaRPr/>
          </a:p>
        </p:txBody>
      </p:sp>
      <p:sp>
        <p:nvSpPr>
          <p:cNvPr id="14" name="Text 12"/>
          <p:cNvSpPr/>
          <p:nvPr/>
        </p:nvSpPr>
        <p:spPr>
          <a:xfrm>
            <a:off x="9308592" y="2240280"/>
            <a:ext cx="868680" cy="914400"/>
          </a:xfrm>
          <a:prstGeom prst="rect">
            <a:avLst/>
          </a:prstGeom>
          <a:noFill/>
          <a:ln/>
        </p:spPr>
        <p:txBody>
          <a:bodyPr wrap="square" lIns="0" tIns="0" rIns="0" bIns="0" rtlCol="0" anchor="ctr">
            <a:normAutofit/>
          </a:bodyPr>
          <a:lstStyle/>
          <a:p>
            <a:pPr marL="0" indent="0" algn="ctr">
              <a:buNone/>
            </a:pPr>
            <a:r>
              <a:rPr lang="en-US" sz="3100" b="1">
                <a:solidFill>
                  <a:srgbClr val="FFFFFF"/>
                </a:solidFill>
                <a:latin typeface="Times New Roman" pitchFamily="34" charset="0"/>
                <a:ea typeface="Aptos" pitchFamily="34" charset="-122"/>
                <a:cs typeface="Aptos" pitchFamily="34" charset="-120"/>
              </a:rPr>
              <a:t>T</a:t>
            </a:r>
            <a:endParaRPr lang="en-US" sz="3100"/>
          </a:p>
        </p:txBody>
      </p:sp>
      <p:sp>
        <p:nvSpPr>
          <p:cNvPr id="15" name="Shape 13"/>
          <p:cNvSpPr/>
          <p:nvPr/>
        </p:nvSpPr>
        <p:spPr>
          <a:xfrm>
            <a:off x="10259568" y="2130552"/>
            <a:ext cx="402336" cy="402336"/>
          </a:xfrm>
          <a:prstGeom prst="ellipse">
            <a:avLst/>
          </a:prstGeom>
          <a:solidFill>
            <a:srgbClr val="36D3C5"/>
          </a:solidFill>
          <a:ln w="12700">
            <a:solidFill>
              <a:srgbClr val="36D3C5">
                <a:alpha val="0"/>
              </a:srgbClr>
            </a:solidFill>
            <a:prstDash val="solid"/>
          </a:ln>
        </p:spPr>
        <p:txBody>
          <a:bodyPr wrap="square"/>
          <a:lstStyle/>
          <a:p>
            <a:endParaRPr/>
          </a:p>
        </p:txBody>
      </p:sp>
      <p:sp>
        <p:nvSpPr>
          <p:cNvPr id="16" name="Shape 14"/>
          <p:cNvSpPr/>
          <p:nvPr/>
        </p:nvSpPr>
        <p:spPr>
          <a:xfrm>
            <a:off x="10140696" y="2596896"/>
            <a:ext cx="658368" cy="704088"/>
          </a:xfrm>
          <a:prstGeom prst="roundRect">
            <a:avLst>
              <a:gd name="adj" fmla="val 22222"/>
            </a:avLst>
          </a:prstGeom>
          <a:solidFill>
            <a:srgbClr val="2C3561"/>
          </a:solidFill>
          <a:ln w="12700">
            <a:solidFill>
              <a:srgbClr val="2C3561">
                <a:alpha val="0"/>
              </a:srgbClr>
            </a:solidFill>
            <a:prstDash val="solid"/>
          </a:ln>
        </p:spPr>
        <p:txBody>
          <a:bodyPr wrap="square"/>
          <a:lstStyle/>
          <a:p>
            <a:endParaRPr/>
          </a:p>
        </p:txBody>
      </p:sp>
      <p:sp>
        <p:nvSpPr>
          <p:cNvPr id="17" name="Shape 15"/>
          <p:cNvSpPr/>
          <p:nvPr/>
        </p:nvSpPr>
        <p:spPr>
          <a:xfrm>
            <a:off x="10725912" y="2258568"/>
            <a:ext cx="310896" cy="310896"/>
          </a:xfrm>
          <a:prstGeom prst="ellipse">
            <a:avLst/>
          </a:prstGeom>
          <a:solidFill>
            <a:srgbClr val="A99BFF"/>
          </a:solidFill>
          <a:ln w="12700">
            <a:solidFill>
              <a:srgbClr val="A99BFF">
                <a:alpha val="0"/>
              </a:srgbClr>
            </a:solidFill>
            <a:prstDash val="solid"/>
          </a:ln>
        </p:spPr>
        <p:txBody>
          <a:bodyPr wrap="square"/>
          <a:lstStyle/>
          <a:p>
            <a:endParaRPr/>
          </a:p>
        </p:txBody>
      </p:sp>
      <p:sp>
        <p:nvSpPr>
          <p:cNvPr id="18" name="Text 16"/>
          <p:cNvSpPr/>
          <p:nvPr/>
        </p:nvSpPr>
        <p:spPr>
          <a:xfrm>
            <a:off x="676655" y="4876264"/>
            <a:ext cx="2816352" cy="493776"/>
          </a:xfrm>
          <a:prstGeom prst="rect">
            <a:avLst/>
          </a:prstGeom>
          <a:noFill/>
          <a:ln/>
        </p:spPr>
        <p:txBody>
          <a:bodyPr wrap="square" lIns="0" tIns="0" rIns="0" bIns="0" rtlCol="0" anchor="ctr">
            <a:noAutofit/>
          </a:bodyPr>
          <a:lstStyle/>
          <a:p>
            <a:pPr marL="0" indent="0" algn="l">
              <a:buNone/>
            </a:pPr>
            <a:r>
              <a:rPr lang="en-US" sz="2000">
                <a:solidFill>
                  <a:srgbClr val="B9C3D9"/>
                </a:solidFill>
                <a:latin typeface="Times New Roman" pitchFamily="34" charset="0"/>
                <a:ea typeface="Aptos" pitchFamily="34" charset="-122"/>
                <a:cs typeface="Aptos" pitchFamily="34" charset="-120"/>
              </a:rPr>
              <a:t>Student Name: Sofia Nasir</a:t>
            </a:r>
            <a:endParaRPr lang="en-US" sz="2000"/>
          </a:p>
        </p:txBody>
      </p:sp>
      <p:sp>
        <p:nvSpPr>
          <p:cNvPr id="19" name="Text 17"/>
          <p:cNvSpPr/>
          <p:nvPr/>
        </p:nvSpPr>
        <p:spPr>
          <a:xfrm>
            <a:off x="692491" y="5203843"/>
            <a:ext cx="2505456" cy="657431"/>
          </a:xfrm>
          <a:prstGeom prst="rect">
            <a:avLst/>
          </a:prstGeom>
          <a:noFill/>
          <a:ln/>
        </p:spPr>
        <p:txBody>
          <a:bodyPr wrap="square" lIns="0" tIns="0" rIns="0" bIns="0" rtlCol="0" anchor="ctr">
            <a:noAutofit/>
          </a:bodyPr>
          <a:lstStyle/>
          <a:p>
            <a:r>
              <a:rPr lang="en-US" sz="2000">
                <a:solidFill>
                  <a:srgbClr val="B9C3D9"/>
                </a:solidFill>
                <a:latin typeface="Times New Roman" pitchFamily="34" charset="0"/>
                <a:ea typeface="Aptos" pitchFamily="34" charset="-122"/>
                <a:cs typeface="Aptos" pitchFamily="34" charset="-120"/>
              </a:rPr>
              <a:t>Student ID: 2604391 </a:t>
            </a:r>
            <a:endParaRPr lang="en-US" sz="2000"/>
          </a:p>
        </p:txBody>
      </p:sp>
      <p:sp>
        <p:nvSpPr>
          <p:cNvPr id="21" name="Text 19"/>
          <p:cNvSpPr/>
          <p:nvPr/>
        </p:nvSpPr>
        <p:spPr>
          <a:xfrm>
            <a:off x="11265408" y="6355080"/>
            <a:ext cx="411480" cy="256032"/>
          </a:xfrm>
          <a:prstGeom prst="rect">
            <a:avLst/>
          </a:prstGeom>
          <a:noFill/>
          <a:ln/>
        </p:spPr>
        <p:txBody>
          <a:bodyPr wrap="square" lIns="0" tIns="0" rIns="0" bIns="0" rtlCol="0" anchor="ctr">
            <a:normAutofit/>
          </a:bodyPr>
          <a:lstStyle/>
          <a:p>
            <a:pPr marL="0" indent="0" algn="r">
              <a:buNone/>
            </a:pPr>
            <a:r>
              <a:rPr lang="en-US" sz="1250" b="1">
                <a:solidFill>
                  <a:srgbClr val="6F7890"/>
                </a:solidFill>
                <a:latin typeface="Times New Roman" pitchFamily="34" charset="0"/>
                <a:ea typeface="Aptos" pitchFamily="34" charset="-122"/>
                <a:cs typeface="Aptos" pitchFamily="34" charset="-120"/>
              </a:rPr>
              <a:t>01</a:t>
            </a:r>
            <a:endParaRPr lang="en-US" sz="1200"/>
          </a:p>
        </p:txBody>
      </p:sp>
    </p:spTree>
    <p:extLst>
      <p:ext uri="{BB962C8B-B14F-4D97-AF65-F5344CB8AC3E}">
        <p14:creationId xmlns:p14="http://schemas.microsoft.com/office/powerpoint/2010/main" val="32419906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566928" y="438912"/>
            <a:ext cx="868680" cy="310896"/>
          </a:xfrm>
          <a:prstGeom prst="roundRect">
            <a:avLst>
              <a:gd name="adj" fmla="val 23529"/>
            </a:avLst>
          </a:prstGeom>
          <a:solidFill>
            <a:srgbClr val="EEEAFE"/>
          </a:solidFill>
          <a:ln w="12700">
            <a:solidFill>
              <a:srgbClr val="EEEAFE">
                <a:alpha val="0"/>
              </a:srgbClr>
            </a:solidFill>
            <a:prstDash val="solid"/>
          </a:ln>
        </p:spPr>
        <p:txBody>
          <a:bodyPr wrap="square"/>
          <a:lstStyle/>
          <a:p>
            <a:endParaRPr/>
          </a:p>
        </p:txBody>
      </p:sp>
      <p:sp>
        <p:nvSpPr>
          <p:cNvPr id="4" name="Text 2"/>
          <p:cNvSpPr/>
          <p:nvPr/>
        </p:nvSpPr>
        <p:spPr>
          <a:xfrm>
            <a:off x="530352" y="456897"/>
            <a:ext cx="10789920" cy="566928"/>
          </a:xfrm>
          <a:prstGeom prst="rect">
            <a:avLst/>
          </a:prstGeom>
          <a:noFill/>
          <a:ln/>
        </p:spPr>
        <p:txBody>
          <a:bodyPr wrap="square" lIns="0" tIns="0" rIns="0" bIns="0" rtlCol="0" anchor="b">
            <a:normAutofit/>
          </a:bodyPr>
          <a:lstStyle/>
          <a:p>
            <a:pPr marL="0" indent="0" algn="l">
              <a:buNone/>
            </a:pPr>
            <a:r>
              <a:rPr lang="en-US" sz="3000" b="1">
                <a:solidFill>
                  <a:srgbClr val="141827"/>
                </a:solidFill>
                <a:latin typeface="Times New Roman" pitchFamily="34" charset="0"/>
                <a:ea typeface="Aptos" pitchFamily="34" charset="-122"/>
                <a:cs typeface="Aptos" pitchFamily="34" charset="-120"/>
              </a:rPr>
              <a:t>Two questions, one argument</a:t>
            </a:r>
            <a:endParaRPr lang="en-US" sz="2650"/>
          </a:p>
        </p:txBody>
      </p:sp>
      <p:sp>
        <p:nvSpPr>
          <p:cNvPr id="5" name="Text 3"/>
          <p:cNvSpPr/>
          <p:nvPr/>
        </p:nvSpPr>
        <p:spPr>
          <a:xfrm>
            <a:off x="566928" y="1069545"/>
            <a:ext cx="11109960" cy="750989"/>
          </a:xfrm>
          <a:prstGeom prst="rect">
            <a:avLst/>
          </a:prstGeom>
          <a:noFill/>
          <a:ln/>
        </p:spPr>
        <p:txBody>
          <a:bodyPr wrap="square" lIns="0" tIns="0" rIns="0" bIns="0" rtlCol="0" anchor="t">
            <a:normAutofit/>
          </a:bodyPr>
          <a:lstStyle/>
          <a:p>
            <a:pPr marL="0" indent="0" algn="l">
              <a:buNone/>
            </a:pPr>
            <a:r>
              <a:rPr lang="en-US" sz="2000">
                <a:solidFill>
                  <a:schemeClr val="tx2">
                    <a:lumMod val="75000"/>
                  </a:schemeClr>
                </a:solidFill>
                <a:latin typeface="Times New Roman" pitchFamily="34" charset="0"/>
                <a:ea typeface="Aptos" pitchFamily="34" charset="-122"/>
                <a:cs typeface="Aptos" pitchFamily="34" charset="-120"/>
              </a:rPr>
              <a:t>Microsoft Teams adds value when communication becomes visible, organised and easy to continue across time and location.</a:t>
            </a:r>
            <a:endParaRPr lang="en-US" sz="2000">
              <a:solidFill>
                <a:schemeClr val="tx2">
                  <a:lumMod val="75000"/>
                </a:schemeClr>
              </a:solidFill>
            </a:endParaRPr>
          </a:p>
        </p:txBody>
      </p:sp>
      <p:sp>
        <p:nvSpPr>
          <p:cNvPr id="7" name="Shape 5"/>
          <p:cNvSpPr/>
          <p:nvPr/>
        </p:nvSpPr>
        <p:spPr>
          <a:xfrm>
            <a:off x="818956" y="2487167"/>
            <a:ext cx="1467044" cy="2606415"/>
          </a:xfrm>
          <a:prstGeom prst="roundRect">
            <a:avLst>
              <a:gd name="adj" fmla="val 6452"/>
            </a:avLst>
          </a:prstGeom>
          <a:solidFill>
            <a:srgbClr val="FFECEC"/>
          </a:solidFill>
          <a:ln w="12700">
            <a:solidFill>
              <a:srgbClr val="FFECEC">
                <a:alpha val="0"/>
              </a:srgbClr>
            </a:solidFill>
            <a:prstDash val="solid"/>
          </a:ln>
        </p:spPr>
        <p:txBody>
          <a:bodyPr wrap="square"/>
          <a:lstStyle/>
          <a:p>
            <a:endParaRPr sz="2000"/>
          </a:p>
        </p:txBody>
      </p:sp>
      <p:sp>
        <p:nvSpPr>
          <p:cNvPr id="11" name="Text 8"/>
          <p:cNvSpPr/>
          <p:nvPr/>
        </p:nvSpPr>
        <p:spPr>
          <a:xfrm>
            <a:off x="328052" y="2868917"/>
            <a:ext cx="1723076" cy="283465"/>
          </a:xfrm>
          <a:prstGeom prst="rect">
            <a:avLst/>
          </a:prstGeom>
          <a:noFill/>
          <a:ln/>
        </p:spPr>
        <p:txBody>
          <a:bodyPr wrap="square" lIns="0" tIns="0" rIns="0" bIns="0" rtlCol="0" anchor="ctr">
            <a:noAutofit/>
          </a:bodyPr>
          <a:lstStyle/>
          <a:p>
            <a:pPr marL="0" indent="0" algn="ctr">
              <a:buNone/>
            </a:pPr>
            <a:r>
              <a:rPr lang="en-US" sz="2000" b="1">
                <a:solidFill>
                  <a:srgbClr val="141827"/>
                </a:solidFill>
                <a:latin typeface="Times New Roman" pitchFamily="34" charset="0"/>
                <a:ea typeface="Aptos" pitchFamily="34" charset="-122"/>
                <a:cs typeface="Aptos" pitchFamily="34" charset="-120"/>
              </a:rPr>
              <a:t>SCATTERED</a:t>
            </a:r>
            <a:endParaRPr lang="en-US" sz="2000"/>
          </a:p>
        </p:txBody>
      </p:sp>
      <p:sp>
        <p:nvSpPr>
          <p:cNvPr id="12" name="Text 9"/>
          <p:cNvSpPr/>
          <p:nvPr/>
        </p:nvSpPr>
        <p:spPr>
          <a:xfrm>
            <a:off x="453196" y="3252877"/>
            <a:ext cx="1686500" cy="2197324"/>
          </a:xfrm>
          <a:prstGeom prst="rect">
            <a:avLst/>
          </a:prstGeom>
          <a:noFill/>
          <a:ln/>
        </p:spPr>
        <p:txBody>
          <a:bodyPr wrap="square" lIns="0" tIns="0" rIns="0" bIns="0" rtlCol="0" anchor="t">
            <a:noAutofit/>
          </a:bodyPr>
          <a:lstStyle/>
          <a:p>
            <a:pPr marL="0" indent="0" algn="ctr">
              <a:buNone/>
            </a:pPr>
            <a:r>
              <a:rPr lang="en-US" sz="2400">
                <a:solidFill>
                  <a:srgbClr val="5C667D"/>
                </a:solidFill>
                <a:latin typeface="Times New Roman" pitchFamily="34" charset="0"/>
                <a:ea typeface="Aptos" pitchFamily="34" charset="-122"/>
                <a:cs typeface="Aptos" pitchFamily="34" charset="-120"/>
              </a:rPr>
              <a:t>Messages, files and decisions sit in different places.</a:t>
            </a:r>
            <a:endParaRPr lang="en-US" sz="2400"/>
          </a:p>
        </p:txBody>
      </p:sp>
      <p:pic>
        <p:nvPicPr>
          <p:cNvPr id="13"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20493" y="2933482"/>
            <a:ext cx="245310" cy="245310"/>
          </a:xfrm>
          <a:prstGeom prst="rect">
            <a:avLst/>
          </a:prstGeom>
        </p:spPr>
      </p:pic>
      <p:sp>
        <p:nvSpPr>
          <p:cNvPr id="14" name="Shape 10"/>
          <p:cNvSpPr/>
          <p:nvPr/>
        </p:nvSpPr>
        <p:spPr>
          <a:xfrm>
            <a:off x="2602036" y="2487167"/>
            <a:ext cx="1467044" cy="2606415"/>
          </a:xfrm>
          <a:prstGeom prst="roundRect">
            <a:avLst>
              <a:gd name="adj" fmla="val 6452"/>
            </a:avLst>
          </a:prstGeom>
          <a:solidFill>
            <a:srgbClr val="EEEAFE"/>
          </a:solidFill>
          <a:ln w="12700">
            <a:solidFill>
              <a:srgbClr val="EEEAFE">
                <a:alpha val="0"/>
              </a:srgbClr>
            </a:solidFill>
            <a:prstDash val="solid"/>
          </a:ln>
        </p:spPr>
        <p:txBody>
          <a:bodyPr wrap="square"/>
          <a:lstStyle/>
          <a:p>
            <a:endParaRPr sz="2000"/>
          </a:p>
        </p:txBody>
      </p:sp>
      <p:sp>
        <p:nvSpPr>
          <p:cNvPr id="18" name="Text 13"/>
          <p:cNvSpPr/>
          <p:nvPr/>
        </p:nvSpPr>
        <p:spPr>
          <a:xfrm>
            <a:off x="2333734" y="2569464"/>
            <a:ext cx="1900506" cy="945065"/>
          </a:xfrm>
          <a:prstGeom prst="rect">
            <a:avLst/>
          </a:prstGeom>
          <a:noFill/>
          <a:ln/>
        </p:spPr>
        <p:txBody>
          <a:bodyPr wrap="square" lIns="0" tIns="0" rIns="0" bIns="0" rtlCol="0" anchor="ctr">
            <a:noAutofit/>
          </a:bodyPr>
          <a:lstStyle/>
          <a:p>
            <a:pPr marL="0" indent="0" algn="ctr">
              <a:buNone/>
            </a:pPr>
            <a:r>
              <a:rPr lang="en-US" sz="2000" b="1">
                <a:solidFill>
                  <a:srgbClr val="141827"/>
                </a:solidFill>
                <a:latin typeface="Times New Roman" pitchFamily="34" charset="0"/>
                <a:ea typeface="Aptos" pitchFamily="34" charset="-122"/>
                <a:cs typeface="Aptos" pitchFamily="34" charset="-120"/>
              </a:rPr>
              <a:t>CENTRALISED</a:t>
            </a:r>
            <a:endParaRPr lang="en-US" sz="2000"/>
          </a:p>
        </p:txBody>
      </p:sp>
      <p:sp>
        <p:nvSpPr>
          <p:cNvPr id="19" name="Text 14"/>
          <p:cNvSpPr/>
          <p:nvPr/>
        </p:nvSpPr>
        <p:spPr>
          <a:xfrm>
            <a:off x="2407998" y="3252876"/>
            <a:ext cx="1826242" cy="735929"/>
          </a:xfrm>
          <a:prstGeom prst="rect">
            <a:avLst/>
          </a:prstGeom>
          <a:noFill/>
          <a:ln/>
        </p:spPr>
        <p:txBody>
          <a:bodyPr wrap="square" lIns="0" tIns="0" rIns="0" bIns="0" rtlCol="0" anchor="t">
            <a:noAutofit/>
          </a:bodyPr>
          <a:lstStyle/>
          <a:p>
            <a:pPr marL="0" indent="0" algn="ctr">
              <a:buNone/>
            </a:pPr>
            <a:r>
              <a:rPr lang="en-US" sz="2400">
                <a:solidFill>
                  <a:srgbClr val="5C667D"/>
                </a:solidFill>
                <a:latin typeface="Times New Roman" pitchFamily="34" charset="0"/>
                <a:ea typeface="Aptos" pitchFamily="34" charset="-122"/>
                <a:cs typeface="Aptos" pitchFamily="34" charset="-120"/>
              </a:rPr>
              <a:t>Teams brings conversations, meetings and shared files together.</a:t>
            </a:r>
            <a:endParaRPr lang="en-US" sz="2400"/>
          </a:p>
        </p:txBody>
      </p:sp>
      <p:pic>
        <p:nvPicPr>
          <p:cNvPr id="20"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289517" y="2944063"/>
            <a:ext cx="245310" cy="245310"/>
          </a:xfrm>
          <a:prstGeom prst="rect">
            <a:avLst/>
          </a:prstGeom>
        </p:spPr>
      </p:pic>
      <p:sp>
        <p:nvSpPr>
          <p:cNvPr id="25" name="Text 18"/>
          <p:cNvSpPr/>
          <p:nvPr/>
        </p:nvSpPr>
        <p:spPr>
          <a:xfrm>
            <a:off x="4598848" y="2893593"/>
            <a:ext cx="1715425" cy="286195"/>
          </a:xfrm>
          <a:prstGeom prst="rect">
            <a:avLst/>
          </a:prstGeom>
          <a:noFill/>
          <a:ln/>
        </p:spPr>
        <p:txBody>
          <a:bodyPr wrap="square" lIns="0" tIns="0" rIns="0" bIns="0" rtlCol="0" anchor="ctr">
            <a:noAutofit/>
          </a:bodyPr>
          <a:lstStyle/>
          <a:p>
            <a:pPr marL="0" indent="0" algn="ctr">
              <a:buNone/>
            </a:pPr>
            <a:r>
              <a:rPr lang="en-US" sz="2000" b="1">
                <a:solidFill>
                  <a:srgbClr val="141827"/>
                </a:solidFill>
                <a:latin typeface="Times New Roman" pitchFamily="34" charset="0"/>
                <a:ea typeface="Aptos" pitchFamily="34" charset="-122"/>
                <a:cs typeface="Aptos" pitchFamily="34" charset="-120"/>
              </a:rPr>
              <a:t>TRACEABLE</a:t>
            </a:r>
            <a:endParaRPr lang="en-US" sz="2000"/>
          </a:p>
        </p:txBody>
      </p:sp>
      <p:sp>
        <p:nvSpPr>
          <p:cNvPr id="26" name="Text 19"/>
          <p:cNvSpPr/>
          <p:nvPr/>
        </p:nvSpPr>
        <p:spPr>
          <a:xfrm>
            <a:off x="4598849" y="3323392"/>
            <a:ext cx="1715424" cy="735929"/>
          </a:xfrm>
          <a:prstGeom prst="rect">
            <a:avLst/>
          </a:prstGeom>
          <a:noFill/>
          <a:ln/>
        </p:spPr>
        <p:txBody>
          <a:bodyPr wrap="square" lIns="0" tIns="0" rIns="0" bIns="0" rtlCol="0" anchor="t">
            <a:noAutofit/>
          </a:bodyPr>
          <a:lstStyle/>
          <a:p>
            <a:pPr marL="0" indent="0" algn="ctr">
              <a:buNone/>
            </a:pPr>
            <a:r>
              <a:rPr lang="en-US" sz="2400">
                <a:solidFill>
                  <a:srgbClr val="5C667D"/>
                </a:solidFill>
                <a:latin typeface="Times New Roman" pitchFamily="34" charset="0"/>
                <a:ea typeface="Aptos" pitchFamily="34" charset="-122"/>
                <a:cs typeface="Aptos" pitchFamily="34" charset="-120"/>
              </a:rPr>
              <a:t>Staff can revisit decisions and catch up</a:t>
            </a:r>
            <a:endParaRPr lang="en-US" sz="2400"/>
          </a:p>
        </p:txBody>
      </p:sp>
      <p:pic>
        <p:nvPicPr>
          <p:cNvPr id="27" name="Image 5"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287430" y="2944063"/>
            <a:ext cx="245310" cy="245310"/>
          </a:xfrm>
          <a:prstGeom prst="rect">
            <a:avLst/>
          </a:prstGeom>
        </p:spPr>
      </p:pic>
      <p:grpSp>
        <p:nvGrpSpPr>
          <p:cNvPr id="42" name="Group 41">
            <a:extLst>
              <a:ext uri="{FF2B5EF4-FFF2-40B4-BE49-F238E27FC236}">
                <a16:creationId xmlns:a16="http://schemas.microsoft.com/office/drawing/2014/main" id="{7D019956-44F4-45FB-85BD-1558E9449BE8}"/>
              </a:ext>
            </a:extLst>
          </p:cNvPr>
          <p:cNvGrpSpPr/>
          <p:nvPr/>
        </p:nvGrpSpPr>
        <p:grpSpPr>
          <a:xfrm>
            <a:off x="453196" y="2047339"/>
            <a:ext cx="7504566" cy="868178"/>
            <a:chOff x="955954" y="2697480"/>
            <a:chExt cx="6231230" cy="868178"/>
          </a:xfrm>
        </p:grpSpPr>
        <p:sp>
          <p:nvSpPr>
            <p:cNvPr id="8" name="Shape 6"/>
            <p:cNvSpPr/>
            <p:nvPr/>
          </p:nvSpPr>
          <p:spPr>
            <a:xfrm>
              <a:off x="1288986" y="2697480"/>
              <a:ext cx="548958" cy="592832"/>
            </a:xfrm>
            <a:prstGeom prst="ellipse">
              <a:avLst/>
            </a:prstGeom>
            <a:solidFill>
              <a:srgbClr val="FF6B6B"/>
            </a:solidFill>
            <a:ln w="12700">
              <a:solidFill>
                <a:srgbClr val="FF6B6B">
                  <a:alpha val="0"/>
                </a:srgbClr>
              </a:solidFill>
              <a:prstDash val="solid"/>
            </a:ln>
          </p:spPr>
          <p:txBody>
            <a:bodyPr wrap="square"/>
            <a:lstStyle/>
            <a:p>
              <a:endParaRPr sz="2000"/>
            </a:p>
          </p:txBody>
        </p:sp>
        <p:pic>
          <p:nvPicPr>
            <p:cNvPr id="9"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422046" y="2840674"/>
              <a:ext cx="272703" cy="272703"/>
            </a:xfrm>
            <a:prstGeom prst="rect">
              <a:avLst/>
            </a:prstGeom>
          </p:spPr>
        </p:pic>
        <p:sp>
          <p:nvSpPr>
            <p:cNvPr id="10" name="Text 7"/>
            <p:cNvSpPr/>
            <p:nvPr/>
          </p:nvSpPr>
          <p:spPr>
            <a:xfrm>
              <a:off x="955954" y="3310127"/>
              <a:ext cx="1202030" cy="255531"/>
            </a:xfrm>
            <a:prstGeom prst="rect">
              <a:avLst/>
            </a:prstGeom>
            <a:noFill/>
            <a:ln/>
          </p:spPr>
          <p:txBody>
            <a:bodyPr wrap="square" lIns="0" tIns="0" rIns="0" bIns="0" rtlCol="0" anchor="ctr">
              <a:noAutofit/>
            </a:bodyPr>
            <a:lstStyle/>
            <a:p>
              <a:pPr marL="0" indent="0" algn="ctr">
                <a:buNone/>
              </a:pPr>
              <a:r>
                <a:rPr lang="en-US" sz="2000" b="1">
                  <a:solidFill>
                    <a:srgbClr val="FF6B6B"/>
                  </a:solidFill>
                  <a:latin typeface="Times New Roman" pitchFamily="34" charset="0"/>
                  <a:ea typeface="Aptos" pitchFamily="34" charset="-122"/>
                  <a:cs typeface="Aptos" pitchFamily="34" charset="-120"/>
                </a:rPr>
                <a:t>01</a:t>
              </a:r>
              <a:endParaRPr lang="en-US" sz="2000"/>
            </a:p>
          </p:txBody>
        </p:sp>
        <p:sp>
          <p:nvSpPr>
            <p:cNvPr id="15" name="Shape 11"/>
            <p:cNvSpPr/>
            <p:nvPr/>
          </p:nvSpPr>
          <p:spPr>
            <a:xfrm>
              <a:off x="3072066" y="2697480"/>
              <a:ext cx="548958" cy="592832"/>
            </a:xfrm>
            <a:prstGeom prst="ellipse">
              <a:avLst/>
            </a:prstGeom>
            <a:solidFill>
              <a:srgbClr val="7C5CFC"/>
            </a:solidFill>
            <a:ln w="12700">
              <a:solidFill>
                <a:srgbClr val="7C5CFC">
                  <a:alpha val="0"/>
                </a:srgbClr>
              </a:solidFill>
              <a:prstDash val="solid"/>
            </a:ln>
          </p:spPr>
          <p:txBody>
            <a:bodyPr wrap="square"/>
            <a:lstStyle/>
            <a:p>
              <a:endParaRPr sz="2000"/>
            </a:p>
          </p:txBody>
        </p:sp>
        <p:pic>
          <p:nvPicPr>
            <p:cNvPr id="16"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205126" y="2840674"/>
              <a:ext cx="272703" cy="272703"/>
            </a:xfrm>
            <a:prstGeom prst="rect">
              <a:avLst/>
            </a:prstGeom>
          </p:spPr>
        </p:pic>
        <p:sp>
          <p:nvSpPr>
            <p:cNvPr id="17" name="Text 12"/>
            <p:cNvSpPr/>
            <p:nvPr/>
          </p:nvSpPr>
          <p:spPr>
            <a:xfrm>
              <a:off x="2739034" y="3310127"/>
              <a:ext cx="1202030" cy="255531"/>
            </a:xfrm>
            <a:prstGeom prst="rect">
              <a:avLst/>
            </a:prstGeom>
            <a:noFill/>
            <a:ln/>
          </p:spPr>
          <p:txBody>
            <a:bodyPr wrap="square" lIns="0" tIns="0" rIns="0" bIns="0" rtlCol="0" anchor="ctr">
              <a:noAutofit/>
            </a:bodyPr>
            <a:lstStyle/>
            <a:p>
              <a:pPr marL="0" indent="0" algn="ctr">
                <a:buNone/>
              </a:pPr>
              <a:r>
                <a:rPr lang="en-US" sz="2000" b="1">
                  <a:solidFill>
                    <a:srgbClr val="7C5CFC"/>
                  </a:solidFill>
                  <a:latin typeface="Times New Roman" pitchFamily="34" charset="0"/>
                  <a:ea typeface="Aptos" pitchFamily="34" charset="-122"/>
                  <a:cs typeface="Aptos" pitchFamily="34" charset="-120"/>
                </a:rPr>
                <a:t>02</a:t>
              </a:r>
              <a:endParaRPr lang="en-US" sz="2000"/>
            </a:p>
          </p:txBody>
        </p:sp>
        <p:sp>
          <p:nvSpPr>
            <p:cNvPr id="22" name="Shape 16"/>
            <p:cNvSpPr/>
            <p:nvPr/>
          </p:nvSpPr>
          <p:spPr>
            <a:xfrm>
              <a:off x="4855146" y="2697480"/>
              <a:ext cx="548958" cy="592832"/>
            </a:xfrm>
            <a:prstGeom prst="ellipse">
              <a:avLst/>
            </a:prstGeom>
            <a:solidFill>
              <a:srgbClr val="36D3C5"/>
            </a:solidFill>
            <a:ln w="12700">
              <a:solidFill>
                <a:srgbClr val="36D3C5">
                  <a:alpha val="0"/>
                </a:srgbClr>
              </a:solidFill>
              <a:prstDash val="solid"/>
            </a:ln>
          </p:spPr>
          <p:txBody>
            <a:bodyPr wrap="square"/>
            <a:lstStyle/>
            <a:p>
              <a:endParaRPr sz="2000"/>
            </a:p>
          </p:txBody>
        </p:sp>
        <p:pic>
          <p:nvPicPr>
            <p:cNvPr id="23" name="Image 4"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988206" y="2840674"/>
              <a:ext cx="272703" cy="272703"/>
            </a:xfrm>
            <a:prstGeom prst="rect">
              <a:avLst/>
            </a:prstGeom>
          </p:spPr>
        </p:pic>
        <p:sp>
          <p:nvSpPr>
            <p:cNvPr id="24" name="Text 17"/>
            <p:cNvSpPr/>
            <p:nvPr/>
          </p:nvSpPr>
          <p:spPr>
            <a:xfrm>
              <a:off x="4522114" y="3310127"/>
              <a:ext cx="1202030" cy="255531"/>
            </a:xfrm>
            <a:prstGeom prst="rect">
              <a:avLst/>
            </a:prstGeom>
            <a:noFill/>
            <a:ln/>
          </p:spPr>
          <p:txBody>
            <a:bodyPr wrap="square" lIns="0" tIns="0" rIns="0" bIns="0" rtlCol="0" anchor="ctr">
              <a:noAutofit/>
            </a:bodyPr>
            <a:lstStyle/>
            <a:p>
              <a:pPr marL="0" indent="0" algn="ctr">
                <a:buNone/>
              </a:pPr>
              <a:r>
                <a:rPr lang="en-US" sz="2000" b="1">
                  <a:solidFill>
                    <a:srgbClr val="36D3C5"/>
                  </a:solidFill>
                  <a:latin typeface="Times New Roman" pitchFamily="34" charset="0"/>
                  <a:ea typeface="Aptos" pitchFamily="34" charset="-122"/>
                  <a:cs typeface="Aptos" pitchFamily="34" charset="-120"/>
                </a:rPr>
                <a:t>03</a:t>
              </a:r>
              <a:endParaRPr lang="en-US" sz="2000"/>
            </a:p>
          </p:txBody>
        </p:sp>
        <p:sp>
          <p:nvSpPr>
            <p:cNvPr id="29" name="Shape 21"/>
            <p:cNvSpPr/>
            <p:nvPr/>
          </p:nvSpPr>
          <p:spPr>
            <a:xfrm>
              <a:off x="6638226" y="2697480"/>
              <a:ext cx="548958" cy="592832"/>
            </a:xfrm>
            <a:prstGeom prst="ellipse">
              <a:avLst/>
            </a:prstGeom>
            <a:solidFill>
              <a:srgbClr val="FFB84D"/>
            </a:solidFill>
            <a:ln w="12700">
              <a:solidFill>
                <a:srgbClr val="FFB84D">
                  <a:alpha val="0"/>
                </a:srgbClr>
              </a:solidFill>
              <a:prstDash val="solid"/>
            </a:ln>
          </p:spPr>
          <p:txBody>
            <a:bodyPr wrap="square"/>
            <a:lstStyle/>
            <a:p>
              <a:endParaRPr sz="2000"/>
            </a:p>
          </p:txBody>
        </p:sp>
        <p:pic>
          <p:nvPicPr>
            <p:cNvPr id="30" name="Image 6"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771286" y="2840674"/>
              <a:ext cx="272703" cy="272703"/>
            </a:xfrm>
            <a:prstGeom prst="rect">
              <a:avLst/>
            </a:prstGeom>
          </p:spPr>
        </p:pic>
      </p:grpSp>
      <p:sp>
        <p:nvSpPr>
          <p:cNvPr id="31" name="Text 22"/>
          <p:cNvSpPr/>
          <p:nvPr/>
        </p:nvSpPr>
        <p:spPr>
          <a:xfrm>
            <a:off x="7035850" y="2644923"/>
            <a:ext cx="1202030" cy="255531"/>
          </a:xfrm>
          <a:prstGeom prst="rect">
            <a:avLst/>
          </a:prstGeom>
          <a:noFill/>
          <a:ln/>
        </p:spPr>
        <p:txBody>
          <a:bodyPr wrap="square" lIns="0" tIns="0" rIns="0" bIns="0" rtlCol="0" anchor="ctr">
            <a:noAutofit/>
          </a:bodyPr>
          <a:lstStyle/>
          <a:p>
            <a:pPr marL="0" indent="0" algn="ctr">
              <a:buNone/>
            </a:pPr>
            <a:r>
              <a:rPr lang="en-US" sz="2000" b="1">
                <a:solidFill>
                  <a:srgbClr val="FFB84D"/>
                </a:solidFill>
                <a:latin typeface="Times New Roman" pitchFamily="34" charset="0"/>
                <a:ea typeface="Aptos" pitchFamily="34" charset="-122"/>
                <a:cs typeface="Aptos" pitchFamily="34" charset="-120"/>
              </a:rPr>
              <a:t>04</a:t>
            </a:r>
            <a:endParaRPr lang="en-US" sz="2000"/>
          </a:p>
        </p:txBody>
      </p:sp>
      <p:sp>
        <p:nvSpPr>
          <p:cNvPr id="32" name="Text 23"/>
          <p:cNvSpPr/>
          <p:nvPr/>
        </p:nvSpPr>
        <p:spPr>
          <a:xfrm>
            <a:off x="6507402" y="2883562"/>
            <a:ext cx="2081137" cy="345149"/>
          </a:xfrm>
          <a:prstGeom prst="rect">
            <a:avLst/>
          </a:prstGeom>
          <a:noFill/>
          <a:ln/>
        </p:spPr>
        <p:txBody>
          <a:bodyPr wrap="square" lIns="0" tIns="0" rIns="0" bIns="0" rtlCol="0" anchor="ctr">
            <a:noAutofit/>
          </a:bodyPr>
          <a:lstStyle/>
          <a:p>
            <a:pPr marL="0" indent="0" algn="ctr">
              <a:buNone/>
            </a:pPr>
            <a:r>
              <a:rPr lang="en-US" sz="2000" b="1">
                <a:solidFill>
                  <a:srgbClr val="141827"/>
                </a:solidFill>
                <a:latin typeface="Times New Roman" pitchFamily="34" charset="0"/>
                <a:ea typeface="Aptos" pitchFamily="34" charset="-122"/>
                <a:cs typeface="Aptos" pitchFamily="34" charset="-120"/>
              </a:rPr>
              <a:t>COORDINATED</a:t>
            </a:r>
            <a:endParaRPr lang="en-US" sz="2000"/>
          </a:p>
        </p:txBody>
      </p:sp>
      <p:sp>
        <p:nvSpPr>
          <p:cNvPr id="33" name="Text 24"/>
          <p:cNvSpPr/>
          <p:nvPr/>
        </p:nvSpPr>
        <p:spPr>
          <a:xfrm>
            <a:off x="6532740" y="3239843"/>
            <a:ext cx="2242608" cy="735929"/>
          </a:xfrm>
          <a:prstGeom prst="rect">
            <a:avLst/>
          </a:prstGeom>
          <a:noFill/>
          <a:ln/>
        </p:spPr>
        <p:txBody>
          <a:bodyPr wrap="square" lIns="0" tIns="0" rIns="0" bIns="0" rtlCol="0" anchor="t">
            <a:noAutofit/>
          </a:bodyPr>
          <a:lstStyle/>
          <a:p>
            <a:pPr marL="0" indent="0" algn="ctr">
              <a:buNone/>
            </a:pPr>
            <a:r>
              <a:rPr lang="en-US" sz="2400">
                <a:solidFill>
                  <a:srgbClr val="5C667D"/>
                </a:solidFill>
                <a:latin typeface="Times New Roman" pitchFamily="34" charset="0"/>
                <a:ea typeface="Aptos" pitchFamily="34" charset="-122"/>
                <a:cs typeface="Aptos" pitchFamily="34" charset="-120"/>
              </a:rPr>
              <a:t>Clearer information supports faster action and fewer repeats.</a:t>
            </a:r>
            <a:endParaRPr lang="en-US" sz="2400"/>
          </a:p>
        </p:txBody>
      </p:sp>
      <p:sp>
        <p:nvSpPr>
          <p:cNvPr id="34" name="Shape 25"/>
          <p:cNvSpPr/>
          <p:nvPr/>
        </p:nvSpPr>
        <p:spPr>
          <a:xfrm>
            <a:off x="8933134" y="2057399"/>
            <a:ext cx="2679745" cy="3866319"/>
          </a:xfrm>
          <a:prstGeom prst="roundRect">
            <a:avLst>
              <a:gd name="adj" fmla="val 3380"/>
            </a:avLst>
          </a:prstGeom>
          <a:solidFill>
            <a:srgbClr val="0B1020"/>
          </a:solidFill>
          <a:ln w="12700">
            <a:solidFill>
              <a:srgbClr val="0B1020"/>
            </a:solidFill>
            <a:prstDash val="solid"/>
          </a:ln>
          <a:effectLst>
            <a:outerShdw blurRad="16510" dist="50800" dir="2700000" algn="bl" rotWithShape="0">
              <a:srgbClr val="B8C0D2">
                <a:alpha val="15000"/>
              </a:srgbClr>
            </a:outerShdw>
          </a:effectLst>
        </p:spPr>
        <p:txBody>
          <a:bodyPr wrap="square"/>
          <a:lstStyle/>
          <a:p>
            <a:endParaRPr/>
          </a:p>
        </p:txBody>
      </p:sp>
      <p:sp>
        <p:nvSpPr>
          <p:cNvPr id="35" name="Text 26"/>
          <p:cNvSpPr/>
          <p:nvPr/>
        </p:nvSpPr>
        <p:spPr>
          <a:xfrm>
            <a:off x="9123206" y="2331719"/>
            <a:ext cx="2151345" cy="275409"/>
          </a:xfrm>
          <a:prstGeom prst="rect">
            <a:avLst/>
          </a:prstGeom>
          <a:noFill/>
          <a:ln/>
        </p:spPr>
        <p:txBody>
          <a:bodyPr wrap="square" lIns="0" tIns="0" rIns="0" bIns="0" rtlCol="0" anchor="ctr">
            <a:normAutofit/>
          </a:bodyPr>
          <a:lstStyle/>
          <a:p>
            <a:pPr marL="0" indent="0" algn="l">
              <a:buNone/>
            </a:pPr>
            <a:r>
              <a:rPr lang="en-US" sz="1150" b="1">
                <a:solidFill>
                  <a:srgbClr val="36D3C5"/>
                </a:solidFill>
                <a:latin typeface="Times New Roman" pitchFamily="34" charset="0"/>
                <a:ea typeface="Aptos" pitchFamily="34" charset="-122"/>
                <a:cs typeface="Aptos" pitchFamily="34" charset="-120"/>
              </a:rPr>
              <a:t>EVIDENCE LENS</a:t>
            </a:r>
            <a:endParaRPr lang="en-US" sz="1000"/>
          </a:p>
        </p:txBody>
      </p:sp>
      <p:sp>
        <p:nvSpPr>
          <p:cNvPr id="36" name="Text 27"/>
          <p:cNvSpPr/>
          <p:nvPr/>
        </p:nvSpPr>
        <p:spPr>
          <a:xfrm>
            <a:off x="9121612" y="2697480"/>
            <a:ext cx="2143796" cy="1355860"/>
          </a:xfrm>
          <a:prstGeom prst="rect">
            <a:avLst/>
          </a:prstGeom>
          <a:noFill/>
          <a:ln/>
        </p:spPr>
        <p:txBody>
          <a:bodyPr wrap="square" lIns="0" tIns="0" rIns="0" bIns="0" rtlCol="0" anchor="t">
            <a:normAutofit fontScale="92500" lnSpcReduction="20000"/>
          </a:bodyPr>
          <a:lstStyle/>
          <a:p>
            <a:pPr marL="0" indent="0" algn="l">
              <a:buNone/>
            </a:pPr>
            <a:r>
              <a:rPr lang="en-US" sz="2250" b="1">
                <a:solidFill>
                  <a:srgbClr val="FFFFFF"/>
                </a:solidFill>
                <a:latin typeface="Times New Roman" pitchFamily="34" charset="0"/>
                <a:ea typeface="Aptos" pitchFamily="34" charset="-122"/>
                <a:cs typeface="Aptos" pitchFamily="34" charset="-120"/>
              </a:rPr>
              <a:t>Digital platforms shape team processes — not just message exchange.</a:t>
            </a:r>
            <a:endParaRPr lang="en-US" sz="2100"/>
          </a:p>
        </p:txBody>
      </p:sp>
      <p:sp>
        <p:nvSpPr>
          <p:cNvPr id="37" name="Shape 28"/>
          <p:cNvSpPr/>
          <p:nvPr/>
        </p:nvSpPr>
        <p:spPr>
          <a:xfrm>
            <a:off x="9155580" y="4053340"/>
            <a:ext cx="2075859" cy="0"/>
          </a:xfrm>
          <a:prstGeom prst="line">
            <a:avLst/>
          </a:prstGeom>
          <a:noFill/>
          <a:ln w="12700">
            <a:solidFill>
              <a:srgbClr val="33415D"/>
            </a:solidFill>
            <a:prstDash val="solid"/>
          </a:ln>
        </p:spPr>
        <p:txBody>
          <a:bodyPr wrap="square"/>
          <a:lstStyle/>
          <a:p>
            <a:endParaRPr/>
          </a:p>
        </p:txBody>
      </p:sp>
      <p:sp>
        <p:nvSpPr>
          <p:cNvPr id="38" name="Text 29"/>
          <p:cNvSpPr/>
          <p:nvPr/>
        </p:nvSpPr>
        <p:spPr>
          <a:xfrm>
            <a:off x="9118420" y="4114799"/>
            <a:ext cx="2128699" cy="1059265"/>
          </a:xfrm>
          <a:prstGeom prst="rect">
            <a:avLst/>
          </a:prstGeom>
          <a:noFill/>
          <a:ln/>
        </p:spPr>
        <p:txBody>
          <a:bodyPr wrap="square" lIns="0" tIns="0" rIns="0" bIns="0" rtlCol="0" anchor="t">
            <a:normAutofit/>
          </a:bodyPr>
          <a:lstStyle/>
          <a:p>
            <a:pPr marL="0" indent="0" algn="l">
              <a:buNone/>
            </a:pPr>
            <a:r>
              <a:rPr lang="en-US" sz="1250">
                <a:solidFill>
                  <a:srgbClr val="CAD2E3"/>
                </a:solidFill>
                <a:latin typeface="Times New Roman" pitchFamily="34" charset="0"/>
                <a:ea typeface="Aptos" pitchFamily="34" charset="-122"/>
                <a:cs typeface="Aptos" pitchFamily="34" charset="-120"/>
              </a:rPr>
              <a:t>Lane et al. (2024) review how collaboration technologies affect communication, coordination and performance in teams.</a:t>
            </a:r>
            <a:endParaRPr lang="en-US" sz="1120"/>
          </a:p>
        </p:txBody>
      </p:sp>
      <p:sp>
        <p:nvSpPr>
          <p:cNvPr id="39" name="Shape 30"/>
          <p:cNvSpPr/>
          <p:nvPr/>
        </p:nvSpPr>
        <p:spPr>
          <a:xfrm>
            <a:off x="530352" y="6144768"/>
            <a:ext cx="11109960" cy="0"/>
          </a:xfrm>
          <a:prstGeom prst="line">
            <a:avLst/>
          </a:prstGeom>
          <a:noFill/>
          <a:ln w="10160">
            <a:solidFill>
              <a:srgbClr val="D5DAE7"/>
            </a:solidFill>
            <a:prstDash val="solid"/>
          </a:ln>
        </p:spPr>
        <p:txBody>
          <a:bodyPr wrap="square"/>
          <a:lstStyle/>
          <a:p>
            <a:endParaRPr/>
          </a:p>
        </p:txBody>
      </p:sp>
      <p:sp>
        <p:nvSpPr>
          <p:cNvPr id="40" name="Text 31"/>
          <p:cNvSpPr/>
          <p:nvPr/>
        </p:nvSpPr>
        <p:spPr>
          <a:xfrm>
            <a:off x="2992076" y="6472097"/>
            <a:ext cx="10972800" cy="192024"/>
          </a:xfrm>
          <a:prstGeom prst="rect">
            <a:avLst/>
          </a:prstGeom>
          <a:noFill/>
          <a:ln/>
        </p:spPr>
        <p:txBody>
          <a:bodyPr wrap="square" lIns="0" tIns="0" rIns="0" bIns="0" rtlCol="0" anchor="t">
            <a:normAutofit/>
          </a:bodyPr>
          <a:lstStyle/>
          <a:p>
            <a:pPr marL="0" indent="0" algn="l">
              <a:buNone/>
            </a:pPr>
            <a:r>
              <a:rPr lang="en-US" sz="980" i="1">
                <a:solidFill>
                  <a:srgbClr val="6B7489"/>
                </a:solidFill>
                <a:latin typeface="Times New Roman" pitchFamily="34" charset="0"/>
                <a:ea typeface="Aptos" pitchFamily="34" charset="-122"/>
                <a:cs typeface="Aptos" pitchFamily="34" charset="-120"/>
              </a:rPr>
              <a:t>Academic basis: Lane et al. (2024); Puţanu (2026).</a:t>
            </a:r>
            <a:endParaRPr lang="en-US" sz="850"/>
          </a:p>
        </p:txBody>
      </p:sp>
      <p:sp>
        <p:nvSpPr>
          <p:cNvPr id="41" name="Slide Number Placeholder 0"/>
          <p:cNvSpPr>
            <a:spLocks noGrp="1"/>
          </p:cNvSpPr>
          <p:nvPr>
            <p:ph type="sldNum" sz="quarter" idx="4294967295"/>
          </p:nvPr>
        </p:nvSpPr>
        <p:spPr>
          <a:xfrm>
            <a:off x="11722608" y="6446520"/>
            <a:ext cx="800000" cy="300000"/>
          </a:xfrm>
          <a:prstGeom prst="rect">
            <a:avLst/>
          </a:prstGeom>
          <a:extLst>
            <a:ext uri="{C572A759-6A51-4108-AA02-DFA0A04FC94B}">
              <ma14:wrappingTextBoxFlag xmlns:ma14="http://schemas.microsoft.com/office/mac/drawingml/2011/main" xmlns="" val="0"/>
            </a:ext>
          </a:extLst>
        </p:spPr>
        <p:txBody>
          <a:bodyPr wrap="square"/>
          <a:lstStyle>
            <a:lvl1pPr>
              <a:defRPr sz="800">
                <a:solidFill>
                  <a:srgbClr val="6F7890"/>
                </a:solidFill>
                <a:latin typeface="Aptos"/>
                <a:ea typeface="Aptos"/>
                <a:cs typeface="Aptos"/>
              </a:defRPr>
            </a:lvl1pPr>
          </a:lstStyle>
          <a:p>
            <a:pPr algn="l"/>
            <a:fld id="{F7021451-1387-4CA6-816F-3879F97B5CBC}" type="slidenum">
              <a:rPr lang="en-US" b="0"/>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566928" y="438912"/>
            <a:ext cx="868680" cy="310896"/>
          </a:xfrm>
          <a:prstGeom prst="roundRect">
            <a:avLst>
              <a:gd name="adj" fmla="val 23529"/>
            </a:avLst>
          </a:prstGeom>
          <a:solidFill>
            <a:srgbClr val="EEEAFE"/>
          </a:solidFill>
          <a:ln w="12700">
            <a:solidFill>
              <a:srgbClr val="EEEAFE">
                <a:alpha val="0"/>
              </a:srgbClr>
            </a:solidFill>
            <a:prstDash val="solid"/>
          </a:ln>
        </p:spPr>
        <p:txBody>
          <a:bodyPr wrap="square"/>
          <a:lstStyle/>
          <a:p>
            <a:endParaRPr/>
          </a:p>
        </p:txBody>
      </p:sp>
      <p:sp>
        <p:nvSpPr>
          <p:cNvPr id="3" name="Text 1"/>
          <p:cNvSpPr/>
          <p:nvPr/>
        </p:nvSpPr>
        <p:spPr>
          <a:xfrm>
            <a:off x="640080" y="457200"/>
            <a:ext cx="722376" cy="265176"/>
          </a:xfrm>
          <a:prstGeom prst="rect">
            <a:avLst/>
          </a:prstGeom>
          <a:noFill/>
          <a:ln/>
        </p:spPr>
        <p:txBody>
          <a:bodyPr wrap="square" lIns="0" tIns="0" rIns="0" bIns="0" rtlCol="0" anchor="ctr">
            <a:normAutofit/>
          </a:bodyPr>
          <a:lstStyle/>
          <a:p>
            <a:pPr marL="0" indent="0" algn="ctr">
              <a:buNone/>
            </a:pPr>
            <a:r>
              <a:rPr lang="en-US" sz="100" b="1">
                <a:solidFill>
                  <a:srgbClr val="EEEAFE"/>
                </a:solidFill>
                <a:latin typeface="Times New Roman" pitchFamily="34" charset="0"/>
                <a:ea typeface="Aptos" pitchFamily="34" charset="-122"/>
                <a:cs typeface="Aptos" pitchFamily="34" charset="-120"/>
              </a:rPr>
              <a:t>Q4</a:t>
            </a:r>
            <a:endParaRPr lang="en-US" sz="950"/>
          </a:p>
        </p:txBody>
      </p:sp>
      <p:sp>
        <p:nvSpPr>
          <p:cNvPr id="4" name="Text 2"/>
          <p:cNvSpPr/>
          <p:nvPr/>
        </p:nvSpPr>
        <p:spPr>
          <a:xfrm>
            <a:off x="566928" y="841248"/>
            <a:ext cx="10789920" cy="566928"/>
          </a:xfrm>
          <a:prstGeom prst="rect">
            <a:avLst/>
          </a:prstGeom>
          <a:noFill/>
          <a:ln/>
        </p:spPr>
        <p:txBody>
          <a:bodyPr wrap="square" lIns="0" tIns="0" rIns="0" bIns="0" rtlCol="0" anchor="b">
            <a:normAutofit/>
          </a:bodyPr>
          <a:lstStyle/>
          <a:p>
            <a:pPr marL="0" indent="0" algn="l">
              <a:buNone/>
            </a:pPr>
            <a:r>
              <a:rPr lang="en-US" sz="3050" b="1">
                <a:solidFill>
                  <a:srgbClr val="141827"/>
                </a:solidFill>
                <a:latin typeface="Times New Roman" pitchFamily="34" charset="0"/>
                <a:ea typeface="Aptos" pitchFamily="34" charset="-122"/>
                <a:cs typeface="Aptos" pitchFamily="34" charset="-120"/>
              </a:rPr>
              <a:t>How Microsoft Teams improves efficiency and communication</a:t>
            </a:r>
            <a:endParaRPr lang="en-US" sz="2650"/>
          </a:p>
        </p:txBody>
      </p:sp>
      <p:sp>
        <p:nvSpPr>
          <p:cNvPr id="5" name="Text 3"/>
          <p:cNvSpPr/>
          <p:nvPr/>
        </p:nvSpPr>
        <p:spPr>
          <a:xfrm>
            <a:off x="576867" y="1471818"/>
            <a:ext cx="10607040" cy="347472"/>
          </a:xfrm>
          <a:prstGeom prst="rect">
            <a:avLst/>
          </a:prstGeom>
          <a:noFill/>
          <a:ln/>
        </p:spPr>
        <p:txBody>
          <a:bodyPr wrap="square" lIns="0" tIns="0" rIns="0" bIns="0" rtlCol="0" anchor="t">
            <a:normAutofit/>
          </a:bodyPr>
          <a:lstStyle/>
          <a:p>
            <a:pPr marL="0" indent="0" algn="l">
              <a:buNone/>
            </a:pPr>
            <a:r>
              <a:rPr lang="en-US" sz="1520">
                <a:solidFill>
                  <a:srgbClr val="5C667D"/>
                </a:solidFill>
                <a:latin typeface="Times New Roman" pitchFamily="34" charset="0"/>
                <a:ea typeface="Aptos" pitchFamily="34" charset="-122"/>
                <a:cs typeface="Aptos" pitchFamily="34" charset="-120"/>
              </a:rPr>
              <a:t>Four mechanisms matter most for Ashford: speed, continuity, coordination and reach.</a:t>
            </a:r>
            <a:endParaRPr lang="en-US" sz="1300"/>
          </a:p>
        </p:txBody>
      </p:sp>
      <p:sp>
        <p:nvSpPr>
          <p:cNvPr id="6" name="Shape 4"/>
          <p:cNvSpPr/>
          <p:nvPr/>
        </p:nvSpPr>
        <p:spPr>
          <a:xfrm>
            <a:off x="4840194" y="2157984"/>
            <a:ext cx="2560320" cy="2560320"/>
          </a:xfrm>
          <a:prstGeom prst="ellipse">
            <a:avLst/>
          </a:prstGeom>
          <a:solidFill>
            <a:srgbClr val="0B1020"/>
          </a:solidFill>
          <a:ln w="12700">
            <a:solidFill>
              <a:srgbClr val="0B1020">
                <a:alpha val="0"/>
              </a:srgbClr>
            </a:solidFill>
            <a:prstDash val="solid"/>
          </a:ln>
          <a:effectLst>
            <a:outerShdw blurRad="15240" dist="50800" dir="16200000" algn="bl" rotWithShape="0">
              <a:srgbClr val="7783A6">
                <a:alpha val="22000"/>
              </a:srgbClr>
            </a:outerShdw>
          </a:effectLst>
        </p:spPr>
        <p:txBody>
          <a:bodyPr wrap="square"/>
          <a:lstStyle/>
          <a:p>
            <a:endParaRPr/>
          </a:p>
        </p:txBody>
      </p:sp>
      <p:sp>
        <p:nvSpPr>
          <p:cNvPr id="7" name="Text 5"/>
          <p:cNvSpPr/>
          <p:nvPr/>
        </p:nvSpPr>
        <p:spPr>
          <a:xfrm>
            <a:off x="5193792" y="2953512"/>
            <a:ext cx="1755648" cy="429768"/>
          </a:xfrm>
          <a:prstGeom prst="rect">
            <a:avLst/>
          </a:prstGeom>
          <a:noFill/>
          <a:ln/>
        </p:spPr>
        <p:txBody>
          <a:bodyPr wrap="square" lIns="0" tIns="0" rIns="0" bIns="0" rtlCol="0" anchor="ctr">
            <a:normAutofit fontScale="92500" lnSpcReduction="10000"/>
          </a:bodyPr>
          <a:lstStyle/>
          <a:p>
            <a:pPr marL="0" indent="0" algn="ctr">
              <a:buNone/>
            </a:pPr>
            <a:r>
              <a:rPr lang="en-US" sz="3200" b="1">
                <a:solidFill>
                  <a:srgbClr val="FFFFFF"/>
                </a:solidFill>
                <a:latin typeface="Times New Roman" pitchFamily="34" charset="0"/>
                <a:ea typeface="Aptos" pitchFamily="34" charset="-122"/>
                <a:cs typeface="Aptos" pitchFamily="34" charset="-120"/>
              </a:rPr>
              <a:t>TEAMS</a:t>
            </a:r>
            <a:endParaRPr lang="en-US" sz="3200"/>
          </a:p>
        </p:txBody>
      </p:sp>
      <p:sp>
        <p:nvSpPr>
          <p:cNvPr id="8" name="Text 6"/>
          <p:cNvSpPr/>
          <p:nvPr/>
        </p:nvSpPr>
        <p:spPr>
          <a:xfrm>
            <a:off x="5175504" y="3438144"/>
            <a:ext cx="1783080" cy="274320"/>
          </a:xfrm>
          <a:prstGeom prst="rect">
            <a:avLst/>
          </a:prstGeom>
          <a:noFill/>
          <a:ln/>
        </p:spPr>
        <p:txBody>
          <a:bodyPr wrap="square" lIns="0" tIns="0" rIns="0" bIns="0" rtlCol="0" anchor="ctr">
            <a:normAutofit fontScale="92500" lnSpcReduction="10000"/>
          </a:bodyPr>
          <a:lstStyle/>
          <a:p>
            <a:pPr marL="0" indent="0" algn="ctr">
              <a:buNone/>
            </a:pPr>
            <a:r>
              <a:rPr lang="en-US" sz="2000">
                <a:solidFill>
                  <a:srgbClr val="BFC9DE"/>
                </a:solidFill>
                <a:latin typeface="Times New Roman" pitchFamily="34" charset="0"/>
                <a:ea typeface="Aptos" pitchFamily="34" charset="-122"/>
                <a:cs typeface="Aptos" pitchFamily="34" charset="-120"/>
              </a:rPr>
              <a:t>shared workspace</a:t>
            </a:r>
            <a:endParaRPr lang="en-US"/>
          </a:p>
        </p:txBody>
      </p:sp>
      <p:sp>
        <p:nvSpPr>
          <p:cNvPr id="9" name="Shape 7"/>
          <p:cNvSpPr/>
          <p:nvPr/>
        </p:nvSpPr>
        <p:spPr>
          <a:xfrm>
            <a:off x="658368" y="1901952"/>
            <a:ext cx="3297950" cy="1714322"/>
          </a:xfrm>
          <a:prstGeom prst="roundRect">
            <a:avLst>
              <a:gd name="adj" fmla="val 7895"/>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10" name="Shape 8"/>
          <p:cNvSpPr/>
          <p:nvPr/>
        </p:nvSpPr>
        <p:spPr>
          <a:xfrm>
            <a:off x="859535" y="2012046"/>
            <a:ext cx="458845" cy="438912"/>
          </a:xfrm>
          <a:prstGeom prst="ellipse">
            <a:avLst/>
          </a:prstGeom>
          <a:solidFill>
            <a:srgbClr val="FFB84D"/>
          </a:solidFill>
          <a:ln w="12700">
            <a:solidFill>
              <a:srgbClr val="FFB84D">
                <a:alpha val="0"/>
              </a:srgbClr>
            </a:solidFill>
            <a:prstDash val="solid"/>
          </a:ln>
        </p:spPr>
        <p:txBody>
          <a:bodyPr wrap="square"/>
          <a:lstStyle/>
          <a:p>
            <a:endParaRPr/>
          </a:p>
        </p:txBody>
      </p:sp>
      <p:pic>
        <p:nvPicPr>
          <p:cNvPr id="11"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8041" y="2130552"/>
            <a:ext cx="211069" cy="201900"/>
          </a:xfrm>
          <a:prstGeom prst="rect">
            <a:avLst/>
          </a:prstGeom>
        </p:spPr>
      </p:pic>
      <p:sp>
        <p:nvSpPr>
          <p:cNvPr id="12" name="Text 9"/>
          <p:cNvSpPr/>
          <p:nvPr/>
        </p:nvSpPr>
        <p:spPr>
          <a:xfrm>
            <a:off x="1426464" y="2103120"/>
            <a:ext cx="2294226" cy="274320"/>
          </a:xfrm>
          <a:prstGeom prst="rect">
            <a:avLst/>
          </a:prstGeom>
          <a:noFill/>
          <a:ln/>
        </p:spPr>
        <p:txBody>
          <a:bodyPr wrap="square" lIns="0" tIns="0" rIns="0" bIns="0" rtlCol="0" anchor="ctr">
            <a:normAutofit/>
          </a:bodyPr>
          <a:lstStyle/>
          <a:p>
            <a:pPr marL="0" indent="0" algn="l">
              <a:buNone/>
            </a:pPr>
            <a:r>
              <a:rPr lang="en-US" b="1">
                <a:solidFill>
                  <a:srgbClr val="FFB84D"/>
                </a:solidFill>
                <a:latin typeface="Times New Roman" pitchFamily="34" charset="0"/>
                <a:ea typeface="Aptos" pitchFamily="34" charset="-122"/>
                <a:cs typeface="Aptos" pitchFamily="34" charset="-120"/>
              </a:rPr>
              <a:t>01  SPEED</a:t>
            </a:r>
            <a:endParaRPr lang="en-US"/>
          </a:p>
        </p:txBody>
      </p:sp>
      <p:sp>
        <p:nvSpPr>
          <p:cNvPr id="13" name="Text 10"/>
          <p:cNvSpPr/>
          <p:nvPr/>
        </p:nvSpPr>
        <p:spPr>
          <a:xfrm>
            <a:off x="859536" y="2487168"/>
            <a:ext cx="2877342" cy="713232"/>
          </a:xfrm>
          <a:prstGeom prst="rect">
            <a:avLst/>
          </a:prstGeom>
          <a:noFill/>
          <a:ln/>
        </p:spPr>
        <p:txBody>
          <a:bodyPr wrap="square" lIns="0" tIns="0" rIns="0" bIns="0" rtlCol="0" anchor="t">
            <a:noAutofit/>
          </a:bodyPr>
          <a:lstStyle/>
          <a:p>
            <a:pPr marL="0" indent="0" algn="l">
              <a:buNone/>
            </a:pPr>
            <a:r>
              <a:rPr lang="en-US">
                <a:solidFill>
                  <a:srgbClr val="5C667D"/>
                </a:solidFill>
                <a:latin typeface="Times New Roman" pitchFamily="34" charset="0"/>
                <a:ea typeface="Aptos" pitchFamily="34" charset="-122"/>
                <a:cs typeface="Aptos" pitchFamily="34" charset="-120"/>
              </a:rPr>
              <a:t>Real-time chat and channel updates reduce delays created by waiting for separate emails or meetings.</a:t>
            </a:r>
            <a:endParaRPr lang="en-US"/>
          </a:p>
        </p:txBody>
      </p:sp>
      <p:sp>
        <p:nvSpPr>
          <p:cNvPr id="14" name="Shape 11"/>
          <p:cNvSpPr/>
          <p:nvPr/>
        </p:nvSpPr>
        <p:spPr>
          <a:xfrm>
            <a:off x="658368" y="3803903"/>
            <a:ext cx="3154680" cy="1737359"/>
          </a:xfrm>
          <a:prstGeom prst="roundRect">
            <a:avLst>
              <a:gd name="adj" fmla="val 7895"/>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15" name="Shape 12"/>
          <p:cNvSpPr/>
          <p:nvPr/>
        </p:nvSpPr>
        <p:spPr>
          <a:xfrm>
            <a:off x="847374" y="3913633"/>
            <a:ext cx="438912" cy="438912"/>
          </a:xfrm>
          <a:prstGeom prst="ellipse">
            <a:avLst/>
          </a:prstGeom>
          <a:solidFill>
            <a:srgbClr val="36D3C5"/>
          </a:solidFill>
          <a:ln w="12700">
            <a:solidFill>
              <a:srgbClr val="36D3C5">
                <a:alpha val="0"/>
              </a:srgbClr>
            </a:solidFill>
            <a:prstDash val="solid"/>
          </a:ln>
        </p:spPr>
        <p:txBody>
          <a:bodyPr wrap="square"/>
          <a:lstStyle/>
          <a:p>
            <a:endParaRPr/>
          </a:p>
        </p:txBody>
      </p:sp>
      <p:pic>
        <p:nvPicPr>
          <p:cNvPr id="1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2580" y="4067983"/>
            <a:ext cx="201900" cy="201900"/>
          </a:xfrm>
          <a:prstGeom prst="rect">
            <a:avLst/>
          </a:prstGeom>
        </p:spPr>
      </p:pic>
      <p:sp>
        <p:nvSpPr>
          <p:cNvPr id="17" name="Text 13"/>
          <p:cNvSpPr/>
          <p:nvPr/>
        </p:nvSpPr>
        <p:spPr>
          <a:xfrm>
            <a:off x="1426464" y="4005072"/>
            <a:ext cx="2194560" cy="274320"/>
          </a:xfrm>
          <a:prstGeom prst="rect">
            <a:avLst/>
          </a:prstGeom>
          <a:noFill/>
          <a:ln/>
        </p:spPr>
        <p:txBody>
          <a:bodyPr wrap="square" lIns="0" tIns="0" rIns="0" bIns="0" rtlCol="0" anchor="ctr">
            <a:normAutofit/>
          </a:bodyPr>
          <a:lstStyle/>
          <a:p>
            <a:pPr marL="0" indent="0" algn="l">
              <a:buNone/>
            </a:pPr>
            <a:r>
              <a:rPr lang="en-US" b="1">
                <a:solidFill>
                  <a:srgbClr val="36D3C5"/>
                </a:solidFill>
                <a:latin typeface="Times New Roman" pitchFamily="34" charset="0"/>
                <a:ea typeface="Aptos" pitchFamily="34" charset="-122"/>
                <a:cs typeface="Aptos" pitchFamily="34" charset="-120"/>
              </a:rPr>
              <a:t>02  CONTINUITY</a:t>
            </a:r>
            <a:endParaRPr lang="en-US"/>
          </a:p>
        </p:txBody>
      </p:sp>
      <p:sp>
        <p:nvSpPr>
          <p:cNvPr id="18" name="Text 14"/>
          <p:cNvSpPr/>
          <p:nvPr/>
        </p:nvSpPr>
        <p:spPr>
          <a:xfrm>
            <a:off x="859536" y="4389120"/>
            <a:ext cx="2752344" cy="713232"/>
          </a:xfrm>
          <a:prstGeom prst="rect">
            <a:avLst/>
          </a:prstGeom>
          <a:noFill/>
          <a:ln/>
        </p:spPr>
        <p:txBody>
          <a:bodyPr wrap="square" lIns="0" tIns="0" rIns="0" bIns="0" rtlCol="0" anchor="t">
            <a:noAutofit/>
          </a:bodyPr>
          <a:lstStyle/>
          <a:p>
            <a:pPr marL="0" indent="0" algn="l">
              <a:buNone/>
            </a:pPr>
            <a:r>
              <a:rPr lang="en-US">
                <a:solidFill>
                  <a:srgbClr val="5C667D"/>
                </a:solidFill>
                <a:latin typeface="Times New Roman" pitchFamily="34" charset="0"/>
                <a:ea typeface="Aptos" pitchFamily="34" charset="-122"/>
                <a:cs typeface="Aptos" pitchFamily="34" charset="-120"/>
              </a:rPr>
              <a:t>Conversation history and shared files let the next shift see what happened before they started.</a:t>
            </a:r>
            <a:endParaRPr lang="en-US"/>
          </a:p>
        </p:txBody>
      </p:sp>
      <p:sp>
        <p:nvSpPr>
          <p:cNvPr id="19" name="Shape 15"/>
          <p:cNvSpPr/>
          <p:nvPr/>
        </p:nvSpPr>
        <p:spPr>
          <a:xfrm>
            <a:off x="8375904" y="1901952"/>
            <a:ext cx="3154680" cy="1714322"/>
          </a:xfrm>
          <a:prstGeom prst="roundRect">
            <a:avLst>
              <a:gd name="adj" fmla="val 7895"/>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pPr algn="ctr"/>
            <a:endParaRPr/>
          </a:p>
        </p:txBody>
      </p:sp>
      <p:sp>
        <p:nvSpPr>
          <p:cNvPr id="20" name="Shape 16"/>
          <p:cNvSpPr/>
          <p:nvPr/>
        </p:nvSpPr>
        <p:spPr>
          <a:xfrm>
            <a:off x="8569531" y="2021190"/>
            <a:ext cx="438912" cy="438912"/>
          </a:xfrm>
          <a:prstGeom prst="ellipse">
            <a:avLst/>
          </a:prstGeom>
          <a:solidFill>
            <a:srgbClr val="7C5CFC"/>
          </a:solidFill>
          <a:ln w="12700">
            <a:solidFill>
              <a:srgbClr val="7C5CFC">
                <a:alpha val="0"/>
              </a:srgbClr>
            </a:solidFill>
            <a:prstDash val="solid"/>
          </a:ln>
        </p:spPr>
        <p:txBody>
          <a:bodyPr wrap="square"/>
          <a:lstStyle/>
          <a:p>
            <a:pPr algn="ctr"/>
            <a:endParaRPr/>
          </a:p>
        </p:txBody>
      </p:sp>
      <p:pic>
        <p:nvPicPr>
          <p:cNvPr id="21"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688037" y="2139696"/>
            <a:ext cx="201900" cy="201900"/>
          </a:xfrm>
          <a:prstGeom prst="rect">
            <a:avLst/>
          </a:prstGeom>
        </p:spPr>
      </p:pic>
      <p:sp>
        <p:nvSpPr>
          <p:cNvPr id="22" name="Text 17"/>
          <p:cNvSpPr/>
          <p:nvPr/>
        </p:nvSpPr>
        <p:spPr>
          <a:xfrm>
            <a:off x="9144000" y="2103120"/>
            <a:ext cx="2194560" cy="274320"/>
          </a:xfrm>
          <a:prstGeom prst="rect">
            <a:avLst/>
          </a:prstGeom>
          <a:noFill/>
          <a:ln/>
        </p:spPr>
        <p:txBody>
          <a:bodyPr wrap="square" lIns="0" tIns="0" rIns="0" bIns="0" rtlCol="0" anchor="ctr">
            <a:normAutofit/>
          </a:bodyPr>
          <a:lstStyle/>
          <a:p>
            <a:pPr marL="0" indent="0">
              <a:buNone/>
            </a:pPr>
            <a:r>
              <a:rPr lang="en-US" b="1">
                <a:solidFill>
                  <a:srgbClr val="7C5CFC"/>
                </a:solidFill>
                <a:latin typeface="Times New Roman" pitchFamily="34" charset="0"/>
                <a:ea typeface="Aptos" pitchFamily="34" charset="-122"/>
                <a:cs typeface="Aptos" pitchFamily="34" charset="-120"/>
              </a:rPr>
              <a:t>03  COORDINATION</a:t>
            </a:r>
            <a:endParaRPr lang="en-US"/>
          </a:p>
        </p:txBody>
      </p:sp>
      <p:sp>
        <p:nvSpPr>
          <p:cNvPr id="23" name="Text 18"/>
          <p:cNvSpPr/>
          <p:nvPr/>
        </p:nvSpPr>
        <p:spPr>
          <a:xfrm>
            <a:off x="8577072" y="2487168"/>
            <a:ext cx="2752344" cy="713232"/>
          </a:xfrm>
          <a:prstGeom prst="rect">
            <a:avLst/>
          </a:prstGeom>
          <a:noFill/>
          <a:ln/>
        </p:spPr>
        <p:txBody>
          <a:bodyPr wrap="square" lIns="0" tIns="0" rIns="0" bIns="0" rtlCol="0" anchor="t">
            <a:noAutofit/>
          </a:bodyPr>
          <a:lstStyle/>
          <a:p>
            <a:pPr marL="0" indent="0" algn="ctr">
              <a:buNone/>
            </a:pPr>
            <a:r>
              <a:rPr lang="en-US">
                <a:solidFill>
                  <a:srgbClr val="5C667D"/>
                </a:solidFill>
                <a:latin typeface="Times New Roman" pitchFamily="34" charset="0"/>
                <a:ea typeface="Aptos" pitchFamily="34" charset="-122"/>
                <a:cs typeface="Aptos" pitchFamily="34" charset="-120"/>
              </a:rPr>
              <a:t>Channels create a shared place for priorities, actions and decisions, reducing duplicated communication.</a:t>
            </a:r>
            <a:endParaRPr lang="en-US"/>
          </a:p>
        </p:txBody>
      </p:sp>
      <p:sp>
        <p:nvSpPr>
          <p:cNvPr id="24" name="Shape 19"/>
          <p:cNvSpPr/>
          <p:nvPr/>
        </p:nvSpPr>
        <p:spPr>
          <a:xfrm>
            <a:off x="8375904" y="3803904"/>
            <a:ext cx="3154680" cy="1737358"/>
          </a:xfrm>
          <a:prstGeom prst="roundRect">
            <a:avLst>
              <a:gd name="adj" fmla="val 7895"/>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pPr algn="ctr"/>
            <a:endParaRPr/>
          </a:p>
        </p:txBody>
      </p:sp>
      <p:sp>
        <p:nvSpPr>
          <p:cNvPr id="25" name="Shape 20"/>
          <p:cNvSpPr/>
          <p:nvPr/>
        </p:nvSpPr>
        <p:spPr>
          <a:xfrm>
            <a:off x="8590422" y="3886566"/>
            <a:ext cx="438912" cy="438912"/>
          </a:xfrm>
          <a:prstGeom prst="ellipse">
            <a:avLst/>
          </a:prstGeom>
          <a:solidFill>
            <a:srgbClr val="FF6B6B"/>
          </a:solidFill>
          <a:ln w="12700">
            <a:solidFill>
              <a:srgbClr val="FF6B6B">
                <a:alpha val="0"/>
              </a:srgbClr>
            </a:solidFill>
            <a:prstDash val="solid"/>
          </a:ln>
        </p:spPr>
        <p:txBody>
          <a:bodyPr wrap="square"/>
          <a:lstStyle/>
          <a:p>
            <a:pPr algn="ctr"/>
            <a:endParaRPr/>
          </a:p>
        </p:txBody>
      </p:sp>
      <p:pic>
        <p:nvPicPr>
          <p:cNvPr id="26"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708928" y="4005072"/>
            <a:ext cx="201900" cy="201900"/>
          </a:xfrm>
          <a:prstGeom prst="rect">
            <a:avLst/>
          </a:prstGeom>
        </p:spPr>
      </p:pic>
      <p:sp>
        <p:nvSpPr>
          <p:cNvPr id="27" name="Text 21"/>
          <p:cNvSpPr/>
          <p:nvPr/>
        </p:nvSpPr>
        <p:spPr>
          <a:xfrm>
            <a:off x="9144000" y="4005072"/>
            <a:ext cx="2194560" cy="274320"/>
          </a:xfrm>
          <a:prstGeom prst="rect">
            <a:avLst/>
          </a:prstGeom>
          <a:noFill/>
          <a:ln/>
        </p:spPr>
        <p:txBody>
          <a:bodyPr wrap="square" lIns="0" tIns="0" rIns="0" bIns="0" rtlCol="0" anchor="ctr">
            <a:normAutofit/>
          </a:bodyPr>
          <a:lstStyle/>
          <a:p>
            <a:pPr marL="0" indent="0">
              <a:buNone/>
            </a:pPr>
            <a:r>
              <a:rPr lang="en-US" b="1">
                <a:solidFill>
                  <a:srgbClr val="FF6B6B"/>
                </a:solidFill>
                <a:latin typeface="Times New Roman" pitchFamily="34" charset="0"/>
                <a:ea typeface="Aptos" pitchFamily="34" charset="-122"/>
                <a:cs typeface="Aptos" pitchFamily="34" charset="-120"/>
              </a:rPr>
              <a:t>04  REACH</a:t>
            </a:r>
            <a:endParaRPr lang="en-US"/>
          </a:p>
        </p:txBody>
      </p:sp>
      <p:sp>
        <p:nvSpPr>
          <p:cNvPr id="28" name="Text 22"/>
          <p:cNvSpPr/>
          <p:nvPr/>
        </p:nvSpPr>
        <p:spPr>
          <a:xfrm>
            <a:off x="8577072" y="4389120"/>
            <a:ext cx="2752344" cy="713232"/>
          </a:xfrm>
          <a:prstGeom prst="rect">
            <a:avLst/>
          </a:prstGeom>
          <a:noFill/>
          <a:ln/>
        </p:spPr>
        <p:txBody>
          <a:bodyPr wrap="square" lIns="0" tIns="0" rIns="0" bIns="0" rtlCol="0" anchor="t">
            <a:noAutofit/>
          </a:bodyPr>
          <a:lstStyle/>
          <a:p>
            <a:pPr marL="0" indent="0" algn="ctr">
              <a:buNone/>
            </a:pPr>
            <a:r>
              <a:rPr lang="en-US">
                <a:solidFill>
                  <a:srgbClr val="5C667D"/>
                </a:solidFill>
                <a:latin typeface="Times New Roman" pitchFamily="34" charset="0"/>
                <a:ea typeface="Aptos" pitchFamily="34" charset="-122"/>
                <a:cs typeface="Aptos" pitchFamily="34" charset="-120"/>
              </a:rPr>
              <a:t>Remote or off-site staff can participate in the same conversation without being physically present.</a:t>
            </a:r>
            <a:endParaRPr lang="en-US"/>
          </a:p>
        </p:txBody>
      </p:sp>
      <p:sp>
        <p:nvSpPr>
          <p:cNvPr id="29" name="Shape 23"/>
          <p:cNvSpPr/>
          <p:nvPr/>
        </p:nvSpPr>
        <p:spPr>
          <a:xfrm>
            <a:off x="3956318" y="2715768"/>
            <a:ext cx="825994" cy="667512"/>
          </a:xfrm>
          <a:prstGeom prst="line">
            <a:avLst/>
          </a:prstGeom>
          <a:noFill/>
          <a:ln w="17780">
            <a:solidFill>
              <a:srgbClr val="B7C0D5"/>
            </a:solidFill>
            <a:prstDash val="solid"/>
          </a:ln>
        </p:spPr>
        <p:txBody>
          <a:bodyPr wrap="square"/>
          <a:lstStyle/>
          <a:p>
            <a:endParaRPr/>
          </a:p>
        </p:txBody>
      </p:sp>
      <p:sp>
        <p:nvSpPr>
          <p:cNvPr id="30" name="Shape 24"/>
          <p:cNvSpPr/>
          <p:nvPr/>
        </p:nvSpPr>
        <p:spPr>
          <a:xfrm flipV="1">
            <a:off x="3794760" y="3616274"/>
            <a:ext cx="1005840" cy="882574"/>
          </a:xfrm>
          <a:prstGeom prst="line">
            <a:avLst/>
          </a:prstGeom>
          <a:noFill/>
          <a:ln w="17780">
            <a:solidFill>
              <a:srgbClr val="B7C0D5"/>
            </a:solidFill>
            <a:prstDash val="solid"/>
          </a:ln>
        </p:spPr>
        <p:txBody>
          <a:bodyPr wrap="square"/>
          <a:lstStyle/>
          <a:p>
            <a:endParaRPr/>
          </a:p>
        </p:txBody>
      </p:sp>
      <p:sp>
        <p:nvSpPr>
          <p:cNvPr id="31" name="Shape 25"/>
          <p:cNvSpPr/>
          <p:nvPr/>
        </p:nvSpPr>
        <p:spPr>
          <a:xfrm flipV="1">
            <a:off x="7379208" y="2569464"/>
            <a:ext cx="1005840" cy="859536"/>
          </a:xfrm>
          <a:prstGeom prst="line">
            <a:avLst/>
          </a:prstGeom>
          <a:noFill/>
          <a:ln w="17780">
            <a:solidFill>
              <a:srgbClr val="B7C0D5"/>
            </a:solidFill>
            <a:prstDash val="solid"/>
          </a:ln>
        </p:spPr>
        <p:txBody>
          <a:bodyPr wrap="square"/>
          <a:lstStyle/>
          <a:p>
            <a:endParaRPr/>
          </a:p>
        </p:txBody>
      </p:sp>
      <p:sp>
        <p:nvSpPr>
          <p:cNvPr id="32" name="Shape 26"/>
          <p:cNvSpPr/>
          <p:nvPr/>
        </p:nvSpPr>
        <p:spPr>
          <a:xfrm>
            <a:off x="7379208" y="3616274"/>
            <a:ext cx="969264" cy="859536"/>
          </a:xfrm>
          <a:prstGeom prst="line">
            <a:avLst/>
          </a:prstGeom>
          <a:noFill/>
          <a:ln w="17780">
            <a:solidFill>
              <a:srgbClr val="B7C0D5"/>
            </a:solidFill>
            <a:prstDash val="solid"/>
          </a:ln>
        </p:spPr>
        <p:txBody>
          <a:bodyPr wrap="square"/>
          <a:lstStyle/>
          <a:p>
            <a:endParaRPr/>
          </a:p>
        </p:txBody>
      </p:sp>
      <p:sp>
        <p:nvSpPr>
          <p:cNvPr id="33" name="Shape 27"/>
          <p:cNvSpPr/>
          <p:nvPr/>
        </p:nvSpPr>
        <p:spPr>
          <a:xfrm>
            <a:off x="530352" y="6144768"/>
            <a:ext cx="11109960" cy="0"/>
          </a:xfrm>
          <a:prstGeom prst="line">
            <a:avLst/>
          </a:prstGeom>
          <a:noFill/>
          <a:ln w="10160">
            <a:solidFill>
              <a:srgbClr val="D5DAE7"/>
            </a:solidFill>
            <a:prstDash val="solid"/>
          </a:ln>
        </p:spPr>
        <p:txBody>
          <a:bodyPr wrap="square"/>
          <a:lstStyle/>
          <a:p>
            <a:endParaRPr/>
          </a:p>
        </p:txBody>
      </p:sp>
      <p:sp>
        <p:nvSpPr>
          <p:cNvPr id="34" name="Text 28"/>
          <p:cNvSpPr/>
          <p:nvPr/>
        </p:nvSpPr>
        <p:spPr>
          <a:xfrm>
            <a:off x="566928" y="6181344"/>
            <a:ext cx="10972800" cy="192024"/>
          </a:xfrm>
          <a:prstGeom prst="rect">
            <a:avLst/>
          </a:prstGeom>
          <a:noFill/>
          <a:ln/>
        </p:spPr>
        <p:txBody>
          <a:bodyPr wrap="square" lIns="0" tIns="0" rIns="0" bIns="0" rtlCol="0" anchor="t">
            <a:normAutofit/>
          </a:bodyPr>
          <a:lstStyle/>
          <a:p>
            <a:pPr marL="0" indent="0" algn="l">
              <a:buNone/>
            </a:pPr>
            <a:r>
              <a:rPr lang="en-US" sz="980" i="1">
                <a:solidFill>
                  <a:srgbClr val="6B7489"/>
                </a:solidFill>
                <a:latin typeface="Times New Roman" pitchFamily="34" charset="0"/>
                <a:ea typeface="Aptos" pitchFamily="34" charset="-122"/>
                <a:cs typeface="Aptos" pitchFamily="34" charset="-120"/>
              </a:rPr>
              <a:t>Academic basis: Lane et al. (2024); Yang et al. (2022); Khalilia et al. (2023).</a:t>
            </a:r>
            <a:endParaRPr lang="en-US" sz="850"/>
          </a:p>
        </p:txBody>
      </p:sp>
      <p:sp>
        <p:nvSpPr>
          <p:cNvPr id="35" name="Slide Number Placeholder 0"/>
          <p:cNvSpPr>
            <a:spLocks noGrp="1"/>
          </p:cNvSpPr>
          <p:nvPr>
            <p:ph type="sldNum" sz="quarter" idx="4294967295"/>
          </p:nvPr>
        </p:nvSpPr>
        <p:spPr>
          <a:xfrm>
            <a:off x="11722608" y="6446520"/>
            <a:ext cx="800000" cy="300000"/>
          </a:xfrm>
          <a:prstGeom prst="rect">
            <a:avLst/>
          </a:prstGeom>
          <a:extLst>
            <a:ext uri="{C572A759-6A51-4108-AA02-DFA0A04FC94B}">
              <ma14:wrappingTextBoxFlag xmlns:ma14="http://schemas.microsoft.com/office/mac/drawingml/2011/main" xmlns="" val="0"/>
            </a:ext>
          </a:extLst>
        </p:spPr>
        <p:txBody>
          <a:bodyPr wrap="square"/>
          <a:lstStyle>
            <a:lvl1pPr>
              <a:defRPr sz="800">
                <a:solidFill>
                  <a:srgbClr val="6F7890"/>
                </a:solidFill>
                <a:latin typeface="Aptos"/>
                <a:ea typeface="Aptos"/>
                <a:cs typeface="Aptos"/>
              </a:defRPr>
            </a:lvl1pPr>
          </a:lstStyle>
          <a:p>
            <a:pPr algn="l"/>
            <a:fld id="{F7021451-1387-4CA6-816F-3879F97B5CBC}" type="slidenum">
              <a:rPr lang="en-US" b="0"/>
              <a:t>17</a:t>
            </a:fld>
            <a:endParaRPr lang="en-US"/>
          </a:p>
        </p:txBody>
      </p:sp>
      <p:sp>
        <p:nvSpPr>
          <p:cNvPr id="36" name="Rounded Rectangle 35"/>
          <p:cNvSpPr/>
          <p:nvPr/>
        </p:nvSpPr>
        <p:spPr>
          <a:xfrm>
            <a:off x="566928" y="310896"/>
            <a:ext cx="7543800" cy="438912"/>
          </a:xfrm>
          <a:prstGeom prst="roundRect">
            <a:avLst/>
          </a:prstGeom>
          <a:solidFill>
            <a:srgbClr val="EEEAFE"/>
          </a:solidFill>
          <a:ln w="6350">
            <a:solidFill>
              <a:srgbClr val="EEEAF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7" name="Rounded Rectangle 36"/>
          <p:cNvSpPr/>
          <p:nvPr/>
        </p:nvSpPr>
        <p:spPr>
          <a:xfrm>
            <a:off x="612648" y="361188"/>
            <a:ext cx="530352" cy="338328"/>
          </a:xfrm>
          <a:prstGeom prst="roundRect">
            <a:avLst/>
          </a:prstGeom>
          <a:solidFill>
            <a:srgbClr val="36D3C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400" b="1">
                <a:solidFill>
                  <a:srgbClr val="FFFFFF"/>
                </a:solidFill>
                <a:latin typeface="Times New Roman"/>
              </a:rPr>
              <a:t>4</a:t>
            </a:r>
          </a:p>
        </p:txBody>
      </p:sp>
      <p:sp>
        <p:nvSpPr>
          <p:cNvPr id="38" name="Oval 37"/>
          <p:cNvSpPr/>
          <p:nvPr/>
        </p:nvSpPr>
        <p:spPr>
          <a:xfrm>
            <a:off x="1207007" y="374904"/>
            <a:ext cx="292608" cy="292608"/>
          </a:xfrm>
          <a:prstGeom prst="ellipse">
            <a:avLst/>
          </a:prstGeom>
          <a:solidFill>
            <a:srgbClr val="FFFFFF"/>
          </a:solidFill>
          <a:ln w="15240">
            <a:solidFill>
              <a:srgbClr val="36D3C5"/>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100" b="1">
                <a:solidFill>
                  <a:srgbClr val="36D3C5"/>
                </a:solidFill>
                <a:latin typeface="Times New Roman"/>
              </a:rPr>
              <a:t>↔</a:t>
            </a:r>
          </a:p>
        </p:txBody>
      </p:sp>
      <p:sp>
        <p:nvSpPr>
          <p:cNvPr id="39" name="TextBox 38"/>
          <p:cNvSpPr txBox="1"/>
          <p:nvPr/>
        </p:nvSpPr>
        <p:spPr>
          <a:xfrm>
            <a:off x="1572768" y="329184"/>
            <a:ext cx="6464808" cy="402336"/>
          </a:xfrm>
          <a:prstGeom prst="rect">
            <a:avLst/>
          </a:prstGeom>
          <a:noFill/>
        </p:spPr>
        <p:txBody>
          <a:bodyPr wrap="none" anchor="ctr">
            <a:spAutoFit/>
          </a:bodyPr>
          <a:lstStyle/>
          <a:p>
            <a:r>
              <a:rPr sz="1350" b="1">
                <a:solidFill>
                  <a:srgbClr val="0B1020"/>
                </a:solidFill>
                <a:latin typeface="Times New Roman"/>
              </a:rPr>
              <a:t>QUESTION 4  •  How it improves efficiency or communication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566928" y="438912"/>
            <a:ext cx="868680" cy="310896"/>
          </a:xfrm>
          <a:prstGeom prst="roundRect">
            <a:avLst>
              <a:gd name="adj" fmla="val 23529"/>
            </a:avLst>
          </a:prstGeom>
          <a:solidFill>
            <a:srgbClr val="EEEAFE"/>
          </a:solidFill>
          <a:ln w="12700">
            <a:solidFill>
              <a:srgbClr val="EEEAFE">
                <a:alpha val="0"/>
              </a:srgbClr>
            </a:solidFill>
            <a:prstDash val="solid"/>
          </a:ln>
        </p:spPr>
        <p:txBody>
          <a:bodyPr wrap="square"/>
          <a:lstStyle/>
          <a:p>
            <a:endParaRPr/>
          </a:p>
        </p:txBody>
      </p:sp>
      <p:sp>
        <p:nvSpPr>
          <p:cNvPr id="3" name="Text 1"/>
          <p:cNvSpPr/>
          <p:nvPr/>
        </p:nvSpPr>
        <p:spPr>
          <a:xfrm>
            <a:off x="640080" y="457200"/>
            <a:ext cx="722376" cy="265176"/>
          </a:xfrm>
          <a:prstGeom prst="rect">
            <a:avLst/>
          </a:prstGeom>
          <a:noFill/>
          <a:ln/>
        </p:spPr>
        <p:txBody>
          <a:bodyPr wrap="square" lIns="0" tIns="0" rIns="0" bIns="0" rtlCol="0" anchor="ctr">
            <a:normAutofit/>
          </a:bodyPr>
          <a:lstStyle/>
          <a:p>
            <a:pPr marL="0" indent="0" algn="ctr">
              <a:buNone/>
            </a:pPr>
            <a:r>
              <a:rPr lang="en-US" sz="100" b="1">
                <a:solidFill>
                  <a:srgbClr val="EEEAFE"/>
                </a:solidFill>
                <a:latin typeface="Times New Roman" pitchFamily="34" charset="0"/>
                <a:ea typeface="Aptos" pitchFamily="34" charset="-122"/>
                <a:cs typeface="Aptos" pitchFamily="34" charset="-120"/>
              </a:rPr>
              <a:t>Q4 • APPLIED</a:t>
            </a:r>
            <a:endParaRPr lang="en-US" sz="950"/>
          </a:p>
        </p:txBody>
      </p:sp>
      <p:sp>
        <p:nvSpPr>
          <p:cNvPr id="4" name="Text 2"/>
          <p:cNvSpPr/>
          <p:nvPr/>
        </p:nvSpPr>
        <p:spPr>
          <a:xfrm>
            <a:off x="566928" y="841248"/>
            <a:ext cx="10789920" cy="566928"/>
          </a:xfrm>
          <a:prstGeom prst="rect">
            <a:avLst/>
          </a:prstGeom>
          <a:noFill/>
          <a:ln/>
        </p:spPr>
        <p:txBody>
          <a:bodyPr wrap="square" lIns="0" tIns="0" rIns="0" bIns="0" rtlCol="0" anchor="b">
            <a:normAutofit/>
          </a:bodyPr>
          <a:lstStyle/>
          <a:p>
            <a:pPr marL="0" indent="0" algn="l">
              <a:buNone/>
            </a:pPr>
            <a:r>
              <a:rPr lang="en-US" sz="3000" b="1">
                <a:solidFill>
                  <a:srgbClr val="141827"/>
                </a:solidFill>
                <a:latin typeface="Times New Roman" pitchFamily="34" charset="0"/>
                <a:ea typeface="Aptos" pitchFamily="34" charset="-122"/>
                <a:cs typeface="Aptos" pitchFamily="34" charset="-120"/>
              </a:rPr>
              <a:t>Ashford: what changes during a shift handover?</a:t>
            </a:r>
            <a:endParaRPr lang="en-US" sz="2650"/>
          </a:p>
        </p:txBody>
      </p:sp>
      <p:sp>
        <p:nvSpPr>
          <p:cNvPr id="5" name="Text 3"/>
          <p:cNvSpPr/>
          <p:nvPr/>
        </p:nvSpPr>
        <p:spPr>
          <a:xfrm>
            <a:off x="566928" y="1417320"/>
            <a:ext cx="10607040" cy="347472"/>
          </a:xfrm>
          <a:prstGeom prst="rect">
            <a:avLst/>
          </a:prstGeom>
          <a:noFill/>
          <a:ln/>
        </p:spPr>
        <p:txBody>
          <a:bodyPr wrap="square" lIns="0" tIns="0" rIns="0" bIns="0" rtlCol="0" anchor="t">
            <a:normAutofit/>
          </a:bodyPr>
          <a:lstStyle/>
          <a:p>
            <a:pPr marL="0" indent="0" algn="l">
              <a:buNone/>
            </a:pPr>
            <a:r>
              <a:rPr lang="en-US" sz="1520">
                <a:solidFill>
                  <a:srgbClr val="5C667D"/>
                </a:solidFill>
                <a:latin typeface="Times New Roman" pitchFamily="34" charset="0"/>
                <a:ea typeface="Aptos" pitchFamily="34" charset="-122"/>
                <a:cs typeface="Aptos" pitchFamily="34" charset="-120"/>
              </a:rPr>
              <a:t>The strongest benefit is not “more messages”; it is a clearer communication trail that the next person can follow.</a:t>
            </a:r>
            <a:endParaRPr lang="en-US" sz="1300"/>
          </a:p>
        </p:txBody>
      </p:sp>
      <p:sp>
        <p:nvSpPr>
          <p:cNvPr id="6" name="Shape 4"/>
          <p:cNvSpPr/>
          <p:nvPr/>
        </p:nvSpPr>
        <p:spPr>
          <a:xfrm>
            <a:off x="594360" y="1993392"/>
            <a:ext cx="5349240" cy="3639312"/>
          </a:xfrm>
          <a:prstGeom prst="roundRect">
            <a:avLst>
              <a:gd name="adj" fmla="val 3015"/>
            </a:avLst>
          </a:prstGeom>
          <a:solidFill>
            <a:srgbClr val="FFF9F9"/>
          </a:solidFill>
          <a:ln w="12700">
            <a:solidFill>
              <a:srgbClr val="F1D6D6"/>
            </a:solidFill>
            <a:prstDash val="solid"/>
          </a:ln>
          <a:effectLst>
            <a:outerShdw blurRad="16510" dist="50800" dir="2700000" algn="bl" rotWithShape="0">
              <a:srgbClr val="B8C0D2">
                <a:alpha val="15000"/>
              </a:srgbClr>
            </a:outerShdw>
          </a:effectLst>
        </p:spPr>
        <p:txBody>
          <a:bodyPr wrap="square"/>
          <a:lstStyle/>
          <a:p>
            <a:endParaRPr sz="3600"/>
          </a:p>
        </p:txBody>
      </p:sp>
      <p:sp>
        <p:nvSpPr>
          <p:cNvPr id="7" name="Shape 5"/>
          <p:cNvSpPr/>
          <p:nvPr/>
        </p:nvSpPr>
        <p:spPr>
          <a:xfrm>
            <a:off x="850392" y="2267712"/>
            <a:ext cx="960120" cy="310896"/>
          </a:xfrm>
          <a:prstGeom prst="roundRect">
            <a:avLst>
              <a:gd name="adj" fmla="val 23529"/>
            </a:avLst>
          </a:prstGeom>
          <a:solidFill>
            <a:srgbClr val="FFECEC"/>
          </a:solidFill>
          <a:ln w="12700">
            <a:solidFill>
              <a:srgbClr val="FFECEC">
                <a:alpha val="0"/>
              </a:srgbClr>
            </a:solidFill>
            <a:prstDash val="solid"/>
          </a:ln>
        </p:spPr>
        <p:txBody>
          <a:bodyPr wrap="square"/>
          <a:lstStyle/>
          <a:p>
            <a:endParaRPr sz="3600"/>
          </a:p>
        </p:txBody>
      </p:sp>
      <p:sp>
        <p:nvSpPr>
          <p:cNvPr id="8" name="Text 6"/>
          <p:cNvSpPr/>
          <p:nvPr/>
        </p:nvSpPr>
        <p:spPr>
          <a:xfrm>
            <a:off x="923544" y="2286000"/>
            <a:ext cx="813816" cy="265176"/>
          </a:xfrm>
          <a:prstGeom prst="rect">
            <a:avLst/>
          </a:prstGeom>
          <a:noFill/>
          <a:ln/>
        </p:spPr>
        <p:txBody>
          <a:bodyPr wrap="square" lIns="0" tIns="0" rIns="0" bIns="0" rtlCol="0" anchor="ctr">
            <a:normAutofit fontScale="92500"/>
          </a:bodyPr>
          <a:lstStyle/>
          <a:p>
            <a:pPr marL="0" indent="0" algn="ctr">
              <a:buNone/>
            </a:pPr>
            <a:r>
              <a:rPr lang="en-US" sz="1600" b="1">
                <a:solidFill>
                  <a:srgbClr val="FF6B6B"/>
                </a:solidFill>
                <a:latin typeface="Times New Roman" pitchFamily="34" charset="0"/>
                <a:ea typeface="Aptos" pitchFamily="34" charset="-122"/>
                <a:cs typeface="Aptos" pitchFamily="34" charset="-120"/>
              </a:rPr>
              <a:t>BEFORE</a:t>
            </a:r>
            <a:endParaRPr lang="en-US" sz="1100"/>
          </a:p>
        </p:txBody>
      </p:sp>
      <p:sp>
        <p:nvSpPr>
          <p:cNvPr id="9" name="Text 7"/>
          <p:cNvSpPr/>
          <p:nvPr/>
        </p:nvSpPr>
        <p:spPr>
          <a:xfrm>
            <a:off x="850391" y="2697480"/>
            <a:ext cx="5002591" cy="384048"/>
          </a:xfrm>
          <a:prstGeom prst="rect">
            <a:avLst/>
          </a:prstGeom>
          <a:noFill/>
          <a:ln/>
        </p:spPr>
        <p:txBody>
          <a:bodyPr wrap="square" lIns="0" tIns="0" rIns="0" bIns="0" rtlCol="0" anchor="ctr">
            <a:noAutofit/>
          </a:bodyPr>
          <a:lstStyle/>
          <a:p>
            <a:pPr marL="0" indent="0" algn="l">
              <a:buNone/>
            </a:pPr>
            <a:r>
              <a:rPr lang="en-US" sz="4000" b="1">
                <a:solidFill>
                  <a:srgbClr val="141827"/>
                </a:solidFill>
                <a:latin typeface="Times New Roman" pitchFamily="34" charset="0"/>
                <a:ea typeface="Aptos" pitchFamily="34" charset="-122"/>
                <a:cs typeface="Aptos" pitchFamily="34" charset="-120"/>
              </a:rPr>
              <a:t>Fragmented handover</a:t>
            </a:r>
            <a:endParaRPr lang="en-US" sz="4000"/>
          </a:p>
        </p:txBody>
      </p:sp>
      <p:sp>
        <p:nvSpPr>
          <p:cNvPr id="10" name="Shape 8"/>
          <p:cNvSpPr/>
          <p:nvPr/>
        </p:nvSpPr>
        <p:spPr>
          <a:xfrm>
            <a:off x="914400" y="3346704"/>
            <a:ext cx="155448" cy="155448"/>
          </a:xfrm>
          <a:prstGeom prst="ellipse">
            <a:avLst/>
          </a:prstGeom>
          <a:solidFill>
            <a:srgbClr val="FF6B6B"/>
          </a:solidFill>
          <a:ln w="12700">
            <a:solidFill>
              <a:srgbClr val="FF6B6B">
                <a:alpha val="0"/>
              </a:srgbClr>
            </a:solidFill>
            <a:prstDash val="solid"/>
          </a:ln>
        </p:spPr>
        <p:txBody>
          <a:bodyPr wrap="square"/>
          <a:lstStyle/>
          <a:p>
            <a:endParaRPr sz="3600"/>
          </a:p>
        </p:txBody>
      </p:sp>
      <p:sp>
        <p:nvSpPr>
          <p:cNvPr id="11" name="Shape 9"/>
          <p:cNvSpPr/>
          <p:nvPr/>
        </p:nvSpPr>
        <p:spPr>
          <a:xfrm>
            <a:off x="992124" y="3493008"/>
            <a:ext cx="0" cy="365760"/>
          </a:xfrm>
          <a:prstGeom prst="line">
            <a:avLst/>
          </a:prstGeom>
          <a:noFill/>
          <a:ln w="15240">
            <a:solidFill>
              <a:srgbClr val="E3A5A5"/>
            </a:solidFill>
            <a:prstDash val="solid"/>
          </a:ln>
        </p:spPr>
        <p:txBody>
          <a:bodyPr wrap="square"/>
          <a:lstStyle/>
          <a:p>
            <a:endParaRPr sz="3600"/>
          </a:p>
        </p:txBody>
      </p:sp>
      <p:sp>
        <p:nvSpPr>
          <p:cNvPr id="12" name="Text 10"/>
          <p:cNvSpPr/>
          <p:nvPr/>
        </p:nvSpPr>
        <p:spPr>
          <a:xfrm>
            <a:off x="1216152" y="3273552"/>
            <a:ext cx="594360" cy="256032"/>
          </a:xfrm>
          <a:prstGeom prst="rect">
            <a:avLst/>
          </a:prstGeom>
          <a:noFill/>
          <a:ln/>
        </p:spPr>
        <p:txBody>
          <a:bodyPr wrap="square" lIns="0" tIns="0" rIns="0" bIns="0" rtlCol="0" anchor="ctr">
            <a:normAutofit fontScale="92500" lnSpcReduction="20000"/>
          </a:bodyPr>
          <a:lstStyle/>
          <a:p>
            <a:pPr marL="0" indent="0" algn="l">
              <a:buNone/>
            </a:pPr>
            <a:r>
              <a:rPr lang="en-US" sz="2000" b="1">
                <a:solidFill>
                  <a:srgbClr val="FF6B6B"/>
                </a:solidFill>
                <a:latin typeface="Times New Roman" pitchFamily="34" charset="0"/>
                <a:ea typeface="Aptos" pitchFamily="34" charset="-122"/>
                <a:cs typeface="Aptos" pitchFamily="34" charset="-120"/>
              </a:rPr>
              <a:t>08:00</a:t>
            </a:r>
            <a:endParaRPr lang="en-US"/>
          </a:p>
        </p:txBody>
      </p:sp>
      <p:sp>
        <p:nvSpPr>
          <p:cNvPr id="13" name="Text 11"/>
          <p:cNvSpPr/>
          <p:nvPr/>
        </p:nvSpPr>
        <p:spPr>
          <a:xfrm>
            <a:off x="1874520" y="3273552"/>
            <a:ext cx="3474720" cy="310896"/>
          </a:xfrm>
          <a:prstGeom prst="rect">
            <a:avLst/>
          </a:prstGeom>
          <a:noFill/>
          <a:ln/>
        </p:spPr>
        <p:txBody>
          <a:bodyPr wrap="square" lIns="0" tIns="0" rIns="0" bIns="0" rtlCol="0" anchor="ctr">
            <a:normAutofit fontScale="92500" lnSpcReduction="10000"/>
          </a:bodyPr>
          <a:lstStyle/>
          <a:p>
            <a:pPr marL="0" indent="0" algn="l">
              <a:buNone/>
            </a:pPr>
            <a:r>
              <a:rPr lang="en-US" sz="2400">
                <a:solidFill>
                  <a:srgbClr val="5C667D"/>
                </a:solidFill>
                <a:latin typeface="Times New Roman" pitchFamily="34" charset="0"/>
                <a:ea typeface="Aptos" pitchFamily="34" charset="-122"/>
                <a:cs typeface="Aptos" pitchFamily="34" charset="-120"/>
              </a:rPr>
              <a:t>Update shared verbally</a:t>
            </a:r>
            <a:endParaRPr lang="en-US" sz="2000"/>
          </a:p>
        </p:txBody>
      </p:sp>
      <p:sp>
        <p:nvSpPr>
          <p:cNvPr id="14" name="Shape 12"/>
          <p:cNvSpPr/>
          <p:nvPr/>
        </p:nvSpPr>
        <p:spPr>
          <a:xfrm>
            <a:off x="914400" y="3858768"/>
            <a:ext cx="155448" cy="155448"/>
          </a:xfrm>
          <a:prstGeom prst="ellipse">
            <a:avLst/>
          </a:prstGeom>
          <a:solidFill>
            <a:srgbClr val="FF6B6B"/>
          </a:solidFill>
          <a:ln w="12700">
            <a:solidFill>
              <a:srgbClr val="FF6B6B">
                <a:alpha val="0"/>
              </a:srgbClr>
            </a:solidFill>
            <a:prstDash val="solid"/>
          </a:ln>
        </p:spPr>
        <p:txBody>
          <a:bodyPr wrap="square"/>
          <a:lstStyle/>
          <a:p>
            <a:endParaRPr sz="3600"/>
          </a:p>
        </p:txBody>
      </p:sp>
      <p:sp>
        <p:nvSpPr>
          <p:cNvPr id="15" name="Shape 13"/>
          <p:cNvSpPr/>
          <p:nvPr/>
        </p:nvSpPr>
        <p:spPr>
          <a:xfrm>
            <a:off x="992124" y="4005072"/>
            <a:ext cx="0" cy="365760"/>
          </a:xfrm>
          <a:prstGeom prst="line">
            <a:avLst/>
          </a:prstGeom>
          <a:noFill/>
          <a:ln w="15240">
            <a:solidFill>
              <a:srgbClr val="E3A5A5"/>
            </a:solidFill>
            <a:prstDash val="solid"/>
          </a:ln>
        </p:spPr>
        <p:txBody>
          <a:bodyPr wrap="square"/>
          <a:lstStyle/>
          <a:p>
            <a:endParaRPr sz="3600"/>
          </a:p>
        </p:txBody>
      </p:sp>
      <p:sp>
        <p:nvSpPr>
          <p:cNvPr id="16" name="Text 14"/>
          <p:cNvSpPr/>
          <p:nvPr/>
        </p:nvSpPr>
        <p:spPr>
          <a:xfrm>
            <a:off x="1216152" y="3785616"/>
            <a:ext cx="594360" cy="256032"/>
          </a:xfrm>
          <a:prstGeom prst="rect">
            <a:avLst/>
          </a:prstGeom>
          <a:noFill/>
          <a:ln/>
        </p:spPr>
        <p:txBody>
          <a:bodyPr wrap="square" lIns="0" tIns="0" rIns="0" bIns="0" rtlCol="0" anchor="ctr">
            <a:normAutofit fontScale="92500" lnSpcReduction="20000"/>
          </a:bodyPr>
          <a:lstStyle/>
          <a:p>
            <a:pPr marL="0" indent="0" algn="l">
              <a:buNone/>
            </a:pPr>
            <a:r>
              <a:rPr lang="en-US" sz="2000" b="1">
                <a:solidFill>
                  <a:srgbClr val="FF6B6B"/>
                </a:solidFill>
                <a:latin typeface="Times New Roman" pitchFamily="34" charset="0"/>
                <a:ea typeface="Aptos" pitchFamily="34" charset="-122"/>
                <a:cs typeface="Aptos" pitchFamily="34" charset="-120"/>
              </a:rPr>
              <a:t>08:10</a:t>
            </a:r>
            <a:endParaRPr lang="en-US"/>
          </a:p>
        </p:txBody>
      </p:sp>
      <p:sp>
        <p:nvSpPr>
          <p:cNvPr id="17" name="Text 15"/>
          <p:cNvSpPr/>
          <p:nvPr/>
        </p:nvSpPr>
        <p:spPr>
          <a:xfrm>
            <a:off x="1874520" y="3785616"/>
            <a:ext cx="3474720" cy="310896"/>
          </a:xfrm>
          <a:prstGeom prst="rect">
            <a:avLst/>
          </a:prstGeom>
          <a:noFill/>
          <a:ln/>
        </p:spPr>
        <p:txBody>
          <a:bodyPr wrap="square" lIns="0" tIns="0" rIns="0" bIns="0" rtlCol="0" anchor="ctr">
            <a:normAutofit fontScale="92500" lnSpcReduction="10000"/>
          </a:bodyPr>
          <a:lstStyle/>
          <a:p>
            <a:pPr marL="0" indent="0" algn="l">
              <a:buNone/>
            </a:pPr>
            <a:r>
              <a:rPr lang="en-US" sz="2400">
                <a:solidFill>
                  <a:srgbClr val="5C667D"/>
                </a:solidFill>
                <a:latin typeface="Times New Roman" pitchFamily="34" charset="0"/>
                <a:ea typeface="Aptos" pitchFamily="34" charset="-122"/>
                <a:cs typeface="Aptos" pitchFamily="34" charset="-120"/>
              </a:rPr>
              <a:t>File sent separately</a:t>
            </a:r>
            <a:endParaRPr lang="en-US" sz="2000"/>
          </a:p>
        </p:txBody>
      </p:sp>
      <p:sp>
        <p:nvSpPr>
          <p:cNvPr id="18" name="Shape 16"/>
          <p:cNvSpPr/>
          <p:nvPr/>
        </p:nvSpPr>
        <p:spPr>
          <a:xfrm>
            <a:off x="914400" y="4370832"/>
            <a:ext cx="155448" cy="155448"/>
          </a:xfrm>
          <a:prstGeom prst="ellipse">
            <a:avLst/>
          </a:prstGeom>
          <a:solidFill>
            <a:srgbClr val="FF6B6B"/>
          </a:solidFill>
          <a:ln w="12700">
            <a:solidFill>
              <a:srgbClr val="FF6B6B">
                <a:alpha val="0"/>
              </a:srgbClr>
            </a:solidFill>
            <a:prstDash val="solid"/>
          </a:ln>
        </p:spPr>
        <p:txBody>
          <a:bodyPr wrap="square"/>
          <a:lstStyle/>
          <a:p>
            <a:endParaRPr sz="3600"/>
          </a:p>
        </p:txBody>
      </p:sp>
      <p:sp>
        <p:nvSpPr>
          <p:cNvPr id="19" name="Shape 17"/>
          <p:cNvSpPr/>
          <p:nvPr/>
        </p:nvSpPr>
        <p:spPr>
          <a:xfrm>
            <a:off x="992124" y="4517136"/>
            <a:ext cx="0" cy="365760"/>
          </a:xfrm>
          <a:prstGeom prst="line">
            <a:avLst/>
          </a:prstGeom>
          <a:noFill/>
          <a:ln w="15240">
            <a:solidFill>
              <a:srgbClr val="E3A5A5"/>
            </a:solidFill>
            <a:prstDash val="solid"/>
          </a:ln>
        </p:spPr>
        <p:txBody>
          <a:bodyPr wrap="square"/>
          <a:lstStyle/>
          <a:p>
            <a:endParaRPr sz="3600"/>
          </a:p>
        </p:txBody>
      </p:sp>
      <p:sp>
        <p:nvSpPr>
          <p:cNvPr id="20" name="Text 18"/>
          <p:cNvSpPr/>
          <p:nvPr/>
        </p:nvSpPr>
        <p:spPr>
          <a:xfrm>
            <a:off x="1216152" y="4297680"/>
            <a:ext cx="594360" cy="256032"/>
          </a:xfrm>
          <a:prstGeom prst="rect">
            <a:avLst/>
          </a:prstGeom>
          <a:noFill/>
          <a:ln/>
        </p:spPr>
        <p:txBody>
          <a:bodyPr wrap="square" lIns="0" tIns="0" rIns="0" bIns="0" rtlCol="0" anchor="ctr">
            <a:normAutofit fontScale="92500" lnSpcReduction="20000"/>
          </a:bodyPr>
          <a:lstStyle/>
          <a:p>
            <a:pPr marL="0" indent="0" algn="l">
              <a:buNone/>
            </a:pPr>
            <a:r>
              <a:rPr lang="en-US" sz="2000" b="1">
                <a:solidFill>
                  <a:srgbClr val="FF6B6B"/>
                </a:solidFill>
                <a:latin typeface="Times New Roman" pitchFamily="34" charset="0"/>
                <a:ea typeface="Aptos" pitchFamily="34" charset="-122"/>
                <a:cs typeface="Aptos" pitchFamily="34" charset="-120"/>
              </a:rPr>
              <a:t>08:25</a:t>
            </a:r>
            <a:endParaRPr lang="en-US"/>
          </a:p>
        </p:txBody>
      </p:sp>
      <p:sp>
        <p:nvSpPr>
          <p:cNvPr id="21" name="Text 19"/>
          <p:cNvSpPr/>
          <p:nvPr/>
        </p:nvSpPr>
        <p:spPr>
          <a:xfrm>
            <a:off x="1874520" y="4297680"/>
            <a:ext cx="3474720" cy="310896"/>
          </a:xfrm>
          <a:prstGeom prst="rect">
            <a:avLst/>
          </a:prstGeom>
          <a:noFill/>
          <a:ln/>
        </p:spPr>
        <p:txBody>
          <a:bodyPr wrap="square" lIns="0" tIns="0" rIns="0" bIns="0" rtlCol="0" anchor="ctr">
            <a:normAutofit fontScale="85000" lnSpcReduction="10000"/>
          </a:bodyPr>
          <a:lstStyle/>
          <a:p>
            <a:pPr marL="0" indent="0" algn="l">
              <a:buNone/>
            </a:pPr>
            <a:r>
              <a:rPr lang="en-US" sz="2400">
                <a:solidFill>
                  <a:srgbClr val="5C667D"/>
                </a:solidFill>
                <a:latin typeface="Times New Roman" pitchFamily="34" charset="0"/>
                <a:ea typeface="Aptos" pitchFamily="34" charset="-122"/>
                <a:cs typeface="Aptos" pitchFamily="34" charset="-120"/>
              </a:rPr>
              <a:t>Question repeated by colleague</a:t>
            </a:r>
            <a:endParaRPr lang="en-US" sz="2000"/>
          </a:p>
        </p:txBody>
      </p:sp>
      <p:sp>
        <p:nvSpPr>
          <p:cNvPr id="22" name="Shape 20"/>
          <p:cNvSpPr/>
          <p:nvPr/>
        </p:nvSpPr>
        <p:spPr>
          <a:xfrm>
            <a:off x="914400" y="4882896"/>
            <a:ext cx="155448" cy="155448"/>
          </a:xfrm>
          <a:prstGeom prst="ellipse">
            <a:avLst/>
          </a:prstGeom>
          <a:solidFill>
            <a:srgbClr val="FF6B6B"/>
          </a:solidFill>
          <a:ln w="12700">
            <a:solidFill>
              <a:srgbClr val="FF6B6B">
                <a:alpha val="0"/>
              </a:srgbClr>
            </a:solidFill>
            <a:prstDash val="solid"/>
          </a:ln>
        </p:spPr>
        <p:txBody>
          <a:bodyPr wrap="square"/>
          <a:lstStyle/>
          <a:p>
            <a:endParaRPr sz="3600"/>
          </a:p>
        </p:txBody>
      </p:sp>
      <p:sp>
        <p:nvSpPr>
          <p:cNvPr id="23" name="Text 21"/>
          <p:cNvSpPr/>
          <p:nvPr/>
        </p:nvSpPr>
        <p:spPr>
          <a:xfrm>
            <a:off x="1216152" y="4809744"/>
            <a:ext cx="594360" cy="256032"/>
          </a:xfrm>
          <a:prstGeom prst="rect">
            <a:avLst/>
          </a:prstGeom>
          <a:noFill/>
          <a:ln/>
        </p:spPr>
        <p:txBody>
          <a:bodyPr wrap="square" lIns="0" tIns="0" rIns="0" bIns="0" rtlCol="0" anchor="ctr">
            <a:normAutofit fontScale="92500" lnSpcReduction="20000"/>
          </a:bodyPr>
          <a:lstStyle/>
          <a:p>
            <a:pPr marL="0" indent="0" algn="l">
              <a:buNone/>
            </a:pPr>
            <a:r>
              <a:rPr lang="en-US" sz="2000" b="1">
                <a:solidFill>
                  <a:srgbClr val="FF6B6B"/>
                </a:solidFill>
                <a:latin typeface="Times New Roman" pitchFamily="34" charset="0"/>
                <a:ea typeface="Aptos" pitchFamily="34" charset="-122"/>
                <a:cs typeface="Aptos" pitchFamily="34" charset="-120"/>
              </a:rPr>
              <a:t>09:00</a:t>
            </a:r>
            <a:endParaRPr lang="en-US"/>
          </a:p>
        </p:txBody>
      </p:sp>
      <p:sp>
        <p:nvSpPr>
          <p:cNvPr id="24" name="Text 22"/>
          <p:cNvSpPr/>
          <p:nvPr/>
        </p:nvSpPr>
        <p:spPr>
          <a:xfrm>
            <a:off x="1874520" y="4809744"/>
            <a:ext cx="3474720" cy="310896"/>
          </a:xfrm>
          <a:prstGeom prst="rect">
            <a:avLst/>
          </a:prstGeom>
          <a:noFill/>
          <a:ln/>
        </p:spPr>
        <p:txBody>
          <a:bodyPr wrap="square" lIns="0" tIns="0" rIns="0" bIns="0" rtlCol="0" anchor="ctr">
            <a:normAutofit fontScale="85000" lnSpcReduction="10000"/>
          </a:bodyPr>
          <a:lstStyle/>
          <a:p>
            <a:pPr marL="0" indent="0" algn="l">
              <a:buNone/>
            </a:pPr>
            <a:r>
              <a:rPr lang="en-US" sz="2400">
                <a:solidFill>
                  <a:srgbClr val="5C667D"/>
                </a:solidFill>
                <a:latin typeface="Times New Roman" pitchFamily="34" charset="0"/>
                <a:ea typeface="Aptos" pitchFamily="34" charset="-122"/>
                <a:cs typeface="Aptos" pitchFamily="34" charset="-120"/>
              </a:rPr>
              <a:t>Important detail is hard to trace</a:t>
            </a:r>
            <a:endParaRPr lang="en-US" sz="2000"/>
          </a:p>
        </p:txBody>
      </p:sp>
      <p:sp>
        <p:nvSpPr>
          <p:cNvPr id="25" name="Shape 23"/>
          <p:cNvSpPr/>
          <p:nvPr/>
        </p:nvSpPr>
        <p:spPr>
          <a:xfrm>
            <a:off x="6245352" y="1993392"/>
            <a:ext cx="5349240" cy="3639312"/>
          </a:xfrm>
          <a:prstGeom prst="roundRect">
            <a:avLst>
              <a:gd name="adj" fmla="val 3015"/>
            </a:avLst>
          </a:prstGeom>
          <a:solidFill>
            <a:srgbClr val="F7FFFD"/>
          </a:solidFill>
          <a:ln w="12700">
            <a:solidFill>
              <a:srgbClr val="CCEDE8"/>
            </a:solidFill>
            <a:prstDash val="solid"/>
          </a:ln>
          <a:effectLst>
            <a:outerShdw blurRad="16510" dist="50800" dir="2700000" algn="bl" rotWithShape="0">
              <a:srgbClr val="B8C0D2">
                <a:alpha val="15000"/>
              </a:srgbClr>
            </a:outerShdw>
          </a:effectLst>
        </p:spPr>
        <p:txBody>
          <a:bodyPr wrap="square"/>
          <a:lstStyle/>
          <a:p>
            <a:endParaRPr sz="3600"/>
          </a:p>
        </p:txBody>
      </p:sp>
      <p:sp>
        <p:nvSpPr>
          <p:cNvPr id="26" name="Shape 24"/>
          <p:cNvSpPr/>
          <p:nvPr/>
        </p:nvSpPr>
        <p:spPr>
          <a:xfrm>
            <a:off x="6492240" y="2267712"/>
            <a:ext cx="1234440" cy="310896"/>
          </a:xfrm>
          <a:prstGeom prst="roundRect">
            <a:avLst>
              <a:gd name="adj" fmla="val 23529"/>
            </a:avLst>
          </a:prstGeom>
          <a:solidFill>
            <a:srgbClr val="E8FBF8"/>
          </a:solidFill>
          <a:ln w="12700">
            <a:solidFill>
              <a:srgbClr val="E8FBF8">
                <a:alpha val="0"/>
              </a:srgbClr>
            </a:solidFill>
            <a:prstDash val="solid"/>
          </a:ln>
        </p:spPr>
        <p:txBody>
          <a:bodyPr wrap="square"/>
          <a:lstStyle/>
          <a:p>
            <a:endParaRPr sz="3600"/>
          </a:p>
        </p:txBody>
      </p:sp>
      <p:sp>
        <p:nvSpPr>
          <p:cNvPr id="27" name="Text 25"/>
          <p:cNvSpPr/>
          <p:nvPr/>
        </p:nvSpPr>
        <p:spPr>
          <a:xfrm>
            <a:off x="6565392" y="2286000"/>
            <a:ext cx="1088136" cy="265176"/>
          </a:xfrm>
          <a:prstGeom prst="rect">
            <a:avLst/>
          </a:prstGeom>
          <a:noFill/>
          <a:ln/>
        </p:spPr>
        <p:txBody>
          <a:bodyPr wrap="square" lIns="0" tIns="0" rIns="0" bIns="0" rtlCol="0" anchor="ctr">
            <a:normAutofit fontScale="85000" lnSpcReduction="10000"/>
          </a:bodyPr>
          <a:lstStyle/>
          <a:p>
            <a:pPr marL="0" indent="0" algn="ctr">
              <a:buNone/>
            </a:pPr>
            <a:r>
              <a:rPr lang="en-US" sz="1400" b="1">
                <a:solidFill>
                  <a:srgbClr val="159E91"/>
                </a:solidFill>
                <a:latin typeface="Times New Roman" pitchFamily="34" charset="0"/>
                <a:ea typeface="Aptos" pitchFamily="34" charset="-122"/>
                <a:cs typeface="Aptos" pitchFamily="34" charset="-120"/>
              </a:rPr>
              <a:t>WITH TEAMS</a:t>
            </a:r>
            <a:endParaRPr lang="en-US" sz="1000"/>
          </a:p>
        </p:txBody>
      </p:sp>
      <p:sp>
        <p:nvSpPr>
          <p:cNvPr id="28" name="Text 26"/>
          <p:cNvSpPr/>
          <p:nvPr/>
        </p:nvSpPr>
        <p:spPr>
          <a:xfrm>
            <a:off x="6492240" y="2697480"/>
            <a:ext cx="4389120" cy="384048"/>
          </a:xfrm>
          <a:prstGeom prst="rect">
            <a:avLst/>
          </a:prstGeom>
          <a:noFill/>
          <a:ln/>
        </p:spPr>
        <p:txBody>
          <a:bodyPr wrap="square" lIns="0" tIns="0" rIns="0" bIns="0" rtlCol="0" anchor="ctr">
            <a:noAutofit/>
          </a:bodyPr>
          <a:lstStyle/>
          <a:p>
            <a:pPr marL="0" indent="0" algn="l">
              <a:buNone/>
            </a:pPr>
            <a:r>
              <a:rPr lang="en-US" sz="4000" b="1">
                <a:solidFill>
                  <a:srgbClr val="141827"/>
                </a:solidFill>
                <a:latin typeface="Times New Roman" pitchFamily="34" charset="0"/>
                <a:ea typeface="Aptos" pitchFamily="34" charset="-122"/>
                <a:cs typeface="Aptos" pitchFamily="34" charset="-120"/>
              </a:rPr>
              <a:t>Traceable handover</a:t>
            </a:r>
            <a:endParaRPr lang="en-US" sz="4000"/>
          </a:p>
        </p:txBody>
      </p:sp>
      <p:sp>
        <p:nvSpPr>
          <p:cNvPr id="29" name="Shape 27"/>
          <p:cNvSpPr/>
          <p:nvPr/>
        </p:nvSpPr>
        <p:spPr>
          <a:xfrm>
            <a:off x="6565392" y="3346704"/>
            <a:ext cx="155448" cy="155448"/>
          </a:xfrm>
          <a:prstGeom prst="ellipse">
            <a:avLst/>
          </a:prstGeom>
          <a:solidFill>
            <a:srgbClr val="36D3C5"/>
          </a:solidFill>
          <a:ln w="12700">
            <a:solidFill>
              <a:srgbClr val="36D3C5">
                <a:alpha val="0"/>
              </a:srgbClr>
            </a:solidFill>
            <a:prstDash val="solid"/>
          </a:ln>
        </p:spPr>
        <p:txBody>
          <a:bodyPr wrap="square"/>
          <a:lstStyle/>
          <a:p>
            <a:endParaRPr sz="3600"/>
          </a:p>
        </p:txBody>
      </p:sp>
      <p:sp>
        <p:nvSpPr>
          <p:cNvPr id="30" name="Shape 28"/>
          <p:cNvSpPr/>
          <p:nvPr/>
        </p:nvSpPr>
        <p:spPr>
          <a:xfrm>
            <a:off x="6643116" y="3493008"/>
            <a:ext cx="0" cy="365760"/>
          </a:xfrm>
          <a:prstGeom prst="line">
            <a:avLst/>
          </a:prstGeom>
          <a:noFill/>
          <a:ln w="15240">
            <a:solidFill>
              <a:srgbClr val="8EDFD7"/>
            </a:solidFill>
            <a:prstDash val="solid"/>
          </a:ln>
        </p:spPr>
        <p:txBody>
          <a:bodyPr wrap="square"/>
          <a:lstStyle/>
          <a:p>
            <a:endParaRPr sz="3600"/>
          </a:p>
        </p:txBody>
      </p:sp>
      <p:sp>
        <p:nvSpPr>
          <p:cNvPr id="31" name="Text 29"/>
          <p:cNvSpPr/>
          <p:nvPr/>
        </p:nvSpPr>
        <p:spPr>
          <a:xfrm>
            <a:off x="6858000" y="3273552"/>
            <a:ext cx="594360" cy="256032"/>
          </a:xfrm>
          <a:prstGeom prst="rect">
            <a:avLst/>
          </a:prstGeom>
          <a:noFill/>
          <a:ln/>
        </p:spPr>
        <p:txBody>
          <a:bodyPr wrap="square" lIns="0" tIns="0" rIns="0" bIns="0" rtlCol="0" anchor="ctr">
            <a:normAutofit fontScale="92500" lnSpcReduction="20000"/>
          </a:bodyPr>
          <a:lstStyle/>
          <a:p>
            <a:pPr marL="0" indent="0" algn="l">
              <a:buNone/>
            </a:pPr>
            <a:r>
              <a:rPr lang="en-US" sz="2000" b="1">
                <a:solidFill>
                  <a:srgbClr val="159E91"/>
                </a:solidFill>
                <a:latin typeface="Times New Roman" pitchFamily="34" charset="0"/>
                <a:ea typeface="Aptos" pitchFamily="34" charset="-122"/>
                <a:cs typeface="Aptos" pitchFamily="34" charset="-120"/>
              </a:rPr>
              <a:t>08:00</a:t>
            </a:r>
            <a:endParaRPr lang="en-US"/>
          </a:p>
        </p:txBody>
      </p:sp>
      <p:sp>
        <p:nvSpPr>
          <p:cNvPr id="32" name="Text 30"/>
          <p:cNvSpPr/>
          <p:nvPr/>
        </p:nvSpPr>
        <p:spPr>
          <a:xfrm>
            <a:off x="7516368" y="3273552"/>
            <a:ext cx="3566160" cy="310896"/>
          </a:xfrm>
          <a:prstGeom prst="rect">
            <a:avLst/>
          </a:prstGeom>
          <a:noFill/>
          <a:ln/>
        </p:spPr>
        <p:txBody>
          <a:bodyPr wrap="square" lIns="0" tIns="0" rIns="0" bIns="0" rtlCol="0" anchor="ctr">
            <a:normAutofit fontScale="92500" lnSpcReduction="10000"/>
          </a:bodyPr>
          <a:lstStyle/>
          <a:p>
            <a:pPr marL="0" indent="0" algn="l">
              <a:buNone/>
            </a:pPr>
            <a:r>
              <a:rPr lang="en-US" sz="2400">
                <a:solidFill>
                  <a:srgbClr val="5C667D"/>
                </a:solidFill>
                <a:latin typeface="Times New Roman" pitchFamily="34" charset="0"/>
                <a:ea typeface="Aptos" pitchFamily="34" charset="-122"/>
                <a:cs typeface="Aptos" pitchFamily="34" charset="-120"/>
              </a:rPr>
              <a:t>Channel update posted once</a:t>
            </a:r>
            <a:endParaRPr lang="en-US" sz="2000"/>
          </a:p>
        </p:txBody>
      </p:sp>
      <p:sp>
        <p:nvSpPr>
          <p:cNvPr id="33" name="Shape 31"/>
          <p:cNvSpPr/>
          <p:nvPr/>
        </p:nvSpPr>
        <p:spPr>
          <a:xfrm>
            <a:off x="6565392" y="3858768"/>
            <a:ext cx="155448" cy="155448"/>
          </a:xfrm>
          <a:prstGeom prst="ellipse">
            <a:avLst/>
          </a:prstGeom>
          <a:solidFill>
            <a:srgbClr val="36D3C5"/>
          </a:solidFill>
          <a:ln w="12700">
            <a:solidFill>
              <a:srgbClr val="36D3C5">
                <a:alpha val="0"/>
              </a:srgbClr>
            </a:solidFill>
            <a:prstDash val="solid"/>
          </a:ln>
        </p:spPr>
        <p:txBody>
          <a:bodyPr wrap="square"/>
          <a:lstStyle/>
          <a:p>
            <a:endParaRPr sz="3600"/>
          </a:p>
        </p:txBody>
      </p:sp>
      <p:sp>
        <p:nvSpPr>
          <p:cNvPr id="34" name="Shape 32"/>
          <p:cNvSpPr/>
          <p:nvPr/>
        </p:nvSpPr>
        <p:spPr>
          <a:xfrm>
            <a:off x="6643116" y="4005072"/>
            <a:ext cx="0" cy="365760"/>
          </a:xfrm>
          <a:prstGeom prst="line">
            <a:avLst/>
          </a:prstGeom>
          <a:noFill/>
          <a:ln w="15240">
            <a:solidFill>
              <a:srgbClr val="8EDFD7"/>
            </a:solidFill>
            <a:prstDash val="solid"/>
          </a:ln>
        </p:spPr>
        <p:txBody>
          <a:bodyPr wrap="square"/>
          <a:lstStyle/>
          <a:p>
            <a:endParaRPr sz="3600"/>
          </a:p>
        </p:txBody>
      </p:sp>
      <p:sp>
        <p:nvSpPr>
          <p:cNvPr id="35" name="Text 33"/>
          <p:cNvSpPr/>
          <p:nvPr/>
        </p:nvSpPr>
        <p:spPr>
          <a:xfrm>
            <a:off x="6858000" y="3785616"/>
            <a:ext cx="594360" cy="256032"/>
          </a:xfrm>
          <a:prstGeom prst="rect">
            <a:avLst/>
          </a:prstGeom>
          <a:noFill/>
          <a:ln/>
        </p:spPr>
        <p:txBody>
          <a:bodyPr wrap="square" lIns="0" tIns="0" rIns="0" bIns="0" rtlCol="0" anchor="ctr">
            <a:normAutofit fontScale="92500" lnSpcReduction="20000"/>
          </a:bodyPr>
          <a:lstStyle/>
          <a:p>
            <a:pPr marL="0" indent="0" algn="l">
              <a:buNone/>
            </a:pPr>
            <a:r>
              <a:rPr lang="en-US" sz="2000" b="1">
                <a:solidFill>
                  <a:srgbClr val="159E91"/>
                </a:solidFill>
                <a:latin typeface="Times New Roman" pitchFamily="34" charset="0"/>
                <a:ea typeface="Aptos" pitchFamily="34" charset="-122"/>
                <a:cs typeface="Aptos" pitchFamily="34" charset="-120"/>
              </a:rPr>
              <a:t>08:05</a:t>
            </a:r>
            <a:endParaRPr lang="en-US"/>
          </a:p>
        </p:txBody>
      </p:sp>
      <p:sp>
        <p:nvSpPr>
          <p:cNvPr id="36" name="Text 34"/>
          <p:cNvSpPr/>
          <p:nvPr/>
        </p:nvSpPr>
        <p:spPr>
          <a:xfrm>
            <a:off x="7516368" y="3785616"/>
            <a:ext cx="3566160" cy="310896"/>
          </a:xfrm>
          <a:prstGeom prst="rect">
            <a:avLst/>
          </a:prstGeom>
          <a:noFill/>
          <a:ln/>
        </p:spPr>
        <p:txBody>
          <a:bodyPr wrap="square" lIns="0" tIns="0" rIns="0" bIns="0" rtlCol="0" anchor="ctr">
            <a:normAutofit fontScale="92500"/>
          </a:bodyPr>
          <a:lstStyle/>
          <a:p>
            <a:pPr marL="0" indent="0" algn="l">
              <a:buNone/>
            </a:pPr>
            <a:r>
              <a:rPr lang="en-US" sz="2000">
                <a:solidFill>
                  <a:srgbClr val="5C667D"/>
                </a:solidFill>
                <a:latin typeface="Times New Roman" pitchFamily="34" charset="0"/>
                <a:ea typeface="Aptos" pitchFamily="34" charset="-122"/>
                <a:cs typeface="Aptos" pitchFamily="34" charset="-120"/>
              </a:rPr>
              <a:t>Shared file linked in the same thread</a:t>
            </a:r>
            <a:endParaRPr lang="en-US"/>
          </a:p>
        </p:txBody>
      </p:sp>
      <p:sp>
        <p:nvSpPr>
          <p:cNvPr id="37" name="Shape 35"/>
          <p:cNvSpPr/>
          <p:nvPr/>
        </p:nvSpPr>
        <p:spPr>
          <a:xfrm>
            <a:off x="6565392" y="4370832"/>
            <a:ext cx="155448" cy="155448"/>
          </a:xfrm>
          <a:prstGeom prst="ellipse">
            <a:avLst/>
          </a:prstGeom>
          <a:solidFill>
            <a:srgbClr val="36D3C5"/>
          </a:solidFill>
          <a:ln w="12700">
            <a:solidFill>
              <a:srgbClr val="36D3C5">
                <a:alpha val="0"/>
              </a:srgbClr>
            </a:solidFill>
            <a:prstDash val="solid"/>
          </a:ln>
        </p:spPr>
        <p:txBody>
          <a:bodyPr wrap="square"/>
          <a:lstStyle/>
          <a:p>
            <a:endParaRPr sz="3600"/>
          </a:p>
        </p:txBody>
      </p:sp>
      <p:sp>
        <p:nvSpPr>
          <p:cNvPr id="38" name="Shape 36"/>
          <p:cNvSpPr/>
          <p:nvPr/>
        </p:nvSpPr>
        <p:spPr>
          <a:xfrm>
            <a:off x="6643116" y="4517136"/>
            <a:ext cx="0" cy="365760"/>
          </a:xfrm>
          <a:prstGeom prst="line">
            <a:avLst/>
          </a:prstGeom>
          <a:noFill/>
          <a:ln w="15240">
            <a:solidFill>
              <a:srgbClr val="8EDFD7"/>
            </a:solidFill>
            <a:prstDash val="solid"/>
          </a:ln>
        </p:spPr>
        <p:txBody>
          <a:bodyPr wrap="square"/>
          <a:lstStyle/>
          <a:p>
            <a:endParaRPr sz="3600"/>
          </a:p>
        </p:txBody>
      </p:sp>
      <p:sp>
        <p:nvSpPr>
          <p:cNvPr id="39" name="Text 37"/>
          <p:cNvSpPr/>
          <p:nvPr/>
        </p:nvSpPr>
        <p:spPr>
          <a:xfrm>
            <a:off x="6858000" y="4297680"/>
            <a:ext cx="594360" cy="256032"/>
          </a:xfrm>
          <a:prstGeom prst="rect">
            <a:avLst/>
          </a:prstGeom>
          <a:noFill/>
          <a:ln/>
        </p:spPr>
        <p:txBody>
          <a:bodyPr wrap="square" lIns="0" tIns="0" rIns="0" bIns="0" rtlCol="0" anchor="ctr">
            <a:normAutofit fontScale="92500" lnSpcReduction="20000"/>
          </a:bodyPr>
          <a:lstStyle/>
          <a:p>
            <a:pPr marL="0" indent="0" algn="l">
              <a:buNone/>
            </a:pPr>
            <a:r>
              <a:rPr lang="en-US" sz="2000" b="1">
                <a:solidFill>
                  <a:srgbClr val="159E91"/>
                </a:solidFill>
                <a:latin typeface="Times New Roman" pitchFamily="34" charset="0"/>
                <a:ea typeface="Aptos" pitchFamily="34" charset="-122"/>
                <a:cs typeface="Aptos" pitchFamily="34" charset="-120"/>
              </a:rPr>
              <a:t>08:25</a:t>
            </a:r>
            <a:endParaRPr lang="en-US"/>
          </a:p>
        </p:txBody>
      </p:sp>
      <p:sp>
        <p:nvSpPr>
          <p:cNvPr id="40" name="Text 38"/>
          <p:cNvSpPr/>
          <p:nvPr/>
        </p:nvSpPr>
        <p:spPr>
          <a:xfrm>
            <a:off x="7516368" y="4297680"/>
            <a:ext cx="3566160" cy="310896"/>
          </a:xfrm>
          <a:prstGeom prst="rect">
            <a:avLst/>
          </a:prstGeom>
          <a:noFill/>
          <a:ln/>
        </p:spPr>
        <p:txBody>
          <a:bodyPr wrap="square" lIns="0" tIns="0" rIns="0" bIns="0" rtlCol="0" anchor="ctr">
            <a:normAutofit fontScale="92500"/>
          </a:bodyPr>
          <a:lstStyle/>
          <a:p>
            <a:pPr marL="0" indent="0" algn="l">
              <a:buNone/>
            </a:pPr>
            <a:r>
              <a:rPr lang="en-US" sz="1600">
                <a:solidFill>
                  <a:srgbClr val="5C667D"/>
                </a:solidFill>
                <a:latin typeface="Times New Roman" pitchFamily="34" charset="0"/>
                <a:ea typeface="Aptos" pitchFamily="34" charset="-122"/>
                <a:cs typeface="Aptos" pitchFamily="34" charset="-120"/>
              </a:rPr>
              <a:t>Question answered where everyone can see it</a:t>
            </a:r>
            <a:endParaRPr lang="en-US" sz="1400"/>
          </a:p>
        </p:txBody>
      </p:sp>
      <p:sp>
        <p:nvSpPr>
          <p:cNvPr id="41" name="Shape 39"/>
          <p:cNvSpPr/>
          <p:nvPr/>
        </p:nvSpPr>
        <p:spPr>
          <a:xfrm>
            <a:off x="6565392" y="4882896"/>
            <a:ext cx="155448" cy="155448"/>
          </a:xfrm>
          <a:prstGeom prst="ellipse">
            <a:avLst/>
          </a:prstGeom>
          <a:solidFill>
            <a:srgbClr val="36D3C5"/>
          </a:solidFill>
          <a:ln w="12700">
            <a:solidFill>
              <a:srgbClr val="36D3C5">
                <a:alpha val="0"/>
              </a:srgbClr>
            </a:solidFill>
            <a:prstDash val="solid"/>
          </a:ln>
        </p:spPr>
        <p:txBody>
          <a:bodyPr wrap="square"/>
          <a:lstStyle/>
          <a:p>
            <a:endParaRPr sz="3600"/>
          </a:p>
        </p:txBody>
      </p:sp>
      <p:sp>
        <p:nvSpPr>
          <p:cNvPr id="42" name="Text 40"/>
          <p:cNvSpPr/>
          <p:nvPr/>
        </p:nvSpPr>
        <p:spPr>
          <a:xfrm>
            <a:off x="6858000" y="4809744"/>
            <a:ext cx="594360" cy="256032"/>
          </a:xfrm>
          <a:prstGeom prst="rect">
            <a:avLst/>
          </a:prstGeom>
          <a:noFill/>
          <a:ln/>
        </p:spPr>
        <p:txBody>
          <a:bodyPr wrap="square" lIns="0" tIns="0" rIns="0" bIns="0" rtlCol="0" anchor="ctr">
            <a:normAutofit fontScale="92500" lnSpcReduction="20000"/>
          </a:bodyPr>
          <a:lstStyle/>
          <a:p>
            <a:pPr marL="0" indent="0" algn="l">
              <a:buNone/>
            </a:pPr>
            <a:r>
              <a:rPr lang="en-US" sz="2000" b="1">
                <a:solidFill>
                  <a:srgbClr val="159E91"/>
                </a:solidFill>
                <a:latin typeface="Times New Roman" pitchFamily="34" charset="0"/>
                <a:ea typeface="Aptos" pitchFamily="34" charset="-122"/>
                <a:cs typeface="Aptos" pitchFamily="34" charset="-120"/>
              </a:rPr>
              <a:t>09:00</a:t>
            </a:r>
            <a:endParaRPr lang="en-US"/>
          </a:p>
        </p:txBody>
      </p:sp>
      <p:sp>
        <p:nvSpPr>
          <p:cNvPr id="43" name="Text 41"/>
          <p:cNvSpPr/>
          <p:nvPr/>
        </p:nvSpPr>
        <p:spPr>
          <a:xfrm>
            <a:off x="7516368" y="4809744"/>
            <a:ext cx="3566160" cy="310896"/>
          </a:xfrm>
          <a:prstGeom prst="rect">
            <a:avLst/>
          </a:prstGeom>
          <a:noFill/>
          <a:ln/>
        </p:spPr>
        <p:txBody>
          <a:bodyPr wrap="square" lIns="0" tIns="0" rIns="0" bIns="0" rtlCol="0" anchor="ctr">
            <a:normAutofit/>
          </a:bodyPr>
          <a:lstStyle/>
          <a:p>
            <a:pPr marL="0" indent="0" algn="l">
              <a:buNone/>
            </a:pPr>
            <a:r>
              <a:rPr lang="en-US">
                <a:solidFill>
                  <a:srgbClr val="5C667D"/>
                </a:solidFill>
                <a:latin typeface="Times New Roman" pitchFamily="34" charset="0"/>
                <a:ea typeface="Aptos" pitchFamily="34" charset="-122"/>
                <a:cs typeface="Aptos" pitchFamily="34" charset="-120"/>
              </a:rPr>
              <a:t>Next staff member reviews the history</a:t>
            </a:r>
            <a:endParaRPr lang="en-US" sz="1600"/>
          </a:p>
        </p:txBody>
      </p:sp>
      <p:sp>
        <p:nvSpPr>
          <p:cNvPr id="44" name="Shape 42"/>
          <p:cNvSpPr/>
          <p:nvPr/>
        </p:nvSpPr>
        <p:spPr>
          <a:xfrm>
            <a:off x="5687568" y="3456432"/>
            <a:ext cx="612648" cy="612648"/>
          </a:xfrm>
          <a:prstGeom prst="ellipse">
            <a:avLst/>
          </a:prstGeom>
          <a:solidFill>
            <a:srgbClr val="0B1020"/>
          </a:solidFill>
          <a:ln w="12700">
            <a:solidFill>
              <a:srgbClr val="0B1020">
                <a:alpha val="0"/>
              </a:srgbClr>
            </a:solidFill>
            <a:prstDash val="solid"/>
          </a:ln>
        </p:spPr>
        <p:txBody>
          <a:bodyPr wrap="square"/>
          <a:lstStyle/>
          <a:p>
            <a:endParaRPr sz="3600"/>
          </a:p>
        </p:txBody>
      </p:sp>
      <p:pic>
        <p:nvPicPr>
          <p:cNvPr id="4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2983" y="3621847"/>
            <a:ext cx="281818" cy="281818"/>
          </a:xfrm>
          <a:prstGeom prst="rect">
            <a:avLst/>
          </a:prstGeom>
        </p:spPr>
      </p:pic>
      <p:sp>
        <p:nvSpPr>
          <p:cNvPr id="46" name="Text 43"/>
          <p:cNvSpPr/>
          <p:nvPr/>
        </p:nvSpPr>
        <p:spPr>
          <a:xfrm>
            <a:off x="4251960" y="5148072"/>
            <a:ext cx="1325880" cy="201168"/>
          </a:xfrm>
          <a:prstGeom prst="rect">
            <a:avLst/>
          </a:prstGeom>
          <a:noFill/>
          <a:ln/>
        </p:spPr>
        <p:txBody>
          <a:bodyPr wrap="square" lIns="0" tIns="0" rIns="0" bIns="0" rtlCol="0" anchor="ctr">
            <a:normAutofit fontScale="85000" lnSpcReduction="10000"/>
          </a:bodyPr>
          <a:lstStyle/>
          <a:p>
            <a:pPr marL="0" indent="0" algn="r">
              <a:buNone/>
            </a:pPr>
            <a:r>
              <a:rPr lang="en-US" sz="1400" b="1">
                <a:solidFill>
                  <a:srgbClr val="FF6B6B"/>
                </a:solidFill>
                <a:latin typeface="Times New Roman" pitchFamily="34" charset="0"/>
                <a:ea typeface="Aptos" pitchFamily="34" charset="-122"/>
                <a:cs typeface="Aptos" pitchFamily="34" charset="-120"/>
              </a:rPr>
              <a:t>LESS REPEATING</a:t>
            </a:r>
            <a:endParaRPr lang="en-US" sz="1200"/>
          </a:p>
        </p:txBody>
      </p:sp>
      <p:sp>
        <p:nvSpPr>
          <p:cNvPr id="47" name="Text 44"/>
          <p:cNvSpPr/>
          <p:nvPr/>
        </p:nvSpPr>
        <p:spPr>
          <a:xfrm>
            <a:off x="6601968" y="5148072"/>
            <a:ext cx="1508760" cy="201168"/>
          </a:xfrm>
          <a:prstGeom prst="rect">
            <a:avLst/>
          </a:prstGeom>
          <a:noFill/>
          <a:ln/>
        </p:spPr>
        <p:txBody>
          <a:bodyPr wrap="square" lIns="0" tIns="0" rIns="0" bIns="0" rtlCol="0" anchor="ctr">
            <a:normAutofit fontScale="85000" lnSpcReduction="10000"/>
          </a:bodyPr>
          <a:lstStyle/>
          <a:p>
            <a:pPr marL="0" indent="0" algn="l">
              <a:buNone/>
            </a:pPr>
            <a:r>
              <a:rPr lang="en-US" sz="1400" b="1">
                <a:solidFill>
                  <a:srgbClr val="159E91"/>
                </a:solidFill>
                <a:latin typeface="Times New Roman" pitchFamily="34" charset="0"/>
                <a:ea typeface="Aptos" pitchFamily="34" charset="-122"/>
                <a:cs typeface="Aptos" pitchFamily="34" charset="-120"/>
              </a:rPr>
              <a:t>MORE CONTINUITY</a:t>
            </a:r>
            <a:endParaRPr lang="en-US" sz="1200"/>
          </a:p>
        </p:txBody>
      </p:sp>
      <p:sp>
        <p:nvSpPr>
          <p:cNvPr id="48" name="Shape 45"/>
          <p:cNvSpPr/>
          <p:nvPr/>
        </p:nvSpPr>
        <p:spPr>
          <a:xfrm>
            <a:off x="530352" y="6144768"/>
            <a:ext cx="11109960" cy="0"/>
          </a:xfrm>
          <a:prstGeom prst="line">
            <a:avLst/>
          </a:prstGeom>
          <a:noFill/>
          <a:ln w="10160">
            <a:solidFill>
              <a:srgbClr val="D5DAE7"/>
            </a:solidFill>
            <a:prstDash val="solid"/>
          </a:ln>
        </p:spPr>
        <p:txBody>
          <a:bodyPr wrap="square"/>
          <a:lstStyle/>
          <a:p>
            <a:endParaRPr/>
          </a:p>
        </p:txBody>
      </p:sp>
      <p:sp>
        <p:nvSpPr>
          <p:cNvPr id="49" name="Text 46"/>
          <p:cNvSpPr/>
          <p:nvPr/>
        </p:nvSpPr>
        <p:spPr>
          <a:xfrm>
            <a:off x="566928" y="6181344"/>
            <a:ext cx="10972800" cy="256032"/>
          </a:xfrm>
          <a:prstGeom prst="rect">
            <a:avLst/>
          </a:prstGeom>
          <a:noFill/>
          <a:ln/>
        </p:spPr>
        <p:txBody>
          <a:bodyPr wrap="square" lIns="0" tIns="0" rIns="0" bIns="0" rtlCol="0" anchor="t">
            <a:normAutofit/>
          </a:bodyPr>
          <a:lstStyle/>
          <a:p>
            <a:pPr marL="0" indent="0" algn="l">
              <a:buNone/>
            </a:pPr>
            <a:r>
              <a:rPr lang="en-US" sz="950" i="1">
                <a:solidFill>
                  <a:srgbClr val="6B7489"/>
                </a:solidFill>
                <a:latin typeface="Times New Roman" pitchFamily="34" charset="0"/>
                <a:ea typeface="Aptos" pitchFamily="34" charset="-122"/>
                <a:cs typeface="Aptos" pitchFamily="34" charset="-120"/>
              </a:rPr>
              <a:t>Applied to the Ashford scenario described in the brief: staff may work across locations and shifts; communication history can support continuity. See also Wu et al. (2023).</a:t>
            </a:r>
            <a:endParaRPr lang="en-US" sz="850"/>
          </a:p>
        </p:txBody>
      </p:sp>
      <p:sp>
        <p:nvSpPr>
          <p:cNvPr id="50" name="Slide Number Placeholder 0"/>
          <p:cNvSpPr>
            <a:spLocks noGrp="1"/>
          </p:cNvSpPr>
          <p:nvPr>
            <p:ph type="sldNum" sz="quarter" idx="4294967295"/>
          </p:nvPr>
        </p:nvSpPr>
        <p:spPr>
          <a:xfrm>
            <a:off x="11722608" y="6446520"/>
            <a:ext cx="800000" cy="300000"/>
          </a:xfrm>
          <a:prstGeom prst="rect">
            <a:avLst/>
          </a:prstGeom>
          <a:extLst>
            <a:ext uri="{C572A759-6A51-4108-AA02-DFA0A04FC94B}">
              <ma14:wrappingTextBoxFlag xmlns:ma14="http://schemas.microsoft.com/office/mac/drawingml/2011/main" xmlns="" val="0"/>
            </a:ext>
          </a:extLst>
        </p:spPr>
        <p:txBody>
          <a:bodyPr wrap="square"/>
          <a:lstStyle>
            <a:lvl1pPr>
              <a:defRPr sz="800">
                <a:solidFill>
                  <a:srgbClr val="6F7890"/>
                </a:solidFill>
                <a:latin typeface="Aptos"/>
                <a:ea typeface="Aptos"/>
                <a:cs typeface="Aptos"/>
              </a:defRPr>
            </a:lvl1pPr>
          </a:lstStyle>
          <a:p>
            <a:pPr algn="l"/>
            <a:fld id="{F7021451-1387-4CA6-816F-3879F97B5CBC}" type="slidenum">
              <a:rPr lang="en-US" b="0"/>
              <a:t>18</a:t>
            </a:fld>
            <a:endParaRPr lang="en-US"/>
          </a:p>
        </p:txBody>
      </p:sp>
      <p:sp>
        <p:nvSpPr>
          <p:cNvPr id="51" name="Rounded Rectangle 50"/>
          <p:cNvSpPr/>
          <p:nvPr/>
        </p:nvSpPr>
        <p:spPr>
          <a:xfrm>
            <a:off x="566928" y="310896"/>
            <a:ext cx="7543800" cy="438912"/>
          </a:xfrm>
          <a:prstGeom prst="roundRect">
            <a:avLst/>
          </a:prstGeom>
          <a:solidFill>
            <a:srgbClr val="EEEAFE"/>
          </a:solidFill>
          <a:ln w="6350">
            <a:solidFill>
              <a:srgbClr val="EEEAF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2" name="Rounded Rectangle 51"/>
          <p:cNvSpPr/>
          <p:nvPr/>
        </p:nvSpPr>
        <p:spPr>
          <a:xfrm>
            <a:off x="612648" y="361188"/>
            <a:ext cx="530352" cy="338328"/>
          </a:xfrm>
          <a:prstGeom prst="roundRect">
            <a:avLst/>
          </a:prstGeom>
          <a:solidFill>
            <a:srgbClr val="36D3C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400" b="1">
                <a:solidFill>
                  <a:srgbClr val="FFFFFF"/>
                </a:solidFill>
                <a:latin typeface="Times New Roman"/>
              </a:rPr>
              <a:t>4</a:t>
            </a:r>
          </a:p>
        </p:txBody>
      </p:sp>
      <p:sp>
        <p:nvSpPr>
          <p:cNvPr id="53" name="Oval 52"/>
          <p:cNvSpPr/>
          <p:nvPr/>
        </p:nvSpPr>
        <p:spPr>
          <a:xfrm>
            <a:off x="1207007" y="374904"/>
            <a:ext cx="292608" cy="292608"/>
          </a:xfrm>
          <a:prstGeom prst="ellipse">
            <a:avLst/>
          </a:prstGeom>
          <a:solidFill>
            <a:srgbClr val="FFFFFF"/>
          </a:solidFill>
          <a:ln w="15240">
            <a:solidFill>
              <a:srgbClr val="36D3C5"/>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100" b="1">
                <a:solidFill>
                  <a:srgbClr val="36D3C5"/>
                </a:solidFill>
                <a:latin typeface="Times New Roman"/>
              </a:rPr>
              <a:t>↔</a:t>
            </a:r>
          </a:p>
        </p:txBody>
      </p:sp>
      <p:sp>
        <p:nvSpPr>
          <p:cNvPr id="54" name="TextBox 53"/>
          <p:cNvSpPr txBox="1"/>
          <p:nvPr/>
        </p:nvSpPr>
        <p:spPr>
          <a:xfrm>
            <a:off x="1572768" y="329184"/>
            <a:ext cx="6464808" cy="402336"/>
          </a:xfrm>
          <a:prstGeom prst="rect">
            <a:avLst/>
          </a:prstGeom>
          <a:noFill/>
        </p:spPr>
        <p:txBody>
          <a:bodyPr wrap="none" anchor="ctr">
            <a:spAutoFit/>
          </a:bodyPr>
          <a:lstStyle/>
          <a:p>
            <a:r>
              <a:rPr sz="1350" b="1">
                <a:solidFill>
                  <a:srgbClr val="0B1020"/>
                </a:solidFill>
                <a:latin typeface="Times New Roman"/>
              </a:rPr>
              <a:t>QUESTION 4  •  How it improves efficiency or communication</a:t>
            </a:r>
          </a:p>
        </p:txBody>
      </p:sp>
    </p:spTree>
    <p:extLst>
      <p:ext uri="{BB962C8B-B14F-4D97-AF65-F5344CB8AC3E}">
        <p14:creationId xmlns:p14="http://schemas.microsoft.com/office/powerpoint/2010/main" val="8710904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566928" y="438912"/>
            <a:ext cx="868680" cy="310896"/>
          </a:xfrm>
          <a:prstGeom prst="roundRect">
            <a:avLst>
              <a:gd name="adj" fmla="val 23529"/>
            </a:avLst>
          </a:prstGeom>
          <a:solidFill>
            <a:srgbClr val="EEEAFE"/>
          </a:solidFill>
          <a:ln w="12700">
            <a:solidFill>
              <a:srgbClr val="EEEAFE">
                <a:alpha val="0"/>
              </a:srgbClr>
            </a:solidFill>
            <a:prstDash val="solid"/>
          </a:ln>
        </p:spPr>
        <p:txBody>
          <a:bodyPr wrap="square"/>
          <a:lstStyle/>
          <a:p>
            <a:endParaRPr/>
          </a:p>
        </p:txBody>
      </p:sp>
      <p:sp>
        <p:nvSpPr>
          <p:cNvPr id="3" name="Text 1"/>
          <p:cNvSpPr/>
          <p:nvPr/>
        </p:nvSpPr>
        <p:spPr>
          <a:xfrm>
            <a:off x="640080" y="457200"/>
            <a:ext cx="722376" cy="265176"/>
          </a:xfrm>
          <a:prstGeom prst="rect">
            <a:avLst/>
          </a:prstGeom>
          <a:noFill/>
          <a:ln/>
        </p:spPr>
        <p:txBody>
          <a:bodyPr wrap="square" lIns="0" tIns="0" rIns="0" bIns="0" rtlCol="0" anchor="ctr">
            <a:normAutofit/>
          </a:bodyPr>
          <a:lstStyle/>
          <a:p>
            <a:pPr marL="0" indent="0" algn="ctr">
              <a:buNone/>
            </a:pPr>
            <a:r>
              <a:rPr lang="en-US" sz="100" b="1">
                <a:solidFill>
                  <a:srgbClr val="EEEAFE"/>
                </a:solidFill>
                <a:latin typeface="Times New Roman" pitchFamily="34" charset="0"/>
                <a:ea typeface="Aptos" pitchFamily="34" charset="-122"/>
                <a:cs typeface="Aptos" pitchFamily="34" charset="-120"/>
              </a:rPr>
              <a:t>Q5</a:t>
            </a:r>
            <a:endParaRPr lang="en-US" sz="950"/>
          </a:p>
        </p:txBody>
      </p:sp>
      <p:sp>
        <p:nvSpPr>
          <p:cNvPr id="4" name="Text 2"/>
          <p:cNvSpPr/>
          <p:nvPr/>
        </p:nvSpPr>
        <p:spPr>
          <a:xfrm>
            <a:off x="566928" y="841248"/>
            <a:ext cx="10789920" cy="566928"/>
          </a:xfrm>
          <a:prstGeom prst="rect">
            <a:avLst/>
          </a:prstGeom>
          <a:noFill/>
          <a:ln/>
        </p:spPr>
        <p:txBody>
          <a:bodyPr wrap="square" lIns="0" tIns="0" rIns="0" bIns="0" rtlCol="0" anchor="b">
            <a:normAutofit/>
          </a:bodyPr>
          <a:lstStyle/>
          <a:p>
            <a:pPr marL="0" indent="0" algn="l">
              <a:buNone/>
            </a:pPr>
            <a:r>
              <a:rPr lang="en-US" sz="3050" b="1">
                <a:solidFill>
                  <a:srgbClr val="141827"/>
                </a:solidFill>
                <a:latin typeface="Times New Roman" pitchFamily="34" charset="0"/>
                <a:ea typeface="Aptos" pitchFamily="34" charset="-122"/>
                <a:cs typeface="Aptos" pitchFamily="34" charset="-120"/>
              </a:rPr>
              <a:t>Advantages of Microsoft Teams</a:t>
            </a:r>
            <a:endParaRPr lang="en-US" sz="2650"/>
          </a:p>
        </p:txBody>
      </p:sp>
      <p:sp>
        <p:nvSpPr>
          <p:cNvPr id="5" name="Text 3"/>
          <p:cNvSpPr/>
          <p:nvPr/>
        </p:nvSpPr>
        <p:spPr>
          <a:xfrm>
            <a:off x="566928" y="1417320"/>
            <a:ext cx="10607040" cy="347472"/>
          </a:xfrm>
          <a:prstGeom prst="rect">
            <a:avLst/>
          </a:prstGeom>
          <a:noFill/>
          <a:ln/>
        </p:spPr>
        <p:txBody>
          <a:bodyPr wrap="square" lIns="0" tIns="0" rIns="0" bIns="0" rtlCol="0" anchor="t">
            <a:normAutofit/>
          </a:bodyPr>
          <a:lstStyle/>
          <a:p>
            <a:pPr marL="0" indent="0" algn="l">
              <a:buNone/>
            </a:pPr>
            <a:r>
              <a:rPr lang="en-US" sz="1520">
                <a:solidFill>
                  <a:srgbClr val="5C667D"/>
                </a:solidFill>
                <a:latin typeface="Times New Roman" pitchFamily="34" charset="0"/>
                <a:ea typeface="Aptos" pitchFamily="34" charset="-122"/>
                <a:cs typeface="Aptos" pitchFamily="34" charset="-120"/>
              </a:rPr>
              <a:t>The benefits are strongest when the platform reduces communication friction rather than simply adding another channel.</a:t>
            </a:r>
            <a:endParaRPr lang="en-US" sz="1300"/>
          </a:p>
        </p:txBody>
      </p:sp>
      <p:sp>
        <p:nvSpPr>
          <p:cNvPr id="6" name="Shape 4"/>
          <p:cNvSpPr/>
          <p:nvPr/>
        </p:nvSpPr>
        <p:spPr>
          <a:xfrm>
            <a:off x="658368" y="2066544"/>
            <a:ext cx="2331720" cy="3557008"/>
          </a:xfrm>
          <a:prstGeom prst="roundRect">
            <a:avLst>
              <a:gd name="adj" fmla="val 4706"/>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7" name="Shape 5"/>
          <p:cNvSpPr/>
          <p:nvPr/>
        </p:nvSpPr>
        <p:spPr>
          <a:xfrm>
            <a:off x="658368" y="2066544"/>
            <a:ext cx="2331720" cy="109728"/>
          </a:xfrm>
          <a:prstGeom prst="rect">
            <a:avLst/>
          </a:prstGeom>
          <a:solidFill>
            <a:srgbClr val="36D3C5"/>
          </a:solidFill>
          <a:ln w="12700">
            <a:solidFill>
              <a:srgbClr val="36D3C5">
                <a:alpha val="0"/>
              </a:srgbClr>
            </a:solidFill>
            <a:prstDash val="solid"/>
          </a:ln>
        </p:spPr>
        <p:txBody>
          <a:bodyPr wrap="square"/>
          <a:lstStyle/>
          <a:p>
            <a:endParaRPr/>
          </a:p>
        </p:txBody>
      </p:sp>
      <p:sp>
        <p:nvSpPr>
          <p:cNvPr id="8" name="Shape 6"/>
          <p:cNvSpPr/>
          <p:nvPr/>
        </p:nvSpPr>
        <p:spPr>
          <a:xfrm>
            <a:off x="841248" y="2386584"/>
            <a:ext cx="493776" cy="493776"/>
          </a:xfrm>
          <a:prstGeom prst="ellipse">
            <a:avLst/>
          </a:prstGeom>
          <a:solidFill>
            <a:srgbClr val="36D3C5"/>
          </a:solidFill>
          <a:ln w="12700">
            <a:solidFill>
              <a:srgbClr val="36D3C5">
                <a:alpha val="0"/>
              </a:srgbClr>
            </a:solidFill>
            <a:prstDash val="solid"/>
          </a:ln>
        </p:spPr>
        <p:txBody>
          <a:bodyPr wrap="square"/>
          <a:lstStyle/>
          <a:p>
            <a:endParaRPr/>
          </a:p>
        </p:txBody>
      </p:sp>
      <p:pic>
        <p:nvPicPr>
          <p:cNvPr id="9"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4568" y="2519904"/>
            <a:ext cx="227137" cy="227137"/>
          </a:xfrm>
          <a:prstGeom prst="rect">
            <a:avLst/>
          </a:prstGeom>
        </p:spPr>
      </p:pic>
      <p:sp>
        <p:nvSpPr>
          <p:cNvPr id="10" name="Text 7"/>
          <p:cNvSpPr/>
          <p:nvPr/>
        </p:nvSpPr>
        <p:spPr>
          <a:xfrm>
            <a:off x="841248" y="3008376"/>
            <a:ext cx="1938528" cy="274320"/>
          </a:xfrm>
          <a:prstGeom prst="rect">
            <a:avLst/>
          </a:prstGeom>
          <a:noFill/>
          <a:ln/>
        </p:spPr>
        <p:txBody>
          <a:bodyPr wrap="square" lIns="0" tIns="0" rIns="0" bIns="0" rtlCol="0" anchor="ctr">
            <a:normAutofit/>
          </a:bodyPr>
          <a:lstStyle/>
          <a:p>
            <a:pPr marL="0" indent="0" algn="l">
              <a:buNone/>
            </a:pPr>
            <a:r>
              <a:rPr lang="en-US" sz="1450" b="1">
                <a:solidFill>
                  <a:srgbClr val="141827"/>
                </a:solidFill>
                <a:latin typeface="Times New Roman" pitchFamily="34" charset="0"/>
                <a:ea typeface="Aptos" pitchFamily="34" charset="-122"/>
                <a:cs typeface="Aptos" pitchFamily="34" charset="-120"/>
              </a:rPr>
              <a:t>VISIBLE RECORD</a:t>
            </a:r>
            <a:endParaRPr lang="en-US" sz="1240"/>
          </a:p>
        </p:txBody>
      </p:sp>
      <p:sp>
        <p:nvSpPr>
          <p:cNvPr id="11" name="Text 8"/>
          <p:cNvSpPr/>
          <p:nvPr/>
        </p:nvSpPr>
        <p:spPr>
          <a:xfrm>
            <a:off x="743712" y="3410711"/>
            <a:ext cx="2218944" cy="2514597"/>
          </a:xfrm>
          <a:prstGeom prst="rect">
            <a:avLst/>
          </a:prstGeom>
          <a:noFill/>
          <a:ln/>
        </p:spPr>
        <p:txBody>
          <a:bodyPr wrap="square" lIns="0" tIns="0" rIns="0" bIns="0" rtlCol="0" anchor="t">
            <a:normAutofit/>
          </a:bodyPr>
          <a:lstStyle/>
          <a:p>
            <a:pPr marL="0" indent="0" algn="ctr">
              <a:buNone/>
            </a:pPr>
            <a:r>
              <a:rPr lang="en-US" sz="2000">
                <a:solidFill>
                  <a:srgbClr val="5C667D"/>
                </a:solidFill>
                <a:latin typeface="Times New Roman" pitchFamily="34" charset="0"/>
                <a:ea typeface="Aptos" pitchFamily="34" charset="-122"/>
                <a:cs typeface="Aptos" pitchFamily="34" charset="-120"/>
              </a:rPr>
              <a:t>Searchable conversations and shared files reduce dependence on memory and private message chains.</a:t>
            </a:r>
            <a:endParaRPr lang="en-US" sz="1600"/>
          </a:p>
        </p:txBody>
      </p:sp>
      <p:sp>
        <p:nvSpPr>
          <p:cNvPr id="12" name="Shape 9"/>
          <p:cNvSpPr/>
          <p:nvPr/>
        </p:nvSpPr>
        <p:spPr>
          <a:xfrm>
            <a:off x="3547872" y="2066544"/>
            <a:ext cx="2331720" cy="3557008"/>
          </a:xfrm>
          <a:prstGeom prst="roundRect">
            <a:avLst>
              <a:gd name="adj" fmla="val 4706"/>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13" name="Shape 10"/>
          <p:cNvSpPr/>
          <p:nvPr/>
        </p:nvSpPr>
        <p:spPr>
          <a:xfrm>
            <a:off x="3547872" y="2066544"/>
            <a:ext cx="2331720" cy="109728"/>
          </a:xfrm>
          <a:prstGeom prst="rect">
            <a:avLst/>
          </a:prstGeom>
          <a:solidFill>
            <a:srgbClr val="7C5CFC"/>
          </a:solidFill>
          <a:ln w="12700">
            <a:solidFill>
              <a:srgbClr val="7C5CFC">
                <a:alpha val="0"/>
              </a:srgbClr>
            </a:solidFill>
            <a:prstDash val="solid"/>
          </a:ln>
        </p:spPr>
        <p:txBody>
          <a:bodyPr wrap="square"/>
          <a:lstStyle/>
          <a:p>
            <a:endParaRPr/>
          </a:p>
        </p:txBody>
      </p:sp>
      <p:sp>
        <p:nvSpPr>
          <p:cNvPr id="14" name="Shape 11"/>
          <p:cNvSpPr/>
          <p:nvPr/>
        </p:nvSpPr>
        <p:spPr>
          <a:xfrm>
            <a:off x="3730752" y="2386584"/>
            <a:ext cx="493776" cy="493776"/>
          </a:xfrm>
          <a:prstGeom prst="ellipse">
            <a:avLst/>
          </a:prstGeom>
          <a:solidFill>
            <a:srgbClr val="7C5CFC"/>
          </a:solidFill>
          <a:ln w="12700">
            <a:solidFill>
              <a:srgbClr val="7C5CFC">
                <a:alpha val="0"/>
              </a:srgbClr>
            </a:solidFill>
            <a:prstDash val="solid"/>
          </a:ln>
        </p:spPr>
        <p:txBody>
          <a:bodyPr wrap="square"/>
          <a:lstStyle/>
          <a:p>
            <a:endParaRPr/>
          </a:p>
        </p:txBody>
      </p:sp>
      <p:pic>
        <p:nvPicPr>
          <p:cNvPr id="1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864072" y="2519904"/>
            <a:ext cx="227137" cy="227137"/>
          </a:xfrm>
          <a:prstGeom prst="rect">
            <a:avLst/>
          </a:prstGeom>
        </p:spPr>
      </p:pic>
      <p:sp>
        <p:nvSpPr>
          <p:cNvPr id="16" name="Text 12"/>
          <p:cNvSpPr/>
          <p:nvPr/>
        </p:nvSpPr>
        <p:spPr>
          <a:xfrm>
            <a:off x="3730752" y="3008376"/>
            <a:ext cx="1938528" cy="274320"/>
          </a:xfrm>
          <a:prstGeom prst="rect">
            <a:avLst/>
          </a:prstGeom>
          <a:noFill/>
          <a:ln/>
        </p:spPr>
        <p:txBody>
          <a:bodyPr wrap="square" lIns="0" tIns="0" rIns="0" bIns="0" rtlCol="0" anchor="ctr">
            <a:normAutofit/>
          </a:bodyPr>
          <a:lstStyle/>
          <a:p>
            <a:pPr marL="0" indent="0" algn="l">
              <a:buNone/>
            </a:pPr>
            <a:r>
              <a:rPr lang="en-US" sz="1450" b="1">
                <a:solidFill>
                  <a:srgbClr val="141827"/>
                </a:solidFill>
                <a:latin typeface="Times New Roman" pitchFamily="34" charset="0"/>
                <a:ea typeface="Aptos" pitchFamily="34" charset="-122"/>
                <a:cs typeface="Aptos" pitchFamily="34" charset="-120"/>
              </a:rPr>
              <a:t>ONE WORKSPACE</a:t>
            </a:r>
            <a:endParaRPr lang="en-US" sz="1240"/>
          </a:p>
        </p:txBody>
      </p:sp>
      <p:sp>
        <p:nvSpPr>
          <p:cNvPr id="17" name="Text 13"/>
          <p:cNvSpPr/>
          <p:nvPr/>
        </p:nvSpPr>
        <p:spPr>
          <a:xfrm>
            <a:off x="3730752" y="3410711"/>
            <a:ext cx="1938528" cy="2514595"/>
          </a:xfrm>
          <a:prstGeom prst="rect">
            <a:avLst/>
          </a:prstGeom>
          <a:noFill/>
          <a:ln/>
        </p:spPr>
        <p:txBody>
          <a:bodyPr wrap="square" lIns="0" tIns="0" rIns="0" bIns="0" rtlCol="0" anchor="t">
            <a:normAutofit/>
          </a:bodyPr>
          <a:lstStyle/>
          <a:p>
            <a:pPr marL="0" indent="0" algn="ctr">
              <a:buNone/>
            </a:pPr>
            <a:r>
              <a:rPr lang="en-US" sz="2000">
                <a:solidFill>
                  <a:srgbClr val="5C667D"/>
                </a:solidFill>
                <a:latin typeface="Times New Roman" pitchFamily="34" charset="0"/>
                <a:ea typeface="Aptos" pitchFamily="34" charset="-122"/>
                <a:cs typeface="Aptos" pitchFamily="34" charset="-120"/>
              </a:rPr>
              <a:t>Chat, meetings and documents can sit within the same team context, reducing switching between tools.</a:t>
            </a:r>
            <a:endParaRPr lang="en-US" sz="2000"/>
          </a:p>
        </p:txBody>
      </p:sp>
      <p:sp>
        <p:nvSpPr>
          <p:cNvPr id="18" name="Shape 14"/>
          <p:cNvSpPr/>
          <p:nvPr/>
        </p:nvSpPr>
        <p:spPr>
          <a:xfrm>
            <a:off x="6437376" y="2066544"/>
            <a:ext cx="2331720" cy="3557008"/>
          </a:xfrm>
          <a:prstGeom prst="roundRect">
            <a:avLst>
              <a:gd name="adj" fmla="val 4706"/>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19" name="Shape 15"/>
          <p:cNvSpPr/>
          <p:nvPr/>
        </p:nvSpPr>
        <p:spPr>
          <a:xfrm>
            <a:off x="6437376" y="2066544"/>
            <a:ext cx="2331720" cy="109728"/>
          </a:xfrm>
          <a:prstGeom prst="rect">
            <a:avLst/>
          </a:prstGeom>
          <a:solidFill>
            <a:srgbClr val="FFB84D"/>
          </a:solidFill>
          <a:ln w="12700">
            <a:solidFill>
              <a:srgbClr val="FFB84D">
                <a:alpha val="0"/>
              </a:srgbClr>
            </a:solidFill>
            <a:prstDash val="solid"/>
          </a:ln>
        </p:spPr>
        <p:txBody>
          <a:bodyPr wrap="square"/>
          <a:lstStyle/>
          <a:p>
            <a:endParaRPr/>
          </a:p>
        </p:txBody>
      </p:sp>
      <p:sp>
        <p:nvSpPr>
          <p:cNvPr id="20" name="Shape 16"/>
          <p:cNvSpPr/>
          <p:nvPr/>
        </p:nvSpPr>
        <p:spPr>
          <a:xfrm>
            <a:off x="6620256" y="2386584"/>
            <a:ext cx="493776" cy="493776"/>
          </a:xfrm>
          <a:prstGeom prst="ellipse">
            <a:avLst/>
          </a:prstGeom>
          <a:solidFill>
            <a:srgbClr val="FFB84D"/>
          </a:solidFill>
          <a:ln w="12700">
            <a:solidFill>
              <a:srgbClr val="FFB84D">
                <a:alpha val="0"/>
              </a:srgbClr>
            </a:solidFill>
            <a:prstDash val="solid"/>
          </a:ln>
        </p:spPr>
        <p:txBody>
          <a:bodyPr wrap="square"/>
          <a:lstStyle/>
          <a:p>
            <a:endParaRPr/>
          </a:p>
        </p:txBody>
      </p:sp>
      <p:pic>
        <p:nvPicPr>
          <p:cNvPr id="21"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53576" y="2519904"/>
            <a:ext cx="227137" cy="227137"/>
          </a:xfrm>
          <a:prstGeom prst="rect">
            <a:avLst/>
          </a:prstGeom>
        </p:spPr>
      </p:pic>
      <p:sp>
        <p:nvSpPr>
          <p:cNvPr id="22" name="Text 17"/>
          <p:cNvSpPr/>
          <p:nvPr/>
        </p:nvSpPr>
        <p:spPr>
          <a:xfrm>
            <a:off x="6620256" y="3008376"/>
            <a:ext cx="1938528" cy="274320"/>
          </a:xfrm>
          <a:prstGeom prst="rect">
            <a:avLst/>
          </a:prstGeom>
          <a:noFill/>
          <a:ln/>
        </p:spPr>
        <p:txBody>
          <a:bodyPr wrap="square" lIns="0" tIns="0" rIns="0" bIns="0" rtlCol="0" anchor="ctr">
            <a:normAutofit/>
          </a:bodyPr>
          <a:lstStyle/>
          <a:p>
            <a:pPr marL="0" indent="0" algn="l">
              <a:buNone/>
            </a:pPr>
            <a:r>
              <a:rPr lang="en-US" sz="1450" b="1">
                <a:solidFill>
                  <a:srgbClr val="141827"/>
                </a:solidFill>
                <a:latin typeface="Times New Roman" pitchFamily="34" charset="0"/>
                <a:ea typeface="Aptos" pitchFamily="34" charset="-122"/>
                <a:cs typeface="Aptos" pitchFamily="34" charset="-120"/>
              </a:rPr>
              <a:t>FLEXIBLE ACCESS</a:t>
            </a:r>
            <a:endParaRPr lang="en-US" sz="1240"/>
          </a:p>
        </p:txBody>
      </p:sp>
      <p:sp>
        <p:nvSpPr>
          <p:cNvPr id="23" name="Text 18"/>
          <p:cNvSpPr/>
          <p:nvPr/>
        </p:nvSpPr>
        <p:spPr>
          <a:xfrm>
            <a:off x="6620256" y="3410712"/>
            <a:ext cx="1938528" cy="960120"/>
          </a:xfrm>
          <a:prstGeom prst="rect">
            <a:avLst/>
          </a:prstGeom>
          <a:noFill/>
          <a:ln/>
        </p:spPr>
        <p:txBody>
          <a:bodyPr wrap="square" lIns="0" tIns="0" rIns="0" bIns="0" rtlCol="0" anchor="t">
            <a:noAutofit/>
          </a:bodyPr>
          <a:lstStyle/>
          <a:p>
            <a:pPr marL="0" indent="0" algn="ctr">
              <a:buNone/>
            </a:pPr>
            <a:r>
              <a:rPr lang="en-US" sz="2000">
                <a:solidFill>
                  <a:srgbClr val="5C667D"/>
                </a:solidFill>
                <a:latin typeface="Times New Roman" pitchFamily="34" charset="0"/>
                <a:ea typeface="Aptos" pitchFamily="34" charset="-122"/>
                <a:cs typeface="Aptos" pitchFamily="34" charset="-120"/>
              </a:rPr>
              <a:t>Employees can contribute synchronously or asynchronously, which supports dispersed or shift-based teams.</a:t>
            </a:r>
            <a:endParaRPr lang="en-US" sz="2000"/>
          </a:p>
        </p:txBody>
      </p:sp>
      <p:sp>
        <p:nvSpPr>
          <p:cNvPr id="24" name="Shape 19"/>
          <p:cNvSpPr/>
          <p:nvPr/>
        </p:nvSpPr>
        <p:spPr>
          <a:xfrm>
            <a:off x="9326880" y="2066543"/>
            <a:ext cx="2331720" cy="3557005"/>
          </a:xfrm>
          <a:prstGeom prst="roundRect">
            <a:avLst>
              <a:gd name="adj" fmla="val 4706"/>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25" name="Shape 20"/>
          <p:cNvSpPr/>
          <p:nvPr/>
        </p:nvSpPr>
        <p:spPr>
          <a:xfrm>
            <a:off x="9326880" y="2066544"/>
            <a:ext cx="2331720" cy="109728"/>
          </a:xfrm>
          <a:prstGeom prst="rect">
            <a:avLst/>
          </a:prstGeom>
          <a:solidFill>
            <a:srgbClr val="FF6B6B"/>
          </a:solidFill>
          <a:ln w="12700">
            <a:solidFill>
              <a:srgbClr val="FF6B6B">
                <a:alpha val="0"/>
              </a:srgbClr>
            </a:solidFill>
            <a:prstDash val="solid"/>
          </a:ln>
        </p:spPr>
        <p:txBody>
          <a:bodyPr wrap="square"/>
          <a:lstStyle/>
          <a:p>
            <a:endParaRPr/>
          </a:p>
        </p:txBody>
      </p:sp>
      <p:sp>
        <p:nvSpPr>
          <p:cNvPr id="26" name="Shape 21"/>
          <p:cNvSpPr/>
          <p:nvPr/>
        </p:nvSpPr>
        <p:spPr>
          <a:xfrm>
            <a:off x="9509760" y="2386584"/>
            <a:ext cx="493776" cy="493776"/>
          </a:xfrm>
          <a:prstGeom prst="ellipse">
            <a:avLst/>
          </a:prstGeom>
          <a:solidFill>
            <a:srgbClr val="FF6B6B"/>
          </a:solidFill>
          <a:ln w="12700">
            <a:solidFill>
              <a:srgbClr val="FF6B6B">
                <a:alpha val="0"/>
              </a:srgbClr>
            </a:solidFill>
            <a:prstDash val="solid"/>
          </a:ln>
        </p:spPr>
        <p:txBody>
          <a:bodyPr wrap="square"/>
          <a:lstStyle/>
          <a:p>
            <a:endParaRPr/>
          </a:p>
        </p:txBody>
      </p:sp>
      <p:pic>
        <p:nvPicPr>
          <p:cNvPr id="2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643080" y="2519904"/>
            <a:ext cx="227137" cy="227137"/>
          </a:xfrm>
          <a:prstGeom prst="rect">
            <a:avLst/>
          </a:prstGeom>
        </p:spPr>
      </p:pic>
      <p:sp>
        <p:nvSpPr>
          <p:cNvPr id="28" name="Text 22"/>
          <p:cNvSpPr/>
          <p:nvPr/>
        </p:nvSpPr>
        <p:spPr>
          <a:xfrm>
            <a:off x="9509760" y="3008376"/>
            <a:ext cx="1938528" cy="274320"/>
          </a:xfrm>
          <a:prstGeom prst="rect">
            <a:avLst/>
          </a:prstGeom>
          <a:noFill/>
          <a:ln/>
        </p:spPr>
        <p:txBody>
          <a:bodyPr wrap="square" lIns="0" tIns="0" rIns="0" bIns="0" rtlCol="0" anchor="ctr">
            <a:normAutofit/>
          </a:bodyPr>
          <a:lstStyle/>
          <a:p>
            <a:pPr marL="0" indent="0" algn="l">
              <a:buNone/>
            </a:pPr>
            <a:r>
              <a:rPr lang="en-US" sz="1450" b="1">
                <a:solidFill>
                  <a:srgbClr val="141827"/>
                </a:solidFill>
                <a:latin typeface="Times New Roman" pitchFamily="34" charset="0"/>
                <a:ea typeface="Aptos" pitchFamily="34" charset="-122"/>
                <a:cs typeface="Aptos" pitchFamily="34" charset="-120"/>
              </a:rPr>
              <a:t>SHARED CONTEXT</a:t>
            </a:r>
            <a:endParaRPr lang="en-US" sz="1240"/>
          </a:p>
        </p:txBody>
      </p:sp>
      <p:sp>
        <p:nvSpPr>
          <p:cNvPr id="29" name="Text 23"/>
          <p:cNvSpPr/>
          <p:nvPr/>
        </p:nvSpPr>
        <p:spPr>
          <a:xfrm>
            <a:off x="9509760" y="3410712"/>
            <a:ext cx="1938528" cy="960120"/>
          </a:xfrm>
          <a:prstGeom prst="rect">
            <a:avLst/>
          </a:prstGeom>
          <a:noFill/>
          <a:ln/>
        </p:spPr>
        <p:txBody>
          <a:bodyPr wrap="square" lIns="0" tIns="0" rIns="0" bIns="0" rtlCol="0" anchor="t">
            <a:noAutofit/>
          </a:bodyPr>
          <a:lstStyle/>
          <a:p>
            <a:pPr marL="0" indent="0" algn="ctr">
              <a:buNone/>
            </a:pPr>
            <a:r>
              <a:rPr lang="en-US" sz="2000">
                <a:solidFill>
                  <a:srgbClr val="5C667D"/>
                </a:solidFill>
                <a:latin typeface="Times New Roman" pitchFamily="34" charset="0"/>
                <a:ea typeface="Aptos" pitchFamily="34" charset="-122"/>
                <a:cs typeface="Aptos" pitchFamily="34" charset="-120"/>
              </a:rPr>
              <a:t>A conversation can remain visible to the group, helping staff understand why a decision was made.</a:t>
            </a:r>
            <a:endParaRPr lang="en-US" sz="2000"/>
          </a:p>
        </p:txBody>
      </p:sp>
      <p:sp>
        <p:nvSpPr>
          <p:cNvPr id="35" name="Shape 28"/>
          <p:cNvSpPr/>
          <p:nvPr/>
        </p:nvSpPr>
        <p:spPr>
          <a:xfrm>
            <a:off x="530352" y="6144768"/>
            <a:ext cx="11109960" cy="0"/>
          </a:xfrm>
          <a:prstGeom prst="line">
            <a:avLst/>
          </a:prstGeom>
          <a:noFill/>
          <a:ln w="10160">
            <a:solidFill>
              <a:srgbClr val="D5DAE7"/>
            </a:solidFill>
            <a:prstDash val="solid"/>
          </a:ln>
        </p:spPr>
        <p:txBody>
          <a:bodyPr wrap="square"/>
          <a:lstStyle/>
          <a:p>
            <a:endParaRPr/>
          </a:p>
        </p:txBody>
      </p:sp>
      <p:sp>
        <p:nvSpPr>
          <p:cNvPr id="37" name="Slide Number Placeholder 0"/>
          <p:cNvSpPr>
            <a:spLocks noGrp="1"/>
          </p:cNvSpPr>
          <p:nvPr>
            <p:ph type="sldNum" sz="quarter" idx="4294967295"/>
          </p:nvPr>
        </p:nvSpPr>
        <p:spPr>
          <a:xfrm>
            <a:off x="11722608" y="6446520"/>
            <a:ext cx="800000" cy="300000"/>
          </a:xfrm>
          <a:prstGeom prst="rect">
            <a:avLst/>
          </a:prstGeom>
          <a:extLst>
            <a:ext uri="{C572A759-6A51-4108-AA02-DFA0A04FC94B}">
              <ma14:wrappingTextBoxFlag xmlns:ma14="http://schemas.microsoft.com/office/mac/drawingml/2011/main" xmlns="" val="0"/>
            </a:ext>
          </a:extLst>
        </p:spPr>
        <p:txBody>
          <a:bodyPr wrap="square"/>
          <a:lstStyle>
            <a:lvl1pPr>
              <a:defRPr sz="800">
                <a:solidFill>
                  <a:srgbClr val="6F7890"/>
                </a:solidFill>
                <a:latin typeface="Aptos"/>
                <a:ea typeface="Aptos"/>
                <a:cs typeface="Aptos"/>
              </a:defRPr>
            </a:lvl1pPr>
          </a:lstStyle>
          <a:p>
            <a:pPr algn="l"/>
            <a:fld id="{F7021451-1387-4CA6-816F-3879F97B5CBC}" type="slidenum">
              <a:rPr lang="en-US" b="0"/>
              <a:t>19</a:t>
            </a:fld>
            <a:endParaRPr lang="en-US"/>
          </a:p>
        </p:txBody>
      </p:sp>
      <p:sp>
        <p:nvSpPr>
          <p:cNvPr id="38" name="Rounded Rectangle 37"/>
          <p:cNvSpPr/>
          <p:nvPr/>
        </p:nvSpPr>
        <p:spPr>
          <a:xfrm>
            <a:off x="566928" y="310896"/>
            <a:ext cx="7543800" cy="438912"/>
          </a:xfrm>
          <a:prstGeom prst="roundRect">
            <a:avLst/>
          </a:prstGeom>
          <a:solidFill>
            <a:srgbClr val="EEEAFE"/>
          </a:solidFill>
          <a:ln w="6350">
            <a:solidFill>
              <a:srgbClr val="EEEAF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9" name="Rounded Rectangle 38"/>
          <p:cNvSpPr/>
          <p:nvPr/>
        </p:nvSpPr>
        <p:spPr>
          <a:xfrm>
            <a:off x="612648" y="361188"/>
            <a:ext cx="530352" cy="338328"/>
          </a:xfrm>
          <a:prstGeom prst="roundRect">
            <a:avLst/>
          </a:prstGeom>
          <a:solidFill>
            <a:srgbClr val="7C5C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400" b="1">
                <a:solidFill>
                  <a:srgbClr val="FFFFFF"/>
                </a:solidFill>
                <a:latin typeface="Times New Roman"/>
              </a:rPr>
              <a:t>5</a:t>
            </a:r>
          </a:p>
        </p:txBody>
      </p:sp>
      <p:sp>
        <p:nvSpPr>
          <p:cNvPr id="40" name="Oval 39"/>
          <p:cNvSpPr/>
          <p:nvPr/>
        </p:nvSpPr>
        <p:spPr>
          <a:xfrm>
            <a:off x="1207007" y="374904"/>
            <a:ext cx="292608" cy="292608"/>
          </a:xfrm>
          <a:prstGeom prst="ellipse">
            <a:avLst/>
          </a:prstGeom>
          <a:solidFill>
            <a:srgbClr val="FFFFFF"/>
          </a:solidFill>
          <a:ln w="15240">
            <a:solidFill>
              <a:srgbClr val="7C5CFC"/>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100" b="1">
                <a:solidFill>
                  <a:srgbClr val="7C5CFC"/>
                </a:solidFill>
                <a:latin typeface="Times New Roman"/>
              </a:rPr>
              <a:t>±</a:t>
            </a:r>
          </a:p>
        </p:txBody>
      </p:sp>
      <p:sp>
        <p:nvSpPr>
          <p:cNvPr id="41" name="TextBox 40"/>
          <p:cNvSpPr txBox="1"/>
          <p:nvPr/>
        </p:nvSpPr>
        <p:spPr>
          <a:xfrm>
            <a:off x="1572768" y="329184"/>
            <a:ext cx="6464808" cy="402336"/>
          </a:xfrm>
          <a:prstGeom prst="rect">
            <a:avLst/>
          </a:prstGeom>
          <a:noFill/>
        </p:spPr>
        <p:txBody>
          <a:bodyPr wrap="none" anchor="ctr">
            <a:spAutoFit/>
          </a:bodyPr>
          <a:lstStyle/>
          <a:p>
            <a:r>
              <a:rPr sz="1300" b="1">
                <a:solidFill>
                  <a:srgbClr val="0B1020"/>
                </a:solidFill>
                <a:latin typeface="Times New Roman"/>
              </a:rPr>
              <a:t>QUESTION 5  •  Advantages and limitations of using the chosen tool</a:t>
            </a:r>
          </a:p>
        </p:txBody>
      </p:sp>
    </p:spTree>
    <p:extLst>
      <p:ext uri="{BB962C8B-B14F-4D97-AF65-F5344CB8AC3E}">
        <p14:creationId xmlns:p14="http://schemas.microsoft.com/office/powerpoint/2010/main" val="2191347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566928" y="438912"/>
            <a:ext cx="868680" cy="310896"/>
          </a:xfrm>
          <a:prstGeom prst="roundRect">
            <a:avLst>
              <a:gd name="adj" fmla="val 23529"/>
            </a:avLst>
          </a:prstGeom>
          <a:solidFill>
            <a:srgbClr val="EEEAFE"/>
          </a:solidFill>
          <a:ln w="12700">
            <a:solidFill>
              <a:srgbClr val="EEEAFE">
                <a:alpha val="0"/>
              </a:srgbClr>
            </a:solidFill>
            <a:prstDash val="solid"/>
          </a:ln>
        </p:spPr>
        <p:txBody>
          <a:bodyPr wrap="square"/>
          <a:lstStyle/>
          <a:p>
            <a:endParaRPr/>
          </a:p>
        </p:txBody>
      </p:sp>
      <p:sp>
        <p:nvSpPr>
          <p:cNvPr id="3" name="Text 1"/>
          <p:cNvSpPr/>
          <p:nvPr/>
        </p:nvSpPr>
        <p:spPr>
          <a:xfrm>
            <a:off x="640080" y="457200"/>
            <a:ext cx="722376" cy="265176"/>
          </a:xfrm>
          <a:prstGeom prst="rect">
            <a:avLst/>
          </a:prstGeom>
          <a:noFill/>
          <a:ln/>
        </p:spPr>
        <p:txBody>
          <a:bodyPr wrap="square" lIns="0" tIns="0" rIns="0" bIns="0" rtlCol="0" anchor="ctr">
            <a:normAutofit fontScale="77500" lnSpcReduction="20000"/>
          </a:bodyPr>
          <a:lstStyle/>
          <a:p>
            <a:pPr marL="0" indent="0" algn="ctr">
              <a:buNone/>
            </a:pPr>
            <a:r>
              <a:rPr lang="en-US" sz="950" b="1">
                <a:solidFill>
                  <a:srgbClr val="7C5CFC"/>
                </a:solidFill>
                <a:latin typeface="Times New Roman" pitchFamily="34" charset="0"/>
                <a:ea typeface="Aptos" pitchFamily="34" charset="-122"/>
                <a:cs typeface="Aptos" pitchFamily="34" charset="-120"/>
              </a:rPr>
              <a:t>Q5 • CRITICAL VIEW</a:t>
            </a:r>
            <a:endParaRPr lang="en-US" sz="950"/>
          </a:p>
        </p:txBody>
      </p:sp>
      <p:sp>
        <p:nvSpPr>
          <p:cNvPr id="4" name="Text 2"/>
          <p:cNvSpPr/>
          <p:nvPr/>
        </p:nvSpPr>
        <p:spPr>
          <a:xfrm>
            <a:off x="566928" y="841248"/>
            <a:ext cx="10789920" cy="566928"/>
          </a:xfrm>
          <a:prstGeom prst="rect">
            <a:avLst/>
          </a:prstGeom>
          <a:noFill/>
          <a:ln/>
        </p:spPr>
        <p:txBody>
          <a:bodyPr wrap="square" lIns="0" tIns="0" rIns="0" bIns="0" rtlCol="0" anchor="b">
            <a:normAutofit/>
          </a:bodyPr>
          <a:lstStyle/>
          <a:p>
            <a:pPr marL="0" indent="0" algn="l">
              <a:buNone/>
            </a:pPr>
            <a:r>
              <a:rPr sz="3050" b="1">
                <a:latin typeface="Times New Roman"/>
              </a:rPr>
              <a:t>Limitations of Microsoft Teams</a:t>
            </a:r>
            <a:endParaRPr lang="en-US" sz="2650"/>
          </a:p>
        </p:txBody>
      </p:sp>
      <p:sp>
        <p:nvSpPr>
          <p:cNvPr id="5" name="Text 3"/>
          <p:cNvSpPr/>
          <p:nvPr/>
        </p:nvSpPr>
        <p:spPr>
          <a:xfrm>
            <a:off x="566928" y="1417320"/>
            <a:ext cx="10607040" cy="347472"/>
          </a:xfrm>
          <a:prstGeom prst="rect">
            <a:avLst/>
          </a:prstGeom>
          <a:noFill/>
          <a:ln/>
        </p:spPr>
        <p:txBody>
          <a:bodyPr wrap="square" lIns="0" tIns="0" rIns="0" bIns="0" rtlCol="0" anchor="t">
            <a:normAutofit/>
          </a:bodyPr>
          <a:lstStyle/>
          <a:p>
            <a:pPr marL="0" indent="0" algn="l">
              <a:buNone/>
            </a:pPr>
            <a:r>
              <a:rPr lang="en-US" sz="1520">
                <a:solidFill>
                  <a:srgbClr val="5C667D"/>
                </a:solidFill>
                <a:latin typeface="Times New Roman" pitchFamily="34" charset="0"/>
                <a:ea typeface="Aptos" pitchFamily="34" charset="-122"/>
                <a:cs typeface="Aptos" pitchFamily="34" charset="-120"/>
              </a:rPr>
              <a:t>A collaboration platform can also create overload, fragmentation or exclusion when people use it inconsistently.</a:t>
            </a:r>
            <a:endParaRPr lang="en-US" sz="1300"/>
          </a:p>
        </p:txBody>
      </p:sp>
      <p:sp>
        <p:nvSpPr>
          <p:cNvPr id="6" name="Shape 4"/>
          <p:cNvSpPr/>
          <p:nvPr/>
        </p:nvSpPr>
        <p:spPr>
          <a:xfrm>
            <a:off x="640080" y="1706747"/>
            <a:ext cx="2606040" cy="2973587"/>
          </a:xfrm>
          <a:prstGeom prst="roundRect">
            <a:avLst>
              <a:gd name="adj" fmla="val 4364"/>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7" name="Shape 5"/>
          <p:cNvSpPr/>
          <p:nvPr/>
        </p:nvSpPr>
        <p:spPr>
          <a:xfrm>
            <a:off x="804672" y="1871340"/>
            <a:ext cx="694944" cy="310896"/>
          </a:xfrm>
          <a:prstGeom prst="roundRect">
            <a:avLst>
              <a:gd name="adj" fmla="val 23529"/>
            </a:avLst>
          </a:prstGeom>
          <a:solidFill>
            <a:srgbClr val="FFECEC"/>
          </a:solidFill>
          <a:ln w="12700">
            <a:solidFill>
              <a:srgbClr val="FFECEC">
                <a:alpha val="0"/>
              </a:srgbClr>
            </a:solidFill>
            <a:prstDash val="solid"/>
          </a:ln>
        </p:spPr>
        <p:txBody>
          <a:bodyPr wrap="square"/>
          <a:lstStyle/>
          <a:p>
            <a:endParaRPr/>
          </a:p>
        </p:txBody>
      </p:sp>
      <p:sp>
        <p:nvSpPr>
          <p:cNvPr id="8" name="Text 6"/>
          <p:cNvSpPr/>
          <p:nvPr/>
        </p:nvSpPr>
        <p:spPr>
          <a:xfrm>
            <a:off x="877824" y="1889628"/>
            <a:ext cx="1115568" cy="182880"/>
          </a:xfrm>
          <a:prstGeom prst="rect">
            <a:avLst/>
          </a:prstGeom>
          <a:noFill/>
          <a:ln/>
        </p:spPr>
        <p:txBody>
          <a:bodyPr wrap="square" lIns="0" tIns="0" rIns="0" bIns="0" rtlCol="0" anchor="ctr">
            <a:noAutofit/>
          </a:bodyPr>
          <a:lstStyle/>
          <a:p>
            <a:pPr marL="0" indent="0" algn="ctr">
              <a:buNone/>
            </a:pPr>
            <a:r>
              <a:rPr lang="en-US" b="1">
                <a:solidFill>
                  <a:srgbClr val="FF6B6B"/>
                </a:solidFill>
                <a:latin typeface="Times New Roman" pitchFamily="34" charset="0"/>
                <a:ea typeface="Aptos" pitchFamily="34" charset="-122"/>
                <a:cs typeface="Aptos" pitchFamily="34" charset="-120"/>
              </a:rPr>
              <a:t>RISK 01</a:t>
            </a:r>
            <a:endParaRPr lang="en-US"/>
          </a:p>
        </p:txBody>
      </p:sp>
      <p:sp>
        <p:nvSpPr>
          <p:cNvPr id="9" name="Shape 7"/>
          <p:cNvSpPr/>
          <p:nvPr/>
        </p:nvSpPr>
        <p:spPr>
          <a:xfrm>
            <a:off x="2606040" y="1889628"/>
            <a:ext cx="420624" cy="420624"/>
          </a:xfrm>
          <a:prstGeom prst="ellipse">
            <a:avLst/>
          </a:prstGeom>
          <a:solidFill>
            <a:srgbClr val="FF6B6B"/>
          </a:solidFill>
          <a:ln w="12700">
            <a:solidFill>
              <a:srgbClr val="FF6B6B">
                <a:alpha val="0"/>
              </a:srgbClr>
            </a:solidFill>
            <a:prstDash val="solid"/>
          </a:ln>
        </p:spPr>
        <p:txBody>
          <a:bodyPr wrap="square"/>
          <a:lstStyle/>
          <a:p>
            <a:endParaRPr/>
          </a:p>
        </p:txBody>
      </p:sp>
      <p:pic>
        <p:nvPicPr>
          <p:cNvPr id="10"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719608" y="2003196"/>
            <a:ext cx="193487" cy="193487"/>
          </a:xfrm>
          <a:prstGeom prst="rect">
            <a:avLst/>
          </a:prstGeom>
        </p:spPr>
      </p:pic>
      <p:sp>
        <p:nvSpPr>
          <p:cNvPr id="11" name="Text 8"/>
          <p:cNvSpPr/>
          <p:nvPr/>
        </p:nvSpPr>
        <p:spPr>
          <a:xfrm>
            <a:off x="804672" y="2511420"/>
            <a:ext cx="2148840" cy="310896"/>
          </a:xfrm>
          <a:prstGeom prst="rect">
            <a:avLst/>
          </a:prstGeom>
          <a:noFill/>
          <a:ln/>
        </p:spPr>
        <p:txBody>
          <a:bodyPr wrap="square" lIns="0" tIns="0" rIns="0" bIns="0" rtlCol="0" anchor="ctr">
            <a:noAutofit/>
          </a:bodyPr>
          <a:lstStyle/>
          <a:p>
            <a:pPr marL="0" indent="0" algn="l">
              <a:buNone/>
            </a:pPr>
            <a:r>
              <a:rPr lang="en-US" b="1">
                <a:solidFill>
                  <a:srgbClr val="141827"/>
                </a:solidFill>
                <a:latin typeface="Times New Roman" pitchFamily="34" charset="0"/>
                <a:ea typeface="Aptos" pitchFamily="34" charset="-122"/>
                <a:cs typeface="Aptos" pitchFamily="34" charset="-120"/>
              </a:rPr>
              <a:t>CHANNEL OVERLOAD</a:t>
            </a:r>
            <a:endParaRPr lang="en-US"/>
          </a:p>
        </p:txBody>
      </p:sp>
      <p:sp>
        <p:nvSpPr>
          <p:cNvPr id="12" name="Text 9"/>
          <p:cNvSpPr/>
          <p:nvPr/>
        </p:nvSpPr>
        <p:spPr>
          <a:xfrm>
            <a:off x="804672" y="2932044"/>
            <a:ext cx="2148840" cy="877824"/>
          </a:xfrm>
          <a:prstGeom prst="rect">
            <a:avLst/>
          </a:prstGeom>
          <a:noFill/>
          <a:ln/>
        </p:spPr>
        <p:txBody>
          <a:bodyPr wrap="square" lIns="0" tIns="0" rIns="0" bIns="0" rtlCol="0" anchor="t">
            <a:noAutofit/>
          </a:bodyPr>
          <a:lstStyle/>
          <a:p>
            <a:pPr marL="0" indent="0" algn="l">
              <a:buNone/>
            </a:pPr>
            <a:r>
              <a:rPr lang="en-US">
                <a:solidFill>
                  <a:srgbClr val="5C667D"/>
                </a:solidFill>
                <a:latin typeface="Times New Roman" pitchFamily="34" charset="0"/>
                <a:ea typeface="Aptos" pitchFamily="34" charset="-122"/>
                <a:cs typeface="Aptos" pitchFamily="34" charset="-120"/>
              </a:rPr>
              <a:t>Too many teams, channels or threads make information harder — not easier — to locate.</a:t>
            </a:r>
            <a:endParaRPr lang="en-US"/>
          </a:p>
        </p:txBody>
      </p:sp>
      <p:sp>
        <p:nvSpPr>
          <p:cNvPr id="13" name="Shape 10"/>
          <p:cNvSpPr/>
          <p:nvPr/>
        </p:nvSpPr>
        <p:spPr>
          <a:xfrm>
            <a:off x="3419856" y="1999355"/>
            <a:ext cx="2606040" cy="3093853"/>
          </a:xfrm>
          <a:prstGeom prst="roundRect">
            <a:avLst>
              <a:gd name="adj" fmla="val 4364"/>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14" name="Shape 11"/>
          <p:cNvSpPr/>
          <p:nvPr/>
        </p:nvSpPr>
        <p:spPr>
          <a:xfrm>
            <a:off x="3584448" y="2163948"/>
            <a:ext cx="694944" cy="310896"/>
          </a:xfrm>
          <a:prstGeom prst="roundRect">
            <a:avLst>
              <a:gd name="adj" fmla="val 23529"/>
            </a:avLst>
          </a:prstGeom>
          <a:solidFill>
            <a:srgbClr val="FFF4E2"/>
          </a:solidFill>
          <a:ln w="12700">
            <a:solidFill>
              <a:srgbClr val="FFF4E2">
                <a:alpha val="0"/>
              </a:srgbClr>
            </a:solidFill>
            <a:prstDash val="solid"/>
          </a:ln>
        </p:spPr>
        <p:txBody>
          <a:bodyPr wrap="square"/>
          <a:lstStyle/>
          <a:p>
            <a:endParaRPr/>
          </a:p>
        </p:txBody>
      </p:sp>
      <p:sp>
        <p:nvSpPr>
          <p:cNvPr id="15" name="Text 12"/>
          <p:cNvSpPr/>
          <p:nvPr/>
        </p:nvSpPr>
        <p:spPr>
          <a:xfrm>
            <a:off x="3657599" y="2182236"/>
            <a:ext cx="949121" cy="128016"/>
          </a:xfrm>
          <a:prstGeom prst="rect">
            <a:avLst/>
          </a:prstGeom>
          <a:noFill/>
          <a:ln/>
        </p:spPr>
        <p:txBody>
          <a:bodyPr wrap="square" lIns="0" tIns="0" rIns="0" bIns="0" rtlCol="0" anchor="ctr">
            <a:noAutofit/>
          </a:bodyPr>
          <a:lstStyle/>
          <a:p>
            <a:pPr marL="0" indent="0" algn="ctr">
              <a:buNone/>
            </a:pPr>
            <a:r>
              <a:rPr lang="en-US" b="1">
                <a:solidFill>
                  <a:srgbClr val="FFB84D"/>
                </a:solidFill>
                <a:latin typeface="Times New Roman" pitchFamily="34" charset="0"/>
                <a:ea typeface="Aptos" pitchFamily="34" charset="-122"/>
                <a:cs typeface="Aptos" pitchFamily="34" charset="-120"/>
              </a:rPr>
              <a:t>RISK 02</a:t>
            </a:r>
            <a:endParaRPr lang="en-US"/>
          </a:p>
        </p:txBody>
      </p:sp>
      <p:sp>
        <p:nvSpPr>
          <p:cNvPr id="16" name="Shape 13"/>
          <p:cNvSpPr/>
          <p:nvPr/>
        </p:nvSpPr>
        <p:spPr>
          <a:xfrm>
            <a:off x="5385816" y="2182236"/>
            <a:ext cx="420624" cy="420624"/>
          </a:xfrm>
          <a:prstGeom prst="ellipse">
            <a:avLst/>
          </a:prstGeom>
          <a:solidFill>
            <a:srgbClr val="FFB84D"/>
          </a:solidFill>
          <a:ln w="12700">
            <a:solidFill>
              <a:srgbClr val="FFB84D">
                <a:alpha val="0"/>
              </a:srgbClr>
            </a:solidFill>
            <a:prstDash val="solid"/>
          </a:ln>
        </p:spPr>
        <p:txBody>
          <a:bodyPr wrap="square"/>
          <a:lstStyle/>
          <a:p>
            <a:endParaRPr/>
          </a:p>
        </p:txBody>
      </p:sp>
      <p:pic>
        <p:nvPicPr>
          <p:cNvPr id="1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499384" y="2295804"/>
            <a:ext cx="193487" cy="193487"/>
          </a:xfrm>
          <a:prstGeom prst="rect">
            <a:avLst/>
          </a:prstGeom>
        </p:spPr>
      </p:pic>
      <p:sp>
        <p:nvSpPr>
          <p:cNvPr id="18" name="Text 14"/>
          <p:cNvSpPr/>
          <p:nvPr/>
        </p:nvSpPr>
        <p:spPr>
          <a:xfrm>
            <a:off x="3584448" y="2804028"/>
            <a:ext cx="2148840" cy="310896"/>
          </a:xfrm>
          <a:prstGeom prst="rect">
            <a:avLst/>
          </a:prstGeom>
          <a:noFill/>
          <a:ln/>
        </p:spPr>
        <p:txBody>
          <a:bodyPr wrap="square" lIns="0" tIns="0" rIns="0" bIns="0" rtlCol="0" anchor="ctr">
            <a:noAutofit/>
          </a:bodyPr>
          <a:lstStyle/>
          <a:p>
            <a:pPr marL="0" indent="0" algn="l">
              <a:buNone/>
            </a:pPr>
            <a:r>
              <a:rPr lang="en-US" b="1">
                <a:solidFill>
                  <a:srgbClr val="141827"/>
                </a:solidFill>
                <a:latin typeface="Times New Roman" pitchFamily="34" charset="0"/>
                <a:ea typeface="Aptos" pitchFamily="34" charset="-122"/>
                <a:cs typeface="Aptos" pitchFamily="34" charset="-120"/>
              </a:rPr>
              <a:t>NOTIFICATION FATIGUE</a:t>
            </a:r>
            <a:endParaRPr lang="en-US"/>
          </a:p>
        </p:txBody>
      </p:sp>
      <p:sp>
        <p:nvSpPr>
          <p:cNvPr id="19" name="Text 15"/>
          <p:cNvSpPr/>
          <p:nvPr/>
        </p:nvSpPr>
        <p:spPr>
          <a:xfrm>
            <a:off x="3584448" y="3224652"/>
            <a:ext cx="2148840" cy="877824"/>
          </a:xfrm>
          <a:prstGeom prst="rect">
            <a:avLst/>
          </a:prstGeom>
          <a:noFill/>
          <a:ln/>
        </p:spPr>
        <p:txBody>
          <a:bodyPr wrap="square" lIns="0" tIns="0" rIns="0" bIns="0" rtlCol="0" anchor="t">
            <a:noAutofit/>
          </a:bodyPr>
          <a:lstStyle/>
          <a:p>
            <a:pPr marL="0" indent="0" algn="l">
              <a:buNone/>
            </a:pPr>
            <a:r>
              <a:rPr lang="en-US">
                <a:solidFill>
                  <a:srgbClr val="5C667D"/>
                </a:solidFill>
                <a:latin typeface="Times New Roman" pitchFamily="34" charset="0"/>
                <a:ea typeface="Aptos" pitchFamily="34" charset="-122"/>
                <a:cs typeface="Aptos" pitchFamily="34" charset="-120"/>
              </a:rPr>
              <a:t>High message volume can interrupt focused work and create pressure to remain constantly available.</a:t>
            </a:r>
            <a:endParaRPr lang="en-US"/>
          </a:p>
        </p:txBody>
      </p:sp>
      <p:sp>
        <p:nvSpPr>
          <p:cNvPr id="20" name="Shape 16"/>
          <p:cNvSpPr/>
          <p:nvPr/>
        </p:nvSpPr>
        <p:spPr>
          <a:xfrm>
            <a:off x="6199632" y="2291964"/>
            <a:ext cx="2606040" cy="3029844"/>
          </a:xfrm>
          <a:prstGeom prst="roundRect">
            <a:avLst>
              <a:gd name="adj" fmla="val 4364"/>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21" name="Shape 17"/>
          <p:cNvSpPr/>
          <p:nvPr/>
        </p:nvSpPr>
        <p:spPr>
          <a:xfrm>
            <a:off x="6364224" y="2456556"/>
            <a:ext cx="694944" cy="310896"/>
          </a:xfrm>
          <a:prstGeom prst="roundRect">
            <a:avLst>
              <a:gd name="adj" fmla="val 23529"/>
            </a:avLst>
          </a:prstGeom>
          <a:solidFill>
            <a:srgbClr val="EEEAFE"/>
          </a:solidFill>
          <a:ln w="12700">
            <a:solidFill>
              <a:srgbClr val="EEEAFE">
                <a:alpha val="0"/>
              </a:srgbClr>
            </a:solidFill>
            <a:prstDash val="solid"/>
          </a:ln>
        </p:spPr>
        <p:txBody>
          <a:bodyPr wrap="square"/>
          <a:lstStyle/>
          <a:p>
            <a:endParaRPr/>
          </a:p>
        </p:txBody>
      </p:sp>
      <p:sp>
        <p:nvSpPr>
          <p:cNvPr id="22" name="Text 18"/>
          <p:cNvSpPr/>
          <p:nvPr/>
        </p:nvSpPr>
        <p:spPr>
          <a:xfrm>
            <a:off x="6437376" y="2474844"/>
            <a:ext cx="1110264" cy="292608"/>
          </a:xfrm>
          <a:prstGeom prst="rect">
            <a:avLst/>
          </a:prstGeom>
          <a:noFill/>
          <a:ln/>
        </p:spPr>
        <p:txBody>
          <a:bodyPr wrap="square" lIns="0" tIns="0" rIns="0" bIns="0" rtlCol="0" anchor="ctr">
            <a:noAutofit/>
          </a:bodyPr>
          <a:lstStyle/>
          <a:p>
            <a:pPr marL="0" indent="0" algn="ctr">
              <a:buNone/>
            </a:pPr>
            <a:r>
              <a:rPr lang="en-US" b="1">
                <a:solidFill>
                  <a:srgbClr val="7C5CFC"/>
                </a:solidFill>
                <a:latin typeface="Times New Roman" pitchFamily="34" charset="0"/>
                <a:ea typeface="Aptos" pitchFamily="34" charset="-122"/>
                <a:cs typeface="Aptos" pitchFamily="34" charset="-120"/>
              </a:rPr>
              <a:t>RISK 03</a:t>
            </a:r>
            <a:endParaRPr lang="en-US"/>
          </a:p>
        </p:txBody>
      </p:sp>
      <p:sp>
        <p:nvSpPr>
          <p:cNvPr id="23" name="Shape 19"/>
          <p:cNvSpPr/>
          <p:nvPr/>
        </p:nvSpPr>
        <p:spPr>
          <a:xfrm>
            <a:off x="8165592" y="2474844"/>
            <a:ext cx="420624" cy="420624"/>
          </a:xfrm>
          <a:prstGeom prst="ellipse">
            <a:avLst/>
          </a:prstGeom>
          <a:solidFill>
            <a:srgbClr val="7C5CFC"/>
          </a:solidFill>
          <a:ln w="12700">
            <a:solidFill>
              <a:srgbClr val="7C5CFC">
                <a:alpha val="0"/>
              </a:srgbClr>
            </a:solidFill>
            <a:prstDash val="solid"/>
          </a:ln>
        </p:spPr>
        <p:txBody>
          <a:bodyPr wrap="square"/>
          <a:lstStyle/>
          <a:p>
            <a:endParaRPr/>
          </a:p>
        </p:txBody>
      </p:sp>
      <p:pic>
        <p:nvPicPr>
          <p:cNvPr id="24"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279160" y="2588412"/>
            <a:ext cx="193487" cy="193487"/>
          </a:xfrm>
          <a:prstGeom prst="rect">
            <a:avLst/>
          </a:prstGeom>
        </p:spPr>
      </p:pic>
      <p:sp>
        <p:nvSpPr>
          <p:cNvPr id="25" name="Text 20"/>
          <p:cNvSpPr/>
          <p:nvPr/>
        </p:nvSpPr>
        <p:spPr>
          <a:xfrm>
            <a:off x="6364224" y="3096636"/>
            <a:ext cx="2148840" cy="310896"/>
          </a:xfrm>
          <a:prstGeom prst="rect">
            <a:avLst/>
          </a:prstGeom>
          <a:noFill/>
          <a:ln/>
        </p:spPr>
        <p:txBody>
          <a:bodyPr wrap="square" lIns="0" tIns="0" rIns="0" bIns="0" rtlCol="0" anchor="ctr">
            <a:noAutofit/>
          </a:bodyPr>
          <a:lstStyle/>
          <a:p>
            <a:pPr marL="0" indent="0" algn="l">
              <a:buNone/>
            </a:pPr>
            <a:r>
              <a:rPr lang="en-US" b="1">
                <a:solidFill>
                  <a:srgbClr val="141827"/>
                </a:solidFill>
                <a:latin typeface="Times New Roman" pitchFamily="34" charset="0"/>
                <a:ea typeface="Aptos" pitchFamily="34" charset="-122"/>
                <a:cs typeface="Aptos" pitchFamily="34" charset="-120"/>
              </a:rPr>
              <a:t>UNEQUAL CONFIDENCE</a:t>
            </a:r>
            <a:endParaRPr lang="en-US"/>
          </a:p>
        </p:txBody>
      </p:sp>
      <p:sp>
        <p:nvSpPr>
          <p:cNvPr id="26" name="Text 21"/>
          <p:cNvSpPr/>
          <p:nvPr/>
        </p:nvSpPr>
        <p:spPr>
          <a:xfrm>
            <a:off x="6364224" y="3517260"/>
            <a:ext cx="2148840" cy="877824"/>
          </a:xfrm>
          <a:prstGeom prst="rect">
            <a:avLst/>
          </a:prstGeom>
          <a:noFill/>
          <a:ln/>
        </p:spPr>
        <p:txBody>
          <a:bodyPr wrap="square" lIns="0" tIns="0" rIns="0" bIns="0" rtlCol="0" anchor="t">
            <a:noAutofit/>
          </a:bodyPr>
          <a:lstStyle/>
          <a:p>
            <a:pPr marL="0" indent="0" algn="l">
              <a:buNone/>
            </a:pPr>
            <a:r>
              <a:rPr lang="en-US">
                <a:solidFill>
                  <a:srgbClr val="5C667D"/>
                </a:solidFill>
                <a:latin typeface="Times New Roman" pitchFamily="34" charset="0"/>
                <a:ea typeface="Aptos" pitchFamily="34" charset="-122"/>
                <a:cs typeface="Aptos" pitchFamily="34" charset="-120"/>
              </a:rPr>
              <a:t>When staff differ in how easy they find the technology, information-sharing relationships may weaken.</a:t>
            </a:r>
            <a:endParaRPr lang="en-US"/>
          </a:p>
        </p:txBody>
      </p:sp>
      <p:sp>
        <p:nvSpPr>
          <p:cNvPr id="27" name="Shape 22"/>
          <p:cNvSpPr/>
          <p:nvPr/>
        </p:nvSpPr>
        <p:spPr>
          <a:xfrm>
            <a:off x="8979408" y="2584572"/>
            <a:ext cx="2606040" cy="2997840"/>
          </a:xfrm>
          <a:prstGeom prst="roundRect">
            <a:avLst>
              <a:gd name="adj" fmla="val 4364"/>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28" name="Shape 23"/>
          <p:cNvSpPr/>
          <p:nvPr/>
        </p:nvSpPr>
        <p:spPr>
          <a:xfrm>
            <a:off x="9144000" y="2749164"/>
            <a:ext cx="694944" cy="310896"/>
          </a:xfrm>
          <a:prstGeom prst="roundRect">
            <a:avLst>
              <a:gd name="adj" fmla="val 23529"/>
            </a:avLst>
          </a:prstGeom>
          <a:solidFill>
            <a:srgbClr val="E8FBF8"/>
          </a:solidFill>
          <a:ln w="12700">
            <a:solidFill>
              <a:srgbClr val="E8FBF8">
                <a:alpha val="0"/>
              </a:srgbClr>
            </a:solidFill>
            <a:prstDash val="solid"/>
          </a:ln>
        </p:spPr>
        <p:txBody>
          <a:bodyPr wrap="square"/>
          <a:lstStyle/>
          <a:p>
            <a:endParaRPr/>
          </a:p>
        </p:txBody>
      </p:sp>
      <p:sp>
        <p:nvSpPr>
          <p:cNvPr id="29" name="Text 24"/>
          <p:cNvSpPr/>
          <p:nvPr/>
        </p:nvSpPr>
        <p:spPr>
          <a:xfrm>
            <a:off x="9217152" y="2767452"/>
            <a:ext cx="996696" cy="292608"/>
          </a:xfrm>
          <a:prstGeom prst="rect">
            <a:avLst/>
          </a:prstGeom>
          <a:noFill/>
          <a:ln/>
        </p:spPr>
        <p:txBody>
          <a:bodyPr wrap="square" lIns="0" tIns="0" rIns="0" bIns="0" rtlCol="0" anchor="ctr">
            <a:noAutofit/>
          </a:bodyPr>
          <a:lstStyle/>
          <a:p>
            <a:pPr marL="0" indent="0" algn="ctr">
              <a:buNone/>
            </a:pPr>
            <a:r>
              <a:rPr lang="en-US" b="1">
                <a:solidFill>
                  <a:srgbClr val="36D3C5"/>
                </a:solidFill>
                <a:latin typeface="Times New Roman" pitchFamily="34" charset="0"/>
                <a:ea typeface="Aptos" pitchFamily="34" charset="-122"/>
                <a:cs typeface="Aptos" pitchFamily="34" charset="-120"/>
              </a:rPr>
              <a:t>RISK 04</a:t>
            </a:r>
            <a:endParaRPr lang="en-US"/>
          </a:p>
        </p:txBody>
      </p:sp>
      <p:sp>
        <p:nvSpPr>
          <p:cNvPr id="30" name="Shape 25"/>
          <p:cNvSpPr/>
          <p:nvPr/>
        </p:nvSpPr>
        <p:spPr>
          <a:xfrm>
            <a:off x="10945368" y="2767452"/>
            <a:ext cx="420624" cy="420624"/>
          </a:xfrm>
          <a:prstGeom prst="ellipse">
            <a:avLst/>
          </a:prstGeom>
          <a:solidFill>
            <a:srgbClr val="36D3C5"/>
          </a:solidFill>
          <a:ln w="12700">
            <a:solidFill>
              <a:srgbClr val="36D3C5">
                <a:alpha val="0"/>
              </a:srgbClr>
            </a:solidFill>
            <a:prstDash val="solid"/>
          </a:ln>
        </p:spPr>
        <p:txBody>
          <a:bodyPr wrap="square"/>
          <a:lstStyle/>
          <a:p>
            <a:endParaRPr/>
          </a:p>
        </p:txBody>
      </p:sp>
      <p:pic>
        <p:nvPicPr>
          <p:cNvPr id="31"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058936" y="2881020"/>
            <a:ext cx="193487" cy="193487"/>
          </a:xfrm>
          <a:prstGeom prst="rect">
            <a:avLst/>
          </a:prstGeom>
        </p:spPr>
      </p:pic>
      <p:sp>
        <p:nvSpPr>
          <p:cNvPr id="32" name="Text 26"/>
          <p:cNvSpPr/>
          <p:nvPr/>
        </p:nvSpPr>
        <p:spPr>
          <a:xfrm>
            <a:off x="9144000" y="3389244"/>
            <a:ext cx="2148840" cy="310896"/>
          </a:xfrm>
          <a:prstGeom prst="rect">
            <a:avLst/>
          </a:prstGeom>
          <a:noFill/>
          <a:ln/>
        </p:spPr>
        <p:txBody>
          <a:bodyPr wrap="square" lIns="0" tIns="0" rIns="0" bIns="0" rtlCol="0" anchor="ctr">
            <a:noAutofit/>
          </a:bodyPr>
          <a:lstStyle/>
          <a:p>
            <a:pPr marL="0" indent="0" algn="l">
              <a:buNone/>
            </a:pPr>
            <a:r>
              <a:rPr lang="en-US" b="1">
                <a:solidFill>
                  <a:srgbClr val="141827"/>
                </a:solidFill>
                <a:latin typeface="Times New Roman" pitchFamily="34" charset="0"/>
                <a:ea typeface="Aptos" pitchFamily="34" charset="-122"/>
                <a:cs typeface="Aptos" pitchFamily="34" charset="-120"/>
              </a:rPr>
              <a:t>LESS INFORMAL CONTACT</a:t>
            </a:r>
            <a:endParaRPr lang="en-US"/>
          </a:p>
        </p:txBody>
      </p:sp>
      <p:sp>
        <p:nvSpPr>
          <p:cNvPr id="33" name="Text 27"/>
          <p:cNvSpPr/>
          <p:nvPr/>
        </p:nvSpPr>
        <p:spPr>
          <a:xfrm>
            <a:off x="9144000" y="3809868"/>
            <a:ext cx="2148840" cy="877824"/>
          </a:xfrm>
          <a:prstGeom prst="rect">
            <a:avLst/>
          </a:prstGeom>
          <a:noFill/>
          <a:ln/>
        </p:spPr>
        <p:txBody>
          <a:bodyPr wrap="square" lIns="0" tIns="0" rIns="0" bIns="0" rtlCol="0" anchor="t">
            <a:noAutofit/>
          </a:bodyPr>
          <a:lstStyle/>
          <a:p>
            <a:pPr marL="0" indent="0" algn="l">
              <a:buNone/>
            </a:pPr>
            <a:r>
              <a:rPr lang="en-US">
                <a:solidFill>
                  <a:srgbClr val="5C667D"/>
                </a:solidFill>
                <a:latin typeface="Times New Roman" pitchFamily="34" charset="0"/>
                <a:ea typeface="Aptos" pitchFamily="34" charset="-122"/>
                <a:cs typeface="Aptos" pitchFamily="34" charset="-120"/>
              </a:rPr>
              <a:t>Digital communication may not fully replace spontaneous face-to-face interactions and social cues.</a:t>
            </a:r>
            <a:endParaRPr lang="en-US"/>
          </a:p>
        </p:txBody>
      </p:sp>
      <p:sp>
        <p:nvSpPr>
          <p:cNvPr id="34" name="Text 28"/>
          <p:cNvSpPr/>
          <p:nvPr/>
        </p:nvSpPr>
        <p:spPr>
          <a:xfrm>
            <a:off x="566928" y="5582412"/>
            <a:ext cx="1686339" cy="274319"/>
          </a:xfrm>
          <a:prstGeom prst="rect">
            <a:avLst/>
          </a:prstGeom>
          <a:noFill/>
          <a:ln/>
        </p:spPr>
        <p:txBody>
          <a:bodyPr wrap="square" lIns="0" tIns="0" rIns="0" bIns="0" rtlCol="0" anchor="ctr">
            <a:noAutofit/>
          </a:bodyPr>
          <a:lstStyle/>
          <a:p>
            <a:pPr marL="0" indent="0" algn="l">
              <a:buNone/>
            </a:pPr>
            <a:r>
              <a:rPr lang="en-US" b="1">
                <a:solidFill>
                  <a:srgbClr val="FF6B6B"/>
                </a:solidFill>
                <a:latin typeface="Times New Roman" pitchFamily="34" charset="0"/>
                <a:ea typeface="Aptos" pitchFamily="34" charset="-122"/>
                <a:cs typeface="Aptos" pitchFamily="34" charset="-120"/>
              </a:rPr>
              <a:t>Critical point →</a:t>
            </a:r>
            <a:endParaRPr lang="en-US"/>
          </a:p>
        </p:txBody>
      </p:sp>
      <p:sp>
        <p:nvSpPr>
          <p:cNvPr id="35" name="Text 29"/>
          <p:cNvSpPr/>
          <p:nvPr/>
        </p:nvSpPr>
        <p:spPr>
          <a:xfrm>
            <a:off x="2253267" y="5582412"/>
            <a:ext cx="9469341" cy="502920"/>
          </a:xfrm>
          <a:prstGeom prst="rect">
            <a:avLst/>
          </a:prstGeom>
          <a:noFill/>
          <a:ln/>
        </p:spPr>
        <p:txBody>
          <a:bodyPr wrap="square" lIns="0" tIns="0" rIns="0" bIns="0" rtlCol="0" anchor="ctr">
            <a:noAutofit/>
          </a:bodyPr>
          <a:lstStyle/>
          <a:p>
            <a:pPr marL="0" indent="0" algn="l">
              <a:buNone/>
            </a:pPr>
            <a:r>
              <a:rPr lang="en-US" sz="1600" b="1">
                <a:solidFill>
                  <a:srgbClr val="141827"/>
                </a:solidFill>
                <a:latin typeface="Times New Roman" pitchFamily="34" charset="0"/>
                <a:ea typeface="Aptos" pitchFamily="34" charset="-122"/>
                <a:cs typeface="Aptos" pitchFamily="34" charset="-120"/>
              </a:rPr>
              <a:t>Technology does not automatically create better communication. Shared norms, training and sensible channel design determine whether the tool reduces or increases friction.</a:t>
            </a:r>
            <a:endParaRPr lang="en-US" sz="1600"/>
          </a:p>
        </p:txBody>
      </p:sp>
      <p:sp>
        <p:nvSpPr>
          <p:cNvPr id="36" name="Shape 30"/>
          <p:cNvSpPr/>
          <p:nvPr/>
        </p:nvSpPr>
        <p:spPr>
          <a:xfrm>
            <a:off x="530352" y="6144768"/>
            <a:ext cx="11109960" cy="0"/>
          </a:xfrm>
          <a:prstGeom prst="line">
            <a:avLst/>
          </a:prstGeom>
          <a:noFill/>
          <a:ln w="10160">
            <a:solidFill>
              <a:srgbClr val="D5DAE7"/>
            </a:solidFill>
            <a:prstDash val="solid"/>
          </a:ln>
        </p:spPr>
        <p:txBody>
          <a:bodyPr wrap="square"/>
          <a:lstStyle/>
          <a:p>
            <a:endParaRPr/>
          </a:p>
        </p:txBody>
      </p:sp>
      <p:sp>
        <p:nvSpPr>
          <p:cNvPr id="37" name="Text 31"/>
          <p:cNvSpPr/>
          <p:nvPr/>
        </p:nvSpPr>
        <p:spPr>
          <a:xfrm>
            <a:off x="566928" y="6181344"/>
            <a:ext cx="10972800" cy="192024"/>
          </a:xfrm>
          <a:prstGeom prst="rect">
            <a:avLst/>
          </a:prstGeom>
          <a:noFill/>
          <a:ln/>
        </p:spPr>
        <p:txBody>
          <a:bodyPr wrap="square" lIns="0" tIns="0" rIns="0" bIns="0" rtlCol="0" anchor="t">
            <a:normAutofit/>
          </a:bodyPr>
          <a:lstStyle/>
          <a:p>
            <a:pPr marL="0" indent="0" algn="l">
              <a:buNone/>
            </a:pPr>
            <a:r>
              <a:rPr lang="en-US" sz="980" i="1">
                <a:solidFill>
                  <a:srgbClr val="6B7489"/>
                </a:solidFill>
                <a:latin typeface="Times New Roman" pitchFamily="34" charset="0"/>
                <a:ea typeface="Aptos" pitchFamily="34" charset="-122"/>
                <a:cs typeface="Aptos" pitchFamily="34" charset="-120"/>
              </a:rPr>
              <a:t>Academic basis: Wu et al. (2023); Yang et al. (2022); Lane et al. (2024).</a:t>
            </a:r>
            <a:endParaRPr lang="en-US" sz="850"/>
          </a:p>
        </p:txBody>
      </p:sp>
      <p:sp>
        <p:nvSpPr>
          <p:cNvPr id="38" name="Slide Number Placeholder 0"/>
          <p:cNvSpPr>
            <a:spLocks noGrp="1"/>
          </p:cNvSpPr>
          <p:nvPr>
            <p:ph type="sldNum" sz="quarter" idx="4294967295"/>
          </p:nvPr>
        </p:nvSpPr>
        <p:spPr>
          <a:xfrm>
            <a:off x="11722608" y="6446520"/>
            <a:ext cx="800000" cy="300000"/>
          </a:xfrm>
          <a:prstGeom prst="rect">
            <a:avLst/>
          </a:prstGeom>
          <a:extLst>
            <a:ext uri="{C572A759-6A51-4108-AA02-DFA0A04FC94B}">
              <ma14:wrappingTextBoxFlag xmlns:ma14="http://schemas.microsoft.com/office/mac/drawingml/2011/main" xmlns="" val="0"/>
            </a:ext>
          </a:extLst>
        </p:spPr>
        <p:txBody>
          <a:bodyPr wrap="square"/>
          <a:lstStyle>
            <a:lvl1pPr>
              <a:defRPr sz="800">
                <a:solidFill>
                  <a:srgbClr val="6F7890"/>
                </a:solidFill>
                <a:latin typeface="Aptos"/>
                <a:ea typeface="Aptos"/>
                <a:cs typeface="Aptos"/>
              </a:defRPr>
            </a:lvl1pPr>
          </a:lstStyle>
          <a:p>
            <a:pPr algn="l"/>
            <a:fld id="{F7021451-1387-4CA6-816F-3879F97B5CBC}" type="slidenum">
              <a:rPr lang="en-US" b="0"/>
              <a:t>20</a:t>
            </a:fld>
            <a:endParaRPr lang="en-US"/>
          </a:p>
        </p:txBody>
      </p:sp>
      <p:sp>
        <p:nvSpPr>
          <p:cNvPr id="39" name="Rounded Rectangle 38"/>
          <p:cNvSpPr/>
          <p:nvPr/>
        </p:nvSpPr>
        <p:spPr>
          <a:xfrm>
            <a:off x="566928" y="310896"/>
            <a:ext cx="7543800" cy="438912"/>
          </a:xfrm>
          <a:prstGeom prst="roundRect">
            <a:avLst/>
          </a:prstGeom>
          <a:solidFill>
            <a:srgbClr val="EEEAFE"/>
          </a:solidFill>
          <a:ln w="6350">
            <a:solidFill>
              <a:srgbClr val="EEEAF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0" name="Rounded Rectangle 39"/>
          <p:cNvSpPr/>
          <p:nvPr/>
        </p:nvSpPr>
        <p:spPr>
          <a:xfrm>
            <a:off x="612648" y="361188"/>
            <a:ext cx="530352" cy="338328"/>
          </a:xfrm>
          <a:prstGeom prst="roundRect">
            <a:avLst/>
          </a:prstGeom>
          <a:solidFill>
            <a:srgbClr val="7C5C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400" b="1">
                <a:solidFill>
                  <a:srgbClr val="FFFFFF"/>
                </a:solidFill>
                <a:latin typeface="Times New Roman"/>
              </a:rPr>
              <a:t>5</a:t>
            </a:r>
          </a:p>
        </p:txBody>
      </p:sp>
      <p:sp>
        <p:nvSpPr>
          <p:cNvPr id="41" name="Oval 40"/>
          <p:cNvSpPr/>
          <p:nvPr/>
        </p:nvSpPr>
        <p:spPr>
          <a:xfrm>
            <a:off x="1207007" y="374904"/>
            <a:ext cx="292608" cy="292608"/>
          </a:xfrm>
          <a:prstGeom prst="ellipse">
            <a:avLst/>
          </a:prstGeom>
          <a:solidFill>
            <a:srgbClr val="FFFFFF"/>
          </a:solidFill>
          <a:ln w="15240">
            <a:solidFill>
              <a:srgbClr val="7C5CFC"/>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100" b="1">
                <a:solidFill>
                  <a:srgbClr val="7C5CFC"/>
                </a:solidFill>
                <a:latin typeface="Times New Roman"/>
              </a:rPr>
              <a:t>±</a:t>
            </a:r>
          </a:p>
        </p:txBody>
      </p:sp>
      <p:sp>
        <p:nvSpPr>
          <p:cNvPr id="42" name="TextBox 41"/>
          <p:cNvSpPr txBox="1"/>
          <p:nvPr/>
        </p:nvSpPr>
        <p:spPr>
          <a:xfrm>
            <a:off x="1572768" y="329184"/>
            <a:ext cx="6464808" cy="402336"/>
          </a:xfrm>
          <a:prstGeom prst="rect">
            <a:avLst/>
          </a:prstGeom>
          <a:noFill/>
        </p:spPr>
        <p:txBody>
          <a:bodyPr wrap="none" anchor="ctr">
            <a:spAutoFit/>
          </a:bodyPr>
          <a:lstStyle/>
          <a:p>
            <a:r>
              <a:rPr sz="1300" b="1">
                <a:solidFill>
                  <a:srgbClr val="0B1020"/>
                </a:solidFill>
                <a:latin typeface="Times New Roman"/>
              </a:rPr>
              <a:t>QUESTION 5  •  Advantages and limitations of using the chosen tool</a:t>
            </a:r>
          </a:p>
        </p:txBody>
      </p:sp>
    </p:spTree>
    <p:extLst>
      <p:ext uri="{BB962C8B-B14F-4D97-AF65-F5344CB8AC3E}">
        <p14:creationId xmlns:p14="http://schemas.microsoft.com/office/powerpoint/2010/main" val="41612472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566928" y="438912"/>
            <a:ext cx="868680" cy="310896"/>
          </a:xfrm>
          <a:prstGeom prst="roundRect">
            <a:avLst>
              <a:gd name="adj" fmla="val 23529"/>
            </a:avLst>
          </a:prstGeom>
          <a:solidFill>
            <a:srgbClr val="EEEAFE"/>
          </a:solidFill>
          <a:ln w="12700">
            <a:solidFill>
              <a:srgbClr val="EEEAFE">
                <a:alpha val="0"/>
              </a:srgbClr>
            </a:solidFill>
            <a:prstDash val="solid"/>
          </a:ln>
        </p:spPr>
        <p:txBody>
          <a:bodyPr wrap="square"/>
          <a:lstStyle/>
          <a:p>
            <a:endParaRPr/>
          </a:p>
        </p:txBody>
      </p:sp>
      <p:sp>
        <p:nvSpPr>
          <p:cNvPr id="3" name="Text 1"/>
          <p:cNvSpPr/>
          <p:nvPr/>
        </p:nvSpPr>
        <p:spPr>
          <a:xfrm>
            <a:off x="640080" y="457200"/>
            <a:ext cx="722376" cy="265176"/>
          </a:xfrm>
          <a:prstGeom prst="rect">
            <a:avLst/>
          </a:prstGeom>
          <a:noFill/>
          <a:ln/>
        </p:spPr>
        <p:txBody>
          <a:bodyPr wrap="square" lIns="0" tIns="0" rIns="0" bIns="0" rtlCol="0" anchor="ctr">
            <a:normAutofit fontScale="85000" lnSpcReduction="10000"/>
          </a:bodyPr>
          <a:lstStyle/>
          <a:p>
            <a:pPr marL="0" indent="0" algn="ctr">
              <a:buNone/>
            </a:pPr>
            <a:r>
              <a:rPr lang="en-US" sz="1150" b="1">
                <a:solidFill>
                  <a:srgbClr val="7C5CFC"/>
                </a:solidFill>
                <a:latin typeface="Times New Roman" pitchFamily="34" charset="0"/>
                <a:ea typeface="Aptos" pitchFamily="34" charset="-122"/>
                <a:cs typeface="Aptos" pitchFamily="34" charset="-120"/>
              </a:rPr>
              <a:t>SYNTHESIS</a:t>
            </a:r>
            <a:endParaRPr lang="en-US" sz="950"/>
          </a:p>
        </p:txBody>
      </p:sp>
      <p:sp>
        <p:nvSpPr>
          <p:cNvPr id="4" name="Text 2"/>
          <p:cNvSpPr/>
          <p:nvPr/>
        </p:nvSpPr>
        <p:spPr>
          <a:xfrm>
            <a:off x="566928" y="841248"/>
            <a:ext cx="10789920" cy="566928"/>
          </a:xfrm>
          <a:prstGeom prst="rect">
            <a:avLst/>
          </a:prstGeom>
          <a:noFill/>
          <a:ln/>
        </p:spPr>
        <p:txBody>
          <a:bodyPr wrap="square" lIns="0" tIns="0" rIns="0" bIns="0" rtlCol="0" anchor="b">
            <a:normAutofit/>
          </a:bodyPr>
          <a:lstStyle/>
          <a:p>
            <a:pPr marL="0" indent="0" algn="l">
              <a:buNone/>
            </a:pPr>
            <a:r>
              <a:rPr lang="en-US" sz="3050" b="1">
                <a:solidFill>
                  <a:srgbClr val="141827"/>
                </a:solidFill>
                <a:latin typeface="Times New Roman" pitchFamily="34" charset="0"/>
                <a:ea typeface="Aptos" pitchFamily="34" charset="-122"/>
                <a:cs typeface="Aptos" pitchFamily="34" charset="-120"/>
              </a:rPr>
              <a:t>The tool is only half of the equation</a:t>
            </a:r>
            <a:endParaRPr lang="en-US" sz="2650"/>
          </a:p>
        </p:txBody>
      </p:sp>
      <p:sp>
        <p:nvSpPr>
          <p:cNvPr id="5" name="Text 3"/>
          <p:cNvSpPr/>
          <p:nvPr/>
        </p:nvSpPr>
        <p:spPr>
          <a:xfrm>
            <a:off x="566928" y="1417320"/>
            <a:ext cx="10607040" cy="347472"/>
          </a:xfrm>
          <a:prstGeom prst="rect">
            <a:avLst/>
          </a:prstGeom>
          <a:noFill/>
          <a:ln/>
        </p:spPr>
        <p:txBody>
          <a:bodyPr wrap="square" lIns="0" tIns="0" rIns="0" bIns="0" rtlCol="0" anchor="t">
            <a:normAutofit/>
          </a:bodyPr>
          <a:lstStyle/>
          <a:p>
            <a:pPr marL="0" indent="0" algn="l">
              <a:buNone/>
            </a:pPr>
            <a:r>
              <a:rPr lang="en-US" sz="1500">
                <a:solidFill>
                  <a:srgbClr val="5C667D"/>
                </a:solidFill>
                <a:latin typeface="Times New Roman" pitchFamily="34" charset="0"/>
                <a:ea typeface="Aptos" pitchFamily="34" charset="-122"/>
                <a:cs typeface="Aptos" pitchFamily="34" charset="-120"/>
              </a:rPr>
              <a:t>The academic evidence points to a conditional conclusion: Teams works best when technology and organisational practice are aligned.</a:t>
            </a:r>
            <a:endParaRPr lang="en-US" sz="1300"/>
          </a:p>
        </p:txBody>
      </p:sp>
      <p:sp>
        <p:nvSpPr>
          <p:cNvPr id="6" name="Shape 4"/>
          <p:cNvSpPr/>
          <p:nvPr/>
        </p:nvSpPr>
        <p:spPr>
          <a:xfrm>
            <a:off x="667512" y="1870147"/>
            <a:ext cx="10972800" cy="1874520"/>
          </a:xfrm>
          <a:prstGeom prst="roundRect">
            <a:avLst>
              <a:gd name="adj" fmla="val 5854"/>
            </a:avLst>
          </a:prstGeom>
          <a:solidFill>
            <a:srgbClr val="0B1020"/>
          </a:solidFill>
          <a:ln w="12700">
            <a:solidFill>
              <a:srgbClr val="0B1020"/>
            </a:solidFill>
            <a:prstDash val="solid"/>
          </a:ln>
          <a:effectLst>
            <a:outerShdw blurRad="16510" dist="50800" dir="2700000" algn="bl" rotWithShape="0">
              <a:srgbClr val="B8C0D2">
                <a:alpha val="15000"/>
              </a:srgbClr>
            </a:outerShdw>
          </a:effectLst>
        </p:spPr>
        <p:txBody>
          <a:bodyPr wrap="square"/>
          <a:lstStyle/>
          <a:p>
            <a:endParaRPr sz="2400"/>
          </a:p>
        </p:txBody>
      </p:sp>
      <p:sp>
        <p:nvSpPr>
          <p:cNvPr id="7" name="Text 5"/>
          <p:cNvSpPr/>
          <p:nvPr/>
        </p:nvSpPr>
        <p:spPr>
          <a:xfrm>
            <a:off x="850392" y="2086815"/>
            <a:ext cx="2240280" cy="289499"/>
          </a:xfrm>
          <a:prstGeom prst="rect">
            <a:avLst/>
          </a:prstGeom>
          <a:noFill/>
          <a:ln/>
        </p:spPr>
        <p:txBody>
          <a:bodyPr wrap="square" lIns="0" tIns="0" rIns="0" bIns="0" rtlCol="0" anchor="ctr">
            <a:noAutofit/>
          </a:bodyPr>
          <a:lstStyle/>
          <a:p>
            <a:pPr marL="0" indent="0" algn="ctr">
              <a:buNone/>
            </a:pPr>
            <a:r>
              <a:rPr lang="en-US" sz="2400" b="1">
                <a:solidFill>
                  <a:srgbClr val="36D3C5"/>
                </a:solidFill>
                <a:latin typeface="Times New Roman" pitchFamily="34" charset="0"/>
                <a:ea typeface="Aptos" pitchFamily="34" charset="-122"/>
                <a:cs typeface="Aptos" pitchFamily="34" charset="-120"/>
              </a:rPr>
              <a:t>TECHNOLOGY</a:t>
            </a:r>
            <a:endParaRPr lang="en-US" sz="2400"/>
          </a:p>
        </p:txBody>
      </p:sp>
      <p:sp>
        <p:nvSpPr>
          <p:cNvPr id="8" name="Text 6"/>
          <p:cNvSpPr/>
          <p:nvPr/>
        </p:nvSpPr>
        <p:spPr>
          <a:xfrm>
            <a:off x="987552" y="2693107"/>
            <a:ext cx="2103120" cy="329184"/>
          </a:xfrm>
          <a:prstGeom prst="rect">
            <a:avLst/>
          </a:prstGeom>
          <a:noFill/>
          <a:ln/>
        </p:spPr>
        <p:txBody>
          <a:bodyPr wrap="square" lIns="0" tIns="0" rIns="0" bIns="0" rtlCol="0" anchor="ctr">
            <a:noAutofit/>
          </a:bodyPr>
          <a:lstStyle/>
          <a:p>
            <a:pPr marL="0" indent="0" algn="ctr">
              <a:buNone/>
            </a:pPr>
            <a:r>
              <a:rPr lang="en-US" sz="2400">
                <a:solidFill>
                  <a:srgbClr val="C7D0E5"/>
                </a:solidFill>
                <a:latin typeface="Times New Roman" pitchFamily="34" charset="0"/>
                <a:ea typeface="Aptos" pitchFamily="34" charset="-122"/>
                <a:cs typeface="Aptos" pitchFamily="34" charset="-120"/>
              </a:rPr>
              <a:t>channels • meetings • files</a:t>
            </a:r>
            <a:endParaRPr lang="en-US" sz="2400"/>
          </a:p>
        </p:txBody>
      </p:sp>
      <p:sp>
        <p:nvSpPr>
          <p:cNvPr id="9" name="Text 7"/>
          <p:cNvSpPr/>
          <p:nvPr/>
        </p:nvSpPr>
        <p:spPr>
          <a:xfrm>
            <a:off x="3319272" y="2327347"/>
            <a:ext cx="411480" cy="310896"/>
          </a:xfrm>
          <a:prstGeom prst="rect">
            <a:avLst/>
          </a:prstGeom>
          <a:noFill/>
          <a:ln/>
        </p:spPr>
        <p:txBody>
          <a:bodyPr wrap="square" lIns="0" tIns="0" rIns="0" bIns="0" rtlCol="0" anchor="ctr">
            <a:noAutofit/>
          </a:bodyPr>
          <a:lstStyle/>
          <a:p>
            <a:pPr marL="0" indent="0" algn="ctr">
              <a:buNone/>
            </a:pPr>
            <a:r>
              <a:rPr lang="en-US" sz="2400" b="1">
                <a:solidFill>
                  <a:srgbClr val="7D8AA8"/>
                </a:solidFill>
                <a:latin typeface="Times New Roman" pitchFamily="34" charset="0"/>
                <a:ea typeface="Aptos" pitchFamily="34" charset="-122"/>
                <a:cs typeface="Aptos" pitchFamily="34" charset="-120"/>
              </a:rPr>
              <a:t>+</a:t>
            </a:r>
            <a:endParaRPr lang="en-US" sz="2400"/>
          </a:p>
        </p:txBody>
      </p:sp>
      <p:sp>
        <p:nvSpPr>
          <p:cNvPr id="10" name="Text 8"/>
          <p:cNvSpPr/>
          <p:nvPr/>
        </p:nvSpPr>
        <p:spPr>
          <a:xfrm>
            <a:off x="3867912" y="2045341"/>
            <a:ext cx="2103120" cy="310896"/>
          </a:xfrm>
          <a:prstGeom prst="rect">
            <a:avLst/>
          </a:prstGeom>
          <a:noFill/>
          <a:ln/>
        </p:spPr>
        <p:txBody>
          <a:bodyPr wrap="square" lIns="0" tIns="0" rIns="0" bIns="0" rtlCol="0" anchor="ctr">
            <a:noAutofit/>
          </a:bodyPr>
          <a:lstStyle/>
          <a:p>
            <a:pPr marL="0" indent="0" algn="ctr">
              <a:buNone/>
            </a:pPr>
            <a:r>
              <a:rPr lang="en-US" sz="2400" b="1">
                <a:solidFill>
                  <a:srgbClr val="7C5CFC"/>
                </a:solidFill>
                <a:latin typeface="Times New Roman" pitchFamily="34" charset="0"/>
                <a:ea typeface="Aptos" pitchFamily="34" charset="-122"/>
                <a:cs typeface="Aptos" pitchFamily="34" charset="-120"/>
              </a:rPr>
              <a:t>STRUCTURE</a:t>
            </a:r>
            <a:endParaRPr lang="en-US" sz="2400"/>
          </a:p>
        </p:txBody>
      </p:sp>
      <p:sp>
        <p:nvSpPr>
          <p:cNvPr id="11" name="Text 9"/>
          <p:cNvSpPr/>
          <p:nvPr/>
        </p:nvSpPr>
        <p:spPr>
          <a:xfrm>
            <a:off x="3867912" y="2693107"/>
            <a:ext cx="2103120" cy="329184"/>
          </a:xfrm>
          <a:prstGeom prst="rect">
            <a:avLst/>
          </a:prstGeom>
          <a:noFill/>
          <a:ln/>
        </p:spPr>
        <p:txBody>
          <a:bodyPr wrap="square" lIns="0" tIns="0" rIns="0" bIns="0" rtlCol="0" anchor="ctr">
            <a:noAutofit/>
          </a:bodyPr>
          <a:lstStyle/>
          <a:p>
            <a:pPr marL="0" indent="0" algn="ctr">
              <a:buNone/>
            </a:pPr>
            <a:r>
              <a:rPr lang="en-US" sz="2400">
                <a:solidFill>
                  <a:srgbClr val="C7D0E5"/>
                </a:solidFill>
                <a:latin typeface="Times New Roman" pitchFamily="34" charset="0"/>
                <a:ea typeface="Aptos" pitchFamily="34" charset="-122"/>
                <a:cs typeface="Aptos" pitchFamily="34" charset="-120"/>
              </a:rPr>
              <a:t>clear topics • ownership • naming</a:t>
            </a:r>
            <a:endParaRPr lang="en-US" sz="2400"/>
          </a:p>
        </p:txBody>
      </p:sp>
      <p:sp>
        <p:nvSpPr>
          <p:cNvPr id="12" name="Text 10"/>
          <p:cNvSpPr/>
          <p:nvPr/>
        </p:nvSpPr>
        <p:spPr>
          <a:xfrm>
            <a:off x="6199632" y="2327347"/>
            <a:ext cx="411480" cy="310896"/>
          </a:xfrm>
          <a:prstGeom prst="rect">
            <a:avLst/>
          </a:prstGeom>
          <a:noFill/>
          <a:ln/>
        </p:spPr>
        <p:txBody>
          <a:bodyPr wrap="square" lIns="0" tIns="0" rIns="0" bIns="0" rtlCol="0" anchor="ctr">
            <a:noAutofit/>
          </a:bodyPr>
          <a:lstStyle/>
          <a:p>
            <a:pPr marL="0" indent="0" algn="ctr">
              <a:buNone/>
            </a:pPr>
            <a:r>
              <a:rPr lang="en-US" sz="2400" b="1">
                <a:solidFill>
                  <a:srgbClr val="7D8AA8"/>
                </a:solidFill>
                <a:latin typeface="Times New Roman" pitchFamily="34" charset="0"/>
                <a:ea typeface="Aptos" pitchFamily="34" charset="-122"/>
                <a:cs typeface="Aptos" pitchFamily="34" charset="-120"/>
              </a:rPr>
              <a:t>+</a:t>
            </a:r>
            <a:endParaRPr lang="en-US" sz="2400"/>
          </a:p>
        </p:txBody>
      </p:sp>
      <p:sp>
        <p:nvSpPr>
          <p:cNvPr id="13" name="Text 11"/>
          <p:cNvSpPr/>
          <p:nvPr/>
        </p:nvSpPr>
        <p:spPr>
          <a:xfrm>
            <a:off x="6727466" y="2016981"/>
            <a:ext cx="2103120" cy="310896"/>
          </a:xfrm>
          <a:prstGeom prst="rect">
            <a:avLst/>
          </a:prstGeom>
          <a:noFill/>
          <a:ln/>
        </p:spPr>
        <p:txBody>
          <a:bodyPr wrap="square" lIns="0" tIns="0" rIns="0" bIns="0" rtlCol="0" anchor="ctr">
            <a:noAutofit/>
          </a:bodyPr>
          <a:lstStyle/>
          <a:p>
            <a:pPr marL="0" indent="0" algn="ctr">
              <a:buNone/>
            </a:pPr>
            <a:r>
              <a:rPr lang="en-US" sz="2400" b="1">
                <a:solidFill>
                  <a:srgbClr val="FFB84D"/>
                </a:solidFill>
                <a:latin typeface="Times New Roman" pitchFamily="34" charset="0"/>
                <a:ea typeface="Aptos" pitchFamily="34" charset="-122"/>
                <a:cs typeface="Aptos" pitchFamily="34" charset="-120"/>
              </a:rPr>
              <a:t>ADOPTION</a:t>
            </a:r>
            <a:endParaRPr lang="en-US" sz="2400"/>
          </a:p>
        </p:txBody>
      </p:sp>
      <p:sp>
        <p:nvSpPr>
          <p:cNvPr id="14" name="Text 12"/>
          <p:cNvSpPr/>
          <p:nvPr/>
        </p:nvSpPr>
        <p:spPr>
          <a:xfrm>
            <a:off x="6748272" y="2693107"/>
            <a:ext cx="2103120" cy="329184"/>
          </a:xfrm>
          <a:prstGeom prst="rect">
            <a:avLst/>
          </a:prstGeom>
          <a:noFill/>
          <a:ln/>
        </p:spPr>
        <p:txBody>
          <a:bodyPr wrap="square" lIns="0" tIns="0" rIns="0" bIns="0" rtlCol="0" anchor="ctr">
            <a:noAutofit/>
          </a:bodyPr>
          <a:lstStyle/>
          <a:p>
            <a:pPr marL="0" indent="0" algn="ctr">
              <a:buNone/>
            </a:pPr>
            <a:r>
              <a:rPr lang="en-US" sz="2400">
                <a:solidFill>
                  <a:srgbClr val="C7D0E5"/>
                </a:solidFill>
                <a:latin typeface="Times New Roman" pitchFamily="34" charset="0"/>
                <a:ea typeface="Aptos" pitchFamily="34" charset="-122"/>
                <a:cs typeface="Aptos" pitchFamily="34" charset="-120"/>
              </a:rPr>
              <a:t>confidence • shared norms • training</a:t>
            </a:r>
            <a:endParaRPr lang="en-US" sz="2400"/>
          </a:p>
        </p:txBody>
      </p:sp>
      <p:sp>
        <p:nvSpPr>
          <p:cNvPr id="15" name="Text 13"/>
          <p:cNvSpPr/>
          <p:nvPr/>
        </p:nvSpPr>
        <p:spPr>
          <a:xfrm>
            <a:off x="8967746" y="2277055"/>
            <a:ext cx="502920" cy="292608"/>
          </a:xfrm>
          <a:prstGeom prst="rect">
            <a:avLst/>
          </a:prstGeom>
          <a:noFill/>
          <a:ln/>
        </p:spPr>
        <p:txBody>
          <a:bodyPr wrap="square" lIns="0" tIns="0" rIns="0" bIns="0" rtlCol="0" anchor="ctr">
            <a:noAutofit/>
          </a:bodyPr>
          <a:lstStyle/>
          <a:p>
            <a:pPr marL="0" indent="0" algn="ctr">
              <a:buNone/>
            </a:pPr>
            <a:r>
              <a:rPr lang="en-US" sz="2400" b="1">
                <a:solidFill>
                  <a:srgbClr val="7D8AA8"/>
                </a:solidFill>
                <a:latin typeface="Times New Roman" pitchFamily="34" charset="0"/>
                <a:ea typeface="Aptos" pitchFamily="34" charset="-122"/>
                <a:cs typeface="Aptos" pitchFamily="34" charset="-120"/>
              </a:rPr>
              <a:t>=</a:t>
            </a:r>
            <a:endParaRPr lang="en-US" sz="2400"/>
          </a:p>
        </p:txBody>
      </p:sp>
      <p:sp>
        <p:nvSpPr>
          <p:cNvPr id="16" name="Text 14"/>
          <p:cNvSpPr/>
          <p:nvPr/>
        </p:nvSpPr>
        <p:spPr>
          <a:xfrm>
            <a:off x="9861804" y="2021354"/>
            <a:ext cx="1261872" cy="310896"/>
          </a:xfrm>
          <a:prstGeom prst="rect">
            <a:avLst/>
          </a:prstGeom>
          <a:noFill/>
          <a:ln/>
        </p:spPr>
        <p:txBody>
          <a:bodyPr wrap="square" lIns="0" tIns="0" rIns="0" bIns="0" rtlCol="0" anchor="ctr">
            <a:noAutofit/>
          </a:bodyPr>
          <a:lstStyle/>
          <a:p>
            <a:pPr marL="0" indent="0" algn="ctr">
              <a:buNone/>
            </a:pPr>
            <a:r>
              <a:rPr lang="en-US" sz="2400" b="1">
                <a:solidFill>
                  <a:srgbClr val="FFFFFF"/>
                </a:solidFill>
                <a:latin typeface="Times New Roman" pitchFamily="34" charset="0"/>
                <a:ea typeface="Aptos" pitchFamily="34" charset="-122"/>
                <a:cs typeface="Aptos" pitchFamily="34" charset="-120"/>
              </a:rPr>
              <a:t>VALUE</a:t>
            </a:r>
            <a:endParaRPr lang="en-US" sz="2400"/>
          </a:p>
        </p:txBody>
      </p:sp>
      <p:sp>
        <p:nvSpPr>
          <p:cNvPr id="17" name="Text 15"/>
          <p:cNvSpPr/>
          <p:nvPr/>
        </p:nvSpPr>
        <p:spPr>
          <a:xfrm>
            <a:off x="9601200" y="2803100"/>
            <a:ext cx="1920240" cy="329184"/>
          </a:xfrm>
          <a:prstGeom prst="rect">
            <a:avLst/>
          </a:prstGeom>
          <a:noFill/>
          <a:ln/>
        </p:spPr>
        <p:txBody>
          <a:bodyPr wrap="square" lIns="0" tIns="0" rIns="0" bIns="0" rtlCol="0" anchor="ctr">
            <a:noAutofit/>
          </a:bodyPr>
          <a:lstStyle/>
          <a:p>
            <a:pPr marL="0" indent="0" algn="ctr">
              <a:buNone/>
            </a:pPr>
            <a:r>
              <a:rPr lang="en-US" sz="2400">
                <a:solidFill>
                  <a:srgbClr val="C7D0E5"/>
                </a:solidFill>
                <a:latin typeface="Times New Roman" pitchFamily="34" charset="0"/>
                <a:ea typeface="Aptos" pitchFamily="34" charset="-122"/>
                <a:cs typeface="Aptos" pitchFamily="34" charset="-120"/>
              </a:rPr>
              <a:t>communication that people can actually use</a:t>
            </a:r>
            <a:endParaRPr lang="en-US" sz="2400"/>
          </a:p>
        </p:txBody>
      </p:sp>
      <p:sp>
        <p:nvSpPr>
          <p:cNvPr id="18" name="Shape 16"/>
          <p:cNvSpPr/>
          <p:nvPr/>
        </p:nvSpPr>
        <p:spPr>
          <a:xfrm>
            <a:off x="617816" y="3848663"/>
            <a:ext cx="5321808" cy="2061806"/>
          </a:xfrm>
          <a:prstGeom prst="roundRect">
            <a:avLst>
              <a:gd name="adj" fmla="val 9677"/>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sz="2400"/>
          </a:p>
        </p:txBody>
      </p:sp>
      <p:sp>
        <p:nvSpPr>
          <p:cNvPr id="19" name="Shape 17"/>
          <p:cNvSpPr/>
          <p:nvPr/>
        </p:nvSpPr>
        <p:spPr>
          <a:xfrm>
            <a:off x="846416" y="4113839"/>
            <a:ext cx="384048" cy="384048"/>
          </a:xfrm>
          <a:prstGeom prst="ellipse">
            <a:avLst/>
          </a:prstGeom>
          <a:solidFill>
            <a:srgbClr val="36D3C5"/>
          </a:solidFill>
          <a:ln w="12700">
            <a:solidFill>
              <a:srgbClr val="36D3C5">
                <a:alpha val="0"/>
              </a:srgbClr>
            </a:solidFill>
            <a:prstDash val="solid"/>
          </a:ln>
        </p:spPr>
        <p:txBody>
          <a:bodyPr wrap="square"/>
          <a:lstStyle/>
          <a:p>
            <a:endParaRPr sz="2400"/>
          </a:p>
        </p:txBody>
      </p:sp>
      <p:pic>
        <p:nvPicPr>
          <p:cNvPr id="20"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0109" y="4217532"/>
            <a:ext cx="176662" cy="176662"/>
          </a:xfrm>
          <a:prstGeom prst="rect">
            <a:avLst/>
          </a:prstGeom>
        </p:spPr>
      </p:pic>
      <p:sp>
        <p:nvSpPr>
          <p:cNvPr id="21" name="Text 18"/>
          <p:cNvSpPr/>
          <p:nvPr/>
        </p:nvSpPr>
        <p:spPr>
          <a:xfrm>
            <a:off x="1395055" y="3949247"/>
            <a:ext cx="3307743" cy="320040"/>
          </a:xfrm>
          <a:prstGeom prst="rect">
            <a:avLst/>
          </a:prstGeom>
          <a:noFill/>
          <a:ln/>
        </p:spPr>
        <p:txBody>
          <a:bodyPr wrap="square" lIns="0" tIns="0" rIns="0" bIns="0" rtlCol="0" anchor="ctr">
            <a:noAutofit/>
          </a:bodyPr>
          <a:lstStyle/>
          <a:p>
            <a:pPr marL="0" indent="0" algn="l">
              <a:buNone/>
            </a:pPr>
            <a:r>
              <a:rPr lang="en-US" sz="2400" b="1">
                <a:solidFill>
                  <a:srgbClr val="141827"/>
                </a:solidFill>
                <a:latin typeface="Times New Roman" pitchFamily="34" charset="0"/>
                <a:ea typeface="Aptos" pitchFamily="34" charset="-122"/>
                <a:cs typeface="Aptos" pitchFamily="34" charset="-120"/>
              </a:rPr>
              <a:t>What supports success</a:t>
            </a:r>
            <a:endParaRPr lang="en-US" sz="2400"/>
          </a:p>
        </p:txBody>
      </p:sp>
      <p:sp>
        <p:nvSpPr>
          <p:cNvPr id="22" name="Text 19"/>
          <p:cNvSpPr/>
          <p:nvPr/>
        </p:nvSpPr>
        <p:spPr>
          <a:xfrm>
            <a:off x="1395056" y="4342439"/>
            <a:ext cx="4114800" cy="475488"/>
          </a:xfrm>
          <a:prstGeom prst="rect">
            <a:avLst/>
          </a:prstGeom>
          <a:noFill/>
          <a:ln/>
        </p:spPr>
        <p:txBody>
          <a:bodyPr wrap="square" lIns="0" tIns="0" rIns="0" bIns="0" rtlCol="0" anchor="t">
            <a:noAutofit/>
          </a:bodyPr>
          <a:lstStyle/>
          <a:p>
            <a:pPr marL="0" indent="0" algn="l">
              <a:buNone/>
            </a:pPr>
            <a:r>
              <a:rPr lang="en-US" sz="2400">
                <a:solidFill>
                  <a:schemeClr val="tx2">
                    <a:lumMod val="75000"/>
                  </a:schemeClr>
                </a:solidFill>
                <a:latin typeface="Times New Roman" pitchFamily="34" charset="0"/>
                <a:ea typeface="Aptos" pitchFamily="34" charset="-122"/>
                <a:cs typeface="Aptos" pitchFamily="34" charset="-120"/>
              </a:rPr>
              <a:t>Thematic channel structures, Microsoft 365 integration and regular use can support clarity and productivity.</a:t>
            </a:r>
            <a:endParaRPr lang="en-US" sz="2400">
              <a:solidFill>
                <a:schemeClr val="tx2">
                  <a:lumMod val="75000"/>
                </a:schemeClr>
              </a:solidFill>
            </a:endParaRPr>
          </a:p>
        </p:txBody>
      </p:sp>
      <p:sp>
        <p:nvSpPr>
          <p:cNvPr id="23" name="Shape 20"/>
          <p:cNvSpPr/>
          <p:nvPr/>
        </p:nvSpPr>
        <p:spPr>
          <a:xfrm>
            <a:off x="6195656" y="3848662"/>
            <a:ext cx="5394960" cy="2061807"/>
          </a:xfrm>
          <a:prstGeom prst="roundRect">
            <a:avLst>
              <a:gd name="adj" fmla="val 9677"/>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sz="2400"/>
          </a:p>
        </p:txBody>
      </p:sp>
      <p:sp>
        <p:nvSpPr>
          <p:cNvPr id="24" name="Shape 21"/>
          <p:cNvSpPr/>
          <p:nvPr/>
        </p:nvSpPr>
        <p:spPr>
          <a:xfrm>
            <a:off x="6424256" y="4113839"/>
            <a:ext cx="384048" cy="384048"/>
          </a:xfrm>
          <a:prstGeom prst="ellipse">
            <a:avLst/>
          </a:prstGeom>
          <a:solidFill>
            <a:srgbClr val="FF6B6B"/>
          </a:solidFill>
          <a:ln w="12700">
            <a:solidFill>
              <a:srgbClr val="FF6B6B">
                <a:alpha val="0"/>
              </a:srgbClr>
            </a:solidFill>
            <a:prstDash val="solid"/>
          </a:ln>
        </p:spPr>
        <p:txBody>
          <a:bodyPr wrap="square"/>
          <a:lstStyle/>
          <a:p>
            <a:endParaRPr sz="2400"/>
          </a:p>
        </p:txBody>
      </p:sp>
      <p:pic>
        <p:nvPicPr>
          <p:cNvPr id="2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27949" y="4217532"/>
            <a:ext cx="176662" cy="176662"/>
          </a:xfrm>
          <a:prstGeom prst="rect">
            <a:avLst/>
          </a:prstGeom>
        </p:spPr>
      </p:pic>
      <p:sp>
        <p:nvSpPr>
          <p:cNvPr id="26" name="Text 22"/>
          <p:cNvSpPr/>
          <p:nvPr/>
        </p:nvSpPr>
        <p:spPr>
          <a:xfrm>
            <a:off x="6972895" y="4031543"/>
            <a:ext cx="3824049" cy="146304"/>
          </a:xfrm>
          <a:prstGeom prst="rect">
            <a:avLst/>
          </a:prstGeom>
          <a:noFill/>
          <a:ln/>
        </p:spPr>
        <p:txBody>
          <a:bodyPr wrap="square" lIns="0" tIns="0" rIns="0" bIns="0" rtlCol="0" anchor="ctr">
            <a:noAutofit/>
          </a:bodyPr>
          <a:lstStyle/>
          <a:p>
            <a:pPr marL="0" indent="0" algn="l">
              <a:buNone/>
            </a:pPr>
            <a:r>
              <a:rPr lang="en-US" sz="2400" b="1">
                <a:solidFill>
                  <a:srgbClr val="141827"/>
                </a:solidFill>
                <a:latin typeface="Times New Roman" pitchFamily="34" charset="0"/>
                <a:ea typeface="Aptos" pitchFamily="34" charset="-122"/>
                <a:cs typeface="Aptos" pitchFamily="34" charset="-120"/>
              </a:rPr>
              <a:t>What weakens success</a:t>
            </a:r>
            <a:endParaRPr lang="en-US" sz="2400"/>
          </a:p>
        </p:txBody>
      </p:sp>
      <p:sp>
        <p:nvSpPr>
          <p:cNvPr id="27" name="Text 23"/>
          <p:cNvSpPr/>
          <p:nvPr/>
        </p:nvSpPr>
        <p:spPr>
          <a:xfrm>
            <a:off x="6972896" y="4342439"/>
            <a:ext cx="4160520" cy="475488"/>
          </a:xfrm>
          <a:prstGeom prst="rect">
            <a:avLst/>
          </a:prstGeom>
          <a:noFill/>
          <a:ln/>
        </p:spPr>
        <p:txBody>
          <a:bodyPr wrap="square" lIns="0" tIns="0" rIns="0" bIns="0" rtlCol="0" anchor="t">
            <a:noAutofit/>
          </a:bodyPr>
          <a:lstStyle/>
          <a:p>
            <a:pPr marL="0" indent="0" algn="l">
              <a:buNone/>
            </a:pPr>
            <a:r>
              <a:rPr lang="en-US" sz="2400">
                <a:solidFill>
                  <a:schemeClr val="tx2">
                    <a:lumMod val="75000"/>
                  </a:schemeClr>
                </a:solidFill>
                <a:latin typeface="Times New Roman" pitchFamily="34" charset="0"/>
                <a:ea typeface="Aptos" pitchFamily="34" charset="-122"/>
                <a:cs typeface="Aptos" pitchFamily="34" charset="-120"/>
              </a:rPr>
              <a:t>Misaligned ease-of-use perceptions can hinder advice seeking and weaken information-sharing relationships.</a:t>
            </a:r>
            <a:endParaRPr lang="en-US" sz="2400">
              <a:solidFill>
                <a:schemeClr val="tx2">
                  <a:lumMod val="75000"/>
                </a:schemeClr>
              </a:solidFill>
            </a:endParaRPr>
          </a:p>
        </p:txBody>
      </p:sp>
      <p:sp>
        <p:nvSpPr>
          <p:cNvPr id="28" name="Shape 24"/>
          <p:cNvSpPr/>
          <p:nvPr/>
        </p:nvSpPr>
        <p:spPr>
          <a:xfrm>
            <a:off x="566928" y="6016752"/>
            <a:ext cx="11023688" cy="164591"/>
          </a:xfrm>
          <a:prstGeom prst="line">
            <a:avLst/>
          </a:prstGeom>
          <a:noFill/>
          <a:ln w="10160">
            <a:solidFill>
              <a:srgbClr val="D5DAE7"/>
            </a:solidFill>
            <a:prstDash val="solid"/>
          </a:ln>
        </p:spPr>
        <p:txBody>
          <a:bodyPr wrap="square"/>
          <a:lstStyle/>
          <a:p>
            <a:endParaRPr/>
          </a:p>
        </p:txBody>
      </p:sp>
      <p:sp>
        <p:nvSpPr>
          <p:cNvPr id="29" name="Text 25"/>
          <p:cNvSpPr/>
          <p:nvPr/>
        </p:nvSpPr>
        <p:spPr>
          <a:xfrm>
            <a:off x="566928" y="6181344"/>
            <a:ext cx="10972800" cy="192024"/>
          </a:xfrm>
          <a:prstGeom prst="rect">
            <a:avLst/>
          </a:prstGeom>
          <a:noFill/>
          <a:ln/>
        </p:spPr>
        <p:txBody>
          <a:bodyPr wrap="square" lIns="0" tIns="0" rIns="0" bIns="0" rtlCol="0" anchor="t">
            <a:normAutofit/>
          </a:bodyPr>
          <a:lstStyle/>
          <a:p>
            <a:pPr marL="0" indent="0" algn="l">
              <a:buNone/>
            </a:pPr>
            <a:r>
              <a:rPr lang="en-US" sz="980" i="1">
                <a:solidFill>
                  <a:srgbClr val="6B7489"/>
                </a:solidFill>
                <a:latin typeface="Times New Roman" pitchFamily="34" charset="0"/>
                <a:ea typeface="Aptos" pitchFamily="34" charset="-122"/>
                <a:cs typeface="Aptos" pitchFamily="34" charset="-120"/>
              </a:rPr>
              <a:t>Synthesis of Puţanu (2026) and Wu et al. (2023).</a:t>
            </a:r>
            <a:endParaRPr lang="en-US" sz="850"/>
          </a:p>
        </p:txBody>
      </p:sp>
      <p:sp>
        <p:nvSpPr>
          <p:cNvPr id="30" name="Slide Number Placeholder 0"/>
          <p:cNvSpPr>
            <a:spLocks noGrp="1"/>
          </p:cNvSpPr>
          <p:nvPr>
            <p:ph type="sldNum" sz="quarter" idx="4294967295"/>
          </p:nvPr>
        </p:nvSpPr>
        <p:spPr>
          <a:xfrm>
            <a:off x="11722608" y="6446520"/>
            <a:ext cx="800000" cy="300000"/>
          </a:xfrm>
          <a:prstGeom prst="rect">
            <a:avLst/>
          </a:prstGeom>
          <a:extLst>
            <a:ext uri="{C572A759-6A51-4108-AA02-DFA0A04FC94B}">
              <ma14:wrappingTextBoxFlag xmlns:ma14="http://schemas.microsoft.com/office/mac/drawingml/2011/main" xmlns="" val="0"/>
            </a:ext>
          </a:extLst>
        </p:spPr>
        <p:txBody>
          <a:bodyPr wrap="square"/>
          <a:lstStyle>
            <a:lvl1pPr>
              <a:defRPr sz="800">
                <a:solidFill>
                  <a:srgbClr val="6F7890"/>
                </a:solidFill>
                <a:latin typeface="Aptos"/>
                <a:ea typeface="Aptos"/>
                <a:cs typeface="Aptos"/>
              </a:defRPr>
            </a:lvl1pPr>
          </a:lstStyle>
          <a:p>
            <a:pPr algn="l"/>
            <a:fld id="{F7021451-1387-4CA6-816F-3879F97B5CBC}" type="slidenum">
              <a:rPr lang="en-US" b="0"/>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8">
    <p:bg>
      <p:bgPr>
        <a:solidFill>
          <a:srgbClr val="0B1020"/>
        </a:solidFill>
        <a:effectLst/>
      </p:bgPr>
    </p:bg>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36D3C5"/>
          </a:solidFill>
          <a:ln w="12700">
            <a:solidFill>
              <a:srgbClr val="36D3C5">
                <a:alpha val="0"/>
              </a:srgbClr>
            </a:solidFill>
            <a:prstDash val="solid"/>
          </a:ln>
        </p:spPr>
        <p:txBody>
          <a:bodyPr wrap="square"/>
          <a:lstStyle/>
          <a:p>
            <a:endParaRPr/>
          </a:p>
        </p:txBody>
      </p:sp>
      <p:sp>
        <p:nvSpPr>
          <p:cNvPr id="4" name="Text 2"/>
          <p:cNvSpPr/>
          <p:nvPr/>
        </p:nvSpPr>
        <p:spPr>
          <a:xfrm>
            <a:off x="731519" y="585216"/>
            <a:ext cx="3548933" cy="493776"/>
          </a:xfrm>
          <a:prstGeom prst="rect">
            <a:avLst/>
          </a:prstGeom>
          <a:noFill/>
          <a:ln/>
        </p:spPr>
        <p:txBody>
          <a:bodyPr wrap="square" lIns="0" tIns="0" rIns="0" bIns="0" rtlCol="0" anchor="ctr">
            <a:noAutofit/>
          </a:bodyPr>
          <a:lstStyle/>
          <a:p>
            <a:pPr marL="0" indent="0" algn="ctr">
              <a:buNone/>
            </a:pPr>
            <a:r>
              <a:rPr lang="en-US" sz="3600" b="1">
                <a:solidFill>
                  <a:srgbClr val="36D3C5"/>
                </a:solidFill>
                <a:latin typeface="Times New Roman" pitchFamily="34" charset="0"/>
                <a:ea typeface="Aptos" pitchFamily="34" charset="-122"/>
                <a:cs typeface="Aptos" pitchFamily="34" charset="-120"/>
              </a:rPr>
              <a:t>CONCLUSION</a:t>
            </a:r>
            <a:endParaRPr lang="en-US" sz="3600"/>
          </a:p>
        </p:txBody>
      </p:sp>
      <p:sp>
        <p:nvSpPr>
          <p:cNvPr id="5" name="Text 3"/>
          <p:cNvSpPr/>
          <p:nvPr/>
        </p:nvSpPr>
        <p:spPr>
          <a:xfrm>
            <a:off x="658368" y="1078992"/>
            <a:ext cx="8778240" cy="530352"/>
          </a:xfrm>
          <a:prstGeom prst="rect">
            <a:avLst/>
          </a:prstGeom>
          <a:noFill/>
          <a:ln/>
        </p:spPr>
        <p:txBody>
          <a:bodyPr wrap="square" lIns="0" tIns="0" rIns="0" bIns="0" rtlCol="0" anchor="ctr">
            <a:normAutofit/>
          </a:bodyPr>
          <a:lstStyle/>
          <a:p>
            <a:pPr marL="0" indent="0" algn="l">
              <a:buNone/>
            </a:pPr>
            <a:r>
              <a:rPr lang="en-US" sz="3100" b="1">
                <a:solidFill>
                  <a:srgbClr val="FFFFFF"/>
                </a:solidFill>
                <a:latin typeface="Times New Roman" pitchFamily="34" charset="0"/>
                <a:ea typeface="Aptos" pitchFamily="34" charset="-122"/>
                <a:cs typeface="Aptos" pitchFamily="34" charset="-120"/>
              </a:rPr>
              <a:t>Answering Questions 4 &amp; 5</a:t>
            </a:r>
            <a:endParaRPr lang="en-US" sz="2800"/>
          </a:p>
        </p:txBody>
      </p:sp>
      <p:sp>
        <p:nvSpPr>
          <p:cNvPr id="6" name="Text 4"/>
          <p:cNvSpPr/>
          <p:nvPr/>
        </p:nvSpPr>
        <p:spPr>
          <a:xfrm>
            <a:off x="658368" y="1636776"/>
            <a:ext cx="7680960" cy="310896"/>
          </a:xfrm>
          <a:prstGeom prst="rect">
            <a:avLst/>
          </a:prstGeom>
          <a:noFill/>
          <a:ln/>
        </p:spPr>
        <p:txBody>
          <a:bodyPr wrap="square" lIns="0" tIns="0" rIns="0" bIns="0" rtlCol="0" anchor="ctr">
            <a:normAutofit/>
          </a:bodyPr>
          <a:lstStyle/>
          <a:p>
            <a:pPr marL="0" indent="0" algn="l">
              <a:buNone/>
            </a:pPr>
            <a:r>
              <a:rPr lang="en-US" sz="1520">
                <a:solidFill>
                  <a:srgbClr val="AEBAD2"/>
                </a:solidFill>
                <a:latin typeface="Times New Roman" pitchFamily="34" charset="0"/>
                <a:ea typeface="Aptos" pitchFamily="34" charset="-122"/>
                <a:cs typeface="Aptos" pitchFamily="34" charset="-120"/>
              </a:rPr>
              <a:t>Three statements to leave with the audience</a:t>
            </a:r>
            <a:endParaRPr lang="en-US" sz="1300"/>
          </a:p>
        </p:txBody>
      </p:sp>
      <p:sp>
        <p:nvSpPr>
          <p:cNvPr id="7" name="Text 5"/>
          <p:cNvSpPr/>
          <p:nvPr/>
        </p:nvSpPr>
        <p:spPr>
          <a:xfrm>
            <a:off x="758951" y="2081585"/>
            <a:ext cx="571915" cy="411480"/>
          </a:xfrm>
          <a:prstGeom prst="rect">
            <a:avLst/>
          </a:prstGeom>
          <a:noFill/>
          <a:ln/>
        </p:spPr>
        <p:txBody>
          <a:bodyPr wrap="square" lIns="0" tIns="0" rIns="0" bIns="0" rtlCol="0" anchor="ctr">
            <a:normAutofit/>
          </a:bodyPr>
          <a:lstStyle/>
          <a:p>
            <a:pPr marL="0" indent="0" algn="ctr">
              <a:buNone/>
            </a:pPr>
            <a:r>
              <a:rPr lang="en-US" sz="2400" b="1">
                <a:solidFill>
                  <a:srgbClr val="36D3C5"/>
                </a:solidFill>
                <a:latin typeface="Times New Roman" pitchFamily="34" charset="0"/>
                <a:ea typeface="Aptos" pitchFamily="34" charset="-122"/>
                <a:cs typeface="Aptos" pitchFamily="34" charset="-120"/>
              </a:rPr>
              <a:t>01</a:t>
            </a:r>
            <a:endParaRPr lang="en-US" sz="2400"/>
          </a:p>
        </p:txBody>
      </p:sp>
      <p:sp>
        <p:nvSpPr>
          <p:cNvPr id="8" name="Shape 6"/>
          <p:cNvSpPr/>
          <p:nvPr/>
        </p:nvSpPr>
        <p:spPr>
          <a:xfrm>
            <a:off x="1417320" y="2291897"/>
            <a:ext cx="499126" cy="0"/>
          </a:xfrm>
          <a:prstGeom prst="line">
            <a:avLst/>
          </a:prstGeom>
          <a:noFill/>
          <a:ln w="38100">
            <a:solidFill>
              <a:srgbClr val="36D3C5"/>
            </a:solidFill>
            <a:prstDash val="solid"/>
          </a:ln>
        </p:spPr>
        <p:txBody>
          <a:bodyPr wrap="square"/>
          <a:lstStyle/>
          <a:p>
            <a:endParaRPr sz="2400"/>
          </a:p>
        </p:txBody>
      </p:sp>
      <p:sp>
        <p:nvSpPr>
          <p:cNvPr id="9" name="Text 7"/>
          <p:cNvSpPr/>
          <p:nvPr/>
        </p:nvSpPr>
        <p:spPr>
          <a:xfrm>
            <a:off x="2029968" y="2249424"/>
            <a:ext cx="9171432" cy="347472"/>
          </a:xfrm>
          <a:prstGeom prst="rect">
            <a:avLst/>
          </a:prstGeom>
          <a:noFill/>
          <a:ln/>
        </p:spPr>
        <p:txBody>
          <a:bodyPr wrap="square" lIns="0" tIns="0" rIns="0" bIns="0" rtlCol="0" anchor="ctr">
            <a:noAutofit/>
          </a:bodyPr>
          <a:lstStyle/>
          <a:p>
            <a:pPr marL="0" indent="0" algn="l">
              <a:buNone/>
            </a:pPr>
            <a:r>
              <a:rPr lang="en-US" sz="2400" b="1">
                <a:solidFill>
                  <a:srgbClr val="FFFFFF"/>
                </a:solidFill>
                <a:latin typeface="Times New Roman" pitchFamily="34" charset="0"/>
                <a:ea typeface="Aptos" pitchFamily="34" charset="-122"/>
                <a:cs typeface="Aptos" pitchFamily="34" charset="-120"/>
              </a:rPr>
              <a:t>Efficiency improves when communication is easier to find and continue.</a:t>
            </a:r>
            <a:endParaRPr lang="en-US" sz="2400"/>
          </a:p>
        </p:txBody>
      </p:sp>
      <p:sp>
        <p:nvSpPr>
          <p:cNvPr id="10" name="Text 8"/>
          <p:cNvSpPr/>
          <p:nvPr/>
        </p:nvSpPr>
        <p:spPr>
          <a:xfrm>
            <a:off x="2029968" y="2660904"/>
            <a:ext cx="9317010" cy="512064"/>
          </a:xfrm>
          <a:prstGeom prst="rect">
            <a:avLst/>
          </a:prstGeom>
          <a:noFill/>
          <a:ln/>
        </p:spPr>
        <p:txBody>
          <a:bodyPr wrap="square" lIns="0" tIns="0" rIns="0" bIns="0" rtlCol="0" anchor="t">
            <a:noAutofit/>
          </a:bodyPr>
          <a:lstStyle/>
          <a:p>
            <a:pPr marL="0" indent="0" algn="l">
              <a:buNone/>
            </a:pPr>
            <a:r>
              <a:rPr lang="en-US" sz="2400">
                <a:solidFill>
                  <a:srgbClr val="BEC8DB"/>
                </a:solidFill>
                <a:latin typeface="Times New Roman" pitchFamily="34" charset="0"/>
                <a:ea typeface="Aptos" pitchFamily="34" charset="-122"/>
                <a:cs typeface="Aptos" pitchFamily="34" charset="-120"/>
              </a:rPr>
              <a:t>Teams can reduce repeated updates by keeping conversations, files and decisions in a shared digital context.</a:t>
            </a:r>
            <a:endParaRPr lang="en-US" sz="2400"/>
          </a:p>
        </p:txBody>
      </p:sp>
      <p:sp>
        <p:nvSpPr>
          <p:cNvPr id="11" name="Text 9"/>
          <p:cNvSpPr/>
          <p:nvPr/>
        </p:nvSpPr>
        <p:spPr>
          <a:xfrm>
            <a:off x="694944" y="3422506"/>
            <a:ext cx="571915" cy="411480"/>
          </a:xfrm>
          <a:prstGeom prst="rect">
            <a:avLst/>
          </a:prstGeom>
          <a:noFill/>
          <a:ln/>
        </p:spPr>
        <p:txBody>
          <a:bodyPr wrap="square" lIns="0" tIns="0" rIns="0" bIns="0" rtlCol="0" anchor="ctr">
            <a:normAutofit/>
          </a:bodyPr>
          <a:lstStyle/>
          <a:p>
            <a:pPr marL="0" indent="0" algn="ctr">
              <a:buNone/>
            </a:pPr>
            <a:r>
              <a:rPr lang="en-US" sz="2400" b="1">
                <a:solidFill>
                  <a:srgbClr val="7C5CFC"/>
                </a:solidFill>
                <a:latin typeface="Times New Roman" pitchFamily="34" charset="0"/>
                <a:ea typeface="Aptos" pitchFamily="34" charset="-122"/>
                <a:cs typeface="Aptos" pitchFamily="34" charset="-120"/>
              </a:rPr>
              <a:t>02</a:t>
            </a:r>
            <a:endParaRPr lang="en-US" sz="2400"/>
          </a:p>
        </p:txBody>
      </p:sp>
      <p:sp>
        <p:nvSpPr>
          <p:cNvPr id="12" name="Shape 10"/>
          <p:cNvSpPr/>
          <p:nvPr/>
        </p:nvSpPr>
        <p:spPr>
          <a:xfrm>
            <a:off x="1353313" y="3632818"/>
            <a:ext cx="499126" cy="0"/>
          </a:xfrm>
          <a:prstGeom prst="line">
            <a:avLst/>
          </a:prstGeom>
          <a:noFill/>
          <a:ln w="38100">
            <a:solidFill>
              <a:srgbClr val="7C5CFC"/>
            </a:solidFill>
            <a:prstDash val="solid"/>
          </a:ln>
        </p:spPr>
        <p:txBody>
          <a:bodyPr wrap="square"/>
          <a:lstStyle/>
          <a:p>
            <a:endParaRPr sz="2400"/>
          </a:p>
        </p:txBody>
      </p:sp>
      <p:sp>
        <p:nvSpPr>
          <p:cNvPr id="13" name="Text 11"/>
          <p:cNvSpPr/>
          <p:nvPr/>
        </p:nvSpPr>
        <p:spPr>
          <a:xfrm>
            <a:off x="2029968" y="3654950"/>
            <a:ext cx="9171432" cy="347472"/>
          </a:xfrm>
          <a:prstGeom prst="rect">
            <a:avLst/>
          </a:prstGeom>
          <a:noFill/>
          <a:ln/>
        </p:spPr>
        <p:txBody>
          <a:bodyPr wrap="square" lIns="0" tIns="0" rIns="0" bIns="0" rtlCol="0" anchor="ctr">
            <a:noAutofit/>
          </a:bodyPr>
          <a:lstStyle/>
          <a:p>
            <a:pPr marL="0" indent="0" algn="l">
              <a:buNone/>
            </a:pPr>
            <a:r>
              <a:rPr lang="en-US" sz="2400" b="1">
                <a:solidFill>
                  <a:srgbClr val="FFFFFF"/>
                </a:solidFill>
                <a:latin typeface="Times New Roman" pitchFamily="34" charset="0"/>
                <a:ea typeface="Aptos" pitchFamily="34" charset="-122"/>
                <a:cs typeface="Aptos" pitchFamily="34" charset="-120"/>
              </a:rPr>
              <a:t>Communication improves when staff can participate across time and location.</a:t>
            </a:r>
            <a:endParaRPr lang="en-US" sz="2400"/>
          </a:p>
        </p:txBody>
      </p:sp>
      <p:sp>
        <p:nvSpPr>
          <p:cNvPr id="14" name="Text 12"/>
          <p:cNvSpPr/>
          <p:nvPr/>
        </p:nvSpPr>
        <p:spPr>
          <a:xfrm>
            <a:off x="2029968" y="4066429"/>
            <a:ext cx="9317010" cy="737417"/>
          </a:xfrm>
          <a:prstGeom prst="rect">
            <a:avLst/>
          </a:prstGeom>
          <a:noFill/>
          <a:ln/>
        </p:spPr>
        <p:txBody>
          <a:bodyPr wrap="square" lIns="0" tIns="0" rIns="0" bIns="0" rtlCol="0" anchor="t">
            <a:noAutofit/>
          </a:bodyPr>
          <a:lstStyle/>
          <a:p>
            <a:pPr marL="0" indent="0" algn="l">
              <a:buNone/>
            </a:pPr>
            <a:r>
              <a:rPr lang="en-US" sz="2400">
                <a:solidFill>
                  <a:srgbClr val="BEC8DB"/>
                </a:solidFill>
                <a:latin typeface="Times New Roman" pitchFamily="34" charset="0"/>
                <a:ea typeface="Aptos" pitchFamily="34" charset="-122"/>
                <a:cs typeface="Aptos" pitchFamily="34" charset="-120"/>
              </a:rPr>
              <a:t>This is especially relevant for remote staff and shift handovers in the Ashford scenario.</a:t>
            </a:r>
            <a:endParaRPr lang="en-US" sz="2400"/>
          </a:p>
        </p:txBody>
      </p:sp>
      <p:sp>
        <p:nvSpPr>
          <p:cNvPr id="15" name="Text 13"/>
          <p:cNvSpPr/>
          <p:nvPr/>
        </p:nvSpPr>
        <p:spPr>
          <a:xfrm>
            <a:off x="758951" y="4865932"/>
            <a:ext cx="571915" cy="411480"/>
          </a:xfrm>
          <a:prstGeom prst="rect">
            <a:avLst/>
          </a:prstGeom>
          <a:noFill/>
          <a:ln/>
        </p:spPr>
        <p:txBody>
          <a:bodyPr wrap="square" lIns="0" tIns="0" rIns="0" bIns="0" rtlCol="0" anchor="ctr">
            <a:normAutofit/>
          </a:bodyPr>
          <a:lstStyle/>
          <a:p>
            <a:pPr marL="0" indent="0" algn="ctr">
              <a:buNone/>
            </a:pPr>
            <a:r>
              <a:rPr lang="en-US" sz="2400" b="1">
                <a:solidFill>
                  <a:srgbClr val="FFB84D"/>
                </a:solidFill>
                <a:latin typeface="Times New Roman" pitchFamily="34" charset="0"/>
                <a:ea typeface="Aptos" pitchFamily="34" charset="-122"/>
                <a:cs typeface="Aptos" pitchFamily="34" charset="-120"/>
              </a:rPr>
              <a:t>03</a:t>
            </a:r>
            <a:endParaRPr lang="en-US" sz="2400"/>
          </a:p>
        </p:txBody>
      </p:sp>
      <p:sp>
        <p:nvSpPr>
          <p:cNvPr id="16" name="Shape 14"/>
          <p:cNvSpPr/>
          <p:nvPr/>
        </p:nvSpPr>
        <p:spPr>
          <a:xfrm>
            <a:off x="1417320" y="5076244"/>
            <a:ext cx="499126" cy="0"/>
          </a:xfrm>
          <a:prstGeom prst="line">
            <a:avLst/>
          </a:prstGeom>
          <a:noFill/>
          <a:ln w="38100">
            <a:solidFill>
              <a:srgbClr val="FFB84D"/>
            </a:solidFill>
            <a:prstDash val="solid"/>
          </a:ln>
        </p:spPr>
        <p:txBody>
          <a:bodyPr wrap="square"/>
          <a:lstStyle/>
          <a:p>
            <a:endParaRPr sz="2400"/>
          </a:p>
        </p:txBody>
      </p:sp>
      <p:sp>
        <p:nvSpPr>
          <p:cNvPr id="17" name="Text 15"/>
          <p:cNvSpPr/>
          <p:nvPr/>
        </p:nvSpPr>
        <p:spPr>
          <a:xfrm>
            <a:off x="2029968" y="4913575"/>
            <a:ext cx="9171432" cy="347472"/>
          </a:xfrm>
          <a:prstGeom prst="rect">
            <a:avLst/>
          </a:prstGeom>
          <a:noFill/>
          <a:ln/>
        </p:spPr>
        <p:txBody>
          <a:bodyPr wrap="square" lIns="0" tIns="0" rIns="0" bIns="0" rtlCol="0" anchor="ctr">
            <a:noAutofit/>
          </a:bodyPr>
          <a:lstStyle/>
          <a:p>
            <a:pPr marL="0" indent="0" algn="l">
              <a:buNone/>
            </a:pPr>
            <a:r>
              <a:rPr lang="en-US" sz="2400" b="1">
                <a:solidFill>
                  <a:srgbClr val="FFFFFF"/>
                </a:solidFill>
                <a:latin typeface="Times New Roman" pitchFamily="34" charset="0"/>
                <a:ea typeface="Aptos" pitchFamily="34" charset="-122"/>
                <a:cs typeface="Aptos" pitchFamily="34" charset="-120"/>
              </a:rPr>
              <a:t>The advantages are conditional, not automatic.</a:t>
            </a:r>
            <a:endParaRPr lang="en-US" sz="2400"/>
          </a:p>
        </p:txBody>
      </p:sp>
      <p:sp>
        <p:nvSpPr>
          <p:cNvPr id="18" name="Text 16"/>
          <p:cNvSpPr/>
          <p:nvPr/>
        </p:nvSpPr>
        <p:spPr>
          <a:xfrm>
            <a:off x="2029968" y="5325055"/>
            <a:ext cx="9317010" cy="512064"/>
          </a:xfrm>
          <a:prstGeom prst="rect">
            <a:avLst/>
          </a:prstGeom>
          <a:noFill/>
          <a:ln/>
        </p:spPr>
        <p:txBody>
          <a:bodyPr wrap="square" lIns="0" tIns="0" rIns="0" bIns="0" rtlCol="0" anchor="t">
            <a:noAutofit/>
          </a:bodyPr>
          <a:lstStyle/>
          <a:p>
            <a:pPr marL="0" indent="0" algn="l">
              <a:buNone/>
            </a:pPr>
            <a:r>
              <a:rPr lang="en-US" sz="2400">
                <a:solidFill>
                  <a:srgbClr val="BEC8DB"/>
                </a:solidFill>
                <a:latin typeface="Times New Roman" pitchFamily="34" charset="0"/>
                <a:ea typeface="Aptos" pitchFamily="34" charset="-122"/>
                <a:cs typeface="Aptos" pitchFamily="34" charset="-120"/>
              </a:rPr>
              <a:t>Too many channels, notifications or uneven digital confidence can recreate the same communication problems in a new form.</a:t>
            </a:r>
            <a:endParaRPr lang="en-US" sz="2400"/>
          </a:p>
        </p:txBody>
      </p:sp>
      <p:sp>
        <p:nvSpPr>
          <p:cNvPr id="19" name="Shape 17"/>
          <p:cNvSpPr/>
          <p:nvPr/>
        </p:nvSpPr>
        <p:spPr>
          <a:xfrm>
            <a:off x="7235687" y="264446"/>
            <a:ext cx="4538207" cy="1332507"/>
          </a:xfrm>
          <a:prstGeom prst="roundRect">
            <a:avLst>
              <a:gd name="adj" fmla="val 10000"/>
            </a:avLst>
          </a:prstGeom>
          <a:solidFill>
            <a:srgbClr val="171F39"/>
          </a:solidFill>
          <a:ln w="12700">
            <a:solidFill>
              <a:srgbClr val="293556"/>
            </a:solidFill>
            <a:prstDash val="solid"/>
          </a:ln>
          <a:effectLst>
            <a:outerShdw blurRad="16510" dist="50800" dir="2700000" algn="bl" rotWithShape="0">
              <a:srgbClr val="B8C0D2">
                <a:alpha val="15000"/>
              </a:srgbClr>
            </a:outerShdw>
          </a:effectLst>
        </p:spPr>
        <p:txBody>
          <a:bodyPr wrap="square"/>
          <a:lstStyle/>
          <a:p>
            <a:endParaRPr sz="1400"/>
          </a:p>
        </p:txBody>
      </p:sp>
      <p:sp>
        <p:nvSpPr>
          <p:cNvPr id="20" name="Text 18"/>
          <p:cNvSpPr/>
          <p:nvPr/>
        </p:nvSpPr>
        <p:spPr>
          <a:xfrm>
            <a:off x="7401024" y="474758"/>
            <a:ext cx="4125982" cy="414660"/>
          </a:xfrm>
          <a:prstGeom prst="rect">
            <a:avLst/>
          </a:prstGeom>
          <a:noFill/>
          <a:ln/>
        </p:spPr>
        <p:txBody>
          <a:bodyPr wrap="square" lIns="0" tIns="0" rIns="0" bIns="0" rtlCol="0" anchor="ctr">
            <a:normAutofit/>
          </a:bodyPr>
          <a:lstStyle/>
          <a:p>
            <a:pPr marL="0" indent="0" algn="ctr">
              <a:buNone/>
            </a:pPr>
            <a:r>
              <a:rPr lang="en-US" sz="1400" b="1">
                <a:solidFill>
                  <a:srgbClr val="36D3C5"/>
                </a:solidFill>
                <a:latin typeface="Times New Roman" pitchFamily="34" charset="0"/>
                <a:ea typeface="Aptos" pitchFamily="34" charset="-122"/>
                <a:cs typeface="Aptos" pitchFamily="34" charset="-120"/>
              </a:rPr>
              <a:t>OVERALL</a:t>
            </a:r>
            <a:endParaRPr lang="en-US" sz="1400"/>
          </a:p>
        </p:txBody>
      </p:sp>
      <p:sp>
        <p:nvSpPr>
          <p:cNvPr id="21" name="Text 19"/>
          <p:cNvSpPr/>
          <p:nvPr/>
        </p:nvSpPr>
        <p:spPr>
          <a:xfrm>
            <a:off x="7382687" y="730790"/>
            <a:ext cx="4144319" cy="1036651"/>
          </a:xfrm>
          <a:prstGeom prst="rect">
            <a:avLst/>
          </a:prstGeom>
          <a:noFill/>
          <a:ln/>
        </p:spPr>
        <p:txBody>
          <a:bodyPr wrap="square" lIns="0" tIns="0" rIns="0" bIns="0" rtlCol="0" anchor="t">
            <a:normAutofit/>
          </a:bodyPr>
          <a:lstStyle/>
          <a:p>
            <a:pPr marL="0" indent="0" algn="ctr">
              <a:buNone/>
            </a:pPr>
            <a:r>
              <a:rPr lang="en-US" sz="2000" b="1">
                <a:solidFill>
                  <a:srgbClr val="FFFFFF"/>
                </a:solidFill>
                <a:latin typeface="Times New Roman" pitchFamily="34" charset="0"/>
                <a:ea typeface="Aptos" pitchFamily="34" charset="-122"/>
                <a:cs typeface="Aptos" pitchFamily="34" charset="-120"/>
              </a:rPr>
              <a:t>Teams can help Ashford — when use is structured and shared.</a:t>
            </a:r>
            <a:endParaRPr lang="en-US" sz="2000"/>
          </a:p>
        </p:txBody>
      </p:sp>
      <p:sp>
        <p:nvSpPr>
          <p:cNvPr id="22" name="Text 20"/>
          <p:cNvSpPr/>
          <p:nvPr/>
        </p:nvSpPr>
        <p:spPr>
          <a:xfrm>
            <a:off x="694944" y="6144768"/>
            <a:ext cx="8412480" cy="228600"/>
          </a:xfrm>
          <a:prstGeom prst="rect">
            <a:avLst/>
          </a:prstGeom>
          <a:noFill/>
          <a:ln/>
        </p:spPr>
        <p:txBody>
          <a:bodyPr wrap="square" lIns="0" tIns="0" rIns="0" bIns="0" rtlCol="0" anchor="ctr">
            <a:normAutofit/>
          </a:bodyPr>
          <a:lstStyle/>
          <a:p>
            <a:pPr marL="0" indent="0" algn="l">
              <a:buNone/>
            </a:pPr>
            <a:r>
              <a:rPr lang="en-US" sz="980" i="1">
                <a:solidFill>
                  <a:srgbClr val="7F8BA8"/>
                </a:solidFill>
                <a:latin typeface="Times New Roman" pitchFamily="34" charset="0"/>
                <a:ea typeface="Aptos" pitchFamily="34" charset="-122"/>
                <a:cs typeface="Aptos" pitchFamily="34" charset="-120"/>
              </a:rPr>
              <a:t>Academic synthesis: Lane et al. (2024); Wu et al. (2023); Puţanu (2026).</a:t>
            </a:r>
            <a:endParaRPr lang="en-US" sz="900"/>
          </a:p>
        </p:txBody>
      </p:sp>
      <p:sp>
        <p:nvSpPr>
          <p:cNvPr id="23" name="Text 21"/>
          <p:cNvSpPr/>
          <p:nvPr/>
        </p:nvSpPr>
        <p:spPr>
          <a:xfrm>
            <a:off x="11256264" y="6355080"/>
            <a:ext cx="438912" cy="256032"/>
          </a:xfrm>
          <a:prstGeom prst="rect">
            <a:avLst/>
          </a:prstGeom>
          <a:noFill/>
          <a:ln/>
        </p:spPr>
        <p:txBody>
          <a:bodyPr wrap="square" lIns="0" tIns="0" rIns="0" bIns="0" rtlCol="0" anchor="ctr">
            <a:normAutofit/>
          </a:bodyPr>
          <a:lstStyle/>
          <a:p>
            <a:pPr marL="0" indent="0" algn="r">
              <a:buNone/>
            </a:pPr>
            <a:r>
              <a:rPr lang="en-US" sz="1250" b="1">
                <a:solidFill>
                  <a:srgbClr val="6F7890"/>
                </a:solidFill>
                <a:latin typeface="Times New Roman" pitchFamily="34" charset="0"/>
                <a:ea typeface="Aptos" pitchFamily="34" charset="-122"/>
                <a:cs typeface="Aptos" pitchFamily="34" charset="-120"/>
              </a:rPr>
              <a:t>08</a:t>
            </a:r>
            <a:endParaRPr lang="en-US" sz="1200"/>
          </a:p>
        </p:txBody>
      </p:sp>
      <p:sp>
        <p:nvSpPr>
          <p:cNvPr id="24" name="Oval 23"/>
          <p:cNvSpPr/>
          <p:nvPr/>
        </p:nvSpPr>
        <p:spPr>
          <a:xfrm>
            <a:off x="1444751" y="2099873"/>
            <a:ext cx="353547" cy="310896"/>
          </a:xfrm>
          <a:prstGeom prst="ellipse">
            <a:avLst/>
          </a:prstGeom>
          <a:solidFill>
            <a:srgbClr val="36D3C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2400" b="1">
                <a:solidFill>
                  <a:srgbClr val="0B1020"/>
                </a:solidFill>
                <a:latin typeface="Times New Roman"/>
              </a:rPr>
              <a:t>✓</a:t>
            </a:r>
          </a:p>
        </p:txBody>
      </p:sp>
      <p:sp>
        <p:nvSpPr>
          <p:cNvPr id="25" name="Oval 24"/>
          <p:cNvSpPr/>
          <p:nvPr/>
        </p:nvSpPr>
        <p:spPr>
          <a:xfrm>
            <a:off x="1380744" y="3440794"/>
            <a:ext cx="353547" cy="310896"/>
          </a:xfrm>
          <a:prstGeom prst="ellipse">
            <a:avLst/>
          </a:prstGeom>
          <a:solidFill>
            <a:srgbClr val="7C5C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2400" b="1">
                <a:solidFill>
                  <a:srgbClr val="0B1020"/>
                </a:solidFill>
                <a:latin typeface="Times New Roman"/>
              </a:rPr>
              <a:t>↔</a:t>
            </a:r>
          </a:p>
        </p:txBody>
      </p:sp>
      <p:sp>
        <p:nvSpPr>
          <p:cNvPr id="26" name="Oval 25"/>
          <p:cNvSpPr/>
          <p:nvPr/>
        </p:nvSpPr>
        <p:spPr>
          <a:xfrm>
            <a:off x="1444751" y="4884220"/>
            <a:ext cx="353547" cy="310896"/>
          </a:xfrm>
          <a:prstGeom prst="ellipse">
            <a:avLst/>
          </a:prstGeom>
          <a:solidFill>
            <a:srgbClr val="FFB8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2400" b="1">
                <a:solidFill>
                  <a:srgbClr val="0B1020"/>
                </a:solidFill>
                <a:latin typeface="Times New Roman"/>
              </a:rPr>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566928" y="438912"/>
            <a:ext cx="1566672" cy="402336"/>
          </a:xfrm>
          <a:prstGeom prst="roundRect">
            <a:avLst>
              <a:gd name="adj" fmla="val 23529"/>
            </a:avLst>
          </a:prstGeom>
          <a:solidFill>
            <a:srgbClr val="EEEAFE"/>
          </a:solidFill>
          <a:ln w="12700">
            <a:solidFill>
              <a:srgbClr val="EEEAFE">
                <a:alpha val="0"/>
              </a:srgbClr>
            </a:solidFill>
            <a:prstDash val="solid"/>
          </a:ln>
        </p:spPr>
        <p:txBody>
          <a:bodyPr wrap="square"/>
          <a:lstStyle/>
          <a:p>
            <a:endParaRPr/>
          </a:p>
        </p:txBody>
      </p:sp>
      <p:sp>
        <p:nvSpPr>
          <p:cNvPr id="3" name="Text 1"/>
          <p:cNvSpPr/>
          <p:nvPr/>
        </p:nvSpPr>
        <p:spPr>
          <a:xfrm>
            <a:off x="640080" y="457200"/>
            <a:ext cx="1811572" cy="420623"/>
          </a:xfrm>
          <a:prstGeom prst="rect">
            <a:avLst/>
          </a:prstGeom>
          <a:noFill/>
          <a:ln/>
        </p:spPr>
        <p:txBody>
          <a:bodyPr wrap="square" lIns="0" tIns="0" rIns="0" bIns="0" rtlCol="0" anchor="ctr">
            <a:normAutofit/>
          </a:bodyPr>
          <a:lstStyle/>
          <a:p>
            <a:pPr marL="0" indent="0" algn="ctr">
              <a:buNone/>
            </a:pPr>
            <a:r>
              <a:rPr lang="en-US" b="1">
                <a:solidFill>
                  <a:srgbClr val="7C5CFC"/>
                </a:solidFill>
                <a:latin typeface="Times New Roman" pitchFamily="34" charset="0"/>
                <a:ea typeface="Aptos" pitchFamily="34" charset="-122"/>
                <a:cs typeface="Aptos" pitchFamily="34" charset="-120"/>
              </a:rPr>
              <a:t>REFERENCES</a:t>
            </a:r>
            <a:endParaRPr lang="en-US"/>
          </a:p>
        </p:txBody>
      </p:sp>
      <p:sp>
        <p:nvSpPr>
          <p:cNvPr id="4" name="Text 2"/>
          <p:cNvSpPr/>
          <p:nvPr/>
        </p:nvSpPr>
        <p:spPr>
          <a:xfrm>
            <a:off x="566928" y="841248"/>
            <a:ext cx="10789920" cy="566928"/>
          </a:xfrm>
          <a:prstGeom prst="rect">
            <a:avLst/>
          </a:prstGeom>
          <a:noFill/>
          <a:ln/>
        </p:spPr>
        <p:txBody>
          <a:bodyPr wrap="square" lIns="0" tIns="0" rIns="0" bIns="0" rtlCol="0" anchor="b">
            <a:normAutofit/>
          </a:bodyPr>
          <a:lstStyle/>
          <a:p>
            <a:pPr marL="0" indent="0" algn="l">
              <a:buNone/>
            </a:pPr>
            <a:r>
              <a:rPr lang="en-US" sz="3000" b="1">
                <a:solidFill>
                  <a:srgbClr val="141827"/>
                </a:solidFill>
                <a:latin typeface="Times New Roman" pitchFamily="34" charset="0"/>
                <a:ea typeface="Aptos" pitchFamily="34" charset="-122"/>
                <a:cs typeface="Aptos" pitchFamily="34" charset="-120"/>
              </a:rPr>
              <a:t>Academic sources</a:t>
            </a:r>
            <a:endParaRPr lang="en-US" sz="2650"/>
          </a:p>
        </p:txBody>
      </p:sp>
      <p:sp>
        <p:nvSpPr>
          <p:cNvPr id="5" name="Text 3"/>
          <p:cNvSpPr/>
          <p:nvPr/>
        </p:nvSpPr>
        <p:spPr>
          <a:xfrm>
            <a:off x="566928" y="1417320"/>
            <a:ext cx="10607040" cy="347472"/>
          </a:xfrm>
          <a:prstGeom prst="rect">
            <a:avLst/>
          </a:prstGeom>
          <a:noFill/>
          <a:ln/>
        </p:spPr>
        <p:txBody>
          <a:bodyPr wrap="square" lIns="0" tIns="0" rIns="0" bIns="0" rtlCol="0" anchor="t">
            <a:normAutofit/>
          </a:bodyPr>
          <a:lstStyle/>
          <a:p>
            <a:pPr marL="0" indent="0" algn="l">
              <a:buNone/>
            </a:pPr>
            <a:r>
              <a:rPr lang="en-US" sz="1500">
                <a:solidFill>
                  <a:srgbClr val="5C667D"/>
                </a:solidFill>
                <a:latin typeface="Times New Roman" pitchFamily="34" charset="0"/>
                <a:ea typeface="Aptos" pitchFamily="34" charset="-122"/>
                <a:cs typeface="Aptos" pitchFamily="34" charset="-120"/>
              </a:rPr>
              <a:t>Harvard-style references used across the presentation.</a:t>
            </a:r>
            <a:endParaRPr lang="en-US" sz="1300"/>
          </a:p>
        </p:txBody>
      </p:sp>
      <p:sp>
        <p:nvSpPr>
          <p:cNvPr id="6" name="Shape 4"/>
          <p:cNvSpPr/>
          <p:nvPr/>
        </p:nvSpPr>
        <p:spPr>
          <a:xfrm>
            <a:off x="658368" y="1965960"/>
            <a:ext cx="10972800" cy="3977640"/>
          </a:xfrm>
          <a:prstGeom prst="roundRect">
            <a:avLst>
              <a:gd name="adj" fmla="val 2759"/>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7" name="Text 5"/>
          <p:cNvSpPr/>
          <p:nvPr/>
        </p:nvSpPr>
        <p:spPr>
          <a:xfrm>
            <a:off x="914400" y="2331720"/>
            <a:ext cx="384048" cy="310896"/>
          </a:xfrm>
          <a:prstGeom prst="rect">
            <a:avLst/>
          </a:prstGeom>
          <a:noFill/>
          <a:ln/>
        </p:spPr>
        <p:txBody>
          <a:bodyPr wrap="square" lIns="0" tIns="0" rIns="0" bIns="0" rtlCol="0" anchor="ctr">
            <a:normAutofit/>
          </a:bodyPr>
          <a:lstStyle/>
          <a:p>
            <a:pPr marL="0" indent="0" algn="ctr">
              <a:buNone/>
            </a:pPr>
            <a:r>
              <a:rPr lang="en-US" sz="1300" b="1">
                <a:solidFill>
                  <a:srgbClr val="7C5CFC"/>
                </a:solidFill>
                <a:latin typeface="Times New Roman" pitchFamily="34" charset="0"/>
                <a:ea typeface="Aptos" pitchFamily="34" charset="-122"/>
                <a:cs typeface="Aptos" pitchFamily="34" charset="-120"/>
              </a:rPr>
              <a:t>1</a:t>
            </a:r>
            <a:endParaRPr lang="en-US" sz="1200"/>
          </a:p>
        </p:txBody>
      </p:sp>
      <p:sp>
        <p:nvSpPr>
          <p:cNvPr id="8" name="Text 6"/>
          <p:cNvSpPr/>
          <p:nvPr/>
        </p:nvSpPr>
        <p:spPr>
          <a:xfrm>
            <a:off x="1426464" y="2313432"/>
            <a:ext cx="9646920" cy="877824"/>
          </a:xfrm>
          <a:prstGeom prst="rect">
            <a:avLst/>
          </a:prstGeom>
          <a:noFill/>
          <a:ln/>
        </p:spPr>
        <p:txBody>
          <a:bodyPr wrap="square" lIns="0" tIns="0" rIns="0" bIns="0" rtlCol="0" anchor="t">
            <a:normAutofit/>
          </a:bodyPr>
          <a:lstStyle/>
          <a:p>
            <a:pPr marL="0" indent="0" algn="l">
              <a:buNone/>
            </a:pPr>
            <a:r>
              <a:rPr lang="en-US" sz="1250">
                <a:solidFill>
                  <a:srgbClr val="5C667D"/>
                </a:solidFill>
                <a:latin typeface="Times New Roman" pitchFamily="34" charset="0"/>
                <a:ea typeface="Aptos" pitchFamily="34" charset="-122"/>
                <a:cs typeface="Aptos" pitchFamily="34" charset="-120"/>
              </a:rPr>
              <a:t>Khalilia, W.M., Abuowda, A., Mystakidis, S. and Fragkaki, M. (2023) ‘A mediation model of the usability and intergroup relation for Online Project Management Community effectiveness with Microsoft Teams’, Societies, 13(12), 255. doi:10.3390/soc13120255.</a:t>
            </a:r>
            <a:endParaRPr lang="en-US" sz="1110"/>
          </a:p>
        </p:txBody>
      </p:sp>
      <p:sp>
        <p:nvSpPr>
          <p:cNvPr id="9" name="Shape 7"/>
          <p:cNvSpPr/>
          <p:nvPr/>
        </p:nvSpPr>
        <p:spPr>
          <a:xfrm>
            <a:off x="1408176" y="3163824"/>
            <a:ext cx="9756648" cy="0"/>
          </a:xfrm>
          <a:prstGeom prst="line">
            <a:avLst/>
          </a:prstGeom>
          <a:noFill/>
          <a:ln w="10160">
            <a:solidFill>
              <a:srgbClr val="E4E8F1"/>
            </a:solidFill>
            <a:prstDash val="solid"/>
          </a:ln>
        </p:spPr>
        <p:txBody>
          <a:bodyPr wrap="square"/>
          <a:lstStyle/>
          <a:p>
            <a:endParaRPr/>
          </a:p>
        </p:txBody>
      </p:sp>
      <p:sp>
        <p:nvSpPr>
          <p:cNvPr id="10" name="Text 8"/>
          <p:cNvSpPr/>
          <p:nvPr/>
        </p:nvSpPr>
        <p:spPr>
          <a:xfrm>
            <a:off x="914400" y="3364992"/>
            <a:ext cx="384048" cy="310896"/>
          </a:xfrm>
          <a:prstGeom prst="rect">
            <a:avLst/>
          </a:prstGeom>
          <a:noFill/>
          <a:ln/>
        </p:spPr>
        <p:txBody>
          <a:bodyPr wrap="square" lIns="0" tIns="0" rIns="0" bIns="0" rtlCol="0" anchor="ctr">
            <a:normAutofit/>
          </a:bodyPr>
          <a:lstStyle/>
          <a:p>
            <a:pPr marL="0" indent="0" algn="ctr">
              <a:buNone/>
            </a:pPr>
            <a:r>
              <a:rPr lang="en-US" sz="1300" b="1">
                <a:solidFill>
                  <a:srgbClr val="7C5CFC"/>
                </a:solidFill>
                <a:latin typeface="Times New Roman" pitchFamily="34" charset="0"/>
                <a:ea typeface="Aptos" pitchFamily="34" charset="-122"/>
                <a:cs typeface="Aptos" pitchFamily="34" charset="-120"/>
              </a:rPr>
              <a:t>2</a:t>
            </a:r>
            <a:endParaRPr lang="en-US" sz="1200"/>
          </a:p>
        </p:txBody>
      </p:sp>
      <p:sp>
        <p:nvSpPr>
          <p:cNvPr id="11" name="Text 9"/>
          <p:cNvSpPr/>
          <p:nvPr/>
        </p:nvSpPr>
        <p:spPr>
          <a:xfrm>
            <a:off x="1426464" y="3346704"/>
            <a:ext cx="9646920" cy="877824"/>
          </a:xfrm>
          <a:prstGeom prst="rect">
            <a:avLst/>
          </a:prstGeom>
          <a:noFill/>
          <a:ln/>
        </p:spPr>
        <p:txBody>
          <a:bodyPr wrap="square" lIns="0" tIns="0" rIns="0" bIns="0" rtlCol="0" anchor="t">
            <a:normAutofit/>
          </a:bodyPr>
          <a:lstStyle/>
          <a:p>
            <a:pPr marL="0" indent="0" algn="l">
              <a:buNone/>
            </a:pPr>
            <a:r>
              <a:rPr lang="en-US" sz="1250">
                <a:solidFill>
                  <a:srgbClr val="5C667D"/>
                </a:solidFill>
                <a:latin typeface="Times New Roman" pitchFamily="34" charset="0"/>
                <a:ea typeface="Aptos" pitchFamily="34" charset="-122"/>
                <a:cs typeface="Aptos" pitchFamily="34" charset="-120"/>
              </a:rPr>
              <a:t>Lane, J.N., Leonardi, P.M., Contractor, N.S. and DeChurch, L.A. (2024) ‘Teams in the Digital Workplace: Technology’s Role for Communication, Collaboration, and Performance’, Small Group Research, 55(1), pp. 139–183. doi:10.1177/10464964231200015.</a:t>
            </a:r>
            <a:endParaRPr lang="en-US" sz="1110"/>
          </a:p>
        </p:txBody>
      </p:sp>
      <p:sp>
        <p:nvSpPr>
          <p:cNvPr id="12" name="Shape 10"/>
          <p:cNvSpPr/>
          <p:nvPr/>
        </p:nvSpPr>
        <p:spPr>
          <a:xfrm>
            <a:off x="1408176" y="4197096"/>
            <a:ext cx="9756648" cy="0"/>
          </a:xfrm>
          <a:prstGeom prst="line">
            <a:avLst/>
          </a:prstGeom>
          <a:noFill/>
          <a:ln w="10160">
            <a:solidFill>
              <a:srgbClr val="E4E8F1"/>
            </a:solidFill>
            <a:prstDash val="solid"/>
          </a:ln>
        </p:spPr>
        <p:txBody>
          <a:bodyPr wrap="square"/>
          <a:lstStyle/>
          <a:p>
            <a:endParaRPr/>
          </a:p>
        </p:txBody>
      </p:sp>
      <p:sp>
        <p:nvSpPr>
          <p:cNvPr id="13" name="Text 11"/>
          <p:cNvSpPr/>
          <p:nvPr/>
        </p:nvSpPr>
        <p:spPr>
          <a:xfrm>
            <a:off x="914400" y="4398264"/>
            <a:ext cx="384048" cy="310896"/>
          </a:xfrm>
          <a:prstGeom prst="rect">
            <a:avLst/>
          </a:prstGeom>
          <a:noFill/>
          <a:ln/>
        </p:spPr>
        <p:txBody>
          <a:bodyPr wrap="square" lIns="0" tIns="0" rIns="0" bIns="0" rtlCol="0" anchor="ctr">
            <a:normAutofit/>
          </a:bodyPr>
          <a:lstStyle/>
          <a:p>
            <a:pPr marL="0" indent="0" algn="ctr">
              <a:buNone/>
            </a:pPr>
            <a:r>
              <a:rPr lang="en-US" sz="1300" b="1">
                <a:solidFill>
                  <a:srgbClr val="7C5CFC"/>
                </a:solidFill>
                <a:latin typeface="Times New Roman" pitchFamily="34" charset="0"/>
                <a:ea typeface="Aptos" pitchFamily="34" charset="-122"/>
                <a:cs typeface="Aptos" pitchFamily="34" charset="-120"/>
              </a:rPr>
              <a:t>3</a:t>
            </a:r>
            <a:endParaRPr lang="en-US" sz="1200"/>
          </a:p>
        </p:txBody>
      </p:sp>
      <p:sp>
        <p:nvSpPr>
          <p:cNvPr id="14" name="Text 12"/>
          <p:cNvSpPr/>
          <p:nvPr/>
        </p:nvSpPr>
        <p:spPr>
          <a:xfrm>
            <a:off x="1426464" y="4379976"/>
            <a:ext cx="9646920" cy="877824"/>
          </a:xfrm>
          <a:prstGeom prst="rect">
            <a:avLst/>
          </a:prstGeom>
          <a:noFill/>
          <a:ln/>
        </p:spPr>
        <p:txBody>
          <a:bodyPr wrap="square" lIns="0" tIns="0" rIns="0" bIns="0" rtlCol="0" anchor="t">
            <a:normAutofit/>
          </a:bodyPr>
          <a:lstStyle/>
          <a:p>
            <a:pPr marL="0" indent="0" algn="l">
              <a:buNone/>
            </a:pPr>
            <a:r>
              <a:rPr lang="en-US" sz="1250">
                <a:solidFill>
                  <a:srgbClr val="5C667D"/>
                </a:solidFill>
                <a:latin typeface="Times New Roman" pitchFamily="34" charset="0"/>
                <a:ea typeface="Aptos" pitchFamily="34" charset="-122"/>
                <a:cs typeface="Aptos" pitchFamily="34" charset="-120"/>
              </a:rPr>
              <a:t>Puţanu, A. (2026) ‘Assessing Digital Platforms’ Impact on Organisational Communication Using Microsoft Teams’, Proceedings of the International Conference on Business Excellence, 20(1), pp. 1482–1492. doi:10.2478/picbe-2026-0113.</a:t>
            </a:r>
            <a:endParaRPr lang="en-US" sz="1110"/>
          </a:p>
        </p:txBody>
      </p:sp>
      <p:sp>
        <p:nvSpPr>
          <p:cNvPr id="15" name="Shape 13"/>
          <p:cNvSpPr/>
          <p:nvPr/>
        </p:nvSpPr>
        <p:spPr>
          <a:xfrm>
            <a:off x="530352" y="6144768"/>
            <a:ext cx="11109960" cy="0"/>
          </a:xfrm>
          <a:prstGeom prst="line">
            <a:avLst/>
          </a:prstGeom>
          <a:noFill/>
          <a:ln w="10160">
            <a:solidFill>
              <a:srgbClr val="D5DAE7"/>
            </a:solidFill>
            <a:prstDash val="solid"/>
          </a:ln>
        </p:spPr>
        <p:txBody>
          <a:bodyPr wrap="square"/>
          <a:lstStyle/>
          <a:p>
            <a:endParaRPr/>
          </a:p>
        </p:txBody>
      </p:sp>
      <p:sp>
        <p:nvSpPr>
          <p:cNvPr id="16" name="Text 14"/>
          <p:cNvSpPr/>
          <p:nvPr/>
        </p:nvSpPr>
        <p:spPr>
          <a:xfrm>
            <a:off x="566928" y="6181344"/>
            <a:ext cx="10972800" cy="192024"/>
          </a:xfrm>
          <a:prstGeom prst="rect">
            <a:avLst/>
          </a:prstGeom>
          <a:noFill/>
          <a:ln/>
        </p:spPr>
        <p:txBody>
          <a:bodyPr wrap="square" lIns="0" tIns="0" rIns="0" bIns="0" rtlCol="0" anchor="t">
            <a:normAutofit/>
          </a:bodyPr>
          <a:lstStyle/>
          <a:p>
            <a:pPr marL="0" indent="0" algn="l">
              <a:buNone/>
            </a:pPr>
            <a:r>
              <a:rPr lang="en-US" sz="980" i="1">
                <a:solidFill>
                  <a:srgbClr val="6B7489"/>
                </a:solidFill>
                <a:latin typeface="Times New Roman" pitchFamily="34" charset="0"/>
                <a:ea typeface="Aptos" pitchFamily="34" charset="-122"/>
                <a:cs typeface="Aptos" pitchFamily="34" charset="-120"/>
              </a:rPr>
              <a:t>References selected for direct relevance to workplace communication, collaboration and Microsoft Teams.</a:t>
            </a:r>
            <a:endParaRPr lang="en-US" sz="850"/>
          </a:p>
        </p:txBody>
      </p:sp>
      <p:sp>
        <p:nvSpPr>
          <p:cNvPr id="25" name="Slide Number Placeholder 0"/>
          <p:cNvSpPr>
            <a:spLocks noGrp="1"/>
          </p:cNvSpPr>
          <p:nvPr>
            <p:ph type="sldNum" sz="quarter" idx="4294967295"/>
          </p:nvPr>
        </p:nvSpPr>
        <p:spPr>
          <a:xfrm>
            <a:off x="11722608" y="6446520"/>
            <a:ext cx="800000" cy="300000"/>
          </a:xfrm>
          <a:prstGeom prst="rect">
            <a:avLst/>
          </a:prstGeom>
          <a:extLst>
            <a:ext uri="{C572A759-6A51-4108-AA02-DFA0A04FC94B}">
              <ma14:wrappingTextBoxFlag xmlns:ma14="http://schemas.microsoft.com/office/mac/drawingml/2011/main" xmlns="" val="0"/>
            </a:ext>
          </a:extLst>
        </p:spPr>
        <p:txBody>
          <a:bodyPr wrap="square"/>
          <a:lstStyle>
            <a:lvl1pPr>
              <a:defRPr sz="800">
                <a:solidFill>
                  <a:srgbClr val="6F7890"/>
                </a:solidFill>
                <a:latin typeface="Aptos"/>
                <a:ea typeface="Aptos"/>
                <a:cs typeface="Aptos"/>
              </a:defRPr>
            </a:lvl1pPr>
          </a:lstStyle>
          <a:p>
            <a:pPr algn="l"/>
            <a:fld id="{F7021451-1387-4CA6-816F-3879F97B5CBC}" type="slidenum">
              <a:rPr lang="en-US" b="0"/>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566928" y="438912"/>
            <a:ext cx="868680" cy="310896"/>
          </a:xfrm>
          <a:prstGeom prst="roundRect">
            <a:avLst>
              <a:gd name="adj" fmla="val 23529"/>
            </a:avLst>
          </a:prstGeom>
          <a:solidFill>
            <a:srgbClr val="EEEAFE"/>
          </a:solidFill>
          <a:ln w="12700">
            <a:solidFill>
              <a:srgbClr val="EEEAFE">
                <a:alpha val="0"/>
              </a:srgbClr>
            </a:solidFill>
            <a:prstDash val="solid"/>
          </a:ln>
        </p:spPr>
        <p:txBody>
          <a:bodyPr wrap="square"/>
          <a:lstStyle/>
          <a:p>
            <a:endParaRPr/>
          </a:p>
        </p:txBody>
      </p:sp>
      <p:sp>
        <p:nvSpPr>
          <p:cNvPr id="3" name="Text 1"/>
          <p:cNvSpPr/>
          <p:nvPr/>
        </p:nvSpPr>
        <p:spPr>
          <a:xfrm>
            <a:off x="640079" y="457200"/>
            <a:ext cx="1573033" cy="301752"/>
          </a:xfrm>
          <a:prstGeom prst="rect">
            <a:avLst/>
          </a:prstGeom>
          <a:noFill/>
          <a:ln/>
        </p:spPr>
        <p:txBody>
          <a:bodyPr wrap="square" lIns="0" tIns="0" rIns="0" bIns="0" rtlCol="0" anchor="ctr">
            <a:normAutofit/>
          </a:bodyPr>
          <a:lstStyle/>
          <a:p>
            <a:pPr marL="0" indent="0" algn="ctr">
              <a:buNone/>
            </a:pPr>
            <a:r>
              <a:rPr lang="en-US" b="1">
                <a:solidFill>
                  <a:srgbClr val="7C5CFC"/>
                </a:solidFill>
                <a:latin typeface="Times New Roman" pitchFamily="34" charset="0"/>
                <a:ea typeface="Aptos" pitchFamily="34" charset="-122"/>
                <a:cs typeface="Aptos" pitchFamily="34" charset="-120"/>
              </a:rPr>
              <a:t>REFERENCES</a:t>
            </a:r>
            <a:endParaRPr lang="en-US" sz="1200"/>
          </a:p>
        </p:txBody>
      </p:sp>
      <p:sp>
        <p:nvSpPr>
          <p:cNvPr id="4" name="Text 2"/>
          <p:cNvSpPr/>
          <p:nvPr/>
        </p:nvSpPr>
        <p:spPr>
          <a:xfrm>
            <a:off x="566928" y="841248"/>
            <a:ext cx="10789920" cy="566928"/>
          </a:xfrm>
          <a:prstGeom prst="rect">
            <a:avLst/>
          </a:prstGeom>
          <a:noFill/>
          <a:ln/>
        </p:spPr>
        <p:txBody>
          <a:bodyPr wrap="square" lIns="0" tIns="0" rIns="0" bIns="0" rtlCol="0" anchor="b">
            <a:normAutofit/>
          </a:bodyPr>
          <a:lstStyle/>
          <a:p>
            <a:pPr marL="0" indent="0" algn="l">
              <a:buNone/>
            </a:pPr>
            <a:r>
              <a:rPr lang="en-US" sz="3000" b="1">
                <a:solidFill>
                  <a:srgbClr val="141827"/>
                </a:solidFill>
                <a:latin typeface="Times New Roman" pitchFamily="34" charset="0"/>
                <a:ea typeface="Aptos" pitchFamily="34" charset="-122"/>
                <a:cs typeface="Aptos" pitchFamily="34" charset="-120"/>
              </a:rPr>
              <a:t>Academic sources — continued</a:t>
            </a:r>
            <a:endParaRPr lang="en-US" sz="2650"/>
          </a:p>
        </p:txBody>
      </p:sp>
      <p:sp>
        <p:nvSpPr>
          <p:cNvPr id="5" name="Text 3"/>
          <p:cNvSpPr/>
          <p:nvPr/>
        </p:nvSpPr>
        <p:spPr>
          <a:xfrm>
            <a:off x="566928" y="1417320"/>
            <a:ext cx="10607040" cy="347472"/>
          </a:xfrm>
          <a:prstGeom prst="rect">
            <a:avLst/>
          </a:prstGeom>
          <a:noFill/>
          <a:ln/>
        </p:spPr>
        <p:txBody>
          <a:bodyPr wrap="square" lIns="0" tIns="0" rIns="0" bIns="0" rtlCol="0" anchor="t">
            <a:normAutofit/>
          </a:bodyPr>
          <a:lstStyle/>
          <a:p>
            <a:pPr marL="0" indent="0" algn="l">
              <a:buNone/>
            </a:pPr>
            <a:r>
              <a:rPr lang="en-US" sz="1500">
                <a:solidFill>
                  <a:srgbClr val="5C667D"/>
                </a:solidFill>
                <a:latin typeface="Times New Roman" pitchFamily="34" charset="0"/>
                <a:ea typeface="Aptos" pitchFamily="34" charset="-122"/>
                <a:cs typeface="Aptos" pitchFamily="34" charset="-120"/>
              </a:rPr>
              <a:t>Evidence used for the critical evaluation of remote and hybrid communication.</a:t>
            </a:r>
            <a:endParaRPr lang="en-US" sz="1300"/>
          </a:p>
        </p:txBody>
      </p:sp>
      <p:sp>
        <p:nvSpPr>
          <p:cNvPr id="6" name="Shape 4"/>
          <p:cNvSpPr/>
          <p:nvPr/>
        </p:nvSpPr>
        <p:spPr>
          <a:xfrm>
            <a:off x="658368" y="1965960"/>
            <a:ext cx="10972800" cy="3977640"/>
          </a:xfrm>
          <a:prstGeom prst="roundRect">
            <a:avLst>
              <a:gd name="adj" fmla="val 2759"/>
            </a:avLst>
          </a:prstGeom>
          <a:solidFill>
            <a:srgbClr val="FFFFFF"/>
          </a:solidFill>
          <a:ln w="12700">
            <a:solidFill>
              <a:srgbClr val="DCE2EE"/>
            </a:solidFill>
            <a:prstDash val="solid"/>
          </a:ln>
          <a:effectLst>
            <a:outerShdw blurRad="16510" dist="50800" dir="2700000" algn="bl" rotWithShape="0">
              <a:srgbClr val="B8C0D2">
                <a:alpha val="15000"/>
              </a:srgbClr>
            </a:outerShdw>
          </a:effectLst>
        </p:spPr>
        <p:txBody>
          <a:bodyPr wrap="square"/>
          <a:lstStyle/>
          <a:p>
            <a:endParaRPr/>
          </a:p>
        </p:txBody>
      </p:sp>
      <p:sp>
        <p:nvSpPr>
          <p:cNvPr id="7" name="Text 5"/>
          <p:cNvSpPr/>
          <p:nvPr/>
        </p:nvSpPr>
        <p:spPr>
          <a:xfrm>
            <a:off x="914400" y="2286000"/>
            <a:ext cx="384048" cy="310896"/>
          </a:xfrm>
          <a:prstGeom prst="rect">
            <a:avLst/>
          </a:prstGeom>
          <a:noFill/>
          <a:ln/>
        </p:spPr>
        <p:txBody>
          <a:bodyPr wrap="square" lIns="0" tIns="0" rIns="0" bIns="0" rtlCol="0" anchor="ctr">
            <a:normAutofit/>
          </a:bodyPr>
          <a:lstStyle/>
          <a:p>
            <a:pPr marL="0" indent="0" algn="ctr">
              <a:buNone/>
            </a:pPr>
            <a:r>
              <a:rPr lang="en-US" sz="1300" b="1">
                <a:solidFill>
                  <a:srgbClr val="36D3C5"/>
                </a:solidFill>
                <a:latin typeface="Times New Roman" pitchFamily="34" charset="0"/>
                <a:ea typeface="Aptos" pitchFamily="34" charset="-122"/>
                <a:cs typeface="Aptos" pitchFamily="34" charset="-120"/>
              </a:rPr>
              <a:t>4</a:t>
            </a:r>
            <a:endParaRPr lang="en-US" sz="1200"/>
          </a:p>
        </p:txBody>
      </p:sp>
      <p:sp>
        <p:nvSpPr>
          <p:cNvPr id="8" name="Text 6"/>
          <p:cNvSpPr/>
          <p:nvPr/>
        </p:nvSpPr>
        <p:spPr>
          <a:xfrm>
            <a:off x="1426464" y="2267712"/>
            <a:ext cx="9646920" cy="932688"/>
          </a:xfrm>
          <a:prstGeom prst="rect">
            <a:avLst/>
          </a:prstGeom>
          <a:noFill/>
          <a:ln/>
        </p:spPr>
        <p:txBody>
          <a:bodyPr wrap="square" lIns="0" tIns="0" rIns="0" bIns="0" rtlCol="0" anchor="t">
            <a:normAutofit/>
          </a:bodyPr>
          <a:lstStyle/>
          <a:p>
            <a:pPr marL="0" indent="0" algn="l">
              <a:buNone/>
            </a:pPr>
            <a:r>
              <a:rPr lang="en-US" sz="1220">
                <a:solidFill>
                  <a:srgbClr val="5C667D"/>
                </a:solidFill>
                <a:latin typeface="Times New Roman" pitchFamily="34" charset="0"/>
                <a:ea typeface="Aptos" pitchFamily="34" charset="-122"/>
                <a:cs typeface="Aptos" pitchFamily="34" charset="-120"/>
              </a:rPr>
              <a:t>Wu, Y.J., Antone, B., DeChurch, L. and Contractor, N. (2023) ‘Information sharing in a hybrid workplace: understanding the role of ease-of-use perceptions of communication technologies in advice-seeking relationship maintenance’, Journal of Computer-Mediated Communication, 28(4), zmad025. doi:10.1093/jcmc/zmad025.</a:t>
            </a:r>
            <a:endParaRPr lang="en-US" sz="1090"/>
          </a:p>
        </p:txBody>
      </p:sp>
      <p:sp>
        <p:nvSpPr>
          <p:cNvPr id="9" name="Shape 7"/>
          <p:cNvSpPr/>
          <p:nvPr/>
        </p:nvSpPr>
        <p:spPr>
          <a:xfrm>
            <a:off x="1408176" y="3163824"/>
            <a:ext cx="9756648" cy="0"/>
          </a:xfrm>
          <a:prstGeom prst="line">
            <a:avLst/>
          </a:prstGeom>
          <a:noFill/>
          <a:ln w="10160">
            <a:solidFill>
              <a:srgbClr val="E4E8F1"/>
            </a:solidFill>
            <a:prstDash val="solid"/>
          </a:ln>
        </p:spPr>
        <p:txBody>
          <a:bodyPr wrap="square"/>
          <a:lstStyle/>
          <a:p>
            <a:endParaRPr/>
          </a:p>
        </p:txBody>
      </p:sp>
      <p:sp>
        <p:nvSpPr>
          <p:cNvPr id="10" name="Text 8"/>
          <p:cNvSpPr/>
          <p:nvPr/>
        </p:nvSpPr>
        <p:spPr>
          <a:xfrm>
            <a:off x="914400" y="3364992"/>
            <a:ext cx="384048" cy="310896"/>
          </a:xfrm>
          <a:prstGeom prst="rect">
            <a:avLst/>
          </a:prstGeom>
          <a:noFill/>
          <a:ln/>
        </p:spPr>
        <p:txBody>
          <a:bodyPr wrap="square" lIns="0" tIns="0" rIns="0" bIns="0" rtlCol="0" anchor="ctr">
            <a:normAutofit/>
          </a:bodyPr>
          <a:lstStyle/>
          <a:p>
            <a:pPr marL="0" indent="0" algn="ctr">
              <a:buNone/>
            </a:pPr>
            <a:r>
              <a:rPr lang="en-US" sz="1300" b="1">
                <a:solidFill>
                  <a:srgbClr val="36D3C5"/>
                </a:solidFill>
                <a:latin typeface="Times New Roman" pitchFamily="34" charset="0"/>
                <a:ea typeface="Aptos" pitchFamily="34" charset="-122"/>
                <a:cs typeface="Aptos" pitchFamily="34" charset="-120"/>
              </a:rPr>
              <a:t>5</a:t>
            </a:r>
            <a:endParaRPr lang="en-US" sz="1200"/>
          </a:p>
        </p:txBody>
      </p:sp>
      <p:sp>
        <p:nvSpPr>
          <p:cNvPr id="11" name="Text 9"/>
          <p:cNvSpPr/>
          <p:nvPr/>
        </p:nvSpPr>
        <p:spPr>
          <a:xfrm>
            <a:off x="1426464" y="3346704"/>
            <a:ext cx="9646920" cy="932688"/>
          </a:xfrm>
          <a:prstGeom prst="rect">
            <a:avLst/>
          </a:prstGeom>
          <a:noFill/>
          <a:ln/>
        </p:spPr>
        <p:txBody>
          <a:bodyPr wrap="square" lIns="0" tIns="0" rIns="0" bIns="0" rtlCol="0" anchor="t">
            <a:normAutofit/>
          </a:bodyPr>
          <a:lstStyle/>
          <a:p>
            <a:pPr marL="0" indent="0" algn="l">
              <a:buNone/>
            </a:pPr>
            <a:r>
              <a:rPr lang="en-US" sz="1220">
                <a:solidFill>
                  <a:srgbClr val="5C667D"/>
                </a:solidFill>
                <a:latin typeface="Times New Roman" pitchFamily="34" charset="0"/>
                <a:ea typeface="Aptos" pitchFamily="34" charset="-122"/>
                <a:cs typeface="Aptos" pitchFamily="34" charset="-120"/>
              </a:rPr>
              <a:t>Yang, L., Holtz, D., Jaffe, S., Suri, S., Sinha, S., Weston, J., Joyce, C., Shah, N., Sherman, K., Lee, C.J., Hecht, B. and Teevan, J. (2022) ‘The effects of remote work on collaboration among information workers’, Nature Human Behaviour, 6(1), pp. 43–54.</a:t>
            </a:r>
            <a:endParaRPr lang="en-US" sz="1090"/>
          </a:p>
        </p:txBody>
      </p:sp>
      <p:sp>
        <p:nvSpPr>
          <p:cNvPr id="12" name="Shape 10"/>
          <p:cNvSpPr/>
          <p:nvPr/>
        </p:nvSpPr>
        <p:spPr>
          <a:xfrm>
            <a:off x="1408176" y="4242816"/>
            <a:ext cx="9756648" cy="0"/>
          </a:xfrm>
          <a:prstGeom prst="line">
            <a:avLst/>
          </a:prstGeom>
          <a:noFill/>
          <a:ln w="10160">
            <a:solidFill>
              <a:srgbClr val="E4E8F1"/>
            </a:solidFill>
            <a:prstDash val="solid"/>
          </a:ln>
        </p:spPr>
        <p:txBody>
          <a:bodyPr wrap="square"/>
          <a:lstStyle/>
          <a:p>
            <a:endParaRPr/>
          </a:p>
        </p:txBody>
      </p:sp>
      <p:sp>
        <p:nvSpPr>
          <p:cNvPr id="13" name="Text 11"/>
          <p:cNvSpPr/>
          <p:nvPr/>
        </p:nvSpPr>
        <p:spPr>
          <a:xfrm>
            <a:off x="914400" y="4443984"/>
            <a:ext cx="384048" cy="310896"/>
          </a:xfrm>
          <a:prstGeom prst="rect">
            <a:avLst/>
          </a:prstGeom>
          <a:noFill/>
          <a:ln/>
        </p:spPr>
        <p:txBody>
          <a:bodyPr wrap="square" lIns="0" tIns="0" rIns="0" bIns="0" rtlCol="0" anchor="ctr">
            <a:normAutofit/>
          </a:bodyPr>
          <a:lstStyle/>
          <a:p>
            <a:pPr marL="0" indent="0" algn="ctr">
              <a:buNone/>
            </a:pPr>
            <a:r>
              <a:rPr lang="en-US" sz="1300" b="1">
                <a:solidFill>
                  <a:srgbClr val="36D3C5"/>
                </a:solidFill>
                <a:latin typeface="Times New Roman" pitchFamily="34" charset="0"/>
                <a:ea typeface="Aptos" pitchFamily="34" charset="-122"/>
                <a:cs typeface="Aptos" pitchFamily="34" charset="-120"/>
              </a:rPr>
              <a:t>6</a:t>
            </a:r>
            <a:endParaRPr lang="en-US" sz="1200"/>
          </a:p>
        </p:txBody>
      </p:sp>
      <p:sp>
        <p:nvSpPr>
          <p:cNvPr id="14" name="Text 12"/>
          <p:cNvSpPr/>
          <p:nvPr/>
        </p:nvSpPr>
        <p:spPr>
          <a:xfrm>
            <a:off x="1426464" y="4425696"/>
            <a:ext cx="9646920" cy="932688"/>
          </a:xfrm>
          <a:prstGeom prst="rect">
            <a:avLst/>
          </a:prstGeom>
          <a:noFill/>
          <a:ln/>
        </p:spPr>
        <p:txBody>
          <a:bodyPr wrap="square" lIns="0" tIns="0" rIns="0" bIns="0" rtlCol="0" anchor="t">
            <a:normAutofit/>
          </a:bodyPr>
          <a:lstStyle/>
          <a:p>
            <a:pPr marL="0" indent="0" algn="l">
              <a:buNone/>
            </a:pPr>
            <a:r>
              <a:rPr lang="en-US" sz="1220">
                <a:solidFill>
                  <a:srgbClr val="5C667D"/>
                </a:solidFill>
                <a:latin typeface="Times New Roman" pitchFamily="34" charset="0"/>
                <a:ea typeface="Aptos" pitchFamily="34" charset="-122"/>
                <a:cs typeface="Aptos" pitchFamily="34" charset="-120"/>
              </a:rPr>
              <a:t>Flame, R.R.F., Prasetyo, Y.T., Nadlifatin, R., Ayuwati, I.D., Persada, S.F. and Chuenyindee, T. (2023) ‘Usability evaluation of communication tools used as remote support in machine service industry: A comparison between Microsoft Teams and Skype’, Proceedings of the 2023 6th International Conference on Computers in Management and Business, pp. 117–121. doi:10.1145/3584816.3584834.</a:t>
            </a:r>
            <a:endParaRPr lang="en-US" sz="1090"/>
          </a:p>
        </p:txBody>
      </p:sp>
      <p:sp>
        <p:nvSpPr>
          <p:cNvPr id="15" name="Shape 13"/>
          <p:cNvSpPr/>
          <p:nvPr/>
        </p:nvSpPr>
        <p:spPr>
          <a:xfrm>
            <a:off x="530352" y="6144768"/>
            <a:ext cx="11109960" cy="0"/>
          </a:xfrm>
          <a:prstGeom prst="line">
            <a:avLst/>
          </a:prstGeom>
          <a:noFill/>
          <a:ln w="10160">
            <a:solidFill>
              <a:srgbClr val="D5DAE7"/>
            </a:solidFill>
            <a:prstDash val="solid"/>
          </a:ln>
        </p:spPr>
        <p:txBody>
          <a:bodyPr wrap="square"/>
          <a:lstStyle/>
          <a:p>
            <a:endParaRPr/>
          </a:p>
        </p:txBody>
      </p:sp>
      <p:sp>
        <p:nvSpPr>
          <p:cNvPr id="16" name="Text 14"/>
          <p:cNvSpPr/>
          <p:nvPr/>
        </p:nvSpPr>
        <p:spPr>
          <a:xfrm>
            <a:off x="566928" y="6181344"/>
            <a:ext cx="10972800" cy="192024"/>
          </a:xfrm>
          <a:prstGeom prst="rect">
            <a:avLst/>
          </a:prstGeom>
          <a:noFill/>
          <a:ln/>
        </p:spPr>
        <p:txBody>
          <a:bodyPr wrap="square" lIns="0" tIns="0" rIns="0" bIns="0" rtlCol="0" anchor="t">
            <a:normAutofit/>
          </a:bodyPr>
          <a:lstStyle/>
          <a:p>
            <a:pPr marL="0" indent="0" algn="l">
              <a:buNone/>
            </a:pPr>
            <a:r>
              <a:rPr lang="en-US" sz="980" i="1">
                <a:solidFill>
                  <a:srgbClr val="6B7489"/>
                </a:solidFill>
                <a:latin typeface="Times New Roman" pitchFamily="34" charset="0"/>
                <a:ea typeface="Aptos" pitchFamily="34" charset="-122"/>
                <a:cs typeface="Aptos" pitchFamily="34" charset="-120"/>
              </a:rPr>
              <a:t>Reference list complements the source material supplied by the user and adds independent academic evidence.</a:t>
            </a:r>
            <a:endParaRPr lang="en-US" sz="850"/>
          </a:p>
        </p:txBody>
      </p:sp>
      <p:sp>
        <p:nvSpPr>
          <p:cNvPr id="25" name="Slide Number Placeholder 0"/>
          <p:cNvSpPr>
            <a:spLocks noGrp="1"/>
          </p:cNvSpPr>
          <p:nvPr>
            <p:ph type="sldNum" sz="quarter" idx="4294967295"/>
          </p:nvPr>
        </p:nvSpPr>
        <p:spPr>
          <a:xfrm>
            <a:off x="11722608" y="6446520"/>
            <a:ext cx="800000" cy="300000"/>
          </a:xfrm>
          <a:prstGeom prst="rect">
            <a:avLst/>
          </a:prstGeom>
          <a:extLst>
            <a:ext uri="{C572A759-6A51-4108-AA02-DFA0A04FC94B}">
              <ma14:wrappingTextBoxFlag xmlns:ma14="http://schemas.microsoft.com/office/mac/drawingml/2011/main" xmlns="" val="0"/>
            </a:ext>
          </a:extLst>
        </p:spPr>
        <p:txBody>
          <a:bodyPr wrap="square"/>
          <a:lstStyle>
            <a:lvl1pPr>
              <a:defRPr sz="800">
                <a:solidFill>
                  <a:srgbClr val="6F7890"/>
                </a:solidFill>
                <a:latin typeface="Aptos"/>
                <a:ea typeface="Aptos"/>
                <a:cs typeface="Aptos"/>
              </a:defRPr>
            </a:lvl1pPr>
          </a:lstStyle>
          <a:p>
            <a:pPr algn="l"/>
            <a:fld id="{F7021451-1387-4CA6-816F-3879F97B5CBC}" type="slidenum">
              <a:rPr lang="en-US" b="0"/>
              <a:t>24</a:t>
            </a:fld>
            <a:endParaRPr lang="en-US"/>
          </a:p>
        </p:txBody>
      </p:sp>
    </p:spTree>
    <p:extLst>
      <p:ext uri="{BB962C8B-B14F-4D97-AF65-F5344CB8AC3E}">
        <p14:creationId xmlns:p14="http://schemas.microsoft.com/office/powerpoint/2010/main" val="380381277"/>
      </p:ext>
    </p:extLst>
  </p:cSld>
  <p:clrMapOvr>
    <a:masterClrMapping/>
  </p:clrMapOvr>
</p:sld>
</file>

<file path=ppt/theme/theme1.xml><?xml version="1.0" encoding="utf-8"?>
<a:theme xmlns:a="http://schemas.openxmlformats.org/drawingml/2006/main" name="Archway">
  <a:themeElements>
    <a:clrScheme name="Archway">
      <a:dk1>
        <a:sysClr val="windowText" lastClr="000000"/>
      </a:dk1>
      <a:lt1>
        <a:sysClr val="window" lastClr="FFFFFF"/>
      </a:lt1>
      <a:dk2>
        <a:srgbClr val="424C4E"/>
      </a:dk2>
      <a:lt2>
        <a:srgbClr val="EDE9E7"/>
      </a:lt2>
      <a:accent1>
        <a:srgbClr val="9FA597"/>
      </a:accent1>
      <a:accent2>
        <a:srgbClr val="AEA67E"/>
      </a:accent2>
      <a:accent3>
        <a:srgbClr val="957D71"/>
      </a:accent3>
      <a:accent4>
        <a:srgbClr val="C88769"/>
      </a:accent4>
      <a:accent5>
        <a:srgbClr val="97A4AA"/>
      </a:accent5>
      <a:accent6>
        <a:srgbClr val="9FA4A5"/>
      </a:accent6>
      <a:hlink>
        <a:srgbClr val="8C9484"/>
      </a:hlink>
      <a:folHlink>
        <a:srgbClr val="C17957"/>
      </a:folHlink>
    </a:clrScheme>
    <a:fontScheme name="Archway">
      <a:majorFont>
        <a:latin typeface="Felix Titling"/>
        <a:ea typeface=""/>
        <a:cs typeface=""/>
      </a:majorFont>
      <a:minorFont>
        <a:latin typeface="Goudy Old Sty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way" id="{CCBE687C-D9F1-4254-B066-5079611C2397}" vid="{9D57D580-D4A7-454F-BF49-8DDDB4A8185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4EB4A572E33BD41B9E3BB45B6C4FE48" ma:contentTypeVersion="4" ma:contentTypeDescription="Create a new document." ma:contentTypeScope="" ma:versionID="9c9fa00ddc584878460fcfe68e88bf99">
  <xsd:schema xmlns:xsd="http://www.w3.org/2001/XMLSchema" xmlns:xs="http://www.w3.org/2001/XMLSchema" xmlns:p="http://schemas.microsoft.com/office/2006/metadata/properties" xmlns:ns3="577751d0-6084-4994-a202-0c32fc3287d3" targetNamespace="http://schemas.microsoft.com/office/2006/metadata/properties" ma:root="true" ma:fieldsID="eb98c962e6cad45132868959f05c37c0" ns3:_="">
    <xsd:import namespace="577751d0-6084-4994-a202-0c32fc3287d3"/>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7751d0-6084-4994-a202-0c32fc3287d3"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6FDE0B-CBF6-4765-A3CE-887FF1DD24B7}">
  <ds:schemaRefs>
    <ds:schemaRef ds:uri="577751d0-6084-4994-a202-0c32fc3287d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85794D5-4FE6-4B35-9F2C-F7054B426F1A}">
  <ds:schemaRefs>
    <ds:schemaRef ds:uri="577751d0-6084-4994-a202-0c32fc3287d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8B7898B-D90C-4BC8-8588-FF7DE4B9EA3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Archway</Template>
  <Application>Microsoft Office PowerPoint</Application>
  <PresentationFormat>Widescreen</PresentationFormat>
  <Slides>24</Slides>
  <Notes>15</Notes>
  <HiddenSlides>0</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Archway</vt:lpstr>
      <vt:lpstr>LCHS4007_BIRM Digital Skills and Research Methods Presentation</vt:lpstr>
      <vt:lpstr>Workplace task: Staff Communication</vt:lpstr>
      <vt:lpstr>Staff daily updates  </vt:lpstr>
      <vt:lpstr>Staff Communication and Daily updates (WEEK POINTS)</vt:lpstr>
      <vt:lpstr>Microsoft teams    </vt:lpstr>
      <vt:lpstr>Q1.Chosen workplace task involves       How it link to case study?</vt:lpstr>
      <vt:lpstr>Q2. Which Microsoft 365 tool they selected?</vt:lpstr>
      <vt:lpstr>Question 4 - The ways Microsoft Teams improves efficiency or communication </vt:lpstr>
      <vt:lpstr>The ways Microsoft Teams improves efficiency or communication (Continued) </vt:lpstr>
      <vt:lpstr>Question 6 - Recommendations </vt:lpstr>
      <vt:lpstr>Recommendations (Continued…)</vt:lpstr>
      <vt:lpstr>Recommendations (Continued…)</vt:lpstr>
      <vt:lpstr>References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Erum Usman (2607920)</dc:creator>
  <cp:revision>1</cp:revision>
  <dcterms:created xsi:type="dcterms:W3CDTF">2026-10-02T11:17:23Z</dcterms:created>
  <dcterms:modified xsi:type="dcterms:W3CDTF">2026-10-12T08:22:49Z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0x01010044EB4A572E33BD41B9E3BB45B6C4FE48</vt:lpwstr>
  </property>
</Properties>
</file>