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9" r:id="rId3"/>
    <p:sldId id="257" r:id="rId4"/>
    <p:sldId id="260" r:id="rId5"/>
    <p:sldId id="262" r:id="rId6"/>
    <p:sldId id="263" r:id="rId7"/>
    <p:sldId id="264" r:id="rId8"/>
    <p:sldId id="261"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147"/>
    <p:restoredTop sz="94691"/>
  </p:normalViewPr>
  <p:slideViewPr>
    <p:cSldViewPr snapToGrid="0">
      <p:cViewPr varScale="1">
        <p:scale>
          <a:sx n="74" d="100"/>
          <a:sy n="74" d="100"/>
        </p:scale>
        <p:origin x="594"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288BBD-F5AD-4B28-8065-714088DC248B}"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8ED10889-93F0-484C-9C00-745575DE0155}">
      <dgm:prSet/>
      <dgm:spPr/>
      <dgm:t>
        <a:bodyPr/>
        <a:lstStyle/>
        <a:p>
          <a:r>
            <a:rPr lang="en-GB"/>
            <a:t>Instagram &amp; TikTok content , with focus on educational content </a:t>
          </a:r>
          <a:endParaRPr lang="en-US"/>
        </a:p>
      </dgm:t>
    </dgm:pt>
    <dgm:pt modelId="{FCB25AB7-950A-4D62-A475-288594E6DF20}" type="parTrans" cxnId="{B29262BA-C03F-4359-9E06-F7D719A4D9EC}">
      <dgm:prSet/>
      <dgm:spPr/>
      <dgm:t>
        <a:bodyPr/>
        <a:lstStyle/>
        <a:p>
          <a:endParaRPr lang="en-US"/>
        </a:p>
      </dgm:t>
    </dgm:pt>
    <dgm:pt modelId="{848EBD48-C9B1-4BBB-A3A9-E7D46FEEA4EE}" type="sibTrans" cxnId="{B29262BA-C03F-4359-9E06-F7D719A4D9EC}">
      <dgm:prSet/>
      <dgm:spPr/>
      <dgm:t>
        <a:bodyPr/>
        <a:lstStyle/>
        <a:p>
          <a:endParaRPr lang="en-US"/>
        </a:p>
      </dgm:t>
    </dgm:pt>
    <dgm:pt modelId="{F0131D10-55D6-4840-9761-9ED691CDC908}">
      <dgm:prSet/>
      <dgm:spPr/>
      <dgm:t>
        <a:bodyPr/>
        <a:lstStyle/>
        <a:p>
          <a:r>
            <a:rPr lang="en-US"/>
            <a:t>Paid Advertising ( Google Search Ads, Meta Facebook &amp; Instagram Ads ) </a:t>
          </a:r>
        </a:p>
      </dgm:t>
    </dgm:pt>
    <dgm:pt modelId="{E01500D0-A909-4554-ACEE-6A39F434E773}" type="parTrans" cxnId="{2982FB00-2D03-403E-BC9B-43421E8EAAC6}">
      <dgm:prSet/>
      <dgm:spPr/>
      <dgm:t>
        <a:bodyPr/>
        <a:lstStyle/>
        <a:p>
          <a:endParaRPr lang="en-US"/>
        </a:p>
      </dgm:t>
    </dgm:pt>
    <dgm:pt modelId="{15A96729-2F46-4BC8-A8AD-537FC628725B}" type="sibTrans" cxnId="{2982FB00-2D03-403E-BC9B-43421E8EAAC6}">
      <dgm:prSet/>
      <dgm:spPr/>
      <dgm:t>
        <a:bodyPr/>
        <a:lstStyle/>
        <a:p>
          <a:endParaRPr lang="en-US"/>
        </a:p>
      </dgm:t>
    </dgm:pt>
    <dgm:pt modelId="{5D8BED1A-D96B-4248-8F39-1BD55CC71331}">
      <dgm:prSet/>
      <dgm:spPr/>
      <dgm:t>
        <a:bodyPr/>
        <a:lstStyle/>
        <a:p>
          <a:r>
            <a:rPr lang="en-US"/>
            <a:t>Influencer Marketing, ex football players, athletes (  with a following of sports enthusiasts  ) </a:t>
          </a:r>
        </a:p>
      </dgm:t>
    </dgm:pt>
    <dgm:pt modelId="{23B2770E-A81E-4117-B06B-E6002247265B}" type="parTrans" cxnId="{48A2C170-8EEC-4013-9C58-71157B87930A}">
      <dgm:prSet/>
      <dgm:spPr/>
      <dgm:t>
        <a:bodyPr/>
        <a:lstStyle/>
        <a:p>
          <a:endParaRPr lang="en-US"/>
        </a:p>
      </dgm:t>
    </dgm:pt>
    <dgm:pt modelId="{506F77D7-9FCD-4052-A2BC-3A008085DF17}" type="sibTrans" cxnId="{48A2C170-8EEC-4013-9C58-71157B87930A}">
      <dgm:prSet/>
      <dgm:spPr/>
      <dgm:t>
        <a:bodyPr/>
        <a:lstStyle/>
        <a:p>
          <a:endParaRPr lang="en-US"/>
        </a:p>
      </dgm:t>
    </dgm:pt>
    <dgm:pt modelId="{031B6A1B-576D-4FF9-8D09-327F94A6EE62}">
      <dgm:prSet/>
      <dgm:spPr/>
      <dgm:t>
        <a:bodyPr/>
        <a:lstStyle/>
        <a:p>
          <a:endParaRPr lang="en-US" dirty="0"/>
        </a:p>
      </dgm:t>
    </dgm:pt>
    <dgm:pt modelId="{77C6CEDE-5EDF-4685-9AF4-E6A60BB3DEDA}" type="parTrans" cxnId="{FDDF7E1B-B56D-4566-A5AA-AD004F776BD2}">
      <dgm:prSet/>
      <dgm:spPr/>
      <dgm:t>
        <a:bodyPr/>
        <a:lstStyle/>
        <a:p>
          <a:endParaRPr lang="en-US"/>
        </a:p>
      </dgm:t>
    </dgm:pt>
    <dgm:pt modelId="{1BB111E7-AB0A-4FE3-9C64-3D2C1F8F67CC}" type="sibTrans" cxnId="{FDDF7E1B-B56D-4566-A5AA-AD004F776BD2}">
      <dgm:prSet/>
      <dgm:spPr/>
      <dgm:t>
        <a:bodyPr/>
        <a:lstStyle/>
        <a:p>
          <a:endParaRPr lang="en-US"/>
        </a:p>
      </dgm:t>
    </dgm:pt>
    <dgm:pt modelId="{D38CBD1F-4581-B544-A7EF-6EC63D3DE834}">
      <dgm:prSet/>
      <dgm:spPr/>
      <dgm:t>
        <a:bodyPr/>
        <a:lstStyle/>
        <a:p>
          <a:pPr>
            <a:buNone/>
          </a:pPr>
          <a:r>
            <a:rPr lang="en-US"/>
            <a:t>Partnerships with local gyms, personal trainers, running clubs</a:t>
          </a:r>
          <a:endParaRPr lang="en-US" dirty="0"/>
        </a:p>
      </dgm:t>
    </dgm:pt>
    <dgm:pt modelId="{DDBA6A3B-CAC8-E34B-AFEB-E95E258981EA}" type="parTrans" cxnId="{5063288B-8E7E-DD43-A563-70110100C030}">
      <dgm:prSet/>
      <dgm:spPr/>
      <dgm:t>
        <a:bodyPr/>
        <a:lstStyle/>
        <a:p>
          <a:endParaRPr lang="en-GB"/>
        </a:p>
      </dgm:t>
    </dgm:pt>
    <dgm:pt modelId="{7A9E17F4-AD8F-3C43-B6F6-68012909C121}" type="sibTrans" cxnId="{5063288B-8E7E-DD43-A563-70110100C030}">
      <dgm:prSet/>
      <dgm:spPr/>
      <dgm:t>
        <a:bodyPr/>
        <a:lstStyle/>
        <a:p>
          <a:endParaRPr lang="en-GB"/>
        </a:p>
      </dgm:t>
    </dgm:pt>
    <dgm:pt modelId="{69AF4466-2698-074B-8A6A-469B26CE35AE}">
      <dgm:prSet/>
      <dgm:spPr/>
      <dgm:t>
        <a:bodyPr/>
        <a:lstStyle/>
        <a:p>
          <a:pPr>
            <a:buNone/>
          </a:pPr>
          <a:endParaRPr lang="en-US"/>
        </a:p>
        <a:p>
          <a:pPr>
            <a:buNone/>
          </a:pPr>
          <a:r>
            <a:rPr lang="en-US"/>
            <a:t>Email Marketing Campaigns </a:t>
          </a:r>
          <a:endParaRPr lang="en-US" dirty="0"/>
        </a:p>
      </dgm:t>
    </dgm:pt>
    <dgm:pt modelId="{662F731B-CCAF-A344-9DC4-80F5CB78CD17}" type="parTrans" cxnId="{6BCC50E7-B530-BD42-8629-4EBB78372353}">
      <dgm:prSet/>
      <dgm:spPr/>
      <dgm:t>
        <a:bodyPr/>
        <a:lstStyle/>
        <a:p>
          <a:endParaRPr lang="en-GB"/>
        </a:p>
      </dgm:t>
    </dgm:pt>
    <dgm:pt modelId="{68A5FA60-5AFC-9D4C-9367-691F807A3436}" type="sibTrans" cxnId="{6BCC50E7-B530-BD42-8629-4EBB78372353}">
      <dgm:prSet/>
      <dgm:spPr/>
      <dgm:t>
        <a:bodyPr/>
        <a:lstStyle/>
        <a:p>
          <a:endParaRPr lang="en-GB"/>
        </a:p>
      </dgm:t>
    </dgm:pt>
    <dgm:pt modelId="{D66F4E4E-FB7B-334C-BB3C-793DE3E0D2DA}" type="pres">
      <dgm:prSet presAssocID="{AF288BBD-F5AD-4B28-8065-714088DC248B}" presName="Name0" presStyleCnt="0">
        <dgm:presLayoutVars>
          <dgm:dir/>
          <dgm:resizeHandles val="exact"/>
        </dgm:presLayoutVars>
      </dgm:prSet>
      <dgm:spPr/>
    </dgm:pt>
    <dgm:pt modelId="{BC53AECF-F380-E847-81F7-A2D64060AC2B}" type="pres">
      <dgm:prSet presAssocID="{8ED10889-93F0-484C-9C00-745575DE0155}" presName="node" presStyleLbl="node1" presStyleIdx="0" presStyleCnt="5">
        <dgm:presLayoutVars>
          <dgm:bulletEnabled val="1"/>
        </dgm:presLayoutVars>
      </dgm:prSet>
      <dgm:spPr/>
    </dgm:pt>
    <dgm:pt modelId="{4C763944-F4A2-4148-B660-5D70696E8B03}" type="pres">
      <dgm:prSet presAssocID="{848EBD48-C9B1-4BBB-A3A9-E7D46FEEA4EE}" presName="sibTrans" presStyleLbl="sibTrans1D1" presStyleIdx="0" presStyleCnt="4"/>
      <dgm:spPr/>
    </dgm:pt>
    <dgm:pt modelId="{C7C9F2C0-B6DC-8545-9442-2F8D1F6D4D48}" type="pres">
      <dgm:prSet presAssocID="{848EBD48-C9B1-4BBB-A3A9-E7D46FEEA4EE}" presName="connectorText" presStyleLbl="sibTrans1D1" presStyleIdx="0" presStyleCnt="4"/>
      <dgm:spPr/>
    </dgm:pt>
    <dgm:pt modelId="{CA256C57-16B5-164E-BEA4-7949E0D5F835}" type="pres">
      <dgm:prSet presAssocID="{F0131D10-55D6-4840-9761-9ED691CDC908}" presName="node" presStyleLbl="node1" presStyleIdx="1" presStyleCnt="5">
        <dgm:presLayoutVars>
          <dgm:bulletEnabled val="1"/>
        </dgm:presLayoutVars>
      </dgm:prSet>
      <dgm:spPr/>
    </dgm:pt>
    <dgm:pt modelId="{22C35C9A-194E-B445-B319-405A48F60E98}" type="pres">
      <dgm:prSet presAssocID="{15A96729-2F46-4BC8-A8AD-537FC628725B}" presName="sibTrans" presStyleLbl="sibTrans1D1" presStyleIdx="1" presStyleCnt="4"/>
      <dgm:spPr/>
    </dgm:pt>
    <dgm:pt modelId="{DECD4CE6-E4C6-9845-B468-1A0DE2C2B8CA}" type="pres">
      <dgm:prSet presAssocID="{15A96729-2F46-4BC8-A8AD-537FC628725B}" presName="connectorText" presStyleLbl="sibTrans1D1" presStyleIdx="1" presStyleCnt="4"/>
      <dgm:spPr/>
    </dgm:pt>
    <dgm:pt modelId="{C27C0BA5-41DE-CD41-BB0D-C5AFB4037DD9}" type="pres">
      <dgm:prSet presAssocID="{5D8BED1A-D96B-4248-8F39-1BD55CC71331}" presName="node" presStyleLbl="node1" presStyleIdx="2" presStyleCnt="5">
        <dgm:presLayoutVars>
          <dgm:bulletEnabled val="1"/>
        </dgm:presLayoutVars>
      </dgm:prSet>
      <dgm:spPr/>
    </dgm:pt>
    <dgm:pt modelId="{75EADE45-0D66-8D4D-A273-CC39325CB50B}" type="pres">
      <dgm:prSet presAssocID="{506F77D7-9FCD-4052-A2BC-3A008085DF17}" presName="sibTrans" presStyleLbl="sibTrans1D1" presStyleIdx="2" presStyleCnt="4"/>
      <dgm:spPr/>
    </dgm:pt>
    <dgm:pt modelId="{5B87D56D-AB37-084D-A97F-539080280D2D}" type="pres">
      <dgm:prSet presAssocID="{506F77D7-9FCD-4052-A2BC-3A008085DF17}" presName="connectorText" presStyleLbl="sibTrans1D1" presStyleIdx="2" presStyleCnt="4"/>
      <dgm:spPr/>
    </dgm:pt>
    <dgm:pt modelId="{2CF2115D-BD58-944F-A77A-05A10E1F1C75}" type="pres">
      <dgm:prSet presAssocID="{D38CBD1F-4581-B544-A7EF-6EC63D3DE834}" presName="node" presStyleLbl="node1" presStyleIdx="3" presStyleCnt="5">
        <dgm:presLayoutVars>
          <dgm:bulletEnabled val="1"/>
        </dgm:presLayoutVars>
      </dgm:prSet>
      <dgm:spPr/>
    </dgm:pt>
    <dgm:pt modelId="{7DC437F6-28C2-5B44-8EC7-32BC28E879D6}" type="pres">
      <dgm:prSet presAssocID="{7A9E17F4-AD8F-3C43-B6F6-68012909C121}" presName="sibTrans" presStyleLbl="sibTrans1D1" presStyleIdx="3" presStyleCnt="4"/>
      <dgm:spPr/>
    </dgm:pt>
    <dgm:pt modelId="{BF85FEB7-0C2C-F247-AD41-17E35E5434F0}" type="pres">
      <dgm:prSet presAssocID="{7A9E17F4-AD8F-3C43-B6F6-68012909C121}" presName="connectorText" presStyleLbl="sibTrans1D1" presStyleIdx="3" presStyleCnt="4"/>
      <dgm:spPr/>
    </dgm:pt>
    <dgm:pt modelId="{6AC789E6-BCDB-6448-85BF-BD37ED03720F}" type="pres">
      <dgm:prSet presAssocID="{69AF4466-2698-074B-8A6A-469B26CE35AE}" presName="node" presStyleLbl="node1" presStyleIdx="4" presStyleCnt="5">
        <dgm:presLayoutVars>
          <dgm:bulletEnabled val="1"/>
        </dgm:presLayoutVars>
      </dgm:prSet>
      <dgm:spPr/>
    </dgm:pt>
  </dgm:ptLst>
  <dgm:cxnLst>
    <dgm:cxn modelId="{2982FB00-2D03-403E-BC9B-43421E8EAAC6}" srcId="{AF288BBD-F5AD-4B28-8065-714088DC248B}" destId="{F0131D10-55D6-4840-9761-9ED691CDC908}" srcOrd="1" destOrd="0" parTransId="{E01500D0-A909-4554-ACEE-6A39F434E773}" sibTransId="{15A96729-2F46-4BC8-A8AD-537FC628725B}"/>
    <dgm:cxn modelId="{7AD6A809-20BE-0E4B-8511-9C3C75F1C3A9}" type="presOf" srcId="{506F77D7-9FCD-4052-A2BC-3A008085DF17}" destId="{5B87D56D-AB37-084D-A97F-539080280D2D}" srcOrd="1" destOrd="0" presId="urn:microsoft.com/office/officeart/2016/7/layout/RepeatingBendingProcessNew"/>
    <dgm:cxn modelId="{4DCB490E-F73E-6747-BB25-04AC0FDEA7D6}" type="presOf" srcId="{AF288BBD-F5AD-4B28-8065-714088DC248B}" destId="{D66F4E4E-FB7B-334C-BB3C-793DE3E0D2DA}" srcOrd="0" destOrd="0" presId="urn:microsoft.com/office/officeart/2016/7/layout/RepeatingBendingProcessNew"/>
    <dgm:cxn modelId="{FDDF7E1B-B56D-4566-A5AA-AD004F776BD2}" srcId="{69AF4466-2698-074B-8A6A-469B26CE35AE}" destId="{031B6A1B-576D-4FF9-8D09-327F94A6EE62}" srcOrd="0" destOrd="0" parTransId="{77C6CEDE-5EDF-4685-9AF4-E6A60BB3DEDA}" sibTransId="{1BB111E7-AB0A-4FE3-9C64-3D2C1F8F67CC}"/>
    <dgm:cxn modelId="{E6EB481E-7685-434C-817A-20D2D3F6A575}" type="presOf" srcId="{15A96729-2F46-4BC8-A8AD-537FC628725B}" destId="{22C35C9A-194E-B445-B319-405A48F60E98}" srcOrd="0" destOrd="0" presId="urn:microsoft.com/office/officeart/2016/7/layout/RepeatingBendingProcessNew"/>
    <dgm:cxn modelId="{6C0FBA5C-F65E-604A-9836-C25B0F46F5AC}" type="presOf" srcId="{5D8BED1A-D96B-4248-8F39-1BD55CC71331}" destId="{C27C0BA5-41DE-CD41-BB0D-C5AFB4037DD9}" srcOrd="0" destOrd="0" presId="urn:microsoft.com/office/officeart/2016/7/layout/RepeatingBendingProcessNew"/>
    <dgm:cxn modelId="{8408E65D-D6CD-1047-8A78-6F4A111C26A6}" type="presOf" srcId="{848EBD48-C9B1-4BBB-A3A9-E7D46FEEA4EE}" destId="{4C763944-F4A2-4148-B660-5D70696E8B03}" srcOrd="0" destOrd="0" presId="urn:microsoft.com/office/officeart/2016/7/layout/RepeatingBendingProcessNew"/>
    <dgm:cxn modelId="{48A2C170-8EEC-4013-9C58-71157B87930A}" srcId="{AF288BBD-F5AD-4B28-8065-714088DC248B}" destId="{5D8BED1A-D96B-4248-8F39-1BD55CC71331}" srcOrd="2" destOrd="0" parTransId="{23B2770E-A81E-4117-B06B-E6002247265B}" sibTransId="{506F77D7-9FCD-4052-A2BC-3A008085DF17}"/>
    <dgm:cxn modelId="{207BE674-E7EE-DC4C-9FAC-55B1D84F3CB6}" type="presOf" srcId="{7A9E17F4-AD8F-3C43-B6F6-68012909C121}" destId="{7DC437F6-28C2-5B44-8EC7-32BC28E879D6}" srcOrd="0" destOrd="0" presId="urn:microsoft.com/office/officeart/2016/7/layout/RepeatingBendingProcessNew"/>
    <dgm:cxn modelId="{E8708980-E95B-894C-B7DB-89FB1E426055}" type="presOf" srcId="{8ED10889-93F0-484C-9C00-745575DE0155}" destId="{BC53AECF-F380-E847-81F7-A2D64060AC2B}" srcOrd="0" destOrd="0" presId="urn:microsoft.com/office/officeart/2016/7/layout/RepeatingBendingProcessNew"/>
    <dgm:cxn modelId="{2E6C558A-F114-2E43-813E-B06274808F43}" type="presOf" srcId="{F0131D10-55D6-4840-9761-9ED691CDC908}" destId="{CA256C57-16B5-164E-BEA4-7949E0D5F835}" srcOrd="0" destOrd="0" presId="urn:microsoft.com/office/officeart/2016/7/layout/RepeatingBendingProcessNew"/>
    <dgm:cxn modelId="{5063288B-8E7E-DD43-A563-70110100C030}" srcId="{AF288BBD-F5AD-4B28-8065-714088DC248B}" destId="{D38CBD1F-4581-B544-A7EF-6EC63D3DE834}" srcOrd="3" destOrd="0" parTransId="{DDBA6A3B-CAC8-E34B-AFEB-E95E258981EA}" sibTransId="{7A9E17F4-AD8F-3C43-B6F6-68012909C121}"/>
    <dgm:cxn modelId="{8D885F95-0BB5-9C4B-BE42-BB0BFA1C6CA4}" type="presOf" srcId="{7A9E17F4-AD8F-3C43-B6F6-68012909C121}" destId="{BF85FEB7-0C2C-F247-AD41-17E35E5434F0}" srcOrd="1" destOrd="0" presId="urn:microsoft.com/office/officeart/2016/7/layout/RepeatingBendingProcessNew"/>
    <dgm:cxn modelId="{D3D5D3AD-1DED-A34D-94E4-EF32E78F7154}" type="presOf" srcId="{69AF4466-2698-074B-8A6A-469B26CE35AE}" destId="{6AC789E6-BCDB-6448-85BF-BD37ED03720F}" srcOrd="0" destOrd="0" presId="urn:microsoft.com/office/officeart/2016/7/layout/RepeatingBendingProcessNew"/>
    <dgm:cxn modelId="{B29262BA-C03F-4359-9E06-F7D719A4D9EC}" srcId="{AF288BBD-F5AD-4B28-8065-714088DC248B}" destId="{8ED10889-93F0-484C-9C00-745575DE0155}" srcOrd="0" destOrd="0" parTransId="{FCB25AB7-950A-4D62-A475-288594E6DF20}" sibTransId="{848EBD48-C9B1-4BBB-A3A9-E7D46FEEA4EE}"/>
    <dgm:cxn modelId="{969B14BD-CBE8-8D4E-89FE-3C209181046A}" type="presOf" srcId="{506F77D7-9FCD-4052-A2BC-3A008085DF17}" destId="{75EADE45-0D66-8D4D-A273-CC39325CB50B}" srcOrd="0" destOrd="0" presId="urn:microsoft.com/office/officeart/2016/7/layout/RepeatingBendingProcessNew"/>
    <dgm:cxn modelId="{3E5156C3-B85E-DD4D-83AC-57A4E3978986}" type="presOf" srcId="{D38CBD1F-4581-B544-A7EF-6EC63D3DE834}" destId="{2CF2115D-BD58-944F-A77A-05A10E1F1C75}" srcOrd="0" destOrd="0" presId="urn:microsoft.com/office/officeart/2016/7/layout/RepeatingBendingProcessNew"/>
    <dgm:cxn modelId="{5ABDADE5-1101-4344-A8D6-101F024AA120}" type="presOf" srcId="{031B6A1B-576D-4FF9-8D09-327F94A6EE62}" destId="{6AC789E6-BCDB-6448-85BF-BD37ED03720F}" srcOrd="0" destOrd="1" presId="urn:microsoft.com/office/officeart/2016/7/layout/RepeatingBendingProcessNew"/>
    <dgm:cxn modelId="{6BCC50E7-B530-BD42-8629-4EBB78372353}" srcId="{AF288BBD-F5AD-4B28-8065-714088DC248B}" destId="{69AF4466-2698-074B-8A6A-469B26CE35AE}" srcOrd="4" destOrd="0" parTransId="{662F731B-CCAF-A344-9DC4-80F5CB78CD17}" sibTransId="{68A5FA60-5AFC-9D4C-9367-691F807A3436}"/>
    <dgm:cxn modelId="{A7DE9FE9-D23F-0247-8AF4-692A3AD4B4B9}" type="presOf" srcId="{15A96729-2F46-4BC8-A8AD-537FC628725B}" destId="{DECD4CE6-E4C6-9845-B468-1A0DE2C2B8CA}" srcOrd="1" destOrd="0" presId="urn:microsoft.com/office/officeart/2016/7/layout/RepeatingBendingProcessNew"/>
    <dgm:cxn modelId="{5AD6BCEF-B064-764F-AD98-3E39060D92CB}" type="presOf" srcId="{848EBD48-C9B1-4BBB-A3A9-E7D46FEEA4EE}" destId="{C7C9F2C0-B6DC-8545-9442-2F8D1F6D4D48}" srcOrd="1" destOrd="0" presId="urn:microsoft.com/office/officeart/2016/7/layout/RepeatingBendingProcessNew"/>
    <dgm:cxn modelId="{FD654764-91D3-B747-9C4B-44C2B5974632}" type="presParOf" srcId="{D66F4E4E-FB7B-334C-BB3C-793DE3E0D2DA}" destId="{BC53AECF-F380-E847-81F7-A2D64060AC2B}" srcOrd="0" destOrd="0" presId="urn:microsoft.com/office/officeart/2016/7/layout/RepeatingBendingProcessNew"/>
    <dgm:cxn modelId="{C09F7CBB-601E-8945-AA2B-5DAF66339781}" type="presParOf" srcId="{D66F4E4E-FB7B-334C-BB3C-793DE3E0D2DA}" destId="{4C763944-F4A2-4148-B660-5D70696E8B03}" srcOrd="1" destOrd="0" presId="urn:microsoft.com/office/officeart/2016/7/layout/RepeatingBendingProcessNew"/>
    <dgm:cxn modelId="{B9DC2E4F-808B-1B49-9FBA-8B9060966131}" type="presParOf" srcId="{4C763944-F4A2-4148-B660-5D70696E8B03}" destId="{C7C9F2C0-B6DC-8545-9442-2F8D1F6D4D48}" srcOrd="0" destOrd="0" presId="urn:microsoft.com/office/officeart/2016/7/layout/RepeatingBendingProcessNew"/>
    <dgm:cxn modelId="{111212B1-B206-0C43-A693-D0346DE13CBF}" type="presParOf" srcId="{D66F4E4E-FB7B-334C-BB3C-793DE3E0D2DA}" destId="{CA256C57-16B5-164E-BEA4-7949E0D5F835}" srcOrd="2" destOrd="0" presId="urn:microsoft.com/office/officeart/2016/7/layout/RepeatingBendingProcessNew"/>
    <dgm:cxn modelId="{20E64D4D-1EAE-D244-AE09-AFA4B61B875C}" type="presParOf" srcId="{D66F4E4E-FB7B-334C-BB3C-793DE3E0D2DA}" destId="{22C35C9A-194E-B445-B319-405A48F60E98}" srcOrd="3" destOrd="0" presId="urn:microsoft.com/office/officeart/2016/7/layout/RepeatingBendingProcessNew"/>
    <dgm:cxn modelId="{EA85C598-1CE4-364D-A5B9-0F0AB3E8F2D9}" type="presParOf" srcId="{22C35C9A-194E-B445-B319-405A48F60E98}" destId="{DECD4CE6-E4C6-9845-B468-1A0DE2C2B8CA}" srcOrd="0" destOrd="0" presId="urn:microsoft.com/office/officeart/2016/7/layout/RepeatingBendingProcessNew"/>
    <dgm:cxn modelId="{FCD6A5E3-3B87-3147-9142-428FF0C6D710}" type="presParOf" srcId="{D66F4E4E-FB7B-334C-BB3C-793DE3E0D2DA}" destId="{C27C0BA5-41DE-CD41-BB0D-C5AFB4037DD9}" srcOrd="4" destOrd="0" presId="urn:microsoft.com/office/officeart/2016/7/layout/RepeatingBendingProcessNew"/>
    <dgm:cxn modelId="{B4786588-BF6D-A943-800F-8B08869E5D42}" type="presParOf" srcId="{D66F4E4E-FB7B-334C-BB3C-793DE3E0D2DA}" destId="{75EADE45-0D66-8D4D-A273-CC39325CB50B}" srcOrd="5" destOrd="0" presId="urn:microsoft.com/office/officeart/2016/7/layout/RepeatingBendingProcessNew"/>
    <dgm:cxn modelId="{58EA169B-3D0F-B748-9FAB-978AA5BAE60A}" type="presParOf" srcId="{75EADE45-0D66-8D4D-A273-CC39325CB50B}" destId="{5B87D56D-AB37-084D-A97F-539080280D2D}" srcOrd="0" destOrd="0" presId="urn:microsoft.com/office/officeart/2016/7/layout/RepeatingBendingProcessNew"/>
    <dgm:cxn modelId="{AC7CD857-FE8C-964C-8630-F3D65EAD0399}" type="presParOf" srcId="{D66F4E4E-FB7B-334C-BB3C-793DE3E0D2DA}" destId="{2CF2115D-BD58-944F-A77A-05A10E1F1C75}" srcOrd="6" destOrd="0" presId="urn:microsoft.com/office/officeart/2016/7/layout/RepeatingBendingProcessNew"/>
    <dgm:cxn modelId="{3ACFF905-437D-5140-970F-7510956CD8E1}" type="presParOf" srcId="{D66F4E4E-FB7B-334C-BB3C-793DE3E0D2DA}" destId="{7DC437F6-28C2-5B44-8EC7-32BC28E879D6}" srcOrd="7" destOrd="0" presId="urn:microsoft.com/office/officeart/2016/7/layout/RepeatingBendingProcessNew"/>
    <dgm:cxn modelId="{B87045D9-63A6-4D4A-A819-4C94B909E0D5}" type="presParOf" srcId="{7DC437F6-28C2-5B44-8EC7-32BC28E879D6}" destId="{BF85FEB7-0C2C-F247-AD41-17E35E5434F0}" srcOrd="0" destOrd="0" presId="urn:microsoft.com/office/officeart/2016/7/layout/RepeatingBendingProcessNew"/>
    <dgm:cxn modelId="{3865117B-879D-D648-9D3C-3CE7179E844F}" type="presParOf" srcId="{D66F4E4E-FB7B-334C-BB3C-793DE3E0D2DA}" destId="{6AC789E6-BCDB-6448-85BF-BD37ED03720F}" srcOrd="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412EFD-F8DF-4EA5-A290-160FC18B513C}"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C0FBA34E-BF20-44CA-B05D-663776F99263}">
      <dgm:prSet/>
      <dgm:spPr/>
      <dgm:t>
        <a:bodyPr/>
        <a:lstStyle/>
        <a:p>
          <a:r>
            <a:rPr lang="en-GB" b="1" i="0" u="none"/>
            <a:t>Total funding required: £40,000</a:t>
          </a:r>
          <a:endParaRPr lang="en-US" dirty="0"/>
        </a:p>
      </dgm:t>
    </dgm:pt>
    <dgm:pt modelId="{A3088C4D-74D9-4F08-BE3D-3DF432BA8B4F}" type="parTrans" cxnId="{0A334D74-186D-49E0-B0F1-BFCCD11E0150}">
      <dgm:prSet/>
      <dgm:spPr/>
      <dgm:t>
        <a:bodyPr/>
        <a:lstStyle/>
        <a:p>
          <a:endParaRPr lang="en-US"/>
        </a:p>
      </dgm:t>
    </dgm:pt>
    <dgm:pt modelId="{8BE80362-D173-43E0-B990-1EF82E91B9F4}" type="sibTrans" cxnId="{0A334D74-186D-49E0-B0F1-BFCCD11E0150}">
      <dgm:prSet/>
      <dgm:spPr/>
      <dgm:t>
        <a:bodyPr/>
        <a:lstStyle/>
        <a:p>
          <a:endParaRPr lang="en-US"/>
        </a:p>
      </dgm:t>
    </dgm:pt>
    <dgm:pt modelId="{AFD0C89A-E6C2-471E-B2F8-63B14DE5C9A5}">
      <dgm:prSet/>
      <dgm:spPr/>
      <dgm:t>
        <a:bodyPr/>
        <a:lstStyle/>
        <a:p>
          <a:r>
            <a:rPr lang="en-GB" b="0" i="0" u="none" dirty="0"/>
            <a:t>Allocation:</a:t>
          </a:r>
          <a:endParaRPr lang="en-US" dirty="0"/>
        </a:p>
      </dgm:t>
    </dgm:pt>
    <dgm:pt modelId="{2DBBE387-E31A-4A60-A1F0-02285BB33C0A}" type="parTrans" cxnId="{F1FC6C63-F304-480C-A43D-0336875DB0BE}">
      <dgm:prSet/>
      <dgm:spPr/>
      <dgm:t>
        <a:bodyPr/>
        <a:lstStyle/>
        <a:p>
          <a:endParaRPr lang="en-US"/>
        </a:p>
      </dgm:t>
    </dgm:pt>
    <dgm:pt modelId="{6894FCF5-22AF-4E19-9C1D-EDAE0B4E2A55}" type="sibTrans" cxnId="{F1FC6C63-F304-480C-A43D-0336875DB0BE}">
      <dgm:prSet/>
      <dgm:spPr/>
      <dgm:t>
        <a:bodyPr/>
        <a:lstStyle/>
        <a:p>
          <a:endParaRPr lang="en-US"/>
        </a:p>
      </dgm:t>
    </dgm:pt>
    <dgm:pt modelId="{88578D68-00A4-4553-8B3D-9CA6ACCA1500}">
      <dgm:prSet/>
      <dgm:spPr/>
      <dgm:t>
        <a:bodyPr/>
        <a:lstStyle/>
        <a:p>
          <a:pPr>
            <a:buNone/>
          </a:pPr>
          <a:r>
            <a:rPr lang="en-GB" b="0" i="0" u="none" dirty="0"/>
            <a:t>   Premises: £4k–£8k</a:t>
          </a:r>
          <a:br>
            <a:rPr lang="en-GB" dirty="0"/>
          </a:br>
          <a:r>
            <a:rPr lang="en-GB" b="0" i="0" u="none" dirty="0"/>
            <a:t>Equipment: £8k–£15k</a:t>
          </a:r>
          <a:br>
            <a:rPr lang="en-GB" dirty="0"/>
          </a:br>
          <a:r>
            <a:rPr lang="en-GB" b="0" i="0" u="none" dirty="0"/>
            <a:t>Marketing: £2k–£3k</a:t>
          </a:r>
          <a:br>
            <a:rPr lang="en-GB" dirty="0"/>
          </a:br>
          <a:r>
            <a:rPr lang="en-GB" b="0" i="0" u="none" dirty="0"/>
            <a:t>Insurance &amp; legal: £1k–£1.5k</a:t>
          </a:r>
          <a:br>
            <a:rPr lang="en-GB" dirty="0"/>
          </a:br>
          <a:r>
            <a:rPr lang="en-GB" b="0" i="0" u="none" dirty="0"/>
            <a:t>Working capital: £5k–£8k</a:t>
          </a:r>
          <a:endParaRPr lang="en-US" dirty="0"/>
        </a:p>
      </dgm:t>
    </dgm:pt>
    <dgm:pt modelId="{204F4E8B-2F07-4A6E-A027-BDA5ACFD5BDD}" type="parTrans" cxnId="{8EC30FBA-4D92-4DCF-8071-2B4CAFB69EF3}">
      <dgm:prSet/>
      <dgm:spPr/>
      <dgm:t>
        <a:bodyPr/>
        <a:lstStyle/>
        <a:p>
          <a:endParaRPr lang="en-US"/>
        </a:p>
      </dgm:t>
    </dgm:pt>
    <dgm:pt modelId="{44C233C7-C4F5-479B-A33E-075B73210B31}" type="sibTrans" cxnId="{8EC30FBA-4D92-4DCF-8071-2B4CAFB69EF3}">
      <dgm:prSet/>
      <dgm:spPr/>
      <dgm:t>
        <a:bodyPr/>
        <a:lstStyle/>
        <a:p>
          <a:endParaRPr lang="en-US"/>
        </a:p>
      </dgm:t>
    </dgm:pt>
    <dgm:pt modelId="{221FD175-71B8-7B4B-859E-B59DEA92C297}" type="pres">
      <dgm:prSet presAssocID="{27412EFD-F8DF-4EA5-A290-160FC18B513C}" presName="linear" presStyleCnt="0">
        <dgm:presLayoutVars>
          <dgm:dir/>
          <dgm:animLvl val="lvl"/>
          <dgm:resizeHandles val="exact"/>
        </dgm:presLayoutVars>
      </dgm:prSet>
      <dgm:spPr/>
    </dgm:pt>
    <dgm:pt modelId="{896D840F-D47D-FA4A-8802-E0917379E3D6}" type="pres">
      <dgm:prSet presAssocID="{C0FBA34E-BF20-44CA-B05D-663776F99263}" presName="parentLin" presStyleCnt="0"/>
      <dgm:spPr/>
    </dgm:pt>
    <dgm:pt modelId="{431DA453-6DF3-B342-BD9D-A688CDB59044}" type="pres">
      <dgm:prSet presAssocID="{C0FBA34E-BF20-44CA-B05D-663776F99263}" presName="parentLeftMargin" presStyleLbl="node1" presStyleIdx="0" presStyleCnt="2"/>
      <dgm:spPr/>
    </dgm:pt>
    <dgm:pt modelId="{899D400A-BE7B-C14F-8104-EFDEE685B1CB}" type="pres">
      <dgm:prSet presAssocID="{C0FBA34E-BF20-44CA-B05D-663776F99263}" presName="parentText" presStyleLbl="node1" presStyleIdx="0" presStyleCnt="2" custLinFactNeighborX="-14801" custLinFactNeighborY="1831">
        <dgm:presLayoutVars>
          <dgm:chMax val="0"/>
          <dgm:bulletEnabled val="1"/>
        </dgm:presLayoutVars>
      </dgm:prSet>
      <dgm:spPr/>
    </dgm:pt>
    <dgm:pt modelId="{10DFCCA1-3083-1D4F-9173-2BE5D06007A5}" type="pres">
      <dgm:prSet presAssocID="{C0FBA34E-BF20-44CA-B05D-663776F99263}" presName="negativeSpace" presStyleCnt="0"/>
      <dgm:spPr/>
    </dgm:pt>
    <dgm:pt modelId="{258AB290-FF89-E340-BAC3-D2A24AF13100}" type="pres">
      <dgm:prSet presAssocID="{C0FBA34E-BF20-44CA-B05D-663776F99263}" presName="childText" presStyleLbl="conFgAcc1" presStyleIdx="0" presStyleCnt="2">
        <dgm:presLayoutVars>
          <dgm:bulletEnabled val="1"/>
        </dgm:presLayoutVars>
      </dgm:prSet>
      <dgm:spPr/>
    </dgm:pt>
    <dgm:pt modelId="{1D1320D4-D69E-E44F-8556-2220299EECC9}" type="pres">
      <dgm:prSet presAssocID="{8BE80362-D173-43E0-B990-1EF82E91B9F4}" presName="spaceBetweenRectangles" presStyleCnt="0"/>
      <dgm:spPr/>
    </dgm:pt>
    <dgm:pt modelId="{98EF1CC7-8ED4-B249-B35A-500091CDF5C0}" type="pres">
      <dgm:prSet presAssocID="{AFD0C89A-E6C2-471E-B2F8-63B14DE5C9A5}" presName="parentLin" presStyleCnt="0"/>
      <dgm:spPr/>
    </dgm:pt>
    <dgm:pt modelId="{1140D1DD-03F9-CF4F-8414-E0684B93B68F}" type="pres">
      <dgm:prSet presAssocID="{AFD0C89A-E6C2-471E-B2F8-63B14DE5C9A5}" presName="parentLeftMargin" presStyleLbl="node1" presStyleIdx="0" presStyleCnt="2"/>
      <dgm:spPr/>
    </dgm:pt>
    <dgm:pt modelId="{7322BDCF-B3AE-E44F-858D-F175D9059FD9}" type="pres">
      <dgm:prSet presAssocID="{AFD0C89A-E6C2-471E-B2F8-63B14DE5C9A5}" presName="parentText" presStyleLbl="node1" presStyleIdx="1" presStyleCnt="2">
        <dgm:presLayoutVars>
          <dgm:chMax val="0"/>
          <dgm:bulletEnabled val="1"/>
        </dgm:presLayoutVars>
      </dgm:prSet>
      <dgm:spPr/>
    </dgm:pt>
    <dgm:pt modelId="{A9CEC368-8E85-EB4B-84BF-83937E475DF7}" type="pres">
      <dgm:prSet presAssocID="{AFD0C89A-E6C2-471E-B2F8-63B14DE5C9A5}" presName="negativeSpace" presStyleCnt="0"/>
      <dgm:spPr/>
    </dgm:pt>
    <dgm:pt modelId="{4FC564F6-5760-A64F-BCAD-119186CF79B2}" type="pres">
      <dgm:prSet presAssocID="{AFD0C89A-E6C2-471E-B2F8-63B14DE5C9A5}" presName="childText" presStyleLbl="conFgAcc1" presStyleIdx="1" presStyleCnt="2" custLinFactNeighborX="-1110" custLinFactNeighborY="32954">
        <dgm:presLayoutVars>
          <dgm:bulletEnabled val="1"/>
        </dgm:presLayoutVars>
      </dgm:prSet>
      <dgm:spPr/>
    </dgm:pt>
  </dgm:ptLst>
  <dgm:cxnLst>
    <dgm:cxn modelId="{C296960C-9FCF-A143-B602-CEB842380E4C}" type="presOf" srcId="{C0FBA34E-BF20-44CA-B05D-663776F99263}" destId="{899D400A-BE7B-C14F-8104-EFDEE685B1CB}" srcOrd="1" destOrd="0" presId="urn:microsoft.com/office/officeart/2005/8/layout/list1"/>
    <dgm:cxn modelId="{985E1B3E-D17A-194A-AA52-02E004916F00}" type="presOf" srcId="{27412EFD-F8DF-4EA5-A290-160FC18B513C}" destId="{221FD175-71B8-7B4B-859E-B59DEA92C297}" srcOrd="0" destOrd="0" presId="urn:microsoft.com/office/officeart/2005/8/layout/list1"/>
    <dgm:cxn modelId="{F1FC6C63-F304-480C-A43D-0336875DB0BE}" srcId="{27412EFD-F8DF-4EA5-A290-160FC18B513C}" destId="{AFD0C89A-E6C2-471E-B2F8-63B14DE5C9A5}" srcOrd="1" destOrd="0" parTransId="{2DBBE387-E31A-4A60-A1F0-02285BB33C0A}" sibTransId="{6894FCF5-22AF-4E19-9C1D-EDAE0B4E2A55}"/>
    <dgm:cxn modelId="{3939A14E-0600-204F-9716-B0BB3EE493C7}" type="presOf" srcId="{C0FBA34E-BF20-44CA-B05D-663776F99263}" destId="{431DA453-6DF3-B342-BD9D-A688CDB59044}" srcOrd="0" destOrd="0" presId="urn:microsoft.com/office/officeart/2005/8/layout/list1"/>
    <dgm:cxn modelId="{0A334D74-186D-49E0-B0F1-BFCCD11E0150}" srcId="{27412EFD-F8DF-4EA5-A290-160FC18B513C}" destId="{C0FBA34E-BF20-44CA-B05D-663776F99263}" srcOrd="0" destOrd="0" parTransId="{A3088C4D-74D9-4F08-BE3D-3DF432BA8B4F}" sibTransId="{8BE80362-D173-43E0-B990-1EF82E91B9F4}"/>
    <dgm:cxn modelId="{5C454289-BFC7-2142-92EB-6D5F2FE1BD15}" type="presOf" srcId="{88578D68-00A4-4553-8B3D-9CA6ACCA1500}" destId="{4FC564F6-5760-A64F-BCAD-119186CF79B2}" srcOrd="0" destOrd="0" presId="urn:microsoft.com/office/officeart/2005/8/layout/list1"/>
    <dgm:cxn modelId="{8EC30FBA-4D92-4DCF-8071-2B4CAFB69EF3}" srcId="{AFD0C89A-E6C2-471E-B2F8-63B14DE5C9A5}" destId="{88578D68-00A4-4553-8B3D-9CA6ACCA1500}" srcOrd="0" destOrd="0" parTransId="{204F4E8B-2F07-4A6E-A027-BDA5ACFD5BDD}" sibTransId="{44C233C7-C4F5-479B-A33E-075B73210B31}"/>
    <dgm:cxn modelId="{C98635F8-E6CD-C846-BA41-4535F4C9E225}" type="presOf" srcId="{AFD0C89A-E6C2-471E-B2F8-63B14DE5C9A5}" destId="{1140D1DD-03F9-CF4F-8414-E0684B93B68F}" srcOrd="0" destOrd="0" presId="urn:microsoft.com/office/officeart/2005/8/layout/list1"/>
    <dgm:cxn modelId="{221CA8FE-8860-BE49-B0EB-01D0FD43B6ED}" type="presOf" srcId="{AFD0C89A-E6C2-471E-B2F8-63B14DE5C9A5}" destId="{7322BDCF-B3AE-E44F-858D-F175D9059FD9}" srcOrd="1" destOrd="0" presId="urn:microsoft.com/office/officeart/2005/8/layout/list1"/>
    <dgm:cxn modelId="{612FF520-8BA1-2442-9ED2-5D2A2B3BF5A5}" type="presParOf" srcId="{221FD175-71B8-7B4B-859E-B59DEA92C297}" destId="{896D840F-D47D-FA4A-8802-E0917379E3D6}" srcOrd="0" destOrd="0" presId="urn:microsoft.com/office/officeart/2005/8/layout/list1"/>
    <dgm:cxn modelId="{2146A723-7F30-3448-9D0D-223B43D237AE}" type="presParOf" srcId="{896D840F-D47D-FA4A-8802-E0917379E3D6}" destId="{431DA453-6DF3-B342-BD9D-A688CDB59044}" srcOrd="0" destOrd="0" presId="urn:microsoft.com/office/officeart/2005/8/layout/list1"/>
    <dgm:cxn modelId="{A076A854-11BF-5140-A04F-D208D092F09C}" type="presParOf" srcId="{896D840F-D47D-FA4A-8802-E0917379E3D6}" destId="{899D400A-BE7B-C14F-8104-EFDEE685B1CB}" srcOrd="1" destOrd="0" presId="urn:microsoft.com/office/officeart/2005/8/layout/list1"/>
    <dgm:cxn modelId="{68B35EF9-7367-B345-A46F-163515EADF41}" type="presParOf" srcId="{221FD175-71B8-7B4B-859E-B59DEA92C297}" destId="{10DFCCA1-3083-1D4F-9173-2BE5D06007A5}" srcOrd="1" destOrd="0" presId="urn:microsoft.com/office/officeart/2005/8/layout/list1"/>
    <dgm:cxn modelId="{0484AB29-A7FA-4D4A-817E-B5FF9932AFB7}" type="presParOf" srcId="{221FD175-71B8-7B4B-859E-B59DEA92C297}" destId="{258AB290-FF89-E340-BAC3-D2A24AF13100}" srcOrd="2" destOrd="0" presId="urn:microsoft.com/office/officeart/2005/8/layout/list1"/>
    <dgm:cxn modelId="{79FA5B80-0181-7844-B0D3-F3E84B2F4FF9}" type="presParOf" srcId="{221FD175-71B8-7B4B-859E-B59DEA92C297}" destId="{1D1320D4-D69E-E44F-8556-2220299EECC9}" srcOrd="3" destOrd="0" presId="urn:microsoft.com/office/officeart/2005/8/layout/list1"/>
    <dgm:cxn modelId="{244B18D9-6C1D-3F45-BD91-594D02338E9F}" type="presParOf" srcId="{221FD175-71B8-7B4B-859E-B59DEA92C297}" destId="{98EF1CC7-8ED4-B249-B35A-500091CDF5C0}" srcOrd="4" destOrd="0" presId="urn:microsoft.com/office/officeart/2005/8/layout/list1"/>
    <dgm:cxn modelId="{30F809F6-DACC-3648-9166-AB62FF0BAD10}" type="presParOf" srcId="{98EF1CC7-8ED4-B249-B35A-500091CDF5C0}" destId="{1140D1DD-03F9-CF4F-8414-E0684B93B68F}" srcOrd="0" destOrd="0" presId="urn:microsoft.com/office/officeart/2005/8/layout/list1"/>
    <dgm:cxn modelId="{6A867488-E7A3-144D-B874-2C3C3D8C60B9}" type="presParOf" srcId="{98EF1CC7-8ED4-B249-B35A-500091CDF5C0}" destId="{7322BDCF-B3AE-E44F-858D-F175D9059FD9}" srcOrd="1" destOrd="0" presId="urn:microsoft.com/office/officeart/2005/8/layout/list1"/>
    <dgm:cxn modelId="{4CF17C2A-692B-284E-809D-342B22818E16}" type="presParOf" srcId="{221FD175-71B8-7B4B-859E-B59DEA92C297}" destId="{A9CEC368-8E85-EB4B-84BF-83937E475DF7}" srcOrd="5" destOrd="0" presId="urn:microsoft.com/office/officeart/2005/8/layout/list1"/>
    <dgm:cxn modelId="{E4EC5AEA-8741-DE43-B123-58F38BA57EFC}" type="presParOf" srcId="{221FD175-71B8-7B4B-859E-B59DEA92C297}" destId="{4FC564F6-5760-A64F-BCAD-119186CF79B2}"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412EFD-F8DF-4EA5-A290-160FC18B513C}"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221FD175-71B8-7B4B-859E-B59DEA92C297}" type="pres">
      <dgm:prSet presAssocID="{27412EFD-F8DF-4EA5-A290-160FC18B513C}" presName="linear" presStyleCnt="0">
        <dgm:presLayoutVars>
          <dgm:dir/>
          <dgm:animLvl val="lvl"/>
          <dgm:resizeHandles val="exact"/>
        </dgm:presLayoutVars>
      </dgm:prSet>
      <dgm:spPr/>
    </dgm:pt>
  </dgm:ptLst>
  <dgm:cxnLst>
    <dgm:cxn modelId="{985E1B3E-D17A-194A-AA52-02E004916F00}" type="presOf" srcId="{27412EFD-F8DF-4EA5-A290-160FC18B513C}" destId="{221FD175-71B8-7B4B-859E-B59DEA92C297}" srcOrd="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288BBD-F5AD-4B28-8065-714088DC248B}"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8ED10889-93F0-484C-9C00-745575DE0155}">
      <dgm:prSet/>
      <dgm:spPr/>
      <dgm:t>
        <a:bodyPr/>
        <a:lstStyle/>
        <a:p>
          <a:r>
            <a:rPr lang="en-GB" dirty="0"/>
            <a:t>Single treatment sessions (sports massage, compression therapy, sauna)</a:t>
          </a:r>
          <a:endParaRPr lang="en-US" dirty="0"/>
        </a:p>
      </dgm:t>
    </dgm:pt>
    <dgm:pt modelId="{FCB25AB7-950A-4D62-A475-288594E6DF20}" type="parTrans" cxnId="{B29262BA-C03F-4359-9E06-F7D719A4D9EC}">
      <dgm:prSet/>
      <dgm:spPr/>
      <dgm:t>
        <a:bodyPr/>
        <a:lstStyle/>
        <a:p>
          <a:endParaRPr lang="en-US"/>
        </a:p>
      </dgm:t>
    </dgm:pt>
    <dgm:pt modelId="{848EBD48-C9B1-4BBB-A3A9-E7D46FEEA4EE}" type="sibTrans" cxnId="{B29262BA-C03F-4359-9E06-F7D719A4D9EC}">
      <dgm:prSet/>
      <dgm:spPr/>
      <dgm:t>
        <a:bodyPr/>
        <a:lstStyle/>
        <a:p>
          <a:endParaRPr lang="en-US"/>
        </a:p>
      </dgm:t>
    </dgm:pt>
    <dgm:pt modelId="{F0131D10-55D6-4840-9761-9ED691CDC908}">
      <dgm:prSet/>
      <dgm:spPr/>
      <dgm:t>
        <a:bodyPr/>
        <a:lstStyle/>
        <a:p>
          <a:r>
            <a:rPr lang="en-GB" dirty="0"/>
            <a:t>Recovery and mobility  group classes</a:t>
          </a:r>
          <a:endParaRPr lang="en-US" dirty="0"/>
        </a:p>
      </dgm:t>
    </dgm:pt>
    <dgm:pt modelId="{E01500D0-A909-4554-ACEE-6A39F434E773}" type="parTrans" cxnId="{2982FB00-2D03-403E-BC9B-43421E8EAAC6}">
      <dgm:prSet/>
      <dgm:spPr/>
      <dgm:t>
        <a:bodyPr/>
        <a:lstStyle/>
        <a:p>
          <a:endParaRPr lang="en-US"/>
        </a:p>
      </dgm:t>
    </dgm:pt>
    <dgm:pt modelId="{15A96729-2F46-4BC8-A8AD-537FC628725B}" type="sibTrans" cxnId="{2982FB00-2D03-403E-BC9B-43421E8EAAC6}">
      <dgm:prSet/>
      <dgm:spPr/>
      <dgm:t>
        <a:bodyPr/>
        <a:lstStyle/>
        <a:p>
          <a:endParaRPr lang="en-US"/>
        </a:p>
      </dgm:t>
    </dgm:pt>
    <dgm:pt modelId="{5D8BED1A-D96B-4248-8F39-1BD55CC71331}">
      <dgm:prSet/>
      <dgm:spPr/>
      <dgm:t>
        <a:bodyPr/>
        <a:lstStyle/>
        <a:p>
          <a:r>
            <a:rPr lang="en-GB" dirty="0"/>
            <a:t>Monthly membership packages</a:t>
          </a:r>
          <a:endParaRPr lang="en-US" dirty="0"/>
        </a:p>
      </dgm:t>
    </dgm:pt>
    <dgm:pt modelId="{23B2770E-A81E-4117-B06B-E6002247265B}" type="parTrans" cxnId="{48A2C170-8EEC-4013-9C58-71157B87930A}">
      <dgm:prSet/>
      <dgm:spPr/>
      <dgm:t>
        <a:bodyPr/>
        <a:lstStyle/>
        <a:p>
          <a:endParaRPr lang="en-US"/>
        </a:p>
      </dgm:t>
    </dgm:pt>
    <dgm:pt modelId="{506F77D7-9FCD-4052-A2BC-3A008085DF17}" type="sibTrans" cxnId="{48A2C170-8EEC-4013-9C58-71157B87930A}">
      <dgm:prSet/>
      <dgm:spPr/>
      <dgm:t>
        <a:bodyPr/>
        <a:lstStyle/>
        <a:p>
          <a:endParaRPr lang="en-US"/>
        </a:p>
      </dgm:t>
    </dgm:pt>
    <dgm:pt modelId="{D38CBD1F-4581-B544-A7EF-6EC63D3DE834}">
      <dgm:prSet/>
      <dgm:spPr/>
      <dgm:t>
        <a:bodyPr/>
        <a:lstStyle/>
        <a:p>
          <a:pPr>
            <a:buNone/>
          </a:pPr>
          <a:r>
            <a:rPr lang="en-GB" dirty="0"/>
            <a:t>Recovery and mobility 1:1 session with the instructor </a:t>
          </a:r>
          <a:endParaRPr lang="en-US" dirty="0"/>
        </a:p>
      </dgm:t>
    </dgm:pt>
    <dgm:pt modelId="{DDBA6A3B-CAC8-E34B-AFEB-E95E258981EA}" type="parTrans" cxnId="{5063288B-8E7E-DD43-A563-70110100C030}">
      <dgm:prSet/>
      <dgm:spPr/>
      <dgm:t>
        <a:bodyPr/>
        <a:lstStyle/>
        <a:p>
          <a:endParaRPr lang="en-GB"/>
        </a:p>
      </dgm:t>
    </dgm:pt>
    <dgm:pt modelId="{7A9E17F4-AD8F-3C43-B6F6-68012909C121}" type="sibTrans" cxnId="{5063288B-8E7E-DD43-A563-70110100C030}">
      <dgm:prSet/>
      <dgm:spPr/>
      <dgm:t>
        <a:bodyPr/>
        <a:lstStyle/>
        <a:p>
          <a:endParaRPr lang="en-GB"/>
        </a:p>
      </dgm:t>
    </dgm:pt>
    <dgm:pt modelId="{D462AF22-14FA-7644-BBC6-FC456B7BD202}">
      <dgm:prSet/>
      <dgm:spPr/>
      <dgm:t>
        <a:bodyPr/>
        <a:lstStyle/>
        <a:p>
          <a:pPr>
            <a:buFont typeface="Arial" panose="020B0604020202020204" pitchFamily="34" charset="0"/>
            <a:buChar char="•"/>
          </a:pPr>
          <a:r>
            <a:rPr lang="en-GB" b="0" i="0" u="none" dirty="0"/>
            <a:t>Member discounts and priority booking</a:t>
          </a:r>
        </a:p>
      </dgm:t>
    </dgm:pt>
    <dgm:pt modelId="{DC48EFA4-DF1D-B04B-8936-E9AA2387FB8C}" type="parTrans" cxnId="{DA5737AC-E458-FC4A-B5CD-0379AAE7A15C}">
      <dgm:prSet/>
      <dgm:spPr/>
      <dgm:t>
        <a:bodyPr/>
        <a:lstStyle/>
        <a:p>
          <a:endParaRPr lang="en-GB"/>
        </a:p>
      </dgm:t>
    </dgm:pt>
    <dgm:pt modelId="{22B099AF-8731-A043-93C7-E0AC495ED38A}" type="sibTrans" cxnId="{DA5737AC-E458-FC4A-B5CD-0379AAE7A15C}">
      <dgm:prSet/>
      <dgm:spPr/>
      <dgm:t>
        <a:bodyPr/>
        <a:lstStyle/>
        <a:p>
          <a:endParaRPr lang="en-GB"/>
        </a:p>
      </dgm:t>
    </dgm:pt>
    <dgm:pt modelId="{9C9B0D4C-AA8F-D743-BF2C-51206FE7EF87}" type="pres">
      <dgm:prSet presAssocID="{AF288BBD-F5AD-4B28-8065-714088DC248B}" presName="Name0" presStyleCnt="0">
        <dgm:presLayoutVars>
          <dgm:dir/>
          <dgm:resizeHandles val="exact"/>
        </dgm:presLayoutVars>
      </dgm:prSet>
      <dgm:spPr/>
    </dgm:pt>
    <dgm:pt modelId="{73B5BD74-F842-CA41-8966-4FF999D9A137}" type="pres">
      <dgm:prSet presAssocID="{8ED10889-93F0-484C-9C00-745575DE0155}" presName="node" presStyleLbl="node1" presStyleIdx="0" presStyleCnt="5">
        <dgm:presLayoutVars>
          <dgm:bulletEnabled val="1"/>
        </dgm:presLayoutVars>
      </dgm:prSet>
      <dgm:spPr/>
    </dgm:pt>
    <dgm:pt modelId="{F3EDB8B5-7B25-4B46-891A-0402313899E9}" type="pres">
      <dgm:prSet presAssocID="{848EBD48-C9B1-4BBB-A3A9-E7D46FEEA4EE}" presName="sibTrans" presStyleLbl="sibTrans1D1" presStyleIdx="0" presStyleCnt="4"/>
      <dgm:spPr/>
    </dgm:pt>
    <dgm:pt modelId="{D6662589-C00C-9541-A242-14E3CFED7941}" type="pres">
      <dgm:prSet presAssocID="{848EBD48-C9B1-4BBB-A3A9-E7D46FEEA4EE}" presName="connectorText" presStyleLbl="sibTrans1D1" presStyleIdx="0" presStyleCnt="4"/>
      <dgm:spPr/>
    </dgm:pt>
    <dgm:pt modelId="{32EE7B2B-B604-3B49-9662-80B60E7DF28C}" type="pres">
      <dgm:prSet presAssocID="{F0131D10-55D6-4840-9761-9ED691CDC908}" presName="node" presStyleLbl="node1" presStyleIdx="1" presStyleCnt="5">
        <dgm:presLayoutVars>
          <dgm:bulletEnabled val="1"/>
        </dgm:presLayoutVars>
      </dgm:prSet>
      <dgm:spPr/>
    </dgm:pt>
    <dgm:pt modelId="{79B0983B-F0E5-5F4F-A6EA-B3813A7206F2}" type="pres">
      <dgm:prSet presAssocID="{15A96729-2F46-4BC8-A8AD-537FC628725B}" presName="sibTrans" presStyleLbl="sibTrans1D1" presStyleIdx="1" presStyleCnt="4"/>
      <dgm:spPr/>
    </dgm:pt>
    <dgm:pt modelId="{0DD101B2-8FC5-D748-AC2A-B8887B0C5A8B}" type="pres">
      <dgm:prSet presAssocID="{15A96729-2F46-4BC8-A8AD-537FC628725B}" presName="connectorText" presStyleLbl="sibTrans1D1" presStyleIdx="1" presStyleCnt="4"/>
      <dgm:spPr/>
    </dgm:pt>
    <dgm:pt modelId="{9BC2AF4B-B1B4-BD43-945F-54EC7D01374F}" type="pres">
      <dgm:prSet presAssocID="{5D8BED1A-D96B-4248-8F39-1BD55CC71331}" presName="node" presStyleLbl="node1" presStyleIdx="2" presStyleCnt="5">
        <dgm:presLayoutVars>
          <dgm:bulletEnabled val="1"/>
        </dgm:presLayoutVars>
      </dgm:prSet>
      <dgm:spPr/>
    </dgm:pt>
    <dgm:pt modelId="{3585CE31-1A59-9A49-8A64-E643F8E78061}" type="pres">
      <dgm:prSet presAssocID="{506F77D7-9FCD-4052-A2BC-3A008085DF17}" presName="sibTrans" presStyleLbl="sibTrans1D1" presStyleIdx="2" presStyleCnt="4"/>
      <dgm:spPr/>
    </dgm:pt>
    <dgm:pt modelId="{6B538E19-ABF2-0444-8972-13AA495D8680}" type="pres">
      <dgm:prSet presAssocID="{506F77D7-9FCD-4052-A2BC-3A008085DF17}" presName="connectorText" presStyleLbl="sibTrans1D1" presStyleIdx="2" presStyleCnt="4"/>
      <dgm:spPr/>
    </dgm:pt>
    <dgm:pt modelId="{8537511D-8DEC-394C-AFCD-6101FAEA319F}" type="pres">
      <dgm:prSet presAssocID="{D38CBD1F-4581-B544-A7EF-6EC63D3DE834}" presName="node" presStyleLbl="node1" presStyleIdx="3" presStyleCnt="5">
        <dgm:presLayoutVars>
          <dgm:bulletEnabled val="1"/>
        </dgm:presLayoutVars>
      </dgm:prSet>
      <dgm:spPr/>
    </dgm:pt>
    <dgm:pt modelId="{29849F23-5117-5045-8C28-DC342AD6CA61}" type="pres">
      <dgm:prSet presAssocID="{7A9E17F4-AD8F-3C43-B6F6-68012909C121}" presName="sibTrans" presStyleLbl="sibTrans1D1" presStyleIdx="3" presStyleCnt="4"/>
      <dgm:spPr/>
    </dgm:pt>
    <dgm:pt modelId="{5DF4C56C-F824-4742-9422-989D95D93A00}" type="pres">
      <dgm:prSet presAssocID="{7A9E17F4-AD8F-3C43-B6F6-68012909C121}" presName="connectorText" presStyleLbl="sibTrans1D1" presStyleIdx="3" presStyleCnt="4"/>
      <dgm:spPr/>
    </dgm:pt>
    <dgm:pt modelId="{C1BC33B3-944C-3248-BCE2-750C0CF7182F}" type="pres">
      <dgm:prSet presAssocID="{D462AF22-14FA-7644-BBC6-FC456B7BD202}" presName="node" presStyleLbl="node1" presStyleIdx="4" presStyleCnt="5">
        <dgm:presLayoutVars>
          <dgm:bulletEnabled val="1"/>
        </dgm:presLayoutVars>
      </dgm:prSet>
      <dgm:spPr/>
    </dgm:pt>
  </dgm:ptLst>
  <dgm:cxnLst>
    <dgm:cxn modelId="{2982FB00-2D03-403E-BC9B-43421E8EAAC6}" srcId="{AF288BBD-F5AD-4B28-8065-714088DC248B}" destId="{F0131D10-55D6-4840-9761-9ED691CDC908}" srcOrd="1" destOrd="0" parTransId="{E01500D0-A909-4554-ACEE-6A39F434E773}" sibTransId="{15A96729-2F46-4BC8-A8AD-537FC628725B}"/>
    <dgm:cxn modelId="{422D8E01-3FBC-2F47-888D-0092060ADA24}" type="presOf" srcId="{15A96729-2F46-4BC8-A8AD-537FC628725B}" destId="{0DD101B2-8FC5-D748-AC2A-B8887B0C5A8B}" srcOrd="1" destOrd="0" presId="urn:microsoft.com/office/officeart/2016/7/layout/RepeatingBendingProcessNew"/>
    <dgm:cxn modelId="{45E05112-5BF9-3D45-BEDB-08D11860EC6F}" type="presOf" srcId="{848EBD48-C9B1-4BBB-A3A9-E7D46FEEA4EE}" destId="{F3EDB8B5-7B25-4B46-891A-0402313899E9}" srcOrd="0" destOrd="0" presId="urn:microsoft.com/office/officeart/2016/7/layout/RepeatingBendingProcessNew"/>
    <dgm:cxn modelId="{E17E3622-8758-564B-8B3A-066893AF9043}" type="presOf" srcId="{5D8BED1A-D96B-4248-8F39-1BD55CC71331}" destId="{9BC2AF4B-B1B4-BD43-945F-54EC7D01374F}" srcOrd="0" destOrd="0" presId="urn:microsoft.com/office/officeart/2016/7/layout/RepeatingBendingProcessNew"/>
    <dgm:cxn modelId="{7A528741-E546-2140-BFFE-3F18E9F885CA}" type="presOf" srcId="{AF288BBD-F5AD-4B28-8065-714088DC248B}" destId="{9C9B0D4C-AA8F-D743-BF2C-51206FE7EF87}" srcOrd="0" destOrd="0" presId="urn:microsoft.com/office/officeart/2016/7/layout/RepeatingBendingProcessNew"/>
    <dgm:cxn modelId="{48A2C170-8EEC-4013-9C58-71157B87930A}" srcId="{AF288BBD-F5AD-4B28-8065-714088DC248B}" destId="{5D8BED1A-D96B-4248-8F39-1BD55CC71331}" srcOrd="2" destOrd="0" parTransId="{23B2770E-A81E-4117-B06B-E6002247265B}" sibTransId="{506F77D7-9FCD-4052-A2BC-3A008085DF17}"/>
    <dgm:cxn modelId="{398C4357-83E0-B346-86DB-E64C43CD0DE6}" type="presOf" srcId="{7A9E17F4-AD8F-3C43-B6F6-68012909C121}" destId="{5DF4C56C-F824-4742-9422-989D95D93A00}" srcOrd="1" destOrd="0" presId="urn:microsoft.com/office/officeart/2016/7/layout/RepeatingBendingProcessNew"/>
    <dgm:cxn modelId="{CEB36979-1DD7-0E43-97FE-AB02D9541302}" type="presOf" srcId="{D38CBD1F-4581-B544-A7EF-6EC63D3DE834}" destId="{8537511D-8DEC-394C-AFCD-6101FAEA319F}" srcOrd="0" destOrd="0" presId="urn:microsoft.com/office/officeart/2016/7/layout/RepeatingBendingProcessNew"/>
    <dgm:cxn modelId="{2FC7097E-AB45-294D-9744-116DFE960A36}" type="presOf" srcId="{8ED10889-93F0-484C-9C00-745575DE0155}" destId="{73B5BD74-F842-CA41-8966-4FF999D9A137}" srcOrd="0" destOrd="0" presId="urn:microsoft.com/office/officeart/2016/7/layout/RepeatingBendingProcessNew"/>
    <dgm:cxn modelId="{5063288B-8E7E-DD43-A563-70110100C030}" srcId="{AF288BBD-F5AD-4B28-8065-714088DC248B}" destId="{D38CBD1F-4581-B544-A7EF-6EC63D3DE834}" srcOrd="3" destOrd="0" parTransId="{DDBA6A3B-CAC8-E34B-AFEB-E95E258981EA}" sibTransId="{7A9E17F4-AD8F-3C43-B6F6-68012909C121}"/>
    <dgm:cxn modelId="{AA526190-ACC2-0347-8EFC-7957A32294DF}" type="presOf" srcId="{7A9E17F4-AD8F-3C43-B6F6-68012909C121}" destId="{29849F23-5117-5045-8C28-DC342AD6CA61}" srcOrd="0" destOrd="0" presId="urn:microsoft.com/office/officeart/2016/7/layout/RepeatingBendingProcessNew"/>
    <dgm:cxn modelId="{F35DB191-C999-084E-9FF1-25E928489A14}" type="presOf" srcId="{506F77D7-9FCD-4052-A2BC-3A008085DF17}" destId="{3585CE31-1A59-9A49-8A64-E643F8E78061}" srcOrd="0" destOrd="0" presId="urn:microsoft.com/office/officeart/2016/7/layout/RepeatingBendingProcessNew"/>
    <dgm:cxn modelId="{181EAA97-3339-0047-8139-7E6D1006CF82}" type="presOf" srcId="{848EBD48-C9B1-4BBB-A3A9-E7D46FEEA4EE}" destId="{D6662589-C00C-9541-A242-14E3CFED7941}" srcOrd="1" destOrd="0" presId="urn:microsoft.com/office/officeart/2016/7/layout/RepeatingBendingProcessNew"/>
    <dgm:cxn modelId="{B684E2A3-ADE8-4745-A0B5-E161C857AEBF}" type="presOf" srcId="{F0131D10-55D6-4840-9761-9ED691CDC908}" destId="{32EE7B2B-B604-3B49-9662-80B60E7DF28C}" srcOrd="0" destOrd="0" presId="urn:microsoft.com/office/officeart/2016/7/layout/RepeatingBendingProcessNew"/>
    <dgm:cxn modelId="{DA5737AC-E458-FC4A-B5CD-0379AAE7A15C}" srcId="{AF288BBD-F5AD-4B28-8065-714088DC248B}" destId="{D462AF22-14FA-7644-BBC6-FC456B7BD202}" srcOrd="4" destOrd="0" parTransId="{DC48EFA4-DF1D-B04B-8936-E9AA2387FB8C}" sibTransId="{22B099AF-8731-A043-93C7-E0AC495ED38A}"/>
    <dgm:cxn modelId="{E1894FB6-FBCF-7B41-B3CB-DB9314112D7D}" type="presOf" srcId="{D462AF22-14FA-7644-BBC6-FC456B7BD202}" destId="{C1BC33B3-944C-3248-BCE2-750C0CF7182F}" srcOrd="0" destOrd="0" presId="urn:microsoft.com/office/officeart/2016/7/layout/RepeatingBendingProcessNew"/>
    <dgm:cxn modelId="{B29262BA-C03F-4359-9E06-F7D719A4D9EC}" srcId="{AF288BBD-F5AD-4B28-8065-714088DC248B}" destId="{8ED10889-93F0-484C-9C00-745575DE0155}" srcOrd="0" destOrd="0" parTransId="{FCB25AB7-950A-4D62-A475-288594E6DF20}" sibTransId="{848EBD48-C9B1-4BBB-A3A9-E7D46FEEA4EE}"/>
    <dgm:cxn modelId="{2441B4E5-9586-9B48-A0BA-6C61D27DA122}" type="presOf" srcId="{15A96729-2F46-4BC8-A8AD-537FC628725B}" destId="{79B0983B-F0E5-5F4F-A6EA-B3813A7206F2}" srcOrd="0" destOrd="0" presId="urn:microsoft.com/office/officeart/2016/7/layout/RepeatingBendingProcessNew"/>
    <dgm:cxn modelId="{3558BAEA-2061-4D43-A5DD-427D032E2F77}" type="presOf" srcId="{506F77D7-9FCD-4052-A2BC-3A008085DF17}" destId="{6B538E19-ABF2-0444-8972-13AA495D8680}" srcOrd="1" destOrd="0" presId="urn:microsoft.com/office/officeart/2016/7/layout/RepeatingBendingProcessNew"/>
    <dgm:cxn modelId="{3366F053-81CD-2449-A96B-41C1C6C9E34F}" type="presParOf" srcId="{9C9B0D4C-AA8F-D743-BF2C-51206FE7EF87}" destId="{73B5BD74-F842-CA41-8966-4FF999D9A137}" srcOrd="0" destOrd="0" presId="urn:microsoft.com/office/officeart/2016/7/layout/RepeatingBendingProcessNew"/>
    <dgm:cxn modelId="{DE8430BB-1055-C049-A319-7DEE541F6D8F}" type="presParOf" srcId="{9C9B0D4C-AA8F-D743-BF2C-51206FE7EF87}" destId="{F3EDB8B5-7B25-4B46-891A-0402313899E9}" srcOrd="1" destOrd="0" presId="urn:microsoft.com/office/officeart/2016/7/layout/RepeatingBendingProcessNew"/>
    <dgm:cxn modelId="{AE1169D6-459F-1945-9887-CC0B48311282}" type="presParOf" srcId="{F3EDB8B5-7B25-4B46-891A-0402313899E9}" destId="{D6662589-C00C-9541-A242-14E3CFED7941}" srcOrd="0" destOrd="0" presId="urn:microsoft.com/office/officeart/2016/7/layout/RepeatingBendingProcessNew"/>
    <dgm:cxn modelId="{F1E557E0-F4E1-7448-BD29-B363C74628F3}" type="presParOf" srcId="{9C9B0D4C-AA8F-D743-BF2C-51206FE7EF87}" destId="{32EE7B2B-B604-3B49-9662-80B60E7DF28C}" srcOrd="2" destOrd="0" presId="urn:microsoft.com/office/officeart/2016/7/layout/RepeatingBendingProcessNew"/>
    <dgm:cxn modelId="{FEC262FD-990C-2F44-A91A-5B6D32150497}" type="presParOf" srcId="{9C9B0D4C-AA8F-D743-BF2C-51206FE7EF87}" destId="{79B0983B-F0E5-5F4F-A6EA-B3813A7206F2}" srcOrd="3" destOrd="0" presId="urn:microsoft.com/office/officeart/2016/7/layout/RepeatingBendingProcessNew"/>
    <dgm:cxn modelId="{F87259F3-0915-7A49-BDED-DD8E1A6562BE}" type="presParOf" srcId="{79B0983B-F0E5-5F4F-A6EA-B3813A7206F2}" destId="{0DD101B2-8FC5-D748-AC2A-B8887B0C5A8B}" srcOrd="0" destOrd="0" presId="urn:microsoft.com/office/officeart/2016/7/layout/RepeatingBendingProcessNew"/>
    <dgm:cxn modelId="{70849B9E-7873-6A48-A0A4-82066141CD73}" type="presParOf" srcId="{9C9B0D4C-AA8F-D743-BF2C-51206FE7EF87}" destId="{9BC2AF4B-B1B4-BD43-945F-54EC7D01374F}" srcOrd="4" destOrd="0" presId="urn:microsoft.com/office/officeart/2016/7/layout/RepeatingBendingProcessNew"/>
    <dgm:cxn modelId="{5D810D2F-C29E-E544-9831-E628A3E2276A}" type="presParOf" srcId="{9C9B0D4C-AA8F-D743-BF2C-51206FE7EF87}" destId="{3585CE31-1A59-9A49-8A64-E643F8E78061}" srcOrd="5" destOrd="0" presId="urn:microsoft.com/office/officeart/2016/7/layout/RepeatingBendingProcessNew"/>
    <dgm:cxn modelId="{8DC70B9F-B87C-F843-8E20-5C44E4EAC6BC}" type="presParOf" srcId="{3585CE31-1A59-9A49-8A64-E643F8E78061}" destId="{6B538E19-ABF2-0444-8972-13AA495D8680}" srcOrd="0" destOrd="0" presId="urn:microsoft.com/office/officeart/2016/7/layout/RepeatingBendingProcessNew"/>
    <dgm:cxn modelId="{8EF6FEA0-8B7C-F749-AED6-E6E02CB8C9AD}" type="presParOf" srcId="{9C9B0D4C-AA8F-D743-BF2C-51206FE7EF87}" destId="{8537511D-8DEC-394C-AFCD-6101FAEA319F}" srcOrd="6" destOrd="0" presId="urn:microsoft.com/office/officeart/2016/7/layout/RepeatingBendingProcessNew"/>
    <dgm:cxn modelId="{1DC81DBA-7FB8-6648-B787-9162EBB5AF4C}" type="presParOf" srcId="{9C9B0D4C-AA8F-D743-BF2C-51206FE7EF87}" destId="{29849F23-5117-5045-8C28-DC342AD6CA61}" srcOrd="7" destOrd="0" presId="urn:microsoft.com/office/officeart/2016/7/layout/RepeatingBendingProcessNew"/>
    <dgm:cxn modelId="{6BB4BDDB-20CF-9242-B5B3-B80A72BA537C}" type="presParOf" srcId="{29849F23-5117-5045-8C28-DC342AD6CA61}" destId="{5DF4C56C-F824-4742-9422-989D95D93A00}" srcOrd="0" destOrd="0" presId="urn:microsoft.com/office/officeart/2016/7/layout/RepeatingBendingProcessNew"/>
    <dgm:cxn modelId="{EA8C2AC1-84C1-0740-B618-210583E370C1}" type="presParOf" srcId="{9C9B0D4C-AA8F-D743-BF2C-51206FE7EF87}" destId="{C1BC33B3-944C-3248-BCE2-750C0CF7182F}" srcOrd="8" destOrd="0" presId="urn:microsoft.com/office/officeart/2016/7/layout/RepeatingBendingProcessNew"/>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63944-F4A2-4148-B660-5D70696E8B03}">
      <dsp:nvSpPr>
        <dsp:cNvPr id="0" name=""/>
        <dsp:cNvSpPr/>
      </dsp:nvSpPr>
      <dsp:spPr>
        <a:xfrm>
          <a:off x="1815916" y="1026491"/>
          <a:ext cx="386367" cy="91440"/>
        </a:xfrm>
        <a:custGeom>
          <a:avLst/>
          <a:gdLst/>
          <a:ahLst/>
          <a:cxnLst/>
          <a:rect l="0" t="0" r="0" b="0"/>
          <a:pathLst>
            <a:path>
              <a:moveTo>
                <a:pt x="0" y="45720"/>
              </a:moveTo>
              <a:lnTo>
                <a:pt x="38636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8675" y="1070127"/>
        <a:ext cx="20848" cy="4169"/>
      </dsp:txXfrm>
    </dsp:sp>
    <dsp:sp modelId="{BC53AECF-F380-E847-81F7-A2D64060AC2B}">
      <dsp:nvSpPr>
        <dsp:cNvPr id="0" name=""/>
        <dsp:cNvSpPr/>
      </dsp:nvSpPr>
      <dsp:spPr>
        <a:xfrm>
          <a:off x="4815" y="528341"/>
          <a:ext cx="1812900" cy="1087740"/>
        </a:xfrm>
        <a:prstGeom prst="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8834" tIns="93247" rIns="88834" bIns="93247" numCol="1" spcCol="1270" anchor="ctr" anchorCtr="0">
          <a:noAutofit/>
        </a:bodyPr>
        <a:lstStyle/>
        <a:p>
          <a:pPr marL="0" lvl="0" indent="0" algn="ctr" defTabSz="533400">
            <a:lnSpc>
              <a:spcPct val="90000"/>
            </a:lnSpc>
            <a:spcBef>
              <a:spcPct val="0"/>
            </a:spcBef>
            <a:spcAft>
              <a:spcPct val="35000"/>
            </a:spcAft>
            <a:buNone/>
          </a:pPr>
          <a:r>
            <a:rPr lang="en-GB" sz="1200" kern="1200"/>
            <a:t>Instagram &amp; TikTok content , with focus on educational content </a:t>
          </a:r>
          <a:endParaRPr lang="en-US" sz="1200" kern="1200"/>
        </a:p>
      </dsp:txBody>
      <dsp:txXfrm>
        <a:off x="4815" y="528341"/>
        <a:ext cx="1812900" cy="1087740"/>
      </dsp:txXfrm>
    </dsp:sp>
    <dsp:sp modelId="{22C35C9A-194E-B445-B319-405A48F60E98}">
      <dsp:nvSpPr>
        <dsp:cNvPr id="0" name=""/>
        <dsp:cNvSpPr/>
      </dsp:nvSpPr>
      <dsp:spPr>
        <a:xfrm>
          <a:off x="4045783" y="1026491"/>
          <a:ext cx="386367" cy="91440"/>
        </a:xfrm>
        <a:custGeom>
          <a:avLst/>
          <a:gdLst/>
          <a:ahLst/>
          <a:cxnLst/>
          <a:rect l="0" t="0" r="0" b="0"/>
          <a:pathLst>
            <a:path>
              <a:moveTo>
                <a:pt x="0" y="45720"/>
              </a:moveTo>
              <a:lnTo>
                <a:pt x="386367" y="45720"/>
              </a:lnTo>
            </a:path>
          </a:pathLst>
        </a:custGeom>
        <a:noFill/>
        <a:ln w="9525" cap="rnd" cmpd="sng" algn="ctr">
          <a:solidFill>
            <a:schemeClr val="accent5">
              <a:hueOff val="-668312"/>
              <a:satOff val="367"/>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28543" y="1070127"/>
        <a:ext cx="20848" cy="4169"/>
      </dsp:txXfrm>
    </dsp:sp>
    <dsp:sp modelId="{CA256C57-16B5-164E-BEA4-7949E0D5F835}">
      <dsp:nvSpPr>
        <dsp:cNvPr id="0" name=""/>
        <dsp:cNvSpPr/>
      </dsp:nvSpPr>
      <dsp:spPr>
        <a:xfrm>
          <a:off x="2234683" y="528341"/>
          <a:ext cx="1812900" cy="1087740"/>
        </a:xfrm>
        <a:prstGeom prst="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8834" tIns="93247" rIns="88834" bIns="93247" numCol="1" spcCol="1270" anchor="ctr" anchorCtr="0">
          <a:noAutofit/>
        </a:bodyPr>
        <a:lstStyle/>
        <a:p>
          <a:pPr marL="0" lvl="0" indent="0" algn="ctr" defTabSz="533400">
            <a:lnSpc>
              <a:spcPct val="90000"/>
            </a:lnSpc>
            <a:spcBef>
              <a:spcPct val="0"/>
            </a:spcBef>
            <a:spcAft>
              <a:spcPct val="35000"/>
            </a:spcAft>
            <a:buNone/>
          </a:pPr>
          <a:r>
            <a:rPr lang="en-US" sz="1200" kern="1200"/>
            <a:t>Paid Advertising ( Google Search Ads, Meta Facebook &amp; Instagram Ads ) </a:t>
          </a:r>
        </a:p>
      </dsp:txBody>
      <dsp:txXfrm>
        <a:off x="2234683" y="528341"/>
        <a:ext cx="1812900" cy="1087740"/>
      </dsp:txXfrm>
    </dsp:sp>
    <dsp:sp modelId="{75EADE45-0D66-8D4D-A273-CC39325CB50B}">
      <dsp:nvSpPr>
        <dsp:cNvPr id="0" name=""/>
        <dsp:cNvSpPr/>
      </dsp:nvSpPr>
      <dsp:spPr>
        <a:xfrm>
          <a:off x="911266" y="1614281"/>
          <a:ext cx="4459734" cy="386367"/>
        </a:xfrm>
        <a:custGeom>
          <a:avLst/>
          <a:gdLst/>
          <a:ahLst/>
          <a:cxnLst/>
          <a:rect l="0" t="0" r="0" b="0"/>
          <a:pathLst>
            <a:path>
              <a:moveTo>
                <a:pt x="4459734" y="0"/>
              </a:moveTo>
              <a:lnTo>
                <a:pt x="4459734" y="210283"/>
              </a:lnTo>
              <a:lnTo>
                <a:pt x="0" y="210283"/>
              </a:lnTo>
              <a:lnTo>
                <a:pt x="0" y="386367"/>
              </a:lnTo>
            </a:path>
          </a:pathLst>
        </a:custGeom>
        <a:noFill/>
        <a:ln w="9525" cap="rnd" cmpd="sng" algn="ctr">
          <a:solidFill>
            <a:schemeClr val="accent5">
              <a:hueOff val="-1336625"/>
              <a:satOff val="735"/>
              <a:lumOff val="35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9153" y="1805380"/>
        <a:ext cx="223959" cy="4169"/>
      </dsp:txXfrm>
    </dsp:sp>
    <dsp:sp modelId="{C27C0BA5-41DE-CD41-BB0D-C5AFB4037DD9}">
      <dsp:nvSpPr>
        <dsp:cNvPr id="0" name=""/>
        <dsp:cNvSpPr/>
      </dsp:nvSpPr>
      <dsp:spPr>
        <a:xfrm>
          <a:off x="4464550" y="528341"/>
          <a:ext cx="1812900" cy="1087740"/>
        </a:xfrm>
        <a:prstGeom prst="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8834" tIns="93247" rIns="88834" bIns="93247" numCol="1" spcCol="1270" anchor="ctr" anchorCtr="0">
          <a:noAutofit/>
        </a:bodyPr>
        <a:lstStyle/>
        <a:p>
          <a:pPr marL="0" lvl="0" indent="0" algn="ctr" defTabSz="533400">
            <a:lnSpc>
              <a:spcPct val="90000"/>
            </a:lnSpc>
            <a:spcBef>
              <a:spcPct val="0"/>
            </a:spcBef>
            <a:spcAft>
              <a:spcPct val="35000"/>
            </a:spcAft>
            <a:buNone/>
          </a:pPr>
          <a:r>
            <a:rPr lang="en-US" sz="1200" kern="1200"/>
            <a:t>Influencer Marketing, ex football players, athletes (  with a following of sports enthusiasts  ) </a:t>
          </a:r>
        </a:p>
      </dsp:txBody>
      <dsp:txXfrm>
        <a:off x="4464550" y="528341"/>
        <a:ext cx="1812900" cy="1087740"/>
      </dsp:txXfrm>
    </dsp:sp>
    <dsp:sp modelId="{7DC437F6-28C2-5B44-8EC7-32BC28E879D6}">
      <dsp:nvSpPr>
        <dsp:cNvPr id="0" name=""/>
        <dsp:cNvSpPr/>
      </dsp:nvSpPr>
      <dsp:spPr>
        <a:xfrm>
          <a:off x="1815916" y="2531199"/>
          <a:ext cx="386367" cy="91440"/>
        </a:xfrm>
        <a:custGeom>
          <a:avLst/>
          <a:gdLst/>
          <a:ahLst/>
          <a:cxnLst/>
          <a:rect l="0" t="0" r="0" b="0"/>
          <a:pathLst>
            <a:path>
              <a:moveTo>
                <a:pt x="0" y="45720"/>
              </a:moveTo>
              <a:lnTo>
                <a:pt x="386367" y="45720"/>
              </a:lnTo>
            </a:path>
          </a:pathLst>
        </a:custGeom>
        <a:noFill/>
        <a:ln w="9525" cap="rnd" cmpd="sng" algn="ctr">
          <a:solidFill>
            <a:schemeClr val="accent5">
              <a:hueOff val="-2004937"/>
              <a:satOff val="1102"/>
              <a:lumOff val="5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98675" y="2574834"/>
        <a:ext cx="20848" cy="4169"/>
      </dsp:txXfrm>
    </dsp:sp>
    <dsp:sp modelId="{2CF2115D-BD58-944F-A77A-05A10E1F1C75}">
      <dsp:nvSpPr>
        <dsp:cNvPr id="0" name=""/>
        <dsp:cNvSpPr/>
      </dsp:nvSpPr>
      <dsp:spPr>
        <a:xfrm>
          <a:off x="4815" y="2033049"/>
          <a:ext cx="1812900" cy="1087740"/>
        </a:xfrm>
        <a:prstGeom prst="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8834" tIns="93247" rIns="88834" bIns="93247" numCol="1" spcCol="1270" anchor="ctr" anchorCtr="0">
          <a:noAutofit/>
        </a:bodyPr>
        <a:lstStyle/>
        <a:p>
          <a:pPr marL="0" lvl="0" indent="0" algn="ctr" defTabSz="533400">
            <a:lnSpc>
              <a:spcPct val="90000"/>
            </a:lnSpc>
            <a:spcBef>
              <a:spcPct val="0"/>
            </a:spcBef>
            <a:spcAft>
              <a:spcPct val="35000"/>
            </a:spcAft>
            <a:buNone/>
          </a:pPr>
          <a:r>
            <a:rPr lang="en-US" sz="1200" kern="1200"/>
            <a:t>Partnerships with local gyms, personal trainers, running clubs</a:t>
          </a:r>
          <a:endParaRPr lang="en-US" sz="1200" kern="1200" dirty="0"/>
        </a:p>
      </dsp:txBody>
      <dsp:txXfrm>
        <a:off x="4815" y="2033049"/>
        <a:ext cx="1812900" cy="1087740"/>
      </dsp:txXfrm>
    </dsp:sp>
    <dsp:sp modelId="{6AC789E6-BCDB-6448-85BF-BD37ED03720F}">
      <dsp:nvSpPr>
        <dsp:cNvPr id="0" name=""/>
        <dsp:cNvSpPr/>
      </dsp:nvSpPr>
      <dsp:spPr>
        <a:xfrm>
          <a:off x="2234683" y="2033049"/>
          <a:ext cx="1812900" cy="1087740"/>
        </a:xfrm>
        <a:prstGeom prst="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88834" tIns="93247" rIns="88834" bIns="93247" numCol="1" spcCol="1270" anchor="t" anchorCtr="0">
          <a:noAutofit/>
        </a:bodyPr>
        <a:lstStyle/>
        <a:p>
          <a:pPr marL="0" lvl="0" indent="0" algn="l" defTabSz="533400">
            <a:lnSpc>
              <a:spcPct val="90000"/>
            </a:lnSpc>
            <a:spcBef>
              <a:spcPct val="0"/>
            </a:spcBef>
            <a:spcAft>
              <a:spcPct val="35000"/>
            </a:spcAft>
            <a:buNone/>
          </a:pPr>
          <a:endParaRPr lang="en-US" sz="1200" kern="1200"/>
        </a:p>
        <a:p>
          <a:pPr marL="0" lvl="0" indent="0" algn="l" defTabSz="533400">
            <a:lnSpc>
              <a:spcPct val="90000"/>
            </a:lnSpc>
            <a:spcBef>
              <a:spcPct val="0"/>
            </a:spcBef>
            <a:spcAft>
              <a:spcPct val="35000"/>
            </a:spcAft>
            <a:buNone/>
          </a:pPr>
          <a:r>
            <a:rPr lang="en-US" sz="1200" kern="1200"/>
            <a:t>Email Marketing Campaigns </a:t>
          </a:r>
          <a:endParaRPr lang="en-US" sz="1200" kern="1200" dirty="0"/>
        </a:p>
        <a:p>
          <a:pPr marL="57150" lvl="1" indent="-57150" algn="l" defTabSz="400050">
            <a:lnSpc>
              <a:spcPct val="90000"/>
            </a:lnSpc>
            <a:spcBef>
              <a:spcPct val="0"/>
            </a:spcBef>
            <a:spcAft>
              <a:spcPct val="15000"/>
            </a:spcAft>
            <a:buChar char="•"/>
          </a:pPr>
          <a:endParaRPr lang="en-US" sz="900" kern="1200" dirty="0"/>
        </a:p>
      </dsp:txBody>
      <dsp:txXfrm>
        <a:off x="2234683" y="2033049"/>
        <a:ext cx="1812900" cy="1087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AB290-FF89-E340-BAC3-D2A24AF13100}">
      <dsp:nvSpPr>
        <dsp:cNvPr id="0" name=""/>
        <dsp:cNvSpPr/>
      </dsp:nvSpPr>
      <dsp:spPr>
        <a:xfrm>
          <a:off x="0" y="396756"/>
          <a:ext cx="10131425" cy="554399"/>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9D400A-BE7B-C14F-8104-EFDEE685B1CB}">
      <dsp:nvSpPr>
        <dsp:cNvPr id="0" name=""/>
        <dsp:cNvSpPr/>
      </dsp:nvSpPr>
      <dsp:spPr>
        <a:xfrm>
          <a:off x="431593" y="83927"/>
          <a:ext cx="7091997" cy="6494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8061" tIns="0" rIns="268061" bIns="0" numCol="1" spcCol="1270" anchor="ctr" anchorCtr="0">
          <a:noAutofit/>
        </a:bodyPr>
        <a:lstStyle/>
        <a:p>
          <a:pPr marL="0" lvl="0" indent="0" algn="l" defTabSz="977900">
            <a:lnSpc>
              <a:spcPct val="90000"/>
            </a:lnSpc>
            <a:spcBef>
              <a:spcPct val="0"/>
            </a:spcBef>
            <a:spcAft>
              <a:spcPct val="35000"/>
            </a:spcAft>
            <a:buNone/>
          </a:pPr>
          <a:r>
            <a:rPr lang="en-GB" sz="2200" b="1" i="0" u="none" kern="1200"/>
            <a:t>Total funding required: £40,000</a:t>
          </a:r>
          <a:endParaRPr lang="en-US" sz="2200" kern="1200" dirty="0"/>
        </a:p>
      </dsp:txBody>
      <dsp:txXfrm>
        <a:off x="463296" y="115630"/>
        <a:ext cx="7028591" cy="586034"/>
      </dsp:txXfrm>
    </dsp:sp>
    <dsp:sp modelId="{4FC564F6-5760-A64F-BCAD-119186CF79B2}">
      <dsp:nvSpPr>
        <dsp:cNvPr id="0" name=""/>
        <dsp:cNvSpPr/>
      </dsp:nvSpPr>
      <dsp:spPr>
        <a:xfrm>
          <a:off x="0" y="1466712"/>
          <a:ext cx="10131425" cy="2182949"/>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6311" tIns="458216" rIns="786311" bIns="156464" numCol="1" spcCol="1270" anchor="t" anchorCtr="0">
          <a:noAutofit/>
        </a:bodyPr>
        <a:lstStyle/>
        <a:p>
          <a:pPr marL="228600" lvl="1" indent="-228600" algn="l" defTabSz="977900">
            <a:lnSpc>
              <a:spcPct val="90000"/>
            </a:lnSpc>
            <a:spcBef>
              <a:spcPct val="0"/>
            </a:spcBef>
            <a:spcAft>
              <a:spcPct val="15000"/>
            </a:spcAft>
            <a:buNone/>
          </a:pPr>
          <a:r>
            <a:rPr lang="en-GB" sz="2200" b="0" i="0" u="none" kern="1200" dirty="0"/>
            <a:t>   Premises: £4k–£8k</a:t>
          </a:r>
          <a:br>
            <a:rPr lang="en-GB" sz="2200" kern="1200" dirty="0"/>
          </a:br>
          <a:r>
            <a:rPr lang="en-GB" sz="2200" b="0" i="0" u="none" kern="1200" dirty="0"/>
            <a:t>Equipment: £8k–£15k</a:t>
          </a:r>
          <a:br>
            <a:rPr lang="en-GB" sz="2200" kern="1200" dirty="0"/>
          </a:br>
          <a:r>
            <a:rPr lang="en-GB" sz="2200" b="0" i="0" u="none" kern="1200" dirty="0"/>
            <a:t>Marketing: £2k–£3k</a:t>
          </a:r>
          <a:br>
            <a:rPr lang="en-GB" sz="2200" kern="1200" dirty="0"/>
          </a:br>
          <a:r>
            <a:rPr lang="en-GB" sz="2200" b="0" i="0" u="none" kern="1200" dirty="0"/>
            <a:t>Insurance &amp; legal: £1k–£1.5k</a:t>
          </a:r>
          <a:br>
            <a:rPr lang="en-GB" sz="2200" kern="1200" dirty="0"/>
          </a:br>
          <a:r>
            <a:rPr lang="en-GB" sz="2200" b="0" i="0" u="none" kern="1200" dirty="0"/>
            <a:t>Working capital: £5k–£8k</a:t>
          </a:r>
          <a:endParaRPr lang="en-US" sz="2200" kern="1200" dirty="0"/>
        </a:p>
      </dsp:txBody>
      <dsp:txXfrm>
        <a:off x="0" y="1466712"/>
        <a:ext cx="10131425" cy="2182949"/>
      </dsp:txXfrm>
    </dsp:sp>
    <dsp:sp modelId="{7322BDCF-B3AE-E44F-858D-F175D9059FD9}">
      <dsp:nvSpPr>
        <dsp:cNvPr id="0" name=""/>
        <dsp:cNvSpPr/>
      </dsp:nvSpPr>
      <dsp:spPr>
        <a:xfrm>
          <a:off x="506571" y="1069956"/>
          <a:ext cx="7091997" cy="6494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8061" tIns="0" rIns="268061" bIns="0" numCol="1" spcCol="1270" anchor="ctr" anchorCtr="0">
          <a:noAutofit/>
        </a:bodyPr>
        <a:lstStyle/>
        <a:p>
          <a:pPr marL="0" lvl="0" indent="0" algn="l" defTabSz="977900">
            <a:lnSpc>
              <a:spcPct val="90000"/>
            </a:lnSpc>
            <a:spcBef>
              <a:spcPct val="0"/>
            </a:spcBef>
            <a:spcAft>
              <a:spcPct val="35000"/>
            </a:spcAft>
            <a:buNone/>
          </a:pPr>
          <a:r>
            <a:rPr lang="en-GB" sz="2200" b="0" i="0" u="none" kern="1200" dirty="0"/>
            <a:t>Allocation:</a:t>
          </a:r>
          <a:endParaRPr lang="en-US" sz="2200" kern="1200" dirty="0"/>
        </a:p>
      </dsp:txBody>
      <dsp:txXfrm>
        <a:off x="538274" y="1101659"/>
        <a:ext cx="7028591"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DB8B5-7B25-4B46-891A-0402313899E9}">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73B5BD74-F842-CA41-8966-4FF999D9A137}">
      <dsp:nvSpPr>
        <dsp:cNvPr id="0" name=""/>
        <dsp:cNvSpPr/>
      </dsp:nvSpPr>
      <dsp:spPr>
        <a:xfrm>
          <a:off x="487732" y="2994"/>
          <a:ext cx="2757264" cy="165435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33450">
            <a:lnSpc>
              <a:spcPct val="90000"/>
            </a:lnSpc>
            <a:spcBef>
              <a:spcPct val="0"/>
            </a:spcBef>
            <a:spcAft>
              <a:spcPct val="35000"/>
            </a:spcAft>
            <a:buNone/>
          </a:pPr>
          <a:r>
            <a:rPr lang="en-GB" sz="2100" kern="1200" dirty="0"/>
            <a:t>Single treatment sessions (sports massage, compression therapy, sauna)</a:t>
          </a:r>
          <a:endParaRPr lang="en-US" sz="2100" kern="1200" dirty="0"/>
        </a:p>
      </dsp:txBody>
      <dsp:txXfrm>
        <a:off x="487732" y="2994"/>
        <a:ext cx="2757264" cy="1654358"/>
      </dsp:txXfrm>
    </dsp:sp>
    <dsp:sp modelId="{79B0983B-F0E5-5F4F-A6EA-B3813A7206F2}">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9525" cap="rnd" cmpd="sng" algn="ctr">
          <a:solidFill>
            <a:schemeClr val="accent2">
              <a:hueOff val="-1036716"/>
              <a:satOff val="-5484"/>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32EE7B2B-B604-3B49-9662-80B60E7DF28C}">
      <dsp:nvSpPr>
        <dsp:cNvPr id="0" name=""/>
        <dsp:cNvSpPr/>
      </dsp:nvSpPr>
      <dsp:spPr>
        <a:xfrm>
          <a:off x="3879167" y="2994"/>
          <a:ext cx="2757264" cy="1654358"/>
        </a:xfrm>
        <a:prstGeom prst="rect">
          <a:avLst/>
        </a:prstGeom>
        <a:solidFill>
          <a:schemeClr val="accent2">
            <a:hueOff val="-777537"/>
            <a:satOff val="-4113"/>
            <a:lumOff val="-1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33450">
            <a:lnSpc>
              <a:spcPct val="90000"/>
            </a:lnSpc>
            <a:spcBef>
              <a:spcPct val="0"/>
            </a:spcBef>
            <a:spcAft>
              <a:spcPct val="35000"/>
            </a:spcAft>
            <a:buNone/>
          </a:pPr>
          <a:r>
            <a:rPr lang="en-GB" sz="2100" kern="1200" dirty="0"/>
            <a:t>Recovery and mobility  group classes</a:t>
          </a:r>
          <a:endParaRPr lang="en-US" sz="2100" kern="1200" dirty="0"/>
        </a:p>
      </dsp:txBody>
      <dsp:txXfrm>
        <a:off x="3879167" y="2994"/>
        <a:ext cx="2757264" cy="1654358"/>
      </dsp:txXfrm>
    </dsp:sp>
    <dsp:sp modelId="{3585CE31-1A59-9A49-8A64-E643F8E78061}">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9525" cap="rnd" cmpd="sng" algn="ctr">
          <a:solidFill>
            <a:schemeClr val="accent2">
              <a:hueOff val="-2073432"/>
              <a:satOff val="-10969"/>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9BC2AF4B-B1B4-BD43-945F-54EC7D01374F}">
      <dsp:nvSpPr>
        <dsp:cNvPr id="0" name=""/>
        <dsp:cNvSpPr/>
      </dsp:nvSpPr>
      <dsp:spPr>
        <a:xfrm>
          <a:off x="7270602" y="2994"/>
          <a:ext cx="2757264" cy="1654358"/>
        </a:xfrm>
        <a:prstGeom prst="rec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33450">
            <a:lnSpc>
              <a:spcPct val="90000"/>
            </a:lnSpc>
            <a:spcBef>
              <a:spcPct val="0"/>
            </a:spcBef>
            <a:spcAft>
              <a:spcPct val="35000"/>
            </a:spcAft>
            <a:buNone/>
          </a:pPr>
          <a:r>
            <a:rPr lang="en-GB" sz="2100" kern="1200" dirty="0"/>
            <a:t>Monthly membership packages</a:t>
          </a:r>
          <a:endParaRPr lang="en-US" sz="2100" kern="1200" dirty="0"/>
        </a:p>
      </dsp:txBody>
      <dsp:txXfrm>
        <a:off x="7270602" y="2994"/>
        <a:ext cx="2757264" cy="1654358"/>
      </dsp:txXfrm>
    </dsp:sp>
    <dsp:sp modelId="{29849F23-5117-5045-8C28-DC342AD6CA61}">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9525" cap="rnd" cmpd="sng" algn="ctr">
          <a:solidFill>
            <a:schemeClr val="accent2">
              <a:hueOff val="-3110148"/>
              <a:satOff val="-1645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29128" y="3115531"/>
        <a:ext cx="31708" cy="6341"/>
      </dsp:txXfrm>
    </dsp:sp>
    <dsp:sp modelId="{8537511D-8DEC-394C-AFCD-6101FAEA319F}">
      <dsp:nvSpPr>
        <dsp:cNvPr id="0" name=""/>
        <dsp:cNvSpPr/>
      </dsp:nvSpPr>
      <dsp:spPr>
        <a:xfrm>
          <a:off x="487732" y="2291523"/>
          <a:ext cx="2757264" cy="1654358"/>
        </a:xfrm>
        <a:prstGeom prst="rect">
          <a:avLst/>
        </a:prstGeom>
        <a:solidFill>
          <a:schemeClr val="accent2">
            <a:hueOff val="-2332611"/>
            <a:satOff val="-12340"/>
            <a:lumOff val="-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33450">
            <a:lnSpc>
              <a:spcPct val="90000"/>
            </a:lnSpc>
            <a:spcBef>
              <a:spcPct val="0"/>
            </a:spcBef>
            <a:spcAft>
              <a:spcPct val="35000"/>
            </a:spcAft>
            <a:buNone/>
          </a:pPr>
          <a:r>
            <a:rPr lang="en-GB" sz="2100" kern="1200" dirty="0"/>
            <a:t>Recovery and mobility 1:1 session with the instructor </a:t>
          </a:r>
          <a:endParaRPr lang="en-US" sz="2100" kern="1200" dirty="0"/>
        </a:p>
      </dsp:txBody>
      <dsp:txXfrm>
        <a:off x="487732" y="2291523"/>
        <a:ext cx="2757264" cy="1654358"/>
      </dsp:txXfrm>
    </dsp:sp>
    <dsp:sp modelId="{C1BC33B3-944C-3248-BCE2-750C0CF7182F}">
      <dsp:nvSpPr>
        <dsp:cNvPr id="0" name=""/>
        <dsp:cNvSpPr/>
      </dsp:nvSpPr>
      <dsp:spPr>
        <a:xfrm>
          <a:off x="3879167" y="2291523"/>
          <a:ext cx="2757264" cy="1654358"/>
        </a:xfrm>
        <a:prstGeom prst="rec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33450">
            <a:lnSpc>
              <a:spcPct val="90000"/>
            </a:lnSpc>
            <a:spcBef>
              <a:spcPct val="0"/>
            </a:spcBef>
            <a:spcAft>
              <a:spcPct val="35000"/>
            </a:spcAft>
            <a:buFont typeface="Arial" panose="020B0604020202020204" pitchFamily="34" charset="0"/>
            <a:buNone/>
          </a:pPr>
          <a:r>
            <a:rPr lang="en-GB" sz="2100" b="0" i="0" u="none" kern="1200" dirty="0"/>
            <a:t>Member discounts and priority booking</a:t>
          </a:r>
        </a:p>
      </dsp:txBody>
      <dsp:txXfrm>
        <a:off x="3879167" y="2291523"/>
        <a:ext cx="2757264" cy="16543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5DD669-7E97-724D-A5A3-F40FEC23F11B}"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2740C-9A94-3E41-964D-95EBDF4E3218}" type="slidenum">
              <a:rPr lang="en-US" smtClean="0"/>
              <a:t>‹#›</a:t>
            </a:fld>
            <a:endParaRPr lang="en-US"/>
          </a:p>
        </p:txBody>
      </p:sp>
    </p:spTree>
    <p:extLst>
      <p:ext uri="{BB962C8B-B14F-4D97-AF65-F5344CB8AC3E}">
        <p14:creationId xmlns:p14="http://schemas.microsoft.com/office/powerpoint/2010/main" val="1946879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E18EA-BB9A-8537-F788-1EA73010F4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3F442-25A1-644D-8502-0B39A4664A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03628D-DBD7-15CB-7FFA-B80365853164}"/>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My business idea is called Recharge Performance Studio.</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It is a specialised sports recovery and wellness studio located in Birmingham.</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business focuses on performance optimisation, injury prevention and structured recovery.</a:t>
            </a:r>
          </a:p>
          <a:p>
            <a:r>
              <a:rPr lang="en-GB" sz="1200" b="0" i="0" u="none" strike="noStrike" kern="1200" dirty="0">
                <a:solidFill>
                  <a:schemeClr val="tx1"/>
                </a:solidFill>
                <a:effectLst/>
                <a:latin typeface="+mn-lt"/>
                <a:ea typeface="+mn-ea"/>
                <a:cs typeface="+mn-cs"/>
              </a:rPr>
              <a:t>The target customers are semi-professional athletes, regular gym users and corporate professionals who want to recover faster and improve their physical performance.</a:t>
            </a:r>
          </a:p>
          <a:p>
            <a:r>
              <a:rPr lang="en-GB" sz="1200" b="0" i="0" u="none" strike="noStrike" kern="1200" dirty="0">
                <a:solidFill>
                  <a:schemeClr val="tx1"/>
                </a:solidFill>
                <a:effectLst/>
                <a:latin typeface="+mn-lt"/>
                <a:ea typeface="+mn-ea"/>
                <a:cs typeface="+mn-cs"/>
              </a:rPr>
              <a:t>The studio will offer services such as sports massage, compression therapy, infrared sauna sessions and assisted stretching.</a:t>
            </a:r>
          </a:p>
          <a:p>
            <a:r>
              <a:rPr lang="en-GB" sz="1200" b="0" i="0" u="none" strike="noStrike" kern="1200" dirty="0">
                <a:solidFill>
                  <a:schemeClr val="tx1"/>
                </a:solidFill>
                <a:effectLst/>
                <a:latin typeface="+mn-lt"/>
                <a:ea typeface="+mn-ea"/>
                <a:cs typeface="+mn-cs"/>
              </a:rPr>
              <a:t>The unique selling point is that Recharge focuses on performance-driven recovery rather than relaxation like spas or injury treatment like physiotherapy clinics.</a:t>
            </a:r>
          </a:p>
          <a:p>
            <a:endParaRPr lang="en-US" dirty="0"/>
          </a:p>
        </p:txBody>
      </p:sp>
      <p:sp>
        <p:nvSpPr>
          <p:cNvPr id="4" name="Slide Number Placeholder 3">
            <a:extLst>
              <a:ext uri="{FF2B5EF4-FFF2-40B4-BE49-F238E27FC236}">
                <a16:creationId xmlns:a16="http://schemas.microsoft.com/office/drawing/2014/main" id="{A5580752-75D5-4919-FFA6-A4E88E057D46}"/>
              </a:ext>
            </a:extLst>
          </p:cNvPr>
          <p:cNvSpPr>
            <a:spLocks noGrp="1"/>
          </p:cNvSpPr>
          <p:nvPr>
            <p:ph type="sldNum" sz="quarter" idx="5"/>
          </p:nvPr>
        </p:nvSpPr>
        <p:spPr/>
        <p:txBody>
          <a:bodyPr/>
          <a:lstStyle/>
          <a:p>
            <a:fld id="{2762740C-9A94-3E41-964D-95EBDF4E3218}" type="slidenum">
              <a:rPr lang="en-US" smtClean="0"/>
              <a:t>2</a:t>
            </a:fld>
            <a:endParaRPr lang="en-US"/>
          </a:p>
        </p:txBody>
      </p:sp>
    </p:spTree>
    <p:extLst>
      <p:ext uri="{BB962C8B-B14F-4D97-AF65-F5344CB8AC3E}">
        <p14:creationId xmlns:p14="http://schemas.microsoft.com/office/powerpoint/2010/main" val="3437280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62740C-9A94-3E41-964D-95EBDF4E3218}" type="slidenum">
              <a:rPr lang="en-US" smtClean="0"/>
              <a:t>3</a:t>
            </a:fld>
            <a:endParaRPr lang="en-US"/>
          </a:p>
        </p:txBody>
      </p:sp>
    </p:spTree>
    <p:extLst>
      <p:ext uri="{BB962C8B-B14F-4D97-AF65-F5344CB8AC3E}">
        <p14:creationId xmlns:p14="http://schemas.microsoft.com/office/powerpoint/2010/main" val="995659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Three key external factors influence the potential success of Recharge Performance Studio.</a:t>
            </a:r>
          </a:p>
          <a:p>
            <a:r>
              <a:rPr lang="en-GB" sz="1200" b="0" i="0" u="none" strike="noStrike" kern="1200" dirty="0">
                <a:solidFill>
                  <a:schemeClr val="tx1"/>
                </a:solidFill>
                <a:effectLst/>
                <a:latin typeface="+mn-lt"/>
                <a:ea typeface="+mn-ea"/>
                <a:cs typeface="+mn-cs"/>
              </a:rPr>
              <a:t>First, social trends show increasing awareness of recovery and injury prevention, particularly among athletes and gym users. Participation in sport and physical activity in the UK continues to grow, increasing demand for recovery services.</a:t>
            </a:r>
          </a:p>
          <a:p>
            <a:r>
              <a:rPr lang="en-GB" sz="1200" b="0" i="0" u="none" strike="noStrike" kern="1200" dirty="0">
                <a:solidFill>
                  <a:schemeClr val="tx1"/>
                </a:solidFill>
                <a:effectLst/>
                <a:latin typeface="+mn-lt"/>
                <a:ea typeface="+mn-ea"/>
                <a:cs typeface="+mn-cs"/>
              </a:rPr>
              <a:t>Second, from an economic perspective, the wellness industry has been expanding in the UK, although recovery services may still be considered discretionary spending during economic uncertainty.</a:t>
            </a:r>
          </a:p>
          <a:p>
            <a:r>
              <a:rPr lang="en-GB" sz="1200" b="0" i="0" u="none" strike="noStrike" kern="1200" dirty="0">
                <a:solidFill>
                  <a:schemeClr val="tx1"/>
                </a:solidFill>
                <a:effectLst/>
                <a:latin typeface="+mn-lt"/>
                <a:ea typeface="+mn-ea"/>
                <a:cs typeface="+mn-cs"/>
              </a:rPr>
              <a:t>Finally, technological developments such as compression therapy systems and infrared saunas improve service effectiveness and allow recovery studios to differentiate their services.</a:t>
            </a:r>
          </a:p>
          <a:p>
            <a:endParaRPr lang="en-US" dirty="0"/>
          </a:p>
        </p:txBody>
      </p:sp>
      <p:sp>
        <p:nvSpPr>
          <p:cNvPr id="4" name="Slide Number Placeholder 3"/>
          <p:cNvSpPr>
            <a:spLocks noGrp="1"/>
          </p:cNvSpPr>
          <p:nvPr>
            <p:ph type="sldNum" sz="quarter" idx="5"/>
          </p:nvPr>
        </p:nvSpPr>
        <p:spPr/>
        <p:txBody>
          <a:bodyPr/>
          <a:lstStyle/>
          <a:p>
            <a:fld id="{2762740C-9A94-3E41-964D-95EBDF4E3218}" type="slidenum">
              <a:rPr lang="en-US" smtClean="0"/>
              <a:t>4</a:t>
            </a:fld>
            <a:endParaRPr lang="en-US"/>
          </a:p>
        </p:txBody>
      </p:sp>
    </p:spTree>
    <p:extLst>
      <p:ext uri="{BB962C8B-B14F-4D97-AF65-F5344CB8AC3E}">
        <p14:creationId xmlns:p14="http://schemas.microsoft.com/office/powerpoint/2010/main" val="3468901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Recharge will use two main marketing strategies.</a:t>
            </a:r>
          </a:p>
          <a:p>
            <a:r>
              <a:rPr lang="en-GB" sz="1200" b="0" i="0" u="none" strike="noStrike" kern="1200" dirty="0">
                <a:solidFill>
                  <a:schemeClr val="tx1"/>
                </a:solidFill>
                <a:effectLst/>
                <a:latin typeface="+mn-lt"/>
                <a:ea typeface="+mn-ea"/>
                <a:cs typeface="+mn-cs"/>
              </a:rPr>
              <a:t>The first strategy is digital marketing. Social media platforms such as Instagram and TikTok will be used to share educational content about recovery and injury prevention. Google Ads will also target searches such as sports massage in Birmingham.</a:t>
            </a:r>
          </a:p>
          <a:p>
            <a:r>
              <a:rPr lang="en-GB" sz="1200" b="0" i="0" u="none" strike="noStrike" kern="1200" dirty="0">
                <a:solidFill>
                  <a:schemeClr val="tx1"/>
                </a:solidFill>
                <a:effectLst/>
                <a:latin typeface="+mn-lt"/>
                <a:ea typeface="+mn-ea"/>
                <a:cs typeface="+mn-cs"/>
              </a:rPr>
              <a:t>The second strategy is partnerships with local gyms, personal trainers and running clubs. These partnerships can generate referrals and help build trust within the local fitness community.</a:t>
            </a:r>
          </a:p>
          <a:p>
            <a:endParaRPr lang="en-US" dirty="0"/>
          </a:p>
        </p:txBody>
      </p:sp>
      <p:sp>
        <p:nvSpPr>
          <p:cNvPr id="4" name="Slide Number Placeholder 3"/>
          <p:cNvSpPr>
            <a:spLocks noGrp="1"/>
          </p:cNvSpPr>
          <p:nvPr>
            <p:ph type="sldNum" sz="quarter" idx="5"/>
          </p:nvPr>
        </p:nvSpPr>
        <p:spPr/>
        <p:txBody>
          <a:bodyPr/>
          <a:lstStyle/>
          <a:p>
            <a:fld id="{2762740C-9A94-3E41-964D-95EBDF4E3218}" type="slidenum">
              <a:rPr lang="en-US" smtClean="0"/>
              <a:t>5</a:t>
            </a:fld>
            <a:endParaRPr lang="en-US"/>
          </a:p>
        </p:txBody>
      </p:sp>
    </p:spTree>
    <p:extLst>
      <p:ext uri="{BB962C8B-B14F-4D97-AF65-F5344CB8AC3E}">
        <p14:creationId xmlns:p14="http://schemas.microsoft.com/office/powerpoint/2010/main" val="2274076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estimated start-up funding required for Recharge Performance Studio is £40,000.</a:t>
            </a:r>
          </a:p>
          <a:p>
            <a:r>
              <a:rPr lang="en-GB" sz="1200" b="0" i="0" u="none" strike="noStrike" kern="1200" dirty="0">
                <a:solidFill>
                  <a:schemeClr val="tx1"/>
                </a:solidFill>
                <a:effectLst/>
                <a:latin typeface="+mn-lt"/>
                <a:ea typeface="+mn-ea"/>
                <a:cs typeface="+mn-cs"/>
              </a:rPr>
              <a:t>The funding will come from a combination of personal savings and a small business loan.</a:t>
            </a:r>
          </a:p>
          <a:p>
            <a:r>
              <a:rPr lang="en-GB" sz="1200" b="0" i="0" u="none" strike="noStrike" kern="1200" dirty="0">
                <a:solidFill>
                  <a:schemeClr val="tx1"/>
                </a:solidFill>
                <a:effectLst/>
                <a:latin typeface="+mn-lt"/>
                <a:ea typeface="+mn-ea"/>
                <a:cs typeface="+mn-cs"/>
              </a:rPr>
              <a:t>The main expenses include premises, equipment such as treatment beds and compression therapy systems, marketing, insurance and working capital.</a:t>
            </a:r>
          </a:p>
          <a:p>
            <a:r>
              <a:rPr lang="en-GB" sz="1200" b="0" i="0" u="none" strike="noStrike" kern="1200" dirty="0">
                <a:solidFill>
                  <a:schemeClr val="tx1"/>
                </a:solidFill>
                <a:effectLst/>
                <a:latin typeface="+mn-lt"/>
                <a:ea typeface="+mn-ea"/>
                <a:cs typeface="+mn-cs"/>
              </a:rPr>
              <a:t>Revenue will be generated through single session bookings and monthly membership packages, which will help create predictable income and encourage customer loyalty.</a:t>
            </a:r>
          </a:p>
          <a:p>
            <a:endParaRPr lang="en-US" dirty="0"/>
          </a:p>
        </p:txBody>
      </p:sp>
      <p:sp>
        <p:nvSpPr>
          <p:cNvPr id="4" name="Slide Number Placeholder 3"/>
          <p:cNvSpPr>
            <a:spLocks noGrp="1"/>
          </p:cNvSpPr>
          <p:nvPr>
            <p:ph type="sldNum" sz="quarter" idx="5"/>
          </p:nvPr>
        </p:nvSpPr>
        <p:spPr/>
        <p:txBody>
          <a:bodyPr/>
          <a:lstStyle/>
          <a:p>
            <a:fld id="{2762740C-9A94-3E41-964D-95EBDF4E3218}" type="slidenum">
              <a:rPr lang="en-US" smtClean="0"/>
              <a:t>6</a:t>
            </a:fld>
            <a:endParaRPr lang="en-US"/>
          </a:p>
        </p:txBody>
      </p:sp>
    </p:spTree>
    <p:extLst>
      <p:ext uri="{BB962C8B-B14F-4D97-AF65-F5344CB8AC3E}">
        <p14:creationId xmlns:p14="http://schemas.microsoft.com/office/powerpoint/2010/main" val="1197085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1D979-EFF5-59E3-895C-69A0E90F57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B88721-8EAF-E58B-A827-A03A276466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919D56-5ED2-57F3-77FD-862050EFDFC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15B82E-DE9E-8F4C-014A-928D0CC078ED}"/>
              </a:ext>
            </a:extLst>
          </p:cNvPr>
          <p:cNvSpPr>
            <a:spLocks noGrp="1"/>
          </p:cNvSpPr>
          <p:nvPr>
            <p:ph type="sldNum" sz="quarter" idx="5"/>
          </p:nvPr>
        </p:nvSpPr>
        <p:spPr/>
        <p:txBody>
          <a:bodyPr/>
          <a:lstStyle/>
          <a:p>
            <a:fld id="{2762740C-9A94-3E41-964D-95EBDF4E3218}" type="slidenum">
              <a:rPr lang="en-US" smtClean="0"/>
              <a:t>7</a:t>
            </a:fld>
            <a:endParaRPr lang="en-US"/>
          </a:p>
        </p:txBody>
      </p:sp>
    </p:spTree>
    <p:extLst>
      <p:ext uri="{BB962C8B-B14F-4D97-AF65-F5344CB8AC3E}">
        <p14:creationId xmlns:p14="http://schemas.microsoft.com/office/powerpoint/2010/main" val="2204370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62740C-9A94-3E41-964D-95EBDF4E3218}" type="slidenum">
              <a:rPr lang="en-US" smtClean="0"/>
              <a:t>8</a:t>
            </a:fld>
            <a:endParaRPr lang="en-US"/>
          </a:p>
        </p:txBody>
      </p:sp>
    </p:spTree>
    <p:extLst>
      <p:ext uri="{BB962C8B-B14F-4D97-AF65-F5344CB8AC3E}">
        <p14:creationId xmlns:p14="http://schemas.microsoft.com/office/powerpoint/2010/main" val="894310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3/15/2026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7.jpg"/><Relationship Id="rId10" Type="http://schemas.microsoft.com/office/2007/relationships/diagramDrawing" Target="../diagrams/drawing1.xml"/><Relationship Id="rId4" Type="http://schemas.openxmlformats.org/officeDocument/2006/relationships/image" Target="../media/image6.jp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DE211-C999-2376-0700-611A112E76B9}"/>
              </a:ext>
            </a:extLst>
          </p:cNvPr>
          <p:cNvSpPr>
            <a:spLocks noGrp="1"/>
          </p:cNvSpPr>
          <p:nvPr>
            <p:ph type="ctrTitle"/>
          </p:nvPr>
        </p:nvSpPr>
        <p:spPr>
          <a:xfrm>
            <a:off x="5051502" y="1964267"/>
            <a:ext cx="7140498" cy="2421464"/>
          </a:xfrm>
        </p:spPr>
        <p:txBody>
          <a:bodyPr>
            <a:normAutofit/>
          </a:bodyPr>
          <a:lstStyle/>
          <a:p>
            <a:pPr algn="l"/>
            <a:r>
              <a:rPr lang="en-GB" b="1" i="1" dirty="0"/>
              <a:t>Certificate in Higher Education Business Skills for the Workplace</a:t>
            </a:r>
            <a:endParaRPr lang="en-US" b="1" dirty="0"/>
          </a:p>
        </p:txBody>
      </p:sp>
      <p:sp>
        <p:nvSpPr>
          <p:cNvPr id="4" name="Rectangle 1">
            <a:extLst>
              <a:ext uri="{FF2B5EF4-FFF2-40B4-BE49-F238E27FC236}">
                <a16:creationId xmlns:a16="http://schemas.microsoft.com/office/drawing/2014/main" id="{1A99CC46-3535-CA94-B554-11FF248971E3}"/>
              </a:ext>
            </a:extLst>
          </p:cNvPr>
          <p:cNvSpPr>
            <a:spLocks noGrp="1" noChangeArrowheads="1"/>
          </p:cNvSpPr>
          <p:nvPr>
            <p:ph type="subTitle" idx="1"/>
          </p:nvPr>
        </p:nvSpPr>
        <p:spPr bwMode="auto">
          <a:xfrm>
            <a:off x="5051502" y="4267307"/>
            <a:ext cx="625583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defTabSz="914400" eaLnBrk="0" fontAlgn="base" hangingPunct="0">
              <a:spcBef>
                <a:spcPct val="0"/>
              </a:spcBef>
              <a:spcAft>
                <a:spcPct val="0"/>
              </a:spcAft>
              <a:buClrTx/>
              <a:buSzTx/>
            </a:pPr>
            <a:r>
              <a:rPr kumimoji="0" lang="en-US" altLang="en-US" sz="1600" b="0" i="1" u="none" strike="noStrike" cap="none" normalizeH="0" baseline="0" dirty="0">
                <a:ln>
                  <a:noFill/>
                </a:ln>
                <a:effectLst/>
                <a:latin typeface="+mj-lt"/>
              </a:rPr>
              <a:t>Module: Enterprise and Entrepreneurship – LCLM4006</a:t>
            </a:r>
            <a:br>
              <a:rPr kumimoji="0" lang="en-US" altLang="en-US" sz="1600" b="0" i="1" u="none" strike="noStrike" cap="none" normalizeH="0" baseline="0" dirty="0">
                <a:ln>
                  <a:noFill/>
                </a:ln>
                <a:effectLst/>
                <a:latin typeface="+mj-lt"/>
              </a:rPr>
            </a:br>
            <a:r>
              <a:rPr kumimoji="0" lang="en-US" altLang="en-US" sz="1600" b="0" i="1" u="none" strike="noStrike" cap="none" normalizeH="0" baseline="0" dirty="0">
                <a:ln>
                  <a:noFill/>
                </a:ln>
                <a:effectLst/>
                <a:latin typeface="+mj-lt"/>
              </a:rPr>
              <a:t>A</a:t>
            </a:r>
            <a:r>
              <a:rPr lang="en-US" altLang="en-US" sz="1600" i="1" cap="none" dirty="0">
                <a:latin typeface="+mj-lt"/>
              </a:rPr>
              <a:t>ssignment: Individual Presentation Pitch</a:t>
            </a:r>
          </a:p>
          <a:p>
            <a:pPr algn="l" defTabSz="914400" eaLnBrk="0" fontAlgn="base" hangingPunct="0">
              <a:spcBef>
                <a:spcPct val="0"/>
              </a:spcBef>
              <a:spcAft>
                <a:spcPct val="0"/>
              </a:spcAft>
              <a:buClrTx/>
              <a:buSzTx/>
            </a:pPr>
            <a:r>
              <a:rPr lang="en-GB" sz="1600" i="1" cap="none" dirty="0">
                <a:latin typeface="+mj-lt"/>
              </a:rPr>
              <a:t>Lecturer name: </a:t>
            </a:r>
            <a:r>
              <a:rPr lang="en-CA" dirty="0"/>
              <a:t> </a:t>
            </a:r>
            <a:r>
              <a:rPr lang="en-CA" dirty="0" err="1"/>
              <a:t>Shujun</a:t>
            </a:r>
            <a:r>
              <a:rPr lang="en-CA" dirty="0"/>
              <a:t> Xiao</a:t>
            </a:r>
            <a:endParaRPr lang="en-GB" sz="1600" i="1" cap="none" dirty="0">
              <a:latin typeface="+mj-lt"/>
            </a:endParaRPr>
          </a:p>
          <a:p>
            <a:pPr algn="l" defTabSz="914400" eaLnBrk="0" fontAlgn="base" hangingPunct="0">
              <a:spcBef>
                <a:spcPct val="0"/>
              </a:spcBef>
              <a:spcAft>
                <a:spcPct val="0"/>
              </a:spcAft>
              <a:buClrTx/>
              <a:buSzTx/>
            </a:pPr>
            <a:r>
              <a:rPr lang="en-GB" sz="1600" i="1" cap="none" dirty="0">
                <a:latin typeface="+mj-lt"/>
              </a:rPr>
              <a:t>Student name : Vladislav Prodan </a:t>
            </a:r>
          </a:p>
          <a:p>
            <a:pPr algn="l" defTabSz="914400" eaLnBrk="0" fontAlgn="base" hangingPunct="0">
              <a:spcBef>
                <a:spcPct val="0"/>
              </a:spcBef>
              <a:spcAft>
                <a:spcPct val="0"/>
              </a:spcAft>
              <a:buClrTx/>
              <a:buSzTx/>
            </a:pPr>
            <a:r>
              <a:rPr lang="en-GB" sz="1600" i="1" cap="none" dirty="0">
                <a:latin typeface="+mj-lt"/>
              </a:rPr>
              <a:t>Student id : </a:t>
            </a:r>
            <a:r>
              <a:rPr lang="en-CA" dirty="0"/>
              <a:t>2440094</a:t>
            </a:r>
            <a:endParaRPr lang="en-GB" sz="1600" i="1" cap="none" dirty="0">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1"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838591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EAB73A9F-D742-51AB-FBEB-77FAF965BE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DB830-418A-871A-51E9-502A8203DB3E}"/>
              </a:ext>
            </a:extLst>
          </p:cNvPr>
          <p:cNvSpPr>
            <a:spLocks noGrp="1"/>
          </p:cNvSpPr>
          <p:nvPr>
            <p:ph type="title"/>
          </p:nvPr>
        </p:nvSpPr>
        <p:spPr>
          <a:xfrm>
            <a:off x="4955458" y="639097"/>
            <a:ext cx="6593075" cy="1612490"/>
          </a:xfrm>
        </p:spPr>
        <p:txBody>
          <a:bodyPr>
            <a:normAutofit/>
          </a:bodyPr>
          <a:lstStyle/>
          <a:p>
            <a:pPr>
              <a:lnSpc>
                <a:spcPct val="90000"/>
              </a:lnSpc>
            </a:pPr>
            <a:r>
              <a:rPr lang="en-US" dirty="0"/>
              <a:t>Business idea overview</a:t>
            </a:r>
            <a:br>
              <a:rPr lang="en-US" dirty="0"/>
            </a:br>
            <a:r>
              <a:rPr lang="en-US" altLang="en-US" sz="2400" u="sng" cap="none" dirty="0">
                <a:ln>
                  <a:noFill/>
                </a:ln>
                <a:latin typeface="Arial" panose="020B0604020202020204" pitchFamily="34" charset="0"/>
              </a:rPr>
              <a:t>Recharge Performance Studio</a:t>
            </a:r>
            <a:r>
              <a:rPr lang="en-US" altLang="en-US" sz="2400" u="sng" cap="none" dirty="0">
                <a:ln>
                  <a:noFill/>
                </a:ln>
                <a:latin typeface="-webkit-standard"/>
              </a:rPr>
              <a:t> </a:t>
            </a:r>
            <a:br>
              <a:rPr lang="en-US" dirty="0"/>
            </a:br>
            <a:r>
              <a:rPr lang="en-US" dirty="0"/>
              <a:t> </a:t>
            </a:r>
          </a:p>
        </p:txBody>
      </p:sp>
      <p:pic>
        <p:nvPicPr>
          <p:cNvPr id="8" name="Picture 7">
            <a:extLst>
              <a:ext uri="{FF2B5EF4-FFF2-40B4-BE49-F238E27FC236}">
                <a16:creationId xmlns:a16="http://schemas.microsoft.com/office/drawing/2014/main" id="{C01262CA-6AB4-324E-AD9E-7846837F0C38}"/>
              </a:ext>
            </a:extLst>
          </p:cNvPr>
          <p:cNvPicPr>
            <a:picLocks noChangeAspect="1"/>
          </p:cNvPicPr>
          <p:nvPr/>
        </p:nvPicPr>
        <p:blipFill>
          <a:blip r:embed="rId4"/>
          <a:srcRect l="4230" r="5637"/>
          <a:stretch>
            <a:fillRect/>
          </a:stretch>
        </p:blipFill>
        <p:spPr>
          <a:xfrm>
            <a:off x="20" y="975"/>
            <a:ext cx="4635988" cy="6858000"/>
          </a:xfrm>
          <a:prstGeom prst="rect">
            <a:avLst/>
          </a:prstGeom>
        </p:spPr>
      </p:pic>
      <p:sp>
        <p:nvSpPr>
          <p:cNvPr id="6" name="Rectangle 2">
            <a:extLst>
              <a:ext uri="{FF2B5EF4-FFF2-40B4-BE49-F238E27FC236}">
                <a16:creationId xmlns:a16="http://schemas.microsoft.com/office/drawing/2014/main" id="{83D75967-1EB6-25EB-DBC8-5F64A671E6F0}"/>
              </a:ext>
            </a:extLst>
          </p:cNvPr>
          <p:cNvSpPr>
            <a:spLocks noGrp="1" noChangeArrowheads="1"/>
          </p:cNvSpPr>
          <p:nvPr>
            <p:ph idx="1"/>
          </p:nvPr>
        </p:nvSpPr>
        <p:spPr bwMode="auto">
          <a:xfrm>
            <a:off x="4955458" y="2251587"/>
            <a:ext cx="6593075" cy="39722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i="0" u="none" strike="noStrike" cap="none" normalizeH="0" baseline="0" dirty="0">
                <a:ln>
                  <a:noFill/>
                </a:ln>
                <a:effectLst/>
                <a:latin typeface="Arial" panose="020B0604020202020204" pitchFamily="34" charset="0"/>
              </a:rPr>
              <a:t>Recharge Performance Studio</a:t>
            </a:r>
            <a:r>
              <a:rPr kumimoji="0" lang="en-US" altLang="en-US" i="0" u="none" strike="noStrike" cap="none" normalizeH="0" baseline="0" dirty="0">
                <a:ln>
                  <a:noFill/>
                </a:ln>
                <a:effectLst/>
                <a:latin typeface="-webkit-standard"/>
              </a:rPr>
              <a:t> is </a:t>
            </a:r>
            <a:r>
              <a:rPr kumimoji="0" lang="en-US" altLang="en-US" b="0" i="0" u="none" strike="noStrike" cap="none" normalizeH="0" baseline="0" dirty="0">
                <a:ln>
                  <a:noFill/>
                </a:ln>
                <a:effectLst/>
                <a:latin typeface="-webkit-standard"/>
              </a:rPr>
              <a:t>a specialized recovery and wellness studio that will be launched in Birmingham. The studio will focus on helping athletes, gym users and active professionals recover faster, improve performance and reduce the risk of injury. Recharge will offer services such as sports massage, compression therapy, infrared sauna sessions and assisted stretching. Unlike traditional spas that focus mainly on relaxation, Recharge will be a performance-driven recovery space designed to support long-term physical wellbeing and athletic performance.</a:t>
            </a: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901170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FA166-AF14-AECD-9D14-ECC36464B556}"/>
              </a:ext>
            </a:extLst>
          </p:cNvPr>
          <p:cNvSpPr>
            <a:spLocks noGrp="1"/>
          </p:cNvSpPr>
          <p:nvPr>
            <p:ph type="title"/>
          </p:nvPr>
        </p:nvSpPr>
        <p:spPr>
          <a:xfrm>
            <a:off x="4955458" y="639097"/>
            <a:ext cx="6593075" cy="1612490"/>
          </a:xfrm>
        </p:spPr>
        <p:txBody>
          <a:bodyPr>
            <a:normAutofit/>
          </a:bodyPr>
          <a:lstStyle/>
          <a:p>
            <a:r>
              <a:rPr lang="en-US" dirty="0"/>
              <a:t>Business idea overview </a:t>
            </a:r>
          </a:p>
        </p:txBody>
      </p:sp>
      <p:pic>
        <p:nvPicPr>
          <p:cNvPr id="6" name="Picture 5">
            <a:extLst>
              <a:ext uri="{FF2B5EF4-FFF2-40B4-BE49-F238E27FC236}">
                <a16:creationId xmlns:a16="http://schemas.microsoft.com/office/drawing/2014/main" id="{7E82C416-2422-0D50-4324-075D62D0F9E9}"/>
              </a:ext>
            </a:extLst>
          </p:cNvPr>
          <p:cNvPicPr>
            <a:picLocks noChangeAspect="1"/>
          </p:cNvPicPr>
          <p:nvPr/>
        </p:nvPicPr>
        <p:blipFill>
          <a:blip r:embed="rId4"/>
          <a:srcRect r="-1" b="1256"/>
          <a:stretch>
            <a:fillRect/>
          </a:stretch>
        </p:blipFill>
        <p:spPr>
          <a:xfrm>
            <a:off x="20" y="975"/>
            <a:ext cx="4635988" cy="6858000"/>
          </a:xfrm>
          <a:prstGeom prst="rect">
            <a:avLst/>
          </a:prstGeom>
        </p:spPr>
      </p:pic>
      <p:sp>
        <p:nvSpPr>
          <p:cNvPr id="5" name="Rectangle 2">
            <a:extLst>
              <a:ext uri="{FF2B5EF4-FFF2-40B4-BE49-F238E27FC236}">
                <a16:creationId xmlns:a16="http://schemas.microsoft.com/office/drawing/2014/main" id="{B12E8D3C-3B52-A1BA-A478-9A74D2927BD6}"/>
              </a:ext>
            </a:extLst>
          </p:cNvPr>
          <p:cNvSpPr>
            <a:spLocks noGrp="1" noChangeArrowheads="1"/>
          </p:cNvSpPr>
          <p:nvPr>
            <p:ph idx="1"/>
          </p:nvPr>
        </p:nvSpPr>
        <p:spPr bwMode="auto">
          <a:xfrm>
            <a:off x="4955458" y="2251587"/>
            <a:ext cx="6375687" cy="41492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300" b="1" i="0" u="none" strike="noStrike" cap="none" normalizeH="0" baseline="0" dirty="0">
                <a:ln>
                  <a:noFill/>
                </a:ln>
                <a:effectLst/>
                <a:latin typeface="Arial" panose="020B0604020202020204" pitchFamily="34" charset="0"/>
              </a:rPr>
              <a:t>Target customers: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semi-professional athletes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gym users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corporate professionals</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5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000" b="1" i="0" u="none" strike="noStrike" cap="none" normalizeH="0" baseline="0" dirty="0">
                <a:ln>
                  <a:noFill/>
                </a:ln>
                <a:effectLst/>
                <a:latin typeface="Arial" panose="020B0604020202020204" pitchFamily="34" charset="0"/>
              </a:rPr>
              <a:t>Services: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sports massage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compression therapy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infrared sauna</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rPr>
              <a:t>assisted stretching</a:t>
            </a:r>
          </a:p>
          <a:p>
            <a:pPr marL="0" marR="0" lvl="0" indent="0" defTabSz="914400" rtl="0" eaLnBrk="0" fontAlgn="base" latinLnBrk="0" hangingPunct="0">
              <a:lnSpc>
                <a:spcPct val="90000"/>
              </a:lnSpc>
              <a:spcBef>
                <a:spcPct val="0"/>
              </a:spcBef>
              <a:spcAft>
                <a:spcPts val="600"/>
              </a:spcAft>
              <a:buClrTx/>
              <a:buSzTx/>
              <a:buFontTx/>
              <a:buChar char="•"/>
              <a:tabLst/>
            </a:pPr>
            <a:r>
              <a:rPr lang="en-US" altLang="en-US" sz="1500" dirty="0" err="1"/>
              <a:t>g</a:t>
            </a:r>
            <a:r>
              <a:rPr kumimoji="0" lang="en-US" altLang="en-US" sz="1500" b="0" i="0" u="none" strike="noStrike" cap="none" normalizeH="0" baseline="0" dirty="0" err="1">
                <a:ln>
                  <a:noFill/>
                </a:ln>
                <a:effectLst/>
                <a:latin typeface="Arial" panose="020B0604020202020204" pitchFamily="34" charset="0"/>
              </a:rPr>
              <a:t>oup</a:t>
            </a:r>
            <a:r>
              <a:rPr kumimoji="0" lang="en-US" altLang="en-US" sz="1500" b="0" i="0" u="none" strike="noStrike" cap="none" normalizeH="0" baseline="0" dirty="0">
                <a:ln>
                  <a:noFill/>
                </a:ln>
                <a:effectLst/>
                <a:latin typeface="Arial" panose="020B0604020202020204" pitchFamily="34" charset="0"/>
              </a:rPr>
              <a:t> recovery classes </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5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3000" b="1" i="0" u="none" strike="noStrike" cap="none" normalizeH="0" baseline="0" dirty="0">
                <a:ln>
                  <a:noFill/>
                </a:ln>
                <a:effectLst/>
                <a:latin typeface="Arial" panose="020B0604020202020204" pitchFamily="34" charset="0"/>
              </a:rPr>
              <a:t>USP</a:t>
            </a:r>
            <a:endParaRPr kumimoji="0" lang="en-US" altLang="en-US" sz="3000" b="0" i="0" u="none" strike="noStrike" cap="none" normalizeH="0" baseline="0" dirty="0">
              <a:ln>
                <a:noFill/>
              </a:ln>
              <a:effectLst/>
              <a:latin typeface="Arial" panose="020B0604020202020204" pitchFamily="34" charset="0"/>
            </a:endParaRPr>
          </a:p>
          <a:p>
            <a:pPr>
              <a:buNone/>
            </a:pPr>
            <a:r>
              <a:rPr lang="en-GB" b="1" dirty="0">
                <a:effectLst/>
                <a:latin typeface="Helvetica Neue" panose="02000503000000020004" pitchFamily="2" charset="0"/>
              </a:rPr>
              <a:t>     </a:t>
            </a:r>
            <a:r>
              <a:rPr lang="en-GB" sz="1500" b="1" dirty="0">
                <a:effectLst/>
                <a:latin typeface="Helvetica Neue" panose="02000503000000020004" pitchFamily="2" charset="0"/>
              </a:rPr>
              <a:t>Recharge makes performance-focused recovery more accessible to everyday gym users, not only professional athletes, encouraging anyone who trains regularly to prioritise proper recovery and injury prevention.</a:t>
            </a:r>
          </a:p>
        </p:txBody>
      </p:sp>
    </p:spTree>
    <p:extLst>
      <p:ext uri="{BB962C8B-B14F-4D97-AF65-F5344CB8AC3E}">
        <p14:creationId xmlns:p14="http://schemas.microsoft.com/office/powerpoint/2010/main" val="1922127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94341-804B-F8A4-9DA1-FD3A2E7C133D}"/>
              </a:ext>
            </a:extLst>
          </p:cNvPr>
          <p:cNvSpPr>
            <a:spLocks noGrp="1"/>
          </p:cNvSpPr>
          <p:nvPr>
            <p:ph type="title"/>
          </p:nvPr>
        </p:nvSpPr>
        <p:spPr>
          <a:xfrm>
            <a:off x="685801" y="609601"/>
            <a:ext cx="10131425" cy="1090874"/>
          </a:xfrm>
        </p:spPr>
        <p:txBody>
          <a:bodyPr/>
          <a:lstStyle/>
          <a:p>
            <a:r>
              <a:rPr lang="en-GB" dirty="0"/>
              <a:t>Key PESTEL Factors</a:t>
            </a:r>
            <a:endParaRPr lang="en-US" dirty="0"/>
          </a:p>
        </p:txBody>
      </p:sp>
      <p:graphicFrame>
        <p:nvGraphicFramePr>
          <p:cNvPr id="4" name="Content Placeholder 3">
            <a:extLst>
              <a:ext uri="{FF2B5EF4-FFF2-40B4-BE49-F238E27FC236}">
                <a16:creationId xmlns:a16="http://schemas.microsoft.com/office/drawing/2014/main" id="{033E019F-A2E6-FA30-C075-90C1879C3C06}"/>
              </a:ext>
            </a:extLst>
          </p:cNvPr>
          <p:cNvGraphicFramePr>
            <a:graphicFrameLocks noGrp="1"/>
          </p:cNvGraphicFramePr>
          <p:nvPr>
            <p:ph idx="1"/>
            <p:extLst>
              <p:ext uri="{D42A27DB-BD31-4B8C-83A1-F6EECF244321}">
                <p14:modId xmlns:p14="http://schemas.microsoft.com/office/powerpoint/2010/main" val="2455323789"/>
              </p:ext>
            </p:extLst>
          </p:nvPr>
        </p:nvGraphicFramePr>
        <p:xfrm>
          <a:off x="685803" y="1700474"/>
          <a:ext cx="11104578" cy="4488217"/>
        </p:xfrm>
        <a:graphic>
          <a:graphicData uri="http://schemas.openxmlformats.org/drawingml/2006/table">
            <a:tbl>
              <a:tblPr firstRow="1" bandRow="1">
                <a:tableStyleId>{5C22544A-7EE6-4342-B048-85BDC9FD1C3A}</a:tableStyleId>
              </a:tblPr>
              <a:tblGrid>
                <a:gridCol w="3701526">
                  <a:extLst>
                    <a:ext uri="{9D8B030D-6E8A-4147-A177-3AD203B41FA5}">
                      <a16:colId xmlns:a16="http://schemas.microsoft.com/office/drawing/2014/main" val="1902173792"/>
                    </a:ext>
                  </a:extLst>
                </a:gridCol>
                <a:gridCol w="3701526">
                  <a:extLst>
                    <a:ext uri="{9D8B030D-6E8A-4147-A177-3AD203B41FA5}">
                      <a16:colId xmlns:a16="http://schemas.microsoft.com/office/drawing/2014/main" val="2201888390"/>
                    </a:ext>
                  </a:extLst>
                </a:gridCol>
                <a:gridCol w="3701526">
                  <a:extLst>
                    <a:ext uri="{9D8B030D-6E8A-4147-A177-3AD203B41FA5}">
                      <a16:colId xmlns:a16="http://schemas.microsoft.com/office/drawing/2014/main" val="1416543079"/>
                    </a:ext>
                  </a:extLst>
                </a:gridCol>
              </a:tblGrid>
              <a:tr h="341201">
                <a:tc>
                  <a:txBody>
                    <a:bodyPr/>
                    <a:lstStyle/>
                    <a:p>
                      <a:r>
                        <a:rPr lang="en-US" dirty="0"/>
                        <a:t>SOCIAL </a:t>
                      </a:r>
                    </a:p>
                  </a:txBody>
                  <a:tcPr/>
                </a:tc>
                <a:tc>
                  <a:txBody>
                    <a:bodyPr/>
                    <a:lstStyle/>
                    <a:p>
                      <a:r>
                        <a:rPr lang="en-US" dirty="0"/>
                        <a:t>ECONOMIC </a:t>
                      </a:r>
                    </a:p>
                  </a:txBody>
                  <a:tcPr/>
                </a:tc>
                <a:tc>
                  <a:txBody>
                    <a:bodyPr/>
                    <a:lstStyle/>
                    <a:p>
                      <a:r>
                        <a:rPr lang="en-US" dirty="0"/>
                        <a:t>TECHNOLOGICAL </a:t>
                      </a:r>
                    </a:p>
                  </a:txBody>
                  <a:tcPr/>
                </a:tc>
                <a:extLst>
                  <a:ext uri="{0D108BD9-81ED-4DB2-BD59-A6C34878D82A}">
                    <a16:rowId xmlns:a16="http://schemas.microsoft.com/office/drawing/2014/main" val="2590174381"/>
                  </a:ext>
                </a:extLst>
              </a:tr>
              <a:tr h="4122457">
                <a:tc>
                  <a:txBody>
                    <a:bodyPr/>
                    <a:lstStyle/>
                    <a:p>
                      <a:r>
                        <a:rPr lang="en-GB" sz="1800" b="0" i="0" u="none" strike="noStrike" kern="1200" dirty="0">
                          <a:solidFill>
                            <a:schemeClr val="dk1"/>
                          </a:solidFill>
                          <a:effectLst/>
                          <a:latin typeface="+mn-lt"/>
                          <a:ea typeface="+mn-ea"/>
                          <a:cs typeface="+mn-cs"/>
                        </a:rPr>
                        <a:t>In recent years, there has been a growing awareness of the importance of recovery, injury prevention, and overall physical wellbeing. Participation in sport and regular fitness activities in the UK continues to increase, which naturally creates a higher demand for services that help individuals recover effectively and maintain long-term performance (Sport England, 2023).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The wellness sector in the UK has shown steady growth, reflecting a broader interest in health and preventative care (Office for National Statistics, 2022). However, services such as sports recovery treatments may be considered discretionary spending. As a result, during periods of economic uncertainty or rising living costs, some consumers may reduce spending on non-essential services.</a:t>
                      </a:r>
                      <a:endParaRPr lang="en-US" dirty="0"/>
                    </a:p>
                  </a:txBody>
                  <a:tcPr/>
                </a:tc>
                <a:tc>
                  <a:txBody>
                    <a:bodyPr/>
                    <a:lstStyle/>
                    <a:p>
                      <a:r>
                        <a:rPr lang="en-GB" sz="1800" b="0" i="0" u="none" strike="noStrike" kern="1200" dirty="0">
                          <a:solidFill>
                            <a:schemeClr val="dk1"/>
                          </a:solidFill>
                          <a:effectLst/>
                          <a:latin typeface="+mn-lt"/>
                          <a:ea typeface="+mn-ea"/>
                          <a:cs typeface="+mn-cs"/>
                        </a:rPr>
                        <a:t>Innovations such as compression therapy systems and infrared sauna technology allow businesses to provide more advanced and effective recovery solutions. These technologies not only improve the quality of the service but also help businesses differentiate themselves within an increasingly competitive wellness market (Johnson, Scholes and Whittington, 2017).</a:t>
                      </a:r>
                    </a:p>
                  </a:txBody>
                  <a:tcPr/>
                </a:tc>
                <a:extLst>
                  <a:ext uri="{0D108BD9-81ED-4DB2-BD59-A6C34878D82A}">
                    <a16:rowId xmlns:a16="http://schemas.microsoft.com/office/drawing/2014/main" val="34451001"/>
                  </a:ext>
                </a:extLst>
              </a:tr>
            </a:tbl>
          </a:graphicData>
        </a:graphic>
      </p:graphicFrame>
    </p:spTree>
    <p:extLst>
      <p:ext uri="{BB962C8B-B14F-4D97-AF65-F5344CB8AC3E}">
        <p14:creationId xmlns:p14="http://schemas.microsoft.com/office/powerpoint/2010/main" val="3147189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072A3-493F-4D7B-5346-E0C39F0BDB7D}"/>
              </a:ext>
            </a:extLst>
          </p:cNvPr>
          <p:cNvSpPr>
            <a:spLocks noGrp="1"/>
          </p:cNvSpPr>
          <p:nvPr>
            <p:ph type="title"/>
          </p:nvPr>
        </p:nvSpPr>
        <p:spPr>
          <a:xfrm>
            <a:off x="685801" y="990599"/>
            <a:ext cx="6282267" cy="1075268"/>
          </a:xfrm>
        </p:spPr>
        <p:txBody>
          <a:bodyPr>
            <a:normAutofit/>
          </a:bodyPr>
          <a:lstStyle/>
          <a:p>
            <a:r>
              <a:rPr lang="en-US" dirty="0"/>
              <a:t>MARKETING STRATEGIES </a:t>
            </a:r>
          </a:p>
        </p:txBody>
      </p:sp>
      <p:pic>
        <p:nvPicPr>
          <p:cNvPr id="18" name="Content Placeholder 17" descr="Magnifying glass showing decling performance">
            <a:extLst>
              <a:ext uri="{FF2B5EF4-FFF2-40B4-BE49-F238E27FC236}">
                <a16:creationId xmlns:a16="http://schemas.microsoft.com/office/drawing/2014/main" id="{608B99D2-2FD1-57D7-35B1-95CBE692D287}"/>
              </a:ext>
            </a:extLst>
          </p:cNvPr>
          <p:cNvPicPr>
            <a:picLocks noGrp="1" noChangeAspect="1"/>
          </p:cNvPicPr>
          <p:nvPr>
            <p:ph idx="1"/>
          </p:nvPr>
        </p:nvPicPr>
        <p:blipFill>
          <a:blip r:embed="rId4"/>
          <a:srcRect r="5680" b="5"/>
          <a:stretch>
            <a:fillRect/>
          </a:stretch>
        </p:blipFill>
        <p:spPr>
          <a:xfrm>
            <a:off x="7590936" y="990600"/>
            <a:ext cx="3445714" cy="2438398"/>
          </a:xfrm>
          <a:custGeom>
            <a:avLst/>
            <a:gdLst/>
            <a:ahLst/>
            <a:cxnLst/>
            <a:rect l="l" t="t" r="r" b="b"/>
            <a:pathLst>
              <a:path w="3445714" h="2438398">
                <a:moveTo>
                  <a:pt x="150922" y="0"/>
                </a:moveTo>
                <a:lnTo>
                  <a:pt x="3294792" y="0"/>
                </a:lnTo>
                <a:cubicBezTo>
                  <a:pt x="3378144" y="0"/>
                  <a:pt x="3445714" y="67570"/>
                  <a:pt x="3445714" y="150922"/>
                </a:cubicBezTo>
                <a:lnTo>
                  <a:pt x="3445714" y="2438398"/>
                </a:lnTo>
                <a:lnTo>
                  <a:pt x="0" y="2438398"/>
                </a:lnTo>
                <a:lnTo>
                  <a:pt x="0" y="150922"/>
                </a:lnTo>
                <a:cubicBezTo>
                  <a:pt x="0" y="67570"/>
                  <a:pt x="67570" y="0"/>
                  <a:pt x="150922" y="0"/>
                </a:cubicBezTo>
                <a:close/>
              </a:path>
            </a:pathLst>
          </a:custGeom>
          <a:ln w="50800" cap="sq" cmpd="dbl">
            <a:noFill/>
            <a:miter lim="800000"/>
          </a:ln>
          <a:effectLst/>
        </p:spPr>
      </p:pic>
      <p:pic>
        <p:nvPicPr>
          <p:cNvPr id="14" name="Picture 13" descr="3D chart graphics">
            <a:extLst>
              <a:ext uri="{FF2B5EF4-FFF2-40B4-BE49-F238E27FC236}">
                <a16:creationId xmlns:a16="http://schemas.microsoft.com/office/drawing/2014/main" id="{0828F0C2-4B58-C115-22CE-7B703917276F}"/>
              </a:ext>
            </a:extLst>
          </p:cNvPr>
          <p:cNvPicPr>
            <a:picLocks noChangeAspect="1"/>
          </p:cNvPicPr>
          <p:nvPr/>
        </p:nvPicPr>
        <p:blipFill>
          <a:blip r:embed="rId5"/>
          <a:srcRect l="7738" r="3" b="3"/>
          <a:stretch>
            <a:fillRect/>
          </a:stretch>
        </p:blipFill>
        <p:spPr>
          <a:xfrm>
            <a:off x="7590936" y="3428998"/>
            <a:ext cx="3445714" cy="2362201"/>
          </a:xfrm>
          <a:custGeom>
            <a:avLst/>
            <a:gdLst/>
            <a:ahLst/>
            <a:cxnLst/>
            <a:rect l="l" t="t" r="r" b="b"/>
            <a:pathLst>
              <a:path w="3445714" h="2362201">
                <a:moveTo>
                  <a:pt x="0" y="0"/>
                </a:moveTo>
                <a:lnTo>
                  <a:pt x="3445714" y="0"/>
                </a:lnTo>
                <a:lnTo>
                  <a:pt x="3445714" y="2211279"/>
                </a:lnTo>
                <a:cubicBezTo>
                  <a:pt x="3445714" y="2294631"/>
                  <a:pt x="3378144" y="2362201"/>
                  <a:pt x="3294792" y="2362201"/>
                </a:cubicBezTo>
                <a:lnTo>
                  <a:pt x="150922" y="2362201"/>
                </a:lnTo>
                <a:cubicBezTo>
                  <a:pt x="67570" y="2362201"/>
                  <a:pt x="0" y="2294631"/>
                  <a:pt x="0" y="2211279"/>
                </a:cubicBezTo>
                <a:close/>
              </a:path>
            </a:pathLst>
          </a:custGeom>
          <a:ln w="50800" cap="sq" cmpd="dbl">
            <a:noFill/>
            <a:miter lim="800000"/>
          </a:ln>
          <a:effectLst/>
        </p:spPr>
      </p:pic>
      <p:sp>
        <p:nvSpPr>
          <p:cNvPr id="196" name="Rounded Rectangle 9">
            <a:extLst>
              <a:ext uri="{FF2B5EF4-FFF2-40B4-BE49-F238E27FC236}">
                <a16:creationId xmlns:a16="http://schemas.microsoft.com/office/drawing/2014/main" id="{BF5CC378-DCE9-476E-8848-5E78CEA33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85" y="990599"/>
            <a:ext cx="3503733" cy="4800599"/>
          </a:xfrm>
          <a:prstGeom prst="roundRect">
            <a:avLst>
              <a:gd name="adj" fmla="val 5319"/>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7" name="Straight Connector 196">
            <a:extLst>
              <a:ext uri="{FF2B5EF4-FFF2-40B4-BE49-F238E27FC236}">
                <a16:creationId xmlns:a16="http://schemas.microsoft.com/office/drawing/2014/main" id="{3FD1B7E2-1618-4D02-B472-58A89FC9C3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0936" y="3439824"/>
            <a:ext cx="3445714" cy="1"/>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7" name="Content Placeholder 2">
            <a:extLst>
              <a:ext uri="{FF2B5EF4-FFF2-40B4-BE49-F238E27FC236}">
                <a16:creationId xmlns:a16="http://schemas.microsoft.com/office/drawing/2014/main" id="{A954F548-42BA-043E-A24B-210F6396B3EE}"/>
              </a:ext>
            </a:extLst>
          </p:cNvPr>
          <p:cNvGraphicFramePr>
            <a:graphicFrameLocks/>
          </p:cNvGraphicFramePr>
          <p:nvPr>
            <p:extLst>
              <p:ext uri="{D42A27DB-BD31-4B8C-83A1-F6EECF244321}">
                <p14:modId xmlns:p14="http://schemas.microsoft.com/office/powerpoint/2010/main" val="1743715127"/>
              </p:ext>
            </p:extLst>
          </p:nvPr>
        </p:nvGraphicFramePr>
        <p:xfrm>
          <a:off x="685801" y="2142067"/>
          <a:ext cx="6282267" cy="364913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737302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29022-5AEE-3FEF-DE85-A59F586D1E92}"/>
              </a:ext>
            </a:extLst>
          </p:cNvPr>
          <p:cNvSpPr>
            <a:spLocks noGrp="1"/>
          </p:cNvSpPr>
          <p:nvPr>
            <p:ph type="title"/>
          </p:nvPr>
        </p:nvSpPr>
        <p:spPr/>
        <p:txBody>
          <a:bodyPr/>
          <a:lstStyle/>
          <a:p>
            <a:r>
              <a:rPr lang="en-US" dirty="0"/>
              <a:t>Funding requirements </a:t>
            </a:r>
          </a:p>
        </p:txBody>
      </p:sp>
      <p:graphicFrame>
        <p:nvGraphicFramePr>
          <p:cNvPr id="4" name="Content Placeholder 2">
            <a:extLst>
              <a:ext uri="{FF2B5EF4-FFF2-40B4-BE49-F238E27FC236}">
                <a16:creationId xmlns:a16="http://schemas.microsoft.com/office/drawing/2014/main" id="{23DF51E1-B778-FF64-8D06-FDFB8A6E0138}"/>
              </a:ext>
            </a:extLst>
          </p:cNvPr>
          <p:cNvGraphicFramePr>
            <a:graphicFrameLocks noGrp="1"/>
          </p:cNvGraphicFramePr>
          <p:nvPr>
            <p:ph idx="1"/>
            <p:extLst>
              <p:ext uri="{D42A27DB-BD31-4B8C-83A1-F6EECF244321}">
                <p14:modId xmlns:p14="http://schemas.microsoft.com/office/powerpoint/2010/main" val="1892613250"/>
              </p:ext>
            </p:extLst>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9452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CA612-8EFC-69EE-C3EC-D452FD9A7F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A4450-B476-001B-BA82-69C91602CE85}"/>
              </a:ext>
            </a:extLst>
          </p:cNvPr>
          <p:cNvSpPr>
            <a:spLocks noGrp="1"/>
          </p:cNvSpPr>
          <p:nvPr>
            <p:ph type="title"/>
          </p:nvPr>
        </p:nvSpPr>
        <p:spPr/>
        <p:txBody>
          <a:bodyPr/>
          <a:lstStyle/>
          <a:p>
            <a:r>
              <a:rPr lang="en-GB" b="1" dirty="0"/>
              <a:t>Revenue Streams</a:t>
            </a:r>
          </a:p>
        </p:txBody>
      </p:sp>
      <p:graphicFrame>
        <p:nvGraphicFramePr>
          <p:cNvPr id="4" name="Content Placeholder 2">
            <a:extLst>
              <a:ext uri="{FF2B5EF4-FFF2-40B4-BE49-F238E27FC236}">
                <a16:creationId xmlns:a16="http://schemas.microsoft.com/office/drawing/2014/main" id="{548DBE91-90E9-D6FB-F5B3-7B9552CF4B51}"/>
              </a:ext>
            </a:extLst>
          </p:cNvPr>
          <p:cNvGraphicFramePr>
            <a:graphicFrameLocks noGrp="1"/>
          </p:cNvGraphicFramePr>
          <p:nvPr>
            <p:ph idx="1"/>
            <p:extLst>
              <p:ext uri="{D42A27DB-BD31-4B8C-83A1-F6EECF244321}">
                <p14:modId xmlns:p14="http://schemas.microsoft.com/office/powerpoint/2010/main" val="3095083972"/>
              </p:ext>
            </p:extLst>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2F617905-E276-6429-E89A-D66A29B200B4}"/>
              </a:ext>
            </a:extLst>
          </p:cNvPr>
          <p:cNvGraphicFramePr>
            <a:graphicFrameLocks/>
          </p:cNvGraphicFramePr>
          <p:nvPr>
            <p:extLst>
              <p:ext uri="{D42A27DB-BD31-4B8C-83A1-F6EECF244321}">
                <p14:modId xmlns:p14="http://schemas.microsoft.com/office/powerpoint/2010/main" val="4055359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98580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0565A-823D-CEFA-FA48-EC2D0128EE39}"/>
              </a:ext>
            </a:extLst>
          </p:cNvPr>
          <p:cNvSpPr>
            <a:spLocks noGrp="1"/>
          </p:cNvSpPr>
          <p:nvPr>
            <p:ph type="title"/>
          </p:nvPr>
        </p:nvSpPr>
        <p:spPr>
          <a:xfrm>
            <a:off x="685801" y="609600"/>
            <a:ext cx="4681873" cy="1456267"/>
          </a:xfrm>
        </p:spPr>
        <p:txBody>
          <a:bodyPr>
            <a:normAutofit/>
          </a:bodyPr>
          <a:lstStyle/>
          <a:p>
            <a:r>
              <a:rPr lang="en-US" dirty="0"/>
              <a:t>Conclusion </a:t>
            </a:r>
          </a:p>
        </p:txBody>
      </p:sp>
      <p:grpSp>
        <p:nvGrpSpPr>
          <p:cNvPr id="98" name="Group 97">
            <a:extLst>
              <a:ext uri="{FF2B5EF4-FFF2-40B4-BE49-F238E27FC236}">
                <a16:creationId xmlns:a16="http://schemas.microsoft.com/office/drawing/2014/main" id="{71916EB9-2993-4A28-BD3C-F509E4A183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5310">
            <a:off x="5543259" y="331783"/>
            <a:ext cx="1972986" cy="1714626"/>
            <a:chOff x="5281603" y="104899"/>
            <a:chExt cx="6910397" cy="6005491"/>
          </a:xfrm>
        </p:grpSpPr>
        <p:sp>
          <p:nvSpPr>
            <p:cNvPr id="18" name="Freeform 267">
              <a:extLst>
                <a:ext uri="{FF2B5EF4-FFF2-40B4-BE49-F238E27FC236}">
                  <a16:creationId xmlns:a16="http://schemas.microsoft.com/office/drawing/2014/main" id="{68C9F252-C33E-4D9D-89A9-29C71202C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20E27CE-CCF2-4A56-8EE6-56D7776D377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280382FE-22DF-4A28-9E18-18DF0B98DD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E1CA71-1F75-4CC2-A04C-F5469D3E7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E93F71-2CD6-4E95-929F-A37A04E90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1D4D4AB-D40F-4366-87D4-14140A8DC0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4C2C7D6-CCA9-455E-A2B4-950CF60E6D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8F49D09-5255-4576-AA26-3047912100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ABBE43B-5C15-4092-8397-F2EE0D6EE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7BE7213-1F74-43F3-B30E-3A3BBBB37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37C6D0F-4E5D-43F3-9271-C9BEB47EC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707BC88-122E-4904-AA15-DC64CB473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132BDCA-81AF-4984-9FED-3B7F0A6E7B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8258699-45E9-4DF2-98B9-413E4AF7EA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35C4B6-6EA7-46D1-A77C-0A43EB706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858FB89-435A-421D-8569-40E836F9B7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038B114-A273-47EA-B808-D40DF6A87B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0C3AFFB-4ABE-4CDD-9D15-D3A1E034A7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2D2AC70-77E2-4E47-8819-AE98F45F2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3B98B88-092B-40F1-83AF-EF05FE90C6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E156B4-07C7-4693-BE8A-6474C8382B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5062320-E086-4A55-AC85-B47125E46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D4C6582-EB0A-4797-B783-9FDB44478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43BCB88-1F09-40B4-877B-7F1DB19D2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1CEDE52-1DBA-46CB-B162-483FA1236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4EAC206-5CBE-4294-BCB3-B6BB8365F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68EC73D-68E6-4D01-994D-D79A158F79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83BF9F4-A2DC-4BB4-AB2C-5D5A8C6308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CDFD330-651C-4E2D-B43C-6730559967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B02860E-DE31-4D1D-9814-84634B0617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F2B2203-67C0-421E-B730-5442C7FC5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C81C27A-0E22-4AE4-9DC6-BA282A8DCF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96C7698-2E0B-4EB3-BD5B-4466A8FB5C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B9E4CCE-BD05-4EB3-89A6-5D657EDF7C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68E1002-3777-49D4-8287-79A6EA105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EC9682F-6679-4064-93F6-629EADCD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C305438-8571-46ED-AD5E-7C7EC2EAF2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AF15B4E-ED23-4114-8624-AA4E39E541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42EABB4-278D-4444-88C0-4A46BB353B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646E931-2EB7-4ACA-B157-D0A94A6CC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7DEB787-3410-495B-9CE9-34B2C45B45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4554FCB-2FCB-4262-90EC-26A76CE777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532B4D5-1FD8-4D61-9006-4FB87DBEA2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C0A07D9-D524-4DAD-9C9B-D017A34786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26263BD-284E-4554-A24C-B67027943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41829ED-6190-46C7-9DF5-D6428A87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3AF3AA5-A1DA-43EF-94BC-6201541B88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DD8BF8E-408E-4CBD-8A16-F6C48B5F95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2F5A71F-B7DE-4473-9726-3DDE4B1D9A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CE6C478E-120B-4F22-807F-FE8D78AE10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77BC7E5-76F8-4173-90C6-748A0B10FC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DB73477-1282-48F5-AF98-FBAED0A73C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7481F57-CDDC-4607-8526-EDFC8B249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1B9223D-EFC9-4152-850B-08E154E91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269E02D-6469-428E-BF24-6CDC65C42C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E21E2EE-3BB1-4047-ACA2-A3C5C65D28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D163CA9-710E-4EED-A788-2101F338F0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D0BBC0A-86F2-4F24-9FD6-24DA772F4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D70A49C-EF11-4EF2-BFAE-B80EA5B3A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06BF5D9-1663-4A67-BB15-1C58CFA77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CAFEF6B-14D7-4260-9860-8BB499A493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167A90B-062B-42FF-A167-6F09D77458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74F8228-3BB9-4418-81B6-36478D2E3C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98F3879-57E1-4FD3-9664-ACC502D9FD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2E24A83-1E83-4A8F-A3BB-4D9B2601C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A76F6C4-6952-438D-9E6E-98BC6CE58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05BEC62-1C92-4593-962B-C54BD944E4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8615AD1-5421-416F-A4D4-6956C3B2A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C466A0F-A8C2-43CF-8701-FE4C8F2BF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A668953-3447-4870-8105-2CCE9B06A8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F4264AA-B924-4ADE-BB7A-2DE6AD2744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43ABEF4-4632-442E-B63C-7366546EE9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8560FE6-736C-4255-B7E8-FF0D1ECE4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60865E5-6FC1-453A-B022-58D5D20FD7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F54DFF81-B50B-408D-AC3A-0D8358A48D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3AB2AE8-5E1B-427C-9752-710CF62677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7DCA7C7-6525-409C-BB4A-781E2EAD2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4C4B6460-EC37-455C-A7F0-1FFB954771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7835FD8D-189B-4DBF-9331-5B63456DBE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7205E40C-D7A1-4A5A-B706-74E8B829D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4" name="Rectangle 1">
            <a:extLst>
              <a:ext uri="{FF2B5EF4-FFF2-40B4-BE49-F238E27FC236}">
                <a16:creationId xmlns:a16="http://schemas.microsoft.com/office/drawing/2014/main" id="{0E4640ED-7903-DFB8-ECE3-1B569D1F725A}"/>
              </a:ext>
            </a:extLst>
          </p:cNvPr>
          <p:cNvSpPr>
            <a:spLocks noGrp="1" noChangeArrowheads="1"/>
          </p:cNvSpPr>
          <p:nvPr>
            <p:ph idx="1"/>
          </p:nvPr>
        </p:nvSpPr>
        <p:spPr bwMode="auto">
          <a:xfrm>
            <a:off x="685801" y="2142067"/>
            <a:ext cx="4681873" cy="36491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lang="en-GB" sz="1700"/>
              <a:t>In conclusion, Recharge Performance Studio aims to address the growing demand for structured recovery and performance-focused wellness services in Birmingham. By offering specialised treatments, recovery classes, and a membership-based model, the business seeks to support athletes, gym users, and active professionals in improving performance, preventing injuries, and maintaining long-term physical wellbeing. Through a clear market positioning, targeted marketing strategies, and a lean start-up approach, Recharge Performance Studio has the potential to establish itself as a trusted recovery space within the local fitness community.</a:t>
            </a:r>
            <a:endParaRPr kumimoji="0" lang="en-US" altLang="en-US" sz="1700" b="0" i="0" u="none" strike="noStrike" cap="none" normalizeH="0" baseline="0">
              <a:ln>
                <a:noFill/>
              </a:ln>
              <a:effectLst/>
              <a:latin typeface="Arial" panose="020B0604020202020204" pitchFamily="34" charset="0"/>
            </a:endParaRPr>
          </a:p>
        </p:txBody>
      </p:sp>
      <p:grpSp>
        <p:nvGrpSpPr>
          <p:cNvPr id="99" name="Group 98">
            <a:extLst>
              <a:ext uri="{FF2B5EF4-FFF2-40B4-BE49-F238E27FC236}">
                <a16:creationId xmlns:a16="http://schemas.microsoft.com/office/drawing/2014/main" id="{B2347F19-25D3-4479-BD08-0070E8D6C9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00" name="Freeform 98">
              <a:extLst>
                <a:ext uri="{FF2B5EF4-FFF2-40B4-BE49-F238E27FC236}">
                  <a16:creationId xmlns:a16="http://schemas.microsoft.com/office/drawing/2014/main" id="{2FEDD424-ECF8-4BE4-B455-5660ACF31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53395919-480A-4AED-8762-FE010FCE05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2" name="Straight Connector 101">
                <a:extLst>
                  <a:ext uri="{FF2B5EF4-FFF2-40B4-BE49-F238E27FC236}">
                    <a16:creationId xmlns:a16="http://schemas.microsoft.com/office/drawing/2014/main" id="{D42A908A-0313-4789-BED7-5F0DC48CF0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9329C319-928A-41DF-AAD8-192F68311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1BC2E3B-06A6-4B53-88C6-60F9508B23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2A5E27D-29D6-4F3C-9B42-C4CD79A4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E918645-ADBD-4FBE-9125-FC963DA300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189719D-E41B-4537-ACBB-2B15156B1B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8A39D42-7904-45EA-94A1-452BEDCC9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F86641C-01DF-4424-A4E0-8AC46C1CC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E0DB12C-C1EB-431A-8F69-16AF768A82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AA9FDEC-D683-44B7-B850-3D8D70CD8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D2CDDD1D-A217-4662-8C60-CA94B58A69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0982A69-39A2-4CB7-A7B7-537CCA5BBA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86DA7B0D-D68A-42B3-8493-B3591625D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E8396E6-0D76-4AB0-AB88-5642627A6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8C59E9E-60C9-4777-8A93-1A9A4D952D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5165D84-A940-426B-9F2B-3CA05E3F8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CDEAF07B-DC40-47D6-94F0-F4A246AEF6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78816FCA-973E-41CF-B4C3-F56E475001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88FC69A-2CB5-4793-834F-4FCD6C7AEE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1DC8F704-75B4-416D-B151-B1BEC7F3D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447E86-5613-4D02-ACFA-18AEF6916E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F924CF0F-E419-4E9B-A600-32E313719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11E6A985-1D5E-4E21-97CA-D86D42E80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10784A5-CCBE-4DF3-9CE7-2AE9C6C07C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2EEF7A8A-F430-4687-9455-19709325A3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B73690C5-E93C-4AB0-AC84-2669E31A9B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02C8787F-E35E-48D8-8203-53F97CFBE3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31F8989E-ECDD-4121-8AED-AEE38D9A13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13143EE-5D37-4047-ABA0-9E499618B0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0E3E1E1-16F1-4294-A545-458F31A914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48A3E59-EEB5-4F9D-8CE9-762433A2C0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ECF2D288-19B2-409E-832F-5F6E1FFFBB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3EBDFADF-FB69-498E-BD93-730DD27A37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B19D7E0-00BA-4B15-8FD1-7A93BCD8E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AF650A0E-4EE1-4E70-8473-20B55E3FC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D5BA3A2A-30DF-48F1-A2FD-4723ACFBA8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24A03DE9-4B81-4253-9EE4-B92209815E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6899AFCE-C434-4469-97AC-ABE720A35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07E0DFAB-9CBF-4060-9DE1-D9AB2AFD42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48078366-B29C-4371-874D-BECCB1EDE9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DE008D64-8769-4A13-A8B0-89213457C7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846D4F9-EC40-489A-9EF6-0F0CDD8671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84115676-20E5-452E-9398-C0FCB32FE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8A621957-37E8-451F-BB84-5D6B03CF3A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DACCCD2F-2274-4BBF-9B5E-26E62490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4E87762F-D0DE-4363-93FD-E9631AFBBD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9F47FEF-F06A-4C16-AA27-B960D1952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FDF56CA-1BB6-415F-8D3E-30F26B40C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E6630A1-3217-4E63-9788-5A3260A582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70D5610-7B36-415F-8AA3-0D7759FDDF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C4F85022-0CE1-430D-8B1A-0F676F4AF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31354BC8-A827-4AA1-96EE-6360E8C960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DAC0527-948D-4011-BCD9-270E429784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1300D97D-2A0F-4304-89BE-766397C61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2C89D97-5330-4086-A830-182F7582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BD7367-EA95-40EB-90AC-465845C74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43E242C-FE1A-4A13-9D43-829B8B827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67AC161D-718C-43E4-8F7D-7C294600C2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86EC5E7-FE84-45D4-BFD1-55EE51026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A9A41384-ABD9-4502-8CFB-550D9C9935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7B0BC74-BD29-4ACA-A07C-8C6038BBB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2E0421E2-5A11-418B-A32C-5886185281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16B33503-18E3-4A3B-933F-30D0EE5C1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B61DA4A-82CE-4AC1-9909-7C4700516D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F919C909-7E7B-4578-8E2C-DD61B8D44E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C86C93AE-A899-4040-AD7E-D8B434CAD8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490C13BE-1E9D-4E17-ACF7-96D3EFB833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B37F1B8-B2B1-409C-B02E-1A55C22214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58DB9BF9-338F-4628-BBFE-15C697F200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47D45C16-7517-49A1-BBEC-89F21AA605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4E30B89E-B14C-4845-A5A1-9CCA44E6F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1F41D7C-DCA7-4481-A76A-48B66E72A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36EFEF5-B92F-4400-AFC7-BFFD45243C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39650283-94D1-4738-9FCE-D31753ACAD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EB9232A0-B62C-4957-BCB3-870183FB9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185459AE-C704-4293-B5C4-69D2A60A3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0B73290C-EEC7-44A0-A8AD-EB70F8BD3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AB61CA57-2FEB-4363-A188-ED7D346B82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1" name="Group 180">
            <a:extLst>
              <a:ext uri="{FF2B5EF4-FFF2-40B4-BE49-F238E27FC236}">
                <a16:creationId xmlns:a16="http://schemas.microsoft.com/office/drawing/2014/main" id="{7F6F524E-C752-4B7C-A9F0-3F00DFDB24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804892">
            <a:off x="5612564" y="3157613"/>
            <a:ext cx="2928062" cy="2544637"/>
            <a:chOff x="5281603" y="104899"/>
            <a:chExt cx="6910397" cy="6005491"/>
          </a:xfrm>
        </p:grpSpPr>
        <p:sp>
          <p:nvSpPr>
            <p:cNvPr id="182" name="Freeform 183">
              <a:extLst>
                <a:ext uri="{FF2B5EF4-FFF2-40B4-BE49-F238E27FC236}">
                  <a16:creationId xmlns:a16="http://schemas.microsoft.com/office/drawing/2014/main" id="{F6D4360C-5226-4CC2-A109-812DF510B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3" name="Group 182">
              <a:extLst>
                <a:ext uri="{FF2B5EF4-FFF2-40B4-BE49-F238E27FC236}">
                  <a16:creationId xmlns:a16="http://schemas.microsoft.com/office/drawing/2014/main" id="{71143042-758C-43AF-A97C-B7D63B0271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4" name="Straight Connector 183">
                <a:extLst>
                  <a:ext uri="{FF2B5EF4-FFF2-40B4-BE49-F238E27FC236}">
                    <a16:creationId xmlns:a16="http://schemas.microsoft.com/office/drawing/2014/main" id="{EF45F6D5-0990-402B-86E4-3FFA3332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CA63F896-F673-4808-9847-3290BC52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727B7CC0-2D7E-4864-83B9-BA7FC28EAD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9C052304-DB27-476B-AFA8-BD7682F268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A92951F8-B9F3-4590-AFDE-59A8EACE8C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1AB35A88-629B-4CF8-8E88-27B47B6E7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FFECC77E-4526-4599-A8F7-D39D6BC1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AE4412F1-F32B-49C5-8970-F94CFEEF0A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5098ABEA-D561-45BC-8A01-FFA7460E34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FA9CD9D9-DEDB-486C-ADA4-B2B712EAA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72FB09B0-0D8F-40F4-B2DE-A229EC8B18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7E5227CC-F30E-44CE-B06A-8CDF97E6ED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0A7115AF-CB25-46A8-B470-FFB668CBB5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CDC4E23D-21D0-4FAF-A904-65688F78A1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BCEE73AD-62FE-49E3-996D-238B6EAD07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F44830C9-92A0-4D81-8480-68226E8337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C122A750-9CA2-4958-AD1B-91D5D739FF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1F19686-D816-4075-9BC2-E4792413F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5B0CED0-2C33-4F23-86D6-D855082B9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54AD91B0-026C-43CB-A26E-0F4FE5795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8A5A8161-CE5A-426A-8E7D-88FE124F04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3E1195E8-E9D6-4449-A1FC-C53993F12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25C823AC-E3CF-4F0E-8C20-99CEBD7044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C4184468-B8BA-4EDD-9D1A-B7F67248C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B74EE2C-38D7-4587-B35B-CD2FAB751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75D1F630-BE7A-4D3B-819B-FAFB4FAE02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F7AF57EB-EF82-42AC-BD04-C10F298FA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8EDD9EB0-BB53-481D-B22A-4236C4FD1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99690E1A-C081-4CF2-B888-74279CC425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E9AC17F0-0388-469A-ACAA-553993A8E3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ACB86715-ABC0-4431-8CCB-5379346A8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5F8DB845-071D-4D84-B5C8-C0067F729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C9580A67-EF5C-4713-A07A-34EA96CABB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63DBBEE5-A19D-4D61-8ADB-B9CE891AD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9FDD44CF-315C-42FB-92C4-93920F28E7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C3C9E918-79D3-4512-93DE-1121C5E7B9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6E15671A-99FE-42DE-830A-BC8B7BE715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0D2234C8-E6B2-45CE-A80E-BBAAEF18EB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3BDB90FE-4EC8-43DA-931A-718213EBA4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07E986C7-23D3-4677-9FEA-3308535C3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B53DB176-4CF0-49F5-8731-03DCE8656D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206AA562-0996-4E32-AE2D-7CDC038D7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779EB801-B846-4FA2-ABF8-27EA46A9D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AAF39C99-3F13-477F-B2EE-E326399BE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BD47E02F-C783-4A07-9B56-04B17EE6AC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7DDD33B4-5EB7-44BE-B64C-67F21C81C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1014B22-F4AF-4687-90A5-BEF313085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AF9C0885-CCC4-4136-ADCF-59A1E7211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E0CED535-4BDA-46E5-BE57-BFC3FAEBF9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D4144031-5FC2-45C8-A55A-3ECF44AFB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24862D56-259E-408C-AD1F-CDEC7368AA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026B85E4-6653-4FFC-AFA8-A8D0C54F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1AF38F-97CD-44BE-A079-914577FF29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0E5CD4DD-5DF6-4681-B1DF-5B0F20299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15069975-2552-4DC3-A2FC-1AEA2158AB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DC918371-E870-4119-B051-C77893B28E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30E6C0C5-90B9-4DD2-B4A9-A738CCF39C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0B780211-574F-4D2A-BF67-4E4FBF0480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1BD8EA0D-272F-45D3-AD7D-14E2FCC7E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85273A52-980C-40E2-8337-166300A2A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36C02875-55F3-4482-AD70-2EE3FF8246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FB32E058-164C-44EE-B305-8D901B0FCB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57736E96-8075-4F5E-8E5E-BDAC9FADA1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E8FCD13A-FF10-415A-9FA9-B52968049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A9FB36D0-68BC-4789-BB30-F501D45737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33BB585D-96D0-4265-89EB-1A9C80C7B3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5E69DAA-05E3-4592-92D1-B85D8057AD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7A49CCBB-CE21-4AB8-A4CA-4A8AAC7C33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CADF9F91-32A1-4038-BB7A-828C84B2D8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B7B92E8A-F0BC-4D57-96B9-7C10643C75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9EFCB507-ED5F-4A0C-B49E-E8CF8A035A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D2CBD98E-005E-41DC-9A76-AA1F38060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8C4E4940-5B6C-4020-81FE-33DB69297D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AB02739E-8E33-4A74-8252-80603F70C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B0BCFE26-5D1E-42E9-839D-5726C56BE2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F6C8FD74-B3C0-46E5-BA47-52EFF95749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0C86A344-DEC9-47F3-A90D-1960BC927B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69CB55C8-87B2-4BE3-A6A2-D90000E3A3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263" name="Group 262">
            <a:extLst>
              <a:ext uri="{FF2B5EF4-FFF2-40B4-BE49-F238E27FC236}">
                <a16:creationId xmlns:a16="http://schemas.microsoft.com/office/drawing/2014/main" id="{6191F0AD-C720-4E9E-9B1A-9C8A537B8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643280" y="-580942"/>
            <a:ext cx="4662812" cy="4052224"/>
            <a:chOff x="5281603" y="104899"/>
            <a:chExt cx="6910397" cy="6005491"/>
          </a:xfrm>
        </p:grpSpPr>
        <p:sp>
          <p:nvSpPr>
            <p:cNvPr id="264" name="Freeform 17">
              <a:extLst>
                <a:ext uri="{FF2B5EF4-FFF2-40B4-BE49-F238E27FC236}">
                  <a16:creationId xmlns:a16="http://schemas.microsoft.com/office/drawing/2014/main" id="{BB5A9845-3ACA-4CDF-8F0E-F681D62A5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5" name="Group 264">
              <a:extLst>
                <a:ext uri="{FF2B5EF4-FFF2-40B4-BE49-F238E27FC236}">
                  <a16:creationId xmlns:a16="http://schemas.microsoft.com/office/drawing/2014/main" id="{FC1F1F73-7ABC-4F79-A342-876B2D81E45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6" name="Straight Connector 265">
                <a:extLst>
                  <a:ext uri="{FF2B5EF4-FFF2-40B4-BE49-F238E27FC236}">
                    <a16:creationId xmlns:a16="http://schemas.microsoft.com/office/drawing/2014/main" id="{066E07A7-A8B9-4A11-8B11-7CA574B7A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16788C9C-03FD-4123-8B67-FB1E2CE47F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FB4DEE61-8FDF-435F-9A6B-90322E34F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CEEAE353-6EB4-436E-9D9C-702B0EC2B7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88EA36F9-B6F3-407E-B6CD-BB2A79BD7D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F6014454-46D0-403C-A267-7E8AE36E1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13C96F4A-ED2D-4A99-A9DC-453A75427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1873097A-0FDE-47BA-B389-D16F6B0E0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6B6BC893-2000-4112-8529-C45A6B7E6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47597FF-250D-4A88-9BF2-28AAE8B548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08A8627F-6A72-426F-B60B-FBCEF8E27D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297EF6A1-1052-4DE5-BA8F-F7BCD2DDE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5050F261-9C54-4EEE-B6B9-A233F107DD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18578ABE-40D8-44AC-9EC4-CE211E859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C5537058-9800-4394-BC5D-65603E496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8A54A785-F349-468B-B6B7-E4BC4BAEF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7792D4DE-5135-462C-9AF3-72ECC5511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000BBF14-A6BD-44A2-BBB1-7D8E4A546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69B59866-70A6-4217-91FD-6E56DD4C9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0E92ACEF-0732-4B5A-A22F-4D2161889F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34D17BC3-65D0-46DE-B715-53DB58D59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F06A701-0A1F-49FD-AA0B-346D447D9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8A8694D1-7DCA-46FF-A89A-9133A61C66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77B12B06-3CC5-4F71-8EA3-FCA7A9CB7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C49F5517-E015-41C4-BC97-076F6BE9E9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B2C289BC-09CC-4C4C-8FDB-1E18F38D32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477C671B-653A-4E8C-A768-C0BBE506A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23700B49-038C-4F33-96A7-282993064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7F032AD8-9069-4C43-9033-7BF0278F7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B85B7AAA-BB0B-46DC-9DA5-F6A50FA4B1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020430C3-CDA0-4859-8D85-9A4B37DF8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8D831F4E-9351-4E9B-89B7-467DB13F2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748E92-CD47-476D-93AD-FDA8B0005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980E8134-4223-4A47-9A01-40AE4E813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744BDD2C-AD14-4FC1-8C82-D1669BECC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64567A16-FCD6-4418-9574-3995B12B13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9AA58126-98FE-4C95-A09A-FBDFAA7973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54F61547-264D-4C69-AE76-89B5497FCC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9BB0AE43-ADA3-48EC-8CEA-B9A44A5C3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315E9DE5-6616-4550-B31D-909339B23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4A0B24BA-3A17-4ADB-AC89-50C89AB168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C60B08DF-39D4-4FED-8E90-1B8AF0C2B8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E03A27FF-C8C7-415F-9BA4-8E64C342EA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9ABDA913-71FD-4826-927C-C0E8D41E20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7A6A8BD-D397-4213-AD6B-E4D0B59953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5E30D5A7-42E8-4972-8739-C9268D6426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A92936C1-14EB-472B-842F-9921DC2E1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F64CD999-0C77-4E08-A169-75AF10E2A5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65CCDBD0-7E08-4DA2-A8E7-C4B838EEA8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79216250-F15C-4EF0-BD96-02601887F7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7DE8C460-09C8-4887-9A44-A6E05CEA2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45BFC8C1-9B0D-40E6-A5A4-0EE6946FE1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A4DEAB9-2D45-40F7-A115-534D3AE13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044D516C-8603-4096-B89F-16E5D7D6CA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71F0C0B6-D1FF-4842-9D71-F9F360D564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F7C16E21-459A-46FA-B927-B9A9A3533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9FC29217-CA19-4B46-86F5-1053515EB2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5875C3DE-314B-45BE-8C23-EA9D452FDA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6F85B899-F3C4-4556-854B-78F90C57AF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6FD381B4-0957-451B-98B0-5BA77C6E24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AD64D872-D788-4DA9-B4AE-2874D52F85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D89F8248-B8BD-4622-BE3A-DEDCFEDE58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28ADBAB7-EC82-4518-85AE-65119D1A8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CE69525B-0F79-47DF-AF24-8527E1366D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B4877CF2-206E-4EB6-97BF-C9DA57033E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577180A-D57A-4020-8F6F-F5DEE8CDC1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60A6B6D-736D-4AF8-BD15-81CD7410EF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C1F97AB2-5AD8-4616-9F86-FE765143B8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ACA444D5-80DD-4760-B4EE-6C23CA444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00515E3E-4E7F-4B1E-B9CF-E918852FD6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2038EA72-0798-4E79-B412-FA603E87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93E9084A-6F15-4DB1-AF7C-EE14898DF2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3D1A7182-8DB0-4A4A-A1EA-62B0955AF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A6A125-7133-4A58-91C2-E091460D8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4BFF675B-560B-4AB6-9EF0-489C47D9FA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616905A4-890A-41C7-85F7-3C064C8D3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354AD671-7BE2-460C-ADD8-00E4595D78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C9D949C4-C239-4981-B5FD-4022F4848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8" name="Picture 7">
            <a:extLst>
              <a:ext uri="{FF2B5EF4-FFF2-40B4-BE49-F238E27FC236}">
                <a16:creationId xmlns:a16="http://schemas.microsoft.com/office/drawing/2014/main" id="{56840604-AB20-B5B2-5458-762FEA68C291}"/>
              </a:ext>
            </a:extLst>
          </p:cNvPr>
          <p:cNvPicPr>
            <a:picLocks noChangeAspect="1"/>
          </p:cNvPicPr>
          <p:nvPr/>
        </p:nvPicPr>
        <p:blipFill>
          <a:blip r:embed="rId4"/>
          <a:srcRect t="10340" r="-4" b="14656"/>
          <a:stretch>
            <a:fillRect/>
          </a:stretch>
        </p:blipFill>
        <p:spPr>
          <a:xfrm>
            <a:off x="5675741" y="485876"/>
            <a:ext cx="1955786" cy="195578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12" name="Picture 11">
            <a:extLst>
              <a:ext uri="{FF2B5EF4-FFF2-40B4-BE49-F238E27FC236}">
                <a16:creationId xmlns:a16="http://schemas.microsoft.com/office/drawing/2014/main" id="{3C62F5D4-A794-0392-F2BE-0A100A8D5FB7}"/>
              </a:ext>
            </a:extLst>
          </p:cNvPr>
          <p:cNvPicPr>
            <a:picLocks noChangeAspect="1"/>
          </p:cNvPicPr>
          <p:nvPr/>
        </p:nvPicPr>
        <p:blipFill>
          <a:blip r:embed="rId5"/>
          <a:srcRect t="12418" r="1" b="20832"/>
          <a:stretch>
            <a:fillRect/>
          </a:stretch>
        </p:blipFill>
        <p:spPr>
          <a:xfrm>
            <a:off x="5998438" y="2732176"/>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6" name="Picture 5">
            <a:extLst>
              <a:ext uri="{FF2B5EF4-FFF2-40B4-BE49-F238E27FC236}">
                <a16:creationId xmlns:a16="http://schemas.microsoft.com/office/drawing/2014/main" id="{A82A966D-F78A-63D2-4421-80D39AC704EF}"/>
              </a:ext>
            </a:extLst>
          </p:cNvPr>
          <p:cNvPicPr>
            <a:picLocks noChangeAspect="1"/>
          </p:cNvPicPr>
          <p:nvPr/>
        </p:nvPicPr>
        <p:blipFill>
          <a:blip r:embed="rId6"/>
          <a:srcRect t="22620" b="10674"/>
          <a:stretch>
            <a:fillRect/>
          </a:stretch>
        </p:blipFill>
        <p:spPr>
          <a:xfrm>
            <a:off x="8267683" y="2490"/>
            <a:ext cx="3920658" cy="3269097"/>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0" name="Picture 9">
            <a:extLst>
              <a:ext uri="{FF2B5EF4-FFF2-40B4-BE49-F238E27FC236}">
                <a16:creationId xmlns:a16="http://schemas.microsoft.com/office/drawing/2014/main" id="{465FACF8-6825-3FBC-F57A-BEACFE9FB7F0}"/>
              </a:ext>
            </a:extLst>
          </p:cNvPr>
          <p:cNvPicPr>
            <a:picLocks noChangeAspect="1"/>
          </p:cNvPicPr>
          <p:nvPr/>
        </p:nvPicPr>
        <p:blipFill>
          <a:blip r:embed="rId7"/>
          <a:srcRect r="9139"/>
          <a:stretch>
            <a:fillRect/>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2262971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56A493C8-7AF8-7A7A-9F94-2C85A24F14C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FADFD-06B2-B509-3AAA-A7D2CFBE1945}"/>
              </a:ext>
            </a:extLst>
          </p:cNvPr>
          <p:cNvSpPr>
            <a:spLocks noGrp="1"/>
          </p:cNvSpPr>
          <p:nvPr>
            <p:ph type="title"/>
          </p:nvPr>
        </p:nvSpPr>
        <p:spPr>
          <a:xfrm>
            <a:off x="685799" y="1150076"/>
            <a:ext cx="3659389" cy="4557849"/>
          </a:xfrm>
        </p:spPr>
        <p:txBody>
          <a:bodyPr>
            <a:normAutofit/>
          </a:bodyPr>
          <a:lstStyle/>
          <a:p>
            <a:pPr algn="r"/>
            <a:r>
              <a:rPr lang="en-US" dirty="0"/>
              <a:t>References </a:t>
            </a:r>
            <a:endParaRPr lang="en-US"/>
          </a:p>
        </p:txBody>
      </p:sp>
      <p:cxnSp>
        <p:nvCxnSpPr>
          <p:cNvPr id="11" name="Straight Connector 10">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D54CF17-A88F-E848-3C9F-51C2AC6D7137}"/>
              </a:ext>
            </a:extLst>
          </p:cNvPr>
          <p:cNvSpPr>
            <a:spLocks noGrp="1" noChangeArrowheads="1"/>
          </p:cNvSpPr>
          <p:nvPr>
            <p:ph idx="1"/>
          </p:nvPr>
        </p:nvSpPr>
        <p:spPr bwMode="auto">
          <a:xfrm>
            <a:off x="4988658" y="1150076"/>
            <a:ext cx="6517543" cy="45578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Arial" panose="020B0604020202020204" pitchFamily="34" charset="0"/>
              </a:rPr>
              <a:t>Sport England (2023) </a:t>
            </a:r>
            <a:r>
              <a:rPr kumimoji="0" lang="en-US" altLang="en-US" b="0" i="1" u="none" strike="noStrike" cap="none" normalizeH="0" baseline="0" dirty="0">
                <a:ln>
                  <a:noFill/>
                </a:ln>
                <a:effectLst/>
                <a:latin typeface="Arial" panose="020B0604020202020204" pitchFamily="34" charset="0"/>
              </a:rPr>
              <a:t>Active Lives Adult Survey Report</a:t>
            </a:r>
            <a:r>
              <a:rPr kumimoji="0" lang="en-US" altLang="en-US" b="0" i="0" u="none" strike="noStrike" cap="none" normalizeH="0" baseline="0" dirty="0">
                <a:ln>
                  <a:noFill/>
                </a:ln>
                <a:effectLst/>
                <a:latin typeface="Arial" panose="020B0604020202020204" pitchFamily="34" charset="0"/>
              </a:rPr>
              <a:t>. London: Sport England.</a:t>
            </a: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Arial" panose="020B0604020202020204" pitchFamily="34" charset="0"/>
              </a:rPr>
              <a:t>Office for National Statistics (2022) </a:t>
            </a:r>
            <a:r>
              <a:rPr kumimoji="0" lang="en-US" altLang="en-US" b="0" i="1" u="none" strike="noStrike" cap="none" normalizeH="0" baseline="0" dirty="0">
                <a:ln>
                  <a:noFill/>
                </a:ln>
                <a:effectLst/>
                <a:latin typeface="Arial" panose="020B0604020202020204" pitchFamily="34" charset="0"/>
              </a:rPr>
              <a:t>UK health and wellness industry data</a:t>
            </a:r>
            <a:r>
              <a:rPr kumimoji="0" lang="en-US" altLang="en-US" b="0" i="0" u="none" strike="noStrike" cap="none" normalizeH="0" baseline="0" dirty="0">
                <a:ln>
                  <a:noFill/>
                </a:ln>
                <a:effectLst/>
                <a:latin typeface="Arial" panose="020B0604020202020204" pitchFamily="34" charset="0"/>
              </a:rPr>
              <a:t>. London: ONS.</a:t>
            </a: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Arial" panose="020B0604020202020204" pitchFamily="34" charset="0"/>
              </a:rPr>
              <a:t>Johnson, G., Scholes, R. and Whittington, R. (2017) </a:t>
            </a:r>
            <a:r>
              <a:rPr kumimoji="0" lang="en-US" altLang="en-US" b="0" i="1" u="none" strike="noStrike" cap="none" normalizeH="0" baseline="0" dirty="0">
                <a:ln>
                  <a:noFill/>
                </a:ln>
                <a:effectLst/>
                <a:latin typeface="Arial" panose="020B0604020202020204" pitchFamily="34" charset="0"/>
              </a:rPr>
              <a:t>Exploring Strategy</a:t>
            </a:r>
            <a:r>
              <a:rPr kumimoji="0" lang="en-US" altLang="en-US" b="0" i="0" u="none" strike="noStrike" cap="none" normalizeH="0" baseline="0" dirty="0">
                <a:ln>
                  <a:noFill/>
                </a:ln>
                <a:effectLst/>
                <a:latin typeface="Arial" panose="020B0604020202020204" pitchFamily="34" charset="0"/>
              </a:rPr>
              <a:t>. 11th </a:t>
            </a:r>
            <a:r>
              <a:rPr kumimoji="0" lang="en-US" altLang="en-US" b="0" i="0" u="none" strike="noStrike" cap="none" normalizeH="0" baseline="0" dirty="0" err="1">
                <a:ln>
                  <a:noFill/>
                </a:ln>
                <a:effectLst/>
                <a:latin typeface="Arial" panose="020B0604020202020204" pitchFamily="34" charset="0"/>
              </a:rPr>
              <a:t>edn</a:t>
            </a:r>
            <a:r>
              <a:rPr kumimoji="0" lang="en-US" altLang="en-US" b="0" i="0" u="none" strike="noStrike" cap="none" normalizeH="0" baseline="0" dirty="0">
                <a:ln>
                  <a:noFill/>
                </a:ln>
                <a:effectLst/>
                <a:latin typeface="Arial" panose="020B0604020202020204" pitchFamily="34" charset="0"/>
              </a:rPr>
              <a:t>. Harlow: Pearson.</a:t>
            </a:r>
          </a:p>
        </p:txBody>
      </p:sp>
    </p:spTree>
    <p:extLst>
      <p:ext uri="{BB962C8B-B14F-4D97-AF65-F5344CB8AC3E}">
        <p14:creationId xmlns:p14="http://schemas.microsoft.com/office/powerpoint/2010/main" val="2007062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101</TotalTime>
  <Words>1040</Words>
  <Application>Microsoft Office PowerPoint</Application>
  <PresentationFormat>Widescreen</PresentationFormat>
  <Paragraphs>74</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Calibri</vt:lpstr>
      <vt:lpstr>Calibri Light</vt:lpstr>
      <vt:lpstr>Helvetica Neue</vt:lpstr>
      <vt:lpstr>-webkit-standard</vt:lpstr>
      <vt:lpstr>Celestial</vt:lpstr>
      <vt:lpstr>Certificate in Higher Education Business Skills for the Workplace</vt:lpstr>
      <vt:lpstr>Business idea overview Recharge Performance Studio   </vt:lpstr>
      <vt:lpstr>Business idea overview </vt:lpstr>
      <vt:lpstr>Key PESTEL Factors</vt:lpstr>
      <vt:lpstr>MARKETING STRATEGIES </vt:lpstr>
      <vt:lpstr>Funding requirements </vt:lpstr>
      <vt:lpstr>Revenue Streams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Laurentia Bordeianu</dc:creator>
  <cp:lastModifiedBy>Vladislav Prodan (2440094)</cp:lastModifiedBy>
  <cp:revision>5</cp:revision>
  <dcterms:created xsi:type="dcterms:W3CDTF">2026-03-13T12:59:07Z</dcterms:created>
  <dcterms:modified xsi:type="dcterms:W3CDTF">2026-03-15T18:13:40Z</dcterms:modified>
</cp:coreProperties>
</file>