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55" r:id="rId1"/>
  </p:sldMasterIdLst>
  <p:notesMasterIdLst>
    <p:notesMasterId r:id="rId2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3" r:id="rId26"/>
    <p:sldId id="282" r:id="rId27"/>
    <p:sldId id="285" r:id="rId2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745"/>
  </p:normalViewPr>
  <p:slideViewPr>
    <p:cSldViewPr snapToGrid="0" snapToObjects="1">
      <p:cViewPr varScale="1">
        <p:scale>
          <a:sx n="106" d="100"/>
          <a:sy n="106" d="100"/>
        </p:scale>
        <p:origin x="1704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#5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#6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5477DD-BE67-4D62-A2B1-C22BF36E3DE8}" type="doc">
      <dgm:prSet loTypeId="urn:microsoft.com/office/officeart/2005/8/layout/hierarchy1" loCatId="hierarchy" qsTypeId="urn:microsoft.com/office/officeart/2005/8/quickstyle/simple1#11" qsCatId="simple" csTypeId="urn:microsoft.com/office/officeart/2005/8/colors/colorful2#5" csCatId="colorful"/>
      <dgm:spPr/>
      <dgm:t>
        <a:bodyPr/>
        <a:lstStyle/>
        <a:p>
          <a:endParaRPr lang="en-US"/>
        </a:p>
      </dgm:t>
    </dgm:pt>
    <dgm:pt modelId="{6D31EC63-2E82-4269-84C7-8C27D88C5955}">
      <dgm:prSet/>
      <dgm:spPr/>
      <dgm:t>
        <a:bodyPr/>
        <a:lstStyle/>
        <a:p>
          <a:r>
            <a:rPr lang="en-GB"/>
            <a:t>Introduction and recap (lecture notes, coursework and readings)</a:t>
          </a:r>
          <a:endParaRPr lang="en-US"/>
        </a:p>
      </dgm:t>
    </dgm:pt>
    <dgm:pt modelId="{90B5975D-A785-4C2C-B6E8-1C3FBDF7CE46}" type="parTrans" cxnId="{1055F3CC-7253-4F0C-AE12-38678F1E8D2A}">
      <dgm:prSet/>
      <dgm:spPr/>
      <dgm:t>
        <a:bodyPr/>
        <a:lstStyle/>
        <a:p>
          <a:endParaRPr lang="en-US"/>
        </a:p>
      </dgm:t>
    </dgm:pt>
    <dgm:pt modelId="{B4B91F7F-34EE-4373-8FAB-1F2A1377419A}" type="sibTrans" cxnId="{1055F3CC-7253-4F0C-AE12-38678F1E8D2A}">
      <dgm:prSet/>
      <dgm:spPr/>
      <dgm:t>
        <a:bodyPr/>
        <a:lstStyle/>
        <a:p>
          <a:endParaRPr lang="en-US"/>
        </a:p>
      </dgm:t>
    </dgm:pt>
    <dgm:pt modelId="{20158C41-2EE0-4BF1-939E-DB8973CB46C4}">
      <dgm:prSet/>
      <dgm:spPr/>
      <dgm:t>
        <a:bodyPr/>
        <a:lstStyle/>
        <a:p>
          <a:r>
            <a:rPr lang="en-GB"/>
            <a:t>Directional perceptions research - Quantitative</a:t>
          </a:r>
          <a:endParaRPr lang="en-US"/>
        </a:p>
      </dgm:t>
    </dgm:pt>
    <dgm:pt modelId="{58B4825F-B0A5-4D33-9058-AF2EBB4108BF}" type="parTrans" cxnId="{A301F5FD-1005-4DA5-A5D4-99650E399047}">
      <dgm:prSet/>
      <dgm:spPr/>
      <dgm:t>
        <a:bodyPr/>
        <a:lstStyle/>
        <a:p>
          <a:endParaRPr lang="en-US"/>
        </a:p>
      </dgm:t>
    </dgm:pt>
    <dgm:pt modelId="{935F23DD-8810-491A-81AC-5E423EB9B3C0}" type="sibTrans" cxnId="{A301F5FD-1005-4DA5-A5D4-99650E399047}">
      <dgm:prSet/>
      <dgm:spPr/>
      <dgm:t>
        <a:bodyPr/>
        <a:lstStyle/>
        <a:p>
          <a:endParaRPr lang="en-US"/>
        </a:p>
      </dgm:t>
    </dgm:pt>
    <dgm:pt modelId="{EB875B7A-CABB-4EE3-A7F9-D2785F81F443}">
      <dgm:prSet/>
      <dgm:spPr/>
      <dgm:t>
        <a:bodyPr/>
        <a:lstStyle/>
        <a:p>
          <a:r>
            <a:rPr lang="en-GB"/>
            <a:t>Frequency research </a:t>
          </a:r>
          <a:r>
            <a:rPr lang="en-US"/>
            <a:t>–</a:t>
          </a:r>
          <a:r>
            <a:rPr lang="en-GB"/>
            <a:t> Quantitative</a:t>
          </a:r>
          <a:endParaRPr lang="en-US"/>
        </a:p>
      </dgm:t>
    </dgm:pt>
    <dgm:pt modelId="{B873325F-1F8F-4EEA-8B62-61443004F360}" type="parTrans" cxnId="{2D7F7F7C-77F2-4432-AF9B-538A524328AD}">
      <dgm:prSet/>
      <dgm:spPr/>
      <dgm:t>
        <a:bodyPr/>
        <a:lstStyle/>
        <a:p>
          <a:endParaRPr lang="en-US"/>
        </a:p>
      </dgm:t>
    </dgm:pt>
    <dgm:pt modelId="{EAEBA73C-5A1A-45D8-ADE8-4BD29DF0915A}" type="sibTrans" cxnId="{2D7F7F7C-77F2-4432-AF9B-538A524328AD}">
      <dgm:prSet/>
      <dgm:spPr/>
      <dgm:t>
        <a:bodyPr/>
        <a:lstStyle/>
        <a:p>
          <a:endParaRPr lang="en-US"/>
        </a:p>
      </dgm:t>
    </dgm:pt>
    <dgm:pt modelId="{FE3D68AF-182D-EE4C-9318-1111B7AE1897}" type="pres">
      <dgm:prSet presAssocID="{835477DD-BE67-4D62-A2B1-C22BF36E3DE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647FB7F-0DAC-C34E-B4CA-5D82EAE938DA}" type="pres">
      <dgm:prSet presAssocID="{6D31EC63-2E82-4269-84C7-8C27D88C5955}" presName="hierRoot1" presStyleCnt="0"/>
      <dgm:spPr/>
    </dgm:pt>
    <dgm:pt modelId="{841330CD-FEEB-C341-9463-501F7BFD6CB0}" type="pres">
      <dgm:prSet presAssocID="{6D31EC63-2E82-4269-84C7-8C27D88C5955}" presName="composite" presStyleCnt="0"/>
      <dgm:spPr/>
    </dgm:pt>
    <dgm:pt modelId="{71E264E9-86A5-B244-8974-8CA333CB5DE9}" type="pres">
      <dgm:prSet presAssocID="{6D31EC63-2E82-4269-84C7-8C27D88C5955}" presName="background" presStyleLbl="node0" presStyleIdx="0" presStyleCnt="3"/>
      <dgm:spPr/>
    </dgm:pt>
    <dgm:pt modelId="{84BA160A-6ED6-A54D-A852-8C04383EDE19}" type="pres">
      <dgm:prSet presAssocID="{6D31EC63-2E82-4269-84C7-8C27D88C5955}" presName="text" presStyleLbl="fgAcc0" presStyleIdx="0" presStyleCnt="3">
        <dgm:presLayoutVars>
          <dgm:chPref val="3"/>
        </dgm:presLayoutVars>
      </dgm:prSet>
      <dgm:spPr/>
    </dgm:pt>
    <dgm:pt modelId="{F4A7F55D-C93C-B24A-AEC4-D27128C9BB28}" type="pres">
      <dgm:prSet presAssocID="{6D31EC63-2E82-4269-84C7-8C27D88C5955}" presName="hierChild2" presStyleCnt="0"/>
      <dgm:spPr/>
    </dgm:pt>
    <dgm:pt modelId="{D3ED0399-BBA8-8445-8AD4-588759443E23}" type="pres">
      <dgm:prSet presAssocID="{20158C41-2EE0-4BF1-939E-DB8973CB46C4}" presName="hierRoot1" presStyleCnt="0"/>
      <dgm:spPr/>
    </dgm:pt>
    <dgm:pt modelId="{BE33679E-44A8-584C-9683-DAE93E4A7A72}" type="pres">
      <dgm:prSet presAssocID="{20158C41-2EE0-4BF1-939E-DB8973CB46C4}" presName="composite" presStyleCnt="0"/>
      <dgm:spPr/>
    </dgm:pt>
    <dgm:pt modelId="{A7AB3467-ECF8-8549-AEAE-B9CD55A01854}" type="pres">
      <dgm:prSet presAssocID="{20158C41-2EE0-4BF1-939E-DB8973CB46C4}" presName="background" presStyleLbl="node0" presStyleIdx="1" presStyleCnt="3"/>
      <dgm:spPr/>
    </dgm:pt>
    <dgm:pt modelId="{2D25C031-E7AD-234E-A72A-52279FA43E69}" type="pres">
      <dgm:prSet presAssocID="{20158C41-2EE0-4BF1-939E-DB8973CB46C4}" presName="text" presStyleLbl="fgAcc0" presStyleIdx="1" presStyleCnt="3">
        <dgm:presLayoutVars>
          <dgm:chPref val="3"/>
        </dgm:presLayoutVars>
      </dgm:prSet>
      <dgm:spPr/>
    </dgm:pt>
    <dgm:pt modelId="{BFA490EB-2693-6C41-A564-2E0D1E1028C3}" type="pres">
      <dgm:prSet presAssocID="{20158C41-2EE0-4BF1-939E-DB8973CB46C4}" presName="hierChild2" presStyleCnt="0"/>
      <dgm:spPr/>
    </dgm:pt>
    <dgm:pt modelId="{EB08D448-E7D7-5047-A9F3-772051A12D58}" type="pres">
      <dgm:prSet presAssocID="{EB875B7A-CABB-4EE3-A7F9-D2785F81F443}" presName="hierRoot1" presStyleCnt="0"/>
      <dgm:spPr/>
    </dgm:pt>
    <dgm:pt modelId="{4DE37BDC-DE07-884A-83DF-1663637BFF72}" type="pres">
      <dgm:prSet presAssocID="{EB875B7A-CABB-4EE3-A7F9-D2785F81F443}" presName="composite" presStyleCnt="0"/>
      <dgm:spPr/>
    </dgm:pt>
    <dgm:pt modelId="{695C1091-F2C2-CB48-A36B-BE7BDB4E2E51}" type="pres">
      <dgm:prSet presAssocID="{EB875B7A-CABB-4EE3-A7F9-D2785F81F443}" presName="background" presStyleLbl="node0" presStyleIdx="2" presStyleCnt="3"/>
      <dgm:spPr/>
    </dgm:pt>
    <dgm:pt modelId="{8E8C7E01-5101-B443-80BE-E276DA89F8D0}" type="pres">
      <dgm:prSet presAssocID="{EB875B7A-CABB-4EE3-A7F9-D2785F81F443}" presName="text" presStyleLbl="fgAcc0" presStyleIdx="2" presStyleCnt="3">
        <dgm:presLayoutVars>
          <dgm:chPref val="3"/>
        </dgm:presLayoutVars>
      </dgm:prSet>
      <dgm:spPr/>
    </dgm:pt>
    <dgm:pt modelId="{E17773A8-54E9-464F-ACD7-E84A4286F3D9}" type="pres">
      <dgm:prSet presAssocID="{EB875B7A-CABB-4EE3-A7F9-D2785F81F443}" presName="hierChild2" presStyleCnt="0"/>
      <dgm:spPr/>
    </dgm:pt>
  </dgm:ptLst>
  <dgm:cxnLst>
    <dgm:cxn modelId="{2D7F7F7C-77F2-4432-AF9B-538A524328AD}" srcId="{835477DD-BE67-4D62-A2B1-C22BF36E3DE8}" destId="{EB875B7A-CABB-4EE3-A7F9-D2785F81F443}" srcOrd="2" destOrd="0" parTransId="{B873325F-1F8F-4EEA-8B62-61443004F360}" sibTransId="{EAEBA73C-5A1A-45D8-ADE8-4BD29DF0915A}"/>
    <dgm:cxn modelId="{E144128F-CB16-0142-AC77-E0FC18762E47}" type="presOf" srcId="{EB875B7A-CABB-4EE3-A7F9-D2785F81F443}" destId="{8E8C7E01-5101-B443-80BE-E276DA89F8D0}" srcOrd="0" destOrd="0" presId="urn:microsoft.com/office/officeart/2005/8/layout/hierarchy1"/>
    <dgm:cxn modelId="{5A4011C7-4684-9646-B02E-D64D4920FDDB}" type="presOf" srcId="{835477DD-BE67-4D62-A2B1-C22BF36E3DE8}" destId="{FE3D68AF-182D-EE4C-9318-1111B7AE1897}" srcOrd="0" destOrd="0" presId="urn:microsoft.com/office/officeart/2005/8/layout/hierarchy1"/>
    <dgm:cxn modelId="{E4E4F7C7-9153-7B42-8349-1BF36000E127}" type="presOf" srcId="{6D31EC63-2E82-4269-84C7-8C27D88C5955}" destId="{84BA160A-6ED6-A54D-A852-8C04383EDE19}" srcOrd="0" destOrd="0" presId="urn:microsoft.com/office/officeart/2005/8/layout/hierarchy1"/>
    <dgm:cxn modelId="{1055F3CC-7253-4F0C-AE12-38678F1E8D2A}" srcId="{835477DD-BE67-4D62-A2B1-C22BF36E3DE8}" destId="{6D31EC63-2E82-4269-84C7-8C27D88C5955}" srcOrd="0" destOrd="0" parTransId="{90B5975D-A785-4C2C-B6E8-1C3FBDF7CE46}" sibTransId="{B4B91F7F-34EE-4373-8FAB-1F2A1377419A}"/>
    <dgm:cxn modelId="{56B672F7-F0BD-6443-B4B7-2A8508480235}" type="presOf" srcId="{20158C41-2EE0-4BF1-939E-DB8973CB46C4}" destId="{2D25C031-E7AD-234E-A72A-52279FA43E69}" srcOrd="0" destOrd="0" presId="urn:microsoft.com/office/officeart/2005/8/layout/hierarchy1"/>
    <dgm:cxn modelId="{A301F5FD-1005-4DA5-A5D4-99650E399047}" srcId="{835477DD-BE67-4D62-A2B1-C22BF36E3DE8}" destId="{20158C41-2EE0-4BF1-939E-DB8973CB46C4}" srcOrd="1" destOrd="0" parTransId="{58B4825F-B0A5-4D33-9058-AF2EBB4108BF}" sibTransId="{935F23DD-8810-491A-81AC-5E423EB9B3C0}"/>
    <dgm:cxn modelId="{D4AC7FF1-F15E-494F-8814-B4D6E17B6EBA}" type="presParOf" srcId="{FE3D68AF-182D-EE4C-9318-1111B7AE1897}" destId="{C647FB7F-0DAC-C34E-B4CA-5D82EAE938DA}" srcOrd="0" destOrd="0" presId="urn:microsoft.com/office/officeart/2005/8/layout/hierarchy1"/>
    <dgm:cxn modelId="{61FAB261-9BDB-A048-A093-6FDFE807A02C}" type="presParOf" srcId="{C647FB7F-0DAC-C34E-B4CA-5D82EAE938DA}" destId="{841330CD-FEEB-C341-9463-501F7BFD6CB0}" srcOrd="0" destOrd="0" presId="urn:microsoft.com/office/officeart/2005/8/layout/hierarchy1"/>
    <dgm:cxn modelId="{B7E12F6B-BF79-0843-BDFC-1361E396A017}" type="presParOf" srcId="{841330CD-FEEB-C341-9463-501F7BFD6CB0}" destId="{71E264E9-86A5-B244-8974-8CA333CB5DE9}" srcOrd="0" destOrd="0" presId="urn:microsoft.com/office/officeart/2005/8/layout/hierarchy1"/>
    <dgm:cxn modelId="{69C9D494-DDF2-1D4E-A2F8-1A7A0561A261}" type="presParOf" srcId="{841330CD-FEEB-C341-9463-501F7BFD6CB0}" destId="{84BA160A-6ED6-A54D-A852-8C04383EDE19}" srcOrd="1" destOrd="0" presId="urn:microsoft.com/office/officeart/2005/8/layout/hierarchy1"/>
    <dgm:cxn modelId="{58DC928A-0BC2-D045-B7B4-044D37151075}" type="presParOf" srcId="{C647FB7F-0DAC-C34E-B4CA-5D82EAE938DA}" destId="{F4A7F55D-C93C-B24A-AEC4-D27128C9BB28}" srcOrd="1" destOrd="0" presId="urn:microsoft.com/office/officeart/2005/8/layout/hierarchy1"/>
    <dgm:cxn modelId="{6ACEA9E1-4F3E-5D44-83C5-AA57D22731B7}" type="presParOf" srcId="{FE3D68AF-182D-EE4C-9318-1111B7AE1897}" destId="{D3ED0399-BBA8-8445-8AD4-588759443E23}" srcOrd="1" destOrd="0" presId="urn:microsoft.com/office/officeart/2005/8/layout/hierarchy1"/>
    <dgm:cxn modelId="{2627D89C-49DB-9849-88FD-5AD47B7E883E}" type="presParOf" srcId="{D3ED0399-BBA8-8445-8AD4-588759443E23}" destId="{BE33679E-44A8-584C-9683-DAE93E4A7A72}" srcOrd="0" destOrd="0" presId="urn:microsoft.com/office/officeart/2005/8/layout/hierarchy1"/>
    <dgm:cxn modelId="{A9E80F53-6DB9-C347-B384-FD9F57B8C671}" type="presParOf" srcId="{BE33679E-44A8-584C-9683-DAE93E4A7A72}" destId="{A7AB3467-ECF8-8549-AEAE-B9CD55A01854}" srcOrd="0" destOrd="0" presId="urn:microsoft.com/office/officeart/2005/8/layout/hierarchy1"/>
    <dgm:cxn modelId="{40EBD5AE-FBCC-4846-8196-4DDC8EFAEEDC}" type="presParOf" srcId="{BE33679E-44A8-584C-9683-DAE93E4A7A72}" destId="{2D25C031-E7AD-234E-A72A-52279FA43E69}" srcOrd="1" destOrd="0" presId="urn:microsoft.com/office/officeart/2005/8/layout/hierarchy1"/>
    <dgm:cxn modelId="{2AD9960A-E14C-8B48-867A-E2D037CA181E}" type="presParOf" srcId="{D3ED0399-BBA8-8445-8AD4-588759443E23}" destId="{BFA490EB-2693-6C41-A564-2E0D1E1028C3}" srcOrd="1" destOrd="0" presId="urn:microsoft.com/office/officeart/2005/8/layout/hierarchy1"/>
    <dgm:cxn modelId="{4F417C69-797B-3445-A0AE-AF0C2AEF8DE9}" type="presParOf" srcId="{FE3D68AF-182D-EE4C-9318-1111B7AE1897}" destId="{EB08D448-E7D7-5047-A9F3-772051A12D58}" srcOrd="2" destOrd="0" presId="urn:microsoft.com/office/officeart/2005/8/layout/hierarchy1"/>
    <dgm:cxn modelId="{8D839561-6E34-A742-BEDC-ED68289C9280}" type="presParOf" srcId="{EB08D448-E7D7-5047-A9F3-772051A12D58}" destId="{4DE37BDC-DE07-884A-83DF-1663637BFF72}" srcOrd="0" destOrd="0" presId="urn:microsoft.com/office/officeart/2005/8/layout/hierarchy1"/>
    <dgm:cxn modelId="{691293DC-B541-5B40-ACB9-64183A21A3C5}" type="presParOf" srcId="{4DE37BDC-DE07-884A-83DF-1663637BFF72}" destId="{695C1091-F2C2-CB48-A36B-BE7BDB4E2E51}" srcOrd="0" destOrd="0" presId="urn:microsoft.com/office/officeart/2005/8/layout/hierarchy1"/>
    <dgm:cxn modelId="{86988E63-1A6D-5249-884A-F4707B9D1B0D}" type="presParOf" srcId="{4DE37BDC-DE07-884A-83DF-1663637BFF72}" destId="{8E8C7E01-5101-B443-80BE-E276DA89F8D0}" srcOrd="1" destOrd="0" presId="urn:microsoft.com/office/officeart/2005/8/layout/hierarchy1"/>
    <dgm:cxn modelId="{374C2F83-5C72-6045-9ACD-10947958F19F}" type="presParOf" srcId="{EB08D448-E7D7-5047-A9F3-772051A12D58}" destId="{E17773A8-54E9-464F-ACD7-E84A4286F3D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80D4F7C-3074-4106-BB0B-1F9BD0B47F42}" type="doc">
      <dgm:prSet loTypeId="urn:microsoft.com/office/officeart/2005/8/layout/vList2" loCatId="list" qsTypeId="urn:microsoft.com/office/officeart/2005/8/quickstyle/simple5#1" qsCatId="simple" csTypeId="urn:microsoft.com/office/officeart/2005/8/colors/colorful2#6" csCatId="colorful"/>
      <dgm:spPr/>
      <dgm:t>
        <a:bodyPr/>
        <a:lstStyle/>
        <a:p>
          <a:endParaRPr lang="en-US"/>
        </a:p>
      </dgm:t>
    </dgm:pt>
    <dgm:pt modelId="{D087557A-F0FC-4761-BD94-980D8B0AD831}">
      <dgm:prSet/>
      <dgm:spPr/>
      <dgm:t>
        <a:bodyPr/>
        <a:lstStyle/>
        <a:p>
          <a:r>
            <a:rPr lang="en-GB" b="1"/>
            <a:t>Stress</a:t>
          </a:r>
          <a:r>
            <a:rPr lang="en-GB"/>
            <a:t>: an ongoing </a:t>
          </a:r>
          <a:r>
            <a:rPr lang="en-GB" i="1"/>
            <a:t>transaction</a:t>
          </a:r>
          <a:r>
            <a:rPr lang="en-GB"/>
            <a:t> between an individual and the environmental </a:t>
          </a:r>
          <a:r>
            <a:rPr lang="en-GB" u="sng"/>
            <a:t>demands</a:t>
          </a:r>
          <a:r>
            <a:rPr lang="en-GB"/>
            <a:t> associated primarily and directly with the </a:t>
          </a:r>
          <a:r>
            <a:rPr lang="en-GB" u="sng"/>
            <a:t>competition</a:t>
          </a:r>
          <a:r>
            <a:rPr lang="en-GB"/>
            <a:t> within which they are operating.</a:t>
          </a:r>
          <a:endParaRPr lang="en-US"/>
        </a:p>
      </dgm:t>
    </dgm:pt>
    <dgm:pt modelId="{0805966A-D2DE-43A4-8AF0-3BCC276B02E0}" type="parTrans" cxnId="{4F118934-0638-486C-8C76-93A67D4065EE}">
      <dgm:prSet/>
      <dgm:spPr/>
      <dgm:t>
        <a:bodyPr/>
        <a:lstStyle/>
        <a:p>
          <a:endParaRPr lang="en-US"/>
        </a:p>
      </dgm:t>
    </dgm:pt>
    <dgm:pt modelId="{F71058DB-9636-4F68-8E3B-B77C26CF7FE2}" type="sibTrans" cxnId="{4F118934-0638-486C-8C76-93A67D4065EE}">
      <dgm:prSet/>
      <dgm:spPr/>
      <dgm:t>
        <a:bodyPr/>
        <a:lstStyle/>
        <a:p>
          <a:endParaRPr lang="en-US"/>
        </a:p>
      </dgm:t>
    </dgm:pt>
    <dgm:pt modelId="{21D0979D-0185-4389-B224-17FA3FC33AFC}">
      <dgm:prSet/>
      <dgm:spPr/>
      <dgm:t>
        <a:bodyPr/>
        <a:lstStyle/>
        <a:p>
          <a:r>
            <a:rPr lang="en-GB" b="1"/>
            <a:t>Stressors</a:t>
          </a:r>
          <a:r>
            <a:rPr lang="en-GB"/>
            <a:t>: the environmental demands associated primarily and directly with the competition within which an individual is operating.</a:t>
          </a:r>
          <a:endParaRPr lang="en-US"/>
        </a:p>
      </dgm:t>
    </dgm:pt>
    <dgm:pt modelId="{0262625D-A3F1-4176-9679-3B5848AEF152}" type="parTrans" cxnId="{391BFC17-F204-40DE-84F8-30D7AFE5B67C}">
      <dgm:prSet/>
      <dgm:spPr/>
      <dgm:t>
        <a:bodyPr/>
        <a:lstStyle/>
        <a:p>
          <a:endParaRPr lang="en-US"/>
        </a:p>
      </dgm:t>
    </dgm:pt>
    <dgm:pt modelId="{EBDAB60A-3B22-44BB-B518-276C6FEF9F9A}" type="sibTrans" cxnId="{391BFC17-F204-40DE-84F8-30D7AFE5B67C}">
      <dgm:prSet/>
      <dgm:spPr/>
      <dgm:t>
        <a:bodyPr/>
        <a:lstStyle/>
        <a:p>
          <a:endParaRPr lang="en-US"/>
        </a:p>
      </dgm:t>
    </dgm:pt>
    <dgm:pt modelId="{593FDE5B-8AEA-874C-86D5-1CDB64C94F2D}" type="pres">
      <dgm:prSet presAssocID="{A80D4F7C-3074-4106-BB0B-1F9BD0B47F42}" presName="linear" presStyleCnt="0">
        <dgm:presLayoutVars>
          <dgm:animLvl val="lvl"/>
          <dgm:resizeHandles val="exact"/>
        </dgm:presLayoutVars>
      </dgm:prSet>
      <dgm:spPr/>
    </dgm:pt>
    <dgm:pt modelId="{424383BB-7DC9-074A-ACFD-388493841B8E}" type="pres">
      <dgm:prSet presAssocID="{D087557A-F0FC-4761-BD94-980D8B0AD83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966930E-C47E-D14C-80E7-66EFBBFC0C40}" type="pres">
      <dgm:prSet presAssocID="{F71058DB-9636-4F68-8E3B-B77C26CF7FE2}" presName="spacer" presStyleCnt="0"/>
      <dgm:spPr/>
    </dgm:pt>
    <dgm:pt modelId="{AECDACDF-4A4D-E540-8E6B-C00FD88725A8}" type="pres">
      <dgm:prSet presAssocID="{21D0979D-0185-4389-B224-17FA3FC33AFC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391BFC17-F204-40DE-84F8-30D7AFE5B67C}" srcId="{A80D4F7C-3074-4106-BB0B-1F9BD0B47F42}" destId="{21D0979D-0185-4389-B224-17FA3FC33AFC}" srcOrd="1" destOrd="0" parTransId="{0262625D-A3F1-4176-9679-3B5848AEF152}" sibTransId="{EBDAB60A-3B22-44BB-B518-276C6FEF9F9A}"/>
    <dgm:cxn modelId="{4F118934-0638-486C-8C76-93A67D4065EE}" srcId="{A80D4F7C-3074-4106-BB0B-1F9BD0B47F42}" destId="{D087557A-F0FC-4761-BD94-980D8B0AD831}" srcOrd="0" destOrd="0" parTransId="{0805966A-D2DE-43A4-8AF0-3BCC276B02E0}" sibTransId="{F71058DB-9636-4F68-8E3B-B77C26CF7FE2}"/>
    <dgm:cxn modelId="{6460A53A-0B31-E546-BE87-736F49C804BB}" type="presOf" srcId="{21D0979D-0185-4389-B224-17FA3FC33AFC}" destId="{AECDACDF-4A4D-E540-8E6B-C00FD88725A8}" srcOrd="0" destOrd="0" presId="urn:microsoft.com/office/officeart/2005/8/layout/vList2"/>
    <dgm:cxn modelId="{E66AA58B-A821-ED4A-AFDA-C81E238AE4CB}" type="presOf" srcId="{A80D4F7C-3074-4106-BB0B-1F9BD0B47F42}" destId="{593FDE5B-8AEA-874C-86D5-1CDB64C94F2D}" srcOrd="0" destOrd="0" presId="urn:microsoft.com/office/officeart/2005/8/layout/vList2"/>
    <dgm:cxn modelId="{6D43ABC0-F957-8442-AA5E-8FF58BE52149}" type="presOf" srcId="{D087557A-F0FC-4761-BD94-980D8B0AD831}" destId="{424383BB-7DC9-074A-ACFD-388493841B8E}" srcOrd="0" destOrd="0" presId="urn:microsoft.com/office/officeart/2005/8/layout/vList2"/>
    <dgm:cxn modelId="{6F4DA866-A2FC-8949-BD74-C7316603566B}" type="presParOf" srcId="{593FDE5B-8AEA-874C-86D5-1CDB64C94F2D}" destId="{424383BB-7DC9-074A-ACFD-388493841B8E}" srcOrd="0" destOrd="0" presId="urn:microsoft.com/office/officeart/2005/8/layout/vList2"/>
    <dgm:cxn modelId="{389192F5-E7DB-9A4B-8D77-C76E0873181B}" type="presParOf" srcId="{593FDE5B-8AEA-874C-86D5-1CDB64C94F2D}" destId="{6966930E-C47E-D14C-80E7-66EFBBFC0C40}" srcOrd="1" destOrd="0" presId="urn:microsoft.com/office/officeart/2005/8/layout/vList2"/>
    <dgm:cxn modelId="{ADBFA948-B904-A24A-8AAE-5B69D57CCCCB}" type="presParOf" srcId="{593FDE5B-8AEA-874C-86D5-1CDB64C94F2D}" destId="{AECDACDF-4A4D-E540-8E6B-C00FD88725A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F6D817C-D0F6-419E-9322-1BF758B79F03}" type="doc">
      <dgm:prSet loTypeId="urn:microsoft.com/office/officeart/2005/8/layout/orgChart1" loCatId="hierarchy" qsTypeId="urn:microsoft.com/office/officeart/2005/8/quickstyle/simple1#12" qsCatId="simple" csTypeId="urn:microsoft.com/office/officeart/2005/8/colors/accent1_2#4" csCatId="accent1" phldr="1"/>
      <dgm:spPr/>
    </dgm:pt>
    <dgm:pt modelId="{7B1D8F04-9C2F-4F47-8DF3-A6C6DF6A9B46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STRESS [stressor(s)]</a:t>
          </a:r>
        </a:p>
      </dgm:t>
    </dgm:pt>
    <dgm:pt modelId="{02244382-438B-41A0-9BC6-89A43EC2ACFC}" type="parTrans" cxnId="{60CA36A5-688D-4D9F-8289-BC483AE58CB6}">
      <dgm:prSet/>
      <dgm:spPr/>
      <dgm:t>
        <a:bodyPr/>
        <a:lstStyle/>
        <a:p>
          <a:endParaRPr lang="en-GB"/>
        </a:p>
      </dgm:t>
    </dgm:pt>
    <dgm:pt modelId="{0856D7AF-1F98-411D-BA23-884480D5F4DC}" type="sibTrans" cxnId="{60CA36A5-688D-4D9F-8289-BC483AE58CB6}">
      <dgm:prSet/>
      <dgm:spPr/>
      <dgm:t>
        <a:bodyPr/>
        <a:lstStyle/>
        <a:p>
          <a:endParaRPr lang="en-GB"/>
        </a:p>
      </dgm:t>
    </dgm:pt>
    <dgm:pt modelId="{EE7162F5-9294-4173-9AA4-339F68BD535E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APPRAISAL</a:t>
          </a:r>
        </a:p>
      </dgm:t>
    </dgm:pt>
    <dgm:pt modelId="{A930C1A6-7C6B-4869-A6A7-8AD7E7D4DA29}" type="parTrans" cxnId="{EE891B25-DBEF-4657-A59E-F1BB7AB4A16A}">
      <dgm:prSet/>
      <dgm:spPr/>
      <dgm:t>
        <a:bodyPr/>
        <a:lstStyle/>
        <a:p>
          <a:endParaRPr lang="en-GB"/>
        </a:p>
      </dgm:t>
    </dgm:pt>
    <dgm:pt modelId="{6B2A07C7-A417-43A5-8CAC-6AE5A54223B0}" type="sibTrans" cxnId="{EE891B25-DBEF-4657-A59E-F1BB7AB4A16A}">
      <dgm:prSet/>
      <dgm:spPr/>
      <dgm:t>
        <a:bodyPr/>
        <a:lstStyle/>
        <a:p>
          <a:endParaRPr lang="en-GB"/>
        </a:p>
      </dgm:t>
    </dgm:pt>
    <dgm:pt modelId="{9E8227CA-6E94-48B9-956E-6B52ACC22158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COPING? </a:t>
          </a:r>
        </a:p>
      </dgm:t>
    </dgm:pt>
    <dgm:pt modelId="{0479B679-7DE3-4E55-BB7F-2BB3C727F474}" type="parTrans" cxnId="{60B63AD0-E0B3-489F-AB5A-CEDC1AF1C807}">
      <dgm:prSet/>
      <dgm:spPr/>
      <dgm:t>
        <a:bodyPr/>
        <a:lstStyle/>
        <a:p>
          <a:endParaRPr lang="en-GB"/>
        </a:p>
      </dgm:t>
    </dgm:pt>
    <dgm:pt modelId="{4A85B429-17BF-4B32-BD37-E21060E4F190}" type="sibTrans" cxnId="{60B63AD0-E0B3-489F-AB5A-CEDC1AF1C807}">
      <dgm:prSet/>
      <dgm:spPr/>
      <dgm:t>
        <a:bodyPr/>
        <a:lstStyle/>
        <a:p>
          <a:endParaRPr lang="en-GB"/>
        </a:p>
      </dgm:t>
    </dgm:pt>
    <dgm:pt modelId="{DC32B50A-00C1-4752-8AA9-8F96E6766904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YES</a:t>
          </a:r>
        </a:p>
      </dgm:t>
    </dgm:pt>
    <dgm:pt modelId="{D476727F-B6A6-4BC1-8CE5-26BED89C1E0D}" type="parTrans" cxnId="{201CB5AB-3167-46C1-9B46-66533EF8D146}">
      <dgm:prSet/>
      <dgm:spPr/>
      <dgm:t>
        <a:bodyPr/>
        <a:lstStyle/>
        <a:p>
          <a:endParaRPr lang="en-GB"/>
        </a:p>
      </dgm:t>
    </dgm:pt>
    <dgm:pt modelId="{A1C0C9B5-DDED-494B-99EC-BA3A1AEEE6BC}" type="sibTrans" cxnId="{201CB5AB-3167-46C1-9B46-66533EF8D146}">
      <dgm:prSet/>
      <dgm:spPr/>
      <dgm:t>
        <a:bodyPr/>
        <a:lstStyle/>
        <a:p>
          <a:endParaRPr lang="en-GB"/>
        </a:p>
      </dgm:t>
    </dgm:pt>
    <dgm:pt modelId="{47EFC3C9-16A6-4B96-A0DE-6E3F2530B5F4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OK</a:t>
          </a:r>
        </a:p>
      </dgm:t>
    </dgm:pt>
    <dgm:pt modelId="{6E8D30ED-2D1F-4ED1-8B1A-C8D7BC3E90C3}" type="parTrans" cxnId="{773FA4F6-BEA1-4B4C-9128-C1633BE65F6E}">
      <dgm:prSet/>
      <dgm:spPr/>
      <dgm:t>
        <a:bodyPr/>
        <a:lstStyle/>
        <a:p>
          <a:endParaRPr lang="en-GB"/>
        </a:p>
      </dgm:t>
    </dgm:pt>
    <dgm:pt modelId="{8EB6CDE4-46F9-4281-86CA-6009EA848C5C}" type="sibTrans" cxnId="{773FA4F6-BEA1-4B4C-9128-C1633BE65F6E}">
      <dgm:prSet/>
      <dgm:spPr/>
      <dgm:t>
        <a:bodyPr/>
        <a:lstStyle/>
        <a:p>
          <a:endParaRPr lang="en-GB"/>
        </a:p>
      </dgm:t>
    </dgm:pt>
    <dgm:pt modelId="{FBF1F952-A3AE-486D-83E5-E84EF2F640CB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NO </a:t>
          </a:r>
        </a:p>
      </dgm:t>
    </dgm:pt>
    <dgm:pt modelId="{09A67EB8-C810-4D9E-B844-78C5FCA5E9B0}" type="parTrans" cxnId="{3757E1A0-AED1-44DA-8A7C-2D6B00EB7972}">
      <dgm:prSet/>
      <dgm:spPr/>
      <dgm:t>
        <a:bodyPr/>
        <a:lstStyle/>
        <a:p>
          <a:endParaRPr lang="en-GB"/>
        </a:p>
      </dgm:t>
    </dgm:pt>
    <dgm:pt modelId="{2D8F3D41-F63A-4E4F-B3F1-7FEBDFD7E0EC}" type="sibTrans" cxnId="{3757E1A0-AED1-44DA-8A7C-2D6B00EB7972}">
      <dgm:prSet/>
      <dgm:spPr/>
      <dgm:t>
        <a:bodyPr/>
        <a:lstStyle/>
        <a:p>
          <a:endParaRPr lang="en-GB"/>
        </a:p>
      </dgm:t>
    </dgm:pt>
    <dgm:pt modelId="{5AAF0387-8EE6-47FB-B5AF-891825DD8653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STRAIN</a:t>
          </a:r>
        </a:p>
      </dgm:t>
    </dgm:pt>
    <dgm:pt modelId="{6EC5B69F-9533-401D-A601-3CCC3159CED4}" type="parTrans" cxnId="{314DCBE1-3CAE-4D6E-8EED-267C8D808109}">
      <dgm:prSet/>
      <dgm:spPr/>
      <dgm:t>
        <a:bodyPr/>
        <a:lstStyle/>
        <a:p>
          <a:endParaRPr lang="en-GB"/>
        </a:p>
      </dgm:t>
    </dgm:pt>
    <dgm:pt modelId="{090F2651-7803-4DB6-8C54-C5D62C38E662}" type="sibTrans" cxnId="{314DCBE1-3CAE-4D6E-8EED-267C8D808109}">
      <dgm:prSet/>
      <dgm:spPr/>
      <dgm:t>
        <a:bodyPr/>
        <a:lstStyle/>
        <a:p>
          <a:endParaRPr lang="en-GB"/>
        </a:p>
      </dgm:t>
    </dgm:pt>
    <dgm:pt modelId="{20C41E7B-FF95-4BAE-9329-4BD042FBE1EA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ANXIETY</a:t>
          </a:r>
        </a:p>
      </dgm:t>
    </dgm:pt>
    <dgm:pt modelId="{0B1F2D57-6F0F-43A4-98B7-558292E583D2}" type="parTrans" cxnId="{ED9F6575-6161-4E96-BDB1-93E9F492B4A8}">
      <dgm:prSet/>
      <dgm:spPr/>
      <dgm:t>
        <a:bodyPr/>
        <a:lstStyle/>
        <a:p>
          <a:endParaRPr lang="en-GB"/>
        </a:p>
      </dgm:t>
    </dgm:pt>
    <dgm:pt modelId="{FE118A7C-44F4-4881-98E4-45791C95F399}" type="sibTrans" cxnId="{ED9F6575-6161-4E96-BDB1-93E9F492B4A8}">
      <dgm:prSet/>
      <dgm:spPr/>
      <dgm:t>
        <a:bodyPr/>
        <a:lstStyle/>
        <a:p>
          <a:endParaRPr lang="en-GB"/>
        </a:p>
      </dgm:t>
    </dgm:pt>
    <dgm:pt modelId="{AC2EF938-982F-4DF6-8852-6B95F330752B}" type="pres">
      <dgm:prSet presAssocID="{CF6D817C-D0F6-419E-9322-1BF758B79F0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08643106-53CD-43C8-A5B7-67208591993C}" type="pres">
      <dgm:prSet presAssocID="{7B1D8F04-9C2F-4F47-8DF3-A6C6DF6A9B46}" presName="hierRoot1" presStyleCnt="0">
        <dgm:presLayoutVars>
          <dgm:hierBranch/>
        </dgm:presLayoutVars>
      </dgm:prSet>
      <dgm:spPr/>
    </dgm:pt>
    <dgm:pt modelId="{72B8685B-3229-4CDA-8AE6-85A48E4D8ACE}" type="pres">
      <dgm:prSet presAssocID="{7B1D8F04-9C2F-4F47-8DF3-A6C6DF6A9B46}" presName="rootComposite1" presStyleCnt="0"/>
      <dgm:spPr/>
    </dgm:pt>
    <dgm:pt modelId="{62D55C35-7A08-4660-88E6-DA458451356F}" type="pres">
      <dgm:prSet presAssocID="{7B1D8F04-9C2F-4F47-8DF3-A6C6DF6A9B46}" presName="rootText1" presStyleLbl="node0" presStyleIdx="0" presStyleCnt="1" custScaleX="162058">
        <dgm:presLayoutVars>
          <dgm:chPref val="3"/>
        </dgm:presLayoutVars>
      </dgm:prSet>
      <dgm:spPr/>
    </dgm:pt>
    <dgm:pt modelId="{D110A53C-B724-4E1C-B734-4D38011B111F}" type="pres">
      <dgm:prSet presAssocID="{7B1D8F04-9C2F-4F47-8DF3-A6C6DF6A9B46}" presName="rootConnector1" presStyleLbl="node1" presStyleIdx="0" presStyleCnt="0"/>
      <dgm:spPr/>
    </dgm:pt>
    <dgm:pt modelId="{8182F8A0-9668-4BA9-A170-92207EC0802A}" type="pres">
      <dgm:prSet presAssocID="{7B1D8F04-9C2F-4F47-8DF3-A6C6DF6A9B46}" presName="hierChild2" presStyleCnt="0"/>
      <dgm:spPr/>
    </dgm:pt>
    <dgm:pt modelId="{3A4FC71B-42C5-4421-B74A-DD95BF122793}" type="pres">
      <dgm:prSet presAssocID="{A930C1A6-7C6B-4869-A6A7-8AD7E7D4DA29}" presName="Name35" presStyleLbl="parChTrans1D2" presStyleIdx="0" presStyleCnt="1"/>
      <dgm:spPr/>
    </dgm:pt>
    <dgm:pt modelId="{EB53940B-FB43-4ECE-803E-B519DA3CED11}" type="pres">
      <dgm:prSet presAssocID="{EE7162F5-9294-4173-9AA4-339F68BD535E}" presName="hierRoot2" presStyleCnt="0">
        <dgm:presLayoutVars>
          <dgm:hierBranch/>
        </dgm:presLayoutVars>
      </dgm:prSet>
      <dgm:spPr/>
    </dgm:pt>
    <dgm:pt modelId="{5599D86C-DCEC-48C0-ACD0-CCC551669662}" type="pres">
      <dgm:prSet presAssocID="{EE7162F5-9294-4173-9AA4-339F68BD535E}" presName="rootComposite" presStyleCnt="0"/>
      <dgm:spPr/>
    </dgm:pt>
    <dgm:pt modelId="{F1F114E3-E77C-4E1C-9F60-D0BBF9E5C1C2}" type="pres">
      <dgm:prSet presAssocID="{EE7162F5-9294-4173-9AA4-339F68BD535E}" presName="rootText" presStyleLbl="node2" presStyleIdx="0" presStyleCnt="1">
        <dgm:presLayoutVars>
          <dgm:chPref val="3"/>
        </dgm:presLayoutVars>
      </dgm:prSet>
      <dgm:spPr/>
    </dgm:pt>
    <dgm:pt modelId="{2D49E5E4-66FA-4F6A-ADC0-4D0904D7E5E3}" type="pres">
      <dgm:prSet presAssocID="{EE7162F5-9294-4173-9AA4-339F68BD535E}" presName="rootConnector" presStyleLbl="node2" presStyleIdx="0" presStyleCnt="1"/>
      <dgm:spPr/>
    </dgm:pt>
    <dgm:pt modelId="{A4A64C3F-1137-453D-80B7-B32BC3467C08}" type="pres">
      <dgm:prSet presAssocID="{EE7162F5-9294-4173-9AA4-339F68BD535E}" presName="hierChild4" presStyleCnt="0"/>
      <dgm:spPr/>
    </dgm:pt>
    <dgm:pt modelId="{638F727B-3A75-44A0-AF50-5EFC3A26E209}" type="pres">
      <dgm:prSet presAssocID="{0479B679-7DE3-4E55-BB7F-2BB3C727F474}" presName="Name35" presStyleLbl="parChTrans1D3" presStyleIdx="0" presStyleCnt="1"/>
      <dgm:spPr/>
    </dgm:pt>
    <dgm:pt modelId="{96BA0558-CFE0-411D-8351-EC15EBD61BD5}" type="pres">
      <dgm:prSet presAssocID="{9E8227CA-6E94-48B9-956E-6B52ACC22158}" presName="hierRoot2" presStyleCnt="0">
        <dgm:presLayoutVars>
          <dgm:hierBranch/>
        </dgm:presLayoutVars>
      </dgm:prSet>
      <dgm:spPr/>
    </dgm:pt>
    <dgm:pt modelId="{961DC34F-00E5-41C5-8278-A35C88F7DC4C}" type="pres">
      <dgm:prSet presAssocID="{9E8227CA-6E94-48B9-956E-6B52ACC22158}" presName="rootComposite" presStyleCnt="0"/>
      <dgm:spPr/>
    </dgm:pt>
    <dgm:pt modelId="{837C569A-74CA-4F7F-9379-64C71852FEB8}" type="pres">
      <dgm:prSet presAssocID="{9E8227CA-6E94-48B9-956E-6B52ACC22158}" presName="rootText" presStyleLbl="node3" presStyleIdx="0" presStyleCnt="1">
        <dgm:presLayoutVars>
          <dgm:chPref val="3"/>
        </dgm:presLayoutVars>
      </dgm:prSet>
      <dgm:spPr/>
    </dgm:pt>
    <dgm:pt modelId="{FECDE86D-9647-4298-AAB6-D995861CF10F}" type="pres">
      <dgm:prSet presAssocID="{9E8227CA-6E94-48B9-956E-6B52ACC22158}" presName="rootConnector" presStyleLbl="node3" presStyleIdx="0" presStyleCnt="1"/>
      <dgm:spPr/>
    </dgm:pt>
    <dgm:pt modelId="{1054C559-B497-4E4D-9D81-EB3C0D9C8CB4}" type="pres">
      <dgm:prSet presAssocID="{9E8227CA-6E94-48B9-956E-6B52ACC22158}" presName="hierChild4" presStyleCnt="0"/>
      <dgm:spPr/>
    </dgm:pt>
    <dgm:pt modelId="{03AF9C53-C6BB-4199-BA1D-E78A44FAA10F}" type="pres">
      <dgm:prSet presAssocID="{D476727F-B6A6-4BC1-8CE5-26BED89C1E0D}" presName="Name35" presStyleLbl="parChTrans1D4" presStyleIdx="0" presStyleCnt="5"/>
      <dgm:spPr/>
    </dgm:pt>
    <dgm:pt modelId="{2DA9CF60-4420-4375-8165-5EE779687E5F}" type="pres">
      <dgm:prSet presAssocID="{DC32B50A-00C1-4752-8AA9-8F96E6766904}" presName="hierRoot2" presStyleCnt="0">
        <dgm:presLayoutVars>
          <dgm:hierBranch/>
        </dgm:presLayoutVars>
      </dgm:prSet>
      <dgm:spPr/>
    </dgm:pt>
    <dgm:pt modelId="{84789D75-F7C6-4565-A63E-BB806D5FEA25}" type="pres">
      <dgm:prSet presAssocID="{DC32B50A-00C1-4752-8AA9-8F96E6766904}" presName="rootComposite" presStyleCnt="0"/>
      <dgm:spPr/>
    </dgm:pt>
    <dgm:pt modelId="{0628E1BF-F362-49F8-B3A8-C8CDC57A46D7}" type="pres">
      <dgm:prSet presAssocID="{DC32B50A-00C1-4752-8AA9-8F96E6766904}" presName="rootText" presStyleLbl="node4" presStyleIdx="0" presStyleCnt="5">
        <dgm:presLayoutVars>
          <dgm:chPref val="3"/>
        </dgm:presLayoutVars>
      </dgm:prSet>
      <dgm:spPr/>
    </dgm:pt>
    <dgm:pt modelId="{DBAA3355-BD05-4557-9227-7AC74A6F27A6}" type="pres">
      <dgm:prSet presAssocID="{DC32B50A-00C1-4752-8AA9-8F96E6766904}" presName="rootConnector" presStyleLbl="node4" presStyleIdx="0" presStyleCnt="5"/>
      <dgm:spPr/>
    </dgm:pt>
    <dgm:pt modelId="{F7240256-5A82-4844-A3DE-41565A955EA1}" type="pres">
      <dgm:prSet presAssocID="{DC32B50A-00C1-4752-8AA9-8F96E6766904}" presName="hierChild4" presStyleCnt="0"/>
      <dgm:spPr/>
    </dgm:pt>
    <dgm:pt modelId="{287C2769-82DF-426E-87B7-E9088D32AA80}" type="pres">
      <dgm:prSet presAssocID="{6E8D30ED-2D1F-4ED1-8B1A-C8D7BC3E90C3}" presName="Name35" presStyleLbl="parChTrans1D4" presStyleIdx="1" presStyleCnt="5"/>
      <dgm:spPr/>
    </dgm:pt>
    <dgm:pt modelId="{19909C0E-2E01-428C-B1A6-8713284A6F98}" type="pres">
      <dgm:prSet presAssocID="{47EFC3C9-16A6-4B96-A0DE-6E3F2530B5F4}" presName="hierRoot2" presStyleCnt="0">
        <dgm:presLayoutVars>
          <dgm:hierBranch val="r"/>
        </dgm:presLayoutVars>
      </dgm:prSet>
      <dgm:spPr/>
    </dgm:pt>
    <dgm:pt modelId="{789C7F18-A995-4F01-8F18-DC4F457A5FF1}" type="pres">
      <dgm:prSet presAssocID="{47EFC3C9-16A6-4B96-A0DE-6E3F2530B5F4}" presName="rootComposite" presStyleCnt="0"/>
      <dgm:spPr/>
    </dgm:pt>
    <dgm:pt modelId="{EE21A46C-7934-4583-A7EB-0D0C02F0D4B4}" type="pres">
      <dgm:prSet presAssocID="{47EFC3C9-16A6-4B96-A0DE-6E3F2530B5F4}" presName="rootText" presStyleLbl="node4" presStyleIdx="1" presStyleCnt="5">
        <dgm:presLayoutVars>
          <dgm:chPref val="3"/>
        </dgm:presLayoutVars>
      </dgm:prSet>
      <dgm:spPr/>
    </dgm:pt>
    <dgm:pt modelId="{C659A118-5B38-4F15-984F-99E482CC8B97}" type="pres">
      <dgm:prSet presAssocID="{47EFC3C9-16A6-4B96-A0DE-6E3F2530B5F4}" presName="rootConnector" presStyleLbl="node4" presStyleIdx="1" presStyleCnt="5"/>
      <dgm:spPr/>
    </dgm:pt>
    <dgm:pt modelId="{3B908C40-0001-43DB-8D6D-38E436B89240}" type="pres">
      <dgm:prSet presAssocID="{47EFC3C9-16A6-4B96-A0DE-6E3F2530B5F4}" presName="hierChild4" presStyleCnt="0"/>
      <dgm:spPr/>
    </dgm:pt>
    <dgm:pt modelId="{BCE4673B-5E98-45BB-A297-9FF39560E743}" type="pres">
      <dgm:prSet presAssocID="{47EFC3C9-16A6-4B96-A0DE-6E3F2530B5F4}" presName="hierChild5" presStyleCnt="0"/>
      <dgm:spPr/>
    </dgm:pt>
    <dgm:pt modelId="{9D7C814C-80F2-4F4A-82E1-3C3D3683F781}" type="pres">
      <dgm:prSet presAssocID="{DC32B50A-00C1-4752-8AA9-8F96E6766904}" presName="hierChild5" presStyleCnt="0"/>
      <dgm:spPr/>
    </dgm:pt>
    <dgm:pt modelId="{FA707F7F-ECB1-4120-9D4E-367F3646450A}" type="pres">
      <dgm:prSet presAssocID="{09A67EB8-C810-4D9E-B844-78C5FCA5E9B0}" presName="Name35" presStyleLbl="parChTrans1D4" presStyleIdx="2" presStyleCnt="5"/>
      <dgm:spPr/>
    </dgm:pt>
    <dgm:pt modelId="{F6D8C741-1CB6-49C4-8A11-A3DD33AF97ED}" type="pres">
      <dgm:prSet presAssocID="{FBF1F952-A3AE-486D-83E5-E84EF2F640CB}" presName="hierRoot2" presStyleCnt="0">
        <dgm:presLayoutVars>
          <dgm:hierBranch/>
        </dgm:presLayoutVars>
      </dgm:prSet>
      <dgm:spPr/>
    </dgm:pt>
    <dgm:pt modelId="{69D73817-9965-409B-B854-A5294B79BC0C}" type="pres">
      <dgm:prSet presAssocID="{FBF1F952-A3AE-486D-83E5-E84EF2F640CB}" presName="rootComposite" presStyleCnt="0"/>
      <dgm:spPr/>
    </dgm:pt>
    <dgm:pt modelId="{7AC94A1F-BC5D-41DD-989F-769B03D7BE17}" type="pres">
      <dgm:prSet presAssocID="{FBF1F952-A3AE-486D-83E5-E84EF2F640CB}" presName="rootText" presStyleLbl="node4" presStyleIdx="2" presStyleCnt="5">
        <dgm:presLayoutVars>
          <dgm:chPref val="3"/>
        </dgm:presLayoutVars>
      </dgm:prSet>
      <dgm:spPr/>
    </dgm:pt>
    <dgm:pt modelId="{31927664-73F9-4D48-A010-E234133B6E78}" type="pres">
      <dgm:prSet presAssocID="{FBF1F952-A3AE-486D-83E5-E84EF2F640CB}" presName="rootConnector" presStyleLbl="node4" presStyleIdx="2" presStyleCnt="5"/>
      <dgm:spPr/>
    </dgm:pt>
    <dgm:pt modelId="{918BCC7C-9A38-4D4F-9BB4-6FB40F6BBB3E}" type="pres">
      <dgm:prSet presAssocID="{FBF1F952-A3AE-486D-83E5-E84EF2F640CB}" presName="hierChild4" presStyleCnt="0"/>
      <dgm:spPr/>
    </dgm:pt>
    <dgm:pt modelId="{46F43680-CBC0-47C6-8CAC-BFD4C48E7F8F}" type="pres">
      <dgm:prSet presAssocID="{6EC5B69F-9533-401D-A601-3CCC3159CED4}" presName="Name35" presStyleLbl="parChTrans1D4" presStyleIdx="3" presStyleCnt="5"/>
      <dgm:spPr/>
    </dgm:pt>
    <dgm:pt modelId="{BDC3F891-A4EC-4D04-9841-E1D834298363}" type="pres">
      <dgm:prSet presAssocID="{5AAF0387-8EE6-47FB-B5AF-891825DD8653}" presName="hierRoot2" presStyleCnt="0">
        <dgm:presLayoutVars>
          <dgm:hierBranch/>
        </dgm:presLayoutVars>
      </dgm:prSet>
      <dgm:spPr/>
    </dgm:pt>
    <dgm:pt modelId="{C96E8292-0278-4A7D-BFEB-A137A80BCAFF}" type="pres">
      <dgm:prSet presAssocID="{5AAF0387-8EE6-47FB-B5AF-891825DD8653}" presName="rootComposite" presStyleCnt="0"/>
      <dgm:spPr/>
    </dgm:pt>
    <dgm:pt modelId="{3CCBEB4F-7D6B-4DC8-A0C0-E4E1925209A1}" type="pres">
      <dgm:prSet presAssocID="{5AAF0387-8EE6-47FB-B5AF-891825DD8653}" presName="rootText" presStyleLbl="node4" presStyleIdx="3" presStyleCnt="5">
        <dgm:presLayoutVars>
          <dgm:chPref val="3"/>
        </dgm:presLayoutVars>
      </dgm:prSet>
      <dgm:spPr/>
    </dgm:pt>
    <dgm:pt modelId="{B65ED50F-9AAF-402A-8FC9-E5E6C1784386}" type="pres">
      <dgm:prSet presAssocID="{5AAF0387-8EE6-47FB-B5AF-891825DD8653}" presName="rootConnector" presStyleLbl="node4" presStyleIdx="3" presStyleCnt="5"/>
      <dgm:spPr/>
    </dgm:pt>
    <dgm:pt modelId="{EAECCD21-11CE-4A64-B6BC-A70C9ED128EE}" type="pres">
      <dgm:prSet presAssocID="{5AAF0387-8EE6-47FB-B5AF-891825DD8653}" presName="hierChild4" presStyleCnt="0"/>
      <dgm:spPr/>
    </dgm:pt>
    <dgm:pt modelId="{6E803733-C6FB-4B54-B22B-1F2E48BB4AC9}" type="pres">
      <dgm:prSet presAssocID="{0B1F2D57-6F0F-43A4-98B7-558292E583D2}" presName="Name35" presStyleLbl="parChTrans1D4" presStyleIdx="4" presStyleCnt="5"/>
      <dgm:spPr/>
    </dgm:pt>
    <dgm:pt modelId="{B079CB67-F47F-4510-BFA1-6EFDEE1E8478}" type="pres">
      <dgm:prSet presAssocID="{20C41E7B-FF95-4BAE-9329-4BD042FBE1EA}" presName="hierRoot2" presStyleCnt="0">
        <dgm:presLayoutVars>
          <dgm:hierBranch val="r"/>
        </dgm:presLayoutVars>
      </dgm:prSet>
      <dgm:spPr/>
    </dgm:pt>
    <dgm:pt modelId="{6892D2C7-00B0-4B4F-9372-3C597ADC656E}" type="pres">
      <dgm:prSet presAssocID="{20C41E7B-FF95-4BAE-9329-4BD042FBE1EA}" presName="rootComposite" presStyleCnt="0"/>
      <dgm:spPr/>
    </dgm:pt>
    <dgm:pt modelId="{48D30329-638B-450B-84D1-B408AFFDE038}" type="pres">
      <dgm:prSet presAssocID="{20C41E7B-FF95-4BAE-9329-4BD042FBE1EA}" presName="rootText" presStyleLbl="node4" presStyleIdx="4" presStyleCnt="5">
        <dgm:presLayoutVars>
          <dgm:chPref val="3"/>
        </dgm:presLayoutVars>
      </dgm:prSet>
      <dgm:spPr/>
    </dgm:pt>
    <dgm:pt modelId="{FAB9F9A7-9228-4D3F-92EE-D2D0BA65A14B}" type="pres">
      <dgm:prSet presAssocID="{20C41E7B-FF95-4BAE-9329-4BD042FBE1EA}" presName="rootConnector" presStyleLbl="node4" presStyleIdx="4" presStyleCnt="5"/>
      <dgm:spPr/>
    </dgm:pt>
    <dgm:pt modelId="{C14D4BD5-8D51-4901-8E0A-2871AB5405A1}" type="pres">
      <dgm:prSet presAssocID="{20C41E7B-FF95-4BAE-9329-4BD042FBE1EA}" presName="hierChild4" presStyleCnt="0"/>
      <dgm:spPr/>
    </dgm:pt>
    <dgm:pt modelId="{1F2E6AFA-10AE-4148-9C76-8F420E8C2182}" type="pres">
      <dgm:prSet presAssocID="{20C41E7B-FF95-4BAE-9329-4BD042FBE1EA}" presName="hierChild5" presStyleCnt="0"/>
      <dgm:spPr/>
    </dgm:pt>
    <dgm:pt modelId="{45E19634-E77C-4A5B-9D8C-B9BBFCF48F75}" type="pres">
      <dgm:prSet presAssocID="{5AAF0387-8EE6-47FB-B5AF-891825DD8653}" presName="hierChild5" presStyleCnt="0"/>
      <dgm:spPr/>
    </dgm:pt>
    <dgm:pt modelId="{CD85A0AB-1DC7-4446-8FF2-8D612F86FCDF}" type="pres">
      <dgm:prSet presAssocID="{FBF1F952-A3AE-486D-83E5-E84EF2F640CB}" presName="hierChild5" presStyleCnt="0"/>
      <dgm:spPr/>
    </dgm:pt>
    <dgm:pt modelId="{EDD692BC-F95A-4B0B-ACB0-275897DD2380}" type="pres">
      <dgm:prSet presAssocID="{9E8227CA-6E94-48B9-956E-6B52ACC22158}" presName="hierChild5" presStyleCnt="0"/>
      <dgm:spPr/>
    </dgm:pt>
    <dgm:pt modelId="{B503BD69-9BFB-4462-A5FF-2425D1CA1F96}" type="pres">
      <dgm:prSet presAssocID="{EE7162F5-9294-4173-9AA4-339F68BD535E}" presName="hierChild5" presStyleCnt="0"/>
      <dgm:spPr/>
    </dgm:pt>
    <dgm:pt modelId="{4B47535B-D3EF-40FD-AA15-3CB93B76FAA7}" type="pres">
      <dgm:prSet presAssocID="{7B1D8F04-9C2F-4F47-8DF3-A6C6DF6A9B46}" presName="hierChild3" presStyleCnt="0"/>
      <dgm:spPr/>
    </dgm:pt>
  </dgm:ptLst>
  <dgm:cxnLst>
    <dgm:cxn modelId="{D8557402-A1BB-464F-B741-ECD8028F6978}" type="presOf" srcId="{EE7162F5-9294-4173-9AA4-339F68BD535E}" destId="{F1F114E3-E77C-4E1C-9F60-D0BBF9E5C1C2}" srcOrd="0" destOrd="0" presId="urn:microsoft.com/office/officeart/2005/8/layout/orgChart1"/>
    <dgm:cxn modelId="{32EFFE02-AE6F-474E-81A2-4E8270C562E4}" type="presOf" srcId="{5AAF0387-8EE6-47FB-B5AF-891825DD8653}" destId="{B65ED50F-9AAF-402A-8FC9-E5E6C1784386}" srcOrd="1" destOrd="0" presId="urn:microsoft.com/office/officeart/2005/8/layout/orgChart1"/>
    <dgm:cxn modelId="{707B7903-144E-8B44-8211-AD0857CB8D58}" type="presOf" srcId="{9E8227CA-6E94-48B9-956E-6B52ACC22158}" destId="{FECDE86D-9647-4298-AAB6-D995861CF10F}" srcOrd="1" destOrd="0" presId="urn:microsoft.com/office/officeart/2005/8/layout/orgChart1"/>
    <dgm:cxn modelId="{1CD8D704-0954-7E4E-B1C3-C6D12FFEA179}" type="presOf" srcId="{0B1F2D57-6F0F-43A4-98B7-558292E583D2}" destId="{6E803733-C6FB-4B54-B22B-1F2E48BB4AC9}" srcOrd="0" destOrd="0" presId="urn:microsoft.com/office/officeart/2005/8/layout/orgChart1"/>
    <dgm:cxn modelId="{592B0B08-9133-8A4A-8271-CC36B6F06E8A}" type="presOf" srcId="{A930C1A6-7C6B-4869-A6A7-8AD7E7D4DA29}" destId="{3A4FC71B-42C5-4421-B74A-DD95BF122793}" srcOrd="0" destOrd="0" presId="urn:microsoft.com/office/officeart/2005/8/layout/orgChart1"/>
    <dgm:cxn modelId="{3B59D31C-56EC-644E-B37C-BED5B8E88C05}" type="presOf" srcId="{D476727F-B6A6-4BC1-8CE5-26BED89C1E0D}" destId="{03AF9C53-C6BB-4199-BA1D-E78A44FAA10F}" srcOrd="0" destOrd="0" presId="urn:microsoft.com/office/officeart/2005/8/layout/orgChart1"/>
    <dgm:cxn modelId="{EE891B25-DBEF-4657-A59E-F1BB7AB4A16A}" srcId="{7B1D8F04-9C2F-4F47-8DF3-A6C6DF6A9B46}" destId="{EE7162F5-9294-4173-9AA4-339F68BD535E}" srcOrd="0" destOrd="0" parTransId="{A930C1A6-7C6B-4869-A6A7-8AD7E7D4DA29}" sibTransId="{6B2A07C7-A417-43A5-8CAC-6AE5A54223B0}"/>
    <dgm:cxn modelId="{12BEFB42-5628-CD4E-8796-6147BB9CA6BE}" type="presOf" srcId="{7B1D8F04-9C2F-4F47-8DF3-A6C6DF6A9B46}" destId="{62D55C35-7A08-4660-88E6-DA458451356F}" srcOrd="0" destOrd="0" presId="urn:microsoft.com/office/officeart/2005/8/layout/orgChart1"/>
    <dgm:cxn modelId="{8E0BA35A-2B7C-4D42-823A-F4165609CEC1}" type="presOf" srcId="{FBF1F952-A3AE-486D-83E5-E84EF2F640CB}" destId="{31927664-73F9-4D48-A010-E234133B6E78}" srcOrd="1" destOrd="0" presId="urn:microsoft.com/office/officeart/2005/8/layout/orgChart1"/>
    <dgm:cxn modelId="{24D4605C-8F90-5E42-A8C8-DEF42F213494}" type="presOf" srcId="{20C41E7B-FF95-4BAE-9329-4BD042FBE1EA}" destId="{48D30329-638B-450B-84D1-B408AFFDE038}" srcOrd="0" destOrd="0" presId="urn:microsoft.com/office/officeart/2005/8/layout/orgChart1"/>
    <dgm:cxn modelId="{1B88F76D-C1F4-F149-A61D-40FD53DFABAD}" type="presOf" srcId="{7B1D8F04-9C2F-4F47-8DF3-A6C6DF6A9B46}" destId="{D110A53C-B724-4E1C-B734-4D38011B111F}" srcOrd="1" destOrd="0" presId="urn:microsoft.com/office/officeart/2005/8/layout/orgChart1"/>
    <dgm:cxn modelId="{594AB36F-4AEB-3349-8BD1-5788E33C0003}" type="presOf" srcId="{DC32B50A-00C1-4752-8AA9-8F96E6766904}" destId="{0628E1BF-F362-49F8-B3A8-C8CDC57A46D7}" srcOrd="0" destOrd="0" presId="urn:microsoft.com/office/officeart/2005/8/layout/orgChart1"/>
    <dgm:cxn modelId="{88050771-2532-F444-A5F0-25A3E0B7818E}" type="presOf" srcId="{47EFC3C9-16A6-4B96-A0DE-6E3F2530B5F4}" destId="{EE21A46C-7934-4583-A7EB-0D0C02F0D4B4}" srcOrd="0" destOrd="0" presId="urn:microsoft.com/office/officeart/2005/8/layout/orgChart1"/>
    <dgm:cxn modelId="{4D0F6273-DECE-174D-9D0F-AF3CEA5A1ACF}" type="presOf" srcId="{09A67EB8-C810-4D9E-B844-78C5FCA5E9B0}" destId="{FA707F7F-ECB1-4120-9D4E-367F3646450A}" srcOrd="0" destOrd="0" presId="urn:microsoft.com/office/officeart/2005/8/layout/orgChart1"/>
    <dgm:cxn modelId="{ED9F6575-6161-4E96-BDB1-93E9F492B4A8}" srcId="{5AAF0387-8EE6-47FB-B5AF-891825DD8653}" destId="{20C41E7B-FF95-4BAE-9329-4BD042FBE1EA}" srcOrd="0" destOrd="0" parTransId="{0B1F2D57-6F0F-43A4-98B7-558292E583D2}" sibTransId="{FE118A7C-44F4-4881-98E4-45791C95F399}"/>
    <dgm:cxn modelId="{70590A7C-3AA2-B245-B31D-3CB6C9A48524}" type="presOf" srcId="{47EFC3C9-16A6-4B96-A0DE-6E3F2530B5F4}" destId="{C659A118-5B38-4F15-984F-99E482CC8B97}" srcOrd="1" destOrd="0" presId="urn:microsoft.com/office/officeart/2005/8/layout/orgChart1"/>
    <dgm:cxn modelId="{D5FBD07F-822B-0F44-9C46-0B597B086063}" type="presOf" srcId="{0479B679-7DE3-4E55-BB7F-2BB3C727F474}" destId="{638F727B-3A75-44A0-AF50-5EFC3A26E209}" srcOrd="0" destOrd="0" presId="urn:microsoft.com/office/officeart/2005/8/layout/orgChart1"/>
    <dgm:cxn modelId="{E4CE4786-CCDB-4147-B5FD-897856E08B38}" type="presOf" srcId="{6E8D30ED-2D1F-4ED1-8B1A-C8D7BC3E90C3}" destId="{287C2769-82DF-426E-87B7-E9088D32AA80}" srcOrd="0" destOrd="0" presId="urn:microsoft.com/office/officeart/2005/8/layout/orgChart1"/>
    <dgm:cxn modelId="{01631F9A-CF40-E74E-99FD-E6628B2FBCB3}" type="presOf" srcId="{FBF1F952-A3AE-486D-83E5-E84EF2F640CB}" destId="{7AC94A1F-BC5D-41DD-989F-769B03D7BE17}" srcOrd="0" destOrd="0" presId="urn:microsoft.com/office/officeart/2005/8/layout/orgChart1"/>
    <dgm:cxn modelId="{6E1F5A9E-8E15-7244-B39B-BB8105E6CF26}" type="presOf" srcId="{6EC5B69F-9533-401D-A601-3CCC3159CED4}" destId="{46F43680-CBC0-47C6-8CAC-BFD4C48E7F8F}" srcOrd="0" destOrd="0" presId="urn:microsoft.com/office/officeart/2005/8/layout/orgChart1"/>
    <dgm:cxn modelId="{3757E1A0-AED1-44DA-8A7C-2D6B00EB7972}" srcId="{9E8227CA-6E94-48B9-956E-6B52ACC22158}" destId="{FBF1F952-A3AE-486D-83E5-E84EF2F640CB}" srcOrd="1" destOrd="0" parTransId="{09A67EB8-C810-4D9E-B844-78C5FCA5E9B0}" sibTransId="{2D8F3D41-F63A-4E4F-B3F1-7FEBDFD7E0EC}"/>
    <dgm:cxn modelId="{02777FA3-949B-D04E-8D85-4BD1B2A076BA}" type="presOf" srcId="{20C41E7B-FF95-4BAE-9329-4BD042FBE1EA}" destId="{FAB9F9A7-9228-4D3F-92EE-D2D0BA65A14B}" srcOrd="1" destOrd="0" presId="urn:microsoft.com/office/officeart/2005/8/layout/orgChart1"/>
    <dgm:cxn modelId="{60CA36A5-688D-4D9F-8289-BC483AE58CB6}" srcId="{CF6D817C-D0F6-419E-9322-1BF758B79F03}" destId="{7B1D8F04-9C2F-4F47-8DF3-A6C6DF6A9B46}" srcOrd="0" destOrd="0" parTransId="{02244382-438B-41A0-9BC6-89A43EC2ACFC}" sibTransId="{0856D7AF-1F98-411D-BA23-884480D5F4DC}"/>
    <dgm:cxn modelId="{201CB5AB-3167-46C1-9B46-66533EF8D146}" srcId="{9E8227CA-6E94-48B9-956E-6B52ACC22158}" destId="{DC32B50A-00C1-4752-8AA9-8F96E6766904}" srcOrd="0" destOrd="0" parTransId="{D476727F-B6A6-4BC1-8CE5-26BED89C1E0D}" sibTransId="{A1C0C9B5-DDED-494B-99EC-BA3A1AEEE6BC}"/>
    <dgm:cxn modelId="{0A15DABC-E99E-8D46-A9F6-BDE29A1E7CAF}" type="presOf" srcId="{EE7162F5-9294-4173-9AA4-339F68BD535E}" destId="{2D49E5E4-66FA-4F6A-ADC0-4D0904D7E5E3}" srcOrd="1" destOrd="0" presId="urn:microsoft.com/office/officeart/2005/8/layout/orgChart1"/>
    <dgm:cxn modelId="{5B7BF8BD-BC34-9748-AF64-C1F01DCE61F2}" type="presOf" srcId="{9E8227CA-6E94-48B9-956E-6B52ACC22158}" destId="{837C569A-74CA-4F7F-9379-64C71852FEB8}" srcOrd="0" destOrd="0" presId="urn:microsoft.com/office/officeart/2005/8/layout/orgChart1"/>
    <dgm:cxn modelId="{880EB5C9-25B1-2340-8373-738B168E7DA1}" type="presOf" srcId="{CF6D817C-D0F6-419E-9322-1BF758B79F03}" destId="{AC2EF938-982F-4DF6-8852-6B95F330752B}" srcOrd="0" destOrd="0" presId="urn:microsoft.com/office/officeart/2005/8/layout/orgChart1"/>
    <dgm:cxn modelId="{60B63AD0-E0B3-489F-AB5A-CEDC1AF1C807}" srcId="{EE7162F5-9294-4173-9AA4-339F68BD535E}" destId="{9E8227CA-6E94-48B9-956E-6B52ACC22158}" srcOrd="0" destOrd="0" parTransId="{0479B679-7DE3-4E55-BB7F-2BB3C727F474}" sibTransId="{4A85B429-17BF-4B32-BD37-E21060E4F190}"/>
    <dgm:cxn modelId="{314DCBE1-3CAE-4D6E-8EED-267C8D808109}" srcId="{FBF1F952-A3AE-486D-83E5-E84EF2F640CB}" destId="{5AAF0387-8EE6-47FB-B5AF-891825DD8653}" srcOrd="0" destOrd="0" parTransId="{6EC5B69F-9533-401D-A601-3CCC3159CED4}" sibTransId="{090F2651-7803-4DB6-8C54-C5D62C38E662}"/>
    <dgm:cxn modelId="{BFD01DE2-9029-7145-8695-E7F5A2FC4E9A}" type="presOf" srcId="{5AAF0387-8EE6-47FB-B5AF-891825DD8653}" destId="{3CCBEB4F-7D6B-4DC8-A0C0-E4E1925209A1}" srcOrd="0" destOrd="0" presId="urn:microsoft.com/office/officeart/2005/8/layout/orgChart1"/>
    <dgm:cxn modelId="{6D8399E7-B96A-0448-987D-433505906F99}" type="presOf" srcId="{DC32B50A-00C1-4752-8AA9-8F96E6766904}" destId="{DBAA3355-BD05-4557-9227-7AC74A6F27A6}" srcOrd="1" destOrd="0" presId="urn:microsoft.com/office/officeart/2005/8/layout/orgChart1"/>
    <dgm:cxn modelId="{773FA4F6-BEA1-4B4C-9128-C1633BE65F6E}" srcId="{DC32B50A-00C1-4752-8AA9-8F96E6766904}" destId="{47EFC3C9-16A6-4B96-A0DE-6E3F2530B5F4}" srcOrd="0" destOrd="0" parTransId="{6E8D30ED-2D1F-4ED1-8B1A-C8D7BC3E90C3}" sibTransId="{8EB6CDE4-46F9-4281-86CA-6009EA848C5C}"/>
    <dgm:cxn modelId="{8FCED3B3-42D3-3340-B9B8-BCFE4BDE1FEB}" type="presParOf" srcId="{AC2EF938-982F-4DF6-8852-6B95F330752B}" destId="{08643106-53CD-43C8-A5B7-67208591993C}" srcOrd="0" destOrd="0" presId="urn:microsoft.com/office/officeart/2005/8/layout/orgChart1"/>
    <dgm:cxn modelId="{CCD6DED6-7467-2B44-A15B-580AF539911A}" type="presParOf" srcId="{08643106-53CD-43C8-A5B7-67208591993C}" destId="{72B8685B-3229-4CDA-8AE6-85A48E4D8ACE}" srcOrd="0" destOrd="0" presId="urn:microsoft.com/office/officeart/2005/8/layout/orgChart1"/>
    <dgm:cxn modelId="{4B7254DA-36E5-194D-8EFB-C821CF15B424}" type="presParOf" srcId="{72B8685B-3229-4CDA-8AE6-85A48E4D8ACE}" destId="{62D55C35-7A08-4660-88E6-DA458451356F}" srcOrd="0" destOrd="0" presId="urn:microsoft.com/office/officeart/2005/8/layout/orgChart1"/>
    <dgm:cxn modelId="{D8973B95-DF99-7C48-8B98-331F703C2F7A}" type="presParOf" srcId="{72B8685B-3229-4CDA-8AE6-85A48E4D8ACE}" destId="{D110A53C-B724-4E1C-B734-4D38011B111F}" srcOrd="1" destOrd="0" presId="urn:microsoft.com/office/officeart/2005/8/layout/orgChart1"/>
    <dgm:cxn modelId="{6A5FC3F8-E658-9148-A03D-F938B994E855}" type="presParOf" srcId="{08643106-53CD-43C8-A5B7-67208591993C}" destId="{8182F8A0-9668-4BA9-A170-92207EC0802A}" srcOrd="1" destOrd="0" presId="urn:microsoft.com/office/officeart/2005/8/layout/orgChart1"/>
    <dgm:cxn modelId="{584977BD-33D4-044F-9474-AB7F19B05DC2}" type="presParOf" srcId="{8182F8A0-9668-4BA9-A170-92207EC0802A}" destId="{3A4FC71B-42C5-4421-B74A-DD95BF122793}" srcOrd="0" destOrd="0" presId="urn:microsoft.com/office/officeart/2005/8/layout/orgChart1"/>
    <dgm:cxn modelId="{6844BF17-4A63-1A4B-A246-D51E26BD3FAF}" type="presParOf" srcId="{8182F8A0-9668-4BA9-A170-92207EC0802A}" destId="{EB53940B-FB43-4ECE-803E-B519DA3CED11}" srcOrd="1" destOrd="0" presId="urn:microsoft.com/office/officeart/2005/8/layout/orgChart1"/>
    <dgm:cxn modelId="{B40314DC-BB0D-9A46-8819-C57D6C19FD1F}" type="presParOf" srcId="{EB53940B-FB43-4ECE-803E-B519DA3CED11}" destId="{5599D86C-DCEC-48C0-ACD0-CCC551669662}" srcOrd="0" destOrd="0" presId="urn:microsoft.com/office/officeart/2005/8/layout/orgChart1"/>
    <dgm:cxn modelId="{2E976952-5F3B-8A41-8C0D-948BA38D35EE}" type="presParOf" srcId="{5599D86C-DCEC-48C0-ACD0-CCC551669662}" destId="{F1F114E3-E77C-4E1C-9F60-D0BBF9E5C1C2}" srcOrd="0" destOrd="0" presId="urn:microsoft.com/office/officeart/2005/8/layout/orgChart1"/>
    <dgm:cxn modelId="{6E0B00B8-3E60-FC4B-BA0B-CEBBF3B690F3}" type="presParOf" srcId="{5599D86C-DCEC-48C0-ACD0-CCC551669662}" destId="{2D49E5E4-66FA-4F6A-ADC0-4D0904D7E5E3}" srcOrd="1" destOrd="0" presId="urn:microsoft.com/office/officeart/2005/8/layout/orgChart1"/>
    <dgm:cxn modelId="{BD570DA3-438D-C943-8DD9-30F2F910231A}" type="presParOf" srcId="{EB53940B-FB43-4ECE-803E-B519DA3CED11}" destId="{A4A64C3F-1137-453D-80B7-B32BC3467C08}" srcOrd="1" destOrd="0" presId="urn:microsoft.com/office/officeart/2005/8/layout/orgChart1"/>
    <dgm:cxn modelId="{5B7865FF-0CE6-474F-93C6-4DDA66B3C8BB}" type="presParOf" srcId="{A4A64C3F-1137-453D-80B7-B32BC3467C08}" destId="{638F727B-3A75-44A0-AF50-5EFC3A26E209}" srcOrd="0" destOrd="0" presId="urn:microsoft.com/office/officeart/2005/8/layout/orgChart1"/>
    <dgm:cxn modelId="{1DF0BFAE-409D-0C4A-B0AB-7A0E83FCACBA}" type="presParOf" srcId="{A4A64C3F-1137-453D-80B7-B32BC3467C08}" destId="{96BA0558-CFE0-411D-8351-EC15EBD61BD5}" srcOrd="1" destOrd="0" presId="urn:microsoft.com/office/officeart/2005/8/layout/orgChart1"/>
    <dgm:cxn modelId="{2A6AC892-CD9D-CE44-892D-E9775D7CC5B6}" type="presParOf" srcId="{96BA0558-CFE0-411D-8351-EC15EBD61BD5}" destId="{961DC34F-00E5-41C5-8278-A35C88F7DC4C}" srcOrd="0" destOrd="0" presId="urn:microsoft.com/office/officeart/2005/8/layout/orgChart1"/>
    <dgm:cxn modelId="{D14A1312-017D-9746-9253-DCB602639706}" type="presParOf" srcId="{961DC34F-00E5-41C5-8278-A35C88F7DC4C}" destId="{837C569A-74CA-4F7F-9379-64C71852FEB8}" srcOrd="0" destOrd="0" presId="urn:microsoft.com/office/officeart/2005/8/layout/orgChart1"/>
    <dgm:cxn modelId="{80A84476-609B-0844-B6FF-07D08BB7D37A}" type="presParOf" srcId="{961DC34F-00E5-41C5-8278-A35C88F7DC4C}" destId="{FECDE86D-9647-4298-AAB6-D995861CF10F}" srcOrd="1" destOrd="0" presId="urn:microsoft.com/office/officeart/2005/8/layout/orgChart1"/>
    <dgm:cxn modelId="{673B232F-2EBE-9A4D-B4FA-A18925D411EB}" type="presParOf" srcId="{96BA0558-CFE0-411D-8351-EC15EBD61BD5}" destId="{1054C559-B497-4E4D-9D81-EB3C0D9C8CB4}" srcOrd="1" destOrd="0" presId="urn:microsoft.com/office/officeart/2005/8/layout/orgChart1"/>
    <dgm:cxn modelId="{BEA0940D-92DC-7943-B436-77DEBD09D568}" type="presParOf" srcId="{1054C559-B497-4E4D-9D81-EB3C0D9C8CB4}" destId="{03AF9C53-C6BB-4199-BA1D-E78A44FAA10F}" srcOrd="0" destOrd="0" presId="urn:microsoft.com/office/officeart/2005/8/layout/orgChart1"/>
    <dgm:cxn modelId="{2108BC3D-74D8-024C-ACF4-EA6AB1BF90A0}" type="presParOf" srcId="{1054C559-B497-4E4D-9D81-EB3C0D9C8CB4}" destId="{2DA9CF60-4420-4375-8165-5EE779687E5F}" srcOrd="1" destOrd="0" presId="urn:microsoft.com/office/officeart/2005/8/layout/orgChart1"/>
    <dgm:cxn modelId="{931F8A32-236B-684C-86BE-551743ADCE66}" type="presParOf" srcId="{2DA9CF60-4420-4375-8165-5EE779687E5F}" destId="{84789D75-F7C6-4565-A63E-BB806D5FEA25}" srcOrd="0" destOrd="0" presId="urn:microsoft.com/office/officeart/2005/8/layout/orgChart1"/>
    <dgm:cxn modelId="{07D6ED85-5148-3544-8E08-440E77300E53}" type="presParOf" srcId="{84789D75-F7C6-4565-A63E-BB806D5FEA25}" destId="{0628E1BF-F362-49F8-B3A8-C8CDC57A46D7}" srcOrd="0" destOrd="0" presId="urn:microsoft.com/office/officeart/2005/8/layout/orgChart1"/>
    <dgm:cxn modelId="{E77744D9-BA07-484D-99CA-8FC17CD87887}" type="presParOf" srcId="{84789D75-F7C6-4565-A63E-BB806D5FEA25}" destId="{DBAA3355-BD05-4557-9227-7AC74A6F27A6}" srcOrd="1" destOrd="0" presId="urn:microsoft.com/office/officeart/2005/8/layout/orgChart1"/>
    <dgm:cxn modelId="{2153CD06-4037-6D46-BE9C-6D8B7F7E9713}" type="presParOf" srcId="{2DA9CF60-4420-4375-8165-5EE779687E5F}" destId="{F7240256-5A82-4844-A3DE-41565A955EA1}" srcOrd="1" destOrd="0" presId="urn:microsoft.com/office/officeart/2005/8/layout/orgChart1"/>
    <dgm:cxn modelId="{D9106457-9761-FC41-B174-47FAE84C4892}" type="presParOf" srcId="{F7240256-5A82-4844-A3DE-41565A955EA1}" destId="{287C2769-82DF-426E-87B7-E9088D32AA80}" srcOrd="0" destOrd="0" presId="urn:microsoft.com/office/officeart/2005/8/layout/orgChart1"/>
    <dgm:cxn modelId="{43ABCD2A-CE4F-C944-89E2-92EA9ABD608B}" type="presParOf" srcId="{F7240256-5A82-4844-A3DE-41565A955EA1}" destId="{19909C0E-2E01-428C-B1A6-8713284A6F98}" srcOrd="1" destOrd="0" presId="urn:microsoft.com/office/officeart/2005/8/layout/orgChart1"/>
    <dgm:cxn modelId="{608FE7CF-A4B3-5C4F-9B7D-7B614E5C87FB}" type="presParOf" srcId="{19909C0E-2E01-428C-B1A6-8713284A6F98}" destId="{789C7F18-A995-4F01-8F18-DC4F457A5FF1}" srcOrd="0" destOrd="0" presId="urn:microsoft.com/office/officeart/2005/8/layout/orgChart1"/>
    <dgm:cxn modelId="{7E7D3EB3-5B3D-1543-9570-775C1B444147}" type="presParOf" srcId="{789C7F18-A995-4F01-8F18-DC4F457A5FF1}" destId="{EE21A46C-7934-4583-A7EB-0D0C02F0D4B4}" srcOrd="0" destOrd="0" presId="urn:microsoft.com/office/officeart/2005/8/layout/orgChart1"/>
    <dgm:cxn modelId="{759AFD0F-DD4F-EC4A-9E98-23E192012F16}" type="presParOf" srcId="{789C7F18-A995-4F01-8F18-DC4F457A5FF1}" destId="{C659A118-5B38-4F15-984F-99E482CC8B97}" srcOrd="1" destOrd="0" presId="urn:microsoft.com/office/officeart/2005/8/layout/orgChart1"/>
    <dgm:cxn modelId="{63EC534C-CF30-EB4B-A986-893926AA1F9B}" type="presParOf" srcId="{19909C0E-2E01-428C-B1A6-8713284A6F98}" destId="{3B908C40-0001-43DB-8D6D-38E436B89240}" srcOrd="1" destOrd="0" presId="urn:microsoft.com/office/officeart/2005/8/layout/orgChart1"/>
    <dgm:cxn modelId="{08D028EB-0BA7-014E-8A7D-6120EB3AE7E8}" type="presParOf" srcId="{19909C0E-2E01-428C-B1A6-8713284A6F98}" destId="{BCE4673B-5E98-45BB-A297-9FF39560E743}" srcOrd="2" destOrd="0" presId="urn:microsoft.com/office/officeart/2005/8/layout/orgChart1"/>
    <dgm:cxn modelId="{D3E4A679-E832-144E-AEBA-19A97A9F5717}" type="presParOf" srcId="{2DA9CF60-4420-4375-8165-5EE779687E5F}" destId="{9D7C814C-80F2-4F4A-82E1-3C3D3683F781}" srcOrd="2" destOrd="0" presId="urn:microsoft.com/office/officeart/2005/8/layout/orgChart1"/>
    <dgm:cxn modelId="{617C4918-B237-7846-9F54-4759B838967A}" type="presParOf" srcId="{1054C559-B497-4E4D-9D81-EB3C0D9C8CB4}" destId="{FA707F7F-ECB1-4120-9D4E-367F3646450A}" srcOrd="2" destOrd="0" presId="urn:microsoft.com/office/officeart/2005/8/layout/orgChart1"/>
    <dgm:cxn modelId="{ABDFD396-4830-CA42-B359-079D6AED9D78}" type="presParOf" srcId="{1054C559-B497-4E4D-9D81-EB3C0D9C8CB4}" destId="{F6D8C741-1CB6-49C4-8A11-A3DD33AF97ED}" srcOrd="3" destOrd="0" presId="urn:microsoft.com/office/officeart/2005/8/layout/orgChart1"/>
    <dgm:cxn modelId="{38A0F0FE-6EB2-BD4B-965D-0A3C58165F40}" type="presParOf" srcId="{F6D8C741-1CB6-49C4-8A11-A3DD33AF97ED}" destId="{69D73817-9965-409B-B854-A5294B79BC0C}" srcOrd="0" destOrd="0" presId="urn:microsoft.com/office/officeart/2005/8/layout/orgChart1"/>
    <dgm:cxn modelId="{8C6DDF0C-7946-F042-9C48-D873F2277743}" type="presParOf" srcId="{69D73817-9965-409B-B854-A5294B79BC0C}" destId="{7AC94A1F-BC5D-41DD-989F-769B03D7BE17}" srcOrd="0" destOrd="0" presId="urn:microsoft.com/office/officeart/2005/8/layout/orgChart1"/>
    <dgm:cxn modelId="{8E040CEB-0FE6-FB40-98F3-D20EECDE6BE2}" type="presParOf" srcId="{69D73817-9965-409B-B854-A5294B79BC0C}" destId="{31927664-73F9-4D48-A010-E234133B6E78}" srcOrd="1" destOrd="0" presId="urn:microsoft.com/office/officeart/2005/8/layout/orgChart1"/>
    <dgm:cxn modelId="{5AE4B907-E9B2-B249-A34A-73F6E880B96A}" type="presParOf" srcId="{F6D8C741-1CB6-49C4-8A11-A3DD33AF97ED}" destId="{918BCC7C-9A38-4D4F-9BB4-6FB40F6BBB3E}" srcOrd="1" destOrd="0" presId="urn:microsoft.com/office/officeart/2005/8/layout/orgChart1"/>
    <dgm:cxn modelId="{31D6CB1B-E44A-5340-9700-7CAE4812ECAB}" type="presParOf" srcId="{918BCC7C-9A38-4D4F-9BB4-6FB40F6BBB3E}" destId="{46F43680-CBC0-47C6-8CAC-BFD4C48E7F8F}" srcOrd="0" destOrd="0" presId="urn:microsoft.com/office/officeart/2005/8/layout/orgChart1"/>
    <dgm:cxn modelId="{86AEAB94-AA98-D24B-94CC-DB19831C75DC}" type="presParOf" srcId="{918BCC7C-9A38-4D4F-9BB4-6FB40F6BBB3E}" destId="{BDC3F891-A4EC-4D04-9841-E1D834298363}" srcOrd="1" destOrd="0" presId="urn:microsoft.com/office/officeart/2005/8/layout/orgChart1"/>
    <dgm:cxn modelId="{F3A62C9B-D163-1249-88D3-0F20B88316E4}" type="presParOf" srcId="{BDC3F891-A4EC-4D04-9841-E1D834298363}" destId="{C96E8292-0278-4A7D-BFEB-A137A80BCAFF}" srcOrd="0" destOrd="0" presId="urn:microsoft.com/office/officeart/2005/8/layout/orgChart1"/>
    <dgm:cxn modelId="{351153CB-DF0B-054F-BBA9-C6968072F64E}" type="presParOf" srcId="{C96E8292-0278-4A7D-BFEB-A137A80BCAFF}" destId="{3CCBEB4F-7D6B-4DC8-A0C0-E4E1925209A1}" srcOrd="0" destOrd="0" presId="urn:microsoft.com/office/officeart/2005/8/layout/orgChart1"/>
    <dgm:cxn modelId="{9BEAEE23-25C3-E149-AA4C-62C5B78C0932}" type="presParOf" srcId="{C96E8292-0278-4A7D-BFEB-A137A80BCAFF}" destId="{B65ED50F-9AAF-402A-8FC9-E5E6C1784386}" srcOrd="1" destOrd="0" presId="urn:microsoft.com/office/officeart/2005/8/layout/orgChart1"/>
    <dgm:cxn modelId="{34867F16-CFCC-884E-8E93-DE8DD4D4B987}" type="presParOf" srcId="{BDC3F891-A4EC-4D04-9841-E1D834298363}" destId="{EAECCD21-11CE-4A64-B6BC-A70C9ED128EE}" srcOrd="1" destOrd="0" presId="urn:microsoft.com/office/officeart/2005/8/layout/orgChart1"/>
    <dgm:cxn modelId="{76815EFA-6891-9043-8926-63ACD42B8E23}" type="presParOf" srcId="{EAECCD21-11CE-4A64-B6BC-A70C9ED128EE}" destId="{6E803733-C6FB-4B54-B22B-1F2E48BB4AC9}" srcOrd="0" destOrd="0" presId="urn:microsoft.com/office/officeart/2005/8/layout/orgChart1"/>
    <dgm:cxn modelId="{54F0C3DE-26B1-0242-84C4-79F42A7CFC5A}" type="presParOf" srcId="{EAECCD21-11CE-4A64-B6BC-A70C9ED128EE}" destId="{B079CB67-F47F-4510-BFA1-6EFDEE1E8478}" srcOrd="1" destOrd="0" presId="urn:microsoft.com/office/officeart/2005/8/layout/orgChart1"/>
    <dgm:cxn modelId="{5FF94EB0-79BF-2747-A312-93C6031CA863}" type="presParOf" srcId="{B079CB67-F47F-4510-BFA1-6EFDEE1E8478}" destId="{6892D2C7-00B0-4B4F-9372-3C597ADC656E}" srcOrd="0" destOrd="0" presId="urn:microsoft.com/office/officeart/2005/8/layout/orgChart1"/>
    <dgm:cxn modelId="{485D6E27-9712-0D47-BBBD-B6A5BFA2FD79}" type="presParOf" srcId="{6892D2C7-00B0-4B4F-9372-3C597ADC656E}" destId="{48D30329-638B-450B-84D1-B408AFFDE038}" srcOrd="0" destOrd="0" presId="urn:microsoft.com/office/officeart/2005/8/layout/orgChart1"/>
    <dgm:cxn modelId="{40BF3C46-5B03-2942-8478-0C7A7F3F7E16}" type="presParOf" srcId="{6892D2C7-00B0-4B4F-9372-3C597ADC656E}" destId="{FAB9F9A7-9228-4D3F-92EE-D2D0BA65A14B}" srcOrd="1" destOrd="0" presId="urn:microsoft.com/office/officeart/2005/8/layout/orgChart1"/>
    <dgm:cxn modelId="{B826AE95-1CCD-8F41-B045-137AE674AAA2}" type="presParOf" srcId="{B079CB67-F47F-4510-BFA1-6EFDEE1E8478}" destId="{C14D4BD5-8D51-4901-8E0A-2871AB5405A1}" srcOrd="1" destOrd="0" presId="urn:microsoft.com/office/officeart/2005/8/layout/orgChart1"/>
    <dgm:cxn modelId="{DF94F406-7EE3-5448-8B59-BD0709B1477E}" type="presParOf" srcId="{B079CB67-F47F-4510-BFA1-6EFDEE1E8478}" destId="{1F2E6AFA-10AE-4148-9C76-8F420E8C2182}" srcOrd="2" destOrd="0" presId="urn:microsoft.com/office/officeart/2005/8/layout/orgChart1"/>
    <dgm:cxn modelId="{301976E5-C74F-4748-82F2-75C385775E8D}" type="presParOf" srcId="{BDC3F891-A4EC-4D04-9841-E1D834298363}" destId="{45E19634-E77C-4A5B-9D8C-B9BBFCF48F75}" srcOrd="2" destOrd="0" presId="urn:microsoft.com/office/officeart/2005/8/layout/orgChart1"/>
    <dgm:cxn modelId="{1C05FD3A-DF47-824C-AD6D-3450A0455186}" type="presParOf" srcId="{F6D8C741-1CB6-49C4-8A11-A3DD33AF97ED}" destId="{CD85A0AB-1DC7-4446-8FF2-8D612F86FCDF}" srcOrd="2" destOrd="0" presId="urn:microsoft.com/office/officeart/2005/8/layout/orgChart1"/>
    <dgm:cxn modelId="{28E4C5ED-FE34-FE41-B224-AC8164250B2B}" type="presParOf" srcId="{96BA0558-CFE0-411D-8351-EC15EBD61BD5}" destId="{EDD692BC-F95A-4B0B-ACB0-275897DD2380}" srcOrd="2" destOrd="0" presId="urn:microsoft.com/office/officeart/2005/8/layout/orgChart1"/>
    <dgm:cxn modelId="{2E29DCFA-FA37-2B40-BB68-C361704B2857}" type="presParOf" srcId="{EB53940B-FB43-4ECE-803E-B519DA3CED11}" destId="{B503BD69-9BFB-4462-A5FF-2425D1CA1F96}" srcOrd="2" destOrd="0" presId="urn:microsoft.com/office/officeart/2005/8/layout/orgChart1"/>
    <dgm:cxn modelId="{6A43FA00-45FF-E243-BC9D-FD5F33AF16FE}" type="presParOf" srcId="{08643106-53CD-43C8-A5B7-67208591993C}" destId="{4B47535B-D3EF-40FD-AA15-3CB93B76FAA7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E264E9-86A5-B244-8974-8CA333CB5DE9}">
      <dsp:nvSpPr>
        <dsp:cNvPr id="0" name=""/>
        <dsp:cNvSpPr/>
      </dsp:nvSpPr>
      <dsp:spPr>
        <a:xfrm>
          <a:off x="0" y="953499"/>
          <a:ext cx="2284588" cy="14507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BA160A-6ED6-A54D-A852-8C04383EDE19}">
      <dsp:nvSpPr>
        <dsp:cNvPr id="0" name=""/>
        <dsp:cNvSpPr/>
      </dsp:nvSpPr>
      <dsp:spPr>
        <a:xfrm>
          <a:off x="253843" y="1194650"/>
          <a:ext cx="2284588" cy="14507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Introduction and recap (lecture notes, coursework and readings)</a:t>
          </a:r>
          <a:endParaRPr lang="en-US" sz="1900" kern="1200"/>
        </a:p>
      </dsp:txBody>
      <dsp:txXfrm>
        <a:off x="296333" y="1237140"/>
        <a:ext cx="2199608" cy="1365733"/>
      </dsp:txXfrm>
    </dsp:sp>
    <dsp:sp modelId="{A7AB3467-ECF8-8549-AEAE-B9CD55A01854}">
      <dsp:nvSpPr>
        <dsp:cNvPr id="0" name=""/>
        <dsp:cNvSpPr/>
      </dsp:nvSpPr>
      <dsp:spPr>
        <a:xfrm>
          <a:off x="2792274" y="953499"/>
          <a:ext cx="2284588" cy="14507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25C031-E7AD-234E-A72A-52279FA43E69}">
      <dsp:nvSpPr>
        <dsp:cNvPr id="0" name=""/>
        <dsp:cNvSpPr/>
      </dsp:nvSpPr>
      <dsp:spPr>
        <a:xfrm>
          <a:off x="3046117" y="1194650"/>
          <a:ext cx="2284588" cy="14507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Directional perceptions research - Quantitative</a:t>
          </a:r>
          <a:endParaRPr lang="en-US" sz="1900" kern="1200"/>
        </a:p>
      </dsp:txBody>
      <dsp:txXfrm>
        <a:off x="3088607" y="1237140"/>
        <a:ext cx="2199608" cy="1365733"/>
      </dsp:txXfrm>
    </dsp:sp>
    <dsp:sp modelId="{695C1091-F2C2-CB48-A36B-BE7BDB4E2E51}">
      <dsp:nvSpPr>
        <dsp:cNvPr id="0" name=""/>
        <dsp:cNvSpPr/>
      </dsp:nvSpPr>
      <dsp:spPr>
        <a:xfrm>
          <a:off x="5584549" y="953499"/>
          <a:ext cx="2284588" cy="14507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8C7E01-5101-B443-80BE-E276DA89F8D0}">
      <dsp:nvSpPr>
        <dsp:cNvPr id="0" name=""/>
        <dsp:cNvSpPr/>
      </dsp:nvSpPr>
      <dsp:spPr>
        <a:xfrm>
          <a:off x="5838392" y="1194650"/>
          <a:ext cx="2284588" cy="14507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Frequency research </a:t>
          </a:r>
          <a:r>
            <a:rPr lang="en-US" sz="1900" kern="1200"/>
            <a:t>–</a:t>
          </a:r>
          <a:r>
            <a:rPr lang="en-GB" sz="1900" kern="1200"/>
            <a:t> Quantitative</a:t>
          </a:r>
          <a:endParaRPr lang="en-US" sz="1900" kern="1200"/>
        </a:p>
      </dsp:txBody>
      <dsp:txXfrm>
        <a:off x="5880882" y="1237140"/>
        <a:ext cx="2199608" cy="13657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4383BB-7DC9-074A-ACFD-388493841B8E}">
      <dsp:nvSpPr>
        <dsp:cNvPr id="0" name=""/>
        <dsp:cNvSpPr/>
      </dsp:nvSpPr>
      <dsp:spPr>
        <a:xfrm>
          <a:off x="0" y="58997"/>
          <a:ext cx="4695825" cy="269568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Stress</a:t>
          </a:r>
          <a:r>
            <a:rPr lang="en-GB" sz="2400" kern="1200"/>
            <a:t>: an ongoing </a:t>
          </a:r>
          <a:r>
            <a:rPr lang="en-GB" sz="2400" i="1" kern="1200"/>
            <a:t>transaction</a:t>
          </a:r>
          <a:r>
            <a:rPr lang="en-GB" sz="2400" kern="1200"/>
            <a:t> between an individual and the environmental </a:t>
          </a:r>
          <a:r>
            <a:rPr lang="en-GB" sz="2400" u="sng" kern="1200"/>
            <a:t>demands</a:t>
          </a:r>
          <a:r>
            <a:rPr lang="en-GB" sz="2400" kern="1200"/>
            <a:t> associated primarily and directly with the </a:t>
          </a:r>
          <a:r>
            <a:rPr lang="en-GB" sz="2400" u="sng" kern="1200"/>
            <a:t>competition</a:t>
          </a:r>
          <a:r>
            <a:rPr lang="en-GB" sz="2400" kern="1200"/>
            <a:t> within which they are operating.</a:t>
          </a:r>
          <a:endParaRPr lang="en-US" sz="2400" kern="1200"/>
        </a:p>
      </dsp:txBody>
      <dsp:txXfrm>
        <a:off x="131592" y="190589"/>
        <a:ext cx="4432641" cy="2432496"/>
      </dsp:txXfrm>
    </dsp:sp>
    <dsp:sp modelId="{AECDACDF-4A4D-E540-8E6B-C00FD88725A8}">
      <dsp:nvSpPr>
        <dsp:cNvPr id="0" name=""/>
        <dsp:cNvSpPr/>
      </dsp:nvSpPr>
      <dsp:spPr>
        <a:xfrm>
          <a:off x="0" y="2823797"/>
          <a:ext cx="4695825" cy="2695680"/>
        </a:xfrm>
        <a:prstGeom prst="roundRect">
          <a:avLst/>
        </a:prstGeom>
        <a:gradFill rotWithShape="0">
          <a:gsLst>
            <a:gs pos="0">
              <a:schemeClr val="accent2">
                <a:hueOff val="5542319"/>
                <a:satOff val="-953"/>
                <a:lumOff val="-9804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5542319"/>
                <a:satOff val="-953"/>
                <a:lumOff val="-9804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5542319"/>
                <a:satOff val="-953"/>
                <a:lumOff val="-9804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Stressors</a:t>
          </a:r>
          <a:r>
            <a:rPr lang="en-GB" sz="2400" kern="1200"/>
            <a:t>: the environmental demands associated primarily and directly with the competition within which an individual is operating.</a:t>
          </a:r>
          <a:endParaRPr lang="en-US" sz="2400" kern="1200"/>
        </a:p>
      </dsp:txBody>
      <dsp:txXfrm>
        <a:off x="131592" y="2955389"/>
        <a:ext cx="4432641" cy="243249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803733-C6FB-4B54-B22B-1F2E48BB4AC9}">
      <dsp:nvSpPr>
        <dsp:cNvPr id="0" name=""/>
        <dsp:cNvSpPr/>
      </dsp:nvSpPr>
      <dsp:spPr>
        <a:xfrm>
          <a:off x="4595207" y="3180542"/>
          <a:ext cx="91440" cy="19982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9982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6F43680-CBC0-47C6-8CAC-BFD4C48E7F8F}">
      <dsp:nvSpPr>
        <dsp:cNvPr id="0" name=""/>
        <dsp:cNvSpPr/>
      </dsp:nvSpPr>
      <dsp:spPr>
        <a:xfrm>
          <a:off x="4595207" y="2504942"/>
          <a:ext cx="91440" cy="19982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9982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A707F7F-ECB1-4120-9D4E-367F3646450A}">
      <dsp:nvSpPr>
        <dsp:cNvPr id="0" name=""/>
        <dsp:cNvSpPr/>
      </dsp:nvSpPr>
      <dsp:spPr>
        <a:xfrm>
          <a:off x="4065239" y="1829341"/>
          <a:ext cx="575687" cy="19982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9912"/>
              </a:lnTo>
              <a:lnTo>
                <a:pt x="575687" y="99912"/>
              </a:lnTo>
              <a:lnTo>
                <a:pt x="575687" y="19982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87C2769-82DF-426E-87B7-E9088D32AA80}">
      <dsp:nvSpPr>
        <dsp:cNvPr id="0" name=""/>
        <dsp:cNvSpPr/>
      </dsp:nvSpPr>
      <dsp:spPr>
        <a:xfrm>
          <a:off x="3443832" y="2504942"/>
          <a:ext cx="91440" cy="19982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9982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AF9C53-C6BB-4199-BA1D-E78A44FAA10F}">
      <dsp:nvSpPr>
        <dsp:cNvPr id="0" name=""/>
        <dsp:cNvSpPr/>
      </dsp:nvSpPr>
      <dsp:spPr>
        <a:xfrm>
          <a:off x="3489552" y="1829341"/>
          <a:ext cx="575687" cy="199825"/>
        </a:xfrm>
        <a:custGeom>
          <a:avLst/>
          <a:gdLst/>
          <a:ahLst/>
          <a:cxnLst/>
          <a:rect l="0" t="0" r="0" b="0"/>
          <a:pathLst>
            <a:path>
              <a:moveTo>
                <a:pt x="575687" y="0"/>
              </a:moveTo>
              <a:lnTo>
                <a:pt x="575687" y="99912"/>
              </a:lnTo>
              <a:lnTo>
                <a:pt x="0" y="99912"/>
              </a:lnTo>
              <a:lnTo>
                <a:pt x="0" y="19982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38F727B-3A75-44A0-AF50-5EFC3A26E209}">
      <dsp:nvSpPr>
        <dsp:cNvPr id="0" name=""/>
        <dsp:cNvSpPr/>
      </dsp:nvSpPr>
      <dsp:spPr>
        <a:xfrm>
          <a:off x="4019519" y="1153741"/>
          <a:ext cx="91440" cy="19982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9982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4FC71B-42C5-4421-B74A-DD95BF122793}">
      <dsp:nvSpPr>
        <dsp:cNvPr id="0" name=""/>
        <dsp:cNvSpPr/>
      </dsp:nvSpPr>
      <dsp:spPr>
        <a:xfrm>
          <a:off x="4019519" y="478140"/>
          <a:ext cx="91440" cy="19982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9982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2D55C35-7A08-4660-88E6-DA458451356F}">
      <dsp:nvSpPr>
        <dsp:cNvPr id="0" name=""/>
        <dsp:cNvSpPr/>
      </dsp:nvSpPr>
      <dsp:spPr>
        <a:xfrm>
          <a:off x="3294208" y="2365"/>
          <a:ext cx="1542062" cy="4757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300" b="1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STRESS [stressor(s)]</a:t>
          </a:r>
        </a:p>
      </dsp:txBody>
      <dsp:txXfrm>
        <a:off x="3294208" y="2365"/>
        <a:ext cx="1542062" cy="475775"/>
      </dsp:txXfrm>
    </dsp:sp>
    <dsp:sp modelId="{F1F114E3-E77C-4E1C-9F60-D0BBF9E5C1C2}">
      <dsp:nvSpPr>
        <dsp:cNvPr id="0" name=""/>
        <dsp:cNvSpPr/>
      </dsp:nvSpPr>
      <dsp:spPr>
        <a:xfrm>
          <a:off x="3589464" y="677966"/>
          <a:ext cx="951550" cy="4757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300" b="1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APPRAISAL</a:t>
          </a:r>
        </a:p>
      </dsp:txBody>
      <dsp:txXfrm>
        <a:off x="3589464" y="677966"/>
        <a:ext cx="951550" cy="475775"/>
      </dsp:txXfrm>
    </dsp:sp>
    <dsp:sp modelId="{837C569A-74CA-4F7F-9379-64C71852FEB8}">
      <dsp:nvSpPr>
        <dsp:cNvPr id="0" name=""/>
        <dsp:cNvSpPr/>
      </dsp:nvSpPr>
      <dsp:spPr>
        <a:xfrm>
          <a:off x="3589464" y="1353566"/>
          <a:ext cx="951550" cy="4757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300" b="1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COPING? </a:t>
          </a:r>
        </a:p>
      </dsp:txBody>
      <dsp:txXfrm>
        <a:off x="3589464" y="1353566"/>
        <a:ext cx="951550" cy="475775"/>
      </dsp:txXfrm>
    </dsp:sp>
    <dsp:sp modelId="{0628E1BF-F362-49F8-B3A8-C8CDC57A46D7}">
      <dsp:nvSpPr>
        <dsp:cNvPr id="0" name=""/>
        <dsp:cNvSpPr/>
      </dsp:nvSpPr>
      <dsp:spPr>
        <a:xfrm>
          <a:off x="3013777" y="2029167"/>
          <a:ext cx="951550" cy="4757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300" b="1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YES</a:t>
          </a:r>
        </a:p>
      </dsp:txBody>
      <dsp:txXfrm>
        <a:off x="3013777" y="2029167"/>
        <a:ext cx="951550" cy="475775"/>
      </dsp:txXfrm>
    </dsp:sp>
    <dsp:sp modelId="{EE21A46C-7934-4583-A7EB-0D0C02F0D4B4}">
      <dsp:nvSpPr>
        <dsp:cNvPr id="0" name=""/>
        <dsp:cNvSpPr/>
      </dsp:nvSpPr>
      <dsp:spPr>
        <a:xfrm>
          <a:off x="3013777" y="2704767"/>
          <a:ext cx="951550" cy="4757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300" b="1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OK</a:t>
          </a:r>
        </a:p>
      </dsp:txBody>
      <dsp:txXfrm>
        <a:off x="3013777" y="2704767"/>
        <a:ext cx="951550" cy="475775"/>
      </dsp:txXfrm>
    </dsp:sp>
    <dsp:sp modelId="{7AC94A1F-BC5D-41DD-989F-769B03D7BE17}">
      <dsp:nvSpPr>
        <dsp:cNvPr id="0" name=""/>
        <dsp:cNvSpPr/>
      </dsp:nvSpPr>
      <dsp:spPr>
        <a:xfrm>
          <a:off x="4165152" y="2029167"/>
          <a:ext cx="951550" cy="4757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300" b="1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NO </a:t>
          </a:r>
        </a:p>
      </dsp:txBody>
      <dsp:txXfrm>
        <a:off x="4165152" y="2029167"/>
        <a:ext cx="951550" cy="475775"/>
      </dsp:txXfrm>
    </dsp:sp>
    <dsp:sp modelId="{3CCBEB4F-7D6B-4DC8-A0C0-E4E1925209A1}">
      <dsp:nvSpPr>
        <dsp:cNvPr id="0" name=""/>
        <dsp:cNvSpPr/>
      </dsp:nvSpPr>
      <dsp:spPr>
        <a:xfrm>
          <a:off x="4165152" y="2704767"/>
          <a:ext cx="951550" cy="4757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300" b="1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STRAIN</a:t>
          </a:r>
        </a:p>
      </dsp:txBody>
      <dsp:txXfrm>
        <a:off x="4165152" y="2704767"/>
        <a:ext cx="951550" cy="475775"/>
      </dsp:txXfrm>
    </dsp:sp>
    <dsp:sp modelId="{48D30329-638B-450B-84D1-B408AFFDE038}">
      <dsp:nvSpPr>
        <dsp:cNvPr id="0" name=""/>
        <dsp:cNvSpPr/>
      </dsp:nvSpPr>
      <dsp:spPr>
        <a:xfrm>
          <a:off x="4165152" y="3380368"/>
          <a:ext cx="951550" cy="4757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sz="1300" b="1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itchFamily="18" charset="0"/>
              <a:cs typeface="Arial" charset="0"/>
            </a:rPr>
            <a:t>ANXIETY</a:t>
          </a:r>
        </a:p>
      </dsp:txBody>
      <dsp:txXfrm>
        <a:off x="4165152" y="3380368"/>
        <a:ext cx="951550" cy="4757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#1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1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C6E381-65EF-A64B-8270-5243F4566B45}" type="datetimeFigureOut">
              <a:rPr lang="en-US" smtClean="0"/>
              <a:t>9/16/26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98C161-2EC2-A548-9CEB-6606DE408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81225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80F38A0E-E3B6-4240-8841-E56E578C5DA2}" type="slidenum">
              <a:rPr lang="en-US" smtClean="0"/>
              <a:pPr eaLnBrk="1" hangingPunct="1"/>
              <a:t>1</a:t>
            </a:fld>
            <a:endParaRPr lang="en-US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BEC20D7-A1C0-462C-8A88-B5C841094863}" type="slidenum">
              <a:rPr lang="en-US" smtClean="0"/>
              <a:pPr eaLnBrk="1" hangingPunct="1"/>
              <a:t>2</a:t>
            </a:fld>
            <a:endParaRPr lang="en-US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88E0087-F097-45D6-99FC-442170F81013}" type="slidenum">
              <a:rPr lang="en-US" smtClean="0"/>
              <a:pPr eaLnBrk="1" hangingPunct="1"/>
              <a:t>3</a:t>
            </a:fld>
            <a:endParaRPr lang="en-US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8EA0F0AB-5CAF-465C-A19B-E29871C4AD8E}" type="slidenum">
              <a:rPr lang="en-US" smtClean="0"/>
              <a:pPr eaLnBrk="1" hangingPunct="1"/>
              <a:t>4</a:t>
            </a:fld>
            <a:endParaRPr lang="en-US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88E0087-F097-45D6-99FC-442170F81013}" type="slidenum">
              <a:rPr lang="en-US" smtClean="0"/>
              <a:pPr eaLnBrk="1" hangingPunct="1"/>
              <a:t>5</a:t>
            </a:fld>
            <a:endParaRPr lang="en-US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50456B85-2229-457C-962C-F0E0B1E7734D}" type="slidenum">
              <a:rPr lang="en-US" smtClean="0"/>
              <a:pPr eaLnBrk="1" hangingPunct="1"/>
              <a:t>6</a:t>
            </a:fld>
            <a:endParaRPr lang="en-US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CA2B2952-BC52-44FD-8F67-2E4216123ED4}" type="slidenum">
              <a:rPr lang="en-US" smtClean="0"/>
              <a:pPr eaLnBrk="1" hangingPunct="1"/>
              <a:t>7</a:t>
            </a:fld>
            <a:endParaRPr lang="en-US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8AC3727E-ACE5-4592-8611-BDED820B98F6}" type="slidenum">
              <a:rPr lang="en-US" smtClean="0"/>
              <a:pPr eaLnBrk="1" hangingPunct="1"/>
              <a:t>8</a:t>
            </a:fld>
            <a:endParaRPr lang="en-US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3856159-4D2D-44FD-A0D9-90E0A1B1D8C7}" type="slidenum">
              <a:rPr lang="en-US" smtClean="0"/>
              <a:pPr eaLnBrk="1" hangingPunct="1"/>
              <a:t>9</a:t>
            </a:fld>
            <a:endParaRPr 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683A655-875C-412D-9F19-1D242B89867E}" type="slidenum">
              <a:rPr lang="en-US" smtClean="0"/>
              <a:pPr eaLnBrk="1" hangingPunct="1"/>
              <a:t>10</a:t>
            </a:fld>
            <a:endParaRPr 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C043EF3-FE40-4CE1-923C-CBF603EFC93B}" type="slidenum">
              <a:rPr lang="en-US" smtClean="0"/>
              <a:pPr eaLnBrk="1" hangingPunct="1"/>
              <a:t>11</a:t>
            </a:fld>
            <a:endParaRPr 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750B2D36-2B2C-4B7E-8E47-4C55041312EE}" type="slidenum">
              <a:rPr lang="en-US" smtClean="0"/>
              <a:pPr eaLnBrk="1" hangingPunct="1"/>
              <a:t>12</a:t>
            </a:fld>
            <a:endParaRPr lang="en-US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12CB897A-DFDC-448F-86CF-984722550769}" type="slidenum">
              <a:rPr lang="en-US" smtClean="0"/>
              <a:pPr eaLnBrk="1" hangingPunct="1"/>
              <a:t>13</a:t>
            </a:fld>
            <a:endParaRPr lang="en-US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4B2ABDB2-6933-493C-9E92-9EA644868D4D}" type="slidenum">
              <a:rPr lang="en-US" smtClean="0"/>
              <a:pPr eaLnBrk="1" hangingPunct="1"/>
              <a:t>14</a:t>
            </a:fld>
            <a:endParaRPr lang="en-US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4054B232-A604-43CB-95A3-AD4CCE863A0B}" type="slidenum">
              <a:rPr lang="en-US" smtClean="0"/>
              <a:pPr eaLnBrk="1" hangingPunct="1"/>
              <a:t>16</a:t>
            </a:fld>
            <a:endParaRPr lang="en-US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E1D9480B-8E8F-471A-AA0F-AEE564AC3868}" type="slidenum">
              <a:rPr lang="en-US" smtClean="0"/>
              <a:pPr eaLnBrk="1" hangingPunct="1"/>
              <a:t>17</a:t>
            </a:fld>
            <a:endParaRPr lang="en-US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6AE1D7A-7080-4F4A-A5CD-88CE48AAD9FE}" type="slidenum">
              <a:rPr lang="en-US" smtClean="0"/>
              <a:pPr eaLnBrk="1" hangingPunct="1"/>
              <a:t>18</a:t>
            </a:fld>
            <a:endParaRPr 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40FD21A8-B384-4935-A4C2-51A72E376994}" type="slidenum">
              <a:rPr lang="en-US" smtClean="0"/>
              <a:pPr eaLnBrk="1" hangingPunct="1"/>
              <a:t>19</a:t>
            </a:fld>
            <a:endParaRPr lang="en-US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B4BA7953-0FF8-401A-A9FA-586096A70FC1}" type="slidenum">
              <a:rPr lang="en-US" smtClean="0"/>
              <a:pPr eaLnBrk="1" hangingPunct="1"/>
              <a:t>20</a:t>
            </a:fld>
            <a:endParaRPr lang="en-US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4213"/>
            <a:ext cx="4572000" cy="3429000"/>
          </a:xfrm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6388"/>
          </a:xfrm>
          <a:noFill/>
        </p:spPr>
        <p:txBody>
          <a:bodyPr/>
          <a:lstStyle/>
          <a:p>
            <a:pPr algn="just" eaLnBrk="1" hangingPunct="1"/>
            <a:endParaRPr lang="en-GB" sz="1000" b="1" dirty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2BAE96A0-214F-49B9-B446-8CC901CCB63D}" type="slidenum">
              <a:rPr lang="en-US" smtClean="0"/>
              <a:pPr eaLnBrk="1" hangingPunct="1"/>
              <a:t>21</a:t>
            </a:fld>
            <a:endParaRPr lang="en-US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26EBF7AE-6397-4B27-BC3B-8E9E31B3B159}" type="slidenum">
              <a:rPr lang="en-US" smtClean="0"/>
              <a:pPr eaLnBrk="1" hangingPunct="1"/>
              <a:t>22</a:t>
            </a:fld>
            <a:endParaRPr lang="en-US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EED408D0-6BB4-401F-A668-E7F42DB4EEA2}" type="slidenum">
              <a:rPr lang="en-US" smtClean="0"/>
              <a:pPr eaLnBrk="1" hangingPunct="1"/>
              <a:t>23</a:t>
            </a:fld>
            <a:endParaRPr 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D7BAE6CC-CC19-484B-9446-2FD1AD21E722}" type="slidenum">
              <a:rPr lang="en-US" smtClean="0"/>
              <a:pPr eaLnBrk="1" hangingPunct="1"/>
              <a:t>24</a:t>
            </a:fld>
            <a:endParaRPr 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14F2A9C-DB85-48BD-976F-840C66DCDC8E}" type="slidenum">
              <a:rPr lang="en-US" smtClean="0">
                <a:solidFill>
                  <a:srgbClr val="000000"/>
                </a:solidFill>
              </a:rPr>
              <a:pPr eaLnBrk="1" hangingPunct="1"/>
              <a:t>26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4213"/>
            <a:ext cx="4572000" cy="3429000"/>
          </a:xfrm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6388"/>
          </a:xfrm>
          <a:noFill/>
        </p:spPr>
        <p:txBody>
          <a:bodyPr/>
          <a:lstStyle/>
          <a:p>
            <a:pPr algn="just" eaLnBrk="1" hangingPunct="1">
              <a:lnSpc>
                <a:spcPct val="90000"/>
              </a:lnSpc>
            </a:pPr>
            <a:endParaRPr lang="en-GB" sz="900">
              <a:latin typeface="Times New Roman" pitchFamily="18" charset="0"/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D952185-4B9D-4A8C-8791-09EB2B39CD4E}" type="slidenum">
              <a:rPr lang="en-US" smtClean="0"/>
              <a:pPr eaLnBrk="1" hangingPunct="1"/>
              <a:t>27</a:t>
            </a:fld>
            <a:endParaRPr lang="en-US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6726063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3787" y="4243845"/>
            <a:ext cx="2307831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6726064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833787" y="2590078"/>
            <a:ext cx="2307832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0242" y="2733709"/>
            <a:ext cx="6069268" cy="1373070"/>
          </a:xfrm>
        </p:spPr>
        <p:txBody>
          <a:bodyPr anchor="b">
            <a:noAutofit/>
          </a:bodyPr>
          <a:lstStyle>
            <a:lvl1pPr algn="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0241" y="4394040"/>
            <a:ext cx="6108101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55655" y="5936188"/>
            <a:ext cx="2057400" cy="365125"/>
          </a:xfrm>
        </p:spPr>
        <p:txBody>
          <a:bodyPr/>
          <a:lstStyle/>
          <a:p>
            <a:fld id="{220015F8-D6C9-E541-B7A7-14A0A463CBC8}" type="datetimeFigureOut">
              <a:rPr lang="en-US" smtClean="0"/>
              <a:t>9/16/26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401" y="5936189"/>
            <a:ext cx="402166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010399" y="2750337"/>
            <a:ext cx="1370293" cy="1356442"/>
          </a:xfrm>
        </p:spPr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2622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28" name="Picture 2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9" name="Picture 2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0" name="Rectangle 2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1" name="Rectangle 3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9/16/26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3015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2728432"/>
            <a:ext cx="9161969" cy="1677035"/>
            <a:chOff x="0" y="2895600"/>
            <a:chExt cx="9161969" cy="1677035"/>
          </a:xfrm>
        </p:grpSpPr>
        <p:pic>
          <p:nvPicPr>
            <p:cNvPr id="19" name="Picture 18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0" name="Picture 19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1" name="Rectangle 20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1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2869895"/>
            <a:ext cx="688915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1639" y="4232172"/>
            <a:ext cx="688915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65810" y="5936188"/>
            <a:ext cx="2057400" cy="365125"/>
          </a:xfrm>
        </p:spPr>
        <p:txBody>
          <a:bodyPr/>
          <a:lstStyle/>
          <a:p>
            <a:fld id="{220015F8-D6C9-E541-B7A7-14A0A463CBC8}" type="datetimeFigureOut">
              <a:rPr lang="en-US" smtClean="0"/>
              <a:t>9/16/26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400" y="5936189"/>
            <a:ext cx="483467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56438" y="2869896"/>
            <a:ext cx="1149836" cy="1090789"/>
          </a:xfrm>
        </p:spPr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4507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753228"/>
            <a:ext cx="688739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3400" y="2336873"/>
            <a:ext cx="3357899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061128" y="2336873"/>
            <a:ext cx="3359661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9/16/26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06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29" name="Picture 28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0" name="Picture 29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1" name="Rectangle 30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31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30"/>
            <a:ext cx="6896534" cy="108093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0988" y="2336874"/>
            <a:ext cx="3145080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1638" y="3030009"/>
            <a:ext cx="3367045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82646" y="2336873"/>
            <a:ext cx="3145527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061129" y="3030009"/>
            <a:ext cx="3367044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9/16/26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56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6" name="Picture 15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7" name="Picture 16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18" name="Rectangle 17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9/16/26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0290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HD-ShadowShort.p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871"/>
          <a:stretch/>
        </p:blipFill>
        <p:spPr>
          <a:xfrm>
            <a:off x="7717217" y="1973262"/>
            <a:ext cx="1444752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7710769" y="609600"/>
            <a:ext cx="1433231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9/16/26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673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27"/>
            <a:ext cx="6896534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14385" y="2336874"/>
            <a:ext cx="3913788" cy="359931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401" y="2336873"/>
            <a:ext cx="2796240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9/16/26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488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10956" y="2336874"/>
            <a:ext cx="3917217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8" y="2336874"/>
            <a:ext cx="2798487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9/16/26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2670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24" name="Picture 23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5" name="Picture 24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3" y="4711617"/>
            <a:ext cx="6894770" cy="544482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31639" y="609598"/>
            <a:ext cx="6896534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401" y="5256098"/>
            <a:ext cx="6894772" cy="54781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9/16/26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11310"/>
            <a:ext cx="1149836" cy="1090789"/>
          </a:xfrm>
        </p:spPr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547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22" name="Picture 21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3" name="Picture 22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4" name="Rectangle 23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5" y="609597"/>
            <a:ext cx="6896534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8" y="4710340"/>
            <a:ext cx="6889151" cy="1101764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9/16/26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11616"/>
            <a:ext cx="1149836" cy="1090789"/>
          </a:xfrm>
        </p:spPr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4341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30" name="Picture 29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1" name="Picture 30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2" name="Rectangle 31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921" y="616983"/>
            <a:ext cx="642514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989438" y="3660763"/>
            <a:ext cx="5987731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8" y="4710340"/>
            <a:ext cx="6903919" cy="110176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9/16/26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09926"/>
            <a:ext cx="1149836" cy="1090789"/>
          </a:xfrm>
        </p:spPr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  <p:sp>
        <p:nvSpPr>
          <p:cNvPr id="27" name="TextBox 26"/>
          <p:cNvSpPr txBox="1"/>
          <p:nvPr/>
        </p:nvSpPr>
        <p:spPr>
          <a:xfrm>
            <a:off x="270932" y="748116"/>
            <a:ext cx="5334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967191" y="2998573"/>
            <a:ext cx="457200" cy="58477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9787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23" name="Picture 22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4" name="Picture 23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5" name="Rectangle 24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8" y="4710340"/>
            <a:ext cx="6896534" cy="5898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9" y="5300150"/>
            <a:ext cx="6896534" cy="51195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9/16/26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09926"/>
            <a:ext cx="1149836" cy="1090789"/>
          </a:xfrm>
        </p:spPr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9289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24" name="Picture 23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5" name="Picture 24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532629" y="2329489"/>
            <a:ext cx="2194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39777" y="3015290"/>
            <a:ext cx="219456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878413" y="2336873"/>
            <a:ext cx="2194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2879710" y="3007906"/>
            <a:ext cx="219456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226136" y="2336873"/>
            <a:ext cx="2194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233520" y="3007905"/>
            <a:ext cx="219456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9/16/26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8080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35" name="Picture 34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6" name="Picture 35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7" name="Rectangle 36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Rectangle 37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32391" y="4297503"/>
            <a:ext cx="21922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32391" y="2336873"/>
            <a:ext cx="2192257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32391" y="4873765"/>
            <a:ext cx="219225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870497" y="4297503"/>
            <a:ext cx="221507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870497" y="2336873"/>
            <a:ext cx="221507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2869483" y="4873764"/>
            <a:ext cx="2218004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231028" y="4297503"/>
            <a:ext cx="219433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231027" y="2336873"/>
            <a:ext cx="2194333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230934" y="4873762"/>
            <a:ext cx="2197239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9/16/26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7364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7" name="Picture 16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8" name="Picture 17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19" name="Rectangle 18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19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015F8-D6C9-E541-B7A7-14A0A463CBC8}" type="datetimeFigureOut">
              <a:rPr lang="en-US" smtClean="0"/>
              <a:t>9/16/26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9204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 rot="5400000">
            <a:off x="4575305" y="2747178"/>
            <a:ext cx="6862555" cy="1368199"/>
            <a:chOff x="2281445" y="609600"/>
            <a:chExt cx="6862555" cy="1368199"/>
          </a:xfrm>
        </p:grpSpPr>
        <p:sp>
          <p:nvSpPr>
            <p:cNvPr id="12" name="Rectangle 11"/>
            <p:cNvSpPr/>
            <p:nvPr/>
          </p:nvSpPr>
          <p:spPr bwMode="ltGray">
            <a:xfrm>
              <a:off x="2281445" y="609601"/>
              <a:ext cx="5285695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7710769" y="609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64798" y="609597"/>
            <a:ext cx="1069602" cy="4461936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241" y="609598"/>
            <a:ext cx="6576359" cy="53265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029144" y="5936188"/>
            <a:ext cx="2057400" cy="365125"/>
          </a:xfrm>
        </p:spPr>
        <p:txBody>
          <a:bodyPr/>
          <a:lstStyle/>
          <a:p>
            <a:fld id="{220015F8-D6C9-E541-B7A7-14A0A463CBC8}" type="datetimeFigureOut">
              <a:rPr lang="en-US" smtClean="0"/>
              <a:t>9/16/26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0241" y="5936189"/>
            <a:ext cx="451895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431152" y="5432500"/>
            <a:ext cx="1149636" cy="1273100"/>
          </a:xfrm>
        </p:spPr>
        <p:txBody>
          <a:bodyPr anchor="t"/>
          <a:lstStyle>
            <a:lvl1pPr algn="ctr">
              <a:defRPr/>
            </a:lvl1pPr>
          </a:lstStyle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0416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263" y="228600"/>
            <a:ext cx="8015287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0"/>
            <a:ext cx="7924800" cy="441960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1A93DD-3F2A-4641-B11E-7FBF384F9C3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931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James\Desktop\msft\Berlin\build Assets\hashOverlaySD-FullResolve.png"/>
          <p:cNvPicPr>
            <a:picLocks noChangeAspect="1" noChangeArrowheads="1"/>
          </p:cNvPicPr>
          <p:nvPr/>
        </p:nvPicPr>
        <p:blipFill>
          <a:blip r:embed="rId20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2336873"/>
            <a:ext cx="6887389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67881" y="5936188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0015F8-D6C9-E541-B7A7-14A0A463CBC8}" type="datetimeFigureOut">
              <a:rPr lang="en-US" smtClean="0"/>
              <a:t>9/16/26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5936189"/>
            <a:ext cx="48346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48600" y="753228"/>
            <a:ext cx="1157674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A3BFB7-A87C-A34E-B63B-721606C27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37585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56" r:id="rId1"/>
    <p:sldLayoutId id="2147484057" r:id="rId2"/>
    <p:sldLayoutId id="2147484058" r:id="rId3"/>
    <p:sldLayoutId id="2147484059" r:id="rId4"/>
    <p:sldLayoutId id="2147484060" r:id="rId5"/>
    <p:sldLayoutId id="2147484061" r:id="rId6"/>
    <p:sldLayoutId id="2147484062" r:id="rId7"/>
    <p:sldLayoutId id="2147484063" r:id="rId8"/>
    <p:sldLayoutId id="2147484064" r:id="rId9"/>
    <p:sldLayoutId id="2147484065" r:id="rId10"/>
    <p:sldLayoutId id="2147484066" r:id="rId11"/>
    <p:sldLayoutId id="2147484067" r:id="rId12"/>
    <p:sldLayoutId id="2147484068" r:id="rId13"/>
    <p:sldLayoutId id="2147484069" r:id="rId14"/>
    <p:sldLayoutId id="2147484070" r:id="rId15"/>
    <p:sldLayoutId id="2147484071" r:id="rId16"/>
    <p:sldLayoutId id="2147484072" r:id="rId17"/>
    <p:sldLayoutId id="2147484073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3077" descr="A close-up of a running track&#10;&#10;Description automatically generated">
            <a:extLst>
              <a:ext uri="{FF2B5EF4-FFF2-40B4-BE49-F238E27FC236}">
                <a16:creationId xmlns:a16="http://schemas.microsoft.com/office/drawing/2014/main" id="{B775F339-4600-2B48-CC13-F0F26D5F40F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49" r="22051"/>
          <a:stretch/>
        </p:blipFill>
        <p:spPr>
          <a:xfrm>
            <a:off x="0" y="324853"/>
            <a:ext cx="9144000" cy="7174992"/>
          </a:xfrm>
          <a:prstGeom prst="rect">
            <a:avLst/>
          </a:prstGeom>
        </p:spPr>
      </p:pic>
      <p:sp>
        <p:nvSpPr>
          <p:cNvPr id="3075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4384" y="4808628"/>
            <a:ext cx="8609375" cy="940240"/>
          </a:xfrm>
        </p:spPr>
        <p:txBody>
          <a:bodyPr>
            <a:noAutofit/>
          </a:bodyPr>
          <a:lstStyle/>
          <a:p>
            <a:r>
              <a:rPr lang="en-US" sz="4000" b="1" dirty="0">
                <a:solidFill>
                  <a:schemeClr val="bg1"/>
                </a:solidFill>
              </a:rPr>
              <a:t>Anxiety in sport</a:t>
            </a:r>
            <a:br>
              <a:rPr lang="en-US" sz="4000" b="1" dirty="0">
                <a:solidFill>
                  <a:schemeClr val="bg1"/>
                </a:solidFill>
              </a:rPr>
            </a:br>
            <a:r>
              <a:rPr lang="en-US" sz="4000" b="1" dirty="0">
                <a:solidFill>
                  <a:schemeClr val="bg1"/>
                </a:solidFill>
              </a:rPr>
              <a:t>Direction and Frequency </a:t>
            </a:r>
            <a:br>
              <a:rPr lang="en-US" sz="4000" b="1" dirty="0">
                <a:solidFill>
                  <a:schemeClr val="bg1"/>
                </a:solidFill>
              </a:rPr>
            </a:br>
            <a:br>
              <a:rPr lang="en-US" sz="4000" b="1" dirty="0">
                <a:solidFill>
                  <a:schemeClr val="bg1"/>
                </a:solidFill>
              </a:rPr>
            </a:br>
            <a:endParaRPr lang="en-US" sz="4000" b="1" dirty="0">
              <a:solidFill>
                <a:schemeClr val="bg1"/>
              </a:solidFill>
            </a:endParaRPr>
          </a:p>
        </p:txBody>
      </p:sp>
      <p:sp>
        <p:nvSpPr>
          <p:cNvPr id="3076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32161" y="4810834"/>
            <a:ext cx="6100109" cy="406566"/>
          </a:xfrm>
        </p:spPr>
        <p:txBody>
          <a:bodyPr>
            <a:normAutofit fontScale="25000" lnSpcReduction="20000"/>
          </a:bodyPr>
          <a:lstStyle/>
          <a:p>
            <a:r>
              <a:rPr lang="en-US" sz="400" b="1" dirty="0"/>
              <a:t>BMSS5004 – Sport and Exercise Psychology</a:t>
            </a:r>
          </a:p>
          <a:p>
            <a:r>
              <a:rPr lang="en-US" sz="8000" b="1" dirty="0"/>
              <a:t>Week 2 </a:t>
            </a:r>
            <a:r>
              <a:rPr lang="en-US" sz="8000" b="1"/>
              <a:t>– 2027</a:t>
            </a:r>
            <a:endParaRPr lang="en-US" sz="8000" b="1" dirty="0"/>
          </a:p>
          <a:p>
            <a:r>
              <a:rPr lang="en-US" sz="8000" b="1" dirty="0"/>
              <a:t>Alison Connaughton</a:t>
            </a:r>
          </a:p>
          <a:p>
            <a:pPr eaLnBrk="1" hangingPunct="1"/>
            <a:endParaRPr lang="en-US" sz="400" b="1" dirty="0"/>
          </a:p>
        </p:txBody>
      </p:sp>
    </p:spTree>
    <p:extLst>
      <p:ext uri="{BB962C8B-B14F-4D97-AF65-F5344CB8AC3E}">
        <p14:creationId xmlns:p14="http://schemas.microsoft.com/office/powerpoint/2010/main" val="33009148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510240" y="753228"/>
            <a:ext cx="7210396" cy="1080938"/>
          </a:xfrm>
        </p:spPr>
        <p:txBody>
          <a:bodyPr>
            <a:normAutofit/>
          </a:bodyPr>
          <a:lstStyle/>
          <a:p>
            <a:pPr eaLnBrk="1" hangingPunct="1"/>
            <a:r>
              <a:rPr lang="en-GB" b="1"/>
              <a:t>Today’s Lecture Overview</a:t>
            </a:r>
            <a:endParaRPr lang="en-US" b="1"/>
          </a:p>
        </p:txBody>
      </p:sp>
      <p:graphicFrame>
        <p:nvGraphicFramePr>
          <p:cNvPr id="6150" name="Rectangle 148">
            <a:extLst>
              <a:ext uri="{FF2B5EF4-FFF2-40B4-BE49-F238E27FC236}">
                <a16:creationId xmlns:a16="http://schemas.microsoft.com/office/drawing/2014/main" id="{ABCAE33A-BCB1-5EEB-172E-8E1D3CDF42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1056728"/>
              </p:ext>
            </p:extLst>
          </p:nvPr>
        </p:nvGraphicFramePr>
        <p:xfrm>
          <a:off x="510777" y="2336800"/>
          <a:ext cx="8122981" cy="359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988326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>
          <a:xfrm>
            <a:off x="510240" y="2063262"/>
            <a:ext cx="2804460" cy="2661052"/>
          </a:xfrm>
        </p:spPr>
        <p:txBody>
          <a:bodyPr>
            <a:normAutofit/>
          </a:bodyPr>
          <a:lstStyle/>
          <a:p>
            <a:pPr algn="r" eaLnBrk="1" hangingPunct="1"/>
            <a:br>
              <a:rPr lang="en-US" sz="3500" b="1"/>
            </a:br>
            <a:r>
              <a:rPr lang="en-US" sz="3500"/>
              <a:t>What is stress?</a:t>
            </a:r>
            <a:br>
              <a:rPr lang="en-US" sz="3500"/>
            </a:br>
            <a:br>
              <a:rPr lang="en-US" sz="3500" b="1"/>
            </a:br>
            <a:endParaRPr lang="en-US" sz="3500" b="1"/>
          </a:p>
        </p:txBody>
      </p:sp>
      <p:graphicFrame>
        <p:nvGraphicFramePr>
          <p:cNvPr id="6149" name="Rectangle 3">
            <a:extLst>
              <a:ext uri="{FF2B5EF4-FFF2-40B4-BE49-F238E27FC236}">
                <a16:creationId xmlns:a16="http://schemas.microsoft.com/office/drawing/2014/main" id="{4BDA09C1-DB21-C3F6-FA41-2E3B6B1A0F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8500343"/>
              </p:ext>
            </p:extLst>
          </p:nvPr>
        </p:nvGraphicFramePr>
        <p:xfrm>
          <a:off x="3963591" y="639763"/>
          <a:ext cx="4695825" cy="5578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435513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>
          <a:xfrm>
            <a:off x="1017486" y="289409"/>
            <a:ext cx="7783614" cy="1143000"/>
          </a:xfrm>
        </p:spPr>
        <p:txBody>
          <a:bodyPr>
            <a:normAutofit fontScale="90000"/>
          </a:bodyPr>
          <a:lstStyle/>
          <a:p>
            <a:pPr eaLnBrk="1" hangingPunct="1"/>
            <a:br>
              <a:rPr lang="en-US" sz="3800" b="1" dirty="0">
                <a:solidFill>
                  <a:srgbClr val="FFFF00"/>
                </a:solidFill>
              </a:rPr>
            </a:br>
            <a:r>
              <a:rPr lang="en-US" b="1" dirty="0">
                <a:solidFill>
                  <a:srgbClr val="FFFF00"/>
                </a:solidFill>
              </a:rPr>
              <a:t>Interactional Definition</a:t>
            </a:r>
            <a:br>
              <a:rPr lang="en-US" sz="3800" b="1" dirty="0">
                <a:solidFill>
                  <a:srgbClr val="FFFF00"/>
                </a:solidFill>
              </a:rPr>
            </a:br>
            <a:endParaRPr lang="en-US" sz="3800" b="1" dirty="0">
              <a:solidFill>
                <a:srgbClr val="FFFF00"/>
              </a:solidFill>
            </a:endParaRPr>
          </a:p>
        </p:txBody>
      </p:sp>
      <p:sp>
        <p:nvSpPr>
          <p:cNvPr id="7172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085088"/>
            <a:ext cx="7151687" cy="4133482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en-GB" sz="2000" dirty="0"/>
              <a:t>Anxiety is a negative response to a stimulus, with stressor(s) as the stimulus (Jones &amp; </a:t>
            </a:r>
            <a:r>
              <a:rPr lang="en-GB" sz="2000" dirty="0" err="1"/>
              <a:t>Hanton</a:t>
            </a:r>
            <a:r>
              <a:rPr lang="en-GB" sz="2000" dirty="0"/>
              <a:t>, 2001; Jones, 1995; Lazarus, 1966)</a:t>
            </a:r>
            <a:endParaRPr lang="en-US" sz="2000" dirty="0"/>
          </a:p>
        </p:txBody>
      </p:sp>
      <p:sp>
        <p:nvSpPr>
          <p:cNvPr id="717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GB" dirty="0">
              <a:latin typeface="Arial Black" pitchFamily="34" charset="0"/>
            </a:endParaRPr>
          </a:p>
        </p:txBody>
      </p:sp>
      <p:sp>
        <p:nvSpPr>
          <p:cNvPr id="7173" name="Rectangle 4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 anchorCtr="1"/>
          <a:lstStyle/>
          <a:p>
            <a:endParaRPr lang="en-GB" sz="3800">
              <a:solidFill>
                <a:schemeClr val="tx2"/>
              </a:solidFill>
            </a:endParaRP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4293837439"/>
              </p:ext>
            </p:extLst>
          </p:nvPr>
        </p:nvGraphicFramePr>
        <p:xfrm>
          <a:off x="457200" y="2436907"/>
          <a:ext cx="8130480" cy="38585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708174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eaLnBrk="1" hangingPunct="1"/>
            <a:br>
              <a:rPr lang="en-US" sz="3800" b="1" dirty="0"/>
            </a:br>
            <a:r>
              <a:rPr lang="en-US" sz="3800" b="1" dirty="0"/>
              <a:t>A</a:t>
            </a:r>
            <a:r>
              <a:rPr lang="en-US" sz="4000" dirty="0"/>
              <a:t>nxiety</a:t>
            </a:r>
            <a:br>
              <a:rPr lang="en-US" sz="3800" b="1" dirty="0"/>
            </a:br>
            <a:endParaRPr lang="en-US" sz="3800" b="1" dirty="0"/>
          </a:p>
        </p:txBody>
      </p:sp>
      <p:sp>
        <p:nvSpPr>
          <p:cNvPr id="512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61938" indent="-261938">
              <a:buNone/>
            </a:pPr>
            <a:r>
              <a:rPr lang="en-US" dirty="0">
                <a:solidFill>
                  <a:srgbClr val="031D3E"/>
                </a:solidFill>
              </a:rPr>
              <a:t>A specific </a:t>
            </a:r>
            <a:r>
              <a:rPr lang="en-US" i="1" dirty="0">
                <a:solidFill>
                  <a:srgbClr val="031D3E"/>
                </a:solidFill>
              </a:rPr>
              <a:t>negative emotional </a:t>
            </a:r>
            <a:r>
              <a:rPr lang="en-US" dirty="0">
                <a:solidFill>
                  <a:srgbClr val="031D3E"/>
                </a:solidFill>
              </a:rPr>
              <a:t>response occurring when a performer appraises competitive stressors as uncertain threats. </a:t>
            </a:r>
          </a:p>
          <a:p>
            <a:pPr marL="261938" indent="-261938">
              <a:buNone/>
            </a:pPr>
            <a:r>
              <a:rPr lang="en-US" dirty="0">
                <a:solidFill>
                  <a:srgbClr val="031D3E"/>
                </a:solidFill>
              </a:rPr>
              <a:t>This response may include such symptoms as worry along with a heightened perception of physiological arousal. </a:t>
            </a:r>
            <a:r>
              <a:rPr lang="en-US" sz="2800" dirty="0">
                <a:solidFill>
                  <a:srgbClr val="031D3E"/>
                </a:solidFill>
              </a:rPr>
              <a:t>								</a:t>
            </a:r>
            <a:r>
              <a:rPr lang="en-US" sz="2400" dirty="0" err="1">
                <a:solidFill>
                  <a:srgbClr val="031D3E"/>
                </a:solidFill>
              </a:rPr>
              <a:t>Hanton</a:t>
            </a:r>
            <a:r>
              <a:rPr lang="en-US" sz="2400" dirty="0">
                <a:solidFill>
                  <a:srgbClr val="031D3E"/>
                </a:solidFill>
              </a:rPr>
              <a:t> et al. (2011)</a:t>
            </a:r>
            <a:endParaRPr lang="en-GB" sz="2400" dirty="0">
              <a:solidFill>
                <a:srgbClr val="031D3E"/>
              </a:solidFill>
            </a:endParaRPr>
          </a:p>
          <a:p>
            <a:pPr eaLnBrk="1" hangingPunct="1"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09564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2"/>
          <p:cNvSpPr>
            <a:spLocks noGrp="1" noChangeArrowheads="1"/>
          </p:cNvSpPr>
          <p:nvPr>
            <p:ph type="title"/>
          </p:nvPr>
        </p:nvSpPr>
        <p:spPr>
          <a:xfrm>
            <a:off x="123317" y="921811"/>
            <a:ext cx="8308975" cy="1143000"/>
          </a:xfrm>
        </p:spPr>
        <p:txBody>
          <a:bodyPr>
            <a:normAutofit fontScale="90000"/>
          </a:bodyPr>
          <a:lstStyle/>
          <a:p>
            <a:pPr eaLnBrk="1" hangingPunct="1"/>
            <a:br>
              <a:rPr lang="en-US" sz="3800" b="1" dirty="0"/>
            </a:br>
            <a:r>
              <a:rPr lang="en-US" sz="3800" b="1" dirty="0"/>
              <a:t>Measurement Developments</a:t>
            </a:r>
            <a:br>
              <a:rPr lang="en-US" sz="3800" b="1" dirty="0"/>
            </a:br>
            <a:r>
              <a:rPr lang="en-US" sz="3200" b="1" dirty="0" err="1"/>
              <a:t>Unidimensional</a:t>
            </a:r>
            <a:r>
              <a:rPr lang="en-US" sz="3200" b="1" dirty="0"/>
              <a:t> Anxiety</a:t>
            </a:r>
            <a:br>
              <a:rPr lang="en-US" sz="3800" b="1" dirty="0"/>
            </a:br>
            <a:endParaRPr lang="en-US" sz="3800" b="1" dirty="0"/>
          </a:p>
        </p:txBody>
      </p:sp>
      <p:sp>
        <p:nvSpPr>
          <p:cNvPr id="922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/>
              <a:t>State vs. Trait</a:t>
            </a:r>
          </a:p>
          <a:p>
            <a:pPr eaLnBrk="1" hangingPunct="1">
              <a:buFont typeface="Wingdings" pitchFamily="2" charset="2"/>
              <a:buNone/>
            </a:pPr>
            <a:endParaRPr lang="en-US"/>
          </a:p>
          <a:p>
            <a:pPr lvl="1" eaLnBrk="1" hangingPunct="1"/>
            <a:r>
              <a:rPr lang="en-US"/>
              <a:t>SCAT (1977)</a:t>
            </a:r>
          </a:p>
          <a:p>
            <a:pPr lvl="1" eaLnBrk="1" hangingPunct="1"/>
            <a:r>
              <a:rPr lang="en-US"/>
              <a:t>CSAI (1980)</a:t>
            </a:r>
          </a:p>
        </p:txBody>
      </p:sp>
    </p:spTree>
    <p:extLst>
      <p:ext uri="{BB962C8B-B14F-4D97-AF65-F5344CB8AC3E}">
        <p14:creationId xmlns:p14="http://schemas.microsoft.com/office/powerpoint/2010/main" val="29455974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>
          <a:xfrm>
            <a:off x="111125" y="620687"/>
            <a:ext cx="8308975" cy="1143000"/>
          </a:xfrm>
        </p:spPr>
        <p:txBody>
          <a:bodyPr>
            <a:normAutofit fontScale="90000"/>
          </a:bodyPr>
          <a:lstStyle/>
          <a:p>
            <a:pPr eaLnBrk="1" hangingPunct="1"/>
            <a:br>
              <a:rPr lang="en-US" sz="3800" b="1" dirty="0"/>
            </a:br>
            <a:r>
              <a:rPr lang="en-US" sz="3800" b="1" dirty="0"/>
              <a:t>Measurement Developments </a:t>
            </a:r>
            <a:r>
              <a:rPr lang="en-US" sz="3200" b="1" dirty="0"/>
              <a:t>Multidimensional Anxiety</a:t>
            </a:r>
            <a:br>
              <a:rPr lang="en-US" sz="3800" b="1" dirty="0"/>
            </a:br>
            <a:endParaRPr lang="en-US" sz="3800" b="1" dirty="0"/>
          </a:p>
        </p:txBody>
      </p:sp>
      <p:sp>
        <p:nvSpPr>
          <p:cNvPr id="1024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/>
              <a:t>Cognitive vs. Somatic</a:t>
            </a:r>
          </a:p>
          <a:p>
            <a:pPr lvl="1" eaLnBrk="1" hangingPunct="1"/>
            <a:r>
              <a:rPr lang="en-US" dirty="0"/>
              <a:t>CSAI-2</a:t>
            </a:r>
          </a:p>
          <a:p>
            <a:pPr lvl="1" eaLnBrk="1" hangingPunct="1">
              <a:buFont typeface="Wingdings" pitchFamily="2" charset="2"/>
              <a:buNone/>
            </a:pPr>
            <a:r>
              <a:rPr lang="en-US" dirty="0"/>
              <a:t>	</a:t>
            </a:r>
            <a:r>
              <a:rPr lang="en-US" sz="2000" dirty="0"/>
              <a:t>(Martens, Burton, </a:t>
            </a:r>
            <a:r>
              <a:rPr lang="en-US" sz="2000" dirty="0" err="1"/>
              <a:t>Vealey</a:t>
            </a:r>
            <a:r>
              <a:rPr lang="en-US" sz="2000" dirty="0"/>
              <a:t>, Bump &amp; Smith, 1982, 1990)</a:t>
            </a:r>
          </a:p>
          <a:p>
            <a:pPr lvl="1" eaLnBrk="1" hangingPunct="1">
              <a:buFont typeface="Wingdings" pitchFamily="2" charset="2"/>
              <a:buNone/>
            </a:pPr>
            <a:endParaRPr lang="en-US" sz="2000" dirty="0"/>
          </a:p>
          <a:p>
            <a:pPr lvl="2" eaLnBrk="1" hangingPunct="1"/>
            <a:r>
              <a:rPr lang="en-US" dirty="0"/>
              <a:t>Cognitive Anxiety</a:t>
            </a:r>
          </a:p>
          <a:p>
            <a:pPr lvl="2" eaLnBrk="1" hangingPunct="1"/>
            <a:r>
              <a:rPr lang="en-US" dirty="0"/>
              <a:t>Somatic Anxiety</a:t>
            </a:r>
          </a:p>
          <a:p>
            <a:pPr lvl="2" eaLnBrk="1" hangingPunct="1"/>
            <a:r>
              <a:rPr lang="en-US" dirty="0"/>
              <a:t>Self-Confidence</a:t>
            </a:r>
          </a:p>
        </p:txBody>
      </p:sp>
    </p:spTree>
    <p:extLst>
      <p:ext uri="{BB962C8B-B14F-4D97-AF65-F5344CB8AC3E}">
        <p14:creationId xmlns:p14="http://schemas.microsoft.com/office/powerpoint/2010/main" val="40690237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2"/>
          <p:cNvSpPr>
            <a:spLocks noGrp="1" noChangeArrowheads="1"/>
          </p:cNvSpPr>
          <p:nvPr>
            <p:ph type="title"/>
          </p:nvPr>
        </p:nvSpPr>
        <p:spPr>
          <a:xfrm>
            <a:off x="417512" y="810756"/>
            <a:ext cx="8308975" cy="1143000"/>
          </a:xfrm>
        </p:spPr>
        <p:txBody>
          <a:bodyPr/>
          <a:lstStyle/>
          <a:p>
            <a:pPr eaLnBrk="1" hangingPunct="1"/>
            <a:r>
              <a:rPr lang="en-US" sz="3800" b="1" dirty="0"/>
              <a:t>RESEARCH AREAS</a:t>
            </a:r>
            <a:r>
              <a:rPr lang="en-US" sz="3800" dirty="0"/>
              <a:t> </a:t>
            </a:r>
            <a:r>
              <a:rPr lang="en-US" sz="2000" dirty="0"/>
              <a:t>(Multidimensional Anxiety)</a:t>
            </a:r>
          </a:p>
        </p:txBody>
      </p:sp>
      <p:sp>
        <p:nvSpPr>
          <p:cNvPr id="10244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2800" dirty="0"/>
              <a:t>Antecedents</a:t>
            </a:r>
            <a:endParaRPr lang="en-US" sz="1200" dirty="0"/>
          </a:p>
          <a:p>
            <a:pPr eaLnBrk="1" hangingPunct="1">
              <a:defRPr/>
            </a:pPr>
            <a:r>
              <a:rPr lang="en-US" sz="2800" dirty="0"/>
              <a:t>Temporal Patterning</a:t>
            </a:r>
            <a:endParaRPr lang="en-US" sz="1200" dirty="0"/>
          </a:p>
          <a:p>
            <a:pPr eaLnBrk="1" hangingPunct="1">
              <a:defRPr/>
            </a:pPr>
            <a:r>
              <a:rPr lang="en-US" sz="2800" dirty="0"/>
              <a:t>Anxiety-Performance Relationship</a:t>
            </a:r>
            <a:endParaRPr lang="en-US" sz="1200" dirty="0"/>
          </a:p>
          <a:p>
            <a:pPr eaLnBrk="1" hangingPunct="1">
              <a:defRPr/>
            </a:pPr>
            <a:r>
              <a:rPr lang="en-US" sz="2800" dirty="0"/>
              <a:t>Catastrophe Models</a:t>
            </a:r>
            <a:endParaRPr lang="en-US" sz="1200" dirty="0"/>
          </a:p>
          <a:p>
            <a:pPr eaLnBrk="1" hangingPunct="1">
              <a:defRPr/>
            </a:pPr>
            <a:r>
              <a:rPr lang="en-US" sz="2800" dirty="0"/>
              <a:t>Individual Difference Variables</a:t>
            </a:r>
          </a:p>
          <a:p>
            <a:pPr eaLnBrk="1" hangingPunct="1">
              <a:defRPr/>
            </a:pPr>
            <a:r>
              <a:rPr lang="en-US" sz="2800" dirty="0">
                <a:solidFill>
                  <a:schemeClr val="bg1"/>
                </a:solidFill>
              </a:rPr>
              <a:t>Directional Perceptions </a:t>
            </a:r>
          </a:p>
        </p:txBody>
      </p:sp>
    </p:spTree>
    <p:extLst>
      <p:ext uri="{BB962C8B-B14F-4D97-AF65-F5344CB8AC3E}">
        <p14:creationId xmlns:p14="http://schemas.microsoft.com/office/powerpoint/2010/main" val="4185645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2"/>
          <p:cNvSpPr>
            <a:spLocks noGrp="1" noChangeArrowheads="1"/>
          </p:cNvSpPr>
          <p:nvPr>
            <p:ph type="title"/>
          </p:nvPr>
        </p:nvSpPr>
        <p:spPr>
          <a:xfrm>
            <a:off x="417512" y="899363"/>
            <a:ext cx="8308975" cy="1143000"/>
          </a:xfrm>
        </p:spPr>
        <p:txBody>
          <a:bodyPr>
            <a:normAutofit fontScale="90000"/>
          </a:bodyPr>
          <a:lstStyle/>
          <a:p>
            <a:pPr eaLnBrk="1" hangingPunct="1"/>
            <a:br>
              <a:rPr lang="en-US" sz="3800" b="1" dirty="0"/>
            </a:br>
            <a:r>
              <a:rPr lang="en-US" b="1" dirty="0"/>
              <a:t>MEASUREMENT CRITICISMS</a:t>
            </a:r>
            <a:br>
              <a:rPr lang="en-US" sz="3800" b="1" dirty="0"/>
            </a:br>
            <a:endParaRPr lang="en-US" sz="3800" b="1" dirty="0"/>
          </a:p>
        </p:txBody>
      </p:sp>
      <p:sp>
        <p:nvSpPr>
          <p:cNvPr id="12292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3125192"/>
            <a:ext cx="7924800" cy="3732808"/>
          </a:xfrm>
        </p:spPr>
        <p:txBody>
          <a:bodyPr/>
          <a:lstStyle/>
          <a:p>
            <a:pPr algn="just" eaLnBrk="1" hangingPunct="1"/>
            <a:r>
              <a:rPr lang="en-US" sz="2800" dirty="0"/>
              <a:t>Limited measurement dimension associated with the ‘</a:t>
            </a:r>
            <a:r>
              <a:rPr lang="en-US" sz="2800" i="1" dirty="0"/>
              <a:t>intensity alone’ </a:t>
            </a:r>
            <a:r>
              <a:rPr lang="en-US" sz="2800" dirty="0"/>
              <a:t>approach to assessing anxiety responses (i.e., level or amount of anxiety)</a:t>
            </a:r>
          </a:p>
          <a:p>
            <a:pPr algn="just" eaLnBrk="1" hangingPunct="1">
              <a:buFont typeface="Wingdings" pitchFamily="2" charset="2"/>
              <a:buNone/>
            </a:pPr>
            <a:endParaRPr lang="en-US" sz="1400" dirty="0"/>
          </a:p>
          <a:p>
            <a:pPr marL="0" indent="0" algn="just" eaLnBrk="1" hangingPunct="1">
              <a:buNone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2795379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2" name="Rectangle 3"/>
          <p:cNvSpPr>
            <a:spLocks noGrp="1" noChangeArrowheads="1"/>
          </p:cNvSpPr>
          <p:nvPr>
            <p:ph type="title"/>
          </p:nvPr>
        </p:nvSpPr>
        <p:spPr>
          <a:xfrm>
            <a:off x="417512" y="921811"/>
            <a:ext cx="8308975" cy="1143000"/>
          </a:xfrm>
        </p:spPr>
        <p:txBody>
          <a:bodyPr/>
          <a:lstStyle/>
          <a:p>
            <a:pPr eaLnBrk="1" hangingPunct="1"/>
            <a:r>
              <a:rPr lang="en-US" b="1" dirty="0"/>
              <a:t>MEASUREMENT CRITICISMS</a:t>
            </a:r>
            <a:r>
              <a:rPr lang="en-US" sz="3800" b="1" dirty="0"/>
              <a:t> </a:t>
            </a:r>
            <a:endParaRPr lang="en-US" sz="1800" b="1" dirty="0"/>
          </a:p>
        </p:txBody>
      </p:sp>
      <p:sp>
        <p:nvSpPr>
          <p:cNvPr id="17411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b="1" dirty="0"/>
              <a:t>Directional Interpretations</a:t>
            </a:r>
            <a:endParaRPr lang="en-US" dirty="0"/>
          </a:p>
          <a:p>
            <a:pPr eaLnBrk="1" hangingPunct="1">
              <a:buFont typeface="Wingdings" pitchFamily="2" charset="2"/>
              <a:buNone/>
            </a:pPr>
            <a:endParaRPr lang="en-US" dirty="0"/>
          </a:p>
          <a:p>
            <a:pPr algn="ctr" eaLnBrk="1" hangingPunct="1">
              <a:buFont typeface="Wingdings" pitchFamily="2" charset="2"/>
              <a:buNone/>
            </a:pPr>
            <a:r>
              <a:rPr lang="en-US" dirty="0"/>
              <a:t>Anxiety Always Negative 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en-US" dirty="0"/>
              <a:t>(North America)</a:t>
            </a:r>
          </a:p>
          <a:p>
            <a:pPr algn="ctr" eaLnBrk="1" hangingPunct="1">
              <a:buFont typeface="Wingdings" pitchFamily="2" charset="2"/>
              <a:buNone/>
            </a:pPr>
            <a:endParaRPr lang="en-US" dirty="0"/>
          </a:p>
          <a:p>
            <a:pPr algn="just" eaLnBrk="1" hangingPunct="1">
              <a:buFont typeface="Wingdings" pitchFamily="2" charset="2"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36794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>
          <a:xfrm>
            <a:off x="415925" y="885265"/>
            <a:ext cx="8308975" cy="1143000"/>
          </a:xfrm>
        </p:spPr>
        <p:txBody>
          <a:bodyPr/>
          <a:lstStyle/>
          <a:p>
            <a:pPr eaLnBrk="1" hangingPunct="1"/>
            <a:r>
              <a:rPr lang="en-GB" b="1" dirty="0"/>
              <a:t>An Important Point</a:t>
            </a:r>
            <a:endParaRPr lang="en-US" b="1" dirty="0"/>
          </a:p>
        </p:txBody>
      </p:sp>
      <p:sp>
        <p:nvSpPr>
          <p:cNvPr id="18436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 eaLnBrk="1" hangingPunct="1"/>
            <a:r>
              <a:rPr lang="en-US" sz="2800" dirty="0"/>
              <a:t>Researchers traditionally labeled the entire range of emotions associated with evaluation as </a:t>
            </a:r>
            <a:r>
              <a:rPr lang="en-US" sz="2800" i="1" dirty="0"/>
              <a:t>anxiety</a:t>
            </a:r>
            <a:r>
              <a:rPr lang="en-US" sz="2800" dirty="0"/>
              <a:t> and therefore failed to distinguish between facilitative debilitative states, assuming anxiety is negative.</a:t>
            </a:r>
          </a:p>
          <a:p>
            <a:pPr algn="just" eaLnBrk="1" hangingPunct="1">
              <a:buFont typeface="Wingdings" pitchFamily="2" charset="2"/>
              <a:buNone/>
            </a:pPr>
            <a:r>
              <a:rPr lang="en-US" sz="2800" dirty="0"/>
              <a:t>	Jones (1995a).</a:t>
            </a:r>
          </a:p>
        </p:txBody>
      </p:sp>
    </p:spTree>
    <p:extLst>
      <p:ext uri="{BB962C8B-B14F-4D97-AF65-F5344CB8AC3E}">
        <p14:creationId xmlns:p14="http://schemas.microsoft.com/office/powerpoint/2010/main" val="34871033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br>
              <a:rPr lang="en-US" sz="3800" b="1"/>
            </a:br>
            <a:r>
              <a:rPr lang="en-US" sz="3800" b="1"/>
              <a:t>Contrary Evidence: Test Anxiety</a:t>
            </a:r>
            <a:br>
              <a:rPr lang="en-US" sz="3400" b="1"/>
            </a:br>
            <a:endParaRPr lang="en-US" sz="3400" b="1"/>
          </a:p>
        </p:txBody>
      </p:sp>
      <p:sp>
        <p:nvSpPr>
          <p:cNvPr id="20484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sz="2800" b="1"/>
              <a:t>Alpert &amp; Haber (1960)</a:t>
            </a:r>
            <a:endParaRPr lang="en-US" sz="2800"/>
          </a:p>
          <a:p>
            <a:pPr algn="just" eaLnBrk="1" hangingPunct="1">
              <a:lnSpc>
                <a:spcPct val="90000"/>
              </a:lnSpc>
            </a:pPr>
            <a:r>
              <a:rPr lang="en-US" sz="2800"/>
              <a:t>Anxiety Achievement Test (AAT)</a:t>
            </a:r>
          </a:p>
          <a:p>
            <a:pPr lvl="1" algn="just" eaLnBrk="1" hangingPunct="1">
              <a:lnSpc>
                <a:spcPct val="90000"/>
              </a:lnSpc>
            </a:pPr>
            <a:r>
              <a:rPr lang="en-US" sz="2400"/>
              <a:t>Inventory Item “</a:t>
            </a:r>
            <a:r>
              <a:rPr lang="en-US" sz="2400" i="1"/>
              <a:t>nervousness while taking a test helps me to do better</a:t>
            </a:r>
            <a:r>
              <a:rPr lang="en-US" sz="2400"/>
              <a:t>” was a better predictor of performance than traditional negative scales</a:t>
            </a:r>
            <a:endParaRPr lang="en-US" sz="2400" b="1"/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sz="2800" b="1"/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sz="2800" b="1"/>
              <a:t>Wine (1980) - Bidirectional Model</a:t>
            </a:r>
          </a:p>
          <a:p>
            <a:pPr lvl="1" algn="just" eaLnBrk="1" hangingPunct="1">
              <a:lnSpc>
                <a:spcPct val="90000"/>
              </a:lnSpc>
            </a:pPr>
            <a:r>
              <a:rPr lang="en-US" sz="2400"/>
              <a:t>Certain individual’s meet stressful exam demands from problem solving perspective (Positive); others become self-preoccupied with failure &amp; social evaluation (Negative)</a:t>
            </a:r>
          </a:p>
        </p:txBody>
      </p:sp>
    </p:spTree>
    <p:extLst>
      <p:ext uri="{BB962C8B-B14F-4D97-AF65-F5344CB8AC3E}">
        <p14:creationId xmlns:p14="http://schemas.microsoft.com/office/powerpoint/2010/main" val="11339745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br>
              <a:rPr lang="en-US" sz="3800" b="1"/>
            </a:br>
            <a:r>
              <a:rPr lang="en-US" sz="3400" b="1"/>
              <a:t>Initial Evidence: Sport Psychology</a:t>
            </a:r>
            <a:br>
              <a:rPr lang="en-US" sz="3400" b="1"/>
            </a:br>
            <a:endParaRPr lang="en-US" sz="3400" b="1"/>
          </a:p>
        </p:txBody>
      </p:sp>
      <p:sp>
        <p:nvSpPr>
          <p:cNvPr id="2150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just" eaLnBrk="1" hangingPunct="1">
              <a:buFont typeface="Wingdings" pitchFamily="2" charset="2"/>
              <a:buNone/>
            </a:pPr>
            <a:r>
              <a:rPr lang="en-US" b="1"/>
              <a:t>Mahoney &amp; Avener (1977)</a:t>
            </a:r>
          </a:p>
          <a:p>
            <a:pPr algn="just" eaLnBrk="1" hangingPunct="1">
              <a:buFont typeface="Wingdings" pitchFamily="2" charset="2"/>
              <a:buNone/>
            </a:pPr>
            <a:endParaRPr lang="en-US" sz="1000"/>
          </a:p>
          <a:p>
            <a:pPr lvl="1" algn="just" eaLnBrk="1" hangingPunct="1"/>
            <a:r>
              <a:rPr lang="en-US"/>
              <a:t>Qualifiers vs. Non-Qualifiers for 1976 Olympic Gymnastics Team</a:t>
            </a:r>
          </a:p>
          <a:p>
            <a:pPr lvl="1" algn="just" eaLnBrk="1" hangingPunct="1"/>
            <a:endParaRPr lang="en-US" sz="1000"/>
          </a:p>
          <a:p>
            <a:pPr lvl="1" algn="just" eaLnBrk="1" hangingPunct="1"/>
            <a:r>
              <a:rPr lang="en-US"/>
              <a:t>Qualifiers viewed anxiety as a stimulant towards performance</a:t>
            </a:r>
          </a:p>
        </p:txBody>
      </p:sp>
    </p:spTree>
    <p:extLst>
      <p:ext uri="{BB962C8B-B14F-4D97-AF65-F5344CB8AC3E}">
        <p14:creationId xmlns:p14="http://schemas.microsoft.com/office/powerpoint/2010/main" val="31176107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2"/>
          <p:cNvSpPr>
            <a:spLocks noGrp="1" noChangeArrowheads="1"/>
          </p:cNvSpPr>
          <p:nvPr>
            <p:ph type="title"/>
          </p:nvPr>
        </p:nvSpPr>
        <p:spPr>
          <a:xfrm>
            <a:off x="415925" y="885265"/>
            <a:ext cx="8308975" cy="1143000"/>
          </a:xfrm>
        </p:spPr>
        <p:txBody>
          <a:bodyPr/>
          <a:lstStyle/>
          <a:p>
            <a:pPr eaLnBrk="1" hangingPunct="1"/>
            <a:r>
              <a:rPr lang="en-US" sz="3200" b="1" dirty="0"/>
              <a:t>Recent Evidence: Sport Psychology</a:t>
            </a:r>
            <a:endParaRPr lang="en-US" sz="2000" b="1" dirty="0"/>
          </a:p>
        </p:txBody>
      </p:sp>
      <p:sp>
        <p:nvSpPr>
          <p:cNvPr id="2253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b="1"/>
              <a:t>Catastrophe Models </a:t>
            </a:r>
            <a:r>
              <a:rPr lang="en-US" sz="2000"/>
              <a:t>(Hardy, 1990)</a:t>
            </a:r>
          </a:p>
          <a:p>
            <a:pPr eaLnBrk="1" hangingPunct="1">
              <a:buFont typeface="Wingdings" pitchFamily="2" charset="2"/>
              <a:buNone/>
            </a:pPr>
            <a:endParaRPr lang="en-US" sz="1000"/>
          </a:p>
          <a:p>
            <a:pPr eaLnBrk="1" hangingPunct="1"/>
            <a:r>
              <a:rPr lang="en-US"/>
              <a:t>Performers use elevated levels of cognitive anxiety to enhance performance provided they can control the level of physiological arousal.</a:t>
            </a:r>
          </a:p>
          <a:p>
            <a:pPr algn="just" eaLnBrk="1" hangingPunct="1">
              <a:buFont typeface="Wingdings" pitchFamily="2" charset="2"/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57655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>
          <a:xfrm>
            <a:off x="195263" y="1143000"/>
            <a:ext cx="8264525" cy="914400"/>
          </a:xfrm>
        </p:spPr>
        <p:txBody>
          <a:bodyPr/>
          <a:lstStyle/>
          <a:p>
            <a:r>
              <a:rPr lang="en-GB" sz="2800" dirty="0"/>
              <a:t>Anecdotal criticisms of American Viewpoint: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9775" y="2240871"/>
            <a:ext cx="7662864" cy="4115479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dirty="0"/>
              <a:t>Jonny Wilkinson (World Cup winner, British Lion)</a:t>
            </a:r>
            <a:endParaRPr lang="en-US" dirty="0"/>
          </a:p>
          <a:p>
            <a:pPr eaLnBrk="1" hangingPunct="1">
              <a:lnSpc>
                <a:spcPct val="120000"/>
              </a:lnSpc>
              <a:buFontTx/>
              <a:buNone/>
              <a:defRPr/>
            </a:pPr>
            <a:r>
              <a:rPr lang="en-US" dirty="0"/>
              <a:t>	“The responsibility as England’s kicker </a:t>
            </a:r>
            <a:r>
              <a:rPr lang="en-US" u="sng" dirty="0"/>
              <a:t>does scare me</a:t>
            </a:r>
            <a:r>
              <a:rPr lang="en-US" dirty="0"/>
              <a:t>. I </a:t>
            </a:r>
            <a:r>
              <a:rPr lang="en-US" u="sng" dirty="0"/>
              <a:t>worry all the time </a:t>
            </a:r>
            <a:r>
              <a:rPr lang="en-US" dirty="0"/>
              <a:t>about it, but the important thing is that I know I can worry about it. It's </a:t>
            </a:r>
            <a:r>
              <a:rPr lang="en-US" u="sng" dirty="0"/>
              <a:t>not a bad</a:t>
            </a:r>
            <a:r>
              <a:rPr lang="en-US" dirty="0"/>
              <a:t> thing, or a </a:t>
            </a:r>
            <a:r>
              <a:rPr lang="en-US" u="sng" dirty="0"/>
              <a:t>detrimental</a:t>
            </a:r>
            <a:r>
              <a:rPr lang="en-US" dirty="0"/>
              <a:t> thing, to </a:t>
            </a:r>
            <a:r>
              <a:rPr lang="en-US" u="sng" dirty="0"/>
              <a:t>worry</a:t>
            </a:r>
            <a:r>
              <a:rPr lang="en-US" dirty="0"/>
              <a:t>. As long as when I go to take the kick, my routine is there, and my visualization, I can be as fearful as I like and think: ‘I’m really, really concerned about this’. But as long as everything is in place, the ball will go where you want it to.” </a:t>
            </a:r>
          </a:p>
          <a:p>
            <a:pPr marL="1035050" lvl="3" indent="0" eaLnBrk="1" hangingPunct="1">
              <a:lnSpc>
                <a:spcPct val="120000"/>
              </a:lnSpc>
              <a:buNone/>
              <a:defRPr/>
            </a:pPr>
            <a:endParaRPr lang="en-US" dirty="0"/>
          </a:p>
          <a:p>
            <a:pPr lvl="3" eaLnBrk="1" hangingPunct="1">
              <a:lnSpc>
                <a:spcPct val="120000"/>
              </a:lnSpc>
              <a:defRPr/>
            </a:pPr>
            <a:r>
              <a:rPr lang="en-US" dirty="0"/>
              <a:t>How would you describe Jonny’s ‘appraisal’ of the demands here</a:t>
            </a:r>
            <a:endParaRPr lang="en-GB" dirty="0"/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8494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sz="3800" b="1"/>
              <a:t>Direction Introduced into Sport Psychology Literature</a:t>
            </a:r>
            <a:r>
              <a:rPr lang="en-GB" sz="3800"/>
              <a:t> </a:t>
            </a:r>
            <a:r>
              <a:rPr lang="en-GB" sz="2400"/>
              <a:t>(Jones, 1991)</a:t>
            </a:r>
            <a:endParaRPr lang="en-US" sz="2400"/>
          </a:p>
        </p:txBody>
      </p:sp>
      <p:sp>
        <p:nvSpPr>
          <p:cNvPr id="24580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 eaLnBrk="1" hangingPunct="1">
              <a:lnSpc>
                <a:spcPct val="90000"/>
              </a:lnSpc>
            </a:pPr>
            <a:r>
              <a:rPr lang="en-US" sz="2800"/>
              <a:t>"One performer might be </a:t>
            </a:r>
            <a:r>
              <a:rPr lang="en-US" sz="2800" u="sng"/>
              <a:t>concerned</a:t>
            </a:r>
            <a:r>
              <a:rPr lang="en-US" sz="2800"/>
              <a:t> about an upcoming event, to the extent that s/he is worried and in a near panic state.  Another performer who is also 'very concerned' might view such a state as very necessary since it signals the importance of the event and means that she or he will invest effort in it (cf., Eysenck, 1984), thus constituting a motivated, facilitative state"</a:t>
            </a:r>
            <a:r>
              <a:rPr lang="en-US"/>
              <a:t> </a:t>
            </a:r>
          </a:p>
          <a:p>
            <a:pPr algn="just" eaLnBrk="1" hangingPunct="1">
              <a:lnSpc>
                <a:spcPct val="50000"/>
              </a:lnSpc>
              <a:buFont typeface="Wingdings" pitchFamily="2" charset="2"/>
              <a:buNone/>
            </a:pPr>
            <a:endParaRPr lang="en-US"/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sz="2800"/>
              <a:t>	(Jones, 1995; p.463).</a:t>
            </a:r>
          </a:p>
        </p:txBody>
      </p:sp>
    </p:spTree>
    <p:extLst>
      <p:ext uri="{BB962C8B-B14F-4D97-AF65-F5344CB8AC3E}">
        <p14:creationId xmlns:p14="http://schemas.microsoft.com/office/powerpoint/2010/main" val="24438383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>
          <a:xfrm>
            <a:off x="415925" y="885265"/>
            <a:ext cx="8308975" cy="1143000"/>
          </a:xfrm>
        </p:spPr>
        <p:txBody>
          <a:bodyPr/>
          <a:lstStyle/>
          <a:p>
            <a:pPr eaLnBrk="1" hangingPunct="1"/>
            <a:r>
              <a:rPr lang="en-GB" b="1" dirty="0"/>
              <a:t>Additional Measurement Scale</a:t>
            </a:r>
            <a:endParaRPr lang="en-US" b="1" dirty="0"/>
          </a:p>
        </p:txBody>
      </p:sp>
      <p:sp>
        <p:nvSpPr>
          <p:cNvPr id="25604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en-US" b="1" dirty="0"/>
              <a:t>Jones &amp; Swain (1992)</a:t>
            </a:r>
          </a:p>
          <a:p>
            <a:pPr eaLnBrk="1" hangingPunct="1"/>
            <a:r>
              <a:rPr lang="en-US" dirty="0"/>
              <a:t>Original Intensity Scale</a:t>
            </a:r>
          </a:p>
          <a:p>
            <a:pPr lvl="1" eaLnBrk="1" hangingPunct="1"/>
            <a:r>
              <a:rPr lang="en-US" dirty="0"/>
              <a:t>1 </a:t>
            </a:r>
            <a:r>
              <a:rPr lang="en-US" sz="2400" dirty="0"/>
              <a:t>(“not at all”)</a:t>
            </a:r>
            <a:r>
              <a:rPr lang="en-US" dirty="0"/>
              <a:t> to 4 </a:t>
            </a:r>
            <a:r>
              <a:rPr lang="en-US" sz="2400" dirty="0"/>
              <a:t>(“very much so”)</a:t>
            </a:r>
          </a:p>
          <a:p>
            <a:pPr lvl="1" eaLnBrk="1" hangingPunct="1"/>
            <a:r>
              <a:rPr lang="en-US" dirty="0"/>
              <a:t>Range:  9 to 36</a:t>
            </a:r>
          </a:p>
          <a:p>
            <a:pPr lvl="1" eaLnBrk="1" hangingPunct="1"/>
            <a:endParaRPr lang="en-US" sz="1000" dirty="0"/>
          </a:p>
          <a:p>
            <a:pPr eaLnBrk="1" hangingPunct="1"/>
            <a:r>
              <a:rPr lang="en-US" dirty="0"/>
              <a:t>Additional DIRECTION Scale</a:t>
            </a:r>
          </a:p>
          <a:p>
            <a:pPr lvl="1" eaLnBrk="1" hangingPunct="1"/>
            <a:r>
              <a:rPr lang="en-US" dirty="0"/>
              <a:t>-3 </a:t>
            </a:r>
            <a:r>
              <a:rPr lang="en-US" sz="2400" dirty="0"/>
              <a:t>(“very debilitative”)</a:t>
            </a:r>
            <a:r>
              <a:rPr lang="en-US" dirty="0"/>
              <a:t> to +3 </a:t>
            </a:r>
            <a:r>
              <a:rPr lang="en-US" sz="2400" dirty="0"/>
              <a:t>(“very facilitative”)</a:t>
            </a:r>
          </a:p>
          <a:p>
            <a:pPr lvl="1" eaLnBrk="1" hangingPunct="1"/>
            <a:r>
              <a:rPr lang="en-US" dirty="0"/>
              <a:t>Range:  -27 to +27</a:t>
            </a:r>
          </a:p>
        </p:txBody>
      </p:sp>
    </p:spTree>
    <p:extLst>
      <p:ext uri="{BB962C8B-B14F-4D97-AF65-F5344CB8AC3E}">
        <p14:creationId xmlns:p14="http://schemas.microsoft.com/office/powerpoint/2010/main" val="24255991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>
          <a:xfrm>
            <a:off x="416719" y="915688"/>
            <a:ext cx="8308975" cy="1143000"/>
          </a:xfrm>
        </p:spPr>
        <p:txBody>
          <a:bodyPr/>
          <a:lstStyle/>
          <a:p>
            <a:pPr eaLnBrk="1" hangingPunct="1"/>
            <a:r>
              <a:rPr lang="en-GB" b="1" dirty="0"/>
              <a:t>Recap…. </a:t>
            </a:r>
          </a:p>
        </p:txBody>
      </p:sp>
      <p:sp>
        <p:nvSpPr>
          <p:cNvPr id="18436" name="Rectangle 3"/>
          <p:cNvSpPr>
            <a:spLocks noGrp="1" noChangeArrowheads="1"/>
          </p:cNvSpPr>
          <p:nvPr>
            <p:ph idx="1"/>
          </p:nvPr>
        </p:nvSpPr>
        <p:spPr>
          <a:xfrm>
            <a:off x="739775" y="2282777"/>
            <a:ext cx="7662864" cy="392710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endParaRPr lang="en-GB" dirty="0"/>
          </a:p>
          <a:p>
            <a:pPr lvl="1" eaLnBrk="1" hangingPunct="1">
              <a:defRPr/>
            </a:pPr>
            <a:r>
              <a:rPr lang="en-GB" dirty="0"/>
              <a:t>Stress is a process</a:t>
            </a:r>
          </a:p>
          <a:p>
            <a:pPr lvl="1" eaLnBrk="1" hangingPunct="1">
              <a:defRPr/>
            </a:pPr>
            <a:r>
              <a:rPr lang="en-GB" dirty="0"/>
              <a:t>Anxiety is a negative emotional (response)</a:t>
            </a:r>
          </a:p>
          <a:p>
            <a:pPr lvl="1" eaLnBrk="1" hangingPunct="1">
              <a:defRPr/>
            </a:pPr>
            <a:r>
              <a:rPr lang="en-GB" dirty="0"/>
              <a:t>Anxiety is multidimensional (cognitive/somatic)</a:t>
            </a:r>
          </a:p>
          <a:p>
            <a:pPr lvl="1" eaLnBrk="1" hangingPunct="1">
              <a:defRPr/>
            </a:pPr>
            <a:r>
              <a:rPr lang="en-GB" dirty="0"/>
              <a:t>Measuring only the </a:t>
            </a:r>
            <a:r>
              <a:rPr lang="en-GB" u="sng" dirty="0"/>
              <a:t>level</a:t>
            </a:r>
            <a:r>
              <a:rPr lang="en-GB" dirty="0"/>
              <a:t> (intensity) of anxiety responses is potentially limited </a:t>
            </a:r>
          </a:p>
          <a:p>
            <a:pPr lvl="2" eaLnBrk="1" hangingPunct="1">
              <a:defRPr/>
            </a:pPr>
            <a:r>
              <a:rPr lang="en-GB" dirty="0"/>
              <a:t>Why?</a:t>
            </a:r>
          </a:p>
          <a:p>
            <a:pPr lvl="1" eaLnBrk="1" hangingPunct="1">
              <a:defRPr/>
            </a:pPr>
            <a:r>
              <a:rPr lang="en-GB" dirty="0"/>
              <a:t>What else should we also consider measuring in addition to the level of anxiety?</a:t>
            </a:r>
          </a:p>
        </p:txBody>
      </p:sp>
    </p:spTree>
    <p:extLst>
      <p:ext uri="{BB962C8B-B14F-4D97-AF65-F5344CB8AC3E}">
        <p14:creationId xmlns:p14="http://schemas.microsoft.com/office/powerpoint/2010/main" val="30213563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174625" y="688406"/>
            <a:ext cx="7772400" cy="1143000"/>
          </a:xfrm>
        </p:spPr>
        <p:txBody>
          <a:bodyPr/>
          <a:lstStyle/>
          <a:p>
            <a:pPr eaLnBrk="1" hangingPunct="1"/>
            <a:r>
              <a:rPr lang="en-US" b="1" i="1" dirty="0"/>
              <a:t>Research Progress</a:t>
            </a:r>
          </a:p>
        </p:txBody>
      </p:sp>
      <p:grpSp>
        <p:nvGrpSpPr>
          <p:cNvPr id="19" name="Group 18"/>
          <p:cNvGrpSpPr>
            <a:grpSpLocks/>
          </p:cNvGrpSpPr>
          <p:nvPr/>
        </p:nvGrpSpPr>
        <p:grpSpPr bwMode="auto">
          <a:xfrm>
            <a:off x="685800" y="2384425"/>
            <a:ext cx="6911975" cy="865188"/>
            <a:chOff x="1079612" y="2636912"/>
            <a:chExt cx="6912768" cy="864096"/>
          </a:xfrm>
        </p:grpSpPr>
        <p:sp>
          <p:nvSpPr>
            <p:cNvPr id="21523" name="Right Arrow 10"/>
            <p:cNvSpPr>
              <a:spLocks noChangeArrowheads="1"/>
            </p:cNvSpPr>
            <p:nvPr/>
          </p:nvSpPr>
          <p:spPr bwMode="auto">
            <a:xfrm>
              <a:off x="1079612" y="2636912"/>
              <a:ext cx="6912768" cy="864096"/>
            </a:xfrm>
            <a:prstGeom prst="rightArrow">
              <a:avLst>
                <a:gd name="adj1" fmla="val 50000"/>
                <a:gd name="adj2" fmla="val 50000"/>
              </a:avLst>
            </a:prstGeom>
            <a:solidFill>
              <a:srgbClr val="192F67"/>
            </a:solidFill>
            <a:ln w="9525" algn="ctr">
              <a:solidFill>
                <a:srgbClr val="192F67"/>
              </a:solidFill>
              <a:round/>
              <a:headEnd/>
              <a:tailEnd/>
            </a:ln>
          </p:spPr>
          <p:txBody>
            <a:bodyPr/>
            <a:lstStyle/>
            <a:p>
              <a:pPr algn="l" eaLnBrk="0" hangingPunct="0"/>
              <a:endParaRPr lang="en-GB" sz="2400">
                <a:ea typeface="ＭＳ Ｐゴシック" pitchFamily="34" charset="-128"/>
              </a:endParaRPr>
            </a:p>
          </p:txBody>
        </p:sp>
        <p:sp>
          <p:nvSpPr>
            <p:cNvPr id="21524" name="TextBox 9"/>
            <p:cNvSpPr txBox="1">
              <a:spLocks noChangeArrowheads="1"/>
            </p:cNvSpPr>
            <p:nvPr/>
          </p:nvSpPr>
          <p:spPr bwMode="auto">
            <a:xfrm>
              <a:off x="2555776" y="2888940"/>
              <a:ext cx="3672408" cy="369332"/>
            </a:xfrm>
            <a:prstGeom prst="rect">
              <a:avLst/>
            </a:prstGeom>
            <a:solidFill>
              <a:srgbClr val="192F67"/>
            </a:solidFill>
            <a:ln w="9525">
              <a:solidFill>
                <a:srgbClr val="192F67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en-GB" b="1" dirty="0"/>
                <a:t>Quantitative Movement</a:t>
              </a:r>
            </a:p>
          </p:txBody>
        </p:sp>
      </p:grpSp>
      <p:grpSp>
        <p:nvGrpSpPr>
          <p:cNvPr id="20" name="Group 19"/>
          <p:cNvGrpSpPr>
            <a:grpSpLocks/>
          </p:cNvGrpSpPr>
          <p:nvPr/>
        </p:nvGrpSpPr>
        <p:grpSpPr bwMode="auto">
          <a:xfrm>
            <a:off x="2162175" y="3500438"/>
            <a:ext cx="5435600" cy="865187"/>
            <a:chOff x="1079612" y="2636912"/>
            <a:chExt cx="6912768" cy="864096"/>
          </a:xfrm>
        </p:grpSpPr>
        <p:sp>
          <p:nvSpPr>
            <p:cNvPr id="21521" name="Right Arrow 20"/>
            <p:cNvSpPr>
              <a:spLocks noChangeArrowheads="1"/>
            </p:cNvSpPr>
            <p:nvPr/>
          </p:nvSpPr>
          <p:spPr bwMode="auto">
            <a:xfrm>
              <a:off x="1079612" y="2636912"/>
              <a:ext cx="6912768" cy="864096"/>
            </a:xfrm>
            <a:prstGeom prst="rightArrow">
              <a:avLst>
                <a:gd name="adj1" fmla="val 50000"/>
                <a:gd name="adj2" fmla="val 50000"/>
              </a:avLst>
            </a:prstGeom>
            <a:solidFill>
              <a:srgbClr val="192F67"/>
            </a:solidFill>
            <a:ln w="9525" algn="ctr">
              <a:solidFill>
                <a:srgbClr val="192F67"/>
              </a:solidFill>
              <a:round/>
              <a:headEnd/>
              <a:tailEnd/>
            </a:ln>
          </p:spPr>
          <p:txBody>
            <a:bodyPr/>
            <a:lstStyle/>
            <a:p>
              <a:pPr algn="l" eaLnBrk="0" hangingPunct="0"/>
              <a:endParaRPr lang="en-GB" sz="2400">
                <a:ea typeface="ＭＳ Ｐゴシック" pitchFamily="34" charset="-128"/>
              </a:endParaRPr>
            </a:p>
          </p:txBody>
        </p:sp>
        <p:sp>
          <p:nvSpPr>
            <p:cNvPr id="21522" name="TextBox 21"/>
            <p:cNvSpPr txBox="1">
              <a:spLocks noChangeArrowheads="1"/>
            </p:cNvSpPr>
            <p:nvPr/>
          </p:nvSpPr>
          <p:spPr bwMode="auto">
            <a:xfrm>
              <a:off x="2555776" y="2888940"/>
              <a:ext cx="3672408" cy="369332"/>
            </a:xfrm>
            <a:prstGeom prst="rect">
              <a:avLst/>
            </a:prstGeom>
            <a:solidFill>
              <a:srgbClr val="192F67"/>
            </a:solidFill>
            <a:ln w="9525">
              <a:solidFill>
                <a:srgbClr val="192F67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en-GB" b="1" dirty="0"/>
                <a:t>Qualitative Movement</a:t>
              </a:r>
            </a:p>
          </p:txBody>
        </p:sp>
      </p:grpSp>
      <p:grpSp>
        <p:nvGrpSpPr>
          <p:cNvPr id="23" name="Group 22"/>
          <p:cNvGrpSpPr>
            <a:grpSpLocks/>
          </p:cNvGrpSpPr>
          <p:nvPr/>
        </p:nvGrpSpPr>
        <p:grpSpPr bwMode="auto">
          <a:xfrm>
            <a:off x="2162175" y="4652963"/>
            <a:ext cx="5435600" cy="863600"/>
            <a:chOff x="1079612" y="2636912"/>
            <a:chExt cx="6912768" cy="864096"/>
          </a:xfrm>
        </p:grpSpPr>
        <p:sp>
          <p:nvSpPr>
            <p:cNvPr id="21519" name="Right Arrow 23"/>
            <p:cNvSpPr>
              <a:spLocks noChangeArrowheads="1"/>
            </p:cNvSpPr>
            <p:nvPr/>
          </p:nvSpPr>
          <p:spPr bwMode="auto">
            <a:xfrm>
              <a:off x="1079612" y="2636912"/>
              <a:ext cx="6912768" cy="864096"/>
            </a:xfrm>
            <a:prstGeom prst="rightArrow">
              <a:avLst>
                <a:gd name="adj1" fmla="val 50000"/>
                <a:gd name="adj2" fmla="val 50000"/>
              </a:avLst>
            </a:prstGeom>
            <a:solidFill>
              <a:srgbClr val="192F67"/>
            </a:solidFill>
            <a:ln w="9525" algn="ctr">
              <a:solidFill>
                <a:srgbClr val="192F67"/>
              </a:solidFill>
              <a:round/>
              <a:headEnd/>
              <a:tailEnd/>
            </a:ln>
          </p:spPr>
          <p:txBody>
            <a:bodyPr/>
            <a:lstStyle/>
            <a:p>
              <a:pPr algn="l" eaLnBrk="0" hangingPunct="0"/>
              <a:endParaRPr lang="en-GB" sz="2400">
                <a:ea typeface="ＭＳ Ｐゴシック" pitchFamily="34" charset="-128"/>
              </a:endParaRPr>
            </a:p>
          </p:txBody>
        </p:sp>
        <p:sp>
          <p:nvSpPr>
            <p:cNvPr id="21520" name="TextBox 24"/>
            <p:cNvSpPr txBox="1">
              <a:spLocks noChangeArrowheads="1"/>
            </p:cNvSpPr>
            <p:nvPr/>
          </p:nvSpPr>
          <p:spPr bwMode="auto">
            <a:xfrm>
              <a:off x="2555776" y="2888940"/>
              <a:ext cx="3672408" cy="369332"/>
            </a:xfrm>
            <a:prstGeom prst="rect">
              <a:avLst/>
            </a:prstGeom>
            <a:solidFill>
              <a:srgbClr val="192F67"/>
            </a:solidFill>
            <a:ln w="9525">
              <a:solidFill>
                <a:srgbClr val="192F67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en-GB" b="1" dirty="0"/>
                <a:t>Applied Movement</a:t>
              </a:r>
            </a:p>
          </p:txBody>
        </p:sp>
      </p:grpSp>
      <p:sp>
        <p:nvSpPr>
          <p:cNvPr id="21510" name="TextBox 25"/>
          <p:cNvSpPr txBox="1">
            <a:spLocks noChangeArrowheads="1"/>
          </p:cNvSpPr>
          <p:nvPr/>
        </p:nvSpPr>
        <p:spPr bwMode="auto">
          <a:xfrm>
            <a:off x="358775" y="1876425"/>
            <a:ext cx="698500" cy="368300"/>
          </a:xfrm>
          <a:prstGeom prst="rect">
            <a:avLst/>
          </a:prstGeom>
          <a:solidFill>
            <a:srgbClr val="FF0000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b="1">
                <a:solidFill>
                  <a:schemeClr val="bg1"/>
                </a:solidFill>
              </a:rPr>
              <a:t>1995</a:t>
            </a:r>
          </a:p>
        </p:txBody>
      </p:sp>
      <p:sp>
        <p:nvSpPr>
          <p:cNvPr id="21511" name="TextBox 26"/>
          <p:cNvSpPr txBox="1">
            <a:spLocks noChangeArrowheads="1"/>
          </p:cNvSpPr>
          <p:nvPr/>
        </p:nvSpPr>
        <p:spPr bwMode="auto">
          <a:xfrm>
            <a:off x="1812925" y="1876425"/>
            <a:ext cx="698500" cy="368300"/>
          </a:xfrm>
          <a:prstGeom prst="rect">
            <a:avLst/>
          </a:prstGeom>
          <a:solidFill>
            <a:srgbClr val="FF0000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b="1">
                <a:solidFill>
                  <a:schemeClr val="bg1"/>
                </a:solidFill>
              </a:rPr>
              <a:t>1999</a:t>
            </a:r>
          </a:p>
        </p:txBody>
      </p:sp>
      <p:sp>
        <p:nvSpPr>
          <p:cNvPr id="21512" name="TextBox 27"/>
          <p:cNvSpPr txBox="1">
            <a:spLocks noChangeArrowheads="1"/>
          </p:cNvSpPr>
          <p:nvPr/>
        </p:nvSpPr>
        <p:spPr bwMode="auto">
          <a:xfrm>
            <a:off x="7250113" y="1844675"/>
            <a:ext cx="696912" cy="369888"/>
          </a:xfrm>
          <a:prstGeom prst="rect">
            <a:avLst/>
          </a:prstGeom>
          <a:solidFill>
            <a:srgbClr val="FF0000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b="1">
                <a:solidFill>
                  <a:schemeClr val="bg1"/>
                </a:solidFill>
              </a:rPr>
              <a:t>2012</a:t>
            </a:r>
          </a:p>
        </p:txBody>
      </p:sp>
      <p:cxnSp>
        <p:nvCxnSpPr>
          <p:cNvPr id="21513" name="Straight Connector 29"/>
          <p:cNvCxnSpPr>
            <a:cxnSpLocks noChangeShapeType="1"/>
          </p:cNvCxnSpPr>
          <p:nvPr/>
        </p:nvCxnSpPr>
        <p:spPr bwMode="auto">
          <a:xfrm>
            <a:off x="684213" y="2244725"/>
            <a:ext cx="0" cy="3236913"/>
          </a:xfrm>
          <a:prstGeom prst="line">
            <a:avLst/>
          </a:prstGeom>
          <a:noFill/>
          <a:ln w="28575" algn="ctr">
            <a:solidFill>
              <a:srgbClr val="FF0000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cxnSp>
        <p:nvCxnSpPr>
          <p:cNvPr id="21514" name="Straight Connector 30"/>
          <p:cNvCxnSpPr>
            <a:cxnSpLocks noChangeShapeType="1"/>
          </p:cNvCxnSpPr>
          <p:nvPr/>
        </p:nvCxnSpPr>
        <p:spPr bwMode="auto">
          <a:xfrm>
            <a:off x="2162175" y="2244725"/>
            <a:ext cx="0" cy="3236913"/>
          </a:xfrm>
          <a:prstGeom prst="line">
            <a:avLst/>
          </a:prstGeom>
          <a:noFill/>
          <a:ln w="28575" algn="ctr">
            <a:solidFill>
              <a:srgbClr val="FF0000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cxnSp>
        <p:nvCxnSpPr>
          <p:cNvPr id="21515" name="Straight Connector 31"/>
          <p:cNvCxnSpPr>
            <a:cxnSpLocks noChangeShapeType="1"/>
          </p:cNvCxnSpPr>
          <p:nvPr/>
        </p:nvCxnSpPr>
        <p:spPr bwMode="auto">
          <a:xfrm>
            <a:off x="7597775" y="2214563"/>
            <a:ext cx="0" cy="3235325"/>
          </a:xfrm>
          <a:prstGeom prst="line">
            <a:avLst/>
          </a:prstGeom>
          <a:noFill/>
          <a:ln w="28575" algn="ctr">
            <a:solidFill>
              <a:srgbClr val="FF0000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</p:cxnSp>
      <p:sp>
        <p:nvSpPr>
          <p:cNvPr id="33" name="Down Arrow 32"/>
          <p:cNvSpPr>
            <a:spLocks noChangeArrowheads="1"/>
          </p:cNvSpPr>
          <p:nvPr/>
        </p:nvSpPr>
        <p:spPr bwMode="auto">
          <a:xfrm>
            <a:off x="2159000" y="3006725"/>
            <a:ext cx="684213" cy="709613"/>
          </a:xfrm>
          <a:prstGeom prst="downArrow">
            <a:avLst>
              <a:gd name="adj1" fmla="val 50000"/>
              <a:gd name="adj2" fmla="val 49907"/>
            </a:avLst>
          </a:prstGeom>
          <a:solidFill>
            <a:srgbClr val="192F67"/>
          </a:solidFill>
          <a:ln w="9525" algn="ctr">
            <a:solidFill>
              <a:srgbClr val="192F67"/>
            </a:solidFill>
            <a:round/>
            <a:headEnd/>
            <a:tailEnd/>
          </a:ln>
        </p:spPr>
        <p:txBody>
          <a:bodyPr/>
          <a:lstStyle/>
          <a:p>
            <a:pPr algn="l" eaLnBrk="0" hangingPunct="0"/>
            <a:endParaRPr lang="en-GB" sz="2400">
              <a:ea typeface="ＭＳ Ｐゴシック" pitchFamily="34" charset="-128"/>
            </a:endParaRPr>
          </a:p>
        </p:txBody>
      </p:sp>
      <p:sp>
        <p:nvSpPr>
          <p:cNvPr id="34" name="Down Arrow 33"/>
          <p:cNvSpPr>
            <a:spLocks noChangeArrowheads="1"/>
          </p:cNvSpPr>
          <p:nvPr/>
        </p:nvSpPr>
        <p:spPr bwMode="auto">
          <a:xfrm>
            <a:off x="2168525" y="4149725"/>
            <a:ext cx="684213" cy="709613"/>
          </a:xfrm>
          <a:prstGeom prst="downArrow">
            <a:avLst>
              <a:gd name="adj1" fmla="val 50000"/>
              <a:gd name="adj2" fmla="val 49907"/>
            </a:avLst>
          </a:prstGeom>
          <a:solidFill>
            <a:srgbClr val="192F67"/>
          </a:solidFill>
          <a:ln w="9525" algn="ctr">
            <a:solidFill>
              <a:srgbClr val="192F67"/>
            </a:solidFill>
            <a:round/>
            <a:headEnd/>
            <a:tailEnd/>
          </a:ln>
        </p:spPr>
        <p:txBody>
          <a:bodyPr/>
          <a:lstStyle/>
          <a:p>
            <a:pPr algn="l" eaLnBrk="0" hangingPunct="0"/>
            <a:endParaRPr lang="en-GB" sz="2400">
              <a:ea typeface="ＭＳ Ｐゴシック" pitchFamily="34" charset="-128"/>
            </a:endParaRPr>
          </a:p>
        </p:txBody>
      </p:sp>
      <p:sp>
        <p:nvSpPr>
          <p:cNvPr id="21518" name="TextBox 34"/>
          <p:cNvSpPr txBox="1">
            <a:spLocks noChangeArrowheads="1"/>
          </p:cNvSpPr>
          <p:nvPr/>
        </p:nvSpPr>
        <p:spPr bwMode="auto">
          <a:xfrm>
            <a:off x="3322638" y="5785749"/>
            <a:ext cx="55435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dirty="0"/>
              <a:t>See </a:t>
            </a:r>
            <a:r>
              <a:rPr lang="en-GB" dirty="0" err="1"/>
              <a:t>Wagstaff</a:t>
            </a:r>
            <a:r>
              <a:rPr lang="en-GB" dirty="0"/>
              <a:t>, Neil, </a:t>
            </a:r>
            <a:r>
              <a:rPr lang="en-GB" dirty="0" err="1"/>
              <a:t>Mellalieu</a:t>
            </a:r>
            <a:r>
              <a:rPr lang="en-GB" dirty="0"/>
              <a:t>, and </a:t>
            </a:r>
            <a:r>
              <a:rPr lang="en-GB" dirty="0" err="1"/>
              <a:t>Hanton</a:t>
            </a:r>
            <a:r>
              <a:rPr lang="en-GB" dirty="0"/>
              <a:t> (2011)</a:t>
            </a:r>
          </a:p>
        </p:txBody>
      </p:sp>
    </p:spTree>
    <p:extLst>
      <p:ext uri="{BB962C8B-B14F-4D97-AF65-F5344CB8AC3E}">
        <p14:creationId xmlns:p14="http://schemas.microsoft.com/office/powerpoint/2010/main" val="300867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>
            <a:normAutofit fontScale="90000"/>
          </a:bodyPr>
          <a:lstStyle/>
          <a:p>
            <a:pPr eaLnBrk="1" hangingPunct="1"/>
            <a:r>
              <a:rPr lang="en-GB" sz="3400" b="1" dirty="0"/>
              <a:t>Quantitative Support for Direction:</a:t>
            </a:r>
            <a:br>
              <a:rPr lang="en-GB" sz="3400" b="1" dirty="0"/>
            </a:br>
            <a:r>
              <a:rPr lang="en-GB" sz="3400" b="1" dirty="0"/>
              <a:t>Individual Difference Studies</a:t>
            </a:r>
            <a:endParaRPr lang="en-US" sz="3400" b="1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416859" y="2770188"/>
            <a:ext cx="908158" cy="3464765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22532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1008580" y="2770188"/>
            <a:ext cx="3840480" cy="3464765"/>
          </a:xfrm>
        </p:spPr>
        <p:txBody>
          <a:bodyPr>
            <a:normAutofit/>
          </a:bodyPr>
          <a:lstStyle/>
          <a:p>
            <a:pPr eaLnBrk="1" hangingPunct="1"/>
            <a:r>
              <a:rPr lang="en-GB" dirty="0"/>
              <a:t>Skill Level</a:t>
            </a:r>
          </a:p>
          <a:p>
            <a:pPr eaLnBrk="1" hangingPunct="1"/>
            <a:r>
              <a:rPr lang="en-GB" dirty="0"/>
              <a:t>Control</a:t>
            </a:r>
          </a:p>
          <a:p>
            <a:r>
              <a:rPr lang="en-GB" dirty="0"/>
              <a:t>Performance</a:t>
            </a:r>
          </a:p>
          <a:p>
            <a:pPr eaLnBrk="1" hangingPunct="1"/>
            <a:r>
              <a:rPr lang="en-GB" dirty="0"/>
              <a:t>Coping</a:t>
            </a:r>
          </a:p>
          <a:p>
            <a:pPr eaLnBrk="1" hangingPunct="1"/>
            <a:r>
              <a:rPr lang="en-GB" dirty="0"/>
              <a:t>Sport Type</a:t>
            </a:r>
          </a:p>
          <a:p>
            <a:pPr eaLnBrk="1" hangingPunct="1"/>
            <a:r>
              <a:rPr lang="en-GB" dirty="0"/>
              <a:t>Cohesion</a:t>
            </a:r>
          </a:p>
          <a:p>
            <a:pPr eaLnBrk="1" hangingPunct="1"/>
            <a:r>
              <a:rPr lang="en-GB" dirty="0"/>
              <a:t>Gender</a:t>
            </a:r>
          </a:p>
          <a:p>
            <a:pPr eaLnBrk="1" hangingPunct="1">
              <a:buFont typeface="Wingdings" pitchFamily="2" charset="2"/>
              <a:buNone/>
            </a:pPr>
            <a:endParaRPr lang="en-US" dirty="0"/>
          </a:p>
        </p:txBody>
      </p:sp>
      <p:sp>
        <p:nvSpPr>
          <p:cNvPr id="22534" name="TextBox 3"/>
          <p:cNvSpPr txBox="1">
            <a:spLocks noChangeArrowheads="1"/>
          </p:cNvSpPr>
          <p:nvPr/>
        </p:nvSpPr>
        <p:spPr bwMode="auto">
          <a:xfrm>
            <a:off x="3684587" y="5297277"/>
            <a:ext cx="50403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l" eaLnBrk="1" hangingPunct="1"/>
            <a:r>
              <a:rPr lang="en-GB" dirty="0">
                <a:solidFill>
                  <a:schemeClr val="bg1"/>
                </a:solidFill>
              </a:rPr>
              <a:t>See - </a:t>
            </a:r>
            <a:r>
              <a:rPr lang="en-GB" dirty="0" err="1">
                <a:solidFill>
                  <a:schemeClr val="bg1"/>
                </a:solidFill>
              </a:rPr>
              <a:t>Mellalieu</a:t>
            </a:r>
            <a:r>
              <a:rPr lang="en-GB" dirty="0">
                <a:solidFill>
                  <a:schemeClr val="bg1"/>
                </a:solidFill>
              </a:rPr>
              <a:t>, </a:t>
            </a:r>
            <a:r>
              <a:rPr lang="en-GB" dirty="0" err="1">
                <a:solidFill>
                  <a:schemeClr val="bg1"/>
                </a:solidFill>
              </a:rPr>
              <a:t>Hanton</a:t>
            </a:r>
            <a:r>
              <a:rPr lang="en-GB" dirty="0">
                <a:solidFill>
                  <a:schemeClr val="bg1"/>
                </a:solidFill>
              </a:rPr>
              <a:t>, &amp; Fletcher (2006)</a:t>
            </a:r>
          </a:p>
        </p:txBody>
      </p:sp>
    </p:spTree>
    <p:extLst>
      <p:ext uri="{BB962C8B-B14F-4D97-AF65-F5344CB8AC3E}">
        <p14:creationId xmlns:p14="http://schemas.microsoft.com/office/powerpoint/2010/main" val="42259290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2"/>
          <p:cNvSpPr>
            <a:spLocks noGrp="1" noChangeArrowheads="1"/>
          </p:cNvSpPr>
          <p:nvPr>
            <p:ph type="title"/>
          </p:nvPr>
        </p:nvSpPr>
        <p:spPr>
          <a:xfrm>
            <a:off x="415925" y="885265"/>
            <a:ext cx="8308975" cy="1143000"/>
          </a:xfrm>
        </p:spPr>
        <p:txBody>
          <a:bodyPr/>
          <a:lstStyle/>
          <a:p>
            <a:pPr eaLnBrk="1" hangingPunct="1"/>
            <a:r>
              <a:rPr lang="en-GB" b="1" dirty="0"/>
              <a:t>Study in Detail: Skill level</a:t>
            </a:r>
          </a:p>
        </p:txBody>
      </p:sp>
      <p:sp>
        <p:nvSpPr>
          <p:cNvPr id="2355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/>
              <a:t>Jones, Hanton &amp; Swain (1994)</a:t>
            </a:r>
          </a:p>
          <a:p>
            <a:pPr eaLnBrk="1" hangingPunct="1">
              <a:lnSpc>
                <a:spcPct val="30000"/>
              </a:lnSpc>
              <a:buFont typeface="Wingdings" pitchFamily="2" charset="2"/>
              <a:buNone/>
            </a:pPr>
            <a:endParaRPr lang="en-GB"/>
          </a:p>
          <a:p>
            <a:pPr lvl="1" eaLnBrk="1" hangingPunct="1"/>
            <a:r>
              <a:rPr lang="en-GB"/>
              <a:t>N=211 Elite and Non-Elite Swimmers</a:t>
            </a:r>
          </a:p>
          <a:p>
            <a:pPr lvl="1" eaLnBrk="1" hangingPunct="1"/>
            <a:r>
              <a:rPr lang="en-GB"/>
              <a:t>Olympic Trials competition</a:t>
            </a:r>
          </a:p>
          <a:p>
            <a:pPr lvl="1" eaLnBrk="1" hangingPunct="1"/>
            <a:r>
              <a:rPr lang="en-GB"/>
              <a:t>Modified CSAI-2 one hour before racing</a:t>
            </a:r>
          </a:p>
          <a:p>
            <a:pPr lvl="1" eaLnBrk="1" hangingPunct="1"/>
            <a:r>
              <a:rPr lang="en-GB"/>
              <a:t>No significant intensity differences</a:t>
            </a:r>
          </a:p>
          <a:p>
            <a:pPr lvl="1" eaLnBrk="1" hangingPunct="1"/>
            <a:r>
              <a:rPr lang="en-GB"/>
              <a:t>Elite significantly more facilitative</a:t>
            </a:r>
          </a:p>
          <a:p>
            <a:pPr lvl="1" eaLnBrk="1" hangingPunct="1"/>
            <a:r>
              <a:rPr lang="en-GB"/>
              <a:t>Elite more confident</a:t>
            </a:r>
          </a:p>
        </p:txBody>
      </p:sp>
    </p:spTree>
    <p:extLst>
      <p:ext uri="{BB962C8B-B14F-4D97-AF65-F5344CB8AC3E}">
        <p14:creationId xmlns:p14="http://schemas.microsoft.com/office/powerpoint/2010/main" val="36564944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>
          <a:xfrm>
            <a:off x="802562" y="685800"/>
            <a:ext cx="8015287" cy="9144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sz="3800" b="1" dirty="0">
                <a:solidFill>
                  <a:schemeClr val="bg1"/>
                </a:solidFill>
              </a:rPr>
              <a:t>Focus on Analysis: </a:t>
            </a:r>
            <a:br>
              <a:rPr lang="en-GB" sz="3800" b="1" dirty="0">
                <a:solidFill>
                  <a:schemeClr val="bg1"/>
                </a:solidFill>
              </a:rPr>
            </a:br>
            <a:r>
              <a:rPr lang="en-GB" sz="3800" b="1" dirty="0">
                <a:solidFill>
                  <a:schemeClr val="bg1"/>
                </a:solidFill>
              </a:rPr>
              <a:t>ANOVA Summary</a:t>
            </a:r>
          </a:p>
        </p:txBody>
      </p:sp>
      <p:graphicFrame>
        <p:nvGraphicFramePr>
          <p:cNvPr id="159842" name="Group 98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2955879130"/>
              </p:ext>
            </p:extLst>
          </p:nvPr>
        </p:nvGraphicFramePr>
        <p:xfrm>
          <a:off x="604838" y="1830044"/>
          <a:ext cx="7705725" cy="4113556"/>
        </p:xfrm>
        <a:graphic>
          <a:graphicData uri="http://schemas.openxmlformats.org/drawingml/2006/table">
            <a:tbl>
              <a:tblPr/>
              <a:tblGrid>
                <a:gridCol w="25209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446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002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3986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41992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Mod. CSAI-2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Subscales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Non Elite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Mean 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Elite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Mean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endParaRPr kumimoji="0" lang="en-GB" sz="2800" b="0" i="1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78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Cog. Intensity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20.25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20.21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NS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93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Cog. Direction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0.47 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4.07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&lt;.01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93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Som. Intensity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18.79 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18.91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NS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393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Som. Direction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1.54 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6.59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&lt;.001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378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Confidence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20.81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25.09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&lt;.001</a:t>
                      </a: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34416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130300" y="23813"/>
            <a:ext cx="8013700" cy="914400"/>
          </a:xfrm>
        </p:spPr>
        <p:txBody>
          <a:bodyPr/>
          <a:lstStyle/>
          <a:p>
            <a:pPr eaLnBrk="1" hangingPunct="1"/>
            <a:r>
              <a:rPr lang="en-GB" sz="3800" b="1" dirty="0">
                <a:solidFill>
                  <a:schemeClr val="bg1"/>
                </a:solidFill>
              </a:rPr>
              <a:t>Study 2 in Detail: Control Model</a:t>
            </a:r>
          </a:p>
        </p:txBody>
      </p:sp>
      <p:sp>
        <p:nvSpPr>
          <p:cNvPr id="25604" name="Text Box 5"/>
          <p:cNvSpPr txBox="1">
            <a:spLocks noChangeArrowheads="1"/>
          </p:cNvSpPr>
          <p:nvPr/>
        </p:nvSpPr>
        <p:spPr bwMode="auto">
          <a:xfrm>
            <a:off x="387350" y="1414463"/>
            <a:ext cx="15176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l" eaLnBrk="1" hangingPunct="1"/>
            <a:r>
              <a:rPr lang="en-GB"/>
              <a:t>Jones (1995)</a:t>
            </a:r>
          </a:p>
        </p:txBody>
      </p:sp>
      <p:sp>
        <p:nvSpPr>
          <p:cNvPr id="25605" name="AutoShape 6"/>
          <p:cNvSpPr>
            <a:spLocks noChangeArrowheads="1"/>
          </p:cNvSpPr>
          <p:nvPr/>
        </p:nvSpPr>
        <p:spPr bwMode="auto">
          <a:xfrm>
            <a:off x="2768600" y="1512888"/>
            <a:ext cx="1871663" cy="360362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sz="2000"/>
              <a:t>Stressor</a:t>
            </a:r>
          </a:p>
        </p:txBody>
      </p:sp>
      <p:sp>
        <p:nvSpPr>
          <p:cNvPr id="25606" name="AutoShape 7"/>
          <p:cNvSpPr>
            <a:spLocks noChangeArrowheads="1"/>
          </p:cNvSpPr>
          <p:nvPr/>
        </p:nvSpPr>
        <p:spPr bwMode="auto">
          <a:xfrm>
            <a:off x="2776538" y="2605088"/>
            <a:ext cx="1871662" cy="431800"/>
          </a:xfrm>
          <a:prstGeom prst="roundRect">
            <a:avLst>
              <a:gd name="adj" fmla="val 16667"/>
            </a:avLst>
          </a:prstGeom>
          <a:solidFill>
            <a:schemeClr val="folHlink"/>
          </a:solidFill>
          <a:ln w="9525" algn="ctr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b="1">
                <a:solidFill>
                  <a:schemeClr val="bg1"/>
                </a:solidFill>
              </a:rPr>
              <a:t>CONTROL</a:t>
            </a:r>
          </a:p>
        </p:txBody>
      </p:sp>
      <p:sp>
        <p:nvSpPr>
          <p:cNvPr id="25607" name="AutoShape 9"/>
          <p:cNvSpPr>
            <a:spLocks noChangeArrowheads="1"/>
          </p:cNvSpPr>
          <p:nvPr/>
        </p:nvSpPr>
        <p:spPr bwMode="auto">
          <a:xfrm>
            <a:off x="6372225" y="1917700"/>
            <a:ext cx="1871663" cy="563563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/>
              <a:t>Individual </a:t>
            </a:r>
          </a:p>
          <a:p>
            <a:r>
              <a:rPr lang="en-GB"/>
              <a:t>Differences</a:t>
            </a:r>
          </a:p>
        </p:txBody>
      </p:sp>
      <p:sp>
        <p:nvSpPr>
          <p:cNvPr id="25608" name="AutoShape 10"/>
          <p:cNvSpPr>
            <a:spLocks noChangeArrowheads="1"/>
          </p:cNvSpPr>
          <p:nvPr/>
        </p:nvSpPr>
        <p:spPr bwMode="auto">
          <a:xfrm>
            <a:off x="752475" y="3592513"/>
            <a:ext cx="2232025" cy="1152525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b="1"/>
              <a:t>YES</a:t>
            </a:r>
          </a:p>
          <a:p>
            <a:r>
              <a:rPr lang="en-GB"/>
              <a:t>Positive expectancy </a:t>
            </a:r>
          </a:p>
          <a:p>
            <a:r>
              <a:rPr lang="en-GB"/>
              <a:t>of ability to cope &amp; </a:t>
            </a:r>
          </a:p>
          <a:p>
            <a:r>
              <a:rPr lang="en-GB"/>
              <a:t>goal attainment</a:t>
            </a:r>
          </a:p>
        </p:txBody>
      </p:sp>
      <p:sp>
        <p:nvSpPr>
          <p:cNvPr id="25609" name="AutoShape 13"/>
          <p:cNvSpPr>
            <a:spLocks noChangeArrowheads="1"/>
          </p:cNvSpPr>
          <p:nvPr/>
        </p:nvSpPr>
        <p:spPr bwMode="auto">
          <a:xfrm>
            <a:off x="4589463" y="3630613"/>
            <a:ext cx="2232025" cy="1141412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b="1"/>
              <a:t>NO</a:t>
            </a:r>
          </a:p>
          <a:p>
            <a:r>
              <a:rPr lang="en-GB"/>
              <a:t>Negative expectancy </a:t>
            </a:r>
          </a:p>
          <a:p>
            <a:r>
              <a:rPr lang="en-GB"/>
              <a:t>of ability to cope &amp; </a:t>
            </a:r>
          </a:p>
          <a:p>
            <a:r>
              <a:rPr lang="en-GB"/>
              <a:t>goal attainment</a:t>
            </a:r>
          </a:p>
        </p:txBody>
      </p:sp>
      <p:sp>
        <p:nvSpPr>
          <p:cNvPr id="25610" name="AutoShape 14"/>
          <p:cNvSpPr>
            <a:spLocks noChangeArrowheads="1"/>
          </p:cNvSpPr>
          <p:nvPr/>
        </p:nvSpPr>
        <p:spPr bwMode="auto">
          <a:xfrm>
            <a:off x="839788" y="5329238"/>
            <a:ext cx="1871662" cy="720725"/>
          </a:xfrm>
          <a:prstGeom prst="roundRect">
            <a:avLst>
              <a:gd name="adj" fmla="val 16667"/>
            </a:avLst>
          </a:prstGeom>
          <a:solidFill>
            <a:srgbClr val="99FF33"/>
          </a:solidFill>
          <a:ln w="9525" algn="ctr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b="1"/>
              <a:t>Facilitative </a:t>
            </a:r>
          </a:p>
          <a:p>
            <a:r>
              <a:rPr lang="en-GB" b="1"/>
              <a:t>Symptoms</a:t>
            </a:r>
          </a:p>
        </p:txBody>
      </p:sp>
      <p:sp>
        <p:nvSpPr>
          <p:cNvPr id="25611" name="AutoShape 15"/>
          <p:cNvSpPr>
            <a:spLocks noChangeArrowheads="1"/>
          </p:cNvSpPr>
          <p:nvPr/>
        </p:nvSpPr>
        <p:spPr bwMode="auto">
          <a:xfrm>
            <a:off x="4805363" y="5329238"/>
            <a:ext cx="1871662" cy="720725"/>
          </a:xfrm>
          <a:prstGeom prst="roundRect">
            <a:avLst>
              <a:gd name="adj" fmla="val 16667"/>
            </a:avLst>
          </a:prstGeom>
          <a:solidFill>
            <a:srgbClr val="FF3300"/>
          </a:solidFill>
          <a:ln w="9525" algn="ctr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b="1"/>
              <a:t>Debilitative </a:t>
            </a:r>
          </a:p>
          <a:p>
            <a:r>
              <a:rPr lang="en-GB" b="1"/>
              <a:t>Symptoms</a:t>
            </a:r>
          </a:p>
        </p:txBody>
      </p:sp>
      <p:sp>
        <p:nvSpPr>
          <p:cNvPr id="25612" name="AutoShape 16"/>
          <p:cNvSpPr>
            <a:spLocks noChangeArrowheads="1"/>
          </p:cNvSpPr>
          <p:nvPr/>
        </p:nvSpPr>
        <p:spPr bwMode="auto">
          <a:xfrm>
            <a:off x="3443288" y="1917700"/>
            <a:ext cx="504825" cy="596900"/>
          </a:xfrm>
          <a:prstGeom prst="downArrow">
            <a:avLst>
              <a:gd name="adj1" fmla="val 50000"/>
              <a:gd name="adj2" fmla="val 2956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3" name="AutoShape 17"/>
          <p:cNvSpPr>
            <a:spLocks noChangeArrowheads="1"/>
          </p:cNvSpPr>
          <p:nvPr/>
        </p:nvSpPr>
        <p:spPr bwMode="auto">
          <a:xfrm>
            <a:off x="4156075" y="2078038"/>
            <a:ext cx="2052638" cy="215900"/>
          </a:xfrm>
          <a:prstGeom prst="leftArrow">
            <a:avLst>
              <a:gd name="adj1" fmla="val 50000"/>
              <a:gd name="adj2" fmla="val 237684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4" name="AutoShape 23"/>
          <p:cNvSpPr>
            <a:spLocks noChangeArrowheads="1"/>
          </p:cNvSpPr>
          <p:nvPr/>
        </p:nvSpPr>
        <p:spPr bwMode="auto">
          <a:xfrm>
            <a:off x="1506538" y="4837113"/>
            <a:ext cx="504825" cy="360362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5" name="AutoShape 24"/>
          <p:cNvSpPr>
            <a:spLocks noChangeArrowheads="1"/>
          </p:cNvSpPr>
          <p:nvPr/>
        </p:nvSpPr>
        <p:spPr bwMode="auto">
          <a:xfrm>
            <a:off x="5480050" y="4857750"/>
            <a:ext cx="504825" cy="360363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6" name="AutoShape 25"/>
          <p:cNvSpPr>
            <a:spLocks noChangeArrowheads="1"/>
          </p:cNvSpPr>
          <p:nvPr/>
        </p:nvSpPr>
        <p:spPr bwMode="auto">
          <a:xfrm rot="10800000">
            <a:off x="1628775" y="2713038"/>
            <a:ext cx="1147763" cy="828675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2147483647 w 21600"/>
              <a:gd name="T9" fmla="*/ 2147483647 h 21600"/>
              <a:gd name="T10" fmla="*/ 2147483647 w 21600"/>
              <a:gd name="T11" fmla="*/ 2147483647 h 21600"/>
              <a:gd name="T12" fmla="*/ 17694720 60000 65536"/>
              <a:gd name="T13" fmla="*/ 11796480 60000 65536"/>
              <a:gd name="T14" fmla="*/ 11796480 60000 65536"/>
              <a:gd name="T15" fmla="*/ 5898240 60000 65536"/>
              <a:gd name="T16" fmla="*/ 0 60000 65536"/>
              <a:gd name="T17" fmla="*/ 0 60000 65536"/>
              <a:gd name="T18" fmla="*/ 0 w 21600"/>
              <a:gd name="T19" fmla="*/ 17716 h 21600"/>
              <a:gd name="T20" fmla="*/ 18514 w 21600"/>
              <a:gd name="T21" fmla="*/ 21600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6850" y="0"/>
                </a:moveTo>
                <a:lnTo>
                  <a:pt x="12099" y="7200"/>
                </a:lnTo>
                <a:lnTo>
                  <a:pt x="15185" y="7200"/>
                </a:lnTo>
                <a:lnTo>
                  <a:pt x="15185" y="17716"/>
                </a:lnTo>
                <a:lnTo>
                  <a:pt x="0" y="17716"/>
                </a:lnTo>
                <a:lnTo>
                  <a:pt x="0" y="21600"/>
                </a:lnTo>
                <a:lnTo>
                  <a:pt x="18514" y="21600"/>
                </a:lnTo>
                <a:lnTo>
                  <a:pt x="18514" y="7200"/>
                </a:lnTo>
                <a:lnTo>
                  <a:pt x="21600" y="7200"/>
                </a:lnTo>
                <a:lnTo>
                  <a:pt x="16850" y="0"/>
                </a:lnTo>
                <a:close/>
              </a:path>
            </a:pathLst>
          </a:cu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7" name="AutoShape 29"/>
          <p:cNvSpPr>
            <a:spLocks noChangeArrowheads="1"/>
          </p:cNvSpPr>
          <p:nvPr/>
        </p:nvSpPr>
        <p:spPr bwMode="auto">
          <a:xfrm rot="10800000" flipH="1">
            <a:off x="4649788" y="2725738"/>
            <a:ext cx="1357312" cy="828675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2147483647 w 21600"/>
              <a:gd name="T9" fmla="*/ 2147483647 h 21600"/>
              <a:gd name="T10" fmla="*/ 2147483647 w 21600"/>
              <a:gd name="T11" fmla="*/ 2147483647 h 21600"/>
              <a:gd name="T12" fmla="*/ 17694720 60000 65536"/>
              <a:gd name="T13" fmla="*/ 11796480 60000 65536"/>
              <a:gd name="T14" fmla="*/ 11796480 60000 65536"/>
              <a:gd name="T15" fmla="*/ 5898240 60000 65536"/>
              <a:gd name="T16" fmla="*/ 0 60000 65536"/>
              <a:gd name="T17" fmla="*/ 0 60000 65536"/>
              <a:gd name="T18" fmla="*/ 0 w 21600"/>
              <a:gd name="T19" fmla="*/ 17716 h 21600"/>
              <a:gd name="T20" fmla="*/ 18514 w 21600"/>
              <a:gd name="T21" fmla="*/ 21600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6850" y="0"/>
                </a:moveTo>
                <a:lnTo>
                  <a:pt x="12099" y="7200"/>
                </a:lnTo>
                <a:lnTo>
                  <a:pt x="15185" y="7200"/>
                </a:lnTo>
                <a:lnTo>
                  <a:pt x="15185" y="17716"/>
                </a:lnTo>
                <a:lnTo>
                  <a:pt x="0" y="17716"/>
                </a:lnTo>
                <a:lnTo>
                  <a:pt x="0" y="21600"/>
                </a:lnTo>
                <a:lnTo>
                  <a:pt x="18514" y="21600"/>
                </a:lnTo>
                <a:lnTo>
                  <a:pt x="18514" y="7200"/>
                </a:lnTo>
                <a:lnTo>
                  <a:pt x="21600" y="7200"/>
                </a:lnTo>
                <a:lnTo>
                  <a:pt x="16850" y="0"/>
                </a:lnTo>
                <a:close/>
              </a:path>
            </a:pathLst>
          </a:cu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762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type="title"/>
          </p:nvPr>
        </p:nvSpPr>
        <p:spPr>
          <a:xfrm>
            <a:off x="416719" y="817400"/>
            <a:ext cx="8308975" cy="1143000"/>
          </a:xfrm>
        </p:spPr>
        <p:txBody>
          <a:bodyPr/>
          <a:lstStyle/>
          <a:p>
            <a:pPr eaLnBrk="1" hangingPunct="1"/>
            <a:r>
              <a:rPr lang="en-GB" sz="4600" b="1" dirty="0"/>
              <a:t>Study 2 in Detail:</a:t>
            </a:r>
            <a:endParaRPr lang="en-GB" sz="3400" b="1" dirty="0"/>
          </a:p>
        </p:txBody>
      </p:sp>
      <p:sp>
        <p:nvSpPr>
          <p:cNvPr id="26628" name="Rectangle 5"/>
          <p:cNvSpPr>
            <a:spLocks noGrp="1" noChangeArrowheads="1"/>
          </p:cNvSpPr>
          <p:nvPr>
            <p:ph idx="1"/>
          </p:nvPr>
        </p:nvSpPr>
        <p:spPr>
          <a:xfrm>
            <a:off x="739775" y="2788769"/>
            <a:ext cx="7662864" cy="3579040"/>
          </a:xfrm>
        </p:spPr>
        <p:txBody>
          <a:bodyPr>
            <a:normAutofit fontScale="92500"/>
          </a:bodyPr>
          <a:lstStyle/>
          <a:p>
            <a:pPr eaLnBrk="1" hangingPunct="1"/>
            <a:r>
              <a:rPr lang="en-GB" sz="2800" dirty="0"/>
              <a:t>Jones &amp; </a:t>
            </a:r>
            <a:r>
              <a:rPr lang="en-GB" sz="2800" dirty="0" err="1"/>
              <a:t>Hanton</a:t>
            </a:r>
            <a:r>
              <a:rPr lang="en-GB" sz="2800" dirty="0"/>
              <a:t>, 1996</a:t>
            </a:r>
          </a:p>
          <a:p>
            <a:pPr lvl="1" eaLnBrk="1" hangingPunct="1"/>
            <a:r>
              <a:rPr lang="en-GB" sz="2400" dirty="0"/>
              <a:t>N=91 Swimmers</a:t>
            </a:r>
          </a:p>
          <a:p>
            <a:pPr lvl="1" eaLnBrk="1" hangingPunct="1"/>
            <a:r>
              <a:rPr lang="en-GB" sz="2400" dirty="0"/>
              <a:t>Modified CSAI-2 one hour before racing</a:t>
            </a:r>
          </a:p>
          <a:p>
            <a:pPr lvl="1" eaLnBrk="1" hangingPunct="1"/>
            <a:r>
              <a:rPr lang="en-GB" sz="2400" dirty="0"/>
              <a:t>Goal Attainment Expectancy Scale</a:t>
            </a:r>
          </a:p>
          <a:p>
            <a:pPr lvl="2" eaLnBrk="1" hangingPunct="1"/>
            <a:r>
              <a:rPr lang="en-GB" sz="2000" dirty="0"/>
              <a:t>Outcome, Performance, Process Goals</a:t>
            </a:r>
          </a:p>
          <a:p>
            <a:pPr lvl="2" eaLnBrk="1" hangingPunct="1"/>
            <a:r>
              <a:rPr lang="en-GB" sz="2000" dirty="0"/>
              <a:t>“To what extent do you think you will achieve the goal”</a:t>
            </a:r>
          </a:p>
          <a:p>
            <a:pPr lvl="2" eaLnBrk="1" hangingPunct="1"/>
            <a:r>
              <a:rPr lang="en-GB" sz="2000" dirty="0"/>
              <a:t>Definitely NO to Definitely YES</a:t>
            </a:r>
          </a:p>
          <a:p>
            <a:pPr lvl="2" eaLnBrk="1" hangingPunct="1"/>
            <a:r>
              <a:rPr lang="en-GB" sz="2000" dirty="0"/>
              <a:t>Positive versus Negative/Uncertain Goal groups</a:t>
            </a:r>
          </a:p>
          <a:p>
            <a:pPr lvl="1" eaLnBrk="1" hangingPunct="1"/>
            <a:r>
              <a:rPr lang="en-GB" sz="2400" dirty="0"/>
              <a:t>No intensity differences</a:t>
            </a:r>
          </a:p>
          <a:p>
            <a:pPr lvl="1" eaLnBrk="1" hangingPunct="1"/>
            <a:r>
              <a:rPr lang="en-GB" sz="2400" dirty="0"/>
              <a:t>Positive expectancy group more facilitative</a:t>
            </a:r>
          </a:p>
        </p:txBody>
      </p:sp>
    </p:spTree>
    <p:extLst>
      <p:ext uri="{BB962C8B-B14F-4D97-AF65-F5344CB8AC3E}">
        <p14:creationId xmlns:p14="http://schemas.microsoft.com/office/powerpoint/2010/main" val="9790862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>
          <a:xfrm>
            <a:off x="294005" y="921811"/>
            <a:ext cx="8253412" cy="914400"/>
          </a:xfrm>
        </p:spPr>
        <p:txBody>
          <a:bodyPr/>
          <a:lstStyle/>
          <a:p>
            <a:r>
              <a:rPr lang="en-GB" dirty="0"/>
              <a:t>Summary Of Quantitative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Make sense of the following chart</a:t>
            </a:r>
          </a:p>
          <a:p>
            <a:pPr>
              <a:defRPr/>
            </a:pPr>
            <a:r>
              <a:rPr lang="en-GB" dirty="0"/>
              <a:t>Chat through it</a:t>
            </a:r>
            <a:r>
              <a:rPr lang="en-US" dirty="0"/>
              <a:t>…W</a:t>
            </a:r>
            <a:r>
              <a:rPr lang="en-GB" dirty="0"/>
              <a:t>hat is the broad summary picture that emerges from that 8-10 year period of quantitative research?</a:t>
            </a:r>
          </a:p>
          <a:p>
            <a:pPr>
              <a:defRPr/>
            </a:pPr>
            <a:r>
              <a:rPr lang="en-GB" dirty="0"/>
              <a:t>What are the broad implications (for practitioners/performers/coaches) that emerge from the pattern of findings? </a:t>
            </a:r>
          </a:p>
        </p:txBody>
      </p:sp>
    </p:spTree>
    <p:extLst>
      <p:ext uri="{BB962C8B-B14F-4D97-AF65-F5344CB8AC3E}">
        <p14:creationId xmlns:p14="http://schemas.microsoft.com/office/powerpoint/2010/main" val="18832741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ChangeArrowheads="1"/>
          </p:cNvSpPr>
          <p:nvPr/>
        </p:nvSpPr>
        <p:spPr bwMode="auto">
          <a:xfrm>
            <a:off x="5881688" y="3497263"/>
            <a:ext cx="739775" cy="563562"/>
          </a:xfrm>
          <a:prstGeom prst="rect">
            <a:avLst/>
          </a:prstGeom>
          <a:solidFill>
            <a:srgbClr val="6666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31" name="Rectangle 3"/>
          <p:cNvSpPr>
            <a:spLocks noChangeArrowheads="1"/>
          </p:cNvSpPr>
          <p:nvPr/>
        </p:nvSpPr>
        <p:spPr bwMode="auto">
          <a:xfrm>
            <a:off x="5149850" y="1181100"/>
            <a:ext cx="739775" cy="2306638"/>
          </a:xfrm>
          <a:prstGeom prst="rect">
            <a:avLst/>
          </a:prstGeom>
          <a:solidFill>
            <a:srgbClr val="990033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32" name="Rectangle 4"/>
          <p:cNvSpPr>
            <a:spLocks noChangeArrowheads="1"/>
          </p:cNvSpPr>
          <p:nvPr/>
        </p:nvSpPr>
        <p:spPr bwMode="auto">
          <a:xfrm>
            <a:off x="2428875" y="2044700"/>
            <a:ext cx="739775" cy="1443038"/>
          </a:xfrm>
          <a:prstGeom prst="rect">
            <a:avLst/>
          </a:prstGeom>
          <a:solidFill>
            <a:srgbClr val="6666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33" name="Rectangle 5"/>
          <p:cNvSpPr>
            <a:spLocks noChangeArrowheads="1"/>
          </p:cNvSpPr>
          <p:nvPr/>
        </p:nvSpPr>
        <p:spPr bwMode="auto">
          <a:xfrm>
            <a:off x="1692275" y="1181100"/>
            <a:ext cx="739775" cy="2306638"/>
          </a:xfrm>
          <a:prstGeom prst="rect">
            <a:avLst/>
          </a:prstGeom>
          <a:solidFill>
            <a:srgbClr val="990033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grpSp>
        <p:nvGrpSpPr>
          <p:cNvPr id="27654" name="Group 6"/>
          <p:cNvGrpSpPr>
            <a:grpSpLocks/>
          </p:cNvGrpSpPr>
          <p:nvPr/>
        </p:nvGrpSpPr>
        <p:grpSpPr bwMode="auto">
          <a:xfrm>
            <a:off x="3151188" y="1397000"/>
            <a:ext cx="5259388" cy="4850462"/>
            <a:chOff x="1954" y="890"/>
            <a:chExt cx="3313" cy="3078"/>
          </a:xfrm>
        </p:grpSpPr>
        <p:sp>
          <p:nvSpPr>
            <p:cNvPr id="22559" name="Rectangle 7"/>
            <p:cNvSpPr>
              <a:spLocks noChangeArrowheads="1"/>
            </p:cNvSpPr>
            <p:nvPr/>
          </p:nvSpPr>
          <p:spPr bwMode="auto">
            <a:xfrm>
              <a:off x="4118" y="1608"/>
              <a:ext cx="466" cy="591"/>
            </a:xfrm>
            <a:prstGeom prst="rect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l">
                <a:defRPr/>
              </a:pPr>
              <a:endParaRPr lang="en-GB">
                <a:solidFill>
                  <a:srgbClr val="000000"/>
                </a:solidFill>
                <a:latin typeface="Arial" pitchFamily="34" charset="0"/>
                <a:cs typeface="+mn-cs"/>
              </a:endParaRPr>
            </a:p>
          </p:txBody>
        </p:sp>
        <p:sp>
          <p:nvSpPr>
            <p:cNvPr id="22560" name="Rectangle 8"/>
            <p:cNvSpPr>
              <a:spLocks noChangeArrowheads="1"/>
            </p:cNvSpPr>
            <p:nvPr/>
          </p:nvSpPr>
          <p:spPr bwMode="auto">
            <a:xfrm>
              <a:off x="1954" y="890"/>
              <a:ext cx="466" cy="1317"/>
            </a:xfrm>
            <a:prstGeom prst="rect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l">
                <a:defRPr/>
              </a:pPr>
              <a:endParaRPr lang="en-GB">
                <a:solidFill>
                  <a:srgbClr val="000000"/>
                </a:solidFill>
                <a:latin typeface="Arial" pitchFamily="34" charset="0"/>
                <a:cs typeface="+mn-cs"/>
              </a:endParaRPr>
            </a:p>
          </p:txBody>
        </p:sp>
        <p:sp>
          <p:nvSpPr>
            <p:cNvPr id="22561" name="Rectangle 9"/>
            <p:cNvSpPr>
              <a:spLocks noChangeArrowheads="1"/>
            </p:cNvSpPr>
            <p:nvPr/>
          </p:nvSpPr>
          <p:spPr bwMode="auto">
            <a:xfrm>
              <a:off x="4317" y="3776"/>
              <a:ext cx="227" cy="119"/>
            </a:xfrm>
            <a:prstGeom prst="rect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en-GB" b="1">
                <a:solidFill>
                  <a:srgbClr val="000000"/>
                </a:solidFill>
                <a:latin typeface="Arial" pitchFamily="34" charset="0"/>
                <a:cs typeface="+mn-cs"/>
              </a:endParaRPr>
            </a:p>
          </p:txBody>
        </p:sp>
        <p:sp>
          <p:nvSpPr>
            <p:cNvPr id="22562" name="Text Box 10"/>
            <p:cNvSpPr txBox="1">
              <a:spLocks noChangeArrowheads="1"/>
            </p:cNvSpPr>
            <p:nvPr/>
          </p:nvSpPr>
          <p:spPr bwMode="auto">
            <a:xfrm>
              <a:off x="4544" y="3776"/>
              <a:ext cx="723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GB" sz="1400" b="1" dirty="0">
                  <a:solidFill>
                    <a:srgbClr val="000000"/>
                  </a:solidFill>
                  <a:latin typeface="Arial" pitchFamily="34" charset="0"/>
                  <a:cs typeface="+mn-cs"/>
                </a:rPr>
                <a:t>Confidence</a:t>
              </a:r>
            </a:p>
          </p:txBody>
        </p:sp>
      </p:grpSp>
      <p:sp>
        <p:nvSpPr>
          <p:cNvPr id="22535" name="Text Box 11"/>
          <p:cNvSpPr txBox="1">
            <a:spLocks noChangeArrowheads="1"/>
          </p:cNvSpPr>
          <p:nvPr/>
        </p:nvSpPr>
        <p:spPr bwMode="auto">
          <a:xfrm>
            <a:off x="1514475" y="4146550"/>
            <a:ext cx="70231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defRPr/>
            </a:pPr>
            <a:r>
              <a:rPr lang="en-GB" b="1" dirty="0">
                <a:solidFill>
                  <a:srgbClr val="000000"/>
                </a:solidFill>
                <a:latin typeface="Arial" pitchFamily="34" charset="0"/>
                <a:cs typeface="+mn-cs"/>
              </a:rPr>
              <a:t>More Elite		              Vs.	Less Elite   </a:t>
            </a:r>
          </a:p>
        </p:txBody>
      </p:sp>
      <p:sp>
        <p:nvSpPr>
          <p:cNvPr id="22536" name="Line 12"/>
          <p:cNvSpPr>
            <a:spLocks noChangeShapeType="1"/>
          </p:cNvSpPr>
          <p:nvPr/>
        </p:nvSpPr>
        <p:spPr bwMode="auto">
          <a:xfrm>
            <a:off x="4500563" y="820738"/>
            <a:ext cx="0" cy="316865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</p:spPr>
        <p:txBody>
          <a:bodyPr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37" name="Rectangle 13"/>
          <p:cNvSpPr>
            <a:spLocks noChangeArrowheads="1"/>
          </p:cNvSpPr>
          <p:nvPr/>
        </p:nvSpPr>
        <p:spPr bwMode="auto">
          <a:xfrm>
            <a:off x="6896100" y="5231433"/>
            <a:ext cx="395288" cy="188912"/>
          </a:xfrm>
          <a:prstGeom prst="rect">
            <a:avLst/>
          </a:prstGeom>
          <a:solidFill>
            <a:srgbClr val="990033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38" name="Text Box 14"/>
          <p:cNvSpPr txBox="1">
            <a:spLocks noChangeArrowheads="1"/>
          </p:cNvSpPr>
          <p:nvPr/>
        </p:nvSpPr>
        <p:spPr bwMode="auto">
          <a:xfrm>
            <a:off x="7291388" y="5160294"/>
            <a:ext cx="9112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400" b="1" dirty="0">
                <a:solidFill>
                  <a:srgbClr val="000000"/>
                </a:solidFill>
                <a:latin typeface="Arial" pitchFamily="34" charset="0"/>
                <a:cs typeface="+mn-cs"/>
              </a:rPr>
              <a:t>Intensity</a:t>
            </a:r>
          </a:p>
        </p:txBody>
      </p:sp>
      <p:sp>
        <p:nvSpPr>
          <p:cNvPr id="22539" name="Rectangle 15"/>
          <p:cNvSpPr>
            <a:spLocks noChangeArrowheads="1"/>
          </p:cNvSpPr>
          <p:nvPr/>
        </p:nvSpPr>
        <p:spPr bwMode="auto">
          <a:xfrm>
            <a:off x="6906703" y="5620544"/>
            <a:ext cx="395288" cy="188912"/>
          </a:xfrm>
          <a:prstGeom prst="rect">
            <a:avLst/>
          </a:prstGeom>
          <a:solidFill>
            <a:srgbClr val="6666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GB" b="1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40" name="Text Box 16"/>
          <p:cNvSpPr txBox="1">
            <a:spLocks noChangeArrowheads="1"/>
          </p:cNvSpPr>
          <p:nvPr/>
        </p:nvSpPr>
        <p:spPr bwMode="auto">
          <a:xfrm>
            <a:off x="7326313" y="5562600"/>
            <a:ext cx="9525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400" b="1" dirty="0">
                <a:solidFill>
                  <a:srgbClr val="000000"/>
                </a:solidFill>
                <a:latin typeface="Arial" pitchFamily="34" charset="0"/>
                <a:cs typeface="+mn-cs"/>
              </a:rPr>
              <a:t>Direction</a:t>
            </a:r>
          </a:p>
        </p:txBody>
      </p:sp>
      <p:sp>
        <p:nvSpPr>
          <p:cNvPr id="22541" name="Text Box 17"/>
          <p:cNvSpPr txBox="1">
            <a:spLocks noChangeArrowheads="1"/>
          </p:cNvSpPr>
          <p:nvPr/>
        </p:nvSpPr>
        <p:spPr bwMode="auto">
          <a:xfrm>
            <a:off x="1482725" y="2927350"/>
            <a:ext cx="184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>
              <a:defRPr/>
            </a:pPr>
            <a:endParaRPr lang="en-GB" b="1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42" name="Text Box 18"/>
          <p:cNvSpPr txBox="1">
            <a:spLocks noChangeArrowheads="1"/>
          </p:cNvSpPr>
          <p:nvPr/>
        </p:nvSpPr>
        <p:spPr bwMode="auto">
          <a:xfrm>
            <a:off x="239713" y="692150"/>
            <a:ext cx="1020762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600" b="1">
                <a:solidFill>
                  <a:srgbClr val="000000"/>
                </a:solidFill>
                <a:latin typeface="Arial" pitchFamily="34" charset="0"/>
                <a:cs typeface="+mn-cs"/>
              </a:rPr>
              <a:t>High </a:t>
            </a:r>
          </a:p>
          <a:p>
            <a:pPr>
              <a:defRPr/>
            </a:pPr>
            <a:r>
              <a:rPr lang="en-GB" sz="1600" b="1">
                <a:solidFill>
                  <a:srgbClr val="000000"/>
                </a:solidFill>
                <a:latin typeface="Arial" pitchFamily="34" charset="0"/>
                <a:cs typeface="+mn-cs"/>
              </a:rPr>
              <a:t>Intensity</a:t>
            </a:r>
          </a:p>
        </p:txBody>
      </p:sp>
      <p:sp>
        <p:nvSpPr>
          <p:cNvPr id="22543" name="Text Box 19"/>
          <p:cNvSpPr txBox="1">
            <a:spLocks noChangeArrowheads="1"/>
          </p:cNvSpPr>
          <p:nvPr/>
        </p:nvSpPr>
        <p:spPr bwMode="auto">
          <a:xfrm>
            <a:off x="187325" y="3003550"/>
            <a:ext cx="1020763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600" b="1">
                <a:solidFill>
                  <a:srgbClr val="000000"/>
                </a:solidFill>
                <a:latin typeface="Arial" pitchFamily="34" charset="0"/>
                <a:cs typeface="+mn-cs"/>
              </a:rPr>
              <a:t>Low </a:t>
            </a:r>
          </a:p>
          <a:p>
            <a:pPr>
              <a:defRPr/>
            </a:pPr>
            <a:r>
              <a:rPr lang="en-GB" sz="1600" b="1">
                <a:solidFill>
                  <a:srgbClr val="000000"/>
                </a:solidFill>
                <a:latin typeface="Arial" pitchFamily="34" charset="0"/>
                <a:cs typeface="+mn-cs"/>
              </a:rPr>
              <a:t>Intensity</a:t>
            </a:r>
          </a:p>
        </p:txBody>
      </p:sp>
      <p:sp>
        <p:nvSpPr>
          <p:cNvPr id="22544" name="Line 20"/>
          <p:cNvSpPr>
            <a:spLocks noChangeShapeType="1"/>
          </p:cNvSpPr>
          <p:nvPr/>
        </p:nvSpPr>
        <p:spPr bwMode="auto">
          <a:xfrm flipV="1">
            <a:off x="1304925" y="892175"/>
            <a:ext cx="26988" cy="2589213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45" name="Line 21"/>
          <p:cNvSpPr>
            <a:spLocks noChangeShapeType="1"/>
          </p:cNvSpPr>
          <p:nvPr/>
        </p:nvSpPr>
        <p:spPr bwMode="auto">
          <a:xfrm>
            <a:off x="1357313" y="3484563"/>
            <a:ext cx="71755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46" name="Oval 22"/>
          <p:cNvSpPr>
            <a:spLocks noChangeArrowheads="1"/>
          </p:cNvSpPr>
          <p:nvPr/>
        </p:nvSpPr>
        <p:spPr bwMode="auto">
          <a:xfrm>
            <a:off x="1176338" y="3365500"/>
            <a:ext cx="217487" cy="2159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47" name="Text Box 23"/>
          <p:cNvSpPr txBox="1">
            <a:spLocks noChangeArrowheads="1"/>
          </p:cNvSpPr>
          <p:nvPr/>
        </p:nvSpPr>
        <p:spPr bwMode="auto">
          <a:xfrm>
            <a:off x="8270875" y="4305300"/>
            <a:ext cx="477838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600" b="1">
                <a:solidFill>
                  <a:srgbClr val="000000"/>
                </a:solidFill>
                <a:latin typeface="Arial" pitchFamily="34" charset="0"/>
                <a:cs typeface="+mn-cs"/>
              </a:rPr>
              <a:t>-ve</a:t>
            </a:r>
          </a:p>
        </p:txBody>
      </p:sp>
      <p:sp>
        <p:nvSpPr>
          <p:cNvPr id="22548" name="Text Box 24"/>
          <p:cNvSpPr txBox="1">
            <a:spLocks noChangeArrowheads="1"/>
          </p:cNvSpPr>
          <p:nvPr/>
        </p:nvSpPr>
        <p:spPr bwMode="auto">
          <a:xfrm>
            <a:off x="8202613" y="2246313"/>
            <a:ext cx="52863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600" b="1">
                <a:solidFill>
                  <a:srgbClr val="000000"/>
                </a:solidFill>
                <a:latin typeface="Arial" pitchFamily="34" charset="0"/>
                <a:cs typeface="+mn-cs"/>
              </a:rPr>
              <a:t>+ve</a:t>
            </a:r>
          </a:p>
        </p:txBody>
      </p:sp>
      <p:sp>
        <p:nvSpPr>
          <p:cNvPr id="22549" name="Text Box 25"/>
          <p:cNvSpPr txBox="1">
            <a:spLocks noChangeArrowheads="1"/>
          </p:cNvSpPr>
          <p:nvPr/>
        </p:nvSpPr>
        <p:spPr bwMode="auto">
          <a:xfrm>
            <a:off x="5227638" y="2855913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>
              <a:defRPr/>
            </a:pPr>
            <a:endParaRPr lang="en-GB" b="1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50" name="Line 26"/>
          <p:cNvSpPr>
            <a:spLocks noChangeShapeType="1"/>
          </p:cNvSpPr>
          <p:nvPr/>
        </p:nvSpPr>
        <p:spPr bwMode="auto">
          <a:xfrm flipV="1">
            <a:off x="8520113" y="2582863"/>
            <a:ext cx="1587" cy="172878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51" name="Oval 27"/>
          <p:cNvSpPr>
            <a:spLocks noChangeArrowheads="1"/>
          </p:cNvSpPr>
          <p:nvPr/>
        </p:nvSpPr>
        <p:spPr bwMode="auto">
          <a:xfrm>
            <a:off x="8410575" y="3387725"/>
            <a:ext cx="217488" cy="2159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l">
              <a:defRPr/>
            </a:pPr>
            <a:endParaRPr lang="en-GB">
              <a:solidFill>
                <a:srgbClr val="000000"/>
              </a:solidFill>
              <a:latin typeface="Arial" pitchFamily="34" charset="0"/>
              <a:cs typeface="+mn-cs"/>
            </a:endParaRPr>
          </a:p>
        </p:txBody>
      </p:sp>
      <p:sp>
        <p:nvSpPr>
          <p:cNvPr id="22552" name="Text Box 28"/>
          <p:cNvSpPr txBox="1">
            <a:spLocks noChangeArrowheads="1"/>
          </p:cNvSpPr>
          <p:nvPr/>
        </p:nvSpPr>
        <p:spPr bwMode="auto">
          <a:xfrm>
            <a:off x="1601788" y="728663"/>
            <a:ext cx="963612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>
              <a:defRPr/>
            </a:pPr>
            <a:r>
              <a:rPr lang="en-GB" sz="1600" b="1" i="1" dirty="0">
                <a:solidFill>
                  <a:srgbClr val="000000"/>
                </a:solidFill>
                <a:latin typeface="Arial" pitchFamily="34" charset="0"/>
                <a:cs typeface="+mn-cs"/>
              </a:rPr>
              <a:t>Group 1</a:t>
            </a:r>
          </a:p>
        </p:txBody>
      </p:sp>
      <p:sp>
        <p:nvSpPr>
          <p:cNvPr id="22553" name="Text Box 29"/>
          <p:cNvSpPr txBox="1">
            <a:spLocks noChangeArrowheads="1"/>
          </p:cNvSpPr>
          <p:nvPr/>
        </p:nvSpPr>
        <p:spPr bwMode="auto">
          <a:xfrm>
            <a:off x="5032375" y="728663"/>
            <a:ext cx="96361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>
              <a:defRPr/>
            </a:pPr>
            <a:r>
              <a:rPr lang="en-GB" sz="1600" b="1" i="1">
                <a:solidFill>
                  <a:srgbClr val="000000"/>
                </a:solidFill>
                <a:latin typeface="Arial" pitchFamily="34" charset="0"/>
                <a:cs typeface="+mn-cs"/>
              </a:rPr>
              <a:t>Group 2</a:t>
            </a:r>
          </a:p>
        </p:txBody>
      </p:sp>
      <p:sp>
        <p:nvSpPr>
          <p:cNvPr id="22554" name="Text Box 31"/>
          <p:cNvSpPr txBox="1">
            <a:spLocks noChangeArrowheads="1"/>
          </p:cNvSpPr>
          <p:nvPr/>
        </p:nvSpPr>
        <p:spPr bwMode="auto">
          <a:xfrm>
            <a:off x="1504950" y="4470400"/>
            <a:ext cx="70231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defRPr/>
            </a:pPr>
            <a:r>
              <a:rPr lang="en-GB" b="1" dirty="0">
                <a:solidFill>
                  <a:srgbClr val="000000"/>
                </a:solidFill>
                <a:latin typeface="Arial" pitchFamily="34" charset="0"/>
                <a:cs typeface="+mn-cs"/>
              </a:rPr>
              <a:t>Better Performance	       Vs.	Inferior Performance</a:t>
            </a:r>
          </a:p>
        </p:txBody>
      </p:sp>
      <p:sp>
        <p:nvSpPr>
          <p:cNvPr id="22555" name="Text Box 32"/>
          <p:cNvSpPr txBox="1">
            <a:spLocks noChangeArrowheads="1"/>
          </p:cNvSpPr>
          <p:nvPr/>
        </p:nvSpPr>
        <p:spPr bwMode="auto">
          <a:xfrm>
            <a:off x="1517650" y="4783138"/>
            <a:ext cx="70231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defRPr/>
            </a:pPr>
            <a:r>
              <a:rPr lang="en-GB" b="1" dirty="0">
                <a:solidFill>
                  <a:srgbClr val="000000"/>
                </a:solidFill>
                <a:latin typeface="Arial" pitchFamily="34" charset="0"/>
                <a:cs typeface="+mn-cs"/>
              </a:rPr>
              <a:t>Greater Control		       Vs.	Lack of Control</a:t>
            </a:r>
          </a:p>
        </p:txBody>
      </p:sp>
      <p:sp>
        <p:nvSpPr>
          <p:cNvPr id="22556" name="Text Box 33"/>
          <p:cNvSpPr txBox="1">
            <a:spLocks noChangeArrowheads="1"/>
          </p:cNvSpPr>
          <p:nvPr/>
        </p:nvSpPr>
        <p:spPr bwMode="auto">
          <a:xfrm>
            <a:off x="1520825" y="5091113"/>
            <a:ext cx="70231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defRPr/>
            </a:pPr>
            <a:r>
              <a:rPr lang="en-GB" b="1" dirty="0">
                <a:solidFill>
                  <a:srgbClr val="000000"/>
                </a:solidFill>
                <a:latin typeface="Arial" pitchFamily="34" charset="0"/>
                <a:cs typeface="+mn-cs"/>
              </a:rPr>
              <a:t>Experienced		              Vs.	Inexperienced</a:t>
            </a:r>
          </a:p>
        </p:txBody>
      </p:sp>
      <p:sp>
        <p:nvSpPr>
          <p:cNvPr id="22557" name="Text Box 34"/>
          <p:cNvSpPr txBox="1">
            <a:spLocks noChangeArrowheads="1"/>
          </p:cNvSpPr>
          <p:nvPr/>
        </p:nvSpPr>
        <p:spPr bwMode="auto">
          <a:xfrm>
            <a:off x="1520825" y="5407025"/>
            <a:ext cx="70231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defRPr/>
            </a:pPr>
            <a:r>
              <a:rPr lang="en-GB" b="1" dirty="0">
                <a:solidFill>
                  <a:srgbClr val="000000"/>
                </a:solidFill>
                <a:latin typeface="Arial" pitchFamily="34" charset="0"/>
                <a:cs typeface="+mn-cs"/>
              </a:rPr>
              <a:t>More Competitive	       Vs.	Less Competitive</a:t>
            </a:r>
          </a:p>
        </p:txBody>
      </p:sp>
      <p:sp>
        <p:nvSpPr>
          <p:cNvPr id="22558" name="Text Box 35"/>
          <p:cNvSpPr txBox="1">
            <a:spLocks noChangeArrowheads="1"/>
          </p:cNvSpPr>
          <p:nvPr/>
        </p:nvSpPr>
        <p:spPr bwMode="auto">
          <a:xfrm>
            <a:off x="1548094" y="5715000"/>
            <a:ext cx="70231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defRPr/>
            </a:pPr>
            <a:r>
              <a:rPr lang="en-GB" b="1" dirty="0">
                <a:solidFill>
                  <a:srgbClr val="000000"/>
                </a:solidFill>
                <a:latin typeface="Arial" pitchFamily="34" charset="0"/>
                <a:cs typeface="+mn-cs"/>
              </a:rPr>
              <a:t>Better Coping		      Vs. 	Worse Coping</a:t>
            </a:r>
          </a:p>
        </p:txBody>
      </p:sp>
    </p:spTree>
    <p:extLst>
      <p:ext uri="{BB962C8B-B14F-4D97-AF65-F5344CB8AC3E}">
        <p14:creationId xmlns:p14="http://schemas.microsoft.com/office/powerpoint/2010/main" val="22804871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Rectangle 2"/>
          <p:cNvSpPr>
            <a:spLocks noGrp="1" noChangeArrowheads="1"/>
          </p:cNvSpPr>
          <p:nvPr>
            <p:ph type="title"/>
          </p:nvPr>
        </p:nvSpPr>
        <p:spPr>
          <a:xfrm>
            <a:off x="415925" y="885265"/>
            <a:ext cx="8308975" cy="1143000"/>
          </a:xfrm>
        </p:spPr>
        <p:txBody>
          <a:bodyPr/>
          <a:lstStyle/>
          <a:p>
            <a:pPr eaLnBrk="1" hangingPunct="1"/>
            <a:r>
              <a:rPr lang="en-GB" b="1" dirty="0"/>
              <a:t>What do we still need to know</a:t>
            </a:r>
            <a:endParaRPr lang="en-US" b="1" dirty="0"/>
          </a:p>
        </p:txBody>
      </p:sp>
      <p:sp>
        <p:nvSpPr>
          <p:cNvPr id="28676" name="Rectangle 3"/>
          <p:cNvSpPr>
            <a:spLocks noGrp="1" noChangeArrowheads="1"/>
          </p:cNvSpPr>
          <p:nvPr>
            <p:ph idx="1"/>
          </p:nvPr>
        </p:nvSpPr>
        <p:spPr>
          <a:xfrm>
            <a:off x="739775" y="2502306"/>
            <a:ext cx="7662864" cy="3534957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/>
              <a:t>Facilitative interpretations associated with a range of positive personal and performance attributes</a:t>
            </a:r>
          </a:p>
          <a:p>
            <a:pPr lvl="1" eaLnBrk="1" hangingPunct="1">
              <a:defRPr/>
            </a:pPr>
            <a:r>
              <a:rPr lang="en-GB" dirty="0"/>
              <a:t>Therefore, perhaps worth developing a facilitative interpretation?</a:t>
            </a:r>
          </a:p>
          <a:p>
            <a:pPr eaLnBrk="1" hangingPunct="1">
              <a:defRPr/>
            </a:pPr>
            <a:r>
              <a:rPr lang="en-GB" dirty="0"/>
              <a:t>What we don’t know…..</a:t>
            </a:r>
          </a:p>
          <a:p>
            <a:pPr lvl="1" eaLnBrk="1" hangingPunct="1">
              <a:defRPr/>
            </a:pPr>
            <a:r>
              <a:rPr lang="en-GB" dirty="0"/>
              <a:t>How and why?</a:t>
            </a:r>
          </a:p>
          <a:p>
            <a:pPr lvl="1" eaLnBrk="1" hangingPunct="1">
              <a:defRPr/>
            </a:pPr>
            <a:r>
              <a:rPr lang="en-GB" dirty="0"/>
              <a:t>Development of facilitation?</a:t>
            </a:r>
          </a:p>
          <a:p>
            <a:pPr lvl="1" eaLnBrk="1" hangingPunct="1">
              <a:defRPr/>
            </a:pPr>
            <a:r>
              <a:rPr lang="en-GB" dirty="0"/>
              <a:t>Can debilitation be restructured?</a:t>
            </a:r>
          </a:p>
          <a:p>
            <a:pPr lvl="1" eaLnBrk="1" hangingPunct="1">
              <a:defRPr/>
            </a:pPr>
            <a:r>
              <a:rPr lang="en-GB" dirty="0"/>
              <a:t>What about frequency of cognitive intrusions?</a:t>
            </a:r>
          </a:p>
        </p:txBody>
      </p:sp>
    </p:spTree>
    <p:extLst>
      <p:ext uri="{BB962C8B-B14F-4D97-AF65-F5344CB8AC3E}">
        <p14:creationId xmlns:p14="http://schemas.microsoft.com/office/powerpoint/2010/main" val="3275019375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338</TotalTime>
  <Words>1261</Words>
  <Application>Microsoft Macintosh PowerPoint</Application>
  <PresentationFormat>On-screen Show (4:3)</PresentationFormat>
  <Paragraphs>235</Paragraphs>
  <Slides>27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6" baseType="lpstr">
      <vt:lpstr>ＭＳ Ｐゴシック</vt:lpstr>
      <vt:lpstr>Arial</vt:lpstr>
      <vt:lpstr>Arial Black</vt:lpstr>
      <vt:lpstr>Calibri</vt:lpstr>
      <vt:lpstr>Garamond</vt:lpstr>
      <vt:lpstr>Times New Roman</vt:lpstr>
      <vt:lpstr>Trebuchet MS</vt:lpstr>
      <vt:lpstr>Wingdings</vt:lpstr>
      <vt:lpstr>Berlin</vt:lpstr>
      <vt:lpstr>Anxiety in sport Direction and Frequency   </vt:lpstr>
      <vt:lpstr>Today’s Lecture Overview</vt:lpstr>
      <vt:lpstr> What is stress?  </vt:lpstr>
      <vt:lpstr> Interactional Definition </vt:lpstr>
      <vt:lpstr> Anxiety </vt:lpstr>
      <vt:lpstr> Measurement Developments Unidimensional Anxiety </vt:lpstr>
      <vt:lpstr> Measurement Developments Multidimensional Anxiety </vt:lpstr>
      <vt:lpstr>RESEARCH AREAS (Multidimensional Anxiety)</vt:lpstr>
      <vt:lpstr> MEASUREMENT CRITICISMS </vt:lpstr>
      <vt:lpstr>MEASUREMENT CRITICISMS </vt:lpstr>
      <vt:lpstr>An Important Point</vt:lpstr>
      <vt:lpstr> Contrary Evidence: Test Anxiety </vt:lpstr>
      <vt:lpstr> Initial Evidence: Sport Psychology </vt:lpstr>
      <vt:lpstr>Recent Evidence: Sport Psychology</vt:lpstr>
      <vt:lpstr>Anecdotal criticisms of American Viewpoint: </vt:lpstr>
      <vt:lpstr>Direction Introduced into Sport Psychology Literature (Jones, 1991)</vt:lpstr>
      <vt:lpstr>Additional Measurement Scale</vt:lpstr>
      <vt:lpstr>Recap…. </vt:lpstr>
      <vt:lpstr>Research Progress</vt:lpstr>
      <vt:lpstr>Quantitative Support for Direction: Individual Difference Studies</vt:lpstr>
      <vt:lpstr>Study in Detail: Skill level</vt:lpstr>
      <vt:lpstr>Focus on Analysis:  ANOVA Summary</vt:lpstr>
      <vt:lpstr>Study 2 in Detail: Control Model</vt:lpstr>
      <vt:lpstr>Study 2 in Detail:</vt:lpstr>
      <vt:lpstr>Summary Of Quantitative Studies</vt:lpstr>
      <vt:lpstr>PowerPoint Presentation</vt:lpstr>
      <vt:lpstr>What do we still need to know</vt:lpstr>
    </vt:vector>
  </TitlesOfParts>
  <Manager/>
  <Company>Trinity Saint David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SHSS Levell 5 Sport Psychology</dc:title>
  <dc:subject/>
  <dc:creator>SHOE4</dc:creator>
  <cp:keywords/>
  <dc:description/>
  <cp:lastModifiedBy>Alison Connaughton</cp:lastModifiedBy>
  <cp:revision>20</cp:revision>
  <dcterms:created xsi:type="dcterms:W3CDTF">2016-02-08T21:35:19Z</dcterms:created>
  <dcterms:modified xsi:type="dcterms:W3CDTF">2026-09-16T15:42:34Z</dcterms:modified>
  <cp:category/>
</cp:coreProperties>
</file>