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69" r:id="rId3"/>
    <p:sldId id="266" r:id="rId4"/>
    <p:sldId id="256" r:id="rId5"/>
    <p:sldId id="257" r:id="rId6"/>
    <p:sldId id="258" r:id="rId7"/>
    <p:sldId id="259" r:id="rId8"/>
    <p:sldId id="260" r:id="rId9"/>
    <p:sldId id="261" r:id="rId10"/>
    <p:sldId id="262" r:id="rId11"/>
    <p:sldId id="264" r:id="rId12"/>
    <p:sldId id="265"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92D818-D64D-4278-96EC-27C457CF19C8}" v="10" dt="2023-05-25T19:38:21.6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375" autoAdjust="0"/>
  </p:normalViewPr>
  <p:slideViewPr>
    <p:cSldViewPr snapToGrid="0">
      <p:cViewPr varScale="1">
        <p:scale>
          <a:sx n="52" d="100"/>
          <a:sy n="52" d="100"/>
        </p:scale>
        <p:origin x="122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yulyay sali" userId="48b5ffa0d542122b" providerId="LiveId" clId="{5592D818-D64D-4278-96EC-27C457CF19C8}"/>
    <pc:docChg chg="custSel modSld">
      <pc:chgData name="gyulyay sali" userId="48b5ffa0d542122b" providerId="LiveId" clId="{5592D818-D64D-4278-96EC-27C457CF19C8}" dt="2023-05-25T21:40:42.297" v="322" actId="20577"/>
      <pc:docMkLst>
        <pc:docMk/>
      </pc:docMkLst>
      <pc:sldChg chg="modSp mod">
        <pc:chgData name="gyulyay sali" userId="48b5ffa0d542122b" providerId="LiveId" clId="{5592D818-D64D-4278-96EC-27C457CF19C8}" dt="2023-05-25T21:40:42.297" v="322" actId="20577"/>
        <pc:sldMkLst>
          <pc:docMk/>
          <pc:sldMk cId="3723831003" sldId="268"/>
        </pc:sldMkLst>
        <pc:spChg chg="mod">
          <ac:chgData name="gyulyay sali" userId="48b5ffa0d542122b" providerId="LiveId" clId="{5592D818-D64D-4278-96EC-27C457CF19C8}" dt="2023-05-25T21:40:42.297" v="322" actId="20577"/>
          <ac:spMkLst>
            <pc:docMk/>
            <pc:sldMk cId="3723831003" sldId="268"/>
            <ac:spMk id="3" creationId="{D18EC9D9-A510-9785-8D25-940F474232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10C1BB-6DC1-4EF0-9E87-90974F0BAA04}" type="datetimeFigureOut">
              <a:rPr lang="en-US" smtClean="0"/>
              <a:t>5/25/2023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D90372-1513-45C9-81B7-2EC3927EF109}" type="slidenum">
              <a:rPr lang="en-US" smtClean="0"/>
              <a:t>‹#›</a:t>
            </a:fld>
            <a:endParaRPr lang="en-US"/>
          </a:p>
        </p:txBody>
      </p:sp>
    </p:spTree>
    <p:extLst>
      <p:ext uri="{BB962C8B-B14F-4D97-AF65-F5344CB8AC3E}">
        <p14:creationId xmlns:p14="http://schemas.microsoft.com/office/powerpoint/2010/main" val="2657950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Quality service is the level of excellence and satisfaction delivered to clients or visitors. It entails surpassing client expectations by providing reliable, consistent, and customised service (</a:t>
            </a:r>
            <a:r>
              <a:rPr lang="en-GB" sz="1800" dirty="0" err="1">
                <a:solidFill>
                  <a:srgbClr val="222222"/>
                </a:solidFill>
                <a:effectLst/>
                <a:latin typeface="Arial" panose="020B0604020202020204" pitchFamily="34" charset="0"/>
                <a:ea typeface="Calibri" panose="020F0502020204030204" pitchFamily="34" charset="0"/>
              </a:rPr>
              <a:t>Limakrisna</a:t>
            </a:r>
            <a:r>
              <a:rPr lang="en-GB" sz="1800" dirty="0">
                <a:solidFill>
                  <a:srgbClr val="222222"/>
                </a:solidFill>
                <a:effectLst/>
                <a:latin typeface="Arial" panose="020B0604020202020204" pitchFamily="34" charset="0"/>
                <a:ea typeface="Calibri" panose="020F0502020204030204" pitchFamily="34" charset="0"/>
              </a:rPr>
              <a:t> and Ali, 2016</a:t>
            </a:r>
            <a:r>
              <a:rPr lang="en-GB" sz="1200" kern="100" dirty="0">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Hospitality is the art of establishing a warm, welcome, and pleasant environment for guests. It includes genuine care, attention, and kindness shown to visitors, making them feel at ease, respected, and appreciated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et al., 2020).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Guest service is the precise services and amenities offered to visitors during their stay at a hotel or hospitality organisation. It includes check-in and check-out procedures, room cleanliness and amenities, eating options, recreational facilities, concierge services, and any other services that improve visitor comfort and pleasure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Buhalis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Moldavska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2022).</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This presentation will give an overview of InterContinental Hotels and Resorts, its main consumers, guest services and facilities, the importance of hospitality, and meeting/exceeding guest expectations.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4D90372-1513-45C9-81B7-2EC3927EF109}" type="slidenum">
              <a:rPr lang="en-US" smtClean="0"/>
              <a:t>3</a:t>
            </a:fld>
            <a:endParaRPr lang="en-US"/>
          </a:p>
        </p:txBody>
      </p:sp>
    </p:spTree>
    <p:extLst>
      <p:ext uri="{BB962C8B-B14F-4D97-AF65-F5344CB8AC3E}">
        <p14:creationId xmlns:p14="http://schemas.microsoft.com/office/powerpoint/2010/main" val="566153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InterContinental Hotels and Resorts are a prestigious luxury brand in the IHG InterContinental Hotels Group a globally renowned hotel company that operates in over 100 countries. Among the brands within IHG's portfolio, InterContinental Hotels and Resorts with a rich heritage and a legacy spanning over 70 years exudes refined elegance and offers an unparalleled level of service (IHG, 2023). Its properties are strategically located in key destinations worldwide, attracting discerning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travelers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who seek sophistication and exclusivity in their accommodations. InterContinental Hotels and Resorts places a strong emphasis on providing guests with impeccable service and immersive experiences. The brand's commitment to delivering extraordinary hospitality has earned it a reputation for exceeding guest expectations (IHG, 2023).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4D90372-1513-45C9-81B7-2EC3927EF109}" type="slidenum">
              <a:rPr lang="en-US" smtClean="0"/>
              <a:t>4</a:t>
            </a:fld>
            <a:endParaRPr lang="en-US"/>
          </a:p>
        </p:txBody>
      </p:sp>
    </p:spTree>
    <p:extLst>
      <p:ext uri="{BB962C8B-B14F-4D97-AF65-F5344CB8AC3E}">
        <p14:creationId xmlns:p14="http://schemas.microsoft.com/office/powerpoint/2010/main" val="2651108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One of the primary customers of InterContinental Hotels and Resorts are travellers seeking elegant and exquisite lodgings. The brand attracts to wealthy consumers, business travellers, and leisure travellers that seek great service, exquisite design, and profound experiences. These customers like finer things in life and are prepared to spend money on luxury lodgings that combine elegance, comfort, and perfect attention to detail (IHG, 2023). Again, business travellers make up an important component of InterContinental Hotels and Resorts' customer base. The brand attracts corporate executives, professionals, and VIPs who demand elegant lodgings and easy access to business facilities due to its strategic positions in significant business destinations. Another major consumer category for InterContinental Hotels and Resorts is leisure tourists looking for a premium and indelible holiday experience (Koushik et al., 2012).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4D90372-1513-45C9-81B7-2EC3927EF109}" type="slidenum">
              <a:rPr lang="en-US" smtClean="0"/>
              <a:t>5</a:t>
            </a:fld>
            <a:endParaRPr lang="en-US"/>
          </a:p>
        </p:txBody>
      </p:sp>
    </p:spTree>
    <p:extLst>
      <p:ext uri="{BB962C8B-B14F-4D97-AF65-F5344CB8AC3E}">
        <p14:creationId xmlns:p14="http://schemas.microsoft.com/office/powerpoint/2010/main" val="2351487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InterContinental Hotels and Resorts is widely recognised resort for providing exceptional customised service. Guests are welcomed cordially and given a tailored check-in experience from the time they arrive. The staff strives to learn about each client, their preferences, and special requests, guaranteeing a personalised and indelible stay. InterContinental Hotels and Resorts takes pride in providing exquisite rooms that maintain the highest levels of elegance and comfort (Quek, 2012). The guest rooms have been meticulously constructed and fitted with the finest amenities to ensure a really luxurious stay. The brand boasts a collection of exquisite on-site restaurants that showcase diverse cuisine options prepared by renowned chefs. Guests can try a wide range of exquisite delights, from native dishes to international cuisines. InterContinental Hotels and Resorts offers modern health and recreation amenities. Guests have access to well-equipped fitness centres with current workout equipment and personal training option (IHG, 2023).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4D90372-1513-45C9-81B7-2EC3927EF109}" type="slidenum">
              <a:rPr lang="en-US" smtClean="0"/>
              <a:t>6</a:t>
            </a:fld>
            <a:endParaRPr lang="en-US"/>
          </a:p>
        </p:txBody>
      </p:sp>
    </p:spTree>
    <p:extLst>
      <p:ext uri="{BB962C8B-B14F-4D97-AF65-F5344CB8AC3E}">
        <p14:creationId xmlns:p14="http://schemas.microsoft.com/office/powerpoint/2010/main" val="2201177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improve the guest experience, InterContinental Hotels and Resorts provides a variety of in-room services. This offers 24-hour room service, which allows guests to eat at any time of day or night. Concierge services are also available at the hotels to help visitors with bookings, transportation arrangements (IHG, 2023). InterContinental Hotels and Resorts offers specialised spa facilities to encourage wellness and relaxation. Guests may relax and refresh with a choice of spa treatments and therapies.  InterContinental Hotels and Resorts is proud of its outstanding dining and culinary experiences. The on-site restaurants of the restaurant are well-known for their culinary expertise and numerous cuisine alternatives. Each restaurant in the InterContinental Hotels and Resorts portfolio has been carefully selected to provide a one-of-a-kind and indelible dining experience (IHG, 2023).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4D90372-1513-45C9-81B7-2EC3927EF109}" type="slidenum">
              <a:rPr lang="en-US" smtClean="0"/>
              <a:t>7</a:t>
            </a:fld>
            <a:endParaRPr lang="en-US"/>
          </a:p>
        </p:txBody>
      </p:sp>
    </p:spTree>
    <p:extLst>
      <p:ext uri="{BB962C8B-B14F-4D97-AF65-F5344CB8AC3E}">
        <p14:creationId xmlns:p14="http://schemas.microsoft.com/office/powerpoint/2010/main" val="634821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InterContinental Hotels and Resorts places a premium on offering great service and individualised attention to its guests. Every interaction, from warm welcomes to swift check-ins, is designed to exceed guests' expectations. InterContinental Hotels and Resorts aims to build a sense of loyalty among its customers by continually providing high-quality services and amenities (IHG, 2023). Because the brand recognises that trust and happiness are the foundations of loyalty, it places a premium on adapting experiences to specific visitor preferences and needs.  InterContinental Hotels and Resorts works hard to differentiate itself in the competitive hospitality business and build a strong brand reputation. The company presents itself as a premium brand synonymous with elegance and attention to detail by continually providing great guest services and amenities (Quek, 2012).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4D90372-1513-45C9-81B7-2EC3927EF109}" type="slidenum">
              <a:rPr lang="en-US" smtClean="0"/>
              <a:t>8</a:t>
            </a:fld>
            <a:endParaRPr lang="en-US"/>
          </a:p>
        </p:txBody>
      </p:sp>
    </p:spTree>
    <p:extLst>
      <p:ext uri="{BB962C8B-B14F-4D97-AF65-F5344CB8AC3E}">
        <p14:creationId xmlns:p14="http://schemas.microsoft.com/office/powerpoint/2010/main" val="331087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customer services are critical to assuring guest satisfaction and cultivating guest loyalty. Guests who receive outstanding service and have their needs fulfilled promptly and effectively are more likely to have a pleasant experience and build a sense of loyalty to the hotel or brand. Guest services can provide a major competitive edge in a highly competitive market (Ali et al., 2016). Hotels that emphasise and excel at guest service distinguish themselves from their rivals. The quality of a hotel's guest services has a direct influence on its brand reputation and image. A reputation for providing exceptional guest service may result in favourable word-of-mouth recommendations, online reviews, all of which add to a strong brand image. Revenue generation is directly affected by guest services. Satisfied customers are more willing to spend more money on extra services like dining at on-site restaurants and utilising spa facilities (Setia et al., 2013).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4D90372-1513-45C9-81B7-2EC3927EF109}" type="slidenum">
              <a:rPr lang="en-US" smtClean="0"/>
              <a:t>9</a:t>
            </a:fld>
            <a:endParaRPr lang="en-US"/>
          </a:p>
        </p:txBody>
      </p:sp>
    </p:spTree>
    <p:extLst>
      <p:ext uri="{BB962C8B-B14F-4D97-AF65-F5344CB8AC3E}">
        <p14:creationId xmlns:p14="http://schemas.microsoft.com/office/powerpoint/2010/main" val="3838977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3501645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1371700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2542636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74225D-DC12-444C-A32D-8A0633ABA025}"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629089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74225D-DC12-444C-A32D-8A0633ABA025}" type="datetimeFigureOut">
              <a:rPr lang="en-US" smtClean="0"/>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4288188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74225D-DC12-444C-A32D-8A0633ABA025}" type="datetimeFigureOut">
              <a:rPr lang="en-US" smtClean="0"/>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2662339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4225D-DC12-444C-A32D-8A0633ABA025}" type="datetimeFigureOut">
              <a:rPr lang="en-US" smtClean="0"/>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860135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74225D-DC12-444C-A32D-8A0633ABA025}"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3517551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74225D-DC12-444C-A32D-8A0633ABA025}"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2070800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2746119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30339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2830818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22767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654043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940467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4225D-DC12-444C-A32D-8A0633ABA025}"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E41975-14D1-4C9E-B322-2932D79C6B66}" type="slidenum">
              <a:rPr lang="en-US" smtClean="0"/>
              <a:t>‹#›</a:t>
            </a:fld>
            <a:endParaRPr lang="en-US"/>
          </a:p>
        </p:txBody>
      </p:sp>
    </p:spTree>
    <p:extLst>
      <p:ext uri="{BB962C8B-B14F-4D97-AF65-F5344CB8AC3E}">
        <p14:creationId xmlns:p14="http://schemas.microsoft.com/office/powerpoint/2010/main" val="691252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74225D-DC12-444C-A32D-8A0633ABA025}" type="datetimeFigureOut">
              <a:rPr lang="en-US" smtClean="0"/>
              <a:t>5/25/2023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5E41975-14D1-4C9E-B322-2932D79C6B66}" type="slidenum">
              <a:rPr lang="en-US" smtClean="0"/>
              <a:t>‹#›</a:t>
            </a:fld>
            <a:endParaRPr lang="en-US"/>
          </a:p>
        </p:txBody>
      </p:sp>
    </p:spTree>
    <p:extLst>
      <p:ext uri="{BB962C8B-B14F-4D97-AF65-F5344CB8AC3E}">
        <p14:creationId xmlns:p14="http://schemas.microsoft.com/office/powerpoint/2010/main" val="32264533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ihg.com/intercontinental/hotels/us/en/reservatio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EC9D9-A510-9785-8D25-940F474232F9}"/>
              </a:ext>
            </a:extLst>
          </p:cNvPr>
          <p:cNvSpPr txBox="1"/>
          <p:nvPr/>
        </p:nvSpPr>
        <p:spPr>
          <a:xfrm>
            <a:off x="2263513" y="592084"/>
            <a:ext cx="7131569" cy="5698483"/>
          </a:xfrm>
          <a:prstGeom prst="rect">
            <a:avLst/>
          </a:prstGeom>
          <a:noFill/>
        </p:spPr>
        <p:txBody>
          <a:bodyPr wrap="square">
            <a:spAutoFit/>
          </a:bodyPr>
          <a:lstStyle/>
          <a:p>
            <a:pPr marL="0" marR="0" algn="ctr">
              <a:lnSpc>
                <a:spcPct val="150000"/>
              </a:lnSpc>
              <a:spcBef>
                <a:spcPts val="0"/>
              </a:spcBef>
              <a:spcAft>
                <a:spcPts val="0"/>
              </a:spcAft>
              <a:tabLst>
                <a:tab pos="2971800" algn="ctr"/>
                <a:tab pos="5943600" algn="r"/>
                <a:tab pos="457200" algn="l"/>
                <a:tab pos="2971800" algn="ctr"/>
                <a:tab pos="5943600" algn="r"/>
              </a:tabLst>
            </a:pP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US" sz="2800" b="1" dirty="0">
                <a:latin typeface="Times New Roman" panose="02020603050405020304" pitchFamily="18" charset="0"/>
                <a:cs typeface="Times New Roman" panose="02020603050405020304" pitchFamily="18" charset="0"/>
              </a:rPr>
              <a:t>BMIH4003: HOSPITALITY AND GUEST SERVICE MANAGEMENT</a:t>
            </a:r>
            <a:r>
              <a:rPr lang="en-GB" sz="2800" b="1" dirty="0">
                <a:latin typeface="Times New Roman" panose="02020603050405020304" pitchFamily="18" charset="0"/>
                <a:cs typeface="Times New Roman" panose="02020603050405020304" pitchFamily="18" charset="0"/>
              </a:rPr>
              <a:t> </a:t>
            </a:r>
            <a:endParaRPr lang="en-US" sz="2800" b="1" dirty="0">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800"/>
              </a:spcAft>
            </a:pP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 Module leader: </a:t>
            </a: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Charlotte Joyner</a:t>
            </a:r>
          </a:p>
          <a:p>
            <a:pPr marL="0" marR="0" algn="ctr">
              <a:lnSpc>
                <a:spcPct val="150000"/>
              </a:lnSpc>
              <a:spcBef>
                <a:spcPts val="0"/>
              </a:spcBef>
              <a:spcAft>
                <a:spcPts val="800"/>
              </a:spcAft>
            </a:pPr>
            <a:r>
              <a:rPr lang="en-GB" sz="2800" i="1" kern="100" dirty="0">
                <a:latin typeface="Times New Roman" panose="02020603050405020304" pitchFamily="18" charset="0"/>
                <a:ea typeface="Tahoma" panose="020B0604030504040204" pitchFamily="34" charset="0"/>
                <a:cs typeface="Times New Roman" panose="02020603050405020304" pitchFamily="18" charset="0"/>
              </a:rPr>
              <a:t>Submitted by</a:t>
            </a:r>
            <a:endParaRPr lang="en-US" sz="3200" i="1" kern="100" dirty="0">
              <a:ea typeface="Tahoma" panose="020B0604030504040204" pitchFamily="34" charset="0"/>
              <a:cs typeface="Tahoma" panose="020B0604030504040204" pitchFamily="34" charset="0"/>
            </a:endParaRPr>
          </a:p>
          <a:p>
            <a:pPr marL="0" marR="0" algn="ctr">
              <a:lnSpc>
                <a:spcPct val="150000"/>
              </a:lnSpc>
              <a:spcBef>
                <a:spcPts val="0"/>
              </a:spcBef>
              <a:spcAft>
                <a:spcPts val="800"/>
              </a:spcAft>
            </a:pPr>
            <a:r>
              <a:rPr lang="en-GB" sz="2800" b="1" kern="100" dirty="0">
                <a:latin typeface="Times New Roman" panose="02020603050405020304" pitchFamily="18" charset="0"/>
                <a:ea typeface="Calibri" panose="020F0502020204030204" pitchFamily="34" charset="0"/>
                <a:cs typeface="Times New Roman" panose="02020603050405020304" pitchFamily="18" charset="0"/>
              </a:rPr>
              <a:t>Gyulyay Sali</a:t>
            </a:r>
          </a:p>
          <a:p>
            <a:pPr marL="0" marR="0" algn="ctr">
              <a:lnSpc>
                <a:spcPct val="150000"/>
              </a:lnSpc>
              <a:spcBef>
                <a:spcPts val="0"/>
              </a:spcBef>
              <a:spcAft>
                <a:spcPts val="800"/>
              </a:spcAft>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(2220488)</a:t>
            </a:r>
            <a:endPar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2</a:t>
            </a:r>
            <a:r>
              <a:rPr lang="en-GB" sz="2800" b="1" kern="100" dirty="0">
                <a:latin typeface="Times New Roman" panose="02020603050405020304" pitchFamily="18" charset="0"/>
                <a:ea typeface="Calibri" panose="020F0502020204030204" pitchFamily="34" charset="0"/>
                <a:cs typeface="Times New Roman" panose="02020603050405020304" pitchFamily="18" charset="0"/>
              </a:rPr>
              <a:t>5/05/2023</a:t>
            </a:r>
            <a:endPar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23831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BA5F504-4070-9BF5-33CD-B3564A424ED4}"/>
              </a:ext>
            </a:extLst>
          </p:cNvPr>
          <p:cNvGraphicFramePr>
            <a:graphicFrameLocks noGrp="1"/>
          </p:cNvGraphicFramePr>
          <p:nvPr>
            <p:extLst>
              <p:ext uri="{D42A27DB-BD31-4B8C-83A1-F6EECF244321}">
                <p14:modId xmlns:p14="http://schemas.microsoft.com/office/powerpoint/2010/main" val="1881303398"/>
              </p:ext>
            </p:extLst>
          </p:nvPr>
        </p:nvGraphicFramePr>
        <p:xfrm>
          <a:off x="192505" y="753980"/>
          <a:ext cx="10684042" cy="5454318"/>
        </p:xfrm>
        <a:graphic>
          <a:graphicData uri="http://schemas.openxmlformats.org/drawingml/2006/table">
            <a:tbl>
              <a:tblPr firstRow="1" firstCol="1" bandRow="1">
                <a:tableStyleId>{5C22544A-7EE6-4342-B048-85BDC9FD1C3A}</a:tableStyleId>
              </a:tblPr>
              <a:tblGrid>
                <a:gridCol w="5342021">
                  <a:extLst>
                    <a:ext uri="{9D8B030D-6E8A-4147-A177-3AD203B41FA5}">
                      <a16:colId xmlns:a16="http://schemas.microsoft.com/office/drawing/2014/main" val="1391204"/>
                    </a:ext>
                  </a:extLst>
                </a:gridCol>
                <a:gridCol w="5342021">
                  <a:extLst>
                    <a:ext uri="{9D8B030D-6E8A-4147-A177-3AD203B41FA5}">
                      <a16:colId xmlns:a16="http://schemas.microsoft.com/office/drawing/2014/main" val="636492718"/>
                    </a:ext>
                  </a:extLst>
                </a:gridCol>
              </a:tblGrid>
              <a:tr h="359840">
                <a:tc>
                  <a:txBody>
                    <a:bodyPr/>
                    <a:lstStyle/>
                    <a:p>
                      <a:pPr marL="0" marR="0">
                        <a:lnSpc>
                          <a:spcPct val="107000"/>
                        </a:lnSpc>
                        <a:spcBef>
                          <a:spcPts val="0"/>
                        </a:spcBef>
                        <a:spcAft>
                          <a:spcPts val="0"/>
                        </a:spcAft>
                      </a:pPr>
                      <a:r>
                        <a:rPr lang="en-US" sz="2000" kern="100">
                          <a:effectLst/>
                          <a:latin typeface="+mn-lt"/>
                        </a:rPr>
                        <a:t>Content</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Slide Number</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0340603"/>
                  </a:ext>
                </a:extLst>
              </a:tr>
              <a:tr h="359840">
                <a:tc>
                  <a:txBody>
                    <a:bodyPr/>
                    <a:lstStyle/>
                    <a:p>
                      <a:pPr marL="0" marR="0">
                        <a:lnSpc>
                          <a:spcPct val="107000"/>
                        </a:lnSpc>
                        <a:spcBef>
                          <a:spcPts val="0"/>
                        </a:spcBef>
                        <a:spcAft>
                          <a:spcPts val="0"/>
                        </a:spcAft>
                      </a:pPr>
                      <a:r>
                        <a:rPr lang="en-US" sz="2000" kern="100">
                          <a:effectLst/>
                          <a:latin typeface="+mn-lt"/>
                        </a:rPr>
                        <a:t>Introduction</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3</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8401792"/>
                  </a:ext>
                </a:extLst>
              </a:tr>
              <a:tr h="738586">
                <a:tc>
                  <a:txBody>
                    <a:bodyPr/>
                    <a:lstStyle/>
                    <a:p>
                      <a:pPr marL="0" marR="0">
                        <a:lnSpc>
                          <a:spcPct val="107000"/>
                        </a:lnSpc>
                        <a:spcBef>
                          <a:spcPts val="0"/>
                        </a:spcBef>
                        <a:spcAft>
                          <a:spcPts val="0"/>
                        </a:spcAft>
                      </a:pPr>
                      <a:r>
                        <a:rPr lang="en-US" sz="2000" kern="100">
                          <a:effectLst/>
                          <a:latin typeface="+mn-lt"/>
                        </a:rPr>
                        <a:t>Overview of InterContinental Hotels and Resorts</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4</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1971135"/>
                  </a:ext>
                </a:extLst>
              </a:tr>
              <a:tr h="359840">
                <a:tc>
                  <a:txBody>
                    <a:bodyPr/>
                    <a:lstStyle/>
                    <a:p>
                      <a:pPr marL="0" marR="0">
                        <a:lnSpc>
                          <a:spcPct val="107000"/>
                        </a:lnSpc>
                        <a:spcBef>
                          <a:spcPts val="0"/>
                        </a:spcBef>
                        <a:spcAft>
                          <a:spcPts val="0"/>
                        </a:spcAft>
                      </a:pPr>
                      <a:r>
                        <a:rPr lang="en-US" sz="2000" kern="100">
                          <a:effectLst/>
                          <a:latin typeface="+mn-lt"/>
                        </a:rPr>
                        <a:t>Hotel brand's main consumers</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5</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8558195"/>
                  </a:ext>
                </a:extLst>
              </a:tr>
              <a:tr h="359840">
                <a:tc>
                  <a:txBody>
                    <a:bodyPr/>
                    <a:lstStyle/>
                    <a:p>
                      <a:pPr marL="0" marR="0">
                        <a:lnSpc>
                          <a:spcPct val="107000"/>
                        </a:lnSpc>
                        <a:spcBef>
                          <a:spcPts val="0"/>
                        </a:spcBef>
                        <a:spcAft>
                          <a:spcPts val="0"/>
                        </a:spcAft>
                      </a:pPr>
                      <a:r>
                        <a:rPr lang="en-US" sz="2000" kern="100">
                          <a:effectLst/>
                          <a:latin typeface="+mn-lt"/>
                        </a:rPr>
                        <a:t>Nature of Guest Services and Facilities </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6</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6290588"/>
                  </a:ext>
                </a:extLst>
              </a:tr>
              <a:tr h="359840">
                <a:tc>
                  <a:txBody>
                    <a:bodyPr/>
                    <a:lstStyle/>
                    <a:p>
                      <a:pPr marL="0" marR="0">
                        <a:lnSpc>
                          <a:spcPct val="107000"/>
                        </a:lnSpc>
                        <a:spcBef>
                          <a:spcPts val="0"/>
                        </a:spcBef>
                        <a:spcAft>
                          <a:spcPts val="0"/>
                        </a:spcAft>
                      </a:pPr>
                      <a:r>
                        <a:rPr lang="en-US" sz="2000" kern="100">
                          <a:effectLst/>
                          <a:latin typeface="+mn-lt"/>
                        </a:rPr>
                        <a:t>Scope of Guest Services and Facilities </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7</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2686246"/>
                  </a:ext>
                </a:extLst>
              </a:tr>
              <a:tr h="359840">
                <a:tc>
                  <a:txBody>
                    <a:bodyPr/>
                    <a:lstStyle/>
                    <a:p>
                      <a:pPr marL="0" marR="0">
                        <a:lnSpc>
                          <a:spcPct val="107000"/>
                        </a:lnSpc>
                        <a:spcBef>
                          <a:spcPts val="0"/>
                        </a:spcBef>
                        <a:spcAft>
                          <a:spcPts val="0"/>
                        </a:spcAft>
                      </a:pPr>
                      <a:r>
                        <a:rPr lang="en-US" sz="2000" kern="100">
                          <a:effectLst/>
                          <a:latin typeface="+mn-lt"/>
                        </a:rPr>
                        <a:t>Role of Guest Services and Facilities </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dirty="0">
                          <a:effectLst/>
                          <a:latin typeface="+mn-lt"/>
                        </a:rPr>
                        <a:t>8</a:t>
                      </a:r>
                      <a:endParaRPr lang="en-US" sz="2000" kern="1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2891703"/>
                  </a:ext>
                </a:extLst>
              </a:tr>
              <a:tr h="738586">
                <a:tc>
                  <a:txBody>
                    <a:bodyPr/>
                    <a:lstStyle/>
                    <a:p>
                      <a:pPr marL="0" marR="0">
                        <a:lnSpc>
                          <a:spcPct val="107000"/>
                        </a:lnSpc>
                        <a:spcBef>
                          <a:spcPts val="0"/>
                        </a:spcBef>
                        <a:spcAft>
                          <a:spcPts val="0"/>
                        </a:spcAft>
                      </a:pPr>
                      <a:r>
                        <a:rPr lang="en-US" sz="2000" kern="100" dirty="0">
                          <a:effectLst/>
                          <a:latin typeface="+mn-lt"/>
                        </a:rPr>
                        <a:t>The need to consider the role and function of guest services </a:t>
                      </a:r>
                      <a:endParaRPr lang="en-US" sz="2000" kern="1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9</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7275328"/>
                  </a:ext>
                </a:extLst>
              </a:tr>
              <a:tr h="359840">
                <a:tc>
                  <a:txBody>
                    <a:bodyPr/>
                    <a:lstStyle/>
                    <a:p>
                      <a:pPr marL="0" marR="0">
                        <a:lnSpc>
                          <a:spcPct val="107000"/>
                        </a:lnSpc>
                        <a:spcBef>
                          <a:spcPts val="0"/>
                        </a:spcBef>
                        <a:spcAft>
                          <a:spcPts val="0"/>
                        </a:spcAft>
                      </a:pPr>
                      <a:r>
                        <a:rPr lang="en-US" sz="2000" kern="100">
                          <a:effectLst/>
                          <a:latin typeface="+mn-lt"/>
                        </a:rPr>
                        <a:t>Importance of hospitality </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10</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84170257"/>
                  </a:ext>
                </a:extLst>
              </a:tr>
              <a:tr h="738586">
                <a:tc>
                  <a:txBody>
                    <a:bodyPr/>
                    <a:lstStyle/>
                    <a:p>
                      <a:pPr marL="0" marR="0">
                        <a:lnSpc>
                          <a:spcPct val="107000"/>
                        </a:lnSpc>
                        <a:spcBef>
                          <a:spcPts val="0"/>
                        </a:spcBef>
                        <a:spcAft>
                          <a:spcPts val="0"/>
                        </a:spcAft>
                      </a:pPr>
                      <a:r>
                        <a:rPr lang="en-US" sz="2000" kern="100">
                          <a:effectLst/>
                          <a:latin typeface="+mn-lt"/>
                        </a:rPr>
                        <a:t>How hotels meet/exceed guest expectations</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11</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19728888"/>
                  </a:ext>
                </a:extLst>
              </a:tr>
              <a:tr h="359840">
                <a:tc>
                  <a:txBody>
                    <a:bodyPr/>
                    <a:lstStyle/>
                    <a:p>
                      <a:pPr marL="0" marR="0">
                        <a:lnSpc>
                          <a:spcPct val="107000"/>
                        </a:lnSpc>
                        <a:spcBef>
                          <a:spcPts val="0"/>
                        </a:spcBef>
                        <a:spcAft>
                          <a:spcPts val="0"/>
                        </a:spcAft>
                      </a:pPr>
                      <a:r>
                        <a:rPr lang="en-US" sz="2000" kern="100">
                          <a:effectLst/>
                          <a:latin typeface="+mn-lt"/>
                        </a:rPr>
                        <a:t>Conclusion</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a:effectLst/>
                          <a:latin typeface="+mn-lt"/>
                        </a:rPr>
                        <a:t>12</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2817206"/>
                  </a:ext>
                </a:extLst>
              </a:tr>
              <a:tr h="359840">
                <a:tc>
                  <a:txBody>
                    <a:bodyPr/>
                    <a:lstStyle/>
                    <a:p>
                      <a:pPr marL="0" marR="0">
                        <a:lnSpc>
                          <a:spcPct val="107000"/>
                        </a:lnSpc>
                        <a:spcBef>
                          <a:spcPts val="0"/>
                        </a:spcBef>
                        <a:spcAft>
                          <a:spcPts val="0"/>
                        </a:spcAft>
                      </a:pPr>
                      <a:r>
                        <a:rPr lang="en-US" sz="2000" kern="100">
                          <a:effectLst/>
                          <a:latin typeface="+mn-lt"/>
                        </a:rPr>
                        <a:t>References </a:t>
                      </a:r>
                      <a:endParaRPr lang="en-US" sz="2000" kern="1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2000" kern="100" dirty="0">
                          <a:effectLst/>
                          <a:latin typeface="+mn-lt"/>
                        </a:rPr>
                        <a:t>3</a:t>
                      </a:r>
                      <a:endParaRPr lang="en-US" sz="2000" kern="1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3528884"/>
                  </a:ext>
                </a:extLst>
              </a:tr>
            </a:tbl>
          </a:graphicData>
        </a:graphic>
      </p:graphicFrame>
    </p:spTree>
    <p:extLst>
      <p:ext uri="{BB962C8B-B14F-4D97-AF65-F5344CB8AC3E}">
        <p14:creationId xmlns:p14="http://schemas.microsoft.com/office/powerpoint/2010/main" val="3993724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821C90-8FFC-F140-1ECC-AE74CA9E8225}"/>
              </a:ext>
            </a:extLst>
          </p:cNvPr>
          <p:cNvSpPr txBox="1"/>
          <p:nvPr/>
        </p:nvSpPr>
        <p:spPr>
          <a:xfrm>
            <a:off x="179882" y="163843"/>
            <a:ext cx="8079854" cy="7186904"/>
          </a:xfrm>
          <a:prstGeom prst="rect">
            <a:avLst/>
          </a:prstGeom>
          <a:noFill/>
        </p:spPr>
        <p:txBody>
          <a:bodyPr wrap="square">
            <a:spAutoFit/>
          </a:bodyPr>
          <a:lstStyle/>
          <a:p>
            <a:pPr marL="0" marR="0">
              <a:lnSpc>
                <a:spcPct val="150000"/>
              </a:lnSpc>
              <a:spcBef>
                <a:spcPts val="0"/>
              </a:spcBef>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 </a:t>
            </a:r>
          </a:p>
          <a:p>
            <a:pPr marL="342900" marR="0" indent="-34290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Quality service is the level of excellence and satisfaction delivered to clients or visitors</a:t>
            </a:r>
            <a:r>
              <a:rPr lang="en-GB" sz="24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Limakrisna</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Ali, 2016</a:t>
            </a:r>
            <a:r>
              <a:rPr lang="en-GB" sz="2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indent="-342900">
              <a:lnSpc>
                <a:spcPct val="150000"/>
              </a:lnSpc>
              <a:spcBef>
                <a:spcPts val="0"/>
              </a:spcBef>
              <a:spcAft>
                <a:spcPts val="800"/>
              </a:spcAft>
              <a:buFont typeface="Arial" panose="020B0604020202020204" pitchFamily="34" charset="0"/>
              <a:buChar char="•"/>
            </a:pPr>
            <a:r>
              <a:rPr lang="en-GB" sz="2400" kern="100" dirty="0">
                <a:latin typeface="Times New Roman" panose="02020603050405020304" pitchFamily="18" charset="0"/>
                <a:ea typeface="Calibri" panose="020F0502020204030204" pitchFamily="34" charset="0"/>
                <a:cs typeface="Times New Roman" panose="02020603050405020304" pitchFamily="18" charset="0"/>
              </a:rPr>
              <a:t>On the other hand, h</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ospitality is the art of establishing a warm, welcome, and pleasant environment for guests</a:t>
            </a:r>
            <a:r>
              <a:rPr lang="en-GB" sz="24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et al., 2020). </a:t>
            </a:r>
          </a:p>
          <a:p>
            <a:pPr marL="342900" marR="0" indent="-34290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Guest service is the precise services and amenities offered to visitors during their stay at a hotel or hospitality organisation.</a:t>
            </a:r>
          </a:p>
          <a:p>
            <a:pPr marL="342900" marR="0" indent="-342900">
              <a:lnSpc>
                <a:spcPct val="150000"/>
              </a:lnSpc>
              <a:spcBef>
                <a:spcPts val="0"/>
              </a:spcBef>
              <a:spcAft>
                <a:spcPts val="800"/>
              </a:spcAft>
              <a:buFont typeface="Arial" panose="020B0604020202020204" pitchFamily="34" charset="0"/>
              <a:buChar char="•"/>
            </a:pPr>
            <a:r>
              <a:rPr lang="en-GB" sz="2400" kern="100" dirty="0">
                <a:latin typeface="Times New Roman" panose="02020603050405020304" pitchFamily="18" charset="0"/>
                <a:ea typeface="Calibri" panose="020F0502020204030204" pitchFamily="34" charset="0"/>
                <a:cs typeface="Times New Roman" panose="02020603050405020304" pitchFamily="18" charset="0"/>
              </a:rPr>
              <a:t>This presentation reviews hospitality and guest service management at </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overview of InterContinental Hotels and Resorts</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218" name="Picture 2" descr="Tips on how to write a powerful introduction - Emareye">
            <a:extLst>
              <a:ext uri="{FF2B5EF4-FFF2-40B4-BE49-F238E27FC236}">
                <a16:creationId xmlns:a16="http://schemas.microsoft.com/office/drawing/2014/main" id="{FE90C3BA-12BC-622B-7A5F-CB448C34E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9736" y="882300"/>
            <a:ext cx="3871522" cy="5861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159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904BB6-A185-767A-FBF3-4819825B5C74}"/>
              </a:ext>
            </a:extLst>
          </p:cNvPr>
          <p:cNvSpPr txBox="1"/>
          <p:nvPr/>
        </p:nvSpPr>
        <p:spPr>
          <a:xfrm>
            <a:off x="289810" y="272847"/>
            <a:ext cx="6850959" cy="5204310"/>
          </a:xfrm>
          <a:prstGeom prst="rect">
            <a:avLst/>
          </a:prstGeom>
          <a:noFill/>
        </p:spPr>
        <p:txBody>
          <a:bodyPr wrap="square">
            <a:spAutoFit/>
          </a:bodyPr>
          <a:lstStyle/>
          <a:p>
            <a:pPr marL="0" marR="0">
              <a:lnSpc>
                <a:spcPct val="150000"/>
              </a:lnSpc>
              <a:spcBef>
                <a:spcPts val="0"/>
              </a:spcBef>
              <a:spcAft>
                <a:spcPts val="1500"/>
              </a:spcAft>
            </a:pPr>
            <a:r>
              <a:rPr lang="en-US" sz="2400" b="1" dirty="0">
                <a:latin typeface="Times New Roman" panose="02020603050405020304" pitchFamily="18" charset="0"/>
                <a:cs typeface="Times New Roman" panose="02020603050405020304" pitchFamily="18" charset="0"/>
              </a:rPr>
              <a:t>Overview of InterContinental Hotels and Resorts</a:t>
            </a:r>
          </a:p>
          <a:p>
            <a:pPr algn="l">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InterContinental Hotels and Resorts is a prestigious luxury brand within the IHG InterContinental Hotels Group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(IHG, 2023). </a:t>
            </a:r>
            <a:endParaRPr lang="en-US" sz="2400" dirty="0">
              <a:latin typeface="Times New Roman" panose="02020603050405020304" pitchFamily="18" charset="0"/>
              <a:cs typeface="Times New Roman" panose="02020603050405020304" pitchFamily="18" charset="0"/>
            </a:endParaRPr>
          </a:p>
          <a:p>
            <a:pPr algn="l">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brand offers refined elegance and an unparalleled level of service.</a:t>
            </a:r>
          </a:p>
          <a:p>
            <a:pPr algn="l">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InterContinental Hotels and Resorts' properties are strategically located in key destinations worldwide</a:t>
            </a:r>
            <a:r>
              <a:rPr lang="en-US" sz="2400" dirty="0">
                <a:solidFill>
                  <a:srgbClr val="374151"/>
                </a:solidFill>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(IHG, 2023). </a:t>
            </a:r>
            <a:endParaRPr lang="en-US" sz="2400" dirty="0">
              <a:latin typeface="Times New Roman" panose="02020603050405020304" pitchFamily="18" charset="0"/>
              <a:cs typeface="Times New Roman" panose="02020603050405020304" pitchFamily="18" charset="0"/>
            </a:endParaRPr>
          </a:p>
        </p:txBody>
      </p:sp>
      <p:pic>
        <p:nvPicPr>
          <p:cNvPr id="1026" name="Picture 2" descr="IHG Hotels &amp; Resorts | Book hotels online at 6,000+ destinations worldwide">
            <a:extLst>
              <a:ext uri="{FF2B5EF4-FFF2-40B4-BE49-F238E27FC236}">
                <a16:creationId xmlns:a16="http://schemas.microsoft.com/office/drawing/2014/main" id="{24ACAA72-76B5-4E6E-D16C-CB6C4B9F7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044" y="528170"/>
            <a:ext cx="4347146" cy="5332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4512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94BD35-C47C-1D15-A6CF-40683721DB16}"/>
              </a:ext>
            </a:extLst>
          </p:cNvPr>
          <p:cNvSpPr txBox="1"/>
          <p:nvPr/>
        </p:nvSpPr>
        <p:spPr>
          <a:xfrm>
            <a:off x="153648" y="147172"/>
            <a:ext cx="6831767" cy="4487832"/>
          </a:xfrm>
          <a:prstGeom prst="rect">
            <a:avLst/>
          </a:prstGeom>
          <a:noFill/>
        </p:spPr>
        <p:txBody>
          <a:bodyPr wrap="square">
            <a:spAutoFit/>
          </a:bodyPr>
          <a:lstStyle/>
          <a:p>
            <a:pPr marL="0" marR="0">
              <a:lnSpc>
                <a:spcPct val="107000"/>
              </a:lnSpc>
              <a:spcBef>
                <a:spcPts val="0"/>
              </a:spcBef>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Hotel brand's main consumers</a:t>
            </a:r>
          </a:p>
          <a:p>
            <a:pPr marL="285750" marR="0" indent="-28575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One of the primary customers of InterContinental Hotels and Resorts are travellers seeking elegant and exquisite lodgings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(IHG, 2023). </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Again, business travellers make up an important component of InterContinental Hotels and Resorts' customer base. </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pP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7 Elements of Hotel Brands Built to Endure">
            <a:extLst>
              <a:ext uri="{FF2B5EF4-FFF2-40B4-BE49-F238E27FC236}">
                <a16:creationId xmlns:a16="http://schemas.microsoft.com/office/drawing/2014/main" id="{0E03E026-6A7B-58B4-24A7-F148EB8EB8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4739" y="563771"/>
            <a:ext cx="4237766" cy="4922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475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1C05C2-9FE2-F778-F387-B136F0366AE3}"/>
              </a:ext>
            </a:extLst>
          </p:cNvPr>
          <p:cNvSpPr txBox="1"/>
          <p:nvPr/>
        </p:nvSpPr>
        <p:spPr>
          <a:xfrm>
            <a:off x="2500" y="187537"/>
            <a:ext cx="6093500" cy="5160900"/>
          </a:xfrm>
          <a:prstGeom prst="rect">
            <a:avLst/>
          </a:prstGeom>
          <a:noFill/>
        </p:spPr>
        <p:txBody>
          <a:bodyPr wrap="square">
            <a:spAutoFit/>
          </a:bodyPr>
          <a:lstStyle/>
          <a:p>
            <a:pPr marL="0" marR="0">
              <a:lnSpc>
                <a:spcPct val="107000"/>
              </a:lnSpc>
              <a:spcBef>
                <a:spcPts val="0"/>
              </a:spcBef>
              <a:spcAft>
                <a:spcPts val="800"/>
              </a:spcAft>
            </a:pPr>
            <a:r>
              <a:rPr lang="en-GB" sz="2400" b="1" dirty="0">
                <a:latin typeface="Times New Roman" panose="02020603050405020304" pitchFamily="18" charset="0"/>
                <a:cs typeface="Times New Roman" panose="02020603050405020304" pitchFamily="18" charset="0"/>
              </a:rPr>
              <a:t>Nature of Guest Services and Facilities </a:t>
            </a:r>
          </a:p>
          <a:p>
            <a:pPr marL="342900" marR="0" indent="-342900">
              <a:lnSpc>
                <a:spcPct val="150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Personalised Service: Welcoming guests and providing personalised check-in experiences.</a:t>
            </a:r>
            <a:endParaRPr lang="en-US" sz="2400" dirty="0">
              <a:latin typeface="Times New Roman" panose="02020603050405020304" pitchFamily="18" charset="0"/>
              <a:cs typeface="Times New Roman" panose="02020603050405020304" pitchFamily="18" charset="0"/>
            </a:endParaRPr>
          </a:p>
          <a:p>
            <a:pPr marL="342900" indent="-342900">
              <a:lnSpc>
                <a:spcPct val="150000"/>
              </a:lnSpc>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Luxurious Accommodations: Providing elegant and well-appointed guest rooms with high-quality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Quek, 2012)</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pPr marL="342900" indent="-342900">
              <a:lnSpc>
                <a:spcPct val="150000"/>
              </a:lnSpc>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Wellness and Recreation Facilities: Offering state-of-the-art fitness </a:t>
            </a:r>
            <a:r>
              <a:rPr lang="en-GB" sz="2400" dirty="0" err="1">
                <a:latin typeface="Times New Roman" panose="02020603050405020304" pitchFamily="18" charset="0"/>
                <a:cs typeface="Times New Roman" panose="02020603050405020304" pitchFamily="18" charset="0"/>
              </a:rPr>
              <a:t>centers</a:t>
            </a:r>
            <a:r>
              <a:rPr lang="en-GB" sz="2400" dirty="0">
                <a:latin typeface="Times New Roman" panose="02020603050405020304" pitchFamily="18" charset="0"/>
                <a:cs typeface="Times New Roman" panose="02020603050405020304" pitchFamily="18" charset="0"/>
              </a:rPr>
              <a:t> equipped with modern exercise equipment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Quek, 2012)</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ASYANA GARDENS - Updated 2023 Prices &amp; Specialty Resort Reviews (Ongata  Rongai, Kenya)">
            <a:extLst>
              <a:ext uri="{FF2B5EF4-FFF2-40B4-BE49-F238E27FC236}">
                <a16:creationId xmlns:a16="http://schemas.microsoft.com/office/drawing/2014/main" id="{71C36B33-BABB-EC80-FBDC-2F9575814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9575" y="187537"/>
            <a:ext cx="4627901" cy="494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953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2F0A55-2F76-1764-84FF-364749E748B9}"/>
              </a:ext>
            </a:extLst>
          </p:cNvPr>
          <p:cNvSpPr txBox="1"/>
          <p:nvPr/>
        </p:nvSpPr>
        <p:spPr>
          <a:xfrm>
            <a:off x="317294" y="277478"/>
            <a:ext cx="6638142" cy="4427815"/>
          </a:xfrm>
          <a:prstGeom prst="rect">
            <a:avLst/>
          </a:prstGeom>
          <a:noFill/>
        </p:spPr>
        <p:txBody>
          <a:bodyPr wrap="square">
            <a:spAutoFit/>
          </a:bodyPr>
          <a:lstStyle/>
          <a:p>
            <a:pPr>
              <a:lnSpc>
                <a:spcPct val="107000"/>
              </a:lnSpc>
              <a:spcAft>
                <a:spcPts val="800"/>
              </a:spcAft>
            </a:pPr>
            <a:r>
              <a:rPr lang="en-GB" sz="2400" b="1" dirty="0">
                <a:latin typeface="Times New Roman" panose="02020603050405020304" pitchFamily="18" charset="0"/>
                <a:cs typeface="Times New Roman" panose="02020603050405020304" pitchFamily="18" charset="0"/>
              </a:rPr>
              <a:t>Scope of Guest Services and Facilities </a:t>
            </a:r>
          </a:p>
          <a:p>
            <a:pPr marL="342900" marR="0" indent="-342900">
              <a:lnSpc>
                <a:spcPct val="107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In-Room Services: 24-hour room service for dining and guest requests.</a:t>
            </a:r>
            <a:endParaRPr lang="en-US" sz="2400" dirty="0">
              <a:latin typeface="Times New Roman" panose="02020603050405020304" pitchFamily="18" charset="0"/>
              <a:cs typeface="Times New Roman" panose="02020603050405020304" pitchFamily="18" charset="0"/>
            </a:endParaRPr>
          </a:p>
          <a:p>
            <a:pPr marL="342900" marR="0" indent="-342900">
              <a:lnSpc>
                <a:spcPct val="107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Wellness and Spa Services: Spa treatments and therapies for relaxation and well-being. </a:t>
            </a:r>
            <a:endParaRPr lang="en-US" sz="2400" dirty="0">
              <a:latin typeface="Times New Roman" panose="02020603050405020304" pitchFamily="18" charset="0"/>
              <a:cs typeface="Times New Roman" panose="02020603050405020304" pitchFamily="18" charset="0"/>
            </a:endParaRPr>
          </a:p>
          <a:p>
            <a:pPr marL="342900" marR="0" indent="-342900">
              <a:lnSpc>
                <a:spcPct val="107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Dining and Culinary Experiences: Fine dining restaurants offering diverse cuisine options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(IHG, 2023). </a:t>
            </a:r>
            <a:endParaRPr lang="en-US" sz="2400" dirty="0">
              <a:latin typeface="Times New Roman" panose="02020603050405020304" pitchFamily="18" charset="0"/>
              <a:cs typeface="Times New Roman" panose="02020603050405020304" pitchFamily="18" charset="0"/>
            </a:endParaRPr>
          </a:p>
          <a:p>
            <a:pPr marL="342900" marR="0" indent="-342900">
              <a:lnSpc>
                <a:spcPct val="107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Business and Event Services: Professional event planning and coordination services</a:t>
            </a:r>
            <a:endParaRPr lang="en-US" sz="2400" dirty="0">
              <a:latin typeface="Times New Roman" panose="02020603050405020304" pitchFamily="18" charset="0"/>
              <a:cs typeface="Times New Roman" panose="02020603050405020304" pitchFamily="18" charset="0"/>
            </a:endParaRPr>
          </a:p>
        </p:txBody>
      </p:sp>
      <p:pic>
        <p:nvPicPr>
          <p:cNvPr id="4098" name="Picture 2" descr="How to Become Guest Service Associate - Career, Jobs &amp; Salary,  Qualification, Exam">
            <a:extLst>
              <a:ext uri="{FF2B5EF4-FFF2-40B4-BE49-F238E27FC236}">
                <a16:creationId xmlns:a16="http://schemas.microsoft.com/office/drawing/2014/main" id="{FF5F8B6B-DBB0-B2CA-6B1F-20DE75B25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8933" y="580713"/>
            <a:ext cx="4638345" cy="505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991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01BFAE-EDAC-D0F5-6A91-C647A0F514B6}"/>
              </a:ext>
            </a:extLst>
          </p:cNvPr>
          <p:cNvSpPr txBox="1"/>
          <p:nvPr/>
        </p:nvSpPr>
        <p:spPr>
          <a:xfrm>
            <a:off x="198619" y="157556"/>
            <a:ext cx="6093500" cy="4487832"/>
          </a:xfrm>
          <a:prstGeom prst="rect">
            <a:avLst/>
          </a:prstGeom>
          <a:noFill/>
        </p:spPr>
        <p:txBody>
          <a:bodyPr wrap="square">
            <a:spAutoFit/>
          </a:bodyPr>
          <a:lstStyle/>
          <a:p>
            <a:pPr marL="0" marR="0">
              <a:lnSpc>
                <a:spcPct val="107000"/>
              </a:lnSpc>
              <a:spcBef>
                <a:spcPts val="0"/>
              </a:spcBef>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Role of Guest Services and Facilities </a:t>
            </a:r>
            <a:endPar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Enhancing Guest Experience: Providing exceptional service and personalised attention to create memorable experiences.</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Building Guest Loyalty: Fostering a sense of loyalty by consistently delivering high-quality services and facilities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Quek, 2012)</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pP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35 Things a Hotel Concierge Can Do for Your Guests">
            <a:extLst>
              <a:ext uri="{FF2B5EF4-FFF2-40B4-BE49-F238E27FC236}">
                <a16:creationId xmlns:a16="http://schemas.microsoft.com/office/drawing/2014/main" id="{31C92C1C-6493-7BBF-7F27-35747350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190" y="979981"/>
            <a:ext cx="4422099" cy="4611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381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28333F-A69E-7177-FAF7-3CCD0181005D}"/>
              </a:ext>
            </a:extLst>
          </p:cNvPr>
          <p:cNvSpPr txBox="1"/>
          <p:nvPr/>
        </p:nvSpPr>
        <p:spPr>
          <a:xfrm>
            <a:off x="2500" y="119045"/>
            <a:ext cx="6093500" cy="5191165"/>
          </a:xfrm>
          <a:prstGeom prst="rect">
            <a:avLst/>
          </a:prstGeom>
          <a:noFill/>
        </p:spPr>
        <p:txBody>
          <a:bodyPr wrap="square">
            <a:spAutoFit/>
          </a:bodyPr>
          <a:lstStyle/>
          <a:p>
            <a:r>
              <a:rPr lang="en-US" sz="2400" b="1" dirty="0">
                <a:latin typeface="Times New Roman" panose="02020603050405020304" pitchFamily="18" charset="0"/>
                <a:cs typeface="Times New Roman" panose="02020603050405020304" pitchFamily="18" charset="0"/>
              </a:rPr>
              <a:t>The need to consider the role and function of guest services </a:t>
            </a:r>
          </a:p>
          <a:p>
            <a:pPr marL="285750" indent="-28575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Guest Satisfaction and Loyalty: Guest services play a vital role in ensuring guest satisfaction and fostering guest loyalty. </a:t>
            </a:r>
            <a:endParaRPr lang="en-US" sz="2400" dirty="0">
              <a:latin typeface="Times New Roman" panose="02020603050405020304" pitchFamily="18" charset="0"/>
              <a:cs typeface="Times New Roman" panose="02020603050405020304" pitchFamily="18" charset="0"/>
            </a:endParaRPr>
          </a:p>
          <a:p>
            <a:pPr marL="285750" marR="0" indent="-285750">
              <a:lnSpc>
                <a:spcPct val="150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quality of guest services directly impacts a hotel's brand reputation and image</a:t>
            </a:r>
            <a:endParaRPr lang="en-US" sz="2400" dirty="0">
              <a:latin typeface="Times New Roman" panose="02020603050405020304" pitchFamily="18" charset="0"/>
              <a:cs typeface="Times New Roman" panose="02020603050405020304" pitchFamily="18" charset="0"/>
            </a:endParaRPr>
          </a:p>
          <a:p>
            <a:pPr marL="285750" marR="0" indent="-285750">
              <a:lnSpc>
                <a:spcPct val="150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Revenue Generation: Guest services have a direct impact on revenue generation. </a:t>
            </a:r>
            <a:endParaRPr lang="en-US" sz="2400" dirty="0">
              <a:latin typeface="Times New Roman" panose="02020603050405020304" pitchFamily="18" charset="0"/>
              <a:cs typeface="Times New Roman" panose="02020603050405020304" pitchFamily="18" charset="0"/>
            </a:endParaRPr>
          </a:p>
          <a:p>
            <a:endParaRPr lang="en-US" dirty="0"/>
          </a:p>
        </p:txBody>
      </p:sp>
      <p:pic>
        <p:nvPicPr>
          <p:cNvPr id="6146" name="Picture 2" descr="Customer Service Representative Job Description – Forbes Advisor">
            <a:extLst>
              <a:ext uri="{FF2B5EF4-FFF2-40B4-BE49-F238E27FC236}">
                <a16:creationId xmlns:a16="http://schemas.microsoft.com/office/drawing/2014/main" id="{CB460D97-A8FE-47E4-EF87-45E05F1DDB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485" y="194197"/>
            <a:ext cx="4766873" cy="4819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2863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3361B-2D3C-8F3C-1D0F-C97B49EB2B17}"/>
              </a:ext>
            </a:extLst>
          </p:cNvPr>
          <p:cNvSpPr txBox="1"/>
          <p:nvPr/>
        </p:nvSpPr>
        <p:spPr>
          <a:xfrm>
            <a:off x="303551" y="234227"/>
            <a:ext cx="6093500" cy="4606902"/>
          </a:xfrm>
          <a:prstGeom prst="rect">
            <a:avLst/>
          </a:prstGeom>
          <a:noFill/>
        </p:spPr>
        <p:txBody>
          <a:bodyPr wrap="square">
            <a:spAutoFit/>
          </a:bodyPr>
          <a:lstStyle/>
          <a:p>
            <a:pPr>
              <a:lnSpc>
                <a:spcPct val="107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Importance of hospitality </a:t>
            </a:r>
            <a:endPar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Guest Satisfaction: Hospitality is essential in ensuring guest satisfaction. </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Building Guest Loyalty: Hospitality is key to building guest loyalty</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nSpc>
                <a:spcPct val="150000"/>
              </a:lnSpc>
              <a:spcBef>
                <a:spcPts val="0"/>
              </a:spcBef>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Revenue Generation: Hospitality directly contributes to revenue generation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err="1">
                <a:effectLst/>
                <a:latin typeface="Times New Roman" panose="02020603050405020304" pitchFamily="18" charset="0"/>
                <a:ea typeface="Calibri" panose="020F0502020204030204" pitchFamily="34" charset="0"/>
                <a:cs typeface="Times New Roman" panose="02020603050405020304" pitchFamily="18" charset="0"/>
              </a:rPr>
              <a:t>Buhalis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2400" dirty="0" err="1">
                <a:effectLst/>
                <a:latin typeface="Times New Roman" panose="02020603050405020304" pitchFamily="18" charset="0"/>
                <a:ea typeface="Calibri" panose="020F0502020204030204" pitchFamily="34" charset="0"/>
                <a:cs typeface="Times New Roman" panose="02020603050405020304" pitchFamily="18" charset="0"/>
              </a:rPr>
              <a:t>Moldavska</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2022). </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0" name="Picture 2" descr="The Importance of Hospitality - Contentment Questing">
            <a:extLst>
              <a:ext uri="{FF2B5EF4-FFF2-40B4-BE49-F238E27FC236}">
                <a16:creationId xmlns:a16="http://schemas.microsoft.com/office/drawing/2014/main" id="{827938B9-874F-E60C-94D0-B8FF6FFABC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7945" y="528872"/>
            <a:ext cx="4350504" cy="546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8884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084624-416F-AB97-BBA3-2DF6265A1EA6}"/>
              </a:ext>
            </a:extLst>
          </p:cNvPr>
          <p:cNvSpPr txBox="1"/>
          <p:nvPr/>
        </p:nvSpPr>
        <p:spPr>
          <a:xfrm>
            <a:off x="514662" y="158888"/>
            <a:ext cx="6093500" cy="5714898"/>
          </a:xfrm>
          <a:prstGeom prst="rect">
            <a:avLst/>
          </a:prstGeom>
          <a:noFill/>
        </p:spPr>
        <p:txBody>
          <a:bodyPr wrap="square">
            <a:spAutoFit/>
          </a:bodyPr>
          <a:lstStyle/>
          <a:p>
            <a:pPr marL="0" marR="0">
              <a:lnSpc>
                <a:spcPct val="107000"/>
              </a:lnSpc>
              <a:spcBef>
                <a:spcPts val="0"/>
              </a:spcBef>
              <a:spcAft>
                <a:spcPts val="800"/>
              </a:spcAft>
            </a:pPr>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How hotels meet/exceed guest expectations</a:t>
            </a:r>
          </a:p>
          <a:p>
            <a:pPr marL="342900" marR="0" indent="-342900">
              <a:lnSpc>
                <a:spcPct val="150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Hotels focus on delivering exceptional customer service by training their staff</a:t>
            </a:r>
            <a:endParaRPr lang="en-US" sz="2400" dirty="0">
              <a:latin typeface="Times New Roman" panose="02020603050405020304" pitchFamily="18" charset="0"/>
              <a:cs typeface="Times New Roman" panose="02020603050405020304" pitchFamily="18" charset="0"/>
            </a:endParaRPr>
          </a:p>
          <a:p>
            <a:pPr marL="342900" marR="0" indent="-342900">
              <a:lnSpc>
                <a:spcPct val="150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Successful hotels anticipate the needs and preferences of their guests (Sivakumar et al., 2014). </a:t>
            </a:r>
            <a:endParaRPr lang="en-US" sz="2400" dirty="0">
              <a:latin typeface="Times New Roman" panose="02020603050405020304" pitchFamily="18" charset="0"/>
              <a:cs typeface="Times New Roman" panose="02020603050405020304" pitchFamily="18" charset="0"/>
            </a:endParaRPr>
          </a:p>
          <a:p>
            <a:pPr marL="342900" marR="0" indent="-342900">
              <a:lnSpc>
                <a:spcPct val="150000"/>
              </a:lnSpc>
              <a:spcBef>
                <a:spcPts val="0"/>
              </a:spcBef>
              <a:spcAft>
                <a:spcPts val="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Many hotels offer exceptional dining experiences through on-site restaurants and room service (</a:t>
            </a:r>
            <a:r>
              <a:rPr lang="en-GB" sz="2400" dirty="0" err="1">
                <a:latin typeface="Times New Roman" panose="02020603050405020304" pitchFamily="18" charset="0"/>
                <a:cs typeface="Times New Roman" panose="02020603050405020304" pitchFamily="18" charset="0"/>
              </a:rPr>
              <a:t>Manhas</a:t>
            </a:r>
            <a:r>
              <a:rPr lang="en-GB" sz="2400" dirty="0">
                <a:latin typeface="Times New Roman" panose="02020603050405020304" pitchFamily="18" charset="0"/>
                <a:cs typeface="Times New Roman" panose="02020603050405020304" pitchFamily="18" charset="0"/>
              </a:rPr>
              <a:t> and </a:t>
            </a:r>
            <a:r>
              <a:rPr lang="en-GB" sz="2400" dirty="0" err="1">
                <a:latin typeface="Times New Roman" panose="02020603050405020304" pitchFamily="18" charset="0"/>
                <a:cs typeface="Times New Roman" panose="02020603050405020304" pitchFamily="18" charset="0"/>
              </a:rPr>
              <a:t>Tukamushaba</a:t>
            </a:r>
            <a:r>
              <a:rPr lang="en-GB" sz="2400" dirty="0">
                <a:latin typeface="Times New Roman" panose="02020603050405020304" pitchFamily="18" charset="0"/>
                <a:cs typeface="Times New Roman" panose="02020603050405020304" pitchFamily="18" charset="0"/>
              </a:rPr>
              <a:t>, 2015).</a:t>
            </a:r>
          </a:p>
        </p:txBody>
      </p:sp>
      <p:pic>
        <p:nvPicPr>
          <p:cNvPr id="8194" name="Picture 2" descr="How to meet - and exceed - guest expectations in 2023">
            <a:extLst>
              <a:ext uri="{FF2B5EF4-FFF2-40B4-BE49-F238E27FC236}">
                <a16:creationId xmlns:a16="http://schemas.microsoft.com/office/drawing/2014/main" id="{2E4B0DCD-B170-651F-FB0C-E48BB4535F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5291" y="260454"/>
            <a:ext cx="4382047" cy="5613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417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0F8C77-0DED-C9C2-C5F0-78D2D562DAA2}"/>
              </a:ext>
            </a:extLst>
          </p:cNvPr>
          <p:cNvSpPr txBox="1"/>
          <p:nvPr/>
        </p:nvSpPr>
        <p:spPr>
          <a:xfrm>
            <a:off x="0" y="240241"/>
            <a:ext cx="7240249" cy="4965783"/>
          </a:xfrm>
          <a:prstGeom prst="rect">
            <a:avLst/>
          </a:prstGeom>
          <a:noFill/>
        </p:spPr>
        <p:txBody>
          <a:bodyPr wrap="square">
            <a:spAutoFit/>
          </a:bodyPr>
          <a:lstStyle/>
          <a:p>
            <a:pPr algn="l">
              <a:lnSpc>
                <a:spcPct val="150000"/>
              </a:lnSpc>
            </a:pPr>
            <a:r>
              <a:rPr lang="en-US" sz="2400" b="1" dirty="0">
                <a:latin typeface="Times New Roman" panose="02020603050405020304" pitchFamily="18" charset="0"/>
                <a:cs typeface="Times New Roman" panose="02020603050405020304" pitchFamily="18" charset="0"/>
              </a:rPr>
              <a:t>Conclusion </a:t>
            </a:r>
          </a:p>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InterContinental Hotels and Resorts consistently exceeds guest expectations through exceptional service.</a:t>
            </a:r>
          </a:p>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brand is a leader in luxury hospitality with </a:t>
            </a:r>
            <a:r>
              <a:rPr lang="en-US" sz="2400" dirty="0" err="1">
                <a:latin typeface="Times New Roman" panose="02020603050405020304" pitchFamily="18" charset="0"/>
                <a:cs typeface="Times New Roman" panose="02020603050405020304" pitchFamily="18" charset="0"/>
              </a:rPr>
              <a:t>personalised</a:t>
            </a:r>
            <a:r>
              <a:rPr lang="en-US" sz="2400" dirty="0">
                <a:latin typeface="Times New Roman" panose="02020603050405020304" pitchFamily="18" charset="0"/>
                <a:cs typeface="Times New Roman" panose="02020603050405020304" pitchFamily="18" charset="0"/>
              </a:rPr>
              <a:t> experiences and attention to detail.</a:t>
            </a:r>
          </a:p>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Hospitality is the foundation for lasting relationships, </a:t>
            </a:r>
            <a:r>
              <a:rPr lang="en-US" sz="2400" dirty="0" err="1">
                <a:latin typeface="Times New Roman" panose="02020603050405020304" pitchFamily="18" charset="0"/>
                <a:cs typeface="Times New Roman" panose="02020603050405020304" pitchFamily="18" charset="0"/>
              </a:rPr>
              <a:t>individualised</a:t>
            </a:r>
            <a:r>
              <a:rPr lang="en-US" sz="2400" dirty="0">
                <a:latin typeface="Times New Roman" panose="02020603050405020304" pitchFamily="18" charset="0"/>
                <a:cs typeface="Times New Roman" panose="02020603050405020304" pitchFamily="18" charset="0"/>
              </a:rPr>
              <a:t> service, and customer happiness.</a:t>
            </a:r>
          </a:p>
        </p:txBody>
      </p:sp>
      <p:pic>
        <p:nvPicPr>
          <p:cNvPr id="11266" name="Picture 2" descr="How to Write a Research Paper Conclusion in 5 Minutes? - EduBirdie.com">
            <a:extLst>
              <a:ext uri="{FF2B5EF4-FFF2-40B4-BE49-F238E27FC236}">
                <a16:creationId xmlns:a16="http://schemas.microsoft.com/office/drawing/2014/main" id="{8EBAD6C7-B1BA-1963-04DE-4609714DF2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0096" y="650198"/>
            <a:ext cx="3742232" cy="5565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056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E005E4-7A36-42D9-854C-54F95C9941B2}"/>
              </a:ext>
            </a:extLst>
          </p:cNvPr>
          <p:cNvSpPr txBox="1"/>
          <p:nvPr/>
        </p:nvSpPr>
        <p:spPr>
          <a:xfrm>
            <a:off x="92439" y="0"/>
            <a:ext cx="12007121" cy="6654450"/>
          </a:xfrm>
          <a:prstGeom prst="rect">
            <a:avLst/>
          </a:prstGeom>
          <a:noFill/>
        </p:spPr>
        <p:txBody>
          <a:bodyPr wrap="square">
            <a:spAutoFit/>
          </a:bodyPr>
          <a:lstStyle/>
          <a:p>
            <a:pPr marL="457200" marR="0" indent="-457200">
              <a:lnSpc>
                <a:spcPct val="107000"/>
              </a:lnSpc>
              <a:spcBef>
                <a:spcPts val="0"/>
              </a:spcBef>
              <a:spcAft>
                <a:spcPts val="800"/>
              </a:spcAft>
            </a:pPr>
            <a:r>
              <a:rPr lang="en-GB" sz="16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References </a:t>
            </a:r>
          </a:p>
          <a:p>
            <a:pPr marL="457200" marR="0" indent="-457200">
              <a:lnSpc>
                <a:spcPct val="107000"/>
              </a:lnSpc>
              <a:spcBef>
                <a:spcPts val="0"/>
              </a:spcBef>
              <a:spcAft>
                <a:spcPts val="800"/>
              </a:spcAft>
            </a:pP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Ali, F., Amin, M. and Ryu, K. (2016). The role of physical environment, price perceptions, and consumption emotions in developing customer satisfaction in Chinese resort hotels.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Quality Assurance in Hospitality &amp; Tourism</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pp.45-70.</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 J., Choe, Y. and Ok, C.M. (2020). Determinants of hotel guests’ service experiences: an examination of differences between lifestyle and traditional hotels.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(1), pp.88-105.</a:t>
            </a:r>
          </a:p>
          <a:p>
            <a:pPr marL="457200" marR="0" indent="-457200">
              <a:lnSpc>
                <a:spcPct val="107000"/>
              </a:lnSpc>
              <a:spcBef>
                <a:spcPts val="0"/>
              </a:spcBef>
              <a:spcAft>
                <a:spcPts val="800"/>
              </a:spcAft>
            </a:pP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Buhalis</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and </a:t>
            </a: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Moldavska</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(2022). Voice assistants in hospitality: using artificial intelligence for customer service.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Technology</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pp.386-403.</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Heo, C.Y. and Hyun, S.S. (2015). Do luxury room amenities affect guests’ willingness to pay?.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46</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pp.161-168.</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IHG. (2023). InterContinental Hotels &amp; Resorts. Book Luxury Hotels Worldwide. [online] Available at: </a:t>
            </a:r>
            <a:r>
              <a:rPr lang="en-GB" sz="15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https://www.ihg.com/intercontinental/hotels/us/en/reservation</a:t>
            </a:r>
            <a:r>
              <a:rPr lang="en-GB" sz="1500" kern="100" dirty="0">
                <a:effectLst/>
                <a:latin typeface="Times New Roman" panose="02020603050405020304" pitchFamily="18" charset="0"/>
                <a:ea typeface="Calibri" panose="020F0502020204030204" pitchFamily="34" charset="0"/>
                <a:cs typeface="Times New Roman" panose="02020603050405020304" pitchFamily="18" charset="0"/>
              </a:rPr>
              <a:t>. (Accessed on 23 May 2023).</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Koushik, D., </a:t>
            </a: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Higbie</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J.A. and </a:t>
            </a: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Eister</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(2012). Retail price optimization at intercontinental hotels group.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Interfaces</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42</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pp.45-57.</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Limakrisna</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and Ali, H. (2016). Model of customer satisfaction: Empirical study at fast food restaurants in </a:t>
            </a: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bandung</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Business and Commerce</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i="1" kern="100"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(6), pp.132-146.</a:t>
            </a:r>
          </a:p>
          <a:p>
            <a:pPr marL="457200" marR="0" indent="-457200">
              <a:lnSpc>
                <a:spcPct val="107000"/>
              </a:lnSpc>
              <a:spcBef>
                <a:spcPts val="0"/>
              </a:spcBef>
              <a:spcAft>
                <a:spcPts val="800"/>
              </a:spcAft>
            </a:pP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Manhas</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P.S. and </a:t>
            </a:r>
            <a:r>
              <a:rPr lang="en-GB" sz="15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Tukamushaba</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E.K. (2015). Understanding service experience and its impact on brand image in hospitality sector.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45</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pp.77-87.</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Quek, M. (2012). Globalising the hotel industry 1946–68: A multinational case study of the Intercontinental Hotel Corporation.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Business History</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54</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pp.201-226.</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Setia, P., Setia, P., Venkatesh, V. and Joglekar, S. (2013). Leveraging digital technologies: How information quality leads to localized capabilities and customer service performance.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MIS quarterly</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pp.565-590.</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7000"/>
              </a:lnSpc>
              <a:spcBef>
                <a:spcPts val="0"/>
              </a:spcBef>
              <a:spcAft>
                <a:spcPts val="800"/>
              </a:spcAft>
            </a:pP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Sivakumar, K., Li, M. and Dong, B. (2014). Service quality: The impact of frequency, timing, proximity, and sequence of failures and delights.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Marketing</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78</a:t>
            </a:r>
            <a:r>
              <a:rPr lang="en-GB" sz="15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pp.41-58.</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512584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2146</Words>
  <Application>Microsoft Office PowerPoint</Application>
  <PresentationFormat>Widescreen</PresentationFormat>
  <Paragraphs>98</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gyulyay sali</cp:lastModifiedBy>
  <cp:revision>49</cp:revision>
  <dcterms:created xsi:type="dcterms:W3CDTF">2023-05-23T09:55:31Z</dcterms:created>
  <dcterms:modified xsi:type="dcterms:W3CDTF">2023-05-25T21:40:53Z</dcterms:modified>
</cp:coreProperties>
</file>