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sldIdLst>
    <p:sldId id="365" r:id="rId2"/>
    <p:sldId id="837" r:id="rId3"/>
    <p:sldId id="838" r:id="rId4"/>
    <p:sldId id="839" r:id="rId5"/>
    <p:sldId id="842" r:id="rId6"/>
    <p:sldId id="843" r:id="rId7"/>
    <p:sldId id="844" r:id="rId8"/>
    <p:sldId id="809" r:id="rId9"/>
    <p:sldId id="816" r:id="rId10"/>
    <p:sldId id="801" r:id="rId11"/>
    <p:sldId id="847" r:id="rId12"/>
    <p:sldId id="830" r:id="rId13"/>
    <p:sldId id="840" r:id="rId14"/>
    <p:sldId id="841" r:id="rId15"/>
    <p:sldId id="848" r:id="rId16"/>
    <p:sldId id="504" r:id="rId17"/>
    <p:sldId id="79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497F8"/>
    <a:srgbClr val="FF3399"/>
    <a:srgbClr val="66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52" autoAdjust="0"/>
    <p:restoredTop sz="88518" autoAdjust="0"/>
  </p:normalViewPr>
  <p:slideViewPr>
    <p:cSldViewPr snapToGrid="0">
      <p:cViewPr varScale="1">
        <p:scale>
          <a:sx n="78" d="100"/>
          <a:sy n="78" d="100"/>
        </p:scale>
        <p:origin x="5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59B15A-7F84-434A-A268-3BD8A26D03DC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293C4-E790-4DF6-B3B1-2FCB50E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67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5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566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7241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4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8505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2677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063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5517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28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09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00206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2794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459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798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0501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089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5658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AD7423E-74D8-4C4D-8008-99E33B3062EE}" type="datetimeFigureOut">
              <a:rPr lang="en-GB" smtClean="0"/>
              <a:t>30/07/2020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89DD032-DB65-415E-9422-CE2D56671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98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gif"/><Relationship Id="rId5" Type="http://schemas.openxmlformats.org/officeDocument/2006/relationships/image" Target="../media/image27.gif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标题 1">
            <a:extLst>
              <a:ext uri="{FF2B5EF4-FFF2-40B4-BE49-F238E27FC236}">
                <a16:creationId xmlns:a16="http://schemas.microsoft.com/office/drawing/2014/main" id="{E174E2EF-9057-C24B-9540-466605EC24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381500" y="3200400"/>
            <a:ext cx="4629150" cy="1420416"/>
          </a:xfrm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117762" name="副标题 2">
            <a:extLst>
              <a:ext uri="{FF2B5EF4-FFF2-40B4-BE49-F238E27FC236}">
                <a16:creationId xmlns:a16="http://schemas.microsoft.com/office/drawing/2014/main" id="{639B7DBC-CE61-3642-94E1-3F304A2416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381500" y="4610100"/>
            <a:ext cx="4629150" cy="1028700"/>
          </a:xfrm>
        </p:spPr>
        <p:txBody>
          <a:bodyPr/>
          <a:lstStyle/>
          <a:p>
            <a:pPr eaLnBrk="1" hangingPunct="1"/>
            <a:endParaRPr lang="zh-CN" altLang="en-US">
              <a:solidFill>
                <a:srgbClr val="7F7F7F"/>
              </a:solidFill>
              <a:cs typeface="Tunga" panose="020B0502040204020203" pitchFamily="34" charset="0"/>
            </a:endParaRPr>
          </a:p>
        </p:txBody>
      </p:sp>
      <p:pic>
        <p:nvPicPr>
          <p:cNvPr id="117763" name="图片 3">
            <a:extLst>
              <a:ext uri="{FF2B5EF4-FFF2-40B4-BE49-F238E27FC236}">
                <a16:creationId xmlns:a16="http://schemas.microsoft.com/office/drawing/2014/main" id="{2F314B79-13BF-034F-AD05-77A7B2831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720" y="19860"/>
            <a:ext cx="9088560" cy="6882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7765" name="Picture 4">
            <a:extLst>
              <a:ext uri="{FF2B5EF4-FFF2-40B4-BE49-F238E27FC236}">
                <a16:creationId xmlns:a16="http://schemas.microsoft.com/office/drawing/2014/main" id="{4CE05B17-CE0D-254C-9650-6ED090720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431" y="5946874"/>
            <a:ext cx="4376982" cy="911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7766" name="矩形 6">
            <a:extLst>
              <a:ext uri="{FF2B5EF4-FFF2-40B4-BE49-F238E27FC236}">
                <a16:creationId xmlns:a16="http://schemas.microsoft.com/office/drawing/2014/main" id="{BF95227C-53B5-7E4B-8379-BFF7729322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1799869"/>
            <a:ext cx="446449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CI Chinese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Summer School </a:t>
            </a:r>
            <a:endParaRPr lang="zh-CN" altLang="en-US" sz="3600" dirty="0">
              <a:solidFill>
                <a:schemeClr val="tx1"/>
              </a:solidFill>
              <a:latin typeface="Georgia Pro Cond Black" panose="02040A06050405020203" pitchFamily="18" charset="0"/>
              <a:ea typeface="方正舒体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D3A38808-957B-5F48-A86F-87E2DF644E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56881" y="4737393"/>
            <a:ext cx="2810360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Dan Gong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                                                           14/08/2020 </a:t>
            </a:r>
            <a:r>
              <a:rPr lang="en-US" altLang="zh-CN" sz="1500" dirty="0" err="1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friday</a:t>
            </a: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</a:t>
            </a:r>
            <a:r>
              <a:rPr lang="en-US" altLang="zh-CN" sz="1500" dirty="0">
                <a:solidFill>
                  <a:srgbClr val="FFC000"/>
                </a:solidFill>
                <a:latin typeface="French Script MT" pitchFamily="66" charset="0"/>
                <a:ea typeface="方正舒体"/>
              </a:rPr>
              <a:t>            </a:t>
            </a:r>
            <a:endParaRPr lang="zh-CN" altLang="en-US" sz="1500" dirty="0">
              <a:solidFill>
                <a:srgbClr val="FFC000"/>
              </a:solidFill>
              <a:latin typeface="French Script MT" pitchFamily="66" charset="0"/>
              <a:ea typeface="方正舒体"/>
            </a:endParaRPr>
          </a:p>
        </p:txBody>
      </p:sp>
    </p:spTree>
    <p:extLst>
      <p:ext uri="{BB962C8B-B14F-4D97-AF65-F5344CB8AC3E}">
        <p14:creationId xmlns:p14="http://schemas.microsoft.com/office/powerpoint/2010/main" val="3599484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81365" y="1580827"/>
            <a:ext cx="8857924" cy="3996865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25946" y="1854945"/>
            <a:ext cx="3308427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FFE8B11A-67DD-9C4C-AFE3-A2FEF9727C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5606" y="1746457"/>
            <a:ext cx="3702225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men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EE22C8F0-A284-5A46-A00A-FA5B53A87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73676" y="2423088"/>
            <a:ext cx="1610555" cy="1610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29667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95823" y="1720312"/>
            <a:ext cx="8332271" cy="3857380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BB56F44E-1F16-4944-8F59-0BD7CCAF7B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7363" y="2043335"/>
            <a:ext cx="354414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ma?</a:t>
            </a: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A: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 吗？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C15F2B1C-B3AA-6D4F-BC6F-9C91A082B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8501" y="3895887"/>
            <a:ext cx="492918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楷体_GB2312" pitchFamily="49" charset="-122"/>
              </a:rPr>
              <a:t>Wŏ</a:t>
            </a:r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hĕnh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o.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xièxie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B: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我    很  好。    谢谢！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4C186320-473B-184A-B69C-266EEB7D2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46068" y="1720312"/>
            <a:ext cx="1782026" cy="11880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36590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07359" y="1556792"/>
            <a:ext cx="9425641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F6FCE0E-6FD2-46CA-B5F1-9A0F698D0D37}"/>
              </a:ext>
            </a:extLst>
          </p:cNvPr>
          <p:cNvSpPr txBox="1">
            <a:spLocks/>
          </p:cNvSpPr>
          <p:nvPr/>
        </p:nvSpPr>
        <p:spPr bwMode="auto">
          <a:xfrm>
            <a:off x="1918585" y="1831863"/>
            <a:ext cx="7416179" cy="244886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1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Dan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我   叫   丹。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My name is  Dan.)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Nĭ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shén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me?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你  叫   什  么？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(W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hat is your name?)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9909362-925E-4683-B980-CB7BE12E78A5}"/>
              </a:ext>
            </a:extLst>
          </p:cNvPr>
          <p:cNvSpPr txBox="1">
            <a:spLocks/>
          </p:cNvSpPr>
          <p:nvPr/>
        </p:nvSpPr>
        <p:spPr bwMode="auto">
          <a:xfrm>
            <a:off x="1918585" y="4149081"/>
            <a:ext cx="5328592" cy="194421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… …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 叫 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</a:t>
            </a:r>
            <a:endParaRPr lang="en-GB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M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y name is …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pic>
        <p:nvPicPr>
          <p:cNvPr id="15" name="Picture 3" descr="A person standing on a beach&#10;&#10;Description automatically generated">
            <a:extLst>
              <a:ext uri="{FF2B5EF4-FFF2-40B4-BE49-F238E27FC236}">
                <a16:creationId xmlns:a16="http://schemas.microsoft.com/office/drawing/2014/main" id="{DF53687E-4E1E-4D97-9BAA-9780CAE7A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1151" r="27951"/>
          <a:stretch>
            <a:fillRect/>
          </a:stretch>
        </p:blipFill>
        <p:spPr bwMode="auto">
          <a:xfrm>
            <a:off x="9215546" y="1556792"/>
            <a:ext cx="2017454" cy="2188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00259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4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20123" y="1556792"/>
            <a:ext cx="9069288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7DECD02-C175-4340-A0D5-617A0BC9253C}"/>
              </a:ext>
            </a:extLst>
          </p:cNvPr>
          <p:cNvSpPr txBox="1"/>
          <p:nvPr/>
        </p:nvSpPr>
        <p:spPr>
          <a:xfrm>
            <a:off x="2312253" y="2197361"/>
            <a:ext cx="56044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: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是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哪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国</a:t>
            </a:r>
            <a:r>
              <a:rPr lang="en-US" altLang="zh-CN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人？</a:t>
            </a:r>
            <a:endParaRPr lang="en-GB" altLang="zh-CN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  where are you from?</a:t>
            </a:r>
            <a:endParaRPr 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A1F8BF-9ED9-424C-868F-93CE0D0D7356}"/>
              </a:ext>
            </a:extLst>
          </p:cNvPr>
          <p:cNvSpPr/>
          <p:nvPr/>
        </p:nvSpPr>
        <p:spPr>
          <a:xfrm>
            <a:off x="2842045" y="1635145"/>
            <a:ext cx="45448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nǎ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guó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rén</a:t>
            </a:r>
            <a:r>
              <a:rPr 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？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83FE7AC-A9D2-E144-AEF1-6932D46078B6}"/>
              </a:ext>
            </a:extLst>
          </p:cNvPr>
          <p:cNvSpPr txBox="1">
            <a:spLocks/>
          </p:cNvSpPr>
          <p:nvPr/>
        </p:nvSpPr>
        <p:spPr bwMode="auto">
          <a:xfrm>
            <a:off x="2312253" y="3935390"/>
            <a:ext cx="7277380" cy="2060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Wŏ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ēi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ěr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shì</a:t>
            </a:r>
            <a:r>
              <a:rPr lang="en-GB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4000" b="1" dirty="0" err="1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rén</a:t>
            </a:r>
            <a:r>
              <a:rPr lang="en-GB" sz="4000" b="1" dirty="0">
                <a:latin typeface="SimSun" panose="02010600030101010101" pitchFamily="2" charset="-122"/>
                <a:ea typeface="SimSu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  <a:defRPr/>
            </a:pPr>
            <a:r>
              <a:rPr lang="en-GB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B: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我 是</a:t>
            </a:r>
            <a:r>
              <a:rPr lang="en-US" altLang="zh-CN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威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尔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士 </a:t>
            </a:r>
            <a:r>
              <a:rPr lang="en-US" altLang="zh-CN" sz="40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人。</a:t>
            </a:r>
            <a:endParaRPr lang="en-GB" altLang="zh-CN" sz="4000" b="1" dirty="0"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pPr marL="0" indent="0">
              <a:buNone/>
              <a:defRPr/>
            </a:pPr>
            <a:r>
              <a:rPr lang="en-US" sz="4000" b="1" dirty="0">
                <a:latin typeface="SimSun" panose="02010600030101010101" pitchFamily="2" charset="-122"/>
                <a:ea typeface="SimSun" panose="02010600030101010101" pitchFamily="2" charset="-122"/>
              </a:rPr>
              <a:t>  </a:t>
            </a:r>
            <a:r>
              <a:rPr lang="en-US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I am</a:t>
            </a:r>
            <a:r>
              <a:rPr lang="en-GB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sz="3600" b="1" dirty="0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W</a:t>
            </a:r>
            <a:r>
              <a:rPr lang="en-US" altLang="zh-CN" sz="3600" b="1" dirty="0" err="1">
                <a:solidFill>
                  <a:srgbClr val="C0000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elsh</a:t>
            </a:r>
            <a:r>
              <a:rPr lang="en-US" altLang="zh-CN" sz="3600" b="1" dirty="0"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  <a:endParaRPr lang="en-GB" sz="3600" b="1" dirty="0"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2" name="内容占位符 3">
            <a:extLst>
              <a:ext uri="{FF2B5EF4-FFF2-40B4-BE49-F238E27FC236}">
                <a16:creationId xmlns:a16="http://schemas.microsoft.com/office/drawing/2014/main" id="{BB17DC4B-03EF-1F41-BF6A-4E1E5327DE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flipH="1">
            <a:off x="8827768" y="1557537"/>
            <a:ext cx="2261643" cy="152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084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88BE79EF-BFC4-4991-B744-1DEFF214206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608D02F3-0108-1343-A2CE-F4FCFEF124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250" y="797655"/>
            <a:ext cx="10547499" cy="5497935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22" name="Text Box 14">
            <a:extLst>
              <a:ext uri="{FF2B5EF4-FFF2-40B4-BE49-F238E27FC236}">
                <a16:creationId xmlns:a16="http://schemas.microsoft.com/office/drawing/2014/main" id="{62C60D1F-8EAE-7E46-8D0C-FA56B158C4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3240" y="1144769"/>
            <a:ext cx="2068157" cy="76944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我是</a:t>
            </a:r>
            <a:r>
              <a:rPr lang="en-US" altLang="zh-CN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…</a:t>
            </a:r>
            <a:endParaRPr lang="zh-CN" altLang="en-US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3" name="Rectangle 15">
            <a:extLst>
              <a:ext uri="{FF2B5EF4-FFF2-40B4-BE49-F238E27FC236}">
                <a16:creationId xmlns:a16="http://schemas.microsoft.com/office/drawing/2014/main" id="{205BD091-8C6A-1843-A801-F4F81CDA25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72420" y="684394"/>
            <a:ext cx="1629583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shì</a:t>
            </a:r>
            <a:r>
              <a:rPr lang="en-US" altLang="zh-CN" sz="32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zh-CN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5" descr="C:\Users\hp\Desktop\韩国发表\20100421060009587[1].jpg">
            <a:extLst>
              <a:ext uri="{FF2B5EF4-FFF2-40B4-BE49-F238E27FC236}">
                <a16:creationId xmlns:a16="http://schemas.microsoft.com/office/drawing/2014/main" id="{BDAF8770-A79E-1C4E-A798-B203E853ED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2112506"/>
            <a:ext cx="1273175" cy="844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6" descr="19300001075662129246568150075">
            <a:extLst>
              <a:ext uri="{FF2B5EF4-FFF2-40B4-BE49-F238E27FC236}">
                <a16:creationId xmlns:a16="http://schemas.microsoft.com/office/drawing/2014/main" id="{C4552284-25B9-2945-958D-CC5D0CFCA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3609647"/>
            <a:ext cx="1273175" cy="859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7" descr="01300000900322128637121322816">
            <a:extLst>
              <a:ext uri="{FF2B5EF4-FFF2-40B4-BE49-F238E27FC236}">
                <a16:creationId xmlns:a16="http://schemas.microsoft.com/office/drawing/2014/main" id="{DF09CB90-FDEE-7340-9A19-DE2BEDD58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429" y="5143072"/>
            <a:ext cx="1179512" cy="79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그림 1" descr="W020080620358974154485_副本.png">
            <a:extLst>
              <a:ext uri="{FF2B5EF4-FFF2-40B4-BE49-F238E27FC236}">
                <a16:creationId xmlns:a16="http://schemas.microsoft.com/office/drawing/2014/main" id="{E26EBADD-36AD-254A-9A51-6DD32A91BA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2304" y="2111307"/>
            <a:ext cx="1061048" cy="118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9" descr="152274747">
            <a:extLst>
              <a:ext uri="{FF2B5EF4-FFF2-40B4-BE49-F238E27FC236}">
                <a16:creationId xmlns:a16="http://schemas.microsoft.com/office/drawing/2014/main" id="{B52F2FE4-CA47-EE48-B2FE-F578B8680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037" y="4901403"/>
            <a:ext cx="767587" cy="1127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3D9BC173-4D27-0C4A-9843-B5FC2941EB5D}"/>
              </a:ext>
            </a:extLst>
          </p:cNvPr>
          <p:cNvSpPr txBox="1"/>
          <p:nvPr/>
        </p:nvSpPr>
        <p:spPr>
          <a:xfrm>
            <a:off x="6328668" y="1206324"/>
            <a:ext cx="1627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I am…</a:t>
            </a:r>
          </a:p>
        </p:txBody>
      </p:sp>
      <p:sp>
        <p:nvSpPr>
          <p:cNvPr id="31" name="内容占位符 3">
            <a:extLst>
              <a:ext uri="{FF2B5EF4-FFF2-40B4-BE49-F238E27FC236}">
                <a16:creationId xmlns:a16="http://schemas.microsoft.com/office/drawing/2014/main" id="{35270142-B71F-6C42-9693-917E4F9D6C6A}"/>
              </a:ext>
            </a:extLst>
          </p:cNvPr>
          <p:cNvSpPr txBox="1">
            <a:spLocks/>
          </p:cNvSpPr>
          <p:nvPr/>
        </p:nvSpPr>
        <p:spPr>
          <a:xfrm>
            <a:off x="4734831" y="3475757"/>
            <a:ext cx="3254423" cy="112727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>
                <a:latin typeface="Calibri" panose="020F0502020204030204" pitchFamily="34" charset="0"/>
              </a:rPr>
              <a:t>wŏ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měi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  <a:endParaRPr lang="en-US" altLang="zh-CN" sz="2800" dirty="0"/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美 国 人。</a:t>
            </a:r>
            <a:endParaRPr lang="en-US" altLang="zh-CN" sz="3200" dirty="0">
              <a:latin typeface="Calibri" panose="020F0502020204030204" pitchFamily="34" charset="0"/>
            </a:endParaRPr>
          </a:p>
          <a:p>
            <a:pPr>
              <a:buFont typeface="Wingdings 2" panose="05020102010507070707" pitchFamily="18" charset="2"/>
              <a:buNone/>
              <a:defRPr/>
            </a:pPr>
            <a:endParaRPr lang="en-GB" altLang="zh-CN" sz="3200" dirty="0"/>
          </a:p>
        </p:txBody>
      </p:sp>
      <p:sp>
        <p:nvSpPr>
          <p:cNvPr id="32" name="Content Placeholder 4">
            <a:extLst>
              <a:ext uri="{FF2B5EF4-FFF2-40B4-BE49-F238E27FC236}">
                <a16:creationId xmlns:a16="http://schemas.microsoft.com/office/drawing/2014/main" id="{E3819B46-7523-1340-905C-B8B07EEDC51D}"/>
              </a:ext>
            </a:extLst>
          </p:cNvPr>
          <p:cNvSpPr txBox="1">
            <a:spLocks/>
          </p:cNvSpPr>
          <p:nvPr/>
        </p:nvSpPr>
        <p:spPr bwMode="auto">
          <a:xfrm>
            <a:off x="4694603" y="2082194"/>
            <a:ext cx="3810835" cy="121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65125" indent="-282575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36538" algn="l" rtl="0" eaLnBrk="0" fontAlgn="base" hangingPunct="0">
              <a:spcBef>
                <a:spcPts val="550"/>
              </a:spcBef>
              <a:spcAft>
                <a:spcPct val="0"/>
              </a:spcAft>
              <a:buClr>
                <a:schemeClr val="accent1"/>
              </a:buClr>
              <a:buFont typeface="Verdana" panose="020B0604030504040204" pitchFamily="34" charset="0"/>
              <a:buChar char="◦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58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173038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9BBB59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69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064A2"/>
              </a:buClr>
              <a:buFont typeface="Wingdings 2" panose="05020102010507070707" pitchFamily="18" charset="2"/>
              <a:buChar char="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80963" indent="0" eaLnBrk="1" hangingPunct="1">
              <a:buNone/>
              <a:defRPr/>
            </a:pPr>
            <a:r>
              <a:rPr lang="en-US" altLang="zh-CN" sz="2800" dirty="0" err="1">
                <a:latin typeface="Lucida Sans Unicode" panose="020B0602030504020204" pitchFamily="34" charset="0"/>
              </a:rPr>
              <a:t>w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ŏ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800" dirty="0" err="1">
                <a:latin typeface="Franklin Gothic Book" panose="020B0503020102020204" pitchFamily="34" charset="0"/>
              </a:rPr>
              <a:t>shì</a:t>
            </a:r>
            <a:r>
              <a:rPr lang="en-US" altLang="zh-CN" sz="2800" dirty="0">
                <a:latin typeface="Franklin Gothic Book" panose="020B0503020102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zhōng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guó</a:t>
            </a:r>
            <a:r>
              <a:rPr lang="en-US" altLang="zh-CN" sz="2400" dirty="0">
                <a:latin typeface="Lucida Sans Unicode" panose="020B0602030504020204" pitchFamily="34" charset="0"/>
              </a:rPr>
              <a:t> </a:t>
            </a:r>
            <a:r>
              <a:rPr lang="en-US" altLang="zh-CN" sz="2400" dirty="0" err="1">
                <a:latin typeface="Lucida Sans Unicode" panose="020B0602030504020204" pitchFamily="34" charset="0"/>
              </a:rPr>
              <a:t>rén</a:t>
            </a:r>
            <a:r>
              <a:rPr lang="en-US" altLang="zh-CN" sz="2800" dirty="0">
                <a:latin typeface="Lucida Sans Unicode" panose="020B0602030504020204" pitchFamily="34" charset="0"/>
              </a:rPr>
              <a:t>.</a:t>
            </a:r>
          </a:p>
          <a:p>
            <a:pPr marL="80963" indent="0" eaLnBrk="1" hangingPunct="1"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中 国 人。</a:t>
            </a:r>
            <a:endParaRPr lang="zh-CN" altLang="en-US" sz="4000" dirty="0">
              <a:highlight>
                <a:srgbClr val="FFFF00"/>
              </a:highlight>
            </a:endParaRPr>
          </a:p>
          <a:p>
            <a:pPr marL="80963" indent="0" eaLnBrk="1" hangingPunct="1">
              <a:buNone/>
              <a:defRPr/>
            </a:pPr>
            <a:endParaRPr lang="en-GB" altLang="en-US" dirty="0"/>
          </a:p>
        </p:txBody>
      </p:sp>
      <p:sp>
        <p:nvSpPr>
          <p:cNvPr id="33" name="内容占位符 3">
            <a:extLst>
              <a:ext uri="{FF2B5EF4-FFF2-40B4-BE49-F238E27FC236}">
                <a16:creationId xmlns:a16="http://schemas.microsoft.com/office/drawing/2014/main" id="{199F135A-71FA-8C43-83E4-18AFC5F787B4}"/>
              </a:ext>
            </a:extLst>
          </p:cNvPr>
          <p:cNvSpPr txBox="1">
            <a:spLocks/>
          </p:cNvSpPr>
          <p:nvPr/>
        </p:nvSpPr>
        <p:spPr>
          <a:xfrm>
            <a:off x="4734831" y="4841495"/>
            <a:ext cx="3594391" cy="121885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  <a:defRPr/>
            </a:pPr>
            <a:r>
              <a:rPr lang="en-US" altLang="zh-CN" sz="2800" dirty="0" err="1"/>
              <a:t>w</a:t>
            </a:r>
            <a:r>
              <a:rPr lang="en-US" altLang="zh-CN" sz="2800" dirty="0" err="1">
                <a:latin typeface="Calibri" panose="020F0502020204030204" pitchFamily="34" charset="0"/>
              </a:rPr>
              <a:t>ŏ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shì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yīng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guó</a:t>
            </a:r>
            <a:r>
              <a:rPr lang="en-US" altLang="zh-CN" sz="2800" dirty="0">
                <a:latin typeface="Calibri" panose="020F0502020204030204" pitchFamily="34" charset="0"/>
              </a:rPr>
              <a:t> </a:t>
            </a:r>
            <a:r>
              <a:rPr lang="en-US" altLang="zh-CN" sz="2800" dirty="0" err="1">
                <a:latin typeface="Calibri" panose="020F0502020204030204" pitchFamily="34" charset="0"/>
              </a:rPr>
              <a:t>rén</a:t>
            </a:r>
            <a:r>
              <a:rPr lang="en-US" altLang="zh-CN" sz="2800" dirty="0">
                <a:latin typeface="Calibri" panose="020F0502020204030204" pitchFamily="34" charset="0"/>
              </a:rPr>
              <a:t>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是 英 国 人</a:t>
            </a:r>
            <a:r>
              <a:rPr lang="zh-CN" altLang="en-US" sz="3200" dirty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32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US" altLang="zh-CN" sz="3200" dirty="0">
              <a:latin typeface="Calibri" panose="020F0502020204030204" pitchFamily="34" charset="0"/>
            </a:endParaRP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23DCA263-9886-0D49-8146-87E2DF4DD82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8626" y="3588801"/>
            <a:ext cx="1365604" cy="1024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713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5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803582" y="1440815"/>
            <a:ext cx="5778491" cy="4709193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 Box 3">
            <a:extLst>
              <a:ext uri="{FF2B5EF4-FFF2-40B4-BE49-F238E27FC236}">
                <a16:creationId xmlns:a16="http://schemas.microsoft.com/office/drawing/2014/main" id="{90F95214-7ECE-D049-AB32-FB89773390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85342" y="1692674"/>
            <a:ext cx="4729053" cy="904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dirty="0"/>
              <a:t>    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  <a:r>
              <a:rPr lang="en-US" altLang="en-US" sz="2400" dirty="0" err="1">
                <a:highlight>
                  <a:srgbClr val="7497F8"/>
                </a:highlight>
              </a:rPr>
              <a:t>nĭ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duō</a:t>
            </a:r>
            <a:r>
              <a:rPr lang="en-US" altLang="en-US" sz="2400" dirty="0">
                <a:highlight>
                  <a:srgbClr val="7497F8"/>
                </a:highlight>
              </a:rPr>
              <a:t>  </a:t>
            </a:r>
            <a:r>
              <a:rPr lang="en-US" altLang="en-US" sz="2400" dirty="0" err="1">
                <a:highlight>
                  <a:srgbClr val="7497F8"/>
                </a:highlight>
              </a:rPr>
              <a:t>dà</a:t>
            </a:r>
            <a:r>
              <a:rPr lang="en-US" altLang="en-US" sz="2400" dirty="0">
                <a:highlight>
                  <a:srgbClr val="7497F8"/>
                </a:highlight>
              </a:rPr>
              <a:t> 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</a:t>
            </a:r>
            <a:r>
              <a:rPr lang="en-US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多  大 </a:t>
            </a:r>
            <a:r>
              <a:rPr lang="zh-CN" altLang="en-US" sz="2400" dirty="0">
                <a:highlight>
                  <a:srgbClr val="7497F8"/>
                </a:highlight>
              </a:rPr>
              <a:t>？ </a:t>
            </a:r>
            <a:r>
              <a:rPr lang="en-US" altLang="zh-CN" sz="2000" dirty="0">
                <a:highlight>
                  <a:srgbClr val="7497F8"/>
                </a:highlight>
              </a:rPr>
              <a:t>How old are you?</a:t>
            </a:r>
            <a:endParaRPr lang="en-US" altLang="en-US" sz="2000" dirty="0">
              <a:highlight>
                <a:srgbClr val="7497F8"/>
              </a:highlight>
            </a:endParaRPr>
          </a:p>
        </p:txBody>
      </p:sp>
      <p:sp>
        <p:nvSpPr>
          <p:cNvPr id="18" name="内容占位符 2">
            <a:extLst>
              <a:ext uri="{FF2B5EF4-FFF2-40B4-BE49-F238E27FC236}">
                <a16:creationId xmlns:a16="http://schemas.microsoft.com/office/drawing/2014/main" id="{1A53D2AF-CF53-A44B-9B34-796D72453967}"/>
              </a:ext>
            </a:extLst>
          </p:cNvPr>
          <p:cNvSpPr txBox="1">
            <a:spLocks/>
          </p:cNvSpPr>
          <p:nvPr/>
        </p:nvSpPr>
        <p:spPr>
          <a:xfrm>
            <a:off x="1206589" y="3928024"/>
            <a:ext cx="5039228" cy="10402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wŏ</a:t>
            </a:r>
            <a:r>
              <a:rPr lang="en-US" altLang="en-US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sh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í</a:t>
            </a:r>
            <a:r>
              <a:rPr lang="en-US" altLang="zh-CN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li</a:t>
            </a:r>
            <a:r>
              <a:rPr lang="en-US" altLang="zh-CN" sz="2400" b="1" dirty="0" err="1">
                <a:solidFill>
                  <a:srgbClr val="002060"/>
                </a:solidFill>
                <a:highlight>
                  <a:srgbClr val="C0C0C0"/>
                </a:highlight>
                <a:latin typeface="Franklin Gothic Book" panose="020B0503020102020204" pitchFamily="34" charset="0"/>
              </a:rPr>
              <a:t>ù</a:t>
            </a:r>
            <a:r>
              <a:rPr lang="en-US" altLang="zh-CN" sz="2400" b="1" dirty="0">
                <a:solidFill>
                  <a:srgbClr val="002060"/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rgbClr val="002060"/>
                </a:solidFill>
                <a:highlight>
                  <a:srgbClr val="C0C0C0"/>
                </a:highlight>
              </a:rPr>
              <a:t>suì</a:t>
            </a:r>
            <a:endParaRPr lang="en-US" altLang="en-US" sz="2400" b="1" dirty="0">
              <a:solidFill>
                <a:srgbClr val="002060"/>
              </a:solidFill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岁</a:t>
            </a:r>
            <a:r>
              <a:rPr lang="zh-CN" altLang="en-US" sz="2400" dirty="0">
                <a:solidFill>
                  <a:srgbClr val="002060"/>
                </a:solidFill>
                <a:highlight>
                  <a:srgbClr val="C0C0C0"/>
                </a:highlight>
              </a:rPr>
              <a:t>。  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</a:rPr>
              <a:t>I am sixteen years old.</a:t>
            </a:r>
            <a:endParaRPr lang="en-GB" altLang="en-US" sz="24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19" name="内容占位符 2">
            <a:extLst>
              <a:ext uri="{FF2B5EF4-FFF2-40B4-BE49-F238E27FC236}">
                <a16:creationId xmlns:a16="http://schemas.microsoft.com/office/drawing/2014/main" id="{E76EDD2B-2176-4343-B06B-1842CCC79D18}"/>
              </a:ext>
            </a:extLst>
          </p:cNvPr>
          <p:cNvSpPr txBox="1">
            <a:spLocks/>
          </p:cNvSpPr>
          <p:nvPr/>
        </p:nvSpPr>
        <p:spPr>
          <a:xfrm>
            <a:off x="993744" y="5152457"/>
            <a:ext cx="5464917" cy="9332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wŏ</a:t>
            </a:r>
            <a:r>
              <a:rPr lang="en-US" altLang="en-US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sh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í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zh-CN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qī</a:t>
            </a:r>
            <a:r>
              <a:rPr lang="en-US" altLang="zh-CN" sz="2400" b="1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 </a:t>
            </a:r>
            <a:r>
              <a:rPr lang="en-US" altLang="en-US" sz="2400" b="1" dirty="0" err="1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suì</a:t>
            </a:r>
            <a:endParaRPr lang="en-US" altLang="en-US" sz="2400" b="1" dirty="0">
              <a:solidFill>
                <a:schemeClr val="accent2">
                  <a:lumMod val="50000"/>
                </a:schemeClr>
              </a:solidFill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十  七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岁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。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I am seventeen</a:t>
            </a:r>
            <a:r>
              <a:rPr lang="zh-CN" altLang="en-US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 </a:t>
            </a:r>
            <a:r>
              <a:rPr lang="en-US" altLang="zh-CN" sz="2400" dirty="0">
                <a:solidFill>
                  <a:schemeClr val="accent2">
                    <a:lumMod val="50000"/>
                  </a:schemeClr>
                </a:solidFill>
                <a:highlight>
                  <a:srgbClr val="C0C0C0"/>
                </a:highlight>
              </a:rPr>
              <a:t>years old</a:t>
            </a:r>
            <a:r>
              <a:rPr lang="en-US" altLang="zh-CN" sz="2400" dirty="0">
                <a:solidFill>
                  <a:srgbClr val="002060"/>
                </a:solidFill>
                <a:highlight>
                  <a:srgbClr val="C0C0C0"/>
                </a:highlight>
              </a:rPr>
              <a:t>.</a:t>
            </a:r>
            <a:endParaRPr lang="en-GB" altLang="en-US" sz="24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20" name="内容占位符 2">
            <a:extLst>
              <a:ext uri="{FF2B5EF4-FFF2-40B4-BE49-F238E27FC236}">
                <a16:creationId xmlns:a16="http://schemas.microsoft.com/office/drawing/2014/main" id="{5221ACD4-370A-F04B-8993-38559EF28B68}"/>
              </a:ext>
            </a:extLst>
          </p:cNvPr>
          <p:cNvSpPr txBox="1">
            <a:spLocks/>
          </p:cNvSpPr>
          <p:nvPr/>
        </p:nvSpPr>
        <p:spPr>
          <a:xfrm>
            <a:off x="1085342" y="2725276"/>
            <a:ext cx="5464917" cy="11427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 panose="05020102010507070707" pitchFamily="18" charset="2"/>
              <a:buNone/>
            </a:pPr>
            <a:r>
              <a:rPr lang="en-US" altLang="en-US" sz="2800" b="1" dirty="0"/>
              <a:t>    </a:t>
            </a:r>
            <a:r>
              <a:rPr lang="en-US" altLang="en-US" sz="2800" b="1" dirty="0" err="1">
                <a:highlight>
                  <a:srgbClr val="C0C0C0"/>
                </a:highlight>
              </a:rPr>
              <a:t>wŏ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shí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wŭ</a:t>
            </a:r>
            <a:r>
              <a:rPr lang="en-US" altLang="en-US" sz="2800" b="1" dirty="0">
                <a:highlight>
                  <a:srgbClr val="C0C0C0"/>
                </a:highlight>
              </a:rPr>
              <a:t> </a:t>
            </a:r>
            <a:r>
              <a:rPr lang="en-US" altLang="en-US" sz="2800" b="1" dirty="0" err="1">
                <a:highlight>
                  <a:srgbClr val="C0C0C0"/>
                </a:highlight>
              </a:rPr>
              <a:t>suì</a:t>
            </a:r>
            <a:endParaRPr lang="en-US" altLang="en-US" sz="2800" b="1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</a:t>
            </a: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十 五 岁</a:t>
            </a:r>
            <a:r>
              <a:rPr lang="zh-CN" altLang="en-US" dirty="0">
                <a:highlight>
                  <a:srgbClr val="C0C0C0"/>
                </a:highlight>
              </a:rPr>
              <a:t>。 </a:t>
            </a:r>
            <a:r>
              <a:rPr lang="en-US" altLang="zh-CN" dirty="0">
                <a:highlight>
                  <a:srgbClr val="C0C0C0"/>
                </a:highlight>
              </a:rPr>
              <a:t>  </a:t>
            </a:r>
            <a:r>
              <a:rPr lang="en-US" altLang="zh-CN" dirty="0">
                <a:solidFill>
                  <a:srgbClr val="002060"/>
                </a:solidFill>
                <a:highlight>
                  <a:srgbClr val="C0C0C0"/>
                </a:highlight>
              </a:rPr>
              <a:t>I am fifteen years old.</a:t>
            </a:r>
            <a:endParaRPr lang="en-GB" altLang="en-US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B8C4559-3898-314B-A885-0E0237C0CFA6}"/>
              </a:ext>
            </a:extLst>
          </p:cNvPr>
          <p:cNvSpPr/>
          <p:nvPr/>
        </p:nvSpPr>
        <p:spPr>
          <a:xfrm>
            <a:off x="6832020" y="1440815"/>
            <a:ext cx="4424656" cy="4651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 Box 3">
            <a:extLst>
              <a:ext uri="{FF2B5EF4-FFF2-40B4-BE49-F238E27FC236}">
                <a16:creationId xmlns:a16="http://schemas.microsoft.com/office/drawing/2014/main" id="{DD99E03B-7A24-AF49-8466-2748E8033E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85643" y="3691231"/>
            <a:ext cx="4071032" cy="2394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buNone/>
            </a:pPr>
            <a:r>
              <a:rPr lang="en-US" altLang="en-US" dirty="0">
                <a:highlight>
                  <a:srgbClr val="7497F8"/>
                </a:highlight>
              </a:rPr>
              <a:t>   </a:t>
            </a:r>
            <a:r>
              <a:rPr lang="en-US" altLang="en-US" dirty="0" err="1">
                <a:highlight>
                  <a:srgbClr val="7497F8"/>
                </a:highlight>
              </a:rPr>
              <a:t>nĭ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jĭ</a:t>
            </a:r>
            <a:r>
              <a:rPr lang="en-US" altLang="en-US" dirty="0">
                <a:highlight>
                  <a:srgbClr val="7497F8"/>
                </a:highlight>
              </a:rPr>
              <a:t>  </a:t>
            </a:r>
            <a:r>
              <a:rPr lang="en-US" altLang="en-US" dirty="0" err="1">
                <a:highlight>
                  <a:srgbClr val="7497F8"/>
                </a:highlight>
              </a:rPr>
              <a:t>suì</a:t>
            </a:r>
            <a:r>
              <a:rPr lang="en-US" altLang="en-US" dirty="0">
                <a:highlight>
                  <a:srgbClr val="7497F8"/>
                </a:highlight>
              </a:rPr>
              <a:t> </a:t>
            </a:r>
            <a:r>
              <a:rPr lang="zh-CN" altLang="en-US" dirty="0">
                <a:solidFill>
                  <a:srgbClr val="262626"/>
                </a:solidFill>
                <a:highlight>
                  <a:srgbClr val="7497F8"/>
                </a:highlight>
              </a:rPr>
              <a:t>？</a:t>
            </a:r>
            <a:endParaRPr lang="en-US" altLang="en-US" dirty="0">
              <a:solidFill>
                <a:srgbClr val="262626"/>
              </a:solidFill>
              <a:highlight>
                <a:srgbClr val="7497F8"/>
              </a:highlight>
            </a:endParaRPr>
          </a:p>
          <a:p>
            <a:pPr>
              <a:buNone/>
            </a:pPr>
            <a:r>
              <a:rPr lang="en-GB" altLang="zh-CN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2400" dirty="0">
                <a:highlight>
                  <a:srgbClr val="7497F8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你 几 岁</a:t>
            </a:r>
            <a:r>
              <a:rPr lang="zh-CN" altLang="en-US" sz="2400" dirty="0">
                <a:highlight>
                  <a:srgbClr val="7497F8"/>
                </a:highlight>
              </a:rPr>
              <a:t>？</a:t>
            </a:r>
            <a:r>
              <a:rPr lang="en-US" altLang="zh-CN" sz="2400" dirty="0">
                <a:highlight>
                  <a:srgbClr val="7497F8"/>
                </a:highlight>
              </a:rPr>
              <a:t> </a:t>
            </a:r>
            <a:r>
              <a:rPr lang="en-US" altLang="zh-CN" sz="2000" dirty="0">
                <a:solidFill>
                  <a:srgbClr val="002060"/>
                </a:solidFill>
                <a:highlight>
                  <a:srgbClr val="7497F8"/>
                </a:highlight>
              </a:rPr>
              <a:t>How old are you?</a:t>
            </a:r>
          </a:p>
          <a:p>
            <a:pPr>
              <a:buFont typeface="Wingdings 2" panose="05020102010507070707" pitchFamily="18" charset="2"/>
              <a:buNone/>
            </a:pPr>
            <a:endParaRPr lang="en-US" altLang="en-US" sz="1800" dirty="0"/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1800" dirty="0"/>
              <a:t>    </a:t>
            </a:r>
            <a:r>
              <a:rPr lang="en-US" altLang="en-US" sz="2800" dirty="0" err="1">
                <a:highlight>
                  <a:srgbClr val="C0C0C0"/>
                </a:highlight>
              </a:rPr>
              <a:t>wŏ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wŭ</a:t>
            </a:r>
            <a:r>
              <a:rPr lang="en-US" altLang="en-US" sz="2800" dirty="0">
                <a:highlight>
                  <a:srgbClr val="C0C0C0"/>
                </a:highlight>
              </a:rPr>
              <a:t> </a:t>
            </a:r>
            <a:r>
              <a:rPr lang="en-US" altLang="en-US" sz="2800" dirty="0" err="1">
                <a:highlight>
                  <a:srgbClr val="C0C0C0"/>
                </a:highlight>
              </a:rPr>
              <a:t>suì</a:t>
            </a:r>
            <a:endParaRPr lang="en-US" altLang="en-US" sz="2800" dirty="0">
              <a:highlight>
                <a:srgbClr val="C0C0C0"/>
              </a:highlight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GB" altLang="zh-CN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</a:t>
            </a:r>
            <a:r>
              <a:rPr lang="en-GB" altLang="zh-CN" sz="18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: </a:t>
            </a:r>
            <a:r>
              <a:rPr lang="zh-CN" altLang="en-US" sz="24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我  五 岁</a:t>
            </a:r>
            <a:r>
              <a:rPr lang="zh-CN" altLang="en-US" sz="2400" dirty="0">
                <a:highlight>
                  <a:srgbClr val="C0C0C0"/>
                </a:highlight>
              </a:rPr>
              <a:t>。</a:t>
            </a:r>
            <a:r>
              <a:rPr lang="zh-CN" altLang="en-US" sz="1800" dirty="0">
                <a:highlight>
                  <a:srgbClr val="C0C0C0"/>
                </a:highlight>
              </a:rPr>
              <a:t> </a:t>
            </a:r>
            <a:r>
              <a:rPr lang="en-US" altLang="zh-CN" sz="1800" dirty="0">
                <a:solidFill>
                  <a:srgbClr val="002060"/>
                </a:solidFill>
                <a:highlight>
                  <a:srgbClr val="C0C0C0"/>
                </a:highlight>
              </a:rPr>
              <a:t>I am five years old.</a:t>
            </a:r>
            <a:endParaRPr lang="en-GB" altLang="en-US" sz="1800" dirty="0">
              <a:solidFill>
                <a:srgbClr val="002060"/>
              </a:solidFill>
              <a:highlight>
                <a:srgbClr val="C0C0C0"/>
              </a:highligh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D860FA-302B-344B-8053-A4B5BF9591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15" t="12169" r="11744" b="8941"/>
          <a:stretch/>
        </p:blipFill>
        <p:spPr>
          <a:xfrm>
            <a:off x="9812722" y="1475261"/>
            <a:ext cx="1400159" cy="2071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709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FDB31-755E-41B7-A0FA-3CFACFC32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707722"/>
            <a:ext cx="5663337" cy="674521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latin typeface="Britannic Bold" panose="020B0903060703020204" pitchFamily="34" charset="77"/>
              </a:rPr>
              <a:t>Numbers 1-100</a:t>
            </a:r>
            <a:endParaRPr lang="en-GB" dirty="0">
              <a:latin typeface="Britannic Bold" panose="020B0903060703020204" pitchFamily="34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1FE8A-CA89-422C-8FB5-F13FFF41C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122" y="2556931"/>
            <a:ext cx="10352015" cy="359334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十一， 十二， 十三， 十四， 十五， 十六， 十七， 十八， 十九， 二十，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sì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wŭ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liù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qī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bā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</a:t>
            </a:r>
          </a:p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二十一，二十二，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…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二十九，三十，三十一，三十二，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…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四十，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…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sān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…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sì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altLang="zh-CN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</a:t>
            </a:r>
          </a:p>
          <a:p>
            <a:pPr marL="0" indent="0">
              <a:buNone/>
            </a:pP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五十， 六十， 七十， 八十，九十，九十一， 九十二，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…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九十九，</a:t>
            </a:r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一</a:t>
            </a:r>
            <a:r>
              <a:rPr lang="zh-CN" altLang="en-US" sz="3600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百</a:t>
            </a:r>
            <a:endParaRPr lang="en-GB" altLang="zh-CN" sz="3600" dirty="0">
              <a:highlight>
                <a:srgbClr val="C0C0C0"/>
              </a:highlight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wŭ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liù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qī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bā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yī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èr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…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shí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jiŭ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, 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y</a:t>
            </a:r>
            <a:r>
              <a:rPr lang="en-GB" sz="2600" dirty="0" err="1">
                <a:highlight>
                  <a:srgbClr val="FFFF00"/>
                </a:highlight>
                <a:latin typeface="Franklin Gothic Book" panose="020B0503020102020204" pitchFamily="34" charset="0"/>
                <a:ea typeface="楷体" panose="02010609060101010101" pitchFamily="49" charset="-122"/>
              </a:rPr>
              <a:t>ì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</a:t>
            </a:r>
            <a:r>
              <a:rPr lang="en-GB" sz="2800" dirty="0" err="1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băi</a:t>
            </a:r>
            <a:r>
              <a:rPr lang="en-GB" sz="2800" dirty="0"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5B9DBB-204E-EB47-82AE-AA5991233F0D}"/>
              </a:ext>
            </a:extLst>
          </p:cNvPr>
          <p:cNvSpPr txBox="1"/>
          <p:nvPr/>
        </p:nvSpPr>
        <p:spPr>
          <a:xfrm>
            <a:off x="1000847" y="1554088"/>
            <a:ext cx="759744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一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 二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三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四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五 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六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七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八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九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十</a:t>
            </a:r>
            <a:r>
              <a:rPr lang="en-US" altLang="zh-CN" sz="2400" dirty="0">
                <a:latin typeface="楷体" panose="02010609060101010101" pitchFamily="49" charset="-122"/>
                <a:ea typeface="楷体" panose="02010609060101010101" pitchFamily="49" charset="-122"/>
              </a:rPr>
              <a:t>,</a:t>
            </a:r>
            <a:r>
              <a:rPr lang="zh-CN" altLang="en-US" sz="2400" dirty="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endParaRPr lang="en-GB" altLang="zh-CN" sz="24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en-US" sz="2400" dirty="0"/>
              <a:t> </a:t>
            </a:r>
            <a:r>
              <a:rPr lang="en-US" sz="2800" dirty="0" err="1">
                <a:highlight>
                  <a:srgbClr val="FFFF00"/>
                </a:highlight>
              </a:rPr>
              <a:t>yī</a:t>
            </a:r>
            <a:r>
              <a:rPr lang="en-US" sz="2800" dirty="0">
                <a:highlight>
                  <a:srgbClr val="FFFF00"/>
                </a:highlight>
              </a:rPr>
              <a:t>,   </a:t>
            </a:r>
            <a:r>
              <a:rPr lang="en-US" sz="2800" dirty="0" err="1">
                <a:highlight>
                  <a:srgbClr val="FFFF00"/>
                </a:highlight>
              </a:rPr>
              <a:t>èr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sān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sì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w</a:t>
            </a:r>
            <a:r>
              <a:rPr lang="en-US" sz="2400" dirty="0" err="1">
                <a:highlight>
                  <a:srgbClr val="FFFF00"/>
                </a:highlight>
              </a:rPr>
              <a:t>ǔ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liù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qī</a:t>
            </a:r>
            <a:r>
              <a:rPr lang="en-US" sz="2800" dirty="0">
                <a:highlight>
                  <a:srgbClr val="FFFF00"/>
                </a:highlight>
              </a:rPr>
              <a:t>,   </a:t>
            </a:r>
            <a:r>
              <a:rPr lang="en-US" sz="2800" dirty="0" err="1">
                <a:highlight>
                  <a:srgbClr val="FFFF00"/>
                </a:highlight>
              </a:rPr>
              <a:t>bā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ji</a:t>
            </a:r>
            <a:r>
              <a:rPr lang="en-US" sz="2400" dirty="0" err="1">
                <a:highlight>
                  <a:srgbClr val="FFFF00"/>
                </a:highlight>
              </a:rPr>
              <a:t>ǔ</a:t>
            </a:r>
            <a:r>
              <a:rPr lang="en-US" sz="2800" dirty="0">
                <a:highlight>
                  <a:srgbClr val="FFFF00"/>
                </a:highlight>
              </a:rPr>
              <a:t>,  </a:t>
            </a:r>
            <a:r>
              <a:rPr lang="en-US" sz="2800" dirty="0" err="1">
                <a:highlight>
                  <a:srgbClr val="FFFF00"/>
                </a:highlight>
              </a:rPr>
              <a:t>shí</a:t>
            </a:r>
            <a:r>
              <a:rPr lang="en-US" sz="2800" dirty="0">
                <a:highlight>
                  <a:srgbClr val="FFFF00"/>
                </a:highlight>
              </a:rPr>
              <a:t>,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CD4392-2F45-4E0B-8799-0D9B82A3400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85080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FB11A1-D4F5-AE48-A9FE-C808FC0E2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rgbClr val="262626"/>
                </a:solidFill>
                <a:latin typeface="Britannic Bold" panose="020B0903060703020204" pitchFamily="34" charset="77"/>
              </a:rPr>
              <a:t>Month of the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3E8E3-597C-B643-9C5A-08B122CA3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62626"/>
                </a:solidFill>
              </a:rPr>
              <a:t>.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581AA126-9481-F64E-9D02-3C54667C221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6" t="7503" r="1450"/>
          <a:stretch/>
        </p:blipFill>
        <p:spPr>
          <a:xfrm>
            <a:off x="5052446" y="208441"/>
            <a:ext cx="6835711" cy="6362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32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6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89975" y="1585740"/>
            <a:ext cx="7723808" cy="4334614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3352" y="1854944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20E7F05-1FE8-4AB8-AA4D-7894FBA2A207}"/>
              </a:ext>
            </a:extLst>
          </p:cNvPr>
          <p:cNvSpPr txBox="1">
            <a:spLocks/>
          </p:cNvSpPr>
          <p:nvPr/>
        </p:nvSpPr>
        <p:spPr>
          <a:xfrm>
            <a:off x="2154463" y="1949254"/>
            <a:ext cx="5057273" cy="16450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dirty="0" err="1">
                <a:highlight>
                  <a:srgbClr val="C0C0C0"/>
                </a:highlight>
                <a:latin typeface="+mj-lt"/>
              </a:rPr>
              <a:t>Nĭ</a:t>
            </a:r>
            <a:r>
              <a:rPr lang="en-GB" altLang="zh-CN" dirty="0"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dirty="0" err="1"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dirty="0"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dirty="0" err="1">
                <a:latin typeface="+mj-lt"/>
              </a:rPr>
              <a:t>shì</a:t>
            </a:r>
            <a:r>
              <a:rPr lang="en-GB" altLang="zh-CN" dirty="0"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jĭ</a:t>
            </a:r>
            <a:r>
              <a:rPr lang="en-GB" altLang="zh-CN" dirty="0"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dirty="0" err="1">
                <a:highlight>
                  <a:srgbClr val="FFFF00"/>
                </a:highlight>
                <a:latin typeface="+mj-lt"/>
              </a:rPr>
              <a:t>hào</a:t>
            </a:r>
            <a:r>
              <a:rPr lang="en-GB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altLang="zh-CN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A:</a:t>
            </a:r>
            <a:r>
              <a:rPr lang="zh-CN" altLang="en-US" dirty="0"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你 的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日</a:t>
            </a:r>
            <a:r>
              <a:rPr lang="en-US" altLang="zh-CN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dirty="0"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几月 几号</a:t>
            </a:r>
            <a:r>
              <a:rPr lang="zh-CN" altLang="en-US" dirty="0">
                <a:latin typeface="楷体" panose="02010609060101010101" pitchFamily="49" charset="-122"/>
                <a:ea typeface="楷体" panose="02010609060101010101" pitchFamily="49" charset="-122"/>
              </a:rPr>
              <a:t>？</a:t>
            </a:r>
            <a:endParaRPr lang="en-GB" altLang="zh-CN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zh-CN" altLang="en-US" dirty="0">
                <a:highlight>
                  <a:srgbClr val="FFFF00"/>
                </a:highlight>
              </a:rPr>
              <a:t>     </a:t>
            </a:r>
            <a:r>
              <a:rPr lang="en-GB" dirty="0">
                <a:highlight>
                  <a:srgbClr val="FFFF00"/>
                </a:highlight>
              </a:rPr>
              <a:t>What day </a:t>
            </a:r>
            <a:r>
              <a:rPr lang="en-GB" dirty="0"/>
              <a:t> is </a:t>
            </a:r>
            <a:r>
              <a:rPr lang="en-GB" dirty="0">
                <a:highlight>
                  <a:srgbClr val="C0C0C0"/>
                </a:highlight>
              </a:rPr>
              <a:t>your </a:t>
            </a:r>
            <a:r>
              <a:rPr lang="en-GB" dirty="0">
                <a:highlight>
                  <a:srgbClr val="66FF99"/>
                </a:highlight>
              </a:rPr>
              <a:t>birthday</a:t>
            </a:r>
            <a:r>
              <a:rPr lang="en-GB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D2EC8A8A-27AE-43D2-BC72-2DAC124985D4}"/>
              </a:ext>
            </a:extLst>
          </p:cNvPr>
          <p:cNvSpPr txBox="1">
            <a:spLocks/>
          </p:cNvSpPr>
          <p:nvPr/>
        </p:nvSpPr>
        <p:spPr>
          <a:xfrm>
            <a:off x="2154463" y="3808128"/>
            <a:ext cx="5799702" cy="2053282"/>
          </a:xfrm>
          <a:prstGeom prst="rect">
            <a:avLst/>
          </a:prstGeom>
        </p:spPr>
        <p:txBody>
          <a:bodyPr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   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Wŏ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</a:rPr>
              <a:t> de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sh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  <a:cs typeface="Arial" panose="020B0604020202020204" pitchFamily="34" charset="0"/>
              </a:rPr>
              <a:t>ē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ng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rì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0000"/>
                </a:highlight>
                <a:latin typeface="+mj-lt"/>
              </a:rPr>
              <a:t>shì</a:t>
            </a:r>
            <a:r>
              <a:rPr lang="en-GB" altLang="zh-CN" sz="2800" dirty="0">
                <a:solidFill>
                  <a:schemeClr val="tx1"/>
                </a:solidFill>
                <a:latin typeface="+mj-lt"/>
              </a:rPr>
              <a:t> 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liù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yuè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y</a:t>
            </a:r>
            <a:r>
              <a:rPr lang="en-US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ī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cs typeface="Arial" panose="020B0604020202020204" pitchFamily="34" charset="0"/>
              </a:rPr>
              <a:t> </a:t>
            </a:r>
            <a:r>
              <a:rPr lang="en-US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 </a:t>
            </a:r>
            <a:r>
              <a:rPr lang="en-GB" altLang="zh-CN" sz="2800" dirty="0" err="1">
                <a:solidFill>
                  <a:schemeClr val="tx1"/>
                </a:solidFill>
                <a:highlight>
                  <a:srgbClr val="FFFF00"/>
                </a:highlight>
                <a:latin typeface="+mj-lt"/>
              </a:rPr>
              <a:t>hào</a:t>
            </a:r>
            <a:endParaRPr lang="en-GB" altLang="zh-CN" sz="2800" dirty="0">
              <a:solidFill>
                <a:schemeClr val="tx1"/>
              </a:solidFill>
              <a:highlight>
                <a:srgbClr val="FFFF00"/>
              </a:highlight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en-US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B: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我 的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66FF99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 生 日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00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六 月 一 号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GB" altLang="zh-CN" sz="28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    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C0C0C0"/>
                </a:highlight>
                <a:latin typeface="+mj-lt"/>
                <a:ea typeface="楷体" panose="02010609060101010101" pitchFamily="49" charset="-122"/>
              </a:rPr>
              <a:t>My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66FF99"/>
                </a:highlight>
                <a:latin typeface="+mj-lt"/>
                <a:ea typeface="楷体" panose="02010609060101010101" pitchFamily="49" charset="-122"/>
              </a:rPr>
              <a:t>birthday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0000"/>
                </a:highlight>
                <a:latin typeface="+mj-lt"/>
                <a:ea typeface="楷体" panose="02010609060101010101" pitchFamily="49" charset="-122"/>
              </a:rPr>
              <a:t>is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 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1</a:t>
            </a:r>
            <a:r>
              <a:rPr lang="en-GB" altLang="zh-CN" sz="2800" baseline="300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st</a:t>
            </a:r>
            <a:r>
              <a:rPr lang="en-GB" altLang="zh-CN" sz="2800" dirty="0">
                <a:solidFill>
                  <a:schemeClr val="tx1"/>
                </a:solidFill>
                <a:highlight>
                  <a:srgbClr val="FFFF00"/>
                </a:highlight>
                <a:latin typeface="+mj-lt"/>
                <a:ea typeface="楷体" panose="02010609060101010101" pitchFamily="49" charset="-122"/>
              </a:rPr>
              <a:t> June </a:t>
            </a:r>
            <a:r>
              <a:rPr lang="en-GB" altLang="zh-CN" sz="2800" dirty="0">
                <a:solidFill>
                  <a:schemeClr val="tx1"/>
                </a:solidFill>
                <a:latin typeface="+mj-lt"/>
                <a:ea typeface="楷体" panose="02010609060101010101" pitchFamily="49" charset="-122"/>
              </a:rPr>
              <a:t>.</a:t>
            </a:r>
          </a:p>
        </p:txBody>
      </p:sp>
      <p:pic>
        <p:nvPicPr>
          <p:cNvPr id="4098" name="Picture 2" descr="Windows安装程序庆祝15岁生日| N软网">
            <a:extLst>
              <a:ext uri="{FF2B5EF4-FFF2-40B4-BE49-F238E27FC236}">
                <a16:creationId xmlns:a16="http://schemas.microsoft.com/office/drawing/2014/main" id="{8C4D8A34-D032-425C-98E8-C6467D314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098" y="1644463"/>
            <a:ext cx="2307323" cy="153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0994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7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1925" y="4371730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8" name="Rectangle 2">
            <a:extLst>
              <a:ext uri="{FF2B5EF4-FFF2-40B4-BE49-F238E27FC236}">
                <a16:creationId xmlns:a16="http://schemas.microsoft.com/office/drawing/2014/main" id="{F343923F-818E-E94C-B443-C1EB818EE6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177" y="1648903"/>
            <a:ext cx="9078149" cy="448469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21A7FEE-91C9-4944-A158-0E0494475BBD}"/>
              </a:ext>
            </a:extLst>
          </p:cNvPr>
          <p:cNvSpPr txBox="1"/>
          <p:nvPr/>
        </p:nvSpPr>
        <p:spPr>
          <a:xfrm>
            <a:off x="2068540" y="4077136"/>
            <a:ext cx="5631557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 err="1">
                <a:highlight>
                  <a:srgbClr val="C0C0C0"/>
                </a:highlight>
              </a:rPr>
              <a:t>wǒ</a:t>
            </a:r>
            <a:r>
              <a:rPr lang="en-US" sz="3600" dirty="0">
                <a:highlight>
                  <a:srgbClr val="C0C0C0"/>
                </a:highlight>
              </a:rPr>
              <a:t> </a:t>
            </a:r>
            <a:r>
              <a:rPr lang="en-US" sz="3600" dirty="0" err="1">
                <a:solidFill>
                  <a:srgbClr val="C00000"/>
                </a:solidFill>
                <a:highlight>
                  <a:srgbClr val="C0C0C0"/>
                </a:highlight>
              </a:rPr>
              <a:t>bù</a:t>
            </a:r>
            <a:r>
              <a:rPr lang="en-US" sz="3600" dirty="0">
                <a:solidFill>
                  <a:srgbClr val="C00000"/>
                </a:solidFill>
                <a:highlight>
                  <a:srgbClr val="C0C0C0"/>
                </a:highlight>
              </a:rPr>
              <a:t> </a:t>
            </a:r>
            <a:r>
              <a:rPr lang="en-US" sz="3600" dirty="0" err="1">
                <a:highlight>
                  <a:srgbClr val="C0C0C0"/>
                </a:highlight>
              </a:rPr>
              <a:t>xǐ</a:t>
            </a:r>
            <a:r>
              <a:rPr lang="en-US" sz="3600" dirty="0">
                <a:highlight>
                  <a:srgbClr val="C0C0C0"/>
                </a:highlight>
              </a:rPr>
              <a:t> </a:t>
            </a:r>
            <a:r>
              <a:rPr lang="en-US" sz="3600" dirty="0" err="1">
                <a:highlight>
                  <a:srgbClr val="C0C0C0"/>
                </a:highlight>
              </a:rPr>
              <a:t>huān</a:t>
            </a:r>
            <a:r>
              <a:rPr lang="zh-CN" altLang="en-US" sz="3600" dirty="0">
                <a:highlight>
                  <a:srgbClr val="C0C0C0"/>
                </a:highlight>
              </a:rPr>
              <a:t> </a:t>
            </a:r>
            <a:r>
              <a:rPr lang="en-GB" altLang="zh-CN" sz="3600" dirty="0" err="1">
                <a:highlight>
                  <a:srgbClr val="C0C0C0"/>
                </a:highlight>
              </a:rPr>
              <a:t>yóu</a:t>
            </a:r>
            <a:r>
              <a:rPr lang="en-GB" altLang="zh-CN" sz="3600" dirty="0">
                <a:highlight>
                  <a:srgbClr val="C0C0C0"/>
                </a:highlight>
              </a:rPr>
              <a:t> </a:t>
            </a:r>
            <a:r>
              <a:rPr lang="en-GB" altLang="zh-CN" sz="3600" dirty="0" err="1">
                <a:highlight>
                  <a:srgbClr val="C0C0C0"/>
                </a:highlight>
              </a:rPr>
              <a:t>yŏng</a:t>
            </a:r>
            <a:r>
              <a:rPr lang="zh-CN" altLang="en-US" sz="3600" dirty="0">
                <a:highlight>
                  <a:srgbClr val="C0C0C0"/>
                </a:highlight>
              </a:rPr>
              <a:t> </a:t>
            </a:r>
            <a:endParaRPr lang="en-US" sz="3600" dirty="0">
              <a:highlight>
                <a:srgbClr val="C0C0C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3600" dirty="0">
                <a:solidFill>
                  <a:srgbClr val="C00000"/>
                </a:solidFill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游 泳</a:t>
            </a:r>
            <a:r>
              <a:rPr lang="en-US" altLang="zh-CN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36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I dislike 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2ECADB9-A6D5-1E48-9FB6-C1BFBEA72679}"/>
              </a:ext>
            </a:extLst>
          </p:cNvPr>
          <p:cNvSpPr txBox="1"/>
          <p:nvPr/>
        </p:nvSpPr>
        <p:spPr>
          <a:xfrm>
            <a:off x="2068540" y="1787404"/>
            <a:ext cx="5074414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600" dirty="0" err="1">
                <a:highlight>
                  <a:srgbClr val="FFFF00"/>
                </a:highlight>
              </a:rPr>
              <a:t>wǒ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xǐ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huān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solidFill>
                  <a:srgbClr val="C00000"/>
                </a:solidFill>
                <a:highlight>
                  <a:srgbClr val="FFFF00"/>
                </a:highlight>
              </a:rPr>
              <a:t>qí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zh-CN" alt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zì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xíng</a:t>
            </a:r>
            <a:r>
              <a:rPr lang="en-US" sz="3600" dirty="0">
                <a:highlight>
                  <a:srgbClr val="FFFF00"/>
                </a:highlight>
              </a:rPr>
              <a:t> </a:t>
            </a:r>
            <a:r>
              <a:rPr lang="en-US" sz="3600" dirty="0" err="1">
                <a:highlight>
                  <a:srgbClr val="FFFF00"/>
                </a:highlight>
              </a:rPr>
              <a:t>chē</a:t>
            </a:r>
            <a:endParaRPr lang="en-US" sz="36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6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骑</a:t>
            </a:r>
            <a:r>
              <a:rPr lang="zh-CN" altLang="en-US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自行车</a:t>
            </a:r>
            <a:r>
              <a:rPr lang="en-US" altLang="zh-CN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36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I like …  </a:t>
            </a:r>
          </a:p>
        </p:txBody>
      </p:sp>
    </p:spTree>
    <p:extLst>
      <p:ext uri="{BB962C8B-B14F-4D97-AF65-F5344CB8AC3E}">
        <p14:creationId xmlns:p14="http://schemas.microsoft.com/office/powerpoint/2010/main" val="3683226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8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1925" y="4371730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46A1D080-9B04-8A42-B504-4471B2A475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020" y="1529599"/>
            <a:ext cx="9078149" cy="448469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E90FB7FD-F6A2-314F-AFBD-11C983BE8DF5}"/>
              </a:ext>
            </a:extLst>
          </p:cNvPr>
          <p:cNvSpPr/>
          <p:nvPr/>
        </p:nvSpPr>
        <p:spPr>
          <a:xfrm>
            <a:off x="1896791" y="1648903"/>
            <a:ext cx="4007758" cy="1329790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65205CC9-0BDB-D249-8CED-F0980EBCC27E}"/>
              </a:ext>
            </a:extLst>
          </p:cNvPr>
          <p:cNvSpPr txBox="1">
            <a:spLocks/>
          </p:cNvSpPr>
          <p:nvPr/>
        </p:nvSpPr>
        <p:spPr>
          <a:xfrm>
            <a:off x="2259313" y="1705633"/>
            <a:ext cx="3624252" cy="132978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dirty="0" err="1">
                <a:solidFill>
                  <a:schemeClr val="tx1"/>
                </a:solidFill>
              </a:rPr>
              <a:t>zhè</a:t>
            </a:r>
            <a:r>
              <a:rPr lang="en-US" dirty="0">
                <a:solidFill>
                  <a:schemeClr val="tx1"/>
                </a:solidFill>
              </a:rPr>
              <a:t>  </a:t>
            </a:r>
            <a:r>
              <a:rPr lang="en-US" dirty="0" err="1">
                <a:solidFill>
                  <a:schemeClr val="tx1"/>
                </a:solidFill>
              </a:rPr>
              <a:t>shì</a:t>
            </a:r>
            <a:r>
              <a:rPr lang="en-US" dirty="0">
                <a:solidFill>
                  <a:schemeClr val="tx1"/>
                </a:solidFill>
              </a:rPr>
              <a:t>  </a:t>
            </a:r>
            <a:r>
              <a:rPr lang="en-US" dirty="0" err="1">
                <a:solidFill>
                  <a:schemeClr val="tx1"/>
                </a:solidFill>
              </a:rPr>
              <a:t>wŏ</a:t>
            </a:r>
            <a:r>
              <a:rPr lang="en-US" dirty="0">
                <a:solidFill>
                  <a:schemeClr val="tx1"/>
                </a:solidFill>
              </a:rPr>
              <a:t>  de    </a:t>
            </a:r>
            <a:r>
              <a:rPr lang="en-US" dirty="0" err="1">
                <a:solidFill>
                  <a:schemeClr val="tx1"/>
                </a:solidFill>
              </a:rPr>
              <a:t>bí</a:t>
            </a:r>
            <a:r>
              <a:rPr lang="en-US" dirty="0">
                <a:solidFill>
                  <a:schemeClr val="tx1"/>
                </a:solidFill>
              </a:rPr>
              <a:t>  </a:t>
            </a:r>
            <a:r>
              <a:rPr lang="en-US" dirty="0" err="1">
                <a:solidFill>
                  <a:schemeClr val="tx1"/>
                </a:solidFill>
              </a:rPr>
              <a:t>zi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marL="0" indent="0">
              <a:buFont typeface="Arial"/>
              <a:buNone/>
            </a:pP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鼻子</a:t>
            </a:r>
            <a:r>
              <a:rPr lang="en-US" altLang="zh-CN" sz="28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  <a:p>
            <a:pPr marL="0" indent="0">
              <a:buFont typeface="Arial"/>
              <a:buNone/>
            </a:pPr>
            <a:r>
              <a:rPr lang="en-US" dirty="0">
                <a:solidFill>
                  <a:schemeClr val="tx1"/>
                </a:solidFill>
              </a:rPr>
              <a:t>This is my nose.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ED92642-CEA7-F347-A0A6-BEED5825A7EB}"/>
              </a:ext>
            </a:extLst>
          </p:cNvPr>
          <p:cNvSpPr txBox="1"/>
          <p:nvPr/>
        </p:nvSpPr>
        <p:spPr>
          <a:xfrm>
            <a:off x="1945466" y="4716621"/>
            <a:ext cx="3910408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dirty="0" err="1">
                <a:solidFill>
                  <a:schemeClr val="tx1"/>
                </a:solidFill>
              </a:rPr>
              <a:t>tā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tiáo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 err="1">
                <a:solidFill>
                  <a:schemeClr val="tx1"/>
                </a:solidFill>
              </a:rPr>
              <a:t>kù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zi</a:t>
            </a:r>
            <a:r>
              <a:rPr lang="en-GB" altLang="zh-CN" sz="2400" dirty="0">
                <a:solidFill>
                  <a:schemeClr val="tx1"/>
                </a:solidFill>
              </a:rPr>
              <a:t>. 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他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 了  一 条 裤 子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He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wore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a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>
                <a:solidFill>
                  <a:schemeClr val="tx1"/>
                </a:solidFill>
              </a:rPr>
              <a:t>trousers</a:t>
            </a:r>
            <a:r>
              <a:rPr lang="en-US" altLang="zh-CN" sz="2400" dirty="0">
                <a:solidFill>
                  <a:schemeClr val="tx1"/>
                </a:solidFill>
              </a:rPr>
              <a:t>.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B3F5ED-EE66-441B-A666-DF87D326878C}"/>
              </a:ext>
            </a:extLst>
          </p:cNvPr>
          <p:cNvSpPr txBox="1"/>
          <p:nvPr/>
        </p:nvSpPr>
        <p:spPr>
          <a:xfrm>
            <a:off x="1907917" y="3191602"/>
            <a:ext cx="3775003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400" dirty="0" err="1">
                <a:solidFill>
                  <a:schemeClr val="tx1"/>
                </a:solidFill>
              </a:rPr>
              <a:t>tā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tiáo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qún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zi</a:t>
            </a:r>
            <a:r>
              <a:rPr lang="en-GB" altLang="zh-CN" sz="2400" dirty="0">
                <a:solidFill>
                  <a:schemeClr val="tx1"/>
                </a:solidFill>
              </a:rPr>
              <a:t>. 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她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穿 了  一 条  裙子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She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wore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a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dress.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0EE533-DD5B-AD4B-ADEA-941087EA6A7E}"/>
              </a:ext>
            </a:extLst>
          </p:cNvPr>
          <p:cNvSpPr txBox="1"/>
          <p:nvPr/>
        </p:nvSpPr>
        <p:spPr>
          <a:xfrm>
            <a:off x="6582204" y="2710331"/>
            <a:ext cx="4007758" cy="1200329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</a:rPr>
              <a:t>    </a:t>
            </a:r>
            <a:r>
              <a:rPr lang="en-GB" altLang="zh-CN" sz="2400" dirty="0">
                <a:solidFill>
                  <a:schemeClr val="tx1"/>
                </a:solidFill>
              </a:rPr>
              <a:t>W</a:t>
            </a:r>
            <a:r>
              <a:rPr lang="en-US" altLang="zh-CN" sz="2400" dirty="0" err="1">
                <a:solidFill>
                  <a:schemeClr val="tx1"/>
                </a:solidFill>
              </a:rPr>
              <a:t>ŏ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yí</a:t>
            </a:r>
            <a:r>
              <a:rPr lang="en-GB" altLang="zh-CN" sz="2400" dirty="0">
                <a:solidFill>
                  <a:schemeClr val="tx1"/>
                </a:solidFill>
              </a:rPr>
              <a:t>  </a:t>
            </a:r>
            <a:r>
              <a:rPr lang="en-GB" altLang="zh-CN" sz="2400" dirty="0" err="1">
                <a:solidFill>
                  <a:schemeClr val="tx1"/>
                </a:solidFill>
              </a:rPr>
              <a:t>jiàn</a:t>
            </a:r>
            <a:r>
              <a:rPr lang="en-GB" altLang="zh-CN" sz="2400" dirty="0">
                <a:solidFill>
                  <a:schemeClr val="tx1"/>
                </a:solidFill>
              </a:rPr>
              <a:t> …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GB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穿 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了  一 件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GB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altLang="zh-CN" sz="2400" dirty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defRPr/>
            </a:pPr>
            <a:r>
              <a:rPr lang="en-US" altLang="zh-CN" sz="2400" dirty="0">
                <a:solidFill>
                  <a:schemeClr val="tx1"/>
                </a:solidFill>
              </a:rPr>
              <a:t> </a:t>
            </a:r>
            <a:r>
              <a:rPr lang="zh-CN" altLang="en-US" sz="2400" dirty="0">
                <a:solidFill>
                  <a:schemeClr val="tx1"/>
                </a:solidFill>
              </a:rPr>
              <a:t>    </a:t>
            </a:r>
            <a:r>
              <a:rPr lang="en-US" altLang="zh-CN" sz="2400" dirty="0">
                <a:solidFill>
                  <a:schemeClr val="tx1"/>
                </a:solidFill>
              </a:rPr>
              <a:t>I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 am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wearing  a   … </a:t>
            </a:r>
            <a:endParaRPr lang="zh-CN" altLang="en-US" sz="2400" dirty="0">
              <a:solidFill>
                <a:schemeClr val="tx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3CFC937-02AC-E647-BFEA-432E2CB08551}"/>
              </a:ext>
            </a:extLst>
          </p:cNvPr>
          <p:cNvSpPr txBox="1"/>
          <p:nvPr/>
        </p:nvSpPr>
        <p:spPr>
          <a:xfrm>
            <a:off x="6586634" y="4459846"/>
            <a:ext cx="4007758" cy="126188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GB" altLang="zh-CN" sz="2800" dirty="0">
                <a:solidFill>
                  <a:schemeClr val="tx1"/>
                </a:solidFill>
              </a:rPr>
              <a:t> </a:t>
            </a:r>
            <a:r>
              <a:rPr lang="zh-CN" altLang="en-US" sz="2400" dirty="0">
                <a:solidFill>
                  <a:schemeClr val="tx1"/>
                </a:solidFill>
              </a:rPr>
              <a:t>   </a:t>
            </a:r>
            <a:r>
              <a:rPr lang="en-US" altLang="zh-CN" sz="2400" dirty="0" err="1">
                <a:solidFill>
                  <a:schemeClr val="tx1"/>
                </a:solidFill>
              </a:rPr>
              <a:t>Wŏ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chuān</a:t>
            </a:r>
            <a:r>
              <a:rPr lang="en-GB" altLang="zh-CN" sz="2400" dirty="0">
                <a:solidFill>
                  <a:schemeClr val="tx1"/>
                </a:solidFill>
              </a:rPr>
              <a:t> le </a:t>
            </a:r>
            <a:r>
              <a:rPr lang="en-GB" altLang="zh-CN" sz="2400" dirty="0" err="1">
                <a:solidFill>
                  <a:schemeClr val="tx1"/>
                </a:solidFill>
              </a:rPr>
              <a:t>yì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shuāng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</a:t>
            </a:r>
            <a:r>
              <a:rPr lang="en-GB" altLang="zh-CN" sz="2400" dirty="0">
                <a:solidFill>
                  <a:schemeClr val="tx1"/>
                </a:solidFill>
              </a:rPr>
              <a:t>  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en-GB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GB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穿  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了  一 双    </a:t>
            </a:r>
            <a:r>
              <a:rPr lang="en-US" altLang="zh-CN" sz="2400" dirty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</a:p>
          <a:p>
            <a:pPr>
              <a:defRPr/>
            </a:pPr>
            <a:r>
              <a:rPr lang="zh-CN" altLang="en-US" sz="2400" dirty="0">
                <a:solidFill>
                  <a:schemeClr val="tx1"/>
                </a:solidFill>
              </a:rPr>
              <a:t>     </a:t>
            </a:r>
            <a:r>
              <a:rPr lang="en-US" altLang="zh-CN" sz="2400" dirty="0">
                <a:solidFill>
                  <a:schemeClr val="tx1"/>
                </a:solidFill>
              </a:rPr>
              <a:t>I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am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wearing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 </a:t>
            </a:r>
            <a:r>
              <a:rPr lang="en-GB" altLang="zh-CN" sz="2400" dirty="0">
                <a:solidFill>
                  <a:schemeClr val="tx1"/>
                </a:solidFill>
              </a:rPr>
              <a:t>a pair of </a:t>
            </a:r>
            <a:r>
              <a:rPr lang="zh-CN" altLang="en-US" sz="2400" dirty="0">
                <a:solidFill>
                  <a:schemeClr val="tx1"/>
                </a:solidFill>
              </a:rPr>
              <a:t> </a:t>
            </a:r>
            <a:r>
              <a:rPr lang="en-US" altLang="zh-CN" sz="2400" dirty="0">
                <a:solidFill>
                  <a:schemeClr val="tx1"/>
                </a:solidFill>
              </a:rPr>
              <a:t>…</a:t>
            </a:r>
            <a:r>
              <a:rPr lang="en-GB" altLang="zh-CN" sz="2400" dirty="0">
                <a:solidFill>
                  <a:schemeClr val="tx1"/>
                </a:solidFill>
              </a:rPr>
              <a:t> </a:t>
            </a:r>
            <a:endParaRPr lang="zh-CN" alt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7137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4071"/>
            <a:ext cx="2039946" cy="646331"/>
            <a:chOff x="308629" y="6819"/>
            <a:chExt cx="271992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99200" cy="5078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9 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61925" y="4371730"/>
            <a:ext cx="4287645" cy="44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1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</a:t>
            </a:r>
            <a:endParaRPr lang="zh-CN" altLang="en-US" sz="4000" b="1" dirty="0">
              <a:solidFill>
                <a:srgbClr val="002060"/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46A1D080-9B04-8A42-B504-4471B2A475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1020" y="1648903"/>
            <a:ext cx="9514168" cy="4345023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DD7B775-A4AE-1841-BB05-230004DD83B5}"/>
              </a:ext>
            </a:extLst>
          </p:cNvPr>
          <p:cNvSpPr txBox="1"/>
          <p:nvPr/>
        </p:nvSpPr>
        <p:spPr>
          <a:xfrm>
            <a:off x="1961997" y="1811234"/>
            <a:ext cx="3525350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7497F8"/>
                </a:highlight>
              </a:rPr>
              <a:t>zuò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坐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4F81699-715B-504F-BA1C-F7C036BE0C81}"/>
              </a:ext>
            </a:extLst>
          </p:cNvPr>
          <p:cNvSpPr txBox="1"/>
          <p:nvPr/>
        </p:nvSpPr>
        <p:spPr>
          <a:xfrm>
            <a:off x="1996972" y="4770517"/>
            <a:ext cx="3490375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solidFill>
                  <a:srgbClr val="C00000"/>
                </a:solidFill>
                <a:highlight>
                  <a:srgbClr val="7497F8"/>
                </a:highlight>
              </a:rPr>
              <a:t>kāi</a:t>
            </a:r>
            <a:r>
              <a:rPr lang="en-US" sz="3200" dirty="0">
                <a:highlight>
                  <a:srgbClr val="7497F8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开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4F5DC42-CC44-E145-A272-6BB1969DDA5A}"/>
              </a:ext>
            </a:extLst>
          </p:cNvPr>
          <p:cNvSpPr txBox="1"/>
          <p:nvPr/>
        </p:nvSpPr>
        <p:spPr>
          <a:xfrm>
            <a:off x="1968125" y="3314171"/>
            <a:ext cx="3657535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C0C0C0"/>
                </a:highlight>
              </a:rPr>
              <a:t>wǒ</a:t>
            </a:r>
            <a:r>
              <a:rPr lang="en-US" sz="3200" dirty="0">
                <a:highlight>
                  <a:srgbClr val="C0C0C0"/>
                </a:highlight>
              </a:rPr>
              <a:t> </a:t>
            </a:r>
            <a:r>
              <a:rPr lang="en-US" sz="3200" dirty="0" err="1">
                <a:solidFill>
                  <a:srgbClr val="C00000"/>
                </a:solidFill>
                <a:highlight>
                  <a:srgbClr val="C0C0C0"/>
                </a:highlight>
              </a:rPr>
              <a:t>bù</a:t>
            </a:r>
            <a:r>
              <a:rPr lang="en-US" sz="3200" dirty="0">
                <a:solidFill>
                  <a:srgbClr val="C00000"/>
                </a:solidFill>
                <a:highlight>
                  <a:srgbClr val="C0C0C0"/>
                </a:highlight>
              </a:rPr>
              <a:t> </a:t>
            </a:r>
            <a:r>
              <a:rPr lang="en-US" sz="3200" dirty="0" err="1">
                <a:highlight>
                  <a:srgbClr val="C0C0C0"/>
                </a:highlight>
              </a:rPr>
              <a:t>xǐ</a:t>
            </a:r>
            <a:r>
              <a:rPr lang="en-US" sz="3200" dirty="0">
                <a:highlight>
                  <a:srgbClr val="C0C0C0"/>
                </a:highlight>
              </a:rPr>
              <a:t> </a:t>
            </a:r>
            <a:r>
              <a:rPr lang="en-US" sz="3200" dirty="0" err="1">
                <a:highlight>
                  <a:srgbClr val="C0C0C0"/>
                </a:highlight>
              </a:rPr>
              <a:t>huān</a:t>
            </a:r>
            <a:r>
              <a:rPr lang="zh-CN" altLang="en-US" sz="3200" dirty="0">
                <a:highlight>
                  <a:srgbClr val="C0C0C0"/>
                </a:highlight>
              </a:rPr>
              <a:t> </a:t>
            </a:r>
            <a:r>
              <a:rPr lang="en-GB" altLang="zh-CN" sz="3200" dirty="0" err="1">
                <a:highlight>
                  <a:srgbClr val="C0C0C0"/>
                </a:highlight>
              </a:rPr>
              <a:t>zuò</a:t>
            </a:r>
            <a:r>
              <a:rPr lang="en-GB" altLang="zh-CN" sz="3200" dirty="0">
                <a:highlight>
                  <a:srgbClr val="C0C0C0"/>
                </a:highlight>
              </a:rPr>
              <a:t> …</a:t>
            </a:r>
            <a:endParaRPr lang="en-US" sz="3200" dirty="0">
              <a:highlight>
                <a:srgbClr val="C0C0C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不</a:t>
            </a:r>
            <a:r>
              <a:rPr lang="zh-CN" altLang="en-US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</a:t>
            </a:r>
            <a:r>
              <a:rPr lang="en-US" altLang="zh-CN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zh-CN" altLang="en-US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坐</a:t>
            </a:r>
            <a:r>
              <a:rPr lang="en-US" altLang="zh-CN" sz="32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…</a:t>
            </a:r>
            <a:endParaRPr lang="en-US" sz="32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947E9D-1729-8F48-A2C3-C3887DB22E7D}"/>
              </a:ext>
            </a:extLst>
          </p:cNvPr>
          <p:cNvSpPr txBox="1"/>
          <p:nvPr/>
        </p:nvSpPr>
        <p:spPr>
          <a:xfrm>
            <a:off x="6178252" y="4770517"/>
            <a:ext cx="3373398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solidFill>
                  <a:srgbClr val="C00000"/>
                </a:solidFill>
                <a:highlight>
                  <a:srgbClr val="7497F8"/>
                </a:highlight>
              </a:rPr>
              <a:t>qí</a:t>
            </a:r>
            <a:r>
              <a:rPr lang="en-US" sz="3200" dirty="0">
                <a:highlight>
                  <a:srgbClr val="7497F8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骑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FDDD549-DFEF-5A43-B20F-7045F7F6A6C1}"/>
              </a:ext>
            </a:extLst>
          </p:cNvPr>
          <p:cNvSpPr txBox="1"/>
          <p:nvPr/>
        </p:nvSpPr>
        <p:spPr>
          <a:xfrm>
            <a:off x="6462703" y="1787404"/>
            <a:ext cx="4246760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dirty="0" err="1">
                <a:highlight>
                  <a:srgbClr val="FFFF00"/>
                </a:highlight>
              </a:rPr>
              <a:t>wǒ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00FF00"/>
                </a:highlight>
              </a:rPr>
              <a:t>yĕ</a:t>
            </a:r>
            <a:r>
              <a:rPr lang="en-US" sz="3200" dirty="0">
                <a:highlight>
                  <a:srgbClr val="FFFF00"/>
                </a:highlight>
              </a:rPr>
              <a:t>  </a:t>
            </a:r>
            <a:r>
              <a:rPr lang="en-US" sz="3200" dirty="0" err="1">
                <a:highlight>
                  <a:srgbClr val="FFFF00"/>
                </a:highlight>
              </a:rPr>
              <a:t>xǐ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FFFF00"/>
                </a:highlight>
              </a:rPr>
              <a:t>huān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en-US" sz="3200" dirty="0" err="1">
                <a:highlight>
                  <a:srgbClr val="7497F8"/>
                </a:highlight>
              </a:rPr>
              <a:t>zuò</a:t>
            </a:r>
            <a:r>
              <a:rPr lang="en-US" sz="3200" dirty="0">
                <a:highlight>
                  <a:srgbClr val="FFFF00"/>
                </a:highlight>
              </a:rPr>
              <a:t> </a:t>
            </a:r>
            <a:r>
              <a:rPr lang="zh-CN" altLang="en-US" sz="3200" dirty="0">
                <a:highlight>
                  <a:srgbClr val="FFFF00"/>
                </a:highlight>
              </a:rPr>
              <a:t> </a:t>
            </a:r>
            <a:r>
              <a:rPr lang="en-US" altLang="zh-CN" sz="3200" dirty="0">
                <a:highlight>
                  <a:srgbClr val="FFFF00"/>
                </a:highlight>
              </a:rPr>
              <a:t>…</a:t>
            </a:r>
            <a:endParaRPr lang="en-US" sz="3200" dirty="0">
              <a:highlight>
                <a:srgbClr val="FFFF00"/>
              </a:highlight>
            </a:endParaRPr>
          </a:p>
          <a:p>
            <a:pPr>
              <a:spcAft>
                <a:spcPts val="600"/>
              </a:spcAft>
            </a:pP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我 </a:t>
            </a:r>
            <a:r>
              <a:rPr lang="zh-CN" altLang="en-GB" sz="3200" dirty="0">
                <a:highlight>
                  <a:srgbClr val="00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也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喜 欢 </a:t>
            </a:r>
            <a:r>
              <a:rPr lang="zh-CN" altLang="en-US" sz="3200" dirty="0">
                <a:solidFill>
                  <a:srgbClr val="C00000"/>
                </a:solidFill>
                <a:highlight>
                  <a:srgbClr val="7497F8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坐</a:t>
            </a:r>
            <a:r>
              <a:rPr lang="en-US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GB" altLang="zh-CN" sz="3200" dirty="0">
                <a:solidFill>
                  <a:srgbClr val="C00000"/>
                </a:solidFill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r>
              <a:rPr lang="zh-CN" alt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32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842101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2150555" cy="507831"/>
            <a:chOff x="308629" y="6819"/>
            <a:chExt cx="2867403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846674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10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28750" y="1534614"/>
            <a:ext cx="7242089" cy="4570621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A22CF5-8582-4AF3-847C-0733D5AE68EA}"/>
              </a:ext>
            </a:extLst>
          </p:cNvPr>
          <p:cNvSpPr txBox="1"/>
          <p:nvPr/>
        </p:nvSpPr>
        <p:spPr>
          <a:xfrm>
            <a:off x="2505644" y="1738882"/>
            <a:ext cx="28007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Zhè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dōng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biān</a:t>
            </a:r>
            <a:endParaRPr lang="en-US" sz="24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这 是  </a:t>
            </a:r>
            <a:r>
              <a:rPr lang="zh-CN" altLang="en-US" sz="24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东</a:t>
            </a:r>
            <a:r>
              <a:rPr lang="zh-CN" alt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 边。</a:t>
            </a:r>
            <a:endParaRPr lang="en-US" sz="24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EBC3A03-E480-4DC0-969A-DC87F7539760}"/>
              </a:ext>
            </a:extLst>
          </p:cNvPr>
          <p:cNvSpPr txBox="1"/>
          <p:nvPr/>
        </p:nvSpPr>
        <p:spPr>
          <a:xfrm>
            <a:off x="2505644" y="2774147"/>
            <a:ext cx="27238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Zhè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xī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biān</a:t>
            </a:r>
            <a:endParaRPr lang="en-US" sz="24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这 是  </a:t>
            </a:r>
            <a:r>
              <a:rPr lang="zh-CN" altLang="en-US" sz="24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西</a:t>
            </a:r>
            <a:r>
              <a:rPr lang="zh-CN" alt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 边。</a:t>
            </a:r>
            <a:endParaRPr lang="en-US" sz="24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C1D406-1E41-4D92-83BC-4AD7FDA57501}"/>
              </a:ext>
            </a:extLst>
          </p:cNvPr>
          <p:cNvSpPr txBox="1"/>
          <p:nvPr/>
        </p:nvSpPr>
        <p:spPr>
          <a:xfrm>
            <a:off x="2505644" y="3872623"/>
            <a:ext cx="26468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Nà</a:t>
            </a:r>
            <a:r>
              <a:rPr lang="en-US" altLang="zh-CN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nán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biān</a:t>
            </a:r>
            <a:endParaRPr lang="en-US" sz="24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那 是  </a:t>
            </a:r>
            <a:r>
              <a:rPr lang="zh-CN" altLang="en-US" sz="24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南</a:t>
            </a:r>
            <a:r>
              <a:rPr lang="zh-CN" alt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 边。</a:t>
            </a:r>
            <a:endParaRPr lang="en-US" sz="24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B034B80-1068-4E78-8810-B7BC80CE8061}"/>
              </a:ext>
            </a:extLst>
          </p:cNvPr>
          <p:cNvSpPr txBox="1"/>
          <p:nvPr/>
        </p:nvSpPr>
        <p:spPr>
          <a:xfrm>
            <a:off x="2505644" y="4960874"/>
            <a:ext cx="26468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altLang="zh-CN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Nà</a:t>
            </a:r>
            <a:r>
              <a:rPr lang="en-US" altLang="zh-CN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shì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b</a:t>
            </a:r>
            <a:r>
              <a:rPr lang="en-US" sz="2400" dirty="0" err="1">
                <a:highlight>
                  <a:srgbClr val="FFFF00"/>
                </a:highlight>
                <a:latin typeface="Franklin Gothic Book" panose="020B0503020102020204" pitchFamily="34" charset="0"/>
                <a:ea typeface="SimSun" panose="02010600030101010101" pitchFamily="2" charset="-122"/>
              </a:rPr>
              <a:t>ěi</a:t>
            </a:r>
            <a:r>
              <a:rPr 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</a:t>
            </a:r>
            <a:r>
              <a:rPr lang="en-US" sz="2400" dirty="0" err="1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biān</a:t>
            </a:r>
            <a:endParaRPr lang="en-US" sz="24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那 是  </a:t>
            </a:r>
            <a:r>
              <a:rPr lang="zh-CN" altLang="en-US" sz="2400" dirty="0">
                <a:highlight>
                  <a:srgbClr val="FFFF0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北</a:t>
            </a:r>
            <a:r>
              <a:rPr lang="zh-CN" altLang="en-US" sz="2400" dirty="0">
                <a:highlight>
                  <a:srgbClr val="C0C0C0"/>
                </a:highlight>
                <a:latin typeface="SimSun" panose="02010600030101010101" pitchFamily="2" charset="-122"/>
                <a:ea typeface="SimSun" panose="02010600030101010101" pitchFamily="2" charset="-122"/>
              </a:rPr>
              <a:t>  边。</a:t>
            </a:r>
            <a:endParaRPr lang="en-US" sz="2400" dirty="0">
              <a:highlight>
                <a:srgbClr val="C0C0C0"/>
              </a:highligh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67802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44958B8-57B6-4B37-8A18-D54A32EC2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E6DD75-00E1-7349-9527-4C213F1208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022" r="1" b="2822"/>
          <a:stretch/>
        </p:blipFill>
        <p:spPr>
          <a:xfrm>
            <a:off x="486138" y="488137"/>
            <a:ext cx="11227442" cy="588329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7E4A740-3A69-42A5-8AC0-3905D518F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bg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283C010-53D7-404B-9300-DB1BAE1EA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12" name="Rounded Rectangle 21">
              <a:extLst>
                <a:ext uri="{FF2B5EF4-FFF2-40B4-BE49-F238E27FC236}">
                  <a16:creationId xmlns:a16="http://schemas.microsoft.com/office/drawing/2014/main" id="{DFC03671-D6D3-4BA9-AD3E-6ADE11D07C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DFD51935-8C23-4BCB-987B-F5AC9E3D94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14" name="Rounded Rectangle 27">
              <a:extLst>
                <a:ext uri="{FF2B5EF4-FFF2-40B4-BE49-F238E27FC236}">
                  <a16:creationId xmlns:a16="http://schemas.microsoft.com/office/drawing/2014/main" id="{72D5A197-23EF-4751-9E72-FEB79910E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5DD7E4D1-EC3E-4109-9647-9E6652A92D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753744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626" y="660649"/>
            <a:ext cx="8263134" cy="5454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086" y="2846152"/>
            <a:ext cx="3026727" cy="25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80" y="4185810"/>
            <a:ext cx="2416287" cy="1929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551" y="632362"/>
            <a:ext cx="2212655" cy="2213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525966" y="743169"/>
            <a:ext cx="4290913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Break</a:t>
            </a:r>
          </a:p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 panose="030F0702030302020204" pitchFamily="66" charset="0"/>
                <a:ea typeface="SimSun" panose="02010600030101010101" pitchFamily="2" charset="-122"/>
              </a:rPr>
              <a:t>time !</a:t>
            </a:r>
            <a:endParaRPr lang="ko-KR" altLang="en-US" sz="7200" dirty="0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Comic Sans MS" panose="030F0702030302020204" pitchFamily="66" charset="0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06" y="743169"/>
            <a:ext cx="2519268" cy="2519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2AF1CA-701B-43D2-96D2-49F925ABB03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4903097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4439816" y="2132856"/>
            <a:ext cx="324036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4907533" y="2491952"/>
            <a:ext cx="249299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zh-CN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！</a:t>
            </a:r>
            <a:endParaRPr lang="en-US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395048" y="4717594"/>
            <a:ext cx="3429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Goodbye</a:t>
            </a:r>
            <a:r>
              <a:rPr lang="en-US" altLang="zh-CN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US" sz="6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17560D-6294-4D5B-A6D0-4F3C0FEA066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0250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931</Words>
  <Application>Microsoft Macintosh PowerPoint</Application>
  <PresentationFormat>Widescreen</PresentationFormat>
  <Paragraphs>148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39" baseType="lpstr">
      <vt:lpstr>French Script MT</vt:lpstr>
      <vt:lpstr>GB Pinyinok-D</vt:lpstr>
      <vt:lpstr>微软雅黑</vt:lpstr>
      <vt:lpstr>宋体</vt:lpstr>
      <vt:lpstr>宋体</vt:lpstr>
      <vt:lpstr>华文楷体</vt:lpstr>
      <vt:lpstr>楷体</vt:lpstr>
      <vt:lpstr>Arial</vt:lpstr>
      <vt:lpstr>Britannic Bold</vt:lpstr>
      <vt:lpstr>Calibri</vt:lpstr>
      <vt:lpstr>Castellar</vt:lpstr>
      <vt:lpstr>Century Schoolbook</vt:lpstr>
      <vt:lpstr>Comic Sans MS</vt:lpstr>
      <vt:lpstr>Franklin Gothic Book</vt:lpstr>
      <vt:lpstr>Garamond</vt:lpstr>
      <vt:lpstr>Georgia</vt:lpstr>
      <vt:lpstr>Georgia Pro Cond Black</vt:lpstr>
      <vt:lpstr>Lucida Sans Unicode</vt:lpstr>
      <vt:lpstr>Wingdings</vt:lpstr>
      <vt:lpstr>Wingdings 2</vt:lpstr>
      <vt:lpstr>Wingdings 3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Numbers 1-100</vt:lpstr>
      <vt:lpstr>Month of the year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 Gong</dc:creator>
  <cp:lastModifiedBy>Dan Gong</cp:lastModifiedBy>
  <cp:revision>2</cp:revision>
  <dcterms:created xsi:type="dcterms:W3CDTF">2020-07-30T07:49:03Z</dcterms:created>
  <dcterms:modified xsi:type="dcterms:W3CDTF">2020-07-30T21:24:18Z</dcterms:modified>
</cp:coreProperties>
</file>