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408" r:id="rId6"/>
    <p:sldId id="425" r:id="rId7"/>
    <p:sldId id="426" r:id="rId8"/>
    <p:sldId id="424" r:id="rId9"/>
    <p:sldId id="413" r:id="rId10"/>
    <p:sldId id="429" r:id="rId11"/>
    <p:sldId id="431" r:id="rId12"/>
    <p:sldId id="432" r:id="rId13"/>
    <p:sldId id="433" r:id="rId14"/>
    <p:sldId id="430" r:id="rId15"/>
    <p:sldId id="434" r:id="rId16"/>
    <p:sldId id="435" r:id="rId1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F75CB8-09ED-426A-9699-96399DE5876D}" v="6" dt="2025-10-08T07:53:22.3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C77012DD-0B2A-42E6-AA10-6AB39074D781}"/>
    <pc:docChg chg="custSel modSld">
      <pc:chgData name="Bettina Schmidt" userId="32f9f094-ca9c-4781-adf1-b860fa553cc7" providerId="ADAL" clId="{C77012DD-0B2A-42E6-AA10-6AB39074D781}" dt="2025-10-08T07:54:12.215" v="689" actId="6549"/>
      <pc:docMkLst>
        <pc:docMk/>
      </pc:docMkLst>
      <pc:sldChg chg="modSp mod">
        <pc:chgData name="Bettina Schmidt" userId="32f9f094-ca9c-4781-adf1-b860fa553cc7" providerId="ADAL" clId="{C77012DD-0B2A-42E6-AA10-6AB39074D781}" dt="2025-10-08T07:42:19.275" v="55" actId="108"/>
        <pc:sldMkLst>
          <pc:docMk/>
          <pc:sldMk cId="1208744317" sldId="408"/>
        </pc:sldMkLst>
        <pc:spChg chg="mod">
          <ac:chgData name="Bettina Schmidt" userId="32f9f094-ca9c-4781-adf1-b860fa553cc7" providerId="ADAL" clId="{C77012DD-0B2A-42E6-AA10-6AB39074D781}" dt="2025-10-08T07:42:19.275" v="55" actId="108"/>
          <ac:spMkLst>
            <pc:docMk/>
            <pc:sldMk cId="1208744317" sldId="408"/>
            <ac:spMk id="7" creationId="{77E666E4-37FB-4665-AFCD-36E1637FCE75}"/>
          </ac:spMkLst>
        </pc:spChg>
      </pc:sldChg>
      <pc:sldChg chg="modSp mod">
        <pc:chgData name="Bettina Schmidt" userId="32f9f094-ca9c-4781-adf1-b860fa553cc7" providerId="ADAL" clId="{C77012DD-0B2A-42E6-AA10-6AB39074D781}" dt="2025-10-08T07:49:54.638" v="505" actId="113"/>
        <pc:sldMkLst>
          <pc:docMk/>
          <pc:sldMk cId="511103376" sldId="413"/>
        </pc:sldMkLst>
        <pc:spChg chg="mod">
          <ac:chgData name="Bettina Schmidt" userId="32f9f094-ca9c-4781-adf1-b860fa553cc7" providerId="ADAL" clId="{C77012DD-0B2A-42E6-AA10-6AB39074D781}" dt="2025-10-08T07:49:54.638" v="505" actId="113"/>
          <ac:spMkLst>
            <pc:docMk/>
            <pc:sldMk cId="511103376" sldId="413"/>
            <ac:spMk id="3" creationId="{10176B8C-30F5-47EE-8164-64B3EFB631BD}"/>
          </ac:spMkLst>
        </pc:spChg>
      </pc:sldChg>
      <pc:sldChg chg="modSp mod">
        <pc:chgData name="Bettina Schmidt" userId="32f9f094-ca9c-4781-adf1-b860fa553cc7" providerId="ADAL" clId="{C77012DD-0B2A-42E6-AA10-6AB39074D781}" dt="2025-10-08T07:47:31.474" v="282" actId="20577"/>
        <pc:sldMkLst>
          <pc:docMk/>
          <pc:sldMk cId="568476062" sldId="424"/>
        </pc:sldMkLst>
        <pc:spChg chg="mod">
          <ac:chgData name="Bettina Schmidt" userId="32f9f094-ca9c-4781-adf1-b860fa553cc7" providerId="ADAL" clId="{C77012DD-0B2A-42E6-AA10-6AB39074D781}" dt="2025-10-08T07:47:31.474" v="282" actId="20577"/>
          <ac:spMkLst>
            <pc:docMk/>
            <pc:sldMk cId="568476062" sldId="424"/>
            <ac:spMk id="3" creationId="{FF35EF74-2481-5238-CFFB-2F4119649FB8}"/>
          </ac:spMkLst>
        </pc:spChg>
      </pc:sldChg>
      <pc:sldChg chg="modSp mod">
        <pc:chgData name="Bettina Schmidt" userId="32f9f094-ca9c-4781-adf1-b860fa553cc7" providerId="ADAL" clId="{C77012DD-0B2A-42E6-AA10-6AB39074D781}" dt="2025-10-08T07:51:14.283" v="519" actId="27636"/>
        <pc:sldMkLst>
          <pc:docMk/>
          <pc:sldMk cId="2354260012" sldId="429"/>
        </pc:sldMkLst>
        <pc:spChg chg="mod">
          <ac:chgData name="Bettina Schmidt" userId="32f9f094-ca9c-4781-adf1-b860fa553cc7" providerId="ADAL" clId="{C77012DD-0B2A-42E6-AA10-6AB39074D781}" dt="2025-10-08T07:51:09.321" v="517" actId="20577"/>
          <ac:spMkLst>
            <pc:docMk/>
            <pc:sldMk cId="2354260012" sldId="429"/>
            <ac:spMk id="2" creationId="{0A7F1D79-CAA1-AF47-E518-B8F67208F64D}"/>
          </ac:spMkLst>
        </pc:spChg>
        <pc:spChg chg="mod">
          <ac:chgData name="Bettina Schmidt" userId="32f9f094-ca9c-4781-adf1-b860fa553cc7" providerId="ADAL" clId="{C77012DD-0B2A-42E6-AA10-6AB39074D781}" dt="2025-10-08T07:51:14.283" v="519" actId="27636"/>
          <ac:spMkLst>
            <pc:docMk/>
            <pc:sldMk cId="2354260012" sldId="429"/>
            <ac:spMk id="3" creationId="{47A67683-5052-B0D4-5DDC-0EAA1E48D551}"/>
          </ac:spMkLst>
        </pc:spChg>
      </pc:sldChg>
      <pc:sldChg chg="modSp mod">
        <pc:chgData name="Bettina Schmidt" userId="32f9f094-ca9c-4781-adf1-b860fa553cc7" providerId="ADAL" clId="{C77012DD-0B2A-42E6-AA10-6AB39074D781}" dt="2025-10-08T07:52:55.387" v="554" actId="3626"/>
        <pc:sldMkLst>
          <pc:docMk/>
          <pc:sldMk cId="1389744853" sldId="430"/>
        </pc:sldMkLst>
        <pc:spChg chg="mod">
          <ac:chgData name="Bettina Schmidt" userId="32f9f094-ca9c-4781-adf1-b860fa553cc7" providerId="ADAL" clId="{C77012DD-0B2A-42E6-AA10-6AB39074D781}" dt="2025-10-08T07:52:31.520" v="549" actId="20577"/>
          <ac:spMkLst>
            <pc:docMk/>
            <pc:sldMk cId="1389744853" sldId="430"/>
            <ac:spMk id="2" creationId="{896EB313-04FE-1EB5-959D-896E92B412A7}"/>
          </ac:spMkLst>
        </pc:spChg>
        <pc:spChg chg="mod">
          <ac:chgData name="Bettina Schmidt" userId="32f9f094-ca9c-4781-adf1-b860fa553cc7" providerId="ADAL" clId="{C77012DD-0B2A-42E6-AA10-6AB39074D781}" dt="2025-10-08T07:52:55.387" v="554" actId="3626"/>
          <ac:spMkLst>
            <pc:docMk/>
            <pc:sldMk cId="1389744853" sldId="430"/>
            <ac:spMk id="3" creationId="{B5715943-56BF-74F0-3DEA-1F6730301196}"/>
          </ac:spMkLst>
        </pc:spChg>
      </pc:sldChg>
      <pc:sldChg chg="modSp mod">
        <pc:chgData name="Bettina Schmidt" userId="32f9f094-ca9c-4781-adf1-b860fa553cc7" providerId="ADAL" clId="{C77012DD-0B2A-42E6-AA10-6AB39074D781}" dt="2025-10-08T07:51:43.293" v="530" actId="27636"/>
        <pc:sldMkLst>
          <pc:docMk/>
          <pc:sldMk cId="1014440755" sldId="431"/>
        </pc:sldMkLst>
        <pc:spChg chg="mod">
          <ac:chgData name="Bettina Schmidt" userId="32f9f094-ca9c-4781-adf1-b860fa553cc7" providerId="ADAL" clId="{C77012DD-0B2A-42E6-AA10-6AB39074D781}" dt="2025-10-08T07:51:24.779" v="527" actId="20577"/>
          <ac:spMkLst>
            <pc:docMk/>
            <pc:sldMk cId="1014440755" sldId="431"/>
            <ac:spMk id="2" creationId="{F6F750D3-3A32-99B8-45A0-258DB32CA25E}"/>
          </ac:spMkLst>
        </pc:spChg>
        <pc:spChg chg="mod">
          <ac:chgData name="Bettina Schmidt" userId="32f9f094-ca9c-4781-adf1-b860fa553cc7" providerId="ADAL" clId="{C77012DD-0B2A-42E6-AA10-6AB39074D781}" dt="2025-10-08T07:51:43.293" v="530" actId="27636"/>
          <ac:spMkLst>
            <pc:docMk/>
            <pc:sldMk cId="1014440755" sldId="431"/>
            <ac:spMk id="3" creationId="{B15A4D1B-DE78-495A-740E-A4E0C53F609E}"/>
          </ac:spMkLst>
        </pc:spChg>
      </pc:sldChg>
      <pc:sldChg chg="modSp mod">
        <pc:chgData name="Bettina Schmidt" userId="32f9f094-ca9c-4781-adf1-b860fa553cc7" providerId="ADAL" clId="{C77012DD-0B2A-42E6-AA10-6AB39074D781}" dt="2025-10-08T07:52:23.154" v="542" actId="255"/>
        <pc:sldMkLst>
          <pc:docMk/>
          <pc:sldMk cId="282595082" sldId="433"/>
        </pc:sldMkLst>
        <pc:spChg chg="mod">
          <ac:chgData name="Bettina Schmidt" userId="32f9f094-ca9c-4781-adf1-b860fa553cc7" providerId="ADAL" clId="{C77012DD-0B2A-42E6-AA10-6AB39074D781}" dt="2025-10-08T07:51:55.679" v="539" actId="20577"/>
          <ac:spMkLst>
            <pc:docMk/>
            <pc:sldMk cId="282595082" sldId="433"/>
            <ac:spMk id="2" creationId="{B3938095-777A-EAF5-5610-A539BC42E94B}"/>
          </ac:spMkLst>
        </pc:spChg>
        <pc:spChg chg="mod">
          <ac:chgData name="Bettina Schmidt" userId="32f9f094-ca9c-4781-adf1-b860fa553cc7" providerId="ADAL" clId="{C77012DD-0B2A-42E6-AA10-6AB39074D781}" dt="2025-10-08T07:52:23.154" v="542" actId="255"/>
          <ac:spMkLst>
            <pc:docMk/>
            <pc:sldMk cId="282595082" sldId="433"/>
            <ac:spMk id="3" creationId="{BC3B907D-9F49-C7DD-2B02-F1852EB05778}"/>
          </ac:spMkLst>
        </pc:spChg>
      </pc:sldChg>
      <pc:sldChg chg="modSp mod">
        <pc:chgData name="Bettina Schmidt" userId="32f9f094-ca9c-4781-adf1-b860fa553cc7" providerId="ADAL" clId="{C77012DD-0B2A-42E6-AA10-6AB39074D781}" dt="2025-10-08T07:54:01.241" v="671" actId="20577"/>
        <pc:sldMkLst>
          <pc:docMk/>
          <pc:sldMk cId="930898466" sldId="434"/>
        </pc:sldMkLst>
        <pc:spChg chg="mod">
          <ac:chgData name="Bettina Schmidt" userId="32f9f094-ca9c-4781-adf1-b860fa553cc7" providerId="ADAL" clId="{C77012DD-0B2A-42E6-AA10-6AB39074D781}" dt="2025-10-08T07:54:01.241" v="671" actId="20577"/>
          <ac:spMkLst>
            <pc:docMk/>
            <pc:sldMk cId="930898466" sldId="434"/>
            <ac:spMk id="3" creationId="{C4845657-77AB-C5B1-5B5F-DF6D912F8E9B}"/>
          </ac:spMkLst>
        </pc:spChg>
      </pc:sldChg>
      <pc:sldChg chg="modSp mod">
        <pc:chgData name="Bettina Schmidt" userId="32f9f094-ca9c-4781-adf1-b860fa553cc7" providerId="ADAL" clId="{C77012DD-0B2A-42E6-AA10-6AB39074D781}" dt="2025-10-08T07:54:12.215" v="689" actId="6549"/>
        <pc:sldMkLst>
          <pc:docMk/>
          <pc:sldMk cId="851794133" sldId="435"/>
        </pc:sldMkLst>
        <pc:spChg chg="mod">
          <ac:chgData name="Bettina Schmidt" userId="32f9f094-ca9c-4781-adf1-b860fa553cc7" providerId="ADAL" clId="{C77012DD-0B2A-42E6-AA10-6AB39074D781}" dt="2025-10-08T07:54:12.215" v="689" actId="6549"/>
          <ac:spMkLst>
            <pc:docMk/>
            <pc:sldMk cId="851794133" sldId="435"/>
            <ac:spMk id="3" creationId="{EC8E8635-D7BC-6477-B9EA-CD0F4FC51F5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08/10/2025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08/10/2025</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08/10/2025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Women and Religion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4400" b="1" dirty="0">
                <a:solidFill>
                  <a:schemeClr val="bg1"/>
                </a:solidFill>
                <a:latin typeface="+mj-lt"/>
                <a:ea typeface="+mj-ea"/>
                <a:cs typeface="+mj-cs"/>
              </a:rPr>
              <a:t>HPHI5032 / HPHI6032</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21727-67E2-4B83-87A6-8E185963D3FD}"/>
              </a:ext>
            </a:extLst>
          </p:cNvPr>
          <p:cNvSpPr>
            <a:spLocks noGrp="1"/>
          </p:cNvSpPr>
          <p:nvPr>
            <p:ph type="title"/>
          </p:nvPr>
        </p:nvSpPr>
        <p:spPr/>
        <p:txBody>
          <a:bodyPr/>
          <a:lstStyle/>
          <a:p>
            <a:r>
              <a:rPr lang="en-GB" dirty="0"/>
              <a:t>Team taught </a:t>
            </a:r>
          </a:p>
        </p:txBody>
      </p:sp>
      <p:sp>
        <p:nvSpPr>
          <p:cNvPr id="7" name="Content Placeholder 6">
            <a:extLst>
              <a:ext uri="{FF2B5EF4-FFF2-40B4-BE49-F238E27FC236}">
                <a16:creationId xmlns:a16="http://schemas.microsoft.com/office/drawing/2014/main" id="{77E666E4-37FB-4665-AFCD-36E1637FCE75}"/>
              </a:ext>
            </a:extLst>
          </p:cNvPr>
          <p:cNvSpPr>
            <a:spLocks noGrp="1"/>
          </p:cNvSpPr>
          <p:nvPr>
            <p:ph idx="1"/>
          </p:nvPr>
        </p:nvSpPr>
        <p:spPr/>
        <p:txBody>
          <a:bodyPr>
            <a:normAutofit lnSpcReduction="10000"/>
          </a:bodyPr>
          <a:lstStyle/>
          <a:p>
            <a:r>
              <a:rPr lang="en-GB" dirty="0"/>
              <a:t>Katharina Zinn  </a:t>
            </a:r>
          </a:p>
          <a:p>
            <a:pPr lvl="1"/>
            <a:r>
              <a:rPr lang="en-GB" dirty="0"/>
              <a:t>Ass. Professor in Egyptian Archaeology and Heritage </a:t>
            </a:r>
          </a:p>
          <a:p>
            <a:r>
              <a:rPr lang="en-GB" dirty="0"/>
              <a:t>Husam Al-Mallak</a:t>
            </a:r>
          </a:p>
          <a:p>
            <a:pPr lvl="1"/>
            <a:r>
              <a:rPr lang="en-GB" dirty="0"/>
              <a:t>Lecturer in Islamic Studies</a:t>
            </a:r>
          </a:p>
          <a:p>
            <a:r>
              <a:rPr lang="en-GB" dirty="0"/>
              <a:t>Bettina Schmidt </a:t>
            </a:r>
          </a:p>
          <a:p>
            <a:pPr lvl="1"/>
            <a:r>
              <a:rPr lang="en-GB" dirty="0"/>
              <a:t>Professor in Study of Religions and Anthropology of Religion</a:t>
            </a:r>
          </a:p>
        </p:txBody>
      </p:sp>
    </p:spTree>
    <p:extLst>
      <p:ext uri="{BB962C8B-B14F-4D97-AF65-F5344CB8AC3E}">
        <p14:creationId xmlns:p14="http://schemas.microsoft.com/office/powerpoint/2010/main" val="1208744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BAFB4-16E4-0BDC-EF76-E10B030BE639}"/>
              </a:ext>
            </a:extLst>
          </p:cNvPr>
          <p:cNvSpPr>
            <a:spLocks noGrp="1"/>
          </p:cNvSpPr>
          <p:nvPr>
            <p:ph type="title"/>
          </p:nvPr>
        </p:nvSpPr>
        <p:spPr/>
        <p:txBody>
          <a:bodyPr/>
          <a:lstStyle/>
          <a:p>
            <a:r>
              <a:rPr lang="en-GB" dirty="0"/>
              <a:t>Aims of Module </a:t>
            </a:r>
          </a:p>
        </p:txBody>
      </p:sp>
      <p:sp>
        <p:nvSpPr>
          <p:cNvPr id="3" name="Content Placeholder 2">
            <a:extLst>
              <a:ext uri="{FF2B5EF4-FFF2-40B4-BE49-F238E27FC236}">
                <a16:creationId xmlns:a16="http://schemas.microsoft.com/office/drawing/2014/main" id="{2AD0548C-A3DC-A43C-8EDD-F69F188A3327}"/>
              </a:ext>
            </a:extLst>
          </p:cNvPr>
          <p:cNvSpPr>
            <a:spLocks noGrp="1"/>
          </p:cNvSpPr>
          <p:nvPr>
            <p:ph idx="1"/>
          </p:nvPr>
        </p:nvSpPr>
        <p:spPr/>
        <p:txBody>
          <a:bodyPr/>
          <a:lstStyle/>
          <a:p>
            <a:pPr marL="342900" lvl="0" indent="-342900" algn="just" fontAlgn="auto" hangingPunct="1">
              <a:spcBef>
                <a:spcPts val="600"/>
              </a:spcBef>
              <a:spcAft>
                <a:spcPts val="0"/>
              </a:spcAft>
              <a:buFont typeface="Symbol" panose="05050102010706020507" pitchFamily="18" charset="2"/>
              <a:buChar char=""/>
            </a:pPr>
            <a:r>
              <a:rPr lang="en-GB" sz="2400" dirty="0">
                <a:effectLst/>
                <a:ea typeface="Times New Roman" panose="02020603050405020304" pitchFamily="18" charset="0"/>
              </a:rPr>
              <a:t>To examine the relationship between women and religion from a historical, anthropological and literary perspective.</a:t>
            </a:r>
          </a:p>
          <a:p>
            <a:pPr marL="342900" lvl="0" indent="-342900" algn="just" hangingPunct="0">
              <a:spcBef>
                <a:spcPts val="600"/>
              </a:spcBef>
              <a:buFont typeface="Symbol" panose="05050102010706020507" pitchFamily="18" charset="2"/>
              <a:buChar char=""/>
            </a:pPr>
            <a:r>
              <a:rPr lang="en-GB" sz="2400" dirty="0">
                <a:effectLst/>
                <a:ea typeface="Times New Roman" panose="02020603050405020304" pitchFamily="18" charset="0"/>
              </a:rPr>
              <a:t>To investigate the shifts in attitude towards the status and role of women in a variety of religious traditions.</a:t>
            </a:r>
          </a:p>
          <a:p>
            <a:pPr marL="342900" lvl="0" indent="-342900" algn="just" hangingPunct="0">
              <a:spcBef>
                <a:spcPts val="600"/>
              </a:spcBef>
              <a:buFont typeface="Symbol" panose="05050102010706020507" pitchFamily="18" charset="2"/>
              <a:buChar char=""/>
            </a:pPr>
            <a:r>
              <a:rPr lang="en-GB" sz="2400" dirty="0">
                <a:effectLst/>
                <a:ea typeface="Times New Roman" panose="02020603050405020304" pitchFamily="18" charset="0"/>
              </a:rPr>
              <a:t>To assess the significance of the ways in which feminist criticism impacts on the study of women and religion.</a:t>
            </a:r>
          </a:p>
          <a:p>
            <a:endParaRPr lang="en-GB" dirty="0"/>
          </a:p>
        </p:txBody>
      </p:sp>
    </p:spTree>
    <p:extLst>
      <p:ext uri="{BB962C8B-B14F-4D97-AF65-F5344CB8AC3E}">
        <p14:creationId xmlns:p14="http://schemas.microsoft.com/office/powerpoint/2010/main" val="2455527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B778B-C5C3-F79B-5BD7-2769C439C8EB}"/>
              </a:ext>
            </a:extLst>
          </p:cNvPr>
          <p:cNvSpPr>
            <a:spLocks noGrp="1"/>
          </p:cNvSpPr>
          <p:nvPr>
            <p:ph type="title"/>
          </p:nvPr>
        </p:nvSpPr>
        <p:spPr/>
        <p:txBody>
          <a:bodyPr/>
          <a:lstStyle/>
          <a:p>
            <a:r>
              <a:rPr lang="en-GB" dirty="0"/>
              <a:t>We look at ….</a:t>
            </a:r>
          </a:p>
        </p:txBody>
      </p:sp>
      <p:sp>
        <p:nvSpPr>
          <p:cNvPr id="3" name="Content Placeholder 2">
            <a:extLst>
              <a:ext uri="{FF2B5EF4-FFF2-40B4-BE49-F238E27FC236}">
                <a16:creationId xmlns:a16="http://schemas.microsoft.com/office/drawing/2014/main" id="{68095B26-6CE0-7D4D-A238-C968D878DB5A}"/>
              </a:ext>
            </a:extLst>
          </p:cNvPr>
          <p:cNvSpPr>
            <a:spLocks noGrp="1"/>
          </p:cNvSpPr>
          <p:nvPr>
            <p:ph idx="1"/>
          </p:nvPr>
        </p:nvSpPr>
        <p:spPr/>
        <p:txBody>
          <a:bodyPr/>
          <a:lstStyle/>
          <a:p>
            <a:pPr marL="342900" lvl="0" indent="-342900" algn="just" fontAlgn="auto" hangingPunct="1">
              <a:spcBef>
                <a:spcPts val="600"/>
              </a:spcBef>
              <a:spcAft>
                <a:spcPts val="0"/>
              </a:spcAft>
              <a:buFont typeface="Symbol" panose="05050102010706020507" pitchFamily="18" charset="2"/>
              <a:buChar char=""/>
            </a:pPr>
            <a:r>
              <a:rPr lang="en-GB" sz="2400" dirty="0">
                <a:effectLst/>
                <a:ea typeface="Times New Roman" panose="02020603050405020304" pitchFamily="18" charset="0"/>
              </a:rPr>
              <a:t>the place of women in religious texts, traditions and practices</a:t>
            </a:r>
          </a:p>
          <a:p>
            <a:pPr marL="342900" lvl="0" indent="-342900" algn="just" fontAlgn="auto" hangingPunct="1">
              <a:spcBef>
                <a:spcPts val="600"/>
              </a:spcBef>
              <a:spcAft>
                <a:spcPts val="0"/>
              </a:spcAft>
              <a:buFont typeface="Symbol" panose="05050102010706020507" pitchFamily="18" charset="2"/>
              <a:buChar char=""/>
            </a:pPr>
            <a:r>
              <a:rPr lang="en-GB" sz="2400" dirty="0">
                <a:effectLst/>
                <a:ea typeface="Times New Roman" panose="02020603050405020304" pitchFamily="18" charset="0"/>
              </a:rPr>
              <a:t>the role and significance of women in different religious traditions</a:t>
            </a:r>
          </a:p>
          <a:p>
            <a:pPr marL="342900" lvl="0" indent="-342900" algn="just" fontAlgn="auto" hangingPunct="1">
              <a:spcBef>
                <a:spcPts val="600"/>
              </a:spcBef>
              <a:spcAft>
                <a:spcPts val="0"/>
              </a:spcAft>
              <a:buFont typeface="Symbol" panose="05050102010706020507" pitchFamily="18" charset="2"/>
              <a:buChar char=""/>
            </a:pPr>
            <a:r>
              <a:rPr lang="en-GB" sz="2400" dirty="0">
                <a:effectLst/>
                <a:ea typeface="Times New Roman" panose="02020603050405020304" pitchFamily="18" charset="0"/>
              </a:rPr>
              <a:t>the ways in which feminist critical theories are applied in the study of women and religion</a:t>
            </a:r>
          </a:p>
          <a:p>
            <a:endParaRPr lang="en-GB" dirty="0"/>
          </a:p>
        </p:txBody>
      </p:sp>
    </p:spTree>
    <p:extLst>
      <p:ext uri="{BB962C8B-B14F-4D97-AF65-F5344CB8AC3E}">
        <p14:creationId xmlns:p14="http://schemas.microsoft.com/office/powerpoint/2010/main" val="3835158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9A36E-EB0F-E512-5021-D8E120A218CD}"/>
              </a:ext>
            </a:extLst>
          </p:cNvPr>
          <p:cNvSpPr>
            <a:spLocks noGrp="1"/>
          </p:cNvSpPr>
          <p:nvPr>
            <p:ph type="title"/>
          </p:nvPr>
        </p:nvSpPr>
        <p:spPr/>
        <p:txBody>
          <a:bodyPr/>
          <a:lstStyle/>
          <a:p>
            <a:r>
              <a:rPr lang="en-GB" dirty="0"/>
              <a:t>Teaching Structure </a:t>
            </a:r>
          </a:p>
        </p:txBody>
      </p:sp>
      <p:sp>
        <p:nvSpPr>
          <p:cNvPr id="3" name="Content Placeholder 2">
            <a:extLst>
              <a:ext uri="{FF2B5EF4-FFF2-40B4-BE49-F238E27FC236}">
                <a16:creationId xmlns:a16="http://schemas.microsoft.com/office/drawing/2014/main" id="{FF35EF74-2481-5238-CFFB-2F4119649FB8}"/>
              </a:ext>
            </a:extLst>
          </p:cNvPr>
          <p:cNvSpPr>
            <a:spLocks noGrp="1"/>
          </p:cNvSpPr>
          <p:nvPr>
            <p:ph idx="1"/>
          </p:nvPr>
        </p:nvSpPr>
        <p:spPr/>
        <p:txBody>
          <a:bodyPr>
            <a:normAutofit fontScale="92500" lnSpcReduction="10000"/>
          </a:bodyPr>
          <a:lstStyle/>
          <a:p>
            <a:pPr algn="l"/>
            <a:r>
              <a:rPr lang="en-GB" b="0" i="0" dirty="0">
                <a:solidFill>
                  <a:srgbClr val="1D2125"/>
                </a:solidFill>
                <a:effectLst/>
                <a:latin typeface="arial" panose="020B0604020202020204" pitchFamily="34" charset="0"/>
              </a:rPr>
              <a:t>Week 1 (3 Nov. - 7 Nov.): the role of women in different religions (South America and Egypt)</a:t>
            </a:r>
            <a:endParaRPr lang="en-GB" b="0" i="0" dirty="0">
              <a:solidFill>
                <a:srgbClr val="1D2125"/>
              </a:solidFill>
              <a:effectLst/>
              <a:latin typeface="-apple-system"/>
            </a:endParaRPr>
          </a:p>
          <a:p>
            <a:pPr algn="l"/>
            <a:r>
              <a:rPr lang="en-GB" b="0" i="0" dirty="0">
                <a:solidFill>
                  <a:srgbClr val="1D2125"/>
                </a:solidFill>
                <a:effectLst/>
                <a:latin typeface="arial" panose="020B0604020202020204" pitchFamily="34" charset="0"/>
              </a:rPr>
              <a:t>Week 2 (10 Nov. - 14 Nov.): the </a:t>
            </a:r>
            <a:r>
              <a:rPr lang="en-GB" dirty="0">
                <a:solidFill>
                  <a:srgbClr val="1D2125"/>
                </a:solidFill>
                <a:latin typeface="arial" panose="020B0604020202020204" pitchFamily="34" charset="0"/>
              </a:rPr>
              <a:t>place of </a:t>
            </a:r>
            <a:r>
              <a:rPr lang="en-GB" b="0" i="0" dirty="0">
                <a:solidFill>
                  <a:srgbClr val="1D2125"/>
                </a:solidFill>
                <a:effectLst/>
                <a:latin typeface="arial" panose="020B0604020202020204" pitchFamily="34" charset="0"/>
              </a:rPr>
              <a:t>women in Egypt and Islamic Tradition </a:t>
            </a:r>
            <a:endParaRPr lang="en-GB" b="0" i="0" dirty="0">
              <a:solidFill>
                <a:srgbClr val="1D2125"/>
              </a:solidFill>
              <a:effectLst/>
              <a:latin typeface="-apple-system"/>
            </a:endParaRPr>
          </a:p>
          <a:p>
            <a:pPr algn="l"/>
            <a:r>
              <a:rPr lang="en-GB" b="0" i="0" dirty="0">
                <a:solidFill>
                  <a:srgbClr val="1D2125"/>
                </a:solidFill>
                <a:effectLst/>
                <a:latin typeface="arial" panose="020B0604020202020204" pitchFamily="34" charset="0"/>
              </a:rPr>
              <a:t>Week 3 (17 Nov. - 21 Nov.): women in Islam </a:t>
            </a:r>
            <a:endParaRPr lang="en-GB" b="0" i="0" dirty="0">
              <a:solidFill>
                <a:srgbClr val="1D2125"/>
              </a:solidFill>
              <a:effectLst/>
              <a:latin typeface="-apple-system"/>
            </a:endParaRPr>
          </a:p>
          <a:p>
            <a:pPr algn="l"/>
            <a:r>
              <a:rPr lang="en-GB" b="0" i="0" dirty="0">
                <a:solidFill>
                  <a:srgbClr val="1D2125"/>
                </a:solidFill>
                <a:effectLst/>
                <a:latin typeface="arial" panose="020B0604020202020204" pitchFamily="34" charset="0"/>
              </a:rPr>
              <a:t>Week 4 (24 Nov. - 28 Nov.): women in Latin American religions</a:t>
            </a:r>
            <a:endParaRPr lang="en-GB" b="0" i="0" dirty="0">
              <a:solidFill>
                <a:srgbClr val="1D2125"/>
              </a:solidFill>
              <a:effectLst/>
              <a:latin typeface="-apple-system"/>
            </a:endParaRPr>
          </a:p>
          <a:p>
            <a:endParaRPr lang="en-GB" dirty="0"/>
          </a:p>
        </p:txBody>
      </p:sp>
    </p:spTree>
    <p:extLst>
      <p:ext uri="{BB962C8B-B14F-4D97-AF65-F5344CB8AC3E}">
        <p14:creationId xmlns:p14="http://schemas.microsoft.com/office/powerpoint/2010/main" val="568476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EF8BF-59C5-47B1-B354-F67ACE19EFEB}"/>
              </a:ext>
            </a:extLst>
          </p:cNvPr>
          <p:cNvSpPr>
            <a:spLocks noGrp="1"/>
          </p:cNvSpPr>
          <p:nvPr>
            <p:ph type="title"/>
          </p:nvPr>
        </p:nvSpPr>
        <p:spPr/>
        <p:txBody>
          <a:bodyPr/>
          <a:lstStyle/>
          <a:p>
            <a:r>
              <a:rPr lang="en-GB" dirty="0"/>
              <a:t>Assessment in 2 parts  </a:t>
            </a:r>
          </a:p>
        </p:txBody>
      </p:sp>
      <p:sp>
        <p:nvSpPr>
          <p:cNvPr id="3" name="Content Placeholder 2">
            <a:extLst>
              <a:ext uri="{FF2B5EF4-FFF2-40B4-BE49-F238E27FC236}">
                <a16:creationId xmlns:a16="http://schemas.microsoft.com/office/drawing/2014/main" id="{10176B8C-30F5-47EE-8164-64B3EFB631BD}"/>
              </a:ext>
            </a:extLst>
          </p:cNvPr>
          <p:cNvSpPr>
            <a:spLocks noGrp="1"/>
          </p:cNvSpPr>
          <p:nvPr>
            <p:ph idx="1"/>
          </p:nvPr>
        </p:nvSpPr>
        <p:spPr/>
        <p:txBody>
          <a:bodyPr>
            <a:normAutofit/>
          </a:bodyPr>
          <a:lstStyle/>
          <a:p>
            <a:r>
              <a:rPr lang="en-GB" dirty="0"/>
              <a:t>A Poster  (25% of the overall mark), due on 24 November</a:t>
            </a:r>
          </a:p>
          <a:p>
            <a:pPr marL="457200" lvl="1" indent="0">
              <a:buNone/>
            </a:pPr>
            <a:endParaRPr lang="en-GB" sz="2800" dirty="0">
              <a:effectLst/>
              <a:latin typeface="Arial" panose="020B0604020202020204" pitchFamily="34" charset="0"/>
              <a:ea typeface="Times New Roman" panose="02020603050405020304" pitchFamily="18" charset="0"/>
            </a:endParaRPr>
          </a:p>
          <a:p>
            <a:r>
              <a:rPr lang="en-GB" dirty="0"/>
              <a:t>An essay (75% of the overall mark), due on 30 November </a:t>
            </a:r>
          </a:p>
          <a:p>
            <a:endParaRPr lang="en-GB" dirty="0"/>
          </a:p>
          <a:p>
            <a:r>
              <a:rPr lang="en-GB" dirty="0"/>
              <a:t>Topics </a:t>
            </a:r>
            <a:r>
              <a:rPr lang="en-GB" b="1" dirty="0"/>
              <a:t>differ</a:t>
            </a:r>
            <a:r>
              <a:rPr lang="en-GB" dirty="0"/>
              <a:t> between level 5 and 6 </a:t>
            </a:r>
          </a:p>
        </p:txBody>
      </p:sp>
    </p:spTree>
    <p:extLst>
      <p:ext uri="{BB962C8B-B14F-4D97-AF65-F5344CB8AC3E}">
        <p14:creationId xmlns:p14="http://schemas.microsoft.com/office/powerpoint/2010/main" val="511103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F1D79-CAA1-AF47-E518-B8F67208F64D}"/>
              </a:ext>
            </a:extLst>
          </p:cNvPr>
          <p:cNvSpPr>
            <a:spLocks noGrp="1"/>
          </p:cNvSpPr>
          <p:nvPr>
            <p:ph type="title"/>
          </p:nvPr>
        </p:nvSpPr>
        <p:spPr/>
        <p:txBody>
          <a:bodyPr/>
          <a:lstStyle/>
          <a:p>
            <a:r>
              <a:rPr lang="en-GB" dirty="0"/>
              <a:t>Item 1 for Level 5: Poster</a:t>
            </a:r>
          </a:p>
        </p:txBody>
      </p:sp>
      <p:sp>
        <p:nvSpPr>
          <p:cNvPr id="3" name="Content Placeholder 2">
            <a:extLst>
              <a:ext uri="{FF2B5EF4-FFF2-40B4-BE49-F238E27FC236}">
                <a16:creationId xmlns:a16="http://schemas.microsoft.com/office/drawing/2014/main" id="{47A67683-5052-B0D4-5DDC-0EAA1E48D551}"/>
              </a:ext>
            </a:extLst>
          </p:cNvPr>
          <p:cNvSpPr>
            <a:spLocks noGrp="1"/>
          </p:cNvSpPr>
          <p:nvPr>
            <p:ph idx="1"/>
          </p:nvPr>
        </p:nvSpPr>
        <p:spPr/>
        <p:txBody>
          <a:bodyPr>
            <a:normAutofit fontScale="85000" lnSpcReduction="20000"/>
          </a:bodyPr>
          <a:lstStyle/>
          <a:p>
            <a:r>
              <a:rPr lang="en-GB" dirty="0"/>
              <a:t>Topic 1: Create a poster which illustrates potential religious role of Egyptian women using one particular artefact / title / person. We will discuss potential examples in class.</a:t>
            </a:r>
          </a:p>
          <a:p>
            <a:r>
              <a:rPr lang="en-GB" dirty="0"/>
              <a:t>Topic 2: Create a poster about one of the African goddesses which illustrate the role of female religious figures. </a:t>
            </a:r>
          </a:p>
          <a:p>
            <a:r>
              <a:rPr lang="en-GB" dirty="0"/>
              <a:t>Topic 3: Create a poster which illustrates the religious significance of women in Islamic thought focusing on a specific female figure.</a:t>
            </a:r>
          </a:p>
          <a:p>
            <a:endParaRPr lang="en-GB" dirty="0"/>
          </a:p>
        </p:txBody>
      </p:sp>
    </p:spTree>
    <p:extLst>
      <p:ext uri="{BB962C8B-B14F-4D97-AF65-F5344CB8AC3E}">
        <p14:creationId xmlns:p14="http://schemas.microsoft.com/office/powerpoint/2010/main" val="2354260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750D3-3A32-99B8-45A0-258DB32CA25E}"/>
              </a:ext>
            </a:extLst>
          </p:cNvPr>
          <p:cNvSpPr>
            <a:spLocks noGrp="1"/>
          </p:cNvSpPr>
          <p:nvPr>
            <p:ph type="title"/>
          </p:nvPr>
        </p:nvSpPr>
        <p:spPr/>
        <p:txBody>
          <a:bodyPr/>
          <a:lstStyle/>
          <a:p>
            <a:r>
              <a:rPr lang="en-GB" dirty="0"/>
              <a:t>Item 1 for level 6: Poster </a:t>
            </a:r>
          </a:p>
        </p:txBody>
      </p:sp>
      <p:sp>
        <p:nvSpPr>
          <p:cNvPr id="3" name="Content Placeholder 2">
            <a:extLst>
              <a:ext uri="{FF2B5EF4-FFF2-40B4-BE49-F238E27FC236}">
                <a16:creationId xmlns:a16="http://schemas.microsoft.com/office/drawing/2014/main" id="{B15A4D1B-DE78-495A-740E-A4E0C53F609E}"/>
              </a:ext>
            </a:extLst>
          </p:cNvPr>
          <p:cNvSpPr>
            <a:spLocks noGrp="1"/>
          </p:cNvSpPr>
          <p:nvPr>
            <p:ph idx="1"/>
          </p:nvPr>
        </p:nvSpPr>
        <p:spPr/>
        <p:txBody>
          <a:bodyPr>
            <a:normAutofit fontScale="70000" lnSpcReduction="20000"/>
          </a:bodyPr>
          <a:lstStyle/>
          <a:p>
            <a:r>
              <a:rPr lang="en-GB" dirty="0"/>
              <a:t>Topic 1: Create a poster which illustrates comparative aspects of Egyptian women and religion. You are asked to contrast two small case studies in order to explore the variety of the theme </a:t>
            </a:r>
            <a:r>
              <a:rPr lang="en-GB" i="1" dirty="0"/>
              <a:t>women and religion in Egypt</a:t>
            </a:r>
            <a:r>
              <a:rPr lang="en-GB" dirty="0"/>
              <a:t>. Examples could be: The goddess Isis in pharaonic and Coptic religious texts, Female religious practices in pharaonic period and Late Antiquity, The religious life of elite versus non-elite women, etc.</a:t>
            </a:r>
          </a:p>
          <a:p>
            <a:r>
              <a:rPr lang="en-GB" dirty="0"/>
              <a:t>Topic 2: Create a poster about priestesses in African derived religions in America which illustrates their significance in today’s society.</a:t>
            </a:r>
          </a:p>
          <a:p>
            <a:r>
              <a:rPr lang="en-GB" dirty="0"/>
              <a:t>Topic 3: Create a poster which illustrates the religious significance of women in Sufi thought and / or practices focusing one particular Sufi thinker or practice.</a:t>
            </a:r>
          </a:p>
          <a:p>
            <a:endParaRPr lang="en-GB" dirty="0"/>
          </a:p>
        </p:txBody>
      </p:sp>
    </p:spTree>
    <p:extLst>
      <p:ext uri="{BB962C8B-B14F-4D97-AF65-F5344CB8AC3E}">
        <p14:creationId xmlns:p14="http://schemas.microsoft.com/office/powerpoint/2010/main" val="1014440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3F9C3-101C-29F1-AD11-7A8D6B76D3EC}"/>
              </a:ext>
            </a:extLst>
          </p:cNvPr>
          <p:cNvSpPr>
            <a:spLocks noGrp="1"/>
          </p:cNvSpPr>
          <p:nvPr>
            <p:ph type="title"/>
          </p:nvPr>
        </p:nvSpPr>
        <p:spPr/>
        <p:txBody>
          <a:bodyPr/>
          <a:lstStyle/>
          <a:p>
            <a:r>
              <a:rPr lang="en-GB" dirty="0"/>
              <a:t>Remember that </a:t>
            </a:r>
          </a:p>
        </p:txBody>
      </p:sp>
      <p:sp>
        <p:nvSpPr>
          <p:cNvPr id="3" name="Content Placeholder 2">
            <a:extLst>
              <a:ext uri="{FF2B5EF4-FFF2-40B4-BE49-F238E27FC236}">
                <a16:creationId xmlns:a16="http://schemas.microsoft.com/office/drawing/2014/main" id="{86A65D89-B2D3-49DD-C5F1-0C08AAB07292}"/>
              </a:ext>
            </a:extLst>
          </p:cNvPr>
          <p:cNvSpPr>
            <a:spLocks noGrp="1"/>
          </p:cNvSpPr>
          <p:nvPr>
            <p:ph idx="1"/>
          </p:nvPr>
        </p:nvSpPr>
        <p:spPr/>
        <p:txBody>
          <a:bodyPr/>
          <a:lstStyle/>
          <a:p>
            <a:r>
              <a:rPr lang="en-GB" dirty="0">
                <a:effectLst/>
                <a:ea typeface="Times New Roman" panose="02020603050405020304" pitchFamily="18" charset="0"/>
              </a:rPr>
              <a:t>Guidelines on how to write an encyclopaedia entry will be uploaded on Moodle and also discussed in class later </a:t>
            </a:r>
            <a:endParaRPr lang="en-GB" dirty="0"/>
          </a:p>
        </p:txBody>
      </p:sp>
    </p:spTree>
    <p:extLst>
      <p:ext uri="{BB962C8B-B14F-4D97-AF65-F5344CB8AC3E}">
        <p14:creationId xmlns:p14="http://schemas.microsoft.com/office/powerpoint/2010/main" val="2068927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38095-777A-EAF5-5610-A539BC42E94B}"/>
              </a:ext>
            </a:extLst>
          </p:cNvPr>
          <p:cNvSpPr>
            <a:spLocks noGrp="1"/>
          </p:cNvSpPr>
          <p:nvPr>
            <p:ph type="title"/>
          </p:nvPr>
        </p:nvSpPr>
        <p:spPr/>
        <p:txBody>
          <a:bodyPr/>
          <a:lstStyle/>
          <a:p>
            <a:r>
              <a:rPr lang="en-GB" dirty="0"/>
              <a:t>Item 2 for Level 5: Essay </a:t>
            </a:r>
          </a:p>
        </p:txBody>
      </p:sp>
      <p:sp>
        <p:nvSpPr>
          <p:cNvPr id="3" name="Content Placeholder 2">
            <a:extLst>
              <a:ext uri="{FF2B5EF4-FFF2-40B4-BE49-F238E27FC236}">
                <a16:creationId xmlns:a16="http://schemas.microsoft.com/office/drawing/2014/main" id="{BC3B907D-9F49-C7DD-2B02-F1852EB05778}"/>
              </a:ext>
            </a:extLst>
          </p:cNvPr>
          <p:cNvSpPr>
            <a:spLocks noGrp="1"/>
          </p:cNvSpPr>
          <p:nvPr>
            <p:ph idx="1"/>
          </p:nvPr>
        </p:nvSpPr>
        <p:spPr>
          <a:xfrm>
            <a:off x="457200" y="1672208"/>
            <a:ext cx="8229600" cy="3917032"/>
          </a:xfrm>
        </p:spPr>
        <p:txBody>
          <a:bodyPr>
            <a:noAutofit/>
          </a:bodyPr>
          <a:lstStyle/>
          <a:p>
            <a:r>
              <a:rPr lang="en-GB" sz="2400" dirty="0"/>
              <a:t>Topic 1: Characterise the role of women in the sun religion of Amarna. What evidence do we have?</a:t>
            </a:r>
          </a:p>
          <a:p>
            <a:r>
              <a:rPr lang="en-GB" sz="2400" dirty="0"/>
              <a:t>Topic 2: With reference to a particular theme, examine the Islamic feminist thought of one of the following scholars: Amina Wadud, Fatema Mernissi or Riffat Hassan.</a:t>
            </a:r>
          </a:p>
          <a:p>
            <a:r>
              <a:rPr lang="en-GB" sz="2400" dirty="0"/>
              <a:t>Topic 3: Discuss whether the role of priestesses in African derived religions in America can empower women in today’s society.</a:t>
            </a:r>
          </a:p>
          <a:p>
            <a:pPr marL="0" indent="0">
              <a:buNone/>
            </a:pPr>
            <a:endParaRPr lang="en-GB" sz="2400" dirty="0">
              <a:effectLst/>
              <a:ea typeface="Times New Roman" panose="02020603050405020304" pitchFamily="18" charset="0"/>
            </a:endParaRPr>
          </a:p>
        </p:txBody>
      </p:sp>
    </p:spTree>
    <p:extLst>
      <p:ext uri="{BB962C8B-B14F-4D97-AF65-F5344CB8AC3E}">
        <p14:creationId xmlns:p14="http://schemas.microsoft.com/office/powerpoint/2010/main" val="282595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EB313-04FE-1EB5-959D-896E92B412A7}"/>
              </a:ext>
            </a:extLst>
          </p:cNvPr>
          <p:cNvSpPr>
            <a:spLocks noGrp="1"/>
          </p:cNvSpPr>
          <p:nvPr>
            <p:ph type="title"/>
          </p:nvPr>
        </p:nvSpPr>
        <p:spPr/>
        <p:txBody>
          <a:bodyPr/>
          <a:lstStyle/>
          <a:p>
            <a:r>
              <a:rPr lang="en-GB" dirty="0"/>
              <a:t>Item 2 for Level 6: Essay</a:t>
            </a:r>
          </a:p>
        </p:txBody>
      </p:sp>
      <p:sp>
        <p:nvSpPr>
          <p:cNvPr id="3" name="Content Placeholder 2">
            <a:extLst>
              <a:ext uri="{FF2B5EF4-FFF2-40B4-BE49-F238E27FC236}">
                <a16:creationId xmlns:a16="http://schemas.microsoft.com/office/drawing/2014/main" id="{B5715943-56BF-74F0-3DEA-1F6730301196}"/>
              </a:ext>
            </a:extLst>
          </p:cNvPr>
          <p:cNvSpPr>
            <a:spLocks noGrp="1"/>
          </p:cNvSpPr>
          <p:nvPr>
            <p:ph idx="1"/>
          </p:nvPr>
        </p:nvSpPr>
        <p:spPr/>
        <p:txBody>
          <a:bodyPr>
            <a:normAutofit fontScale="77500" lnSpcReduction="20000"/>
          </a:bodyPr>
          <a:lstStyle/>
          <a:p>
            <a:r>
              <a:rPr lang="en-GB" dirty="0"/>
              <a:t>Topic 1: Which role could women take in the ancient Egyptian religious system. Give a short overview and then discuss an example in detail.</a:t>
            </a:r>
          </a:p>
          <a:p>
            <a:r>
              <a:rPr lang="en-GB" dirty="0"/>
              <a:t>Topic 2: With reference to a particular theme, examine and evaluate the Islamic feminist thought of one of the following scholars: Amina Wadud, Fatema Mernissi or Riffat Hassan.</a:t>
            </a:r>
          </a:p>
          <a:p>
            <a:r>
              <a:rPr lang="en-GB" dirty="0"/>
              <a:t>Topic 3: To what extent do female religious figures in one of the religions in Latin America (e.g., the Virgin Mary or African goddesses such as Yemaya and Oshun) challenge the patriarchal gender division countries such as Brazil or Mexico?</a:t>
            </a:r>
          </a:p>
          <a:p>
            <a:endParaRPr lang="en-GB" sz="2400" dirty="0"/>
          </a:p>
        </p:txBody>
      </p:sp>
    </p:spTree>
    <p:extLst>
      <p:ext uri="{BB962C8B-B14F-4D97-AF65-F5344CB8AC3E}">
        <p14:creationId xmlns:p14="http://schemas.microsoft.com/office/powerpoint/2010/main" val="1389744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96B87-331E-18C8-876D-973ADB83E88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4845657-77AB-C5B1-5B5F-DF6D912F8E9B}"/>
              </a:ext>
            </a:extLst>
          </p:cNvPr>
          <p:cNvSpPr>
            <a:spLocks noGrp="1"/>
          </p:cNvSpPr>
          <p:nvPr>
            <p:ph idx="1"/>
          </p:nvPr>
        </p:nvSpPr>
        <p:spPr/>
        <p:txBody>
          <a:bodyPr/>
          <a:lstStyle/>
          <a:p>
            <a:r>
              <a:rPr lang="en-GB" dirty="0"/>
              <a:t>You need to select a topic for your essay that is different to your poster. For instance, if you did your poster on Islam, you cannot select Islam as topic for your essay.</a:t>
            </a:r>
          </a:p>
        </p:txBody>
      </p:sp>
    </p:spTree>
    <p:extLst>
      <p:ext uri="{BB962C8B-B14F-4D97-AF65-F5344CB8AC3E}">
        <p14:creationId xmlns:p14="http://schemas.microsoft.com/office/powerpoint/2010/main" val="930898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13D36-647E-FBD4-B2E9-D5CEA66297E4}"/>
              </a:ext>
            </a:extLst>
          </p:cNvPr>
          <p:cNvSpPr>
            <a:spLocks noGrp="1"/>
          </p:cNvSpPr>
          <p:nvPr>
            <p:ph type="title"/>
          </p:nvPr>
        </p:nvSpPr>
        <p:spPr/>
        <p:txBody>
          <a:bodyPr/>
          <a:lstStyle/>
          <a:p>
            <a:r>
              <a:rPr lang="en-GB" dirty="0"/>
              <a:t>Contact details </a:t>
            </a:r>
          </a:p>
        </p:txBody>
      </p:sp>
      <p:sp>
        <p:nvSpPr>
          <p:cNvPr id="3" name="Content Placeholder 2">
            <a:extLst>
              <a:ext uri="{FF2B5EF4-FFF2-40B4-BE49-F238E27FC236}">
                <a16:creationId xmlns:a16="http://schemas.microsoft.com/office/drawing/2014/main" id="{EC8E8635-D7BC-6477-B9EA-CD0F4FC51F5C}"/>
              </a:ext>
            </a:extLst>
          </p:cNvPr>
          <p:cNvSpPr>
            <a:spLocks noGrp="1"/>
          </p:cNvSpPr>
          <p:nvPr>
            <p:ph idx="1"/>
          </p:nvPr>
        </p:nvSpPr>
        <p:spPr/>
        <p:txBody>
          <a:bodyPr/>
          <a:lstStyle/>
          <a:p>
            <a:r>
              <a:rPr lang="en-GB" dirty="0"/>
              <a:t>Week 1: b.schmidt@uwtsd.ac.uk (also module coordinator)</a:t>
            </a:r>
          </a:p>
          <a:p>
            <a:r>
              <a:rPr lang="en-GB" dirty="0"/>
              <a:t>Week 2: h.al-mallak@uwtsd.ac.uk</a:t>
            </a:r>
          </a:p>
          <a:p>
            <a:r>
              <a:rPr lang="en-GB" dirty="0"/>
              <a:t>Week 3</a:t>
            </a:r>
            <a:r>
              <a:rPr lang="en-GB"/>
              <a:t>:  k.zinn@</a:t>
            </a:r>
            <a:r>
              <a:rPr lang="en-GB" dirty="0"/>
              <a:t>uwtsd.ac.uk</a:t>
            </a:r>
          </a:p>
          <a:p>
            <a:pPr marL="0" indent="0">
              <a:buNone/>
            </a:pPr>
            <a:endParaRPr lang="en-GB" dirty="0"/>
          </a:p>
        </p:txBody>
      </p:sp>
    </p:spTree>
    <p:extLst>
      <p:ext uri="{BB962C8B-B14F-4D97-AF65-F5344CB8AC3E}">
        <p14:creationId xmlns:p14="http://schemas.microsoft.com/office/powerpoint/2010/main" val="85179413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303dbf9b-b85b-46a0-94f1-894078c07ecd"/>
    <ds:schemaRef ds:uri="http://schemas.microsoft.com/office/2006/metadata/properties"/>
    <ds:schemaRef ds:uri="http://www.w3.org/XML/1998/namespace"/>
    <ds:schemaRef ds:uri="http://purl.org/dc/te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TotalTime>
  <Words>758</Words>
  <Application>Microsoft Office PowerPoint</Application>
  <PresentationFormat>On-screen Show (4:3)</PresentationFormat>
  <Paragraphs>52</Paragraphs>
  <Slides>13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-apple-system</vt:lpstr>
      <vt:lpstr>Arial</vt:lpstr>
      <vt:lpstr>Arial</vt:lpstr>
      <vt:lpstr>Calibri</vt:lpstr>
      <vt:lpstr>Myriad Pro</vt:lpstr>
      <vt:lpstr>Symbol</vt:lpstr>
      <vt:lpstr>Times New Roman</vt:lpstr>
      <vt:lpstr>20140311PresentationUWTSDTemplate</vt:lpstr>
      <vt:lpstr>Women and Religion </vt:lpstr>
      <vt:lpstr>Team taught </vt:lpstr>
      <vt:lpstr>Aims of Module </vt:lpstr>
      <vt:lpstr>We look at ….</vt:lpstr>
      <vt:lpstr>Teaching Structure </vt:lpstr>
      <vt:lpstr>Assessment in 2 parts  </vt:lpstr>
      <vt:lpstr>Item 1 for Level 5: Poster</vt:lpstr>
      <vt:lpstr>Item 1 for level 6: Poster </vt:lpstr>
      <vt:lpstr>Remember that </vt:lpstr>
      <vt:lpstr>Item 2 for Level 5: Essay </vt:lpstr>
      <vt:lpstr>Item 2 for Level 6: Essay</vt:lpstr>
      <vt:lpstr>PowerPoint Presentation</vt:lpstr>
      <vt:lpstr>Contact details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90</cp:revision>
  <cp:lastPrinted>2023-10-23T08:13:09Z</cp:lastPrinted>
  <dcterms:created xsi:type="dcterms:W3CDTF">2015-04-14T15:21:28Z</dcterms:created>
  <dcterms:modified xsi:type="dcterms:W3CDTF">2025-10-08T07:54:17Z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