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8" r:id="rId1"/>
  </p:sldMasterIdLst>
  <p:notesMasterIdLst>
    <p:notesMasterId r:id="rId17"/>
  </p:notesMasterIdLst>
  <p:sldIdLst>
    <p:sldId id="601" r:id="rId2"/>
    <p:sldId id="257" r:id="rId3"/>
    <p:sldId id="258" r:id="rId4"/>
    <p:sldId id="259" r:id="rId5"/>
    <p:sldId id="597" r:id="rId6"/>
    <p:sldId id="261" r:id="rId7"/>
    <p:sldId id="594" r:id="rId8"/>
    <p:sldId id="263" r:id="rId9"/>
    <p:sldId id="602" r:id="rId10"/>
    <p:sldId id="262" r:id="rId11"/>
    <p:sldId id="598" r:id="rId12"/>
    <p:sldId id="266" r:id="rId13"/>
    <p:sldId id="267" r:id="rId14"/>
    <p:sldId id="268" r:id="rId15"/>
    <p:sldId id="59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B2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389A1C-D8A0-0F4F-83F4-BE7AB8A2FE43}" v="330" dt="2026-04-19T13:53:32.0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69" autoAdjust="0"/>
    <p:restoredTop sz="95130" autoAdjust="0"/>
  </p:normalViewPr>
  <p:slideViewPr>
    <p:cSldViewPr snapToGrid="0">
      <p:cViewPr varScale="1">
        <p:scale>
          <a:sx n="93" d="100"/>
          <a:sy n="93" d="100"/>
        </p:scale>
        <p:origin x="680"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679DC3-FA4F-466E-9FDA-AC1CE252B43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42694B5-604B-4547-839A-F439D5E31AEE}">
      <dgm:prSet custT="1"/>
      <dgm:spPr/>
      <dgm:t>
        <a:bodyPr/>
        <a:lstStyle/>
        <a:p>
          <a:r>
            <a:rPr lang="en-GB" sz="2800" i="0" dirty="0"/>
            <a:t>Introduction</a:t>
          </a:r>
          <a:endParaRPr lang="en-US" sz="2800" dirty="0"/>
        </a:p>
      </dgm:t>
    </dgm:pt>
    <dgm:pt modelId="{072AD7DE-4DA5-4819-BFFB-91082D513438}" type="parTrans" cxnId="{67D2970F-C80A-41DF-BF07-60D93FE8B198}">
      <dgm:prSet/>
      <dgm:spPr/>
      <dgm:t>
        <a:bodyPr/>
        <a:lstStyle/>
        <a:p>
          <a:endParaRPr lang="en-US"/>
        </a:p>
      </dgm:t>
    </dgm:pt>
    <dgm:pt modelId="{83A0F299-CBB4-4CFC-A252-5B4A96FEB2B2}" type="sibTrans" cxnId="{67D2970F-C80A-41DF-BF07-60D93FE8B198}">
      <dgm:prSet/>
      <dgm:spPr/>
      <dgm:t>
        <a:bodyPr/>
        <a:lstStyle/>
        <a:p>
          <a:endParaRPr lang="en-US"/>
        </a:p>
      </dgm:t>
    </dgm:pt>
    <dgm:pt modelId="{069C31AE-6528-4101-BB89-9F4AA7A97FCD}">
      <dgm:prSet custT="1"/>
      <dgm:spPr/>
      <dgm:t>
        <a:bodyPr/>
        <a:lstStyle/>
        <a:p>
          <a:r>
            <a:rPr lang="en-GB" sz="2800" dirty="0"/>
            <a:t>Overview of the Business Idea</a:t>
          </a:r>
          <a:endParaRPr lang="en-US" sz="2800" dirty="0"/>
        </a:p>
      </dgm:t>
    </dgm:pt>
    <dgm:pt modelId="{3760BBF7-E5AB-4CBA-910D-8878B86E52AB}" type="parTrans" cxnId="{90AFDAF8-46D9-4B4B-8870-8300463DD68D}">
      <dgm:prSet/>
      <dgm:spPr/>
      <dgm:t>
        <a:bodyPr/>
        <a:lstStyle/>
        <a:p>
          <a:endParaRPr lang="en-US"/>
        </a:p>
      </dgm:t>
    </dgm:pt>
    <dgm:pt modelId="{3628EBBD-70AA-4B04-9277-B22D38FEEE0C}" type="sibTrans" cxnId="{90AFDAF8-46D9-4B4B-8870-8300463DD68D}">
      <dgm:prSet/>
      <dgm:spPr/>
      <dgm:t>
        <a:bodyPr/>
        <a:lstStyle/>
        <a:p>
          <a:endParaRPr lang="en-US"/>
        </a:p>
      </dgm:t>
    </dgm:pt>
    <dgm:pt modelId="{5265EFFF-D269-42EA-B5FE-FE5B82DADE96}">
      <dgm:prSet custT="1"/>
      <dgm:spPr/>
      <dgm:t>
        <a:bodyPr/>
        <a:lstStyle/>
        <a:p>
          <a:r>
            <a:rPr lang="en-GB" sz="2800" dirty="0"/>
            <a:t>Legal Format and Management Structure</a:t>
          </a:r>
          <a:endParaRPr lang="en-US" sz="2800" dirty="0"/>
        </a:p>
      </dgm:t>
    </dgm:pt>
    <dgm:pt modelId="{CBDA39EF-3A5B-4D5E-992F-6258E8880A52}" type="parTrans" cxnId="{66ED9646-D48E-435B-B3E9-0D80B6CF82C5}">
      <dgm:prSet/>
      <dgm:spPr/>
      <dgm:t>
        <a:bodyPr/>
        <a:lstStyle/>
        <a:p>
          <a:endParaRPr lang="en-US"/>
        </a:p>
      </dgm:t>
    </dgm:pt>
    <dgm:pt modelId="{6F8D3C1D-5F11-4FB8-B2BB-DAE56BC214ED}" type="sibTrans" cxnId="{66ED9646-D48E-435B-B3E9-0D80B6CF82C5}">
      <dgm:prSet/>
      <dgm:spPr/>
      <dgm:t>
        <a:bodyPr/>
        <a:lstStyle/>
        <a:p>
          <a:endParaRPr lang="en-US"/>
        </a:p>
      </dgm:t>
    </dgm:pt>
    <dgm:pt modelId="{B721A3B4-8932-4B3D-9C05-61C548F8577B}">
      <dgm:prSet custT="1"/>
      <dgm:spPr/>
      <dgm:t>
        <a:bodyPr/>
        <a:lstStyle/>
        <a:p>
          <a:r>
            <a:rPr lang="en-GB" sz="2800" dirty="0"/>
            <a:t>PESTEL Analysis</a:t>
          </a:r>
          <a:endParaRPr lang="en-US" sz="2800" dirty="0"/>
        </a:p>
      </dgm:t>
    </dgm:pt>
    <dgm:pt modelId="{172C85E2-503B-4EC1-B36B-376F39FCF1D5}" type="parTrans" cxnId="{C1E16B38-C5EA-405C-BA90-C5F5C97F5974}">
      <dgm:prSet/>
      <dgm:spPr/>
      <dgm:t>
        <a:bodyPr/>
        <a:lstStyle/>
        <a:p>
          <a:endParaRPr lang="en-US"/>
        </a:p>
      </dgm:t>
    </dgm:pt>
    <dgm:pt modelId="{C283CB8B-DB7B-41F3-B96E-02B62DBEC404}" type="sibTrans" cxnId="{C1E16B38-C5EA-405C-BA90-C5F5C97F5974}">
      <dgm:prSet/>
      <dgm:spPr/>
      <dgm:t>
        <a:bodyPr/>
        <a:lstStyle/>
        <a:p>
          <a:endParaRPr lang="en-US"/>
        </a:p>
      </dgm:t>
    </dgm:pt>
    <dgm:pt modelId="{B7206878-6C27-4FFD-AF53-6000F97501B3}">
      <dgm:prSet custT="1"/>
      <dgm:spPr/>
      <dgm:t>
        <a:bodyPr/>
        <a:lstStyle/>
        <a:p>
          <a:r>
            <a:rPr lang="en-GB" sz="2800" dirty="0"/>
            <a:t>Marketing Strategies</a:t>
          </a:r>
          <a:endParaRPr lang="en-US" sz="2800" dirty="0"/>
        </a:p>
      </dgm:t>
    </dgm:pt>
    <dgm:pt modelId="{7A01D484-5D19-48C3-9B0C-7F9822B9CE1D}" type="parTrans" cxnId="{ADB984D6-82DF-4564-B780-7851F7785077}">
      <dgm:prSet/>
      <dgm:spPr/>
      <dgm:t>
        <a:bodyPr/>
        <a:lstStyle/>
        <a:p>
          <a:endParaRPr lang="en-US"/>
        </a:p>
      </dgm:t>
    </dgm:pt>
    <dgm:pt modelId="{059B9D82-1462-4EDC-B233-4C8ADF063C1D}" type="sibTrans" cxnId="{ADB984D6-82DF-4564-B780-7851F7785077}">
      <dgm:prSet/>
      <dgm:spPr/>
      <dgm:t>
        <a:bodyPr/>
        <a:lstStyle/>
        <a:p>
          <a:endParaRPr lang="en-US"/>
        </a:p>
      </dgm:t>
    </dgm:pt>
    <dgm:pt modelId="{73818746-C57A-491B-A4AB-E14E2D3CDC04}">
      <dgm:prSet custT="1"/>
      <dgm:spPr/>
      <dgm:t>
        <a:bodyPr/>
        <a:lstStyle/>
        <a:p>
          <a:r>
            <a:rPr lang="en-GB" sz="2800" dirty="0"/>
            <a:t>Funding Requirements and Allocation</a:t>
          </a:r>
          <a:endParaRPr lang="en-US" sz="2800" dirty="0"/>
        </a:p>
      </dgm:t>
    </dgm:pt>
    <dgm:pt modelId="{AD6244FF-A931-4B67-8507-11FE6AF9B5AE}" type="parTrans" cxnId="{3B97F626-DE82-468B-9001-F0C7C4981D7F}">
      <dgm:prSet/>
      <dgm:spPr/>
      <dgm:t>
        <a:bodyPr/>
        <a:lstStyle/>
        <a:p>
          <a:endParaRPr lang="en-US"/>
        </a:p>
      </dgm:t>
    </dgm:pt>
    <dgm:pt modelId="{DDB892C7-2936-4046-BFA0-27B881CEDF89}" type="sibTrans" cxnId="{3B97F626-DE82-468B-9001-F0C7C4981D7F}">
      <dgm:prSet/>
      <dgm:spPr/>
      <dgm:t>
        <a:bodyPr/>
        <a:lstStyle/>
        <a:p>
          <a:endParaRPr lang="en-US"/>
        </a:p>
      </dgm:t>
    </dgm:pt>
    <dgm:pt modelId="{A7FAF57D-CB33-5B4E-86D9-3721634980FE}" type="pres">
      <dgm:prSet presAssocID="{6C679DC3-FA4F-466E-9FDA-AC1CE252B43A}" presName="vert0" presStyleCnt="0">
        <dgm:presLayoutVars>
          <dgm:dir/>
          <dgm:animOne val="branch"/>
          <dgm:animLvl val="lvl"/>
        </dgm:presLayoutVars>
      </dgm:prSet>
      <dgm:spPr/>
    </dgm:pt>
    <dgm:pt modelId="{F868155A-393E-AC4D-BB03-1960B4F51604}" type="pres">
      <dgm:prSet presAssocID="{642694B5-604B-4547-839A-F439D5E31AEE}" presName="thickLine" presStyleLbl="alignNode1" presStyleIdx="0" presStyleCnt="6"/>
      <dgm:spPr/>
    </dgm:pt>
    <dgm:pt modelId="{F71A41AF-F56C-4647-8DDE-33F7701FE72A}" type="pres">
      <dgm:prSet presAssocID="{642694B5-604B-4547-839A-F439D5E31AEE}" presName="horz1" presStyleCnt="0"/>
      <dgm:spPr/>
    </dgm:pt>
    <dgm:pt modelId="{D58A5AB9-E931-754A-85BD-2DD07699000F}" type="pres">
      <dgm:prSet presAssocID="{642694B5-604B-4547-839A-F439D5E31AEE}" presName="tx1" presStyleLbl="revTx" presStyleIdx="0" presStyleCnt="6"/>
      <dgm:spPr/>
    </dgm:pt>
    <dgm:pt modelId="{8D003C4A-E29D-5F49-90B2-875B361033DB}" type="pres">
      <dgm:prSet presAssocID="{642694B5-604B-4547-839A-F439D5E31AEE}" presName="vert1" presStyleCnt="0"/>
      <dgm:spPr/>
    </dgm:pt>
    <dgm:pt modelId="{B8A9B14E-D338-BF41-B23D-487B81195265}" type="pres">
      <dgm:prSet presAssocID="{069C31AE-6528-4101-BB89-9F4AA7A97FCD}" presName="thickLine" presStyleLbl="alignNode1" presStyleIdx="1" presStyleCnt="6"/>
      <dgm:spPr/>
    </dgm:pt>
    <dgm:pt modelId="{5CDCADCF-A987-E24B-8142-B0129EF6682F}" type="pres">
      <dgm:prSet presAssocID="{069C31AE-6528-4101-BB89-9F4AA7A97FCD}" presName="horz1" presStyleCnt="0"/>
      <dgm:spPr/>
    </dgm:pt>
    <dgm:pt modelId="{573E2AFB-4935-5D4E-8D3E-78562F00A4DE}" type="pres">
      <dgm:prSet presAssocID="{069C31AE-6528-4101-BB89-9F4AA7A97FCD}" presName="tx1" presStyleLbl="revTx" presStyleIdx="1" presStyleCnt="6"/>
      <dgm:spPr/>
    </dgm:pt>
    <dgm:pt modelId="{0178096D-1B94-2947-AAD1-E79FC80634E3}" type="pres">
      <dgm:prSet presAssocID="{069C31AE-6528-4101-BB89-9F4AA7A97FCD}" presName="vert1" presStyleCnt="0"/>
      <dgm:spPr/>
    </dgm:pt>
    <dgm:pt modelId="{65F29A61-5BCD-1B49-9285-C2EC6BC57E33}" type="pres">
      <dgm:prSet presAssocID="{5265EFFF-D269-42EA-B5FE-FE5B82DADE96}" presName="thickLine" presStyleLbl="alignNode1" presStyleIdx="2" presStyleCnt="6"/>
      <dgm:spPr/>
    </dgm:pt>
    <dgm:pt modelId="{C9339740-AE34-FB4C-A39E-4FDFFD3588D2}" type="pres">
      <dgm:prSet presAssocID="{5265EFFF-D269-42EA-B5FE-FE5B82DADE96}" presName="horz1" presStyleCnt="0"/>
      <dgm:spPr/>
    </dgm:pt>
    <dgm:pt modelId="{DE52B196-6861-CA4C-B773-AFD90A1263E1}" type="pres">
      <dgm:prSet presAssocID="{5265EFFF-D269-42EA-B5FE-FE5B82DADE96}" presName="tx1" presStyleLbl="revTx" presStyleIdx="2" presStyleCnt="6"/>
      <dgm:spPr/>
    </dgm:pt>
    <dgm:pt modelId="{0DD23C0B-9B05-EA45-9F86-B39343DDDF4B}" type="pres">
      <dgm:prSet presAssocID="{5265EFFF-D269-42EA-B5FE-FE5B82DADE96}" presName="vert1" presStyleCnt="0"/>
      <dgm:spPr/>
    </dgm:pt>
    <dgm:pt modelId="{5AD00A4A-AA72-4141-9CCB-AA9DB193DCE8}" type="pres">
      <dgm:prSet presAssocID="{B721A3B4-8932-4B3D-9C05-61C548F8577B}" presName="thickLine" presStyleLbl="alignNode1" presStyleIdx="3" presStyleCnt="6"/>
      <dgm:spPr/>
    </dgm:pt>
    <dgm:pt modelId="{99E91B8A-8E08-DF4B-941C-7D5788CD24C7}" type="pres">
      <dgm:prSet presAssocID="{B721A3B4-8932-4B3D-9C05-61C548F8577B}" presName="horz1" presStyleCnt="0"/>
      <dgm:spPr/>
    </dgm:pt>
    <dgm:pt modelId="{56636B21-D3C8-D64F-8186-0BBFE8B80735}" type="pres">
      <dgm:prSet presAssocID="{B721A3B4-8932-4B3D-9C05-61C548F8577B}" presName="tx1" presStyleLbl="revTx" presStyleIdx="3" presStyleCnt="6"/>
      <dgm:spPr/>
    </dgm:pt>
    <dgm:pt modelId="{6C2A0E3A-EFC3-DA49-89B8-265A0AD29C8D}" type="pres">
      <dgm:prSet presAssocID="{B721A3B4-8932-4B3D-9C05-61C548F8577B}" presName="vert1" presStyleCnt="0"/>
      <dgm:spPr/>
    </dgm:pt>
    <dgm:pt modelId="{25E32D22-DC65-9A44-871C-4FEDE278862E}" type="pres">
      <dgm:prSet presAssocID="{B7206878-6C27-4FFD-AF53-6000F97501B3}" presName="thickLine" presStyleLbl="alignNode1" presStyleIdx="4" presStyleCnt="6"/>
      <dgm:spPr/>
    </dgm:pt>
    <dgm:pt modelId="{3CA4B1C8-2DA7-C54E-A4CC-05EA0A45FAA5}" type="pres">
      <dgm:prSet presAssocID="{B7206878-6C27-4FFD-AF53-6000F97501B3}" presName="horz1" presStyleCnt="0"/>
      <dgm:spPr/>
    </dgm:pt>
    <dgm:pt modelId="{876F5C47-5FEB-E94D-B397-44AB6D1E90F2}" type="pres">
      <dgm:prSet presAssocID="{B7206878-6C27-4FFD-AF53-6000F97501B3}" presName="tx1" presStyleLbl="revTx" presStyleIdx="4" presStyleCnt="6"/>
      <dgm:spPr/>
    </dgm:pt>
    <dgm:pt modelId="{4D17755F-762B-2B4D-9B0F-23C36DE038F3}" type="pres">
      <dgm:prSet presAssocID="{B7206878-6C27-4FFD-AF53-6000F97501B3}" presName="vert1" presStyleCnt="0"/>
      <dgm:spPr/>
    </dgm:pt>
    <dgm:pt modelId="{A54CDC26-192E-C34D-B6AA-4BC5CB231852}" type="pres">
      <dgm:prSet presAssocID="{73818746-C57A-491B-A4AB-E14E2D3CDC04}" presName="thickLine" presStyleLbl="alignNode1" presStyleIdx="5" presStyleCnt="6"/>
      <dgm:spPr/>
    </dgm:pt>
    <dgm:pt modelId="{A6E1CACD-E423-614C-8FB2-051EBAE4F6CE}" type="pres">
      <dgm:prSet presAssocID="{73818746-C57A-491B-A4AB-E14E2D3CDC04}" presName="horz1" presStyleCnt="0"/>
      <dgm:spPr/>
    </dgm:pt>
    <dgm:pt modelId="{E41183E6-F4EA-A74C-BCBC-A872831729EF}" type="pres">
      <dgm:prSet presAssocID="{73818746-C57A-491B-A4AB-E14E2D3CDC04}" presName="tx1" presStyleLbl="revTx" presStyleIdx="5" presStyleCnt="6"/>
      <dgm:spPr/>
    </dgm:pt>
    <dgm:pt modelId="{EEA94BB9-2E01-884E-8226-C7C3F28C7177}" type="pres">
      <dgm:prSet presAssocID="{73818746-C57A-491B-A4AB-E14E2D3CDC04}" presName="vert1" presStyleCnt="0"/>
      <dgm:spPr/>
    </dgm:pt>
  </dgm:ptLst>
  <dgm:cxnLst>
    <dgm:cxn modelId="{2C924307-28F8-534E-A9B0-BA16DCC2CD70}" type="presOf" srcId="{73818746-C57A-491B-A4AB-E14E2D3CDC04}" destId="{E41183E6-F4EA-A74C-BCBC-A872831729EF}" srcOrd="0" destOrd="0" presId="urn:microsoft.com/office/officeart/2008/layout/LinedList"/>
    <dgm:cxn modelId="{67D2970F-C80A-41DF-BF07-60D93FE8B198}" srcId="{6C679DC3-FA4F-466E-9FDA-AC1CE252B43A}" destId="{642694B5-604B-4547-839A-F439D5E31AEE}" srcOrd="0" destOrd="0" parTransId="{072AD7DE-4DA5-4819-BFFB-91082D513438}" sibTransId="{83A0F299-CBB4-4CFC-A252-5B4A96FEB2B2}"/>
    <dgm:cxn modelId="{3B97F626-DE82-468B-9001-F0C7C4981D7F}" srcId="{6C679DC3-FA4F-466E-9FDA-AC1CE252B43A}" destId="{73818746-C57A-491B-A4AB-E14E2D3CDC04}" srcOrd="5" destOrd="0" parTransId="{AD6244FF-A931-4B67-8507-11FE6AF9B5AE}" sibTransId="{DDB892C7-2936-4046-BFA0-27B881CEDF89}"/>
    <dgm:cxn modelId="{C1E16B38-C5EA-405C-BA90-C5F5C97F5974}" srcId="{6C679DC3-FA4F-466E-9FDA-AC1CE252B43A}" destId="{B721A3B4-8932-4B3D-9C05-61C548F8577B}" srcOrd="3" destOrd="0" parTransId="{172C85E2-503B-4EC1-B36B-376F39FCF1D5}" sibTransId="{C283CB8B-DB7B-41F3-B96E-02B62DBEC404}"/>
    <dgm:cxn modelId="{51EA883A-757F-2849-8791-7ED3F30CE79A}" type="presOf" srcId="{5265EFFF-D269-42EA-B5FE-FE5B82DADE96}" destId="{DE52B196-6861-CA4C-B773-AFD90A1263E1}" srcOrd="0" destOrd="0" presId="urn:microsoft.com/office/officeart/2008/layout/LinedList"/>
    <dgm:cxn modelId="{66ED9646-D48E-435B-B3E9-0D80B6CF82C5}" srcId="{6C679DC3-FA4F-466E-9FDA-AC1CE252B43A}" destId="{5265EFFF-D269-42EA-B5FE-FE5B82DADE96}" srcOrd="2" destOrd="0" parTransId="{CBDA39EF-3A5B-4D5E-992F-6258E8880A52}" sibTransId="{6F8D3C1D-5F11-4FB8-B2BB-DAE56BC214ED}"/>
    <dgm:cxn modelId="{19ACDE6C-5B16-3F4F-BBE7-185FDE507594}" type="presOf" srcId="{642694B5-604B-4547-839A-F439D5E31AEE}" destId="{D58A5AB9-E931-754A-85BD-2DD07699000F}" srcOrd="0" destOrd="0" presId="urn:microsoft.com/office/officeart/2008/layout/LinedList"/>
    <dgm:cxn modelId="{FAAF688E-7EC1-8146-81C0-998C359606C9}" type="presOf" srcId="{B721A3B4-8932-4B3D-9C05-61C548F8577B}" destId="{56636B21-D3C8-D64F-8186-0BBFE8B80735}" srcOrd="0" destOrd="0" presId="urn:microsoft.com/office/officeart/2008/layout/LinedList"/>
    <dgm:cxn modelId="{E06FECB2-8EC3-1D46-B58B-FBF1D8D943D7}" type="presOf" srcId="{6C679DC3-FA4F-466E-9FDA-AC1CE252B43A}" destId="{A7FAF57D-CB33-5B4E-86D9-3721634980FE}" srcOrd="0" destOrd="0" presId="urn:microsoft.com/office/officeart/2008/layout/LinedList"/>
    <dgm:cxn modelId="{ADB984D6-82DF-4564-B780-7851F7785077}" srcId="{6C679DC3-FA4F-466E-9FDA-AC1CE252B43A}" destId="{B7206878-6C27-4FFD-AF53-6000F97501B3}" srcOrd="4" destOrd="0" parTransId="{7A01D484-5D19-48C3-9B0C-7F9822B9CE1D}" sibTransId="{059B9D82-1462-4EDC-B233-4C8ADF063C1D}"/>
    <dgm:cxn modelId="{E93D0FD9-145F-2642-BDB5-316707908E10}" type="presOf" srcId="{B7206878-6C27-4FFD-AF53-6000F97501B3}" destId="{876F5C47-5FEB-E94D-B397-44AB6D1E90F2}" srcOrd="0" destOrd="0" presId="urn:microsoft.com/office/officeart/2008/layout/LinedList"/>
    <dgm:cxn modelId="{90AFDAF8-46D9-4B4B-8870-8300463DD68D}" srcId="{6C679DC3-FA4F-466E-9FDA-AC1CE252B43A}" destId="{069C31AE-6528-4101-BB89-9F4AA7A97FCD}" srcOrd="1" destOrd="0" parTransId="{3760BBF7-E5AB-4CBA-910D-8878B86E52AB}" sibTransId="{3628EBBD-70AA-4B04-9277-B22D38FEEE0C}"/>
    <dgm:cxn modelId="{B09185FD-0F45-584E-8F10-1B3F0720F708}" type="presOf" srcId="{069C31AE-6528-4101-BB89-9F4AA7A97FCD}" destId="{573E2AFB-4935-5D4E-8D3E-78562F00A4DE}" srcOrd="0" destOrd="0" presId="urn:microsoft.com/office/officeart/2008/layout/LinedList"/>
    <dgm:cxn modelId="{8945DED2-6939-E74F-98F6-CB51487695AB}" type="presParOf" srcId="{A7FAF57D-CB33-5B4E-86D9-3721634980FE}" destId="{F868155A-393E-AC4D-BB03-1960B4F51604}" srcOrd="0" destOrd="0" presId="urn:microsoft.com/office/officeart/2008/layout/LinedList"/>
    <dgm:cxn modelId="{CD60FCBB-6A05-BB4A-9517-C6ACF88A482C}" type="presParOf" srcId="{A7FAF57D-CB33-5B4E-86D9-3721634980FE}" destId="{F71A41AF-F56C-4647-8DDE-33F7701FE72A}" srcOrd="1" destOrd="0" presId="urn:microsoft.com/office/officeart/2008/layout/LinedList"/>
    <dgm:cxn modelId="{D5E6C5E8-DBEA-AE49-88C2-9AF05C68B8B3}" type="presParOf" srcId="{F71A41AF-F56C-4647-8DDE-33F7701FE72A}" destId="{D58A5AB9-E931-754A-85BD-2DD07699000F}" srcOrd="0" destOrd="0" presId="urn:microsoft.com/office/officeart/2008/layout/LinedList"/>
    <dgm:cxn modelId="{9B8F14A2-9348-754D-90CF-394F97FCFD59}" type="presParOf" srcId="{F71A41AF-F56C-4647-8DDE-33F7701FE72A}" destId="{8D003C4A-E29D-5F49-90B2-875B361033DB}" srcOrd="1" destOrd="0" presId="urn:microsoft.com/office/officeart/2008/layout/LinedList"/>
    <dgm:cxn modelId="{C4E6064F-8F3F-CC4A-AF34-53D4E244DF22}" type="presParOf" srcId="{A7FAF57D-CB33-5B4E-86D9-3721634980FE}" destId="{B8A9B14E-D338-BF41-B23D-487B81195265}" srcOrd="2" destOrd="0" presId="urn:microsoft.com/office/officeart/2008/layout/LinedList"/>
    <dgm:cxn modelId="{AD77EE9B-8775-1341-8624-927BD78F6323}" type="presParOf" srcId="{A7FAF57D-CB33-5B4E-86D9-3721634980FE}" destId="{5CDCADCF-A987-E24B-8142-B0129EF6682F}" srcOrd="3" destOrd="0" presId="urn:microsoft.com/office/officeart/2008/layout/LinedList"/>
    <dgm:cxn modelId="{E6F913D5-E445-F34D-A07A-D6970011540E}" type="presParOf" srcId="{5CDCADCF-A987-E24B-8142-B0129EF6682F}" destId="{573E2AFB-4935-5D4E-8D3E-78562F00A4DE}" srcOrd="0" destOrd="0" presId="urn:microsoft.com/office/officeart/2008/layout/LinedList"/>
    <dgm:cxn modelId="{7050D827-805E-D44D-837A-62642782BE58}" type="presParOf" srcId="{5CDCADCF-A987-E24B-8142-B0129EF6682F}" destId="{0178096D-1B94-2947-AAD1-E79FC80634E3}" srcOrd="1" destOrd="0" presId="urn:microsoft.com/office/officeart/2008/layout/LinedList"/>
    <dgm:cxn modelId="{0E3C0DEA-A782-594A-B7F9-6B1AF0FD6E2C}" type="presParOf" srcId="{A7FAF57D-CB33-5B4E-86D9-3721634980FE}" destId="{65F29A61-5BCD-1B49-9285-C2EC6BC57E33}" srcOrd="4" destOrd="0" presId="urn:microsoft.com/office/officeart/2008/layout/LinedList"/>
    <dgm:cxn modelId="{C711485E-39F0-8144-A68C-534F11150EB2}" type="presParOf" srcId="{A7FAF57D-CB33-5B4E-86D9-3721634980FE}" destId="{C9339740-AE34-FB4C-A39E-4FDFFD3588D2}" srcOrd="5" destOrd="0" presId="urn:microsoft.com/office/officeart/2008/layout/LinedList"/>
    <dgm:cxn modelId="{B79D1EC7-F166-014A-BCAA-10AFFA8A29AF}" type="presParOf" srcId="{C9339740-AE34-FB4C-A39E-4FDFFD3588D2}" destId="{DE52B196-6861-CA4C-B773-AFD90A1263E1}" srcOrd="0" destOrd="0" presId="urn:microsoft.com/office/officeart/2008/layout/LinedList"/>
    <dgm:cxn modelId="{BB798E78-441A-2B46-8ADC-8F5D4CAF18DF}" type="presParOf" srcId="{C9339740-AE34-FB4C-A39E-4FDFFD3588D2}" destId="{0DD23C0B-9B05-EA45-9F86-B39343DDDF4B}" srcOrd="1" destOrd="0" presId="urn:microsoft.com/office/officeart/2008/layout/LinedList"/>
    <dgm:cxn modelId="{AF82A591-E699-FE4D-A627-F7FFCB962D97}" type="presParOf" srcId="{A7FAF57D-CB33-5B4E-86D9-3721634980FE}" destId="{5AD00A4A-AA72-4141-9CCB-AA9DB193DCE8}" srcOrd="6" destOrd="0" presId="urn:microsoft.com/office/officeart/2008/layout/LinedList"/>
    <dgm:cxn modelId="{5121423E-11EA-8A49-B515-B3E5E29F7BDD}" type="presParOf" srcId="{A7FAF57D-CB33-5B4E-86D9-3721634980FE}" destId="{99E91B8A-8E08-DF4B-941C-7D5788CD24C7}" srcOrd="7" destOrd="0" presId="urn:microsoft.com/office/officeart/2008/layout/LinedList"/>
    <dgm:cxn modelId="{C89AD303-4A19-E04D-86A4-FC00E57993F3}" type="presParOf" srcId="{99E91B8A-8E08-DF4B-941C-7D5788CD24C7}" destId="{56636B21-D3C8-D64F-8186-0BBFE8B80735}" srcOrd="0" destOrd="0" presId="urn:microsoft.com/office/officeart/2008/layout/LinedList"/>
    <dgm:cxn modelId="{523218B0-40EC-494C-8539-C24960F685FA}" type="presParOf" srcId="{99E91B8A-8E08-DF4B-941C-7D5788CD24C7}" destId="{6C2A0E3A-EFC3-DA49-89B8-265A0AD29C8D}" srcOrd="1" destOrd="0" presId="urn:microsoft.com/office/officeart/2008/layout/LinedList"/>
    <dgm:cxn modelId="{11CB21AF-A93A-8648-A1F2-0320D10ADA44}" type="presParOf" srcId="{A7FAF57D-CB33-5B4E-86D9-3721634980FE}" destId="{25E32D22-DC65-9A44-871C-4FEDE278862E}" srcOrd="8" destOrd="0" presId="urn:microsoft.com/office/officeart/2008/layout/LinedList"/>
    <dgm:cxn modelId="{2C4499E4-5C24-A744-92B0-9CE16E416FA9}" type="presParOf" srcId="{A7FAF57D-CB33-5B4E-86D9-3721634980FE}" destId="{3CA4B1C8-2DA7-C54E-A4CC-05EA0A45FAA5}" srcOrd="9" destOrd="0" presId="urn:microsoft.com/office/officeart/2008/layout/LinedList"/>
    <dgm:cxn modelId="{623941B6-FF2B-714D-8FB5-E2E79049BD8E}" type="presParOf" srcId="{3CA4B1C8-2DA7-C54E-A4CC-05EA0A45FAA5}" destId="{876F5C47-5FEB-E94D-B397-44AB6D1E90F2}" srcOrd="0" destOrd="0" presId="urn:microsoft.com/office/officeart/2008/layout/LinedList"/>
    <dgm:cxn modelId="{93BF88E9-59EF-4841-A85F-877795AD21A2}" type="presParOf" srcId="{3CA4B1C8-2DA7-C54E-A4CC-05EA0A45FAA5}" destId="{4D17755F-762B-2B4D-9B0F-23C36DE038F3}" srcOrd="1" destOrd="0" presId="urn:microsoft.com/office/officeart/2008/layout/LinedList"/>
    <dgm:cxn modelId="{8CF2B766-0435-224F-9B26-1BAA21E8C7C3}" type="presParOf" srcId="{A7FAF57D-CB33-5B4E-86D9-3721634980FE}" destId="{A54CDC26-192E-C34D-B6AA-4BC5CB231852}" srcOrd="10" destOrd="0" presId="urn:microsoft.com/office/officeart/2008/layout/LinedList"/>
    <dgm:cxn modelId="{9182C4DE-897E-BE41-AF95-8E57145584AA}" type="presParOf" srcId="{A7FAF57D-CB33-5B4E-86D9-3721634980FE}" destId="{A6E1CACD-E423-614C-8FB2-051EBAE4F6CE}" srcOrd="11" destOrd="0" presId="urn:microsoft.com/office/officeart/2008/layout/LinedList"/>
    <dgm:cxn modelId="{92DF13A3-FF36-D84A-A439-CC674CDCC7DA}" type="presParOf" srcId="{A6E1CACD-E423-614C-8FB2-051EBAE4F6CE}" destId="{E41183E6-F4EA-A74C-BCBC-A872831729EF}" srcOrd="0" destOrd="0" presId="urn:microsoft.com/office/officeart/2008/layout/LinedList"/>
    <dgm:cxn modelId="{C2079EA0-7329-4641-A994-87C8B49C8F54}" type="presParOf" srcId="{A6E1CACD-E423-614C-8FB2-051EBAE4F6CE}" destId="{EEA94BB9-2E01-884E-8226-C7C3F28C717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3504E7-1D64-3949-8BF7-CCA4ED288D2F}" type="doc">
      <dgm:prSet loTypeId="urn:microsoft.com/office/officeart/2005/8/layout/target1" loCatId="relationship" qsTypeId="urn:microsoft.com/office/officeart/2005/8/quickstyle/simple1" qsCatId="simple" csTypeId="urn:microsoft.com/office/officeart/2005/8/colors/accent3_2" csCatId="accent3" phldr="1"/>
      <dgm:spPr/>
      <dgm:t>
        <a:bodyPr/>
        <a:lstStyle/>
        <a:p>
          <a:endParaRPr lang="en-GB"/>
        </a:p>
      </dgm:t>
    </dgm:pt>
    <dgm:pt modelId="{B9FD7505-05FC-4E4B-9110-F66D3319E473}">
      <dgm:prSet/>
      <dgm:spPr/>
      <dgm:t>
        <a:bodyPr/>
        <a:lstStyle/>
        <a:p>
          <a:r>
            <a:rPr lang="en-GB" dirty="0"/>
            <a:t>Business owned by one person.</a:t>
          </a:r>
        </a:p>
      </dgm:t>
    </dgm:pt>
    <dgm:pt modelId="{48F3F363-CECE-A740-B907-E917F1AED741}" type="parTrans" cxnId="{719988FD-5457-574B-A227-5B0A566C17B9}">
      <dgm:prSet/>
      <dgm:spPr/>
      <dgm:t>
        <a:bodyPr/>
        <a:lstStyle/>
        <a:p>
          <a:endParaRPr lang="en-GB"/>
        </a:p>
      </dgm:t>
    </dgm:pt>
    <dgm:pt modelId="{BAF70FB6-B903-6647-83E5-50D44833647A}" type="sibTrans" cxnId="{719988FD-5457-574B-A227-5B0A566C17B9}">
      <dgm:prSet/>
      <dgm:spPr/>
      <dgm:t>
        <a:bodyPr/>
        <a:lstStyle/>
        <a:p>
          <a:endParaRPr lang="en-GB"/>
        </a:p>
      </dgm:t>
    </dgm:pt>
    <dgm:pt modelId="{C59F4AC4-B692-7E4A-9E0E-C65748521329}">
      <dgm:prSet/>
      <dgm:spPr/>
      <dgm:t>
        <a:bodyPr/>
        <a:lstStyle/>
        <a:p>
          <a:r>
            <a:rPr lang="en-GB" dirty="0"/>
            <a:t>Easy to manage. </a:t>
          </a:r>
        </a:p>
      </dgm:t>
    </dgm:pt>
    <dgm:pt modelId="{3273C4AC-6EB8-C043-982B-E4EBD2A7C916}" type="parTrans" cxnId="{605BED3C-5867-9543-B053-6EAA69997187}">
      <dgm:prSet/>
      <dgm:spPr/>
      <dgm:t>
        <a:bodyPr/>
        <a:lstStyle/>
        <a:p>
          <a:endParaRPr lang="en-GB"/>
        </a:p>
      </dgm:t>
    </dgm:pt>
    <dgm:pt modelId="{C88CD035-BE8D-D84E-8DA7-398AE9C00240}" type="sibTrans" cxnId="{605BED3C-5867-9543-B053-6EAA69997187}">
      <dgm:prSet/>
      <dgm:spPr/>
      <dgm:t>
        <a:bodyPr/>
        <a:lstStyle/>
        <a:p>
          <a:endParaRPr lang="en-GB"/>
        </a:p>
      </dgm:t>
    </dgm:pt>
    <dgm:pt modelId="{C4529A7E-8927-E841-8B10-6E5582AE31D9}">
      <dgm:prSet custT="1"/>
      <dgm:spPr/>
      <dgm:t>
        <a:bodyPr/>
        <a:lstStyle/>
        <a:p>
          <a:pPr>
            <a:buNone/>
          </a:pPr>
          <a:r>
            <a:rPr lang="en-GB" sz="2000" dirty="0"/>
            <a:t>Simple taxes process.</a:t>
          </a:r>
        </a:p>
      </dgm:t>
    </dgm:pt>
    <dgm:pt modelId="{24FE0050-AC9F-7B48-9E4C-3C08E0F0A8D9}" type="parTrans" cxnId="{713CCE8E-BE3D-8845-BF8B-B93CF607AB09}">
      <dgm:prSet/>
      <dgm:spPr/>
      <dgm:t>
        <a:bodyPr/>
        <a:lstStyle/>
        <a:p>
          <a:endParaRPr lang="en-GB"/>
        </a:p>
      </dgm:t>
    </dgm:pt>
    <dgm:pt modelId="{E9965C85-5C7C-6A47-9265-2D9C1BF02AC3}" type="sibTrans" cxnId="{713CCE8E-BE3D-8845-BF8B-B93CF607AB09}">
      <dgm:prSet/>
      <dgm:spPr/>
      <dgm:t>
        <a:bodyPr/>
        <a:lstStyle/>
        <a:p>
          <a:endParaRPr lang="en-GB"/>
        </a:p>
      </dgm:t>
    </dgm:pt>
    <dgm:pt modelId="{2E0F94AA-5DBC-AB43-B058-AF9C38D6A210}">
      <dgm:prSet custT="1"/>
      <dgm:spPr/>
      <dgm:t>
        <a:bodyPr/>
        <a:lstStyle/>
        <a:p>
          <a:pPr>
            <a:buNone/>
          </a:pPr>
          <a:r>
            <a:rPr lang="en-GB" sz="2000" dirty="0"/>
            <a:t>One person has the full control.</a:t>
          </a:r>
        </a:p>
      </dgm:t>
    </dgm:pt>
    <dgm:pt modelId="{5257FF4A-3FCD-5A48-A069-E884F9583915}" type="parTrans" cxnId="{729CA40C-666B-1D40-BED1-FBD0F9AFEDAE}">
      <dgm:prSet/>
      <dgm:spPr/>
      <dgm:t>
        <a:bodyPr/>
        <a:lstStyle/>
        <a:p>
          <a:endParaRPr lang="en-GB"/>
        </a:p>
      </dgm:t>
    </dgm:pt>
    <dgm:pt modelId="{C279DFD0-5485-8747-BA66-15ACABA671C6}" type="sibTrans" cxnId="{729CA40C-666B-1D40-BED1-FBD0F9AFEDAE}">
      <dgm:prSet/>
      <dgm:spPr/>
      <dgm:t>
        <a:bodyPr/>
        <a:lstStyle/>
        <a:p>
          <a:endParaRPr lang="en-GB"/>
        </a:p>
      </dgm:t>
    </dgm:pt>
    <dgm:pt modelId="{C4EEDF3E-1BE7-B545-A053-ADD62AF950BD}" type="pres">
      <dgm:prSet presAssocID="{833504E7-1D64-3949-8BF7-CCA4ED288D2F}" presName="composite" presStyleCnt="0">
        <dgm:presLayoutVars>
          <dgm:chMax val="5"/>
          <dgm:dir/>
          <dgm:resizeHandles val="exact"/>
        </dgm:presLayoutVars>
      </dgm:prSet>
      <dgm:spPr/>
    </dgm:pt>
    <dgm:pt modelId="{AB84DD3A-02A1-6640-BB47-6738F9CE88CA}" type="pres">
      <dgm:prSet presAssocID="{B9FD7505-05FC-4E4B-9110-F66D3319E473}" presName="circle1" presStyleLbl="lnNode1" presStyleIdx="0" presStyleCnt="4" custScaleX="480479" custScaleY="427782" custLinFactNeighborX="88530" custLinFactNeighborY="49173"/>
      <dgm:spPr>
        <a:noFill/>
      </dgm:spPr>
    </dgm:pt>
    <dgm:pt modelId="{B2AF038D-152F-9547-9896-E1B05EA4F37F}" type="pres">
      <dgm:prSet presAssocID="{B9FD7505-05FC-4E4B-9110-F66D3319E473}" presName="text1" presStyleLbl="revTx" presStyleIdx="0" presStyleCnt="4">
        <dgm:presLayoutVars>
          <dgm:bulletEnabled val="1"/>
        </dgm:presLayoutVars>
      </dgm:prSet>
      <dgm:spPr/>
    </dgm:pt>
    <dgm:pt modelId="{6715E1E3-A9D2-8249-BA00-3695A3699CAD}" type="pres">
      <dgm:prSet presAssocID="{B9FD7505-05FC-4E4B-9110-F66D3319E473}" presName="line1" presStyleLbl="callout" presStyleIdx="0" presStyleCnt="8"/>
      <dgm:spPr/>
    </dgm:pt>
    <dgm:pt modelId="{C8863BD2-0276-2C47-AD01-D76A95F039E3}" type="pres">
      <dgm:prSet presAssocID="{B9FD7505-05FC-4E4B-9110-F66D3319E473}" presName="d1" presStyleLbl="callout" presStyleIdx="1" presStyleCnt="8" custLinFactNeighborX="-1248" custLinFactNeighborY="427"/>
      <dgm:spPr/>
    </dgm:pt>
    <dgm:pt modelId="{E8219C1C-BFE2-0447-899B-9F6DC8FC3CC1}" type="pres">
      <dgm:prSet presAssocID="{C59F4AC4-B692-7E4A-9E0E-C65748521329}" presName="circle2" presStyleLbl="lnNode1" presStyleIdx="1" presStyleCnt="4"/>
      <dgm:spPr>
        <a:noFill/>
      </dgm:spPr>
    </dgm:pt>
    <dgm:pt modelId="{D0B01555-82AB-6C48-B7AB-B2948F667BEB}" type="pres">
      <dgm:prSet presAssocID="{C59F4AC4-B692-7E4A-9E0E-C65748521329}" presName="text2" presStyleLbl="revTx" presStyleIdx="1" presStyleCnt="4">
        <dgm:presLayoutVars>
          <dgm:bulletEnabled val="1"/>
        </dgm:presLayoutVars>
      </dgm:prSet>
      <dgm:spPr/>
    </dgm:pt>
    <dgm:pt modelId="{C0B186F0-60C2-9942-B10D-36F91AB03374}" type="pres">
      <dgm:prSet presAssocID="{C59F4AC4-B692-7E4A-9E0E-C65748521329}" presName="line2" presStyleLbl="callout" presStyleIdx="2" presStyleCnt="8"/>
      <dgm:spPr/>
    </dgm:pt>
    <dgm:pt modelId="{DF757953-82BF-6547-B507-D7863D3999FA}" type="pres">
      <dgm:prSet presAssocID="{C59F4AC4-B692-7E4A-9E0E-C65748521329}" presName="d2" presStyleLbl="callout" presStyleIdx="3" presStyleCnt="8"/>
      <dgm:spPr/>
    </dgm:pt>
    <dgm:pt modelId="{F74AAF4D-C082-BE46-BFCF-364A71D6797A}" type="pres">
      <dgm:prSet presAssocID="{C4529A7E-8927-E841-8B10-6E5582AE31D9}" presName="circle3" presStyleLbl="lnNode1" presStyleIdx="2" presStyleCnt="4" custFlipVert="1" custFlipHor="1" custScaleX="36989" custScaleY="2887" custLinFactNeighborX="14340" custLinFactNeighborY="8455"/>
      <dgm:spPr>
        <a:noFill/>
      </dgm:spPr>
    </dgm:pt>
    <dgm:pt modelId="{24B50E53-CF25-3547-9FAC-8CC6883ED596}" type="pres">
      <dgm:prSet presAssocID="{C4529A7E-8927-E841-8B10-6E5582AE31D9}" presName="text3" presStyleLbl="revTx" presStyleIdx="2" presStyleCnt="4">
        <dgm:presLayoutVars>
          <dgm:bulletEnabled val="1"/>
        </dgm:presLayoutVars>
      </dgm:prSet>
      <dgm:spPr/>
    </dgm:pt>
    <dgm:pt modelId="{1FA1CBE7-A7C5-8A42-A887-3A8B17A647A7}" type="pres">
      <dgm:prSet presAssocID="{C4529A7E-8927-E841-8B10-6E5582AE31D9}" presName="line3" presStyleLbl="callout" presStyleIdx="4" presStyleCnt="8"/>
      <dgm:spPr/>
    </dgm:pt>
    <dgm:pt modelId="{EB506F1D-57E5-B94A-BED8-05DA39908AEF}" type="pres">
      <dgm:prSet presAssocID="{C4529A7E-8927-E841-8B10-6E5582AE31D9}" presName="d3" presStyleLbl="callout" presStyleIdx="5" presStyleCnt="8"/>
      <dgm:spPr/>
    </dgm:pt>
    <dgm:pt modelId="{45423D9E-5B0E-9740-87AE-65BF0C56BA90}" type="pres">
      <dgm:prSet presAssocID="{2E0F94AA-5DBC-AB43-B058-AF9C38D6A210}" presName="circle4" presStyleLbl="lnNode1" presStyleIdx="3" presStyleCnt="4"/>
      <dgm:spPr>
        <a:noFill/>
        <a:ln>
          <a:solidFill>
            <a:schemeClr val="tx1">
              <a:lumMod val="85000"/>
              <a:lumOff val="15000"/>
            </a:schemeClr>
          </a:solidFill>
        </a:ln>
        <a:effectLst>
          <a:outerShdw blurRad="50800" dist="50800" dir="5400000" algn="ctr" rotWithShape="0">
            <a:schemeClr val="tx2">
              <a:lumMod val="25000"/>
              <a:lumOff val="75000"/>
            </a:schemeClr>
          </a:outerShdw>
        </a:effectLst>
      </dgm:spPr>
    </dgm:pt>
    <dgm:pt modelId="{14346926-2F38-EC43-BA23-50CB44EBAF7A}" type="pres">
      <dgm:prSet presAssocID="{2E0F94AA-5DBC-AB43-B058-AF9C38D6A210}" presName="text4" presStyleLbl="revTx" presStyleIdx="3" presStyleCnt="4" custScaleX="100298">
        <dgm:presLayoutVars>
          <dgm:bulletEnabled val="1"/>
        </dgm:presLayoutVars>
      </dgm:prSet>
      <dgm:spPr/>
    </dgm:pt>
    <dgm:pt modelId="{C1312745-B542-E349-9928-C4C7547AE18C}" type="pres">
      <dgm:prSet presAssocID="{2E0F94AA-5DBC-AB43-B058-AF9C38D6A210}" presName="line4" presStyleLbl="callout" presStyleIdx="6" presStyleCnt="8"/>
      <dgm:spPr/>
    </dgm:pt>
    <dgm:pt modelId="{CDD9D3EB-7742-4E4D-BF4A-0584D5F192F0}" type="pres">
      <dgm:prSet presAssocID="{2E0F94AA-5DBC-AB43-B058-AF9C38D6A210}" presName="d4" presStyleLbl="callout" presStyleIdx="7" presStyleCnt="8"/>
      <dgm:spPr/>
    </dgm:pt>
  </dgm:ptLst>
  <dgm:cxnLst>
    <dgm:cxn modelId="{729CA40C-666B-1D40-BED1-FBD0F9AFEDAE}" srcId="{833504E7-1D64-3949-8BF7-CCA4ED288D2F}" destId="{2E0F94AA-5DBC-AB43-B058-AF9C38D6A210}" srcOrd="3" destOrd="0" parTransId="{5257FF4A-3FCD-5A48-A069-E884F9583915}" sibTransId="{C279DFD0-5485-8747-BA66-15ACABA671C6}"/>
    <dgm:cxn modelId="{0CAB6A1B-CC1E-664A-95E7-DDBE18F900D6}" type="presOf" srcId="{C59F4AC4-B692-7E4A-9E0E-C65748521329}" destId="{D0B01555-82AB-6C48-B7AB-B2948F667BEB}" srcOrd="0" destOrd="0" presId="urn:microsoft.com/office/officeart/2005/8/layout/target1"/>
    <dgm:cxn modelId="{5677682B-D1F5-4E4E-B7DB-D4E7231F724E}" type="presOf" srcId="{C4529A7E-8927-E841-8B10-6E5582AE31D9}" destId="{24B50E53-CF25-3547-9FAC-8CC6883ED596}" srcOrd="0" destOrd="0" presId="urn:microsoft.com/office/officeart/2005/8/layout/target1"/>
    <dgm:cxn modelId="{605BED3C-5867-9543-B053-6EAA69997187}" srcId="{833504E7-1D64-3949-8BF7-CCA4ED288D2F}" destId="{C59F4AC4-B692-7E4A-9E0E-C65748521329}" srcOrd="1" destOrd="0" parTransId="{3273C4AC-6EB8-C043-982B-E4EBD2A7C916}" sibTransId="{C88CD035-BE8D-D84E-8DA7-398AE9C00240}"/>
    <dgm:cxn modelId="{AC32103D-C36B-624E-991A-220FDEF3C888}" type="presOf" srcId="{833504E7-1D64-3949-8BF7-CCA4ED288D2F}" destId="{C4EEDF3E-1BE7-B545-A053-ADD62AF950BD}" srcOrd="0" destOrd="0" presId="urn:microsoft.com/office/officeart/2005/8/layout/target1"/>
    <dgm:cxn modelId="{6BF51748-92E7-764F-A817-9164A67CC99C}" type="presOf" srcId="{B9FD7505-05FC-4E4B-9110-F66D3319E473}" destId="{B2AF038D-152F-9547-9896-E1B05EA4F37F}" srcOrd="0" destOrd="0" presId="urn:microsoft.com/office/officeart/2005/8/layout/target1"/>
    <dgm:cxn modelId="{713CCE8E-BE3D-8845-BF8B-B93CF607AB09}" srcId="{833504E7-1D64-3949-8BF7-CCA4ED288D2F}" destId="{C4529A7E-8927-E841-8B10-6E5582AE31D9}" srcOrd="2" destOrd="0" parTransId="{24FE0050-AC9F-7B48-9E4C-3C08E0F0A8D9}" sibTransId="{E9965C85-5C7C-6A47-9265-2D9C1BF02AC3}"/>
    <dgm:cxn modelId="{D5897DE8-723C-734A-918F-A55285A81D79}" type="presOf" srcId="{2E0F94AA-5DBC-AB43-B058-AF9C38D6A210}" destId="{14346926-2F38-EC43-BA23-50CB44EBAF7A}" srcOrd="0" destOrd="0" presId="urn:microsoft.com/office/officeart/2005/8/layout/target1"/>
    <dgm:cxn modelId="{719988FD-5457-574B-A227-5B0A566C17B9}" srcId="{833504E7-1D64-3949-8BF7-CCA4ED288D2F}" destId="{B9FD7505-05FC-4E4B-9110-F66D3319E473}" srcOrd="0" destOrd="0" parTransId="{48F3F363-CECE-A740-B907-E917F1AED741}" sibTransId="{BAF70FB6-B903-6647-83E5-50D44833647A}"/>
    <dgm:cxn modelId="{4C1B7FFC-A1D2-E341-B005-6DD114A36762}" type="presParOf" srcId="{C4EEDF3E-1BE7-B545-A053-ADD62AF950BD}" destId="{AB84DD3A-02A1-6640-BB47-6738F9CE88CA}" srcOrd="0" destOrd="0" presId="urn:microsoft.com/office/officeart/2005/8/layout/target1"/>
    <dgm:cxn modelId="{EEE658BE-C5FC-CB42-BF85-59F4564FAE64}" type="presParOf" srcId="{C4EEDF3E-1BE7-B545-A053-ADD62AF950BD}" destId="{B2AF038D-152F-9547-9896-E1B05EA4F37F}" srcOrd="1" destOrd="0" presId="urn:microsoft.com/office/officeart/2005/8/layout/target1"/>
    <dgm:cxn modelId="{BE08D5FF-E132-7B47-B93C-E3C7C7EF0937}" type="presParOf" srcId="{C4EEDF3E-1BE7-B545-A053-ADD62AF950BD}" destId="{6715E1E3-A9D2-8249-BA00-3695A3699CAD}" srcOrd="2" destOrd="0" presId="urn:microsoft.com/office/officeart/2005/8/layout/target1"/>
    <dgm:cxn modelId="{1AA2DC3C-CB11-6141-AEEA-496CBF79B332}" type="presParOf" srcId="{C4EEDF3E-1BE7-B545-A053-ADD62AF950BD}" destId="{C8863BD2-0276-2C47-AD01-D76A95F039E3}" srcOrd="3" destOrd="0" presId="urn:microsoft.com/office/officeart/2005/8/layout/target1"/>
    <dgm:cxn modelId="{9D5A0170-2137-9145-8CEF-FABDDBC1E4A0}" type="presParOf" srcId="{C4EEDF3E-1BE7-B545-A053-ADD62AF950BD}" destId="{E8219C1C-BFE2-0447-899B-9F6DC8FC3CC1}" srcOrd="4" destOrd="0" presId="urn:microsoft.com/office/officeart/2005/8/layout/target1"/>
    <dgm:cxn modelId="{6FA6DC71-B797-E24A-8A1A-77E6E68A801C}" type="presParOf" srcId="{C4EEDF3E-1BE7-B545-A053-ADD62AF950BD}" destId="{D0B01555-82AB-6C48-B7AB-B2948F667BEB}" srcOrd="5" destOrd="0" presId="urn:microsoft.com/office/officeart/2005/8/layout/target1"/>
    <dgm:cxn modelId="{EC1FBBA7-ECCA-5947-8332-B7578A861FD0}" type="presParOf" srcId="{C4EEDF3E-1BE7-B545-A053-ADD62AF950BD}" destId="{C0B186F0-60C2-9942-B10D-36F91AB03374}" srcOrd="6" destOrd="0" presId="urn:microsoft.com/office/officeart/2005/8/layout/target1"/>
    <dgm:cxn modelId="{D100BEEC-2600-334B-A7F2-7C04E007CF2D}" type="presParOf" srcId="{C4EEDF3E-1BE7-B545-A053-ADD62AF950BD}" destId="{DF757953-82BF-6547-B507-D7863D3999FA}" srcOrd="7" destOrd="0" presId="urn:microsoft.com/office/officeart/2005/8/layout/target1"/>
    <dgm:cxn modelId="{3DFD3574-12CD-3242-9356-E959EA7B96FD}" type="presParOf" srcId="{C4EEDF3E-1BE7-B545-A053-ADD62AF950BD}" destId="{F74AAF4D-C082-BE46-BFCF-364A71D6797A}" srcOrd="8" destOrd="0" presId="urn:microsoft.com/office/officeart/2005/8/layout/target1"/>
    <dgm:cxn modelId="{CB41669E-6D50-7F49-8215-801AE5B9B6D9}" type="presParOf" srcId="{C4EEDF3E-1BE7-B545-A053-ADD62AF950BD}" destId="{24B50E53-CF25-3547-9FAC-8CC6883ED596}" srcOrd="9" destOrd="0" presId="urn:microsoft.com/office/officeart/2005/8/layout/target1"/>
    <dgm:cxn modelId="{C9B94F7D-3B4C-5F40-B0CF-1A150F30ED72}" type="presParOf" srcId="{C4EEDF3E-1BE7-B545-A053-ADD62AF950BD}" destId="{1FA1CBE7-A7C5-8A42-A887-3A8B17A647A7}" srcOrd="10" destOrd="0" presId="urn:microsoft.com/office/officeart/2005/8/layout/target1"/>
    <dgm:cxn modelId="{4081EF68-C4EE-1D47-803B-D0939A728E98}" type="presParOf" srcId="{C4EEDF3E-1BE7-B545-A053-ADD62AF950BD}" destId="{EB506F1D-57E5-B94A-BED8-05DA39908AEF}" srcOrd="11" destOrd="0" presId="urn:microsoft.com/office/officeart/2005/8/layout/target1"/>
    <dgm:cxn modelId="{50923325-CEB2-CC42-BC80-34E85FBCB66A}" type="presParOf" srcId="{C4EEDF3E-1BE7-B545-A053-ADD62AF950BD}" destId="{45423D9E-5B0E-9740-87AE-65BF0C56BA90}" srcOrd="12" destOrd="0" presId="urn:microsoft.com/office/officeart/2005/8/layout/target1"/>
    <dgm:cxn modelId="{D0F7D072-1C4F-834E-839B-35E15798E324}" type="presParOf" srcId="{C4EEDF3E-1BE7-B545-A053-ADD62AF950BD}" destId="{14346926-2F38-EC43-BA23-50CB44EBAF7A}" srcOrd="13" destOrd="0" presId="urn:microsoft.com/office/officeart/2005/8/layout/target1"/>
    <dgm:cxn modelId="{62683D66-A414-F947-B98F-CBD54AA3893D}" type="presParOf" srcId="{C4EEDF3E-1BE7-B545-A053-ADD62AF950BD}" destId="{C1312745-B542-E349-9928-C4C7547AE18C}" srcOrd="14" destOrd="0" presId="urn:microsoft.com/office/officeart/2005/8/layout/target1"/>
    <dgm:cxn modelId="{42E78AD9-D46C-684D-86EB-D66AF706ECAD}" type="presParOf" srcId="{C4EEDF3E-1BE7-B545-A053-ADD62AF950BD}" destId="{CDD9D3EB-7742-4E4D-BF4A-0584D5F192F0}" srcOrd="15"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247379-7ED1-1248-9D4B-3B1F9A9BB2FF}" type="doc">
      <dgm:prSet loTypeId="urn:microsoft.com/office/officeart/2005/8/layout/hierarchy2" loCatId="" qsTypeId="urn:microsoft.com/office/officeart/2005/8/quickstyle/simple1" qsCatId="simple" csTypeId="urn:microsoft.com/office/officeart/2005/8/colors/accent1_2" csCatId="accent1" phldr="1"/>
      <dgm:spPr/>
      <dgm:t>
        <a:bodyPr/>
        <a:lstStyle/>
        <a:p>
          <a:endParaRPr lang="en-GB"/>
        </a:p>
      </dgm:t>
    </dgm:pt>
    <dgm:pt modelId="{2C3BC6CB-B3CB-AF4F-BBDD-2E4F065D8E00}">
      <dgm:prSet phldrT="[Text]"/>
      <dgm:spPr>
        <a:solidFill>
          <a:schemeClr val="tx2">
            <a:lumMod val="50000"/>
            <a:lumOff val="50000"/>
          </a:schemeClr>
        </a:solidFill>
      </dgm:spPr>
      <dgm:t>
        <a:bodyPr/>
        <a:lstStyle/>
        <a:p>
          <a:r>
            <a:rPr lang="en-GB" dirty="0"/>
            <a:t>CEO</a:t>
          </a:r>
        </a:p>
        <a:p>
          <a:r>
            <a:rPr lang="en-GB" dirty="0"/>
            <a:t>(owner)</a:t>
          </a:r>
        </a:p>
      </dgm:t>
    </dgm:pt>
    <dgm:pt modelId="{C364F830-20DE-A249-B328-622C34DB898F}" type="parTrans" cxnId="{515A59A3-5555-6F41-82C4-FEC39D5609DC}">
      <dgm:prSet/>
      <dgm:spPr/>
      <dgm:t>
        <a:bodyPr/>
        <a:lstStyle/>
        <a:p>
          <a:endParaRPr lang="en-GB"/>
        </a:p>
      </dgm:t>
    </dgm:pt>
    <dgm:pt modelId="{89F68886-A36D-9747-929D-D3738B842F9F}" type="sibTrans" cxnId="{515A59A3-5555-6F41-82C4-FEC39D5609DC}">
      <dgm:prSet/>
      <dgm:spPr/>
      <dgm:t>
        <a:bodyPr/>
        <a:lstStyle/>
        <a:p>
          <a:endParaRPr lang="en-GB"/>
        </a:p>
      </dgm:t>
    </dgm:pt>
    <dgm:pt modelId="{2DF94FE5-F009-604B-9F96-1D35E4E3DAFB}">
      <dgm:prSet phldrT="[Text]"/>
      <dgm:spPr>
        <a:solidFill>
          <a:schemeClr val="tx2">
            <a:lumMod val="50000"/>
            <a:lumOff val="50000"/>
          </a:schemeClr>
        </a:solidFill>
      </dgm:spPr>
      <dgm:t>
        <a:bodyPr/>
        <a:lstStyle/>
        <a:p>
          <a:r>
            <a:rPr lang="en-GB" dirty="0"/>
            <a:t>Business Strategy</a:t>
          </a:r>
        </a:p>
      </dgm:t>
    </dgm:pt>
    <dgm:pt modelId="{D42ADAF4-BE14-4743-825E-6894CD9E39F6}" type="parTrans" cxnId="{94D23690-BDEB-FB40-8C69-FF02BE01FE64}">
      <dgm:prSet/>
      <dgm:spPr/>
      <dgm:t>
        <a:bodyPr/>
        <a:lstStyle/>
        <a:p>
          <a:endParaRPr lang="en-GB" dirty="0"/>
        </a:p>
      </dgm:t>
    </dgm:pt>
    <dgm:pt modelId="{8E43DCCA-7EF5-6941-B29B-4F0CA9DFCB27}" type="sibTrans" cxnId="{94D23690-BDEB-FB40-8C69-FF02BE01FE64}">
      <dgm:prSet/>
      <dgm:spPr/>
      <dgm:t>
        <a:bodyPr/>
        <a:lstStyle/>
        <a:p>
          <a:endParaRPr lang="en-GB"/>
        </a:p>
      </dgm:t>
    </dgm:pt>
    <dgm:pt modelId="{4E756D7D-B38C-6F43-A898-FB8B851A4C26}">
      <dgm:prSet phldrT="[Text]"/>
      <dgm:spPr>
        <a:solidFill>
          <a:schemeClr val="tx2">
            <a:lumMod val="50000"/>
            <a:lumOff val="50000"/>
          </a:schemeClr>
        </a:solidFill>
      </dgm:spPr>
      <dgm:t>
        <a:bodyPr/>
        <a:lstStyle/>
        <a:p>
          <a:r>
            <a:rPr lang="en-GB" dirty="0"/>
            <a:t>Social Media Assistant </a:t>
          </a:r>
        </a:p>
      </dgm:t>
    </dgm:pt>
    <dgm:pt modelId="{828FBCE1-A0AC-E24A-B912-24319F443019}" type="parTrans" cxnId="{84958E3D-AAF1-F549-90E4-F600C40B4ABA}">
      <dgm:prSet/>
      <dgm:spPr/>
      <dgm:t>
        <a:bodyPr/>
        <a:lstStyle/>
        <a:p>
          <a:endParaRPr lang="en-GB" dirty="0"/>
        </a:p>
      </dgm:t>
    </dgm:pt>
    <dgm:pt modelId="{F8AFCE7C-7AAF-BE49-8CC8-9E6415AC9F5E}" type="sibTrans" cxnId="{84958E3D-AAF1-F549-90E4-F600C40B4ABA}">
      <dgm:prSet/>
      <dgm:spPr/>
      <dgm:t>
        <a:bodyPr/>
        <a:lstStyle/>
        <a:p>
          <a:endParaRPr lang="en-GB"/>
        </a:p>
      </dgm:t>
    </dgm:pt>
    <dgm:pt modelId="{76F887B0-A5BB-934C-8570-E9CF054A5357}">
      <dgm:prSet phldrT="[Text]"/>
      <dgm:spPr>
        <a:solidFill>
          <a:schemeClr val="tx2">
            <a:lumMod val="50000"/>
            <a:lumOff val="50000"/>
          </a:schemeClr>
        </a:solidFill>
      </dgm:spPr>
      <dgm:t>
        <a:bodyPr/>
        <a:lstStyle/>
        <a:p>
          <a:r>
            <a:rPr lang="en-GB" dirty="0"/>
            <a:t>Sales Assistant </a:t>
          </a:r>
        </a:p>
      </dgm:t>
    </dgm:pt>
    <dgm:pt modelId="{0CE37F63-4434-8243-AA03-A83D2BFF1785}" type="parTrans" cxnId="{E3064BD8-7843-6141-9480-A22FF0153D88}">
      <dgm:prSet/>
      <dgm:spPr/>
      <dgm:t>
        <a:bodyPr/>
        <a:lstStyle/>
        <a:p>
          <a:endParaRPr lang="en-GB" dirty="0"/>
        </a:p>
      </dgm:t>
    </dgm:pt>
    <dgm:pt modelId="{E3D7884F-0471-864A-8F48-B4056EA28154}" type="sibTrans" cxnId="{E3064BD8-7843-6141-9480-A22FF0153D88}">
      <dgm:prSet/>
      <dgm:spPr/>
      <dgm:t>
        <a:bodyPr/>
        <a:lstStyle/>
        <a:p>
          <a:endParaRPr lang="en-GB"/>
        </a:p>
      </dgm:t>
    </dgm:pt>
    <dgm:pt modelId="{A9DB6AAC-EC2A-F344-B737-2C1792B70FA5}">
      <dgm:prSet phldrT="[Text]"/>
      <dgm:spPr>
        <a:solidFill>
          <a:schemeClr val="tx2">
            <a:lumMod val="50000"/>
            <a:lumOff val="50000"/>
          </a:schemeClr>
        </a:solidFill>
      </dgm:spPr>
      <dgm:t>
        <a:bodyPr/>
        <a:lstStyle/>
        <a:p>
          <a:r>
            <a:rPr lang="en-GB" dirty="0"/>
            <a:t>Accounting</a:t>
          </a:r>
        </a:p>
      </dgm:t>
    </dgm:pt>
    <dgm:pt modelId="{F158705D-7E68-774F-B4C0-1693C3CBE3A9}" type="parTrans" cxnId="{2F3A88C3-7C44-1B4F-82D0-A78C88A44A68}">
      <dgm:prSet/>
      <dgm:spPr/>
      <dgm:t>
        <a:bodyPr/>
        <a:lstStyle/>
        <a:p>
          <a:endParaRPr lang="en-GB" dirty="0"/>
        </a:p>
      </dgm:t>
    </dgm:pt>
    <dgm:pt modelId="{CA5164A4-DF2C-D749-A4AC-5DA2497E2EB5}" type="sibTrans" cxnId="{2F3A88C3-7C44-1B4F-82D0-A78C88A44A68}">
      <dgm:prSet/>
      <dgm:spPr/>
      <dgm:t>
        <a:bodyPr/>
        <a:lstStyle/>
        <a:p>
          <a:endParaRPr lang="en-GB"/>
        </a:p>
      </dgm:t>
    </dgm:pt>
    <dgm:pt modelId="{FDAB2A53-0920-004B-8AA4-E8D77FEFB161}">
      <dgm:prSet phldrT="[Text]"/>
      <dgm:spPr>
        <a:solidFill>
          <a:schemeClr val="tx2">
            <a:lumMod val="50000"/>
            <a:lumOff val="50000"/>
          </a:schemeClr>
        </a:solidFill>
      </dgm:spPr>
      <dgm:t>
        <a:bodyPr/>
        <a:lstStyle/>
        <a:p>
          <a:r>
            <a:rPr lang="en-GB" dirty="0"/>
            <a:t>Influencers</a:t>
          </a:r>
        </a:p>
      </dgm:t>
    </dgm:pt>
    <dgm:pt modelId="{48A31008-7975-2D4C-BCFB-4CA293B849F5}" type="parTrans" cxnId="{A2307548-1BF8-FE4B-AD36-1902499DE188}">
      <dgm:prSet/>
      <dgm:spPr/>
      <dgm:t>
        <a:bodyPr/>
        <a:lstStyle/>
        <a:p>
          <a:endParaRPr lang="en-GB"/>
        </a:p>
      </dgm:t>
    </dgm:pt>
    <dgm:pt modelId="{EA8E45A6-3253-5C42-A1E1-85CE0BB661FF}" type="sibTrans" cxnId="{A2307548-1BF8-FE4B-AD36-1902499DE188}">
      <dgm:prSet/>
      <dgm:spPr/>
      <dgm:t>
        <a:bodyPr/>
        <a:lstStyle/>
        <a:p>
          <a:endParaRPr lang="en-GB"/>
        </a:p>
      </dgm:t>
    </dgm:pt>
    <dgm:pt modelId="{5CFF5F2A-5EE6-494D-B394-6F297844E956}" type="pres">
      <dgm:prSet presAssocID="{64247379-7ED1-1248-9D4B-3B1F9A9BB2FF}" presName="diagram" presStyleCnt="0">
        <dgm:presLayoutVars>
          <dgm:chPref val="1"/>
          <dgm:dir/>
          <dgm:animOne val="branch"/>
          <dgm:animLvl val="lvl"/>
          <dgm:resizeHandles val="exact"/>
        </dgm:presLayoutVars>
      </dgm:prSet>
      <dgm:spPr/>
    </dgm:pt>
    <dgm:pt modelId="{13B264D1-39F4-564E-BF96-11FCC2A58AC7}" type="pres">
      <dgm:prSet presAssocID="{2C3BC6CB-B3CB-AF4F-BBDD-2E4F065D8E00}" presName="root1" presStyleCnt="0"/>
      <dgm:spPr/>
    </dgm:pt>
    <dgm:pt modelId="{D91C2178-F86B-9446-A5EC-35FAC45BA9AC}" type="pres">
      <dgm:prSet presAssocID="{2C3BC6CB-B3CB-AF4F-BBDD-2E4F065D8E00}" presName="LevelOneTextNode" presStyleLbl="node0" presStyleIdx="0" presStyleCnt="2">
        <dgm:presLayoutVars>
          <dgm:chPref val="3"/>
        </dgm:presLayoutVars>
      </dgm:prSet>
      <dgm:spPr/>
    </dgm:pt>
    <dgm:pt modelId="{1A1F92E7-D78C-8444-9B4B-959CCA4D87E1}" type="pres">
      <dgm:prSet presAssocID="{2C3BC6CB-B3CB-AF4F-BBDD-2E4F065D8E00}" presName="level2hierChild" presStyleCnt="0"/>
      <dgm:spPr/>
    </dgm:pt>
    <dgm:pt modelId="{A838D527-0813-E549-BF0E-971E8D4DBBE7}" type="pres">
      <dgm:prSet presAssocID="{D42ADAF4-BE14-4743-825E-6894CD9E39F6}" presName="conn2-1" presStyleLbl="parChTrans1D2" presStyleIdx="0" presStyleCnt="2"/>
      <dgm:spPr/>
    </dgm:pt>
    <dgm:pt modelId="{B15B56C7-1CF4-6841-94FD-DA2DC2ACB514}" type="pres">
      <dgm:prSet presAssocID="{D42ADAF4-BE14-4743-825E-6894CD9E39F6}" presName="connTx" presStyleLbl="parChTrans1D2" presStyleIdx="0" presStyleCnt="2"/>
      <dgm:spPr/>
    </dgm:pt>
    <dgm:pt modelId="{91655273-1A25-A74B-8970-C33285B1BE85}" type="pres">
      <dgm:prSet presAssocID="{2DF94FE5-F009-604B-9F96-1D35E4E3DAFB}" presName="root2" presStyleCnt="0"/>
      <dgm:spPr/>
    </dgm:pt>
    <dgm:pt modelId="{CB28C892-A51D-C84A-BB11-6076258FCE12}" type="pres">
      <dgm:prSet presAssocID="{2DF94FE5-F009-604B-9F96-1D35E4E3DAFB}" presName="LevelTwoTextNode" presStyleLbl="node2" presStyleIdx="0" presStyleCnt="2">
        <dgm:presLayoutVars>
          <dgm:chPref val="3"/>
        </dgm:presLayoutVars>
      </dgm:prSet>
      <dgm:spPr/>
    </dgm:pt>
    <dgm:pt modelId="{A81DF46D-10D6-3640-9535-7467A2899262}" type="pres">
      <dgm:prSet presAssocID="{2DF94FE5-F009-604B-9F96-1D35E4E3DAFB}" presName="level3hierChild" presStyleCnt="0"/>
      <dgm:spPr/>
    </dgm:pt>
    <dgm:pt modelId="{36433D24-8218-5E42-B09C-67774B513AFA}" type="pres">
      <dgm:prSet presAssocID="{828FBCE1-A0AC-E24A-B912-24319F443019}" presName="conn2-1" presStyleLbl="parChTrans1D3" presStyleIdx="0" presStyleCnt="2"/>
      <dgm:spPr/>
    </dgm:pt>
    <dgm:pt modelId="{8BC3D5CE-29EC-4B4E-B8C6-EEF07FFE9628}" type="pres">
      <dgm:prSet presAssocID="{828FBCE1-A0AC-E24A-B912-24319F443019}" presName="connTx" presStyleLbl="parChTrans1D3" presStyleIdx="0" presStyleCnt="2"/>
      <dgm:spPr/>
    </dgm:pt>
    <dgm:pt modelId="{D56C9CB8-1516-4645-B0A6-AE3C72AAA37B}" type="pres">
      <dgm:prSet presAssocID="{4E756D7D-B38C-6F43-A898-FB8B851A4C26}" presName="root2" presStyleCnt="0"/>
      <dgm:spPr/>
    </dgm:pt>
    <dgm:pt modelId="{DF6B2983-3FD0-8648-8D5C-F5D736BC60A0}" type="pres">
      <dgm:prSet presAssocID="{4E756D7D-B38C-6F43-A898-FB8B851A4C26}" presName="LevelTwoTextNode" presStyleLbl="node3" presStyleIdx="0" presStyleCnt="2" custScaleX="126247" custScaleY="64267">
        <dgm:presLayoutVars>
          <dgm:chPref val="3"/>
        </dgm:presLayoutVars>
      </dgm:prSet>
      <dgm:spPr/>
    </dgm:pt>
    <dgm:pt modelId="{E5175A76-97E4-C741-9331-C7F0DCEB52E1}" type="pres">
      <dgm:prSet presAssocID="{4E756D7D-B38C-6F43-A898-FB8B851A4C26}" presName="level3hierChild" presStyleCnt="0"/>
      <dgm:spPr/>
    </dgm:pt>
    <dgm:pt modelId="{2FD91369-F87F-EE4F-BFA8-444E86CC6508}" type="pres">
      <dgm:prSet presAssocID="{0CE37F63-4434-8243-AA03-A83D2BFF1785}" presName="conn2-1" presStyleLbl="parChTrans1D3" presStyleIdx="1" presStyleCnt="2"/>
      <dgm:spPr/>
    </dgm:pt>
    <dgm:pt modelId="{5B6D6BAF-E3A3-F544-A399-318EB3A1E9A5}" type="pres">
      <dgm:prSet presAssocID="{0CE37F63-4434-8243-AA03-A83D2BFF1785}" presName="connTx" presStyleLbl="parChTrans1D3" presStyleIdx="1" presStyleCnt="2"/>
      <dgm:spPr/>
    </dgm:pt>
    <dgm:pt modelId="{0F56790A-0863-854C-B9AC-D0316A605774}" type="pres">
      <dgm:prSet presAssocID="{76F887B0-A5BB-934C-8570-E9CF054A5357}" presName="root2" presStyleCnt="0"/>
      <dgm:spPr/>
    </dgm:pt>
    <dgm:pt modelId="{DA1AF604-0444-7B49-83DE-0FB7B21ACFD9}" type="pres">
      <dgm:prSet presAssocID="{76F887B0-A5BB-934C-8570-E9CF054A5357}" presName="LevelTwoTextNode" presStyleLbl="node3" presStyleIdx="1" presStyleCnt="2" custScaleX="120553" custScaleY="65354">
        <dgm:presLayoutVars>
          <dgm:chPref val="3"/>
        </dgm:presLayoutVars>
      </dgm:prSet>
      <dgm:spPr/>
    </dgm:pt>
    <dgm:pt modelId="{5824B3B7-EAEC-104C-9A73-F6158D3928CA}" type="pres">
      <dgm:prSet presAssocID="{76F887B0-A5BB-934C-8570-E9CF054A5357}" presName="level3hierChild" presStyleCnt="0"/>
      <dgm:spPr/>
    </dgm:pt>
    <dgm:pt modelId="{F88A2809-B891-CF43-AC27-F68CAAF97CFC}" type="pres">
      <dgm:prSet presAssocID="{F158705D-7E68-774F-B4C0-1693C3CBE3A9}" presName="conn2-1" presStyleLbl="parChTrans1D2" presStyleIdx="1" presStyleCnt="2"/>
      <dgm:spPr/>
    </dgm:pt>
    <dgm:pt modelId="{FA2CBB0F-C18D-C64D-A972-7D92137334BB}" type="pres">
      <dgm:prSet presAssocID="{F158705D-7E68-774F-B4C0-1693C3CBE3A9}" presName="connTx" presStyleLbl="parChTrans1D2" presStyleIdx="1" presStyleCnt="2"/>
      <dgm:spPr/>
    </dgm:pt>
    <dgm:pt modelId="{0F1608F9-BCAD-B348-9679-597D3D399D6F}" type="pres">
      <dgm:prSet presAssocID="{A9DB6AAC-EC2A-F344-B737-2C1792B70FA5}" presName="root2" presStyleCnt="0"/>
      <dgm:spPr/>
    </dgm:pt>
    <dgm:pt modelId="{8F172622-0B1F-6C4F-8803-D2816F953482}" type="pres">
      <dgm:prSet presAssocID="{A9DB6AAC-EC2A-F344-B737-2C1792B70FA5}" presName="LevelTwoTextNode" presStyleLbl="node2" presStyleIdx="1" presStyleCnt="2">
        <dgm:presLayoutVars>
          <dgm:chPref val="3"/>
        </dgm:presLayoutVars>
      </dgm:prSet>
      <dgm:spPr/>
    </dgm:pt>
    <dgm:pt modelId="{6C36C29F-47DC-7444-97D1-A683514DF5BA}" type="pres">
      <dgm:prSet presAssocID="{A9DB6AAC-EC2A-F344-B737-2C1792B70FA5}" presName="level3hierChild" presStyleCnt="0"/>
      <dgm:spPr/>
    </dgm:pt>
    <dgm:pt modelId="{2E1F96D0-C64F-F749-ACE5-24E26E47148C}" type="pres">
      <dgm:prSet presAssocID="{FDAB2A53-0920-004B-8AA4-E8D77FEFB161}" presName="root1" presStyleCnt="0"/>
      <dgm:spPr/>
    </dgm:pt>
    <dgm:pt modelId="{60D11351-9B11-7E48-9434-0A593A7C0DCA}" type="pres">
      <dgm:prSet presAssocID="{FDAB2A53-0920-004B-8AA4-E8D77FEFB161}" presName="LevelOneTextNode" presStyleLbl="node0" presStyleIdx="1" presStyleCnt="2" custScaleX="100561" custScaleY="65589" custLinFactX="100000" custLinFactNeighborX="187155" custLinFactNeighborY="-3262">
        <dgm:presLayoutVars>
          <dgm:chPref val="3"/>
        </dgm:presLayoutVars>
      </dgm:prSet>
      <dgm:spPr/>
    </dgm:pt>
    <dgm:pt modelId="{B0004FC5-2CFC-BF4B-92C4-914703693F27}" type="pres">
      <dgm:prSet presAssocID="{FDAB2A53-0920-004B-8AA4-E8D77FEFB161}" presName="level2hierChild" presStyleCnt="0"/>
      <dgm:spPr/>
    </dgm:pt>
  </dgm:ptLst>
  <dgm:cxnLst>
    <dgm:cxn modelId="{3C129C04-B73A-A845-A4F6-B2FF4816D964}" type="presOf" srcId="{0CE37F63-4434-8243-AA03-A83D2BFF1785}" destId="{2FD91369-F87F-EE4F-BFA8-444E86CC6508}" srcOrd="0" destOrd="0" presId="urn:microsoft.com/office/officeart/2005/8/layout/hierarchy2"/>
    <dgm:cxn modelId="{C0314727-82D7-754D-BE6D-A3CF095E5BE8}" type="presOf" srcId="{4E756D7D-B38C-6F43-A898-FB8B851A4C26}" destId="{DF6B2983-3FD0-8648-8D5C-F5D736BC60A0}" srcOrd="0" destOrd="0" presId="urn:microsoft.com/office/officeart/2005/8/layout/hierarchy2"/>
    <dgm:cxn modelId="{4184BD39-F7D8-D142-A7C5-1F24E5DAB875}" type="presOf" srcId="{2DF94FE5-F009-604B-9F96-1D35E4E3DAFB}" destId="{CB28C892-A51D-C84A-BB11-6076258FCE12}" srcOrd="0" destOrd="0" presId="urn:microsoft.com/office/officeart/2005/8/layout/hierarchy2"/>
    <dgm:cxn modelId="{987C5C3D-5E86-234F-80A7-CAA1285F6770}" type="presOf" srcId="{828FBCE1-A0AC-E24A-B912-24319F443019}" destId="{8BC3D5CE-29EC-4B4E-B8C6-EEF07FFE9628}" srcOrd="1" destOrd="0" presId="urn:microsoft.com/office/officeart/2005/8/layout/hierarchy2"/>
    <dgm:cxn modelId="{84958E3D-AAF1-F549-90E4-F600C40B4ABA}" srcId="{2DF94FE5-F009-604B-9F96-1D35E4E3DAFB}" destId="{4E756D7D-B38C-6F43-A898-FB8B851A4C26}" srcOrd="0" destOrd="0" parTransId="{828FBCE1-A0AC-E24A-B912-24319F443019}" sibTransId="{F8AFCE7C-7AAF-BE49-8CC8-9E6415AC9F5E}"/>
    <dgm:cxn modelId="{3C4A2D41-4499-0C45-969E-32D867A1826D}" type="presOf" srcId="{FDAB2A53-0920-004B-8AA4-E8D77FEFB161}" destId="{60D11351-9B11-7E48-9434-0A593A7C0DCA}" srcOrd="0" destOrd="0" presId="urn:microsoft.com/office/officeart/2005/8/layout/hierarchy2"/>
    <dgm:cxn modelId="{A2307548-1BF8-FE4B-AD36-1902499DE188}" srcId="{64247379-7ED1-1248-9D4B-3B1F9A9BB2FF}" destId="{FDAB2A53-0920-004B-8AA4-E8D77FEFB161}" srcOrd="1" destOrd="0" parTransId="{48A31008-7975-2D4C-BCFB-4CA293B849F5}" sibTransId="{EA8E45A6-3253-5C42-A1E1-85CE0BB661FF}"/>
    <dgm:cxn modelId="{51ECA47C-07FF-2F46-9D3E-8FEC7956A133}" type="presOf" srcId="{F158705D-7E68-774F-B4C0-1693C3CBE3A9}" destId="{FA2CBB0F-C18D-C64D-A972-7D92137334BB}" srcOrd="1" destOrd="0" presId="urn:microsoft.com/office/officeart/2005/8/layout/hierarchy2"/>
    <dgm:cxn modelId="{1F662B7F-ECC2-1740-B348-1288CA375A3B}" type="presOf" srcId="{F158705D-7E68-774F-B4C0-1693C3CBE3A9}" destId="{F88A2809-B891-CF43-AC27-F68CAAF97CFC}" srcOrd="0" destOrd="0" presId="urn:microsoft.com/office/officeart/2005/8/layout/hierarchy2"/>
    <dgm:cxn modelId="{94D23690-BDEB-FB40-8C69-FF02BE01FE64}" srcId="{2C3BC6CB-B3CB-AF4F-BBDD-2E4F065D8E00}" destId="{2DF94FE5-F009-604B-9F96-1D35E4E3DAFB}" srcOrd="0" destOrd="0" parTransId="{D42ADAF4-BE14-4743-825E-6894CD9E39F6}" sibTransId="{8E43DCCA-7EF5-6941-B29B-4F0CA9DFCB27}"/>
    <dgm:cxn modelId="{97DED793-3916-7741-820F-5DBDEF1B60CC}" type="presOf" srcId="{D42ADAF4-BE14-4743-825E-6894CD9E39F6}" destId="{A838D527-0813-E549-BF0E-971E8D4DBBE7}" srcOrd="0" destOrd="0" presId="urn:microsoft.com/office/officeart/2005/8/layout/hierarchy2"/>
    <dgm:cxn modelId="{648DE198-9CA8-874A-B58A-704393413361}" type="presOf" srcId="{64247379-7ED1-1248-9D4B-3B1F9A9BB2FF}" destId="{5CFF5F2A-5EE6-494D-B394-6F297844E956}" srcOrd="0" destOrd="0" presId="urn:microsoft.com/office/officeart/2005/8/layout/hierarchy2"/>
    <dgm:cxn modelId="{3CF6069C-3CB0-B249-BA9C-B908EF07B732}" type="presOf" srcId="{828FBCE1-A0AC-E24A-B912-24319F443019}" destId="{36433D24-8218-5E42-B09C-67774B513AFA}" srcOrd="0" destOrd="0" presId="urn:microsoft.com/office/officeart/2005/8/layout/hierarchy2"/>
    <dgm:cxn modelId="{515A59A3-5555-6F41-82C4-FEC39D5609DC}" srcId="{64247379-7ED1-1248-9D4B-3B1F9A9BB2FF}" destId="{2C3BC6CB-B3CB-AF4F-BBDD-2E4F065D8E00}" srcOrd="0" destOrd="0" parTransId="{C364F830-20DE-A249-B328-622C34DB898F}" sibTransId="{89F68886-A36D-9747-929D-D3738B842F9F}"/>
    <dgm:cxn modelId="{E2B74DB7-E895-4F4E-B6A9-BA88920134F7}" type="presOf" srcId="{0CE37F63-4434-8243-AA03-A83D2BFF1785}" destId="{5B6D6BAF-E3A3-F544-A399-318EB3A1E9A5}" srcOrd="1" destOrd="0" presId="urn:microsoft.com/office/officeart/2005/8/layout/hierarchy2"/>
    <dgm:cxn modelId="{FE4B1DBC-E351-FB4C-93B2-54FAE6AAC185}" type="presOf" srcId="{D42ADAF4-BE14-4743-825E-6894CD9E39F6}" destId="{B15B56C7-1CF4-6841-94FD-DA2DC2ACB514}" srcOrd="1" destOrd="0" presId="urn:microsoft.com/office/officeart/2005/8/layout/hierarchy2"/>
    <dgm:cxn modelId="{41702ABC-A327-9A45-BCA3-884993F19C2F}" type="presOf" srcId="{A9DB6AAC-EC2A-F344-B737-2C1792B70FA5}" destId="{8F172622-0B1F-6C4F-8803-D2816F953482}" srcOrd="0" destOrd="0" presId="urn:microsoft.com/office/officeart/2005/8/layout/hierarchy2"/>
    <dgm:cxn modelId="{2F3A88C3-7C44-1B4F-82D0-A78C88A44A68}" srcId="{2C3BC6CB-B3CB-AF4F-BBDD-2E4F065D8E00}" destId="{A9DB6AAC-EC2A-F344-B737-2C1792B70FA5}" srcOrd="1" destOrd="0" parTransId="{F158705D-7E68-774F-B4C0-1693C3CBE3A9}" sibTransId="{CA5164A4-DF2C-D749-A4AC-5DA2497E2EB5}"/>
    <dgm:cxn modelId="{657CACC4-51AB-8E49-A21C-E9B5176E8313}" type="presOf" srcId="{76F887B0-A5BB-934C-8570-E9CF054A5357}" destId="{DA1AF604-0444-7B49-83DE-0FB7B21ACFD9}" srcOrd="0" destOrd="0" presId="urn:microsoft.com/office/officeart/2005/8/layout/hierarchy2"/>
    <dgm:cxn modelId="{E3064BD8-7843-6141-9480-A22FF0153D88}" srcId="{2DF94FE5-F009-604B-9F96-1D35E4E3DAFB}" destId="{76F887B0-A5BB-934C-8570-E9CF054A5357}" srcOrd="1" destOrd="0" parTransId="{0CE37F63-4434-8243-AA03-A83D2BFF1785}" sibTransId="{E3D7884F-0471-864A-8F48-B4056EA28154}"/>
    <dgm:cxn modelId="{3585E4E0-DED0-2746-A9A5-56A2A475C0F8}" type="presOf" srcId="{2C3BC6CB-B3CB-AF4F-BBDD-2E4F065D8E00}" destId="{D91C2178-F86B-9446-A5EC-35FAC45BA9AC}" srcOrd="0" destOrd="0" presId="urn:microsoft.com/office/officeart/2005/8/layout/hierarchy2"/>
    <dgm:cxn modelId="{CA82D7FC-4FF0-FD4E-A828-428605C8968A}" type="presParOf" srcId="{5CFF5F2A-5EE6-494D-B394-6F297844E956}" destId="{13B264D1-39F4-564E-BF96-11FCC2A58AC7}" srcOrd="0" destOrd="0" presId="urn:microsoft.com/office/officeart/2005/8/layout/hierarchy2"/>
    <dgm:cxn modelId="{BA13B0B4-A1A2-044D-BDAE-7D26BADD9425}" type="presParOf" srcId="{13B264D1-39F4-564E-BF96-11FCC2A58AC7}" destId="{D91C2178-F86B-9446-A5EC-35FAC45BA9AC}" srcOrd="0" destOrd="0" presId="urn:microsoft.com/office/officeart/2005/8/layout/hierarchy2"/>
    <dgm:cxn modelId="{81CED97F-7C74-7048-AC5A-8FB2C942EB3B}" type="presParOf" srcId="{13B264D1-39F4-564E-BF96-11FCC2A58AC7}" destId="{1A1F92E7-D78C-8444-9B4B-959CCA4D87E1}" srcOrd="1" destOrd="0" presId="urn:microsoft.com/office/officeart/2005/8/layout/hierarchy2"/>
    <dgm:cxn modelId="{111899D5-D052-3B4F-BF42-298127F585A1}" type="presParOf" srcId="{1A1F92E7-D78C-8444-9B4B-959CCA4D87E1}" destId="{A838D527-0813-E549-BF0E-971E8D4DBBE7}" srcOrd="0" destOrd="0" presId="urn:microsoft.com/office/officeart/2005/8/layout/hierarchy2"/>
    <dgm:cxn modelId="{13B9855F-B3A1-634F-9E99-DA69426C8D17}" type="presParOf" srcId="{A838D527-0813-E549-BF0E-971E8D4DBBE7}" destId="{B15B56C7-1CF4-6841-94FD-DA2DC2ACB514}" srcOrd="0" destOrd="0" presId="urn:microsoft.com/office/officeart/2005/8/layout/hierarchy2"/>
    <dgm:cxn modelId="{8397CE3C-0C82-924D-A213-308B2E8D9360}" type="presParOf" srcId="{1A1F92E7-D78C-8444-9B4B-959CCA4D87E1}" destId="{91655273-1A25-A74B-8970-C33285B1BE85}" srcOrd="1" destOrd="0" presId="urn:microsoft.com/office/officeart/2005/8/layout/hierarchy2"/>
    <dgm:cxn modelId="{749B28F8-4E81-F248-9827-78B77E196653}" type="presParOf" srcId="{91655273-1A25-A74B-8970-C33285B1BE85}" destId="{CB28C892-A51D-C84A-BB11-6076258FCE12}" srcOrd="0" destOrd="0" presId="urn:microsoft.com/office/officeart/2005/8/layout/hierarchy2"/>
    <dgm:cxn modelId="{C0F417B5-5455-1745-85ED-D5F3398FC10D}" type="presParOf" srcId="{91655273-1A25-A74B-8970-C33285B1BE85}" destId="{A81DF46D-10D6-3640-9535-7467A2899262}" srcOrd="1" destOrd="0" presId="urn:microsoft.com/office/officeart/2005/8/layout/hierarchy2"/>
    <dgm:cxn modelId="{C2FCE948-D85A-7A4B-830D-4C0804BFA1EB}" type="presParOf" srcId="{A81DF46D-10D6-3640-9535-7467A2899262}" destId="{36433D24-8218-5E42-B09C-67774B513AFA}" srcOrd="0" destOrd="0" presId="urn:microsoft.com/office/officeart/2005/8/layout/hierarchy2"/>
    <dgm:cxn modelId="{D87A7F2B-3C47-2B4C-8160-7C082EC3C455}" type="presParOf" srcId="{36433D24-8218-5E42-B09C-67774B513AFA}" destId="{8BC3D5CE-29EC-4B4E-B8C6-EEF07FFE9628}" srcOrd="0" destOrd="0" presId="urn:microsoft.com/office/officeart/2005/8/layout/hierarchy2"/>
    <dgm:cxn modelId="{363F96EA-9207-4742-AAC2-907696B5E247}" type="presParOf" srcId="{A81DF46D-10D6-3640-9535-7467A2899262}" destId="{D56C9CB8-1516-4645-B0A6-AE3C72AAA37B}" srcOrd="1" destOrd="0" presId="urn:microsoft.com/office/officeart/2005/8/layout/hierarchy2"/>
    <dgm:cxn modelId="{3E43D5BB-63B5-E149-A0FA-B78850F0D08B}" type="presParOf" srcId="{D56C9CB8-1516-4645-B0A6-AE3C72AAA37B}" destId="{DF6B2983-3FD0-8648-8D5C-F5D736BC60A0}" srcOrd="0" destOrd="0" presId="urn:microsoft.com/office/officeart/2005/8/layout/hierarchy2"/>
    <dgm:cxn modelId="{51853FDD-CFE6-544A-A5AA-20DE617C4E2D}" type="presParOf" srcId="{D56C9CB8-1516-4645-B0A6-AE3C72AAA37B}" destId="{E5175A76-97E4-C741-9331-C7F0DCEB52E1}" srcOrd="1" destOrd="0" presId="urn:microsoft.com/office/officeart/2005/8/layout/hierarchy2"/>
    <dgm:cxn modelId="{3764DE01-AE26-C148-B478-BE0BA98FC04D}" type="presParOf" srcId="{A81DF46D-10D6-3640-9535-7467A2899262}" destId="{2FD91369-F87F-EE4F-BFA8-444E86CC6508}" srcOrd="2" destOrd="0" presId="urn:microsoft.com/office/officeart/2005/8/layout/hierarchy2"/>
    <dgm:cxn modelId="{1B99EE07-C807-E04B-A1D5-2BDF331A1C7C}" type="presParOf" srcId="{2FD91369-F87F-EE4F-BFA8-444E86CC6508}" destId="{5B6D6BAF-E3A3-F544-A399-318EB3A1E9A5}" srcOrd="0" destOrd="0" presId="urn:microsoft.com/office/officeart/2005/8/layout/hierarchy2"/>
    <dgm:cxn modelId="{6D47B34C-C2AC-BA43-9037-9C497AF81217}" type="presParOf" srcId="{A81DF46D-10D6-3640-9535-7467A2899262}" destId="{0F56790A-0863-854C-B9AC-D0316A605774}" srcOrd="3" destOrd="0" presId="urn:microsoft.com/office/officeart/2005/8/layout/hierarchy2"/>
    <dgm:cxn modelId="{E25669BB-0BCB-A94E-A867-1DAEFCEBD664}" type="presParOf" srcId="{0F56790A-0863-854C-B9AC-D0316A605774}" destId="{DA1AF604-0444-7B49-83DE-0FB7B21ACFD9}" srcOrd="0" destOrd="0" presId="urn:microsoft.com/office/officeart/2005/8/layout/hierarchy2"/>
    <dgm:cxn modelId="{E4F41090-50D3-9C48-B76D-430271017890}" type="presParOf" srcId="{0F56790A-0863-854C-B9AC-D0316A605774}" destId="{5824B3B7-EAEC-104C-9A73-F6158D3928CA}" srcOrd="1" destOrd="0" presId="urn:microsoft.com/office/officeart/2005/8/layout/hierarchy2"/>
    <dgm:cxn modelId="{143055EE-FADC-BA40-A139-2EAE183D3720}" type="presParOf" srcId="{1A1F92E7-D78C-8444-9B4B-959CCA4D87E1}" destId="{F88A2809-B891-CF43-AC27-F68CAAF97CFC}" srcOrd="2" destOrd="0" presId="urn:microsoft.com/office/officeart/2005/8/layout/hierarchy2"/>
    <dgm:cxn modelId="{712D0215-EAB5-C943-AA0F-DA1F389BD1E8}" type="presParOf" srcId="{F88A2809-B891-CF43-AC27-F68CAAF97CFC}" destId="{FA2CBB0F-C18D-C64D-A972-7D92137334BB}" srcOrd="0" destOrd="0" presId="urn:microsoft.com/office/officeart/2005/8/layout/hierarchy2"/>
    <dgm:cxn modelId="{4318FACB-4E56-F944-A2B9-C21D1CD25337}" type="presParOf" srcId="{1A1F92E7-D78C-8444-9B4B-959CCA4D87E1}" destId="{0F1608F9-BCAD-B348-9679-597D3D399D6F}" srcOrd="3" destOrd="0" presId="urn:microsoft.com/office/officeart/2005/8/layout/hierarchy2"/>
    <dgm:cxn modelId="{477FAD59-F448-6145-8D2E-FB7CFD7FF7A0}" type="presParOf" srcId="{0F1608F9-BCAD-B348-9679-597D3D399D6F}" destId="{8F172622-0B1F-6C4F-8803-D2816F953482}" srcOrd="0" destOrd="0" presId="urn:microsoft.com/office/officeart/2005/8/layout/hierarchy2"/>
    <dgm:cxn modelId="{448B1287-E099-E243-99EF-98A73FB5DA7B}" type="presParOf" srcId="{0F1608F9-BCAD-B348-9679-597D3D399D6F}" destId="{6C36C29F-47DC-7444-97D1-A683514DF5BA}" srcOrd="1" destOrd="0" presId="urn:microsoft.com/office/officeart/2005/8/layout/hierarchy2"/>
    <dgm:cxn modelId="{C5D67CFB-3E38-EB4B-A466-DAB5C8B80B6D}" type="presParOf" srcId="{5CFF5F2A-5EE6-494D-B394-6F297844E956}" destId="{2E1F96D0-C64F-F749-ACE5-24E26E47148C}" srcOrd="1" destOrd="0" presId="urn:microsoft.com/office/officeart/2005/8/layout/hierarchy2"/>
    <dgm:cxn modelId="{D5858B6E-7391-6E46-9803-49337915EFF6}" type="presParOf" srcId="{2E1F96D0-C64F-F749-ACE5-24E26E47148C}" destId="{60D11351-9B11-7E48-9434-0A593A7C0DCA}" srcOrd="0" destOrd="0" presId="urn:microsoft.com/office/officeart/2005/8/layout/hierarchy2"/>
    <dgm:cxn modelId="{94E33E45-FFC4-DB43-931E-0A2D038EF825}" type="presParOf" srcId="{2E1F96D0-C64F-F749-ACE5-24E26E47148C}" destId="{B0004FC5-2CFC-BF4B-92C4-914703693F27}"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496B9B-D7E4-47AC-8175-8272C632167E}"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3388775-BEC3-4D8C-A6FE-FB4FB33C95E2}">
      <dgm:prSet/>
      <dgm:spPr>
        <a:solidFill>
          <a:schemeClr val="accent3">
            <a:lumMod val="75000"/>
          </a:schemeClr>
        </a:solidFill>
      </dgm:spPr>
      <dgm:t>
        <a:bodyPr/>
        <a:lstStyle/>
        <a:p>
          <a:r>
            <a:rPr lang="en-GB" b="1" dirty="0"/>
            <a:t>POLITICAL: </a:t>
          </a:r>
          <a:r>
            <a:rPr lang="en-GB" dirty="0"/>
            <a:t>Travel rules, visa policies, government regulation between Uk and Italy can affect customer’s ability to travel.</a:t>
          </a:r>
          <a:endParaRPr lang="en-US" dirty="0"/>
        </a:p>
      </dgm:t>
    </dgm:pt>
    <dgm:pt modelId="{7CBA799A-A56F-4372-8AEE-813F0CD2A2B5}" type="parTrans" cxnId="{EF515188-72A9-40DD-97EB-82EE4929BBF5}">
      <dgm:prSet/>
      <dgm:spPr/>
      <dgm:t>
        <a:bodyPr/>
        <a:lstStyle/>
        <a:p>
          <a:endParaRPr lang="en-US"/>
        </a:p>
      </dgm:t>
    </dgm:pt>
    <dgm:pt modelId="{4EE9A39B-5BC8-42AB-B734-B1058FD600F6}" type="sibTrans" cxnId="{EF515188-72A9-40DD-97EB-82EE4929BBF5}">
      <dgm:prSet/>
      <dgm:spPr/>
      <dgm:t>
        <a:bodyPr/>
        <a:lstStyle/>
        <a:p>
          <a:endParaRPr lang="en-US"/>
        </a:p>
      </dgm:t>
    </dgm:pt>
    <dgm:pt modelId="{1EF5DAB1-A8B7-402C-BC2A-2486CD3790E9}">
      <dgm:prSet/>
      <dgm:spPr>
        <a:solidFill>
          <a:schemeClr val="accent3">
            <a:lumMod val="75000"/>
          </a:schemeClr>
        </a:solidFill>
      </dgm:spPr>
      <dgm:t>
        <a:bodyPr/>
        <a:lstStyle/>
        <a:p>
          <a:r>
            <a:rPr lang="en-GB" b="1" dirty="0">
              <a:solidFill>
                <a:schemeClr val="tx1"/>
              </a:solidFill>
            </a:rPr>
            <a:t>Strategy: </a:t>
          </a:r>
          <a:r>
            <a:rPr lang="en-GB" dirty="0"/>
            <a:t>Offer flexible plans and updates information about travel requirement.</a:t>
          </a:r>
          <a:endParaRPr lang="en-US" dirty="0"/>
        </a:p>
      </dgm:t>
    </dgm:pt>
    <dgm:pt modelId="{2CFEBD16-7D95-4EEE-BA57-CCC641E36163}" type="parTrans" cxnId="{AAE3CAD0-98E9-4949-B001-A39F90F9C822}">
      <dgm:prSet/>
      <dgm:spPr/>
      <dgm:t>
        <a:bodyPr/>
        <a:lstStyle/>
        <a:p>
          <a:endParaRPr lang="en-US"/>
        </a:p>
      </dgm:t>
    </dgm:pt>
    <dgm:pt modelId="{806A1556-1D6D-4B0D-8952-3C37017935C3}" type="sibTrans" cxnId="{AAE3CAD0-98E9-4949-B001-A39F90F9C822}">
      <dgm:prSet/>
      <dgm:spPr/>
      <dgm:t>
        <a:bodyPr/>
        <a:lstStyle/>
        <a:p>
          <a:endParaRPr lang="en-US"/>
        </a:p>
      </dgm:t>
    </dgm:pt>
    <dgm:pt modelId="{481649DD-A1E5-4276-9769-A00554F6600B}">
      <dgm:prSet/>
      <dgm:spPr>
        <a:solidFill>
          <a:schemeClr val="bg2">
            <a:lumMod val="25000"/>
          </a:schemeClr>
        </a:solidFill>
      </dgm:spPr>
      <dgm:t>
        <a:bodyPr/>
        <a:lstStyle/>
        <a:p>
          <a:r>
            <a:rPr lang="en-GB" b="1" dirty="0"/>
            <a:t>ECONOMIC: </a:t>
          </a:r>
          <a:r>
            <a:rPr lang="en-GB" dirty="0"/>
            <a:t>Inflation, exchange rates, and income levels influence customers travel budgets and expenses decisions.</a:t>
          </a:r>
          <a:endParaRPr lang="en-US" dirty="0"/>
        </a:p>
      </dgm:t>
    </dgm:pt>
    <dgm:pt modelId="{0694F5DC-F10B-47E9-BFCF-2AE84C203CA6}" type="parTrans" cxnId="{488D7411-1AE1-4266-B97D-7A5204295D24}">
      <dgm:prSet/>
      <dgm:spPr/>
      <dgm:t>
        <a:bodyPr/>
        <a:lstStyle/>
        <a:p>
          <a:endParaRPr lang="en-US"/>
        </a:p>
      </dgm:t>
    </dgm:pt>
    <dgm:pt modelId="{780A98A7-834C-4458-A7E5-4E89C7C898C0}" type="sibTrans" cxnId="{488D7411-1AE1-4266-B97D-7A5204295D24}">
      <dgm:prSet/>
      <dgm:spPr/>
      <dgm:t>
        <a:bodyPr/>
        <a:lstStyle/>
        <a:p>
          <a:endParaRPr lang="en-US"/>
        </a:p>
      </dgm:t>
    </dgm:pt>
    <dgm:pt modelId="{5E1E3984-2911-4CB2-B6D7-445092132B3B}">
      <dgm:prSet/>
      <dgm:spPr>
        <a:solidFill>
          <a:schemeClr val="bg1">
            <a:lumMod val="50000"/>
          </a:schemeClr>
        </a:solidFill>
      </dgm:spPr>
      <dgm:t>
        <a:bodyPr/>
        <a:lstStyle/>
        <a:p>
          <a:r>
            <a:rPr lang="en-GB" b="1" dirty="0">
              <a:solidFill>
                <a:schemeClr val="tx1"/>
              </a:solidFill>
            </a:rPr>
            <a:t>Strategy: </a:t>
          </a:r>
          <a:r>
            <a:rPr lang="en-GB" dirty="0"/>
            <a:t>Offer different prices options and flexible packages for different budge.</a:t>
          </a:r>
          <a:endParaRPr lang="en-US" dirty="0"/>
        </a:p>
      </dgm:t>
    </dgm:pt>
    <dgm:pt modelId="{8ABDCB49-939B-4EAF-8989-E855F5E1BDB1}" type="parTrans" cxnId="{91F71817-FF45-4322-BBF0-4D4DBE2A1B8F}">
      <dgm:prSet/>
      <dgm:spPr/>
      <dgm:t>
        <a:bodyPr/>
        <a:lstStyle/>
        <a:p>
          <a:endParaRPr lang="en-US"/>
        </a:p>
      </dgm:t>
    </dgm:pt>
    <dgm:pt modelId="{FB943BEF-211B-487F-944F-8056533B21EE}" type="sibTrans" cxnId="{91F71817-FF45-4322-BBF0-4D4DBE2A1B8F}">
      <dgm:prSet/>
      <dgm:spPr/>
      <dgm:t>
        <a:bodyPr/>
        <a:lstStyle/>
        <a:p>
          <a:endParaRPr lang="en-US"/>
        </a:p>
      </dgm:t>
    </dgm:pt>
    <dgm:pt modelId="{8A097D34-4ADC-4340-BE2E-8091437BD02A}">
      <dgm:prSet/>
      <dgm:spPr>
        <a:solidFill>
          <a:srgbClr val="00B050"/>
        </a:solidFill>
      </dgm:spPr>
      <dgm:t>
        <a:bodyPr/>
        <a:lstStyle/>
        <a:p>
          <a:r>
            <a:rPr lang="en-GB" b="1" dirty="0"/>
            <a:t>SOCIAL: </a:t>
          </a:r>
          <a:r>
            <a:rPr lang="en-GB" dirty="0"/>
            <a:t>Clients prefer personalised travel experience, and they are influenced by social media.</a:t>
          </a:r>
          <a:endParaRPr lang="en-US" dirty="0"/>
        </a:p>
      </dgm:t>
    </dgm:pt>
    <dgm:pt modelId="{5F61A42D-1006-4C87-A791-00CA51ED5F3F}" type="parTrans" cxnId="{A0F02835-ACFF-45AD-A9F4-BFB0F80E8A9E}">
      <dgm:prSet/>
      <dgm:spPr/>
      <dgm:t>
        <a:bodyPr/>
        <a:lstStyle/>
        <a:p>
          <a:endParaRPr lang="en-US"/>
        </a:p>
      </dgm:t>
    </dgm:pt>
    <dgm:pt modelId="{47BF2723-8063-4E3F-9C78-73A8A1A889D3}" type="sibTrans" cxnId="{A0F02835-ACFF-45AD-A9F4-BFB0F80E8A9E}">
      <dgm:prSet/>
      <dgm:spPr/>
      <dgm:t>
        <a:bodyPr/>
        <a:lstStyle/>
        <a:p>
          <a:endParaRPr lang="en-US"/>
        </a:p>
      </dgm:t>
    </dgm:pt>
    <dgm:pt modelId="{7A8484B2-6EE2-48D2-ABF3-A60158AC4017}">
      <dgm:prSet/>
      <dgm:spPr>
        <a:solidFill>
          <a:srgbClr val="92D050"/>
        </a:solidFill>
      </dgm:spPr>
      <dgm:t>
        <a:bodyPr/>
        <a:lstStyle/>
        <a:p>
          <a:r>
            <a:rPr lang="en-GB" b="1" dirty="0">
              <a:solidFill>
                <a:schemeClr val="tx1"/>
              </a:solidFill>
            </a:rPr>
            <a:t>Strategy: </a:t>
          </a:r>
          <a:r>
            <a:rPr lang="en-GB" dirty="0"/>
            <a:t>Provide personalised itineraries and authentic local recommendations.</a:t>
          </a:r>
          <a:endParaRPr lang="en-US" dirty="0"/>
        </a:p>
      </dgm:t>
    </dgm:pt>
    <dgm:pt modelId="{D2363734-B420-4024-9AAF-D6A85870CC45}" type="parTrans" cxnId="{CD94A4C0-A91F-4E6E-9BFA-2A2724D3257D}">
      <dgm:prSet/>
      <dgm:spPr/>
      <dgm:t>
        <a:bodyPr/>
        <a:lstStyle/>
        <a:p>
          <a:endParaRPr lang="en-US"/>
        </a:p>
      </dgm:t>
    </dgm:pt>
    <dgm:pt modelId="{546114BB-57AC-4177-ABA7-B71FCA9E4AE5}" type="sibTrans" cxnId="{CD94A4C0-A91F-4E6E-9BFA-2A2724D3257D}">
      <dgm:prSet/>
      <dgm:spPr/>
      <dgm:t>
        <a:bodyPr/>
        <a:lstStyle/>
        <a:p>
          <a:endParaRPr lang="en-US"/>
        </a:p>
      </dgm:t>
    </dgm:pt>
    <dgm:pt modelId="{66BEC4CC-23F2-0346-A1E9-D758B4DFBEC2}" type="pres">
      <dgm:prSet presAssocID="{44496B9B-D7E4-47AC-8175-8272C632167E}" presName="diagram" presStyleCnt="0">
        <dgm:presLayoutVars>
          <dgm:dir/>
          <dgm:resizeHandles val="exact"/>
        </dgm:presLayoutVars>
      </dgm:prSet>
      <dgm:spPr/>
    </dgm:pt>
    <dgm:pt modelId="{EF3D9927-09AA-1C47-BC27-2A87C187D63E}" type="pres">
      <dgm:prSet presAssocID="{83388775-BEC3-4D8C-A6FE-FB4FB33C95E2}" presName="node" presStyleLbl="node1" presStyleIdx="0" presStyleCnt="6">
        <dgm:presLayoutVars>
          <dgm:bulletEnabled val="1"/>
        </dgm:presLayoutVars>
      </dgm:prSet>
      <dgm:spPr/>
    </dgm:pt>
    <dgm:pt modelId="{90F1908D-DF56-5E46-A124-3AAAA5F4BB8A}" type="pres">
      <dgm:prSet presAssocID="{4EE9A39B-5BC8-42AB-B734-B1058FD600F6}" presName="sibTrans" presStyleCnt="0"/>
      <dgm:spPr/>
    </dgm:pt>
    <dgm:pt modelId="{5B006333-96E6-7B44-8351-3B24E57AAC04}" type="pres">
      <dgm:prSet presAssocID="{1EF5DAB1-A8B7-402C-BC2A-2486CD3790E9}" presName="node" presStyleLbl="node1" presStyleIdx="1" presStyleCnt="6">
        <dgm:presLayoutVars>
          <dgm:bulletEnabled val="1"/>
        </dgm:presLayoutVars>
      </dgm:prSet>
      <dgm:spPr/>
    </dgm:pt>
    <dgm:pt modelId="{C85C28B9-67B6-6342-A277-12103FA17D08}" type="pres">
      <dgm:prSet presAssocID="{806A1556-1D6D-4B0D-8952-3C37017935C3}" presName="sibTrans" presStyleCnt="0"/>
      <dgm:spPr/>
    </dgm:pt>
    <dgm:pt modelId="{FAD8B9C7-777A-3D47-875D-F2D0BCF2EDE4}" type="pres">
      <dgm:prSet presAssocID="{481649DD-A1E5-4276-9769-A00554F6600B}" presName="node" presStyleLbl="node1" presStyleIdx="2" presStyleCnt="6">
        <dgm:presLayoutVars>
          <dgm:bulletEnabled val="1"/>
        </dgm:presLayoutVars>
      </dgm:prSet>
      <dgm:spPr/>
    </dgm:pt>
    <dgm:pt modelId="{0B08EE62-ED98-B145-A887-C57012806245}" type="pres">
      <dgm:prSet presAssocID="{780A98A7-834C-4458-A7E5-4E89C7C898C0}" presName="sibTrans" presStyleCnt="0"/>
      <dgm:spPr/>
    </dgm:pt>
    <dgm:pt modelId="{AA9AA405-1CCA-C844-9067-A9096E4FD5D3}" type="pres">
      <dgm:prSet presAssocID="{5E1E3984-2911-4CB2-B6D7-445092132B3B}" presName="node" presStyleLbl="node1" presStyleIdx="3" presStyleCnt="6">
        <dgm:presLayoutVars>
          <dgm:bulletEnabled val="1"/>
        </dgm:presLayoutVars>
      </dgm:prSet>
      <dgm:spPr/>
    </dgm:pt>
    <dgm:pt modelId="{E5D4E49A-1D9C-EA4B-909A-9B76134F6B91}" type="pres">
      <dgm:prSet presAssocID="{FB943BEF-211B-487F-944F-8056533B21EE}" presName="sibTrans" presStyleCnt="0"/>
      <dgm:spPr/>
    </dgm:pt>
    <dgm:pt modelId="{E733120C-4A55-9440-B9E3-BF3B748F7D9D}" type="pres">
      <dgm:prSet presAssocID="{8A097D34-4ADC-4340-BE2E-8091437BD02A}" presName="node" presStyleLbl="node1" presStyleIdx="4" presStyleCnt="6">
        <dgm:presLayoutVars>
          <dgm:bulletEnabled val="1"/>
        </dgm:presLayoutVars>
      </dgm:prSet>
      <dgm:spPr/>
    </dgm:pt>
    <dgm:pt modelId="{9B7BE370-9FC1-1749-8161-2DA824B58072}" type="pres">
      <dgm:prSet presAssocID="{47BF2723-8063-4E3F-9C78-73A8A1A889D3}" presName="sibTrans" presStyleCnt="0"/>
      <dgm:spPr/>
    </dgm:pt>
    <dgm:pt modelId="{C28F5404-2A92-E74B-9BEE-616D13F1433E}" type="pres">
      <dgm:prSet presAssocID="{7A8484B2-6EE2-48D2-ABF3-A60158AC4017}" presName="node" presStyleLbl="node1" presStyleIdx="5" presStyleCnt="6">
        <dgm:presLayoutVars>
          <dgm:bulletEnabled val="1"/>
        </dgm:presLayoutVars>
      </dgm:prSet>
      <dgm:spPr/>
    </dgm:pt>
  </dgm:ptLst>
  <dgm:cxnLst>
    <dgm:cxn modelId="{488D7411-1AE1-4266-B97D-7A5204295D24}" srcId="{44496B9B-D7E4-47AC-8175-8272C632167E}" destId="{481649DD-A1E5-4276-9769-A00554F6600B}" srcOrd="2" destOrd="0" parTransId="{0694F5DC-F10B-47E9-BFCF-2AE84C203CA6}" sibTransId="{780A98A7-834C-4458-A7E5-4E89C7C898C0}"/>
    <dgm:cxn modelId="{91F71817-FF45-4322-BBF0-4D4DBE2A1B8F}" srcId="{44496B9B-D7E4-47AC-8175-8272C632167E}" destId="{5E1E3984-2911-4CB2-B6D7-445092132B3B}" srcOrd="3" destOrd="0" parTransId="{8ABDCB49-939B-4EAF-8989-E855F5E1BDB1}" sibTransId="{FB943BEF-211B-487F-944F-8056533B21EE}"/>
    <dgm:cxn modelId="{375D6234-A20A-D84B-A2A4-602D96250781}" type="presOf" srcId="{7A8484B2-6EE2-48D2-ABF3-A60158AC4017}" destId="{C28F5404-2A92-E74B-9BEE-616D13F1433E}" srcOrd="0" destOrd="0" presId="urn:microsoft.com/office/officeart/2005/8/layout/default"/>
    <dgm:cxn modelId="{A0F02835-ACFF-45AD-A9F4-BFB0F80E8A9E}" srcId="{44496B9B-D7E4-47AC-8175-8272C632167E}" destId="{8A097D34-4ADC-4340-BE2E-8091437BD02A}" srcOrd="4" destOrd="0" parTransId="{5F61A42D-1006-4C87-A791-00CA51ED5F3F}" sibTransId="{47BF2723-8063-4E3F-9C78-73A8A1A889D3}"/>
    <dgm:cxn modelId="{5F566346-0DCE-924B-8A00-9AF36EEC9CC5}" type="presOf" srcId="{5E1E3984-2911-4CB2-B6D7-445092132B3B}" destId="{AA9AA405-1CCA-C844-9067-A9096E4FD5D3}" srcOrd="0" destOrd="0" presId="urn:microsoft.com/office/officeart/2005/8/layout/default"/>
    <dgm:cxn modelId="{72E8CA4C-675F-084D-BE86-7650390482BD}" type="presOf" srcId="{44496B9B-D7E4-47AC-8175-8272C632167E}" destId="{66BEC4CC-23F2-0346-A1E9-D758B4DFBEC2}" srcOrd="0" destOrd="0" presId="urn:microsoft.com/office/officeart/2005/8/layout/default"/>
    <dgm:cxn modelId="{522BDD4E-7F11-564A-81BC-9CF092282DB8}" type="presOf" srcId="{1EF5DAB1-A8B7-402C-BC2A-2486CD3790E9}" destId="{5B006333-96E6-7B44-8351-3B24E57AAC04}" srcOrd="0" destOrd="0" presId="urn:microsoft.com/office/officeart/2005/8/layout/default"/>
    <dgm:cxn modelId="{5945C86C-8DF3-E441-B5C3-CED26BDE2E91}" type="presOf" srcId="{83388775-BEC3-4D8C-A6FE-FB4FB33C95E2}" destId="{EF3D9927-09AA-1C47-BC27-2A87C187D63E}" srcOrd="0" destOrd="0" presId="urn:microsoft.com/office/officeart/2005/8/layout/default"/>
    <dgm:cxn modelId="{D5448785-79EB-FC47-97B1-66D1CAFB924F}" type="presOf" srcId="{481649DD-A1E5-4276-9769-A00554F6600B}" destId="{FAD8B9C7-777A-3D47-875D-F2D0BCF2EDE4}" srcOrd="0" destOrd="0" presId="urn:microsoft.com/office/officeart/2005/8/layout/default"/>
    <dgm:cxn modelId="{EF515188-72A9-40DD-97EB-82EE4929BBF5}" srcId="{44496B9B-D7E4-47AC-8175-8272C632167E}" destId="{83388775-BEC3-4D8C-A6FE-FB4FB33C95E2}" srcOrd="0" destOrd="0" parTransId="{7CBA799A-A56F-4372-8AEE-813F0CD2A2B5}" sibTransId="{4EE9A39B-5BC8-42AB-B734-B1058FD600F6}"/>
    <dgm:cxn modelId="{892C2FA2-52AC-094F-9B4E-701C9504025E}" type="presOf" srcId="{8A097D34-4ADC-4340-BE2E-8091437BD02A}" destId="{E733120C-4A55-9440-B9E3-BF3B748F7D9D}" srcOrd="0" destOrd="0" presId="urn:microsoft.com/office/officeart/2005/8/layout/default"/>
    <dgm:cxn modelId="{CD94A4C0-A91F-4E6E-9BFA-2A2724D3257D}" srcId="{44496B9B-D7E4-47AC-8175-8272C632167E}" destId="{7A8484B2-6EE2-48D2-ABF3-A60158AC4017}" srcOrd="5" destOrd="0" parTransId="{D2363734-B420-4024-9AAF-D6A85870CC45}" sibTransId="{546114BB-57AC-4177-ABA7-B71FCA9E4AE5}"/>
    <dgm:cxn modelId="{AAE3CAD0-98E9-4949-B001-A39F90F9C822}" srcId="{44496B9B-D7E4-47AC-8175-8272C632167E}" destId="{1EF5DAB1-A8B7-402C-BC2A-2486CD3790E9}" srcOrd="1" destOrd="0" parTransId="{2CFEBD16-7D95-4EEE-BA57-CCC641E36163}" sibTransId="{806A1556-1D6D-4B0D-8952-3C37017935C3}"/>
    <dgm:cxn modelId="{5CA4F05B-D9E8-E248-9864-E375D967667B}" type="presParOf" srcId="{66BEC4CC-23F2-0346-A1E9-D758B4DFBEC2}" destId="{EF3D9927-09AA-1C47-BC27-2A87C187D63E}" srcOrd="0" destOrd="0" presId="urn:microsoft.com/office/officeart/2005/8/layout/default"/>
    <dgm:cxn modelId="{F08EEE29-9CA0-7048-8BAC-71B17A004AD0}" type="presParOf" srcId="{66BEC4CC-23F2-0346-A1E9-D758B4DFBEC2}" destId="{90F1908D-DF56-5E46-A124-3AAAA5F4BB8A}" srcOrd="1" destOrd="0" presId="urn:microsoft.com/office/officeart/2005/8/layout/default"/>
    <dgm:cxn modelId="{811E037F-6C5F-0748-95A4-B648DD9B3F48}" type="presParOf" srcId="{66BEC4CC-23F2-0346-A1E9-D758B4DFBEC2}" destId="{5B006333-96E6-7B44-8351-3B24E57AAC04}" srcOrd="2" destOrd="0" presId="urn:microsoft.com/office/officeart/2005/8/layout/default"/>
    <dgm:cxn modelId="{8336CDE4-E205-6640-8A64-9255446D7554}" type="presParOf" srcId="{66BEC4CC-23F2-0346-A1E9-D758B4DFBEC2}" destId="{C85C28B9-67B6-6342-A277-12103FA17D08}" srcOrd="3" destOrd="0" presId="urn:microsoft.com/office/officeart/2005/8/layout/default"/>
    <dgm:cxn modelId="{14672359-1E8C-1340-A865-217A9AAFD4E7}" type="presParOf" srcId="{66BEC4CC-23F2-0346-A1E9-D758B4DFBEC2}" destId="{FAD8B9C7-777A-3D47-875D-F2D0BCF2EDE4}" srcOrd="4" destOrd="0" presId="urn:microsoft.com/office/officeart/2005/8/layout/default"/>
    <dgm:cxn modelId="{DFD7884F-BBEA-A44A-86B4-B9964C68DF44}" type="presParOf" srcId="{66BEC4CC-23F2-0346-A1E9-D758B4DFBEC2}" destId="{0B08EE62-ED98-B145-A887-C57012806245}" srcOrd="5" destOrd="0" presId="urn:microsoft.com/office/officeart/2005/8/layout/default"/>
    <dgm:cxn modelId="{D59F519D-C95B-4E45-B9F1-DDF46F9DEA98}" type="presParOf" srcId="{66BEC4CC-23F2-0346-A1E9-D758B4DFBEC2}" destId="{AA9AA405-1CCA-C844-9067-A9096E4FD5D3}" srcOrd="6" destOrd="0" presId="urn:microsoft.com/office/officeart/2005/8/layout/default"/>
    <dgm:cxn modelId="{9DD00A67-9113-4745-B8EB-4329D0872FF7}" type="presParOf" srcId="{66BEC4CC-23F2-0346-A1E9-D758B4DFBEC2}" destId="{E5D4E49A-1D9C-EA4B-909A-9B76134F6B91}" srcOrd="7" destOrd="0" presId="urn:microsoft.com/office/officeart/2005/8/layout/default"/>
    <dgm:cxn modelId="{C96BB04E-5BD1-2340-9F8B-25519E7134F3}" type="presParOf" srcId="{66BEC4CC-23F2-0346-A1E9-D758B4DFBEC2}" destId="{E733120C-4A55-9440-B9E3-BF3B748F7D9D}" srcOrd="8" destOrd="0" presId="urn:microsoft.com/office/officeart/2005/8/layout/default"/>
    <dgm:cxn modelId="{29B1C6E7-615A-DC4D-AADA-A94BF0E39A18}" type="presParOf" srcId="{66BEC4CC-23F2-0346-A1E9-D758B4DFBEC2}" destId="{9B7BE370-9FC1-1749-8161-2DA824B58072}" srcOrd="9" destOrd="0" presId="urn:microsoft.com/office/officeart/2005/8/layout/default"/>
    <dgm:cxn modelId="{2D5CE5DB-7C0B-384D-8772-2E774C0A3DBB}" type="presParOf" srcId="{66BEC4CC-23F2-0346-A1E9-D758B4DFBEC2}" destId="{C28F5404-2A92-E74B-9BEE-616D13F1433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496B9B-D7E4-47AC-8175-8272C632167E}"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3388775-BEC3-4D8C-A6FE-FB4FB33C95E2}">
      <dgm:prSet/>
      <dgm:spPr>
        <a:solidFill>
          <a:schemeClr val="accent6">
            <a:lumMod val="75000"/>
          </a:schemeClr>
        </a:solidFill>
      </dgm:spPr>
      <dgm:t>
        <a:bodyPr/>
        <a:lstStyle/>
        <a:p>
          <a:r>
            <a:rPr lang="en-GB" b="1" dirty="0"/>
            <a:t>TECHNOLOGICAL: </a:t>
          </a:r>
          <a:r>
            <a:rPr lang="en-GB" dirty="0"/>
            <a:t>Technology allows online consultations, digital market, and meeting with clients via social media.</a:t>
          </a:r>
          <a:br>
            <a:rPr lang="en-GB" dirty="0"/>
          </a:br>
          <a:endParaRPr lang="en-US" dirty="0"/>
        </a:p>
      </dgm:t>
    </dgm:pt>
    <dgm:pt modelId="{7CBA799A-A56F-4372-8AEE-813F0CD2A2B5}" type="parTrans" cxnId="{EF515188-72A9-40DD-97EB-82EE4929BBF5}">
      <dgm:prSet/>
      <dgm:spPr/>
      <dgm:t>
        <a:bodyPr/>
        <a:lstStyle/>
        <a:p>
          <a:endParaRPr lang="en-US"/>
        </a:p>
      </dgm:t>
    </dgm:pt>
    <dgm:pt modelId="{4EE9A39B-5BC8-42AB-B734-B1058FD600F6}" type="sibTrans" cxnId="{EF515188-72A9-40DD-97EB-82EE4929BBF5}">
      <dgm:prSet/>
      <dgm:spPr/>
      <dgm:t>
        <a:bodyPr/>
        <a:lstStyle/>
        <a:p>
          <a:endParaRPr lang="en-US"/>
        </a:p>
      </dgm:t>
    </dgm:pt>
    <dgm:pt modelId="{1EF5DAB1-A8B7-402C-BC2A-2486CD3790E9}">
      <dgm:prSet/>
      <dgm:spPr>
        <a:solidFill>
          <a:schemeClr val="accent6">
            <a:lumMod val="60000"/>
            <a:lumOff val="40000"/>
          </a:schemeClr>
        </a:solidFill>
      </dgm:spPr>
      <dgm:t>
        <a:bodyPr/>
        <a:lstStyle/>
        <a:p>
          <a:r>
            <a:rPr lang="en-GB" b="1" dirty="0">
              <a:solidFill>
                <a:schemeClr val="tx1"/>
              </a:solidFill>
            </a:rPr>
            <a:t>Strategy: </a:t>
          </a:r>
          <a:r>
            <a:rPr lang="en-GB" dirty="0"/>
            <a:t>Use social media, and video calls to promote and sell services.</a:t>
          </a:r>
          <a:endParaRPr lang="en-US" dirty="0"/>
        </a:p>
      </dgm:t>
    </dgm:pt>
    <dgm:pt modelId="{2CFEBD16-7D95-4EEE-BA57-CCC641E36163}" type="parTrans" cxnId="{AAE3CAD0-98E9-4949-B001-A39F90F9C822}">
      <dgm:prSet/>
      <dgm:spPr/>
      <dgm:t>
        <a:bodyPr/>
        <a:lstStyle/>
        <a:p>
          <a:endParaRPr lang="en-US"/>
        </a:p>
      </dgm:t>
    </dgm:pt>
    <dgm:pt modelId="{806A1556-1D6D-4B0D-8952-3C37017935C3}" type="sibTrans" cxnId="{AAE3CAD0-98E9-4949-B001-A39F90F9C822}">
      <dgm:prSet/>
      <dgm:spPr/>
      <dgm:t>
        <a:bodyPr/>
        <a:lstStyle/>
        <a:p>
          <a:endParaRPr lang="en-US"/>
        </a:p>
      </dgm:t>
    </dgm:pt>
    <dgm:pt modelId="{481649DD-A1E5-4276-9769-A00554F6600B}">
      <dgm:prSet/>
      <dgm:spPr>
        <a:solidFill>
          <a:schemeClr val="tx2">
            <a:lumMod val="25000"/>
            <a:lumOff val="75000"/>
          </a:schemeClr>
        </a:solidFill>
      </dgm:spPr>
      <dgm:t>
        <a:bodyPr/>
        <a:lstStyle/>
        <a:p>
          <a:r>
            <a:rPr lang="en-GB" b="1" dirty="0"/>
            <a:t>ENVIROMENTAL: </a:t>
          </a:r>
          <a:r>
            <a:rPr lang="en-GB" dirty="0"/>
            <a:t>Clients are more interested in sustainable tourism and eco-friendly travel options.</a:t>
          </a:r>
          <a:br>
            <a:rPr lang="en-GB" dirty="0"/>
          </a:br>
          <a:endParaRPr lang="en-US" dirty="0"/>
        </a:p>
      </dgm:t>
    </dgm:pt>
    <dgm:pt modelId="{0694F5DC-F10B-47E9-BFCF-2AE84C203CA6}" type="parTrans" cxnId="{488D7411-1AE1-4266-B97D-7A5204295D24}">
      <dgm:prSet/>
      <dgm:spPr/>
      <dgm:t>
        <a:bodyPr/>
        <a:lstStyle/>
        <a:p>
          <a:endParaRPr lang="en-US"/>
        </a:p>
      </dgm:t>
    </dgm:pt>
    <dgm:pt modelId="{780A98A7-834C-4458-A7E5-4E89C7C898C0}" type="sibTrans" cxnId="{488D7411-1AE1-4266-B97D-7A5204295D24}">
      <dgm:prSet/>
      <dgm:spPr/>
      <dgm:t>
        <a:bodyPr/>
        <a:lstStyle/>
        <a:p>
          <a:endParaRPr lang="en-US"/>
        </a:p>
      </dgm:t>
    </dgm:pt>
    <dgm:pt modelId="{5E1E3984-2911-4CB2-B6D7-445092132B3B}">
      <dgm:prSet/>
      <dgm:spPr>
        <a:solidFill>
          <a:schemeClr val="tx2">
            <a:lumMod val="25000"/>
            <a:lumOff val="75000"/>
          </a:schemeClr>
        </a:solidFill>
      </dgm:spPr>
      <dgm:t>
        <a:bodyPr/>
        <a:lstStyle/>
        <a:p>
          <a:r>
            <a:rPr lang="en-GB" b="1" dirty="0">
              <a:solidFill>
                <a:schemeClr val="tx1"/>
              </a:solidFill>
            </a:rPr>
            <a:t>Strategy: </a:t>
          </a:r>
          <a:r>
            <a:rPr lang="en-GB" dirty="0"/>
            <a:t>Recommend sustainable hotels, transport, and local experience.</a:t>
          </a:r>
          <a:br>
            <a:rPr lang="en-GB" dirty="0"/>
          </a:br>
          <a:br>
            <a:rPr lang="en-GB" dirty="0"/>
          </a:br>
          <a:endParaRPr lang="en-US" dirty="0"/>
        </a:p>
      </dgm:t>
    </dgm:pt>
    <dgm:pt modelId="{8ABDCB49-939B-4EAF-8989-E855F5E1BDB1}" type="parTrans" cxnId="{91F71817-FF45-4322-BBF0-4D4DBE2A1B8F}">
      <dgm:prSet/>
      <dgm:spPr/>
      <dgm:t>
        <a:bodyPr/>
        <a:lstStyle/>
        <a:p>
          <a:endParaRPr lang="en-US"/>
        </a:p>
      </dgm:t>
    </dgm:pt>
    <dgm:pt modelId="{FB943BEF-211B-487F-944F-8056533B21EE}" type="sibTrans" cxnId="{91F71817-FF45-4322-BBF0-4D4DBE2A1B8F}">
      <dgm:prSet/>
      <dgm:spPr/>
      <dgm:t>
        <a:bodyPr/>
        <a:lstStyle/>
        <a:p>
          <a:endParaRPr lang="en-US"/>
        </a:p>
      </dgm:t>
    </dgm:pt>
    <dgm:pt modelId="{8A097D34-4ADC-4340-BE2E-8091437BD02A}">
      <dgm:prSet/>
      <dgm:spPr>
        <a:solidFill>
          <a:schemeClr val="accent5">
            <a:lumMod val="60000"/>
            <a:lumOff val="40000"/>
          </a:schemeClr>
        </a:solidFill>
      </dgm:spPr>
      <dgm:t>
        <a:bodyPr/>
        <a:lstStyle/>
        <a:p>
          <a:r>
            <a:rPr lang="en-GB" b="1" dirty="0"/>
            <a:t>LEGAL: </a:t>
          </a:r>
          <a:r>
            <a:rPr lang="en-GB" dirty="0"/>
            <a:t>La Dolce Italy needs to follow the UK laws such as GDPR and customer protection to operate legally and builds trust.</a:t>
          </a:r>
          <a:br>
            <a:rPr lang="en-GB" dirty="0"/>
          </a:br>
          <a:endParaRPr lang="en-US" dirty="0"/>
        </a:p>
      </dgm:t>
    </dgm:pt>
    <dgm:pt modelId="{5F61A42D-1006-4C87-A791-00CA51ED5F3F}" type="parTrans" cxnId="{A0F02835-ACFF-45AD-A9F4-BFB0F80E8A9E}">
      <dgm:prSet/>
      <dgm:spPr/>
      <dgm:t>
        <a:bodyPr/>
        <a:lstStyle/>
        <a:p>
          <a:endParaRPr lang="en-US"/>
        </a:p>
      </dgm:t>
    </dgm:pt>
    <dgm:pt modelId="{47BF2723-8063-4E3F-9C78-73A8A1A889D3}" type="sibTrans" cxnId="{A0F02835-ACFF-45AD-A9F4-BFB0F80E8A9E}">
      <dgm:prSet/>
      <dgm:spPr/>
      <dgm:t>
        <a:bodyPr/>
        <a:lstStyle/>
        <a:p>
          <a:endParaRPr lang="en-US"/>
        </a:p>
      </dgm:t>
    </dgm:pt>
    <dgm:pt modelId="{7A8484B2-6EE2-48D2-ABF3-A60158AC4017}">
      <dgm:prSet/>
      <dgm:spPr>
        <a:solidFill>
          <a:schemeClr val="accent5">
            <a:lumMod val="20000"/>
            <a:lumOff val="80000"/>
          </a:schemeClr>
        </a:solidFill>
      </dgm:spPr>
      <dgm:t>
        <a:bodyPr/>
        <a:lstStyle/>
        <a:p>
          <a:r>
            <a:rPr lang="en-GB" b="1" dirty="0">
              <a:solidFill>
                <a:schemeClr val="tx1"/>
              </a:solidFill>
            </a:rPr>
            <a:t>Strategy: </a:t>
          </a:r>
          <a:r>
            <a:rPr lang="en-GB" dirty="0"/>
            <a:t>Protect customer data and provide clear terms and conditions.</a:t>
          </a:r>
          <a:br>
            <a:rPr lang="en-GB" dirty="0"/>
          </a:br>
          <a:endParaRPr lang="en-US" dirty="0"/>
        </a:p>
      </dgm:t>
    </dgm:pt>
    <dgm:pt modelId="{D2363734-B420-4024-9AAF-D6A85870CC45}" type="parTrans" cxnId="{CD94A4C0-A91F-4E6E-9BFA-2A2724D3257D}">
      <dgm:prSet/>
      <dgm:spPr/>
      <dgm:t>
        <a:bodyPr/>
        <a:lstStyle/>
        <a:p>
          <a:endParaRPr lang="en-US"/>
        </a:p>
      </dgm:t>
    </dgm:pt>
    <dgm:pt modelId="{546114BB-57AC-4177-ABA7-B71FCA9E4AE5}" type="sibTrans" cxnId="{CD94A4C0-A91F-4E6E-9BFA-2A2724D3257D}">
      <dgm:prSet/>
      <dgm:spPr/>
      <dgm:t>
        <a:bodyPr/>
        <a:lstStyle/>
        <a:p>
          <a:endParaRPr lang="en-US"/>
        </a:p>
      </dgm:t>
    </dgm:pt>
    <dgm:pt modelId="{66BEC4CC-23F2-0346-A1E9-D758B4DFBEC2}" type="pres">
      <dgm:prSet presAssocID="{44496B9B-D7E4-47AC-8175-8272C632167E}" presName="diagram" presStyleCnt="0">
        <dgm:presLayoutVars>
          <dgm:dir/>
          <dgm:resizeHandles val="exact"/>
        </dgm:presLayoutVars>
      </dgm:prSet>
      <dgm:spPr/>
    </dgm:pt>
    <dgm:pt modelId="{EF3D9927-09AA-1C47-BC27-2A87C187D63E}" type="pres">
      <dgm:prSet presAssocID="{83388775-BEC3-4D8C-A6FE-FB4FB33C95E2}" presName="node" presStyleLbl="node1" presStyleIdx="0" presStyleCnt="6">
        <dgm:presLayoutVars>
          <dgm:bulletEnabled val="1"/>
        </dgm:presLayoutVars>
      </dgm:prSet>
      <dgm:spPr/>
    </dgm:pt>
    <dgm:pt modelId="{90F1908D-DF56-5E46-A124-3AAAA5F4BB8A}" type="pres">
      <dgm:prSet presAssocID="{4EE9A39B-5BC8-42AB-B734-B1058FD600F6}" presName="sibTrans" presStyleCnt="0"/>
      <dgm:spPr/>
    </dgm:pt>
    <dgm:pt modelId="{5B006333-96E6-7B44-8351-3B24E57AAC04}" type="pres">
      <dgm:prSet presAssocID="{1EF5DAB1-A8B7-402C-BC2A-2486CD3790E9}" presName="node" presStyleLbl="node1" presStyleIdx="1" presStyleCnt="6">
        <dgm:presLayoutVars>
          <dgm:bulletEnabled val="1"/>
        </dgm:presLayoutVars>
      </dgm:prSet>
      <dgm:spPr/>
    </dgm:pt>
    <dgm:pt modelId="{C85C28B9-67B6-6342-A277-12103FA17D08}" type="pres">
      <dgm:prSet presAssocID="{806A1556-1D6D-4B0D-8952-3C37017935C3}" presName="sibTrans" presStyleCnt="0"/>
      <dgm:spPr/>
    </dgm:pt>
    <dgm:pt modelId="{FAD8B9C7-777A-3D47-875D-F2D0BCF2EDE4}" type="pres">
      <dgm:prSet presAssocID="{481649DD-A1E5-4276-9769-A00554F6600B}" presName="node" presStyleLbl="node1" presStyleIdx="2" presStyleCnt="6">
        <dgm:presLayoutVars>
          <dgm:bulletEnabled val="1"/>
        </dgm:presLayoutVars>
      </dgm:prSet>
      <dgm:spPr/>
    </dgm:pt>
    <dgm:pt modelId="{0B08EE62-ED98-B145-A887-C57012806245}" type="pres">
      <dgm:prSet presAssocID="{780A98A7-834C-4458-A7E5-4E89C7C898C0}" presName="sibTrans" presStyleCnt="0"/>
      <dgm:spPr/>
    </dgm:pt>
    <dgm:pt modelId="{AA9AA405-1CCA-C844-9067-A9096E4FD5D3}" type="pres">
      <dgm:prSet presAssocID="{5E1E3984-2911-4CB2-B6D7-445092132B3B}" presName="node" presStyleLbl="node1" presStyleIdx="3" presStyleCnt="6">
        <dgm:presLayoutVars>
          <dgm:bulletEnabled val="1"/>
        </dgm:presLayoutVars>
      </dgm:prSet>
      <dgm:spPr/>
    </dgm:pt>
    <dgm:pt modelId="{E5D4E49A-1D9C-EA4B-909A-9B76134F6B91}" type="pres">
      <dgm:prSet presAssocID="{FB943BEF-211B-487F-944F-8056533B21EE}" presName="sibTrans" presStyleCnt="0"/>
      <dgm:spPr/>
    </dgm:pt>
    <dgm:pt modelId="{E733120C-4A55-9440-B9E3-BF3B748F7D9D}" type="pres">
      <dgm:prSet presAssocID="{8A097D34-4ADC-4340-BE2E-8091437BD02A}" presName="node" presStyleLbl="node1" presStyleIdx="4" presStyleCnt="6">
        <dgm:presLayoutVars>
          <dgm:bulletEnabled val="1"/>
        </dgm:presLayoutVars>
      </dgm:prSet>
      <dgm:spPr/>
    </dgm:pt>
    <dgm:pt modelId="{9B7BE370-9FC1-1749-8161-2DA824B58072}" type="pres">
      <dgm:prSet presAssocID="{47BF2723-8063-4E3F-9C78-73A8A1A889D3}" presName="sibTrans" presStyleCnt="0"/>
      <dgm:spPr/>
    </dgm:pt>
    <dgm:pt modelId="{C28F5404-2A92-E74B-9BEE-616D13F1433E}" type="pres">
      <dgm:prSet presAssocID="{7A8484B2-6EE2-48D2-ABF3-A60158AC4017}" presName="node" presStyleLbl="node1" presStyleIdx="5" presStyleCnt="6">
        <dgm:presLayoutVars>
          <dgm:bulletEnabled val="1"/>
        </dgm:presLayoutVars>
      </dgm:prSet>
      <dgm:spPr/>
    </dgm:pt>
  </dgm:ptLst>
  <dgm:cxnLst>
    <dgm:cxn modelId="{488D7411-1AE1-4266-B97D-7A5204295D24}" srcId="{44496B9B-D7E4-47AC-8175-8272C632167E}" destId="{481649DD-A1E5-4276-9769-A00554F6600B}" srcOrd="2" destOrd="0" parTransId="{0694F5DC-F10B-47E9-BFCF-2AE84C203CA6}" sibTransId="{780A98A7-834C-4458-A7E5-4E89C7C898C0}"/>
    <dgm:cxn modelId="{91F71817-FF45-4322-BBF0-4D4DBE2A1B8F}" srcId="{44496B9B-D7E4-47AC-8175-8272C632167E}" destId="{5E1E3984-2911-4CB2-B6D7-445092132B3B}" srcOrd="3" destOrd="0" parTransId="{8ABDCB49-939B-4EAF-8989-E855F5E1BDB1}" sibTransId="{FB943BEF-211B-487F-944F-8056533B21EE}"/>
    <dgm:cxn modelId="{375D6234-A20A-D84B-A2A4-602D96250781}" type="presOf" srcId="{7A8484B2-6EE2-48D2-ABF3-A60158AC4017}" destId="{C28F5404-2A92-E74B-9BEE-616D13F1433E}" srcOrd="0" destOrd="0" presId="urn:microsoft.com/office/officeart/2005/8/layout/default"/>
    <dgm:cxn modelId="{A0F02835-ACFF-45AD-A9F4-BFB0F80E8A9E}" srcId="{44496B9B-D7E4-47AC-8175-8272C632167E}" destId="{8A097D34-4ADC-4340-BE2E-8091437BD02A}" srcOrd="4" destOrd="0" parTransId="{5F61A42D-1006-4C87-A791-00CA51ED5F3F}" sibTransId="{47BF2723-8063-4E3F-9C78-73A8A1A889D3}"/>
    <dgm:cxn modelId="{5F566346-0DCE-924B-8A00-9AF36EEC9CC5}" type="presOf" srcId="{5E1E3984-2911-4CB2-B6D7-445092132B3B}" destId="{AA9AA405-1CCA-C844-9067-A9096E4FD5D3}" srcOrd="0" destOrd="0" presId="urn:microsoft.com/office/officeart/2005/8/layout/default"/>
    <dgm:cxn modelId="{72E8CA4C-675F-084D-BE86-7650390482BD}" type="presOf" srcId="{44496B9B-D7E4-47AC-8175-8272C632167E}" destId="{66BEC4CC-23F2-0346-A1E9-D758B4DFBEC2}" srcOrd="0" destOrd="0" presId="urn:microsoft.com/office/officeart/2005/8/layout/default"/>
    <dgm:cxn modelId="{522BDD4E-7F11-564A-81BC-9CF092282DB8}" type="presOf" srcId="{1EF5DAB1-A8B7-402C-BC2A-2486CD3790E9}" destId="{5B006333-96E6-7B44-8351-3B24E57AAC04}" srcOrd="0" destOrd="0" presId="urn:microsoft.com/office/officeart/2005/8/layout/default"/>
    <dgm:cxn modelId="{5945C86C-8DF3-E441-B5C3-CED26BDE2E91}" type="presOf" srcId="{83388775-BEC3-4D8C-A6FE-FB4FB33C95E2}" destId="{EF3D9927-09AA-1C47-BC27-2A87C187D63E}" srcOrd="0" destOrd="0" presId="urn:microsoft.com/office/officeart/2005/8/layout/default"/>
    <dgm:cxn modelId="{D5448785-79EB-FC47-97B1-66D1CAFB924F}" type="presOf" srcId="{481649DD-A1E5-4276-9769-A00554F6600B}" destId="{FAD8B9C7-777A-3D47-875D-F2D0BCF2EDE4}" srcOrd="0" destOrd="0" presId="urn:microsoft.com/office/officeart/2005/8/layout/default"/>
    <dgm:cxn modelId="{EF515188-72A9-40DD-97EB-82EE4929BBF5}" srcId="{44496B9B-D7E4-47AC-8175-8272C632167E}" destId="{83388775-BEC3-4D8C-A6FE-FB4FB33C95E2}" srcOrd="0" destOrd="0" parTransId="{7CBA799A-A56F-4372-8AEE-813F0CD2A2B5}" sibTransId="{4EE9A39B-5BC8-42AB-B734-B1058FD600F6}"/>
    <dgm:cxn modelId="{892C2FA2-52AC-094F-9B4E-701C9504025E}" type="presOf" srcId="{8A097D34-4ADC-4340-BE2E-8091437BD02A}" destId="{E733120C-4A55-9440-B9E3-BF3B748F7D9D}" srcOrd="0" destOrd="0" presId="urn:microsoft.com/office/officeart/2005/8/layout/default"/>
    <dgm:cxn modelId="{CD94A4C0-A91F-4E6E-9BFA-2A2724D3257D}" srcId="{44496B9B-D7E4-47AC-8175-8272C632167E}" destId="{7A8484B2-6EE2-48D2-ABF3-A60158AC4017}" srcOrd="5" destOrd="0" parTransId="{D2363734-B420-4024-9AAF-D6A85870CC45}" sibTransId="{546114BB-57AC-4177-ABA7-B71FCA9E4AE5}"/>
    <dgm:cxn modelId="{AAE3CAD0-98E9-4949-B001-A39F90F9C822}" srcId="{44496B9B-D7E4-47AC-8175-8272C632167E}" destId="{1EF5DAB1-A8B7-402C-BC2A-2486CD3790E9}" srcOrd="1" destOrd="0" parTransId="{2CFEBD16-7D95-4EEE-BA57-CCC641E36163}" sibTransId="{806A1556-1D6D-4B0D-8952-3C37017935C3}"/>
    <dgm:cxn modelId="{5CA4F05B-D9E8-E248-9864-E375D967667B}" type="presParOf" srcId="{66BEC4CC-23F2-0346-A1E9-D758B4DFBEC2}" destId="{EF3D9927-09AA-1C47-BC27-2A87C187D63E}" srcOrd="0" destOrd="0" presId="urn:microsoft.com/office/officeart/2005/8/layout/default"/>
    <dgm:cxn modelId="{F08EEE29-9CA0-7048-8BAC-71B17A004AD0}" type="presParOf" srcId="{66BEC4CC-23F2-0346-A1E9-D758B4DFBEC2}" destId="{90F1908D-DF56-5E46-A124-3AAAA5F4BB8A}" srcOrd="1" destOrd="0" presId="urn:microsoft.com/office/officeart/2005/8/layout/default"/>
    <dgm:cxn modelId="{811E037F-6C5F-0748-95A4-B648DD9B3F48}" type="presParOf" srcId="{66BEC4CC-23F2-0346-A1E9-D758B4DFBEC2}" destId="{5B006333-96E6-7B44-8351-3B24E57AAC04}" srcOrd="2" destOrd="0" presId="urn:microsoft.com/office/officeart/2005/8/layout/default"/>
    <dgm:cxn modelId="{8336CDE4-E205-6640-8A64-9255446D7554}" type="presParOf" srcId="{66BEC4CC-23F2-0346-A1E9-D758B4DFBEC2}" destId="{C85C28B9-67B6-6342-A277-12103FA17D08}" srcOrd="3" destOrd="0" presId="urn:microsoft.com/office/officeart/2005/8/layout/default"/>
    <dgm:cxn modelId="{14672359-1E8C-1340-A865-217A9AAFD4E7}" type="presParOf" srcId="{66BEC4CC-23F2-0346-A1E9-D758B4DFBEC2}" destId="{FAD8B9C7-777A-3D47-875D-F2D0BCF2EDE4}" srcOrd="4" destOrd="0" presId="urn:microsoft.com/office/officeart/2005/8/layout/default"/>
    <dgm:cxn modelId="{DFD7884F-BBEA-A44A-86B4-B9964C68DF44}" type="presParOf" srcId="{66BEC4CC-23F2-0346-A1E9-D758B4DFBEC2}" destId="{0B08EE62-ED98-B145-A887-C57012806245}" srcOrd="5" destOrd="0" presId="urn:microsoft.com/office/officeart/2005/8/layout/default"/>
    <dgm:cxn modelId="{D59F519D-C95B-4E45-B9F1-DDF46F9DEA98}" type="presParOf" srcId="{66BEC4CC-23F2-0346-A1E9-D758B4DFBEC2}" destId="{AA9AA405-1CCA-C844-9067-A9096E4FD5D3}" srcOrd="6" destOrd="0" presId="urn:microsoft.com/office/officeart/2005/8/layout/default"/>
    <dgm:cxn modelId="{9DD00A67-9113-4745-B8EB-4329D0872FF7}" type="presParOf" srcId="{66BEC4CC-23F2-0346-A1E9-D758B4DFBEC2}" destId="{E5D4E49A-1D9C-EA4B-909A-9B76134F6B91}" srcOrd="7" destOrd="0" presId="urn:microsoft.com/office/officeart/2005/8/layout/default"/>
    <dgm:cxn modelId="{C96BB04E-5BD1-2340-9F8B-25519E7134F3}" type="presParOf" srcId="{66BEC4CC-23F2-0346-A1E9-D758B4DFBEC2}" destId="{E733120C-4A55-9440-B9E3-BF3B748F7D9D}" srcOrd="8" destOrd="0" presId="urn:microsoft.com/office/officeart/2005/8/layout/default"/>
    <dgm:cxn modelId="{29B1C6E7-615A-DC4D-AADA-A94BF0E39A18}" type="presParOf" srcId="{66BEC4CC-23F2-0346-A1E9-D758B4DFBEC2}" destId="{9B7BE370-9FC1-1749-8161-2DA824B58072}" srcOrd="9" destOrd="0" presId="urn:microsoft.com/office/officeart/2005/8/layout/default"/>
    <dgm:cxn modelId="{2D5CE5DB-7C0B-384D-8772-2E774C0A3DBB}" type="presParOf" srcId="{66BEC4CC-23F2-0346-A1E9-D758B4DFBEC2}" destId="{C28F5404-2A92-E74B-9BEE-616D13F1433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8155A-393E-AC4D-BB03-1960B4F51604}">
      <dsp:nvSpPr>
        <dsp:cNvPr id="0" name=""/>
        <dsp:cNvSpPr/>
      </dsp:nvSpPr>
      <dsp:spPr>
        <a:xfrm>
          <a:off x="0" y="207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8A5AB9-E931-754A-85BD-2DD07699000F}">
      <dsp:nvSpPr>
        <dsp:cNvPr id="0" name=""/>
        <dsp:cNvSpPr/>
      </dsp:nvSpPr>
      <dsp:spPr>
        <a:xfrm>
          <a:off x="0" y="2074"/>
          <a:ext cx="10515600" cy="70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i="0" kern="1200" dirty="0"/>
            <a:t>Introduction</a:t>
          </a:r>
          <a:endParaRPr lang="en-US" sz="2800" kern="1200" dirty="0"/>
        </a:p>
      </dsp:txBody>
      <dsp:txXfrm>
        <a:off x="0" y="2074"/>
        <a:ext cx="10515600" cy="707376"/>
      </dsp:txXfrm>
    </dsp:sp>
    <dsp:sp modelId="{B8A9B14E-D338-BF41-B23D-487B81195265}">
      <dsp:nvSpPr>
        <dsp:cNvPr id="0" name=""/>
        <dsp:cNvSpPr/>
      </dsp:nvSpPr>
      <dsp:spPr>
        <a:xfrm>
          <a:off x="0" y="70945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3E2AFB-4935-5D4E-8D3E-78562F00A4DE}">
      <dsp:nvSpPr>
        <dsp:cNvPr id="0" name=""/>
        <dsp:cNvSpPr/>
      </dsp:nvSpPr>
      <dsp:spPr>
        <a:xfrm>
          <a:off x="0" y="709450"/>
          <a:ext cx="10515600" cy="70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Overview of the Business Idea</a:t>
          </a:r>
          <a:endParaRPr lang="en-US" sz="2800" kern="1200" dirty="0"/>
        </a:p>
      </dsp:txBody>
      <dsp:txXfrm>
        <a:off x="0" y="709450"/>
        <a:ext cx="10515600" cy="707376"/>
      </dsp:txXfrm>
    </dsp:sp>
    <dsp:sp modelId="{65F29A61-5BCD-1B49-9285-C2EC6BC57E33}">
      <dsp:nvSpPr>
        <dsp:cNvPr id="0" name=""/>
        <dsp:cNvSpPr/>
      </dsp:nvSpPr>
      <dsp:spPr>
        <a:xfrm>
          <a:off x="0" y="141682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52B196-6861-CA4C-B773-AFD90A1263E1}">
      <dsp:nvSpPr>
        <dsp:cNvPr id="0" name=""/>
        <dsp:cNvSpPr/>
      </dsp:nvSpPr>
      <dsp:spPr>
        <a:xfrm>
          <a:off x="0" y="1416826"/>
          <a:ext cx="10515600" cy="70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Legal Format and Management Structure</a:t>
          </a:r>
          <a:endParaRPr lang="en-US" sz="2800" kern="1200" dirty="0"/>
        </a:p>
      </dsp:txBody>
      <dsp:txXfrm>
        <a:off x="0" y="1416826"/>
        <a:ext cx="10515600" cy="707376"/>
      </dsp:txXfrm>
    </dsp:sp>
    <dsp:sp modelId="{5AD00A4A-AA72-4141-9CCB-AA9DB193DCE8}">
      <dsp:nvSpPr>
        <dsp:cNvPr id="0" name=""/>
        <dsp:cNvSpPr/>
      </dsp:nvSpPr>
      <dsp:spPr>
        <a:xfrm>
          <a:off x="0" y="21242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636B21-D3C8-D64F-8186-0BBFE8B80735}">
      <dsp:nvSpPr>
        <dsp:cNvPr id="0" name=""/>
        <dsp:cNvSpPr/>
      </dsp:nvSpPr>
      <dsp:spPr>
        <a:xfrm>
          <a:off x="0" y="2124202"/>
          <a:ext cx="10515600" cy="70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PESTEL Analysis</a:t>
          </a:r>
          <a:endParaRPr lang="en-US" sz="2800" kern="1200" dirty="0"/>
        </a:p>
      </dsp:txBody>
      <dsp:txXfrm>
        <a:off x="0" y="2124202"/>
        <a:ext cx="10515600" cy="707376"/>
      </dsp:txXfrm>
    </dsp:sp>
    <dsp:sp modelId="{25E32D22-DC65-9A44-871C-4FEDE278862E}">
      <dsp:nvSpPr>
        <dsp:cNvPr id="0" name=""/>
        <dsp:cNvSpPr/>
      </dsp:nvSpPr>
      <dsp:spPr>
        <a:xfrm>
          <a:off x="0" y="283157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6F5C47-5FEB-E94D-B397-44AB6D1E90F2}">
      <dsp:nvSpPr>
        <dsp:cNvPr id="0" name=""/>
        <dsp:cNvSpPr/>
      </dsp:nvSpPr>
      <dsp:spPr>
        <a:xfrm>
          <a:off x="0" y="2831579"/>
          <a:ext cx="10515600" cy="70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Marketing Strategies</a:t>
          </a:r>
          <a:endParaRPr lang="en-US" sz="2800" kern="1200" dirty="0"/>
        </a:p>
      </dsp:txBody>
      <dsp:txXfrm>
        <a:off x="0" y="2831579"/>
        <a:ext cx="10515600" cy="707376"/>
      </dsp:txXfrm>
    </dsp:sp>
    <dsp:sp modelId="{A54CDC26-192E-C34D-B6AA-4BC5CB231852}">
      <dsp:nvSpPr>
        <dsp:cNvPr id="0" name=""/>
        <dsp:cNvSpPr/>
      </dsp:nvSpPr>
      <dsp:spPr>
        <a:xfrm>
          <a:off x="0" y="353895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1183E6-F4EA-A74C-BCBC-A872831729EF}">
      <dsp:nvSpPr>
        <dsp:cNvPr id="0" name=""/>
        <dsp:cNvSpPr/>
      </dsp:nvSpPr>
      <dsp:spPr>
        <a:xfrm>
          <a:off x="0" y="3538955"/>
          <a:ext cx="10515600" cy="70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Funding Requirements and Allocation</a:t>
          </a:r>
          <a:endParaRPr lang="en-US" sz="2800" kern="1200" dirty="0"/>
        </a:p>
      </dsp:txBody>
      <dsp:txXfrm>
        <a:off x="0" y="3538955"/>
        <a:ext cx="10515600" cy="707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23D9E-5B0E-9740-87AE-65BF0C56BA90}">
      <dsp:nvSpPr>
        <dsp:cNvPr id="0" name=""/>
        <dsp:cNvSpPr/>
      </dsp:nvSpPr>
      <dsp:spPr>
        <a:xfrm>
          <a:off x="1959996" y="1318532"/>
          <a:ext cx="3955595" cy="3955595"/>
        </a:xfrm>
        <a:prstGeom prst="ellipse">
          <a:avLst/>
        </a:prstGeom>
        <a:noFill/>
        <a:ln w="19050" cap="flat" cmpd="sng" algn="ctr">
          <a:solidFill>
            <a:schemeClr val="tx1">
              <a:lumMod val="85000"/>
              <a:lumOff val="15000"/>
            </a:schemeClr>
          </a:solidFill>
          <a:prstDash val="solid"/>
          <a:miter lim="800000"/>
        </a:ln>
        <a:effectLst>
          <a:outerShdw blurRad="50800" dist="50800" dir="5400000" algn="ctr" rotWithShape="0">
            <a:schemeClr val="tx2">
              <a:lumMod val="25000"/>
              <a:lumOff val="75000"/>
            </a:schemeClr>
          </a:outerShdw>
        </a:effectLst>
      </dsp:spPr>
      <dsp:style>
        <a:lnRef idx="2">
          <a:scrgbClr r="0" g="0" b="0"/>
        </a:lnRef>
        <a:fillRef idx="1">
          <a:scrgbClr r="0" g="0" b="0"/>
        </a:fillRef>
        <a:effectRef idx="0">
          <a:scrgbClr r="0" g="0" b="0"/>
        </a:effectRef>
        <a:fontRef idx="minor">
          <a:schemeClr val="lt1"/>
        </a:fontRef>
      </dsp:style>
    </dsp:sp>
    <dsp:sp modelId="{F74AAF4D-C082-BE46-BFCF-364A71D6797A}">
      <dsp:nvSpPr>
        <dsp:cNvPr id="0" name=""/>
        <dsp:cNvSpPr/>
      </dsp:nvSpPr>
      <dsp:spPr>
        <a:xfrm flipH="1" flipV="1">
          <a:off x="3820431" y="3494401"/>
          <a:ext cx="1044922" cy="81556"/>
        </a:xfrm>
        <a:prstGeom prst="ellipse">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219C1C-BFE2-0447-899B-9F6DC8FC3CC1}">
      <dsp:nvSpPr>
        <dsp:cNvPr id="0" name=""/>
        <dsp:cNvSpPr/>
      </dsp:nvSpPr>
      <dsp:spPr>
        <a:xfrm>
          <a:off x="3090308" y="2448843"/>
          <a:ext cx="1694972" cy="1694972"/>
        </a:xfrm>
        <a:prstGeom prst="ellipse">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84DD3A-02A1-6640-BB47-6738F9CE88CA}">
      <dsp:nvSpPr>
        <dsp:cNvPr id="0" name=""/>
        <dsp:cNvSpPr/>
      </dsp:nvSpPr>
      <dsp:spPr>
        <a:xfrm>
          <a:off x="3080649" y="2365688"/>
          <a:ext cx="2714662" cy="2416929"/>
        </a:xfrm>
        <a:prstGeom prst="ellipse">
          <a:avLst/>
        </a:prstGeom>
        <a:no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AF038D-152F-9547-9896-E1B05EA4F37F}">
      <dsp:nvSpPr>
        <dsp:cNvPr id="0" name=""/>
        <dsp:cNvSpPr/>
      </dsp:nvSpPr>
      <dsp:spPr>
        <a:xfrm>
          <a:off x="6574858" y="0"/>
          <a:ext cx="1977797" cy="946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26670" rIns="26670" bIns="26670" numCol="1" spcCol="1270" anchor="ctr" anchorCtr="0">
          <a:noAutofit/>
        </a:bodyPr>
        <a:lstStyle/>
        <a:p>
          <a:pPr marL="0" lvl="0" indent="0" algn="l" defTabSz="933450">
            <a:lnSpc>
              <a:spcPct val="90000"/>
            </a:lnSpc>
            <a:spcBef>
              <a:spcPct val="0"/>
            </a:spcBef>
            <a:spcAft>
              <a:spcPct val="35000"/>
            </a:spcAft>
            <a:buNone/>
          </a:pPr>
          <a:r>
            <a:rPr lang="en-GB" sz="2100" kern="1200" dirty="0"/>
            <a:t>Business owned by one person.</a:t>
          </a:r>
        </a:p>
      </dsp:txBody>
      <dsp:txXfrm>
        <a:off x="6574858" y="0"/>
        <a:ext cx="1977797" cy="946046"/>
      </dsp:txXfrm>
    </dsp:sp>
    <dsp:sp modelId="{6715E1E3-A9D2-8249-BA00-3695A3699CAD}">
      <dsp:nvSpPr>
        <dsp:cNvPr id="0" name=""/>
        <dsp:cNvSpPr/>
      </dsp:nvSpPr>
      <dsp:spPr>
        <a:xfrm>
          <a:off x="6080409" y="473023"/>
          <a:ext cx="494449" cy="0"/>
        </a:xfrm>
        <a:prstGeom prst="line">
          <a:avLst/>
        </a:prstGeom>
        <a:solidFill>
          <a:schemeClr val="accent3">
            <a:hueOff val="0"/>
            <a:satOff val="0"/>
            <a:lumOff val="0"/>
            <a:alphaOff val="0"/>
          </a:schemeClr>
        </a:solidFill>
        <a:ln w="1905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863BD2-0276-2C47-AD01-D76A95F039E3}">
      <dsp:nvSpPr>
        <dsp:cNvPr id="0" name=""/>
        <dsp:cNvSpPr/>
      </dsp:nvSpPr>
      <dsp:spPr>
        <a:xfrm rot="5400000">
          <a:off x="3567825" y="796462"/>
          <a:ext cx="2795287" cy="2175577"/>
        </a:xfrm>
        <a:prstGeom prst="line">
          <a:avLst/>
        </a:prstGeom>
        <a:solidFill>
          <a:schemeClr val="accent3">
            <a:hueOff val="0"/>
            <a:satOff val="0"/>
            <a:lumOff val="0"/>
            <a:alphaOff val="0"/>
          </a:schemeClr>
        </a:solidFill>
        <a:ln w="1905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B01555-82AB-6C48-B7AB-B2948F667BEB}">
      <dsp:nvSpPr>
        <dsp:cNvPr id="0" name=""/>
        <dsp:cNvSpPr/>
      </dsp:nvSpPr>
      <dsp:spPr>
        <a:xfrm>
          <a:off x="6574858" y="946046"/>
          <a:ext cx="1977797" cy="946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26670" rIns="26670" bIns="26670" numCol="1" spcCol="1270" anchor="ctr" anchorCtr="0">
          <a:noAutofit/>
        </a:bodyPr>
        <a:lstStyle/>
        <a:p>
          <a:pPr marL="0" lvl="0" indent="0" algn="l" defTabSz="933450">
            <a:lnSpc>
              <a:spcPct val="90000"/>
            </a:lnSpc>
            <a:spcBef>
              <a:spcPct val="0"/>
            </a:spcBef>
            <a:spcAft>
              <a:spcPct val="35000"/>
            </a:spcAft>
            <a:buNone/>
          </a:pPr>
          <a:r>
            <a:rPr lang="en-GB" sz="2100" kern="1200" dirty="0"/>
            <a:t>Easy to manage. </a:t>
          </a:r>
        </a:p>
      </dsp:txBody>
      <dsp:txXfrm>
        <a:off x="6574858" y="946046"/>
        <a:ext cx="1977797" cy="946046"/>
      </dsp:txXfrm>
    </dsp:sp>
    <dsp:sp modelId="{C0B186F0-60C2-9942-B10D-36F91AB03374}">
      <dsp:nvSpPr>
        <dsp:cNvPr id="0" name=""/>
        <dsp:cNvSpPr/>
      </dsp:nvSpPr>
      <dsp:spPr>
        <a:xfrm>
          <a:off x="6080409" y="1419070"/>
          <a:ext cx="494449" cy="0"/>
        </a:xfrm>
        <a:prstGeom prst="line">
          <a:avLst/>
        </a:prstGeom>
        <a:solidFill>
          <a:schemeClr val="accent3">
            <a:hueOff val="0"/>
            <a:satOff val="0"/>
            <a:lumOff val="0"/>
            <a:alphaOff val="0"/>
          </a:schemeClr>
        </a:solidFill>
        <a:ln w="1905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757953-82BF-6547-B507-D7863D3999FA}">
      <dsp:nvSpPr>
        <dsp:cNvPr id="0" name=""/>
        <dsp:cNvSpPr/>
      </dsp:nvSpPr>
      <dsp:spPr>
        <a:xfrm rot="5400000">
          <a:off x="4078877" y="1715080"/>
          <a:ext cx="2295564" cy="1704202"/>
        </a:xfrm>
        <a:prstGeom prst="line">
          <a:avLst/>
        </a:prstGeom>
        <a:solidFill>
          <a:schemeClr val="accent3">
            <a:hueOff val="0"/>
            <a:satOff val="0"/>
            <a:lumOff val="0"/>
            <a:alphaOff val="0"/>
          </a:schemeClr>
        </a:solidFill>
        <a:ln w="1905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B50E53-CF25-3547-9FAC-8CC6883ED596}">
      <dsp:nvSpPr>
        <dsp:cNvPr id="0" name=""/>
        <dsp:cNvSpPr/>
      </dsp:nvSpPr>
      <dsp:spPr>
        <a:xfrm>
          <a:off x="6574858" y="1892093"/>
          <a:ext cx="1977797" cy="946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marL="0" lvl="0" indent="0" algn="l" defTabSz="889000">
            <a:lnSpc>
              <a:spcPct val="90000"/>
            </a:lnSpc>
            <a:spcBef>
              <a:spcPct val="0"/>
            </a:spcBef>
            <a:spcAft>
              <a:spcPct val="35000"/>
            </a:spcAft>
            <a:buNone/>
          </a:pPr>
          <a:r>
            <a:rPr lang="en-GB" sz="2000" kern="1200" dirty="0"/>
            <a:t>Simple taxes process.</a:t>
          </a:r>
        </a:p>
      </dsp:txBody>
      <dsp:txXfrm>
        <a:off x="6574858" y="1892093"/>
        <a:ext cx="1977797" cy="946046"/>
      </dsp:txXfrm>
    </dsp:sp>
    <dsp:sp modelId="{1FA1CBE7-A7C5-8A42-A887-3A8B17A647A7}">
      <dsp:nvSpPr>
        <dsp:cNvPr id="0" name=""/>
        <dsp:cNvSpPr/>
      </dsp:nvSpPr>
      <dsp:spPr>
        <a:xfrm>
          <a:off x="6080409" y="2365116"/>
          <a:ext cx="494449" cy="0"/>
        </a:xfrm>
        <a:prstGeom prst="line">
          <a:avLst/>
        </a:prstGeom>
        <a:solidFill>
          <a:schemeClr val="accent3">
            <a:hueOff val="0"/>
            <a:satOff val="0"/>
            <a:lumOff val="0"/>
            <a:alphaOff val="0"/>
          </a:schemeClr>
        </a:solidFill>
        <a:ln w="1905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506F1D-57E5-B94A-BED8-05DA39908AEF}">
      <dsp:nvSpPr>
        <dsp:cNvPr id="0" name=""/>
        <dsp:cNvSpPr/>
      </dsp:nvSpPr>
      <dsp:spPr>
        <a:xfrm rot="5400000">
          <a:off x="4547285" y="2582344"/>
          <a:ext cx="1751010" cy="1315235"/>
        </a:xfrm>
        <a:prstGeom prst="line">
          <a:avLst/>
        </a:prstGeom>
        <a:solidFill>
          <a:schemeClr val="accent3">
            <a:hueOff val="0"/>
            <a:satOff val="0"/>
            <a:lumOff val="0"/>
            <a:alphaOff val="0"/>
          </a:schemeClr>
        </a:solidFill>
        <a:ln w="1905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346926-2F38-EC43-BA23-50CB44EBAF7A}">
      <dsp:nvSpPr>
        <dsp:cNvPr id="0" name=""/>
        <dsp:cNvSpPr/>
      </dsp:nvSpPr>
      <dsp:spPr>
        <a:xfrm>
          <a:off x="6571911" y="2838140"/>
          <a:ext cx="1983691" cy="946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25400" rIns="25400" bIns="25400" numCol="1" spcCol="1270" anchor="ctr" anchorCtr="0">
          <a:noAutofit/>
        </a:bodyPr>
        <a:lstStyle/>
        <a:p>
          <a:pPr marL="0" lvl="0" indent="0" algn="l" defTabSz="889000">
            <a:lnSpc>
              <a:spcPct val="90000"/>
            </a:lnSpc>
            <a:spcBef>
              <a:spcPct val="0"/>
            </a:spcBef>
            <a:spcAft>
              <a:spcPct val="35000"/>
            </a:spcAft>
            <a:buNone/>
          </a:pPr>
          <a:r>
            <a:rPr lang="en-GB" sz="2000" kern="1200" dirty="0"/>
            <a:t>One person has the full control.</a:t>
          </a:r>
        </a:p>
      </dsp:txBody>
      <dsp:txXfrm>
        <a:off x="6571911" y="2838140"/>
        <a:ext cx="1983691" cy="946046"/>
      </dsp:txXfrm>
    </dsp:sp>
    <dsp:sp modelId="{C1312745-B542-E349-9928-C4C7547AE18C}">
      <dsp:nvSpPr>
        <dsp:cNvPr id="0" name=""/>
        <dsp:cNvSpPr/>
      </dsp:nvSpPr>
      <dsp:spPr>
        <a:xfrm>
          <a:off x="6080409" y="3311163"/>
          <a:ext cx="494449" cy="0"/>
        </a:xfrm>
        <a:prstGeom prst="line">
          <a:avLst/>
        </a:prstGeom>
        <a:solidFill>
          <a:schemeClr val="accent3">
            <a:hueOff val="0"/>
            <a:satOff val="0"/>
            <a:lumOff val="0"/>
            <a:alphaOff val="0"/>
          </a:schemeClr>
        </a:solidFill>
        <a:ln w="1905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D9D3EB-7742-4E4D-BF4A-0584D5F192F0}">
      <dsp:nvSpPr>
        <dsp:cNvPr id="0" name=""/>
        <dsp:cNvSpPr/>
      </dsp:nvSpPr>
      <dsp:spPr>
        <a:xfrm rot="5400000">
          <a:off x="5016815" y="3453037"/>
          <a:ext cx="1203556" cy="919016"/>
        </a:xfrm>
        <a:prstGeom prst="line">
          <a:avLst/>
        </a:prstGeom>
        <a:solidFill>
          <a:schemeClr val="accent3">
            <a:hueOff val="0"/>
            <a:satOff val="0"/>
            <a:lumOff val="0"/>
            <a:alphaOff val="0"/>
          </a:schemeClr>
        </a:solidFill>
        <a:ln w="19050" cap="flat" cmpd="sng" algn="ctr">
          <a:solidFill>
            <a:schemeClr val="accent3">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1C2178-F86B-9446-A5EC-35FAC45BA9AC}">
      <dsp:nvSpPr>
        <dsp:cNvPr id="0" name=""/>
        <dsp:cNvSpPr/>
      </dsp:nvSpPr>
      <dsp:spPr>
        <a:xfrm>
          <a:off x="1255" y="1523668"/>
          <a:ext cx="2587856" cy="1293928"/>
        </a:xfrm>
        <a:prstGeom prst="roundRect">
          <a:avLst>
            <a:gd name="adj" fmla="val 10000"/>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CEO</a:t>
          </a:r>
        </a:p>
        <a:p>
          <a:pPr marL="0" lvl="0" indent="0" algn="ctr" defTabSz="1155700">
            <a:lnSpc>
              <a:spcPct val="90000"/>
            </a:lnSpc>
            <a:spcBef>
              <a:spcPct val="0"/>
            </a:spcBef>
            <a:spcAft>
              <a:spcPct val="35000"/>
            </a:spcAft>
            <a:buNone/>
          </a:pPr>
          <a:r>
            <a:rPr lang="en-GB" sz="2600" kern="1200" dirty="0"/>
            <a:t>(owner)</a:t>
          </a:r>
        </a:p>
      </dsp:txBody>
      <dsp:txXfrm>
        <a:off x="39153" y="1561566"/>
        <a:ext cx="2512060" cy="1218132"/>
      </dsp:txXfrm>
    </dsp:sp>
    <dsp:sp modelId="{A838D527-0813-E549-BF0E-971E8D4DBBE7}">
      <dsp:nvSpPr>
        <dsp:cNvPr id="0" name=""/>
        <dsp:cNvSpPr/>
      </dsp:nvSpPr>
      <dsp:spPr>
        <a:xfrm rot="19457599">
          <a:off x="2469292" y="1771865"/>
          <a:ext cx="1274781" cy="53525"/>
        </a:xfrm>
        <a:custGeom>
          <a:avLst/>
          <a:gdLst/>
          <a:ahLst/>
          <a:cxnLst/>
          <a:rect l="0" t="0" r="0" b="0"/>
          <a:pathLst>
            <a:path>
              <a:moveTo>
                <a:pt x="0" y="26762"/>
              </a:moveTo>
              <a:lnTo>
                <a:pt x="1274781" y="2676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3074813" y="1766758"/>
        <a:ext cx="63739" cy="63739"/>
      </dsp:txXfrm>
    </dsp:sp>
    <dsp:sp modelId="{CB28C892-A51D-C84A-BB11-6076258FCE12}">
      <dsp:nvSpPr>
        <dsp:cNvPr id="0" name=""/>
        <dsp:cNvSpPr/>
      </dsp:nvSpPr>
      <dsp:spPr>
        <a:xfrm>
          <a:off x="3624254" y="779659"/>
          <a:ext cx="2587856" cy="1293928"/>
        </a:xfrm>
        <a:prstGeom prst="roundRect">
          <a:avLst>
            <a:gd name="adj" fmla="val 10000"/>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Business Strategy</a:t>
          </a:r>
        </a:p>
      </dsp:txBody>
      <dsp:txXfrm>
        <a:off x="3662152" y="817557"/>
        <a:ext cx="2512060" cy="1218132"/>
      </dsp:txXfrm>
    </dsp:sp>
    <dsp:sp modelId="{36433D24-8218-5E42-B09C-67774B513AFA}">
      <dsp:nvSpPr>
        <dsp:cNvPr id="0" name=""/>
        <dsp:cNvSpPr/>
      </dsp:nvSpPr>
      <dsp:spPr>
        <a:xfrm rot="20000018">
          <a:off x="6150506" y="1139930"/>
          <a:ext cx="1158350" cy="53525"/>
        </a:xfrm>
        <a:custGeom>
          <a:avLst/>
          <a:gdLst/>
          <a:ahLst/>
          <a:cxnLst/>
          <a:rect l="0" t="0" r="0" b="0"/>
          <a:pathLst>
            <a:path>
              <a:moveTo>
                <a:pt x="0" y="26762"/>
              </a:moveTo>
              <a:lnTo>
                <a:pt x="1158350" y="26762"/>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6700723" y="1137734"/>
        <a:ext cx="57917" cy="57917"/>
      </dsp:txXfrm>
    </dsp:sp>
    <dsp:sp modelId="{DF6B2983-3FD0-8648-8D5C-F5D736BC60A0}">
      <dsp:nvSpPr>
        <dsp:cNvPr id="0" name=""/>
        <dsp:cNvSpPr/>
      </dsp:nvSpPr>
      <dsp:spPr>
        <a:xfrm>
          <a:off x="7247253" y="490977"/>
          <a:ext cx="3267090" cy="831568"/>
        </a:xfrm>
        <a:prstGeom prst="roundRect">
          <a:avLst>
            <a:gd name="adj" fmla="val 10000"/>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Social Media Assistant </a:t>
          </a:r>
        </a:p>
      </dsp:txBody>
      <dsp:txXfrm>
        <a:off x="7271609" y="515333"/>
        <a:ext cx="3218378" cy="782856"/>
      </dsp:txXfrm>
    </dsp:sp>
    <dsp:sp modelId="{2FD91369-F87F-EE4F-BFA8-444E86CC6508}">
      <dsp:nvSpPr>
        <dsp:cNvPr id="0" name=""/>
        <dsp:cNvSpPr/>
      </dsp:nvSpPr>
      <dsp:spPr>
        <a:xfrm rot="1581281">
          <a:off x="6152076" y="1656275"/>
          <a:ext cx="1155211" cy="53525"/>
        </a:xfrm>
        <a:custGeom>
          <a:avLst/>
          <a:gdLst/>
          <a:ahLst/>
          <a:cxnLst/>
          <a:rect l="0" t="0" r="0" b="0"/>
          <a:pathLst>
            <a:path>
              <a:moveTo>
                <a:pt x="0" y="26762"/>
              </a:moveTo>
              <a:lnTo>
                <a:pt x="1155211" y="26762"/>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6700801" y="1654157"/>
        <a:ext cx="57760" cy="57760"/>
      </dsp:txXfrm>
    </dsp:sp>
    <dsp:sp modelId="{DA1AF604-0444-7B49-83DE-0FB7B21ACFD9}">
      <dsp:nvSpPr>
        <dsp:cNvPr id="0" name=""/>
        <dsp:cNvSpPr/>
      </dsp:nvSpPr>
      <dsp:spPr>
        <a:xfrm>
          <a:off x="7247253" y="1516635"/>
          <a:ext cx="3119738" cy="845633"/>
        </a:xfrm>
        <a:prstGeom prst="roundRect">
          <a:avLst>
            <a:gd name="adj" fmla="val 10000"/>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Sales Assistant </a:t>
          </a:r>
        </a:p>
      </dsp:txBody>
      <dsp:txXfrm>
        <a:off x="7272021" y="1541403"/>
        <a:ext cx="3070202" cy="796097"/>
      </dsp:txXfrm>
    </dsp:sp>
    <dsp:sp modelId="{F88A2809-B891-CF43-AC27-F68CAAF97CFC}">
      <dsp:nvSpPr>
        <dsp:cNvPr id="0" name=""/>
        <dsp:cNvSpPr/>
      </dsp:nvSpPr>
      <dsp:spPr>
        <a:xfrm rot="2142401">
          <a:off x="2469292" y="2515874"/>
          <a:ext cx="1274781" cy="53525"/>
        </a:xfrm>
        <a:custGeom>
          <a:avLst/>
          <a:gdLst/>
          <a:ahLst/>
          <a:cxnLst/>
          <a:rect l="0" t="0" r="0" b="0"/>
          <a:pathLst>
            <a:path>
              <a:moveTo>
                <a:pt x="0" y="26762"/>
              </a:moveTo>
              <a:lnTo>
                <a:pt x="1274781" y="2676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3074813" y="2510767"/>
        <a:ext cx="63739" cy="63739"/>
      </dsp:txXfrm>
    </dsp:sp>
    <dsp:sp modelId="{8F172622-0B1F-6C4F-8803-D2816F953482}">
      <dsp:nvSpPr>
        <dsp:cNvPr id="0" name=""/>
        <dsp:cNvSpPr/>
      </dsp:nvSpPr>
      <dsp:spPr>
        <a:xfrm>
          <a:off x="3624254" y="2267676"/>
          <a:ext cx="2587856" cy="1293928"/>
        </a:xfrm>
        <a:prstGeom prst="roundRect">
          <a:avLst>
            <a:gd name="adj" fmla="val 10000"/>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Accounting</a:t>
          </a:r>
        </a:p>
      </dsp:txBody>
      <dsp:txXfrm>
        <a:off x="3662152" y="2305574"/>
        <a:ext cx="2512060" cy="1218132"/>
      </dsp:txXfrm>
    </dsp:sp>
    <dsp:sp modelId="{60D11351-9B11-7E48-9434-0A593A7C0DCA}">
      <dsp:nvSpPr>
        <dsp:cNvPr id="0" name=""/>
        <dsp:cNvSpPr/>
      </dsp:nvSpPr>
      <dsp:spPr>
        <a:xfrm>
          <a:off x="7432414" y="2969477"/>
          <a:ext cx="2602374" cy="848674"/>
        </a:xfrm>
        <a:prstGeom prst="roundRect">
          <a:avLst>
            <a:gd name="adj" fmla="val 10000"/>
          </a:avLst>
        </a:prstGeom>
        <a:solidFill>
          <a:schemeClr val="tx2">
            <a:lumMod val="50000"/>
            <a:lumOff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Influencers</a:t>
          </a:r>
        </a:p>
      </dsp:txBody>
      <dsp:txXfrm>
        <a:off x="7457271" y="2994334"/>
        <a:ext cx="2552660" cy="798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D9927-09AA-1C47-BC27-2A87C187D63E}">
      <dsp:nvSpPr>
        <dsp:cNvPr id="0" name=""/>
        <dsp:cNvSpPr/>
      </dsp:nvSpPr>
      <dsp:spPr>
        <a:xfrm>
          <a:off x="307345" y="1546"/>
          <a:ext cx="3222855" cy="1933713"/>
        </a:xfrm>
        <a:prstGeom prst="rect">
          <a:avLst/>
        </a:prstGeom>
        <a:solidFill>
          <a:schemeClr val="accent3">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POLITICAL: </a:t>
          </a:r>
          <a:r>
            <a:rPr lang="en-GB" sz="2100" kern="1200" dirty="0"/>
            <a:t>Travel rules, visa policies, government regulation between Uk and Italy can affect customer’s ability to travel.</a:t>
          </a:r>
          <a:endParaRPr lang="en-US" sz="2100" kern="1200" dirty="0"/>
        </a:p>
      </dsp:txBody>
      <dsp:txXfrm>
        <a:off x="307345" y="1546"/>
        <a:ext cx="3222855" cy="1933713"/>
      </dsp:txXfrm>
    </dsp:sp>
    <dsp:sp modelId="{5B006333-96E6-7B44-8351-3B24E57AAC04}">
      <dsp:nvSpPr>
        <dsp:cNvPr id="0" name=""/>
        <dsp:cNvSpPr/>
      </dsp:nvSpPr>
      <dsp:spPr>
        <a:xfrm>
          <a:off x="3852486" y="1546"/>
          <a:ext cx="3222855" cy="1933713"/>
        </a:xfrm>
        <a:prstGeom prst="rect">
          <a:avLst/>
        </a:prstGeom>
        <a:solidFill>
          <a:schemeClr val="accent3">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solidFill>
                <a:schemeClr val="tx1"/>
              </a:solidFill>
            </a:rPr>
            <a:t>Strategy: </a:t>
          </a:r>
          <a:r>
            <a:rPr lang="en-GB" sz="2100" kern="1200" dirty="0"/>
            <a:t>Offer flexible plans and updates information about travel requirement.</a:t>
          </a:r>
          <a:endParaRPr lang="en-US" sz="2100" kern="1200" dirty="0"/>
        </a:p>
      </dsp:txBody>
      <dsp:txXfrm>
        <a:off x="3852486" y="1546"/>
        <a:ext cx="3222855" cy="1933713"/>
      </dsp:txXfrm>
    </dsp:sp>
    <dsp:sp modelId="{FAD8B9C7-777A-3D47-875D-F2D0BCF2EDE4}">
      <dsp:nvSpPr>
        <dsp:cNvPr id="0" name=""/>
        <dsp:cNvSpPr/>
      </dsp:nvSpPr>
      <dsp:spPr>
        <a:xfrm>
          <a:off x="7397627" y="1546"/>
          <a:ext cx="3222855" cy="1933713"/>
        </a:xfrm>
        <a:prstGeom prst="rect">
          <a:avLst/>
        </a:prstGeom>
        <a:solidFill>
          <a:schemeClr val="bg2">
            <a:lumMod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ECONOMIC: </a:t>
          </a:r>
          <a:r>
            <a:rPr lang="en-GB" sz="2100" kern="1200" dirty="0"/>
            <a:t>Inflation, exchange rates, and income levels influence customers travel budgets and expenses decisions.</a:t>
          </a:r>
          <a:endParaRPr lang="en-US" sz="2100" kern="1200" dirty="0"/>
        </a:p>
      </dsp:txBody>
      <dsp:txXfrm>
        <a:off x="7397627" y="1546"/>
        <a:ext cx="3222855" cy="1933713"/>
      </dsp:txXfrm>
    </dsp:sp>
    <dsp:sp modelId="{AA9AA405-1CCA-C844-9067-A9096E4FD5D3}">
      <dsp:nvSpPr>
        <dsp:cNvPr id="0" name=""/>
        <dsp:cNvSpPr/>
      </dsp:nvSpPr>
      <dsp:spPr>
        <a:xfrm>
          <a:off x="307345" y="2257545"/>
          <a:ext cx="3222855" cy="1933713"/>
        </a:xfrm>
        <a:prstGeom prst="rect">
          <a:avLst/>
        </a:prstGeom>
        <a:solidFill>
          <a:schemeClr val="bg1">
            <a:lumMod val="5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solidFill>
                <a:schemeClr val="tx1"/>
              </a:solidFill>
            </a:rPr>
            <a:t>Strategy: </a:t>
          </a:r>
          <a:r>
            <a:rPr lang="en-GB" sz="2100" kern="1200" dirty="0"/>
            <a:t>Offer different prices options and flexible packages for different budge.</a:t>
          </a:r>
          <a:endParaRPr lang="en-US" sz="2100" kern="1200" dirty="0"/>
        </a:p>
      </dsp:txBody>
      <dsp:txXfrm>
        <a:off x="307345" y="2257545"/>
        <a:ext cx="3222855" cy="1933713"/>
      </dsp:txXfrm>
    </dsp:sp>
    <dsp:sp modelId="{E733120C-4A55-9440-B9E3-BF3B748F7D9D}">
      <dsp:nvSpPr>
        <dsp:cNvPr id="0" name=""/>
        <dsp:cNvSpPr/>
      </dsp:nvSpPr>
      <dsp:spPr>
        <a:xfrm>
          <a:off x="3852486" y="2257545"/>
          <a:ext cx="3222855" cy="1933713"/>
        </a:xfrm>
        <a:prstGeom prst="rect">
          <a:avLst/>
        </a:prstGeom>
        <a:solidFill>
          <a:srgbClr val="00B05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SOCIAL: </a:t>
          </a:r>
          <a:r>
            <a:rPr lang="en-GB" sz="2100" kern="1200" dirty="0"/>
            <a:t>Clients prefer personalised travel experience, and they are influenced by social media.</a:t>
          </a:r>
          <a:endParaRPr lang="en-US" sz="2100" kern="1200" dirty="0"/>
        </a:p>
      </dsp:txBody>
      <dsp:txXfrm>
        <a:off x="3852486" y="2257545"/>
        <a:ext cx="3222855" cy="1933713"/>
      </dsp:txXfrm>
    </dsp:sp>
    <dsp:sp modelId="{C28F5404-2A92-E74B-9BEE-616D13F1433E}">
      <dsp:nvSpPr>
        <dsp:cNvPr id="0" name=""/>
        <dsp:cNvSpPr/>
      </dsp:nvSpPr>
      <dsp:spPr>
        <a:xfrm>
          <a:off x="7397627" y="2257545"/>
          <a:ext cx="3222855" cy="1933713"/>
        </a:xfrm>
        <a:prstGeom prst="rect">
          <a:avLst/>
        </a:prstGeom>
        <a:solidFill>
          <a:srgbClr val="92D05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solidFill>
                <a:schemeClr val="tx1"/>
              </a:solidFill>
            </a:rPr>
            <a:t>Strategy: </a:t>
          </a:r>
          <a:r>
            <a:rPr lang="en-GB" sz="2100" kern="1200" dirty="0"/>
            <a:t>Provide personalised itineraries and authentic local recommendations.</a:t>
          </a:r>
          <a:endParaRPr lang="en-US" sz="2100" kern="1200" dirty="0"/>
        </a:p>
      </dsp:txBody>
      <dsp:txXfrm>
        <a:off x="7397627" y="2257545"/>
        <a:ext cx="3222855" cy="19337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D9927-09AA-1C47-BC27-2A87C187D63E}">
      <dsp:nvSpPr>
        <dsp:cNvPr id="0" name=""/>
        <dsp:cNvSpPr/>
      </dsp:nvSpPr>
      <dsp:spPr>
        <a:xfrm>
          <a:off x="307345" y="1546"/>
          <a:ext cx="3222855" cy="1933713"/>
        </a:xfrm>
        <a:prstGeom prst="rect">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TECHNOLOGICAL: </a:t>
          </a:r>
          <a:r>
            <a:rPr lang="en-GB" sz="1900" kern="1200" dirty="0"/>
            <a:t>Technology allows online consultations, digital market, and meeting with clients via social media.</a:t>
          </a:r>
          <a:br>
            <a:rPr lang="en-GB" sz="1900" kern="1200" dirty="0"/>
          </a:br>
          <a:endParaRPr lang="en-US" sz="1900" kern="1200" dirty="0"/>
        </a:p>
      </dsp:txBody>
      <dsp:txXfrm>
        <a:off x="307345" y="1546"/>
        <a:ext cx="3222855" cy="1933713"/>
      </dsp:txXfrm>
    </dsp:sp>
    <dsp:sp modelId="{5B006333-96E6-7B44-8351-3B24E57AAC04}">
      <dsp:nvSpPr>
        <dsp:cNvPr id="0" name=""/>
        <dsp:cNvSpPr/>
      </dsp:nvSpPr>
      <dsp:spPr>
        <a:xfrm>
          <a:off x="3852486" y="1546"/>
          <a:ext cx="3222855" cy="1933713"/>
        </a:xfrm>
        <a:prstGeom prst="rect">
          <a:avLst/>
        </a:prstGeom>
        <a:solidFill>
          <a:schemeClr val="accent6">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Strategy: </a:t>
          </a:r>
          <a:r>
            <a:rPr lang="en-GB" sz="1900" kern="1200" dirty="0"/>
            <a:t>Use social media, and video calls to promote and sell services.</a:t>
          </a:r>
          <a:endParaRPr lang="en-US" sz="1900" kern="1200" dirty="0"/>
        </a:p>
      </dsp:txBody>
      <dsp:txXfrm>
        <a:off x="3852486" y="1546"/>
        <a:ext cx="3222855" cy="1933713"/>
      </dsp:txXfrm>
    </dsp:sp>
    <dsp:sp modelId="{FAD8B9C7-777A-3D47-875D-F2D0BCF2EDE4}">
      <dsp:nvSpPr>
        <dsp:cNvPr id="0" name=""/>
        <dsp:cNvSpPr/>
      </dsp:nvSpPr>
      <dsp:spPr>
        <a:xfrm>
          <a:off x="7397627" y="1546"/>
          <a:ext cx="3222855" cy="1933713"/>
        </a:xfrm>
        <a:prstGeom prst="rect">
          <a:avLst/>
        </a:prstGeom>
        <a:solidFill>
          <a:schemeClr val="tx2">
            <a:lumMod val="25000"/>
            <a:lumOff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ENVIROMENTAL: </a:t>
          </a:r>
          <a:r>
            <a:rPr lang="en-GB" sz="1900" kern="1200" dirty="0"/>
            <a:t>Clients are more interested in sustainable tourism and eco-friendly travel options.</a:t>
          </a:r>
          <a:br>
            <a:rPr lang="en-GB" sz="1900" kern="1200" dirty="0"/>
          </a:br>
          <a:endParaRPr lang="en-US" sz="1900" kern="1200" dirty="0"/>
        </a:p>
      </dsp:txBody>
      <dsp:txXfrm>
        <a:off x="7397627" y="1546"/>
        <a:ext cx="3222855" cy="1933713"/>
      </dsp:txXfrm>
    </dsp:sp>
    <dsp:sp modelId="{AA9AA405-1CCA-C844-9067-A9096E4FD5D3}">
      <dsp:nvSpPr>
        <dsp:cNvPr id="0" name=""/>
        <dsp:cNvSpPr/>
      </dsp:nvSpPr>
      <dsp:spPr>
        <a:xfrm>
          <a:off x="307345" y="2257545"/>
          <a:ext cx="3222855" cy="1933713"/>
        </a:xfrm>
        <a:prstGeom prst="rect">
          <a:avLst/>
        </a:prstGeom>
        <a:solidFill>
          <a:schemeClr val="tx2">
            <a:lumMod val="25000"/>
            <a:lumOff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Strategy: </a:t>
          </a:r>
          <a:r>
            <a:rPr lang="en-GB" sz="1900" kern="1200" dirty="0"/>
            <a:t>Recommend sustainable hotels, transport, and local experience.</a:t>
          </a:r>
          <a:br>
            <a:rPr lang="en-GB" sz="1900" kern="1200" dirty="0"/>
          </a:br>
          <a:br>
            <a:rPr lang="en-GB" sz="1900" kern="1200" dirty="0"/>
          </a:br>
          <a:endParaRPr lang="en-US" sz="1900" kern="1200" dirty="0"/>
        </a:p>
      </dsp:txBody>
      <dsp:txXfrm>
        <a:off x="307345" y="2257545"/>
        <a:ext cx="3222855" cy="1933713"/>
      </dsp:txXfrm>
    </dsp:sp>
    <dsp:sp modelId="{E733120C-4A55-9440-B9E3-BF3B748F7D9D}">
      <dsp:nvSpPr>
        <dsp:cNvPr id="0" name=""/>
        <dsp:cNvSpPr/>
      </dsp:nvSpPr>
      <dsp:spPr>
        <a:xfrm>
          <a:off x="3852486" y="2257545"/>
          <a:ext cx="3222855" cy="1933713"/>
        </a:xfrm>
        <a:prstGeom prst="rect">
          <a:avLst/>
        </a:prstGeom>
        <a:solidFill>
          <a:schemeClr val="accent5">
            <a:lumMod val="60000"/>
            <a:lum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LEGAL: </a:t>
          </a:r>
          <a:r>
            <a:rPr lang="en-GB" sz="1900" kern="1200" dirty="0"/>
            <a:t>La Dolce Italy needs to follow the UK laws such as GDPR and customer protection to operate legally and builds trust.</a:t>
          </a:r>
          <a:br>
            <a:rPr lang="en-GB" sz="1900" kern="1200" dirty="0"/>
          </a:br>
          <a:endParaRPr lang="en-US" sz="1900" kern="1200" dirty="0"/>
        </a:p>
      </dsp:txBody>
      <dsp:txXfrm>
        <a:off x="3852486" y="2257545"/>
        <a:ext cx="3222855" cy="1933713"/>
      </dsp:txXfrm>
    </dsp:sp>
    <dsp:sp modelId="{C28F5404-2A92-E74B-9BEE-616D13F1433E}">
      <dsp:nvSpPr>
        <dsp:cNvPr id="0" name=""/>
        <dsp:cNvSpPr/>
      </dsp:nvSpPr>
      <dsp:spPr>
        <a:xfrm>
          <a:off x="7397627" y="2257545"/>
          <a:ext cx="3222855" cy="1933713"/>
        </a:xfrm>
        <a:prstGeom prst="rect">
          <a:avLst/>
        </a:prstGeom>
        <a:solidFill>
          <a:schemeClr val="accent5">
            <a:lumMod val="20000"/>
            <a:lumOff val="8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Strategy: </a:t>
          </a:r>
          <a:r>
            <a:rPr lang="en-GB" sz="1900" kern="1200" dirty="0"/>
            <a:t>Protect customer data and provide clear terms and conditions.</a:t>
          </a:r>
          <a:br>
            <a:rPr lang="en-GB" sz="1900" kern="1200" dirty="0"/>
          </a:br>
          <a:endParaRPr lang="en-US" sz="1900" kern="1200" dirty="0"/>
        </a:p>
      </dsp:txBody>
      <dsp:txXfrm>
        <a:off x="739762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dirty="0"/>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3533147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dirty="0"/>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dirty="0"/>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highlight>
                  <a:srgbClr val="FFFF00"/>
                </a:highlight>
              </a:rPr>
              <a:t>Apply PESTEL analysis </a:t>
            </a:r>
            <a:r>
              <a:rPr lang="en-GB" altLang="en-US" b="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a:highlight>
                <a:srgbClr val="FFFF00"/>
              </a:highlight>
            </a:endParaRP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AA809-62CB-6414-BB2A-D8B547EA86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AFD0BE-CC0C-B6C5-6F24-19BAC03F4B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0DDC78-23EF-72E1-6E58-DC68302B52D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a:highlight>
                  <a:srgbClr val="FFFF00"/>
                </a:highlight>
              </a:rPr>
              <a:t>Apply PESTEL analysis </a:t>
            </a:r>
            <a:r>
              <a:rPr lang="en-GB" altLang="en-US" b="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a:highlight>
                <a:srgbClr val="FFFF00"/>
              </a:highlight>
            </a:endParaRPr>
          </a:p>
          <a:p>
            <a:endParaRPr lang="en-GB"/>
          </a:p>
        </p:txBody>
      </p:sp>
      <p:sp>
        <p:nvSpPr>
          <p:cNvPr id="4" name="Slide Number Placeholder 3">
            <a:extLst>
              <a:ext uri="{FF2B5EF4-FFF2-40B4-BE49-F238E27FC236}">
                <a16:creationId xmlns:a16="http://schemas.microsoft.com/office/drawing/2014/main" id="{107DEF00-8316-3394-6683-490002A1ABCA}"/>
              </a:ext>
            </a:extLst>
          </p:cNvPr>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6120172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rPr>
              <a:t>Refer to week 5: Market Segmentation, Targeting, Positioning and marketing mix</a:t>
            </a:r>
          </a:p>
          <a:p>
            <a:endParaRPr lang="en-GB">
              <a:effectLst/>
            </a:endParaRPr>
          </a:p>
          <a:p>
            <a:r>
              <a:rPr lang="en-GB">
                <a:effectLst/>
              </a:rPr>
              <a:t>Here are some key aspects of </a:t>
            </a:r>
            <a:r>
              <a:rPr lang="en-GB" b="1">
                <a:effectLst/>
              </a:rPr>
              <a:t>Unique Selling Points</a:t>
            </a:r>
            <a:r>
              <a:rPr lang="en-GB">
                <a:effectLst/>
              </a:rPr>
              <a:t>:</a:t>
            </a:r>
          </a:p>
          <a:p>
            <a:pPr>
              <a:buFont typeface="+mj-lt"/>
              <a:buAutoNum type="arabicPeriod"/>
            </a:pPr>
            <a:r>
              <a:rPr lang="en-GB" b="1">
                <a:effectLst/>
              </a:rPr>
              <a:t>Differentiation:</a:t>
            </a:r>
            <a:r>
              <a:rPr lang="en-GB">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a:effectLst/>
              </a:rPr>
              <a:t>Customer-Centric:</a:t>
            </a:r>
            <a:r>
              <a:rPr lang="en-GB">
                <a:effectLst/>
              </a:rPr>
              <a:t> USPs are designed to address the needs, wants, or pain points of the target market. They showcase how the product or service </a:t>
            </a:r>
            <a:r>
              <a:rPr lang="en-GB" err="1">
                <a:effectLst/>
              </a:rPr>
              <a:t>fulfills</a:t>
            </a:r>
            <a:r>
              <a:rPr lang="en-GB">
                <a:effectLst/>
              </a:rPr>
              <a:t> a specific customer demand or solves a particular problem effectively.</a:t>
            </a:r>
          </a:p>
          <a:p>
            <a:pPr>
              <a:buFont typeface="+mj-lt"/>
              <a:buAutoNum type="arabicPeriod"/>
            </a:pPr>
            <a:r>
              <a:rPr lang="en-GB" b="1">
                <a:effectLst/>
              </a:rPr>
              <a:t>Value and Benefits:</a:t>
            </a:r>
            <a:r>
              <a:rPr lang="en-GB">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a:effectLst/>
              </a:rPr>
              <a:t>Memorability:</a:t>
            </a:r>
            <a:r>
              <a:rPr lang="en-GB">
                <a:effectLst/>
              </a:rPr>
              <a:t> A compelling USP is memorable and easy to communicate. It should be concise, clear, and leave a lasting impression on the audience.</a:t>
            </a:r>
          </a:p>
          <a:p>
            <a:pPr>
              <a:buFont typeface="+mj-lt"/>
              <a:buAutoNum type="arabicPeriod"/>
            </a:pPr>
            <a:r>
              <a:rPr lang="en-GB" b="1">
                <a:effectLst/>
              </a:rPr>
              <a:t>Emotional Appeal:</a:t>
            </a:r>
            <a:r>
              <a:rPr lang="en-GB">
                <a:effectLst/>
              </a:rPr>
              <a:t> USPs can tap into emotions and aspirations of customers. They can create an emotional connection, making the product or service more appealing and desirable.</a:t>
            </a:r>
          </a:p>
          <a:p>
            <a:pPr>
              <a:buFont typeface="+mj-lt"/>
              <a:buAutoNum type="arabicPeriod"/>
            </a:pPr>
            <a:r>
              <a:rPr lang="en-GB" b="1">
                <a:effectLst/>
              </a:rPr>
              <a:t>Competitive Advantage:</a:t>
            </a:r>
            <a:r>
              <a:rPr lang="en-GB">
                <a:effectLst/>
              </a:rPr>
              <a:t> USPs help companies gain a competitive edge in the market. They provide a reason for customers to choose their offerings over alternatives from competitors.</a:t>
            </a:r>
          </a:p>
          <a:p>
            <a:r>
              <a:rPr lang="en-GB" b="1">
                <a:effectLst/>
              </a:rPr>
              <a:t>Examples of Unique Selling Points:</a:t>
            </a:r>
          </a:p>
          <a:p>
            <a:pPr>
              <a:buFont typeface="+mj-lt"/>
              <a:buAutoNum type="arabicPeriod"/>
            </a:pPr>
            <a:r>
              <a:rPr lang="en-GB">
                <a:effectLst/>
              </a:rPr>
              <a:t> A smartphone with an exceptionally long-lasting battery life.</a:t>
            </a:r>
          </a:p>
          <a:p>
            <a:pPr>
              <a:buFont typeface="+mj-lt"/>
              <a:buAutoNum type="arabicPeriod"/>
            </a:pPr>
            <a:r>
              <a:rPr lang="en-GB">
                <a:effectLst/>
              </a:rPr>
              <a:t> A cleaning product that is eco-friendly and non-toxic, appealing to environmentally conscious consumers.</a:t>
            </a:r>
          </a:p>
          <a:p>
            <a:pPr>
              <a:buFont typeface="+mj-lt"/>
              <a:buAutoNum type="arabicPeriod"/>
            </a:pPr>
            <a:r>
              <a:rPr lang="en-GB">
                <a:effectLst/>
              </a:rPr>
              <a:t>An online platform that offers 24/7 customer support and assistance.</a:t>
            </a:r>
          </a:p>
          <a:p>
            <a:pPr>
              <a:buFont typeface="+mj-lt"/>
              <a:buAutoNum type="arabicPeriod"/>
            </a:pPr>
            <a:r>
              <a:rPr lang="en-GB">
                <a:effectLst/>
              </a:rPr>
              <a:t> A restaurant that serves unique fusion cuisine not available anywhere else in the area.</a:t>
            </a:r>
          </a:p>
          <a:p>
            <a:pPr>
              <a:buFont typeface="+mj-lt"/>
              <a:buAutoNum type="arabicPeriod"/>
            </a:pPr>
            <a:r>
              <a:rPr lang="en-GB">
                <a:effectLst/>
              </a:rPr>
              <a:t>An e-commerce website with free and fast shipping, setting it apart from competitors with longer delivery times and shipping fees.</a:t>
            </a:r>
          </a:p>
          <a:p>
            <a:r>
              <a:rPr lang="en-GB">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a:solidFill>
                  <a:srgbClr val="000000"/>
                </a:solidFill>
                <a:effectLst/>
                <a:latin typeface="Söhne"/>
              </a:rPr>
              <a:t>Regenerate</a:t>
            </a:r>
          </a:p>
          <a:p>
            <a:br>
              <a:rPr lang="en-GB">
                <a:effectLst/>
              </a:rPr>
            </a:br>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005AB-89B4-6462-6AA9-284E11E9F8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177FF0-1857-D78F-D9E3-14BE0794CE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DCAF9D-45E6-4A41-3C31-8C9615DFD57B}"/>
              </a:ext>
            </a:extLst>
          </p:cNvPr>
          <p:cNvSpPr>
            <a:spLocks noGrp="1"/>
          </p:cNvSpPr>
          <p:nvPr>
            <p:ph type="body" idx="1"/>
          </p:nvPr>
        </p:nvSpPr>
        <p:spPr/>
        <p:txBody>
          <a:bodyPr/>
          <a:lstStyle/>
          <a:p>
            <a:r>
              <a:rPr lang="en-GB">
                <a:effectLst/>
              </a:rPr>
              <a:t>Refer to week 5: Market Segmentation, Targeting, Positioning and marketing mix</a:t>
            </a:r>
          </a:p>
          <a:p>
            <a:endParaRPr lang="en-GB">
              <a:effectLst/>
            </a:endParaRPr>
          </a:p>
          <a:p>
            <a:r>
              <a:rPr lang="en-GB">
                <a:effectLst/>
              </a:rPr>
              <a:t>Here are some key aspects of </a:t>
            </a:r>
            <a:r>
              <a:rPr lang="en-GB" b="1">
                <a:effectLst/>
              </a:rPr>
              <a:t>Unique Selling Points</a:t>
            </a:r>
            <a:r>
              <a:rPr lang="en-GB">
                <a:effectLst/>
              </a:rPr>
              <a:t>:</a:t>
            </a:r>
          </a:p>
          <a:p>
            <a:pPr>
              <a:buFont typeface="+mj-lt"/>
              <a:buAutoNum type="arabicPeriod"/>
            </a:pPr>
            <a:r>
              <a:rPr lang="en-GB" b="1">
                <a:effectLst/>
              </a:rPr>
              <a:t>Differentiation:</a:t>
            </a:r>
            <a:r>
              <a:rPr lang="en-GB">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a:effectLst/>
              </a:rPr>
              <a:t>Customer-Centric:</a:t>
            </a:r>
            <a:r>
              <a:rPr lang="en-GB">
                <a:effectLst/>
              </a:rPr>
              <a:t> USPs are designed to address the needs, wants, or pain points of the target market. They showcase how the product or service </a:t>
            </a:r>
            <a:r>
              <a:rPr lang="en-GB" err="1">
                <a:effectLst/>
              </a:rPr>
              <a:t>fulfills</a:t>
            </a:r>
            <a:r>
              <a:rPr lang="en-GB">
                <a:effectLst/>
              </a:rPr>
              <a:t> a specific customer demand or solves a particular problem effectively.</a:t>
            </a:r>
          </a:p>
          <a:p>
            <a:pPr>
              <a:buFont typeface="+mj-lt"/>
              <a:buAutoNum type="arabicPeriod"/>
            </a:pPr>
            <a:r>
              <a:rPr lang="en-GB" b="1">
                <a:effectLst/>
              </a:rPr>
              <a:t>Value and Benefits:</a:t>
            </a:r>
            <a:r>
              <a:rPr lang="en-GB">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a:effectLst/>
              </a:rPr>
              <a:t>Memorability:</a:t>
            </a:r>
            <a:r>
              <a:rPr lang="en-GB">
                <a:effectLst/>
              </a:rPr>
              <a:t> A compelling USP is memorable and easy to communicate. It should be concise, clear, and leave a lasting impression on the audience.</a:t>
            </a:r>
          </a:p>
          <a:p>
            <a:pPr>
              <a:buFont typeface="+mj-lt"/>
              <a:buAutoNum type="arabicPeriod"/>
            </a:pPr>
            <a:r>
              <a:rPr lang="en-GB" b="1">
                <a:effectLst/>
              </a:rPr>
              <a:t>Emotional Appeal:</a:t>
            </a:r>
            <a:r>
              <a:rPr lang="en-GB">
                <a:effectLst/>
              </a:rPr>
              <a:t> USPs can tap into emotions and aspirations of customers. They can create an emotional connection, making the product or service more appealing and desirable.</a:t>
            </a:r>
          </a:p>
          <a:p>
            <a:pPr>
              <a:buFont typeface="+mj-lt"/>
              <a:buAutoNum type="arabicPeriod"/>
            </a:pPr>
            <a:r>
              <a:rPr lang="en-GB" b="1">
                <a:effectLst/>
              </a:rPr>
              <a:t>Competitive Advantage:</a:t>
            </a:r>
            <a:r>
              <a:rPr lang="en-GB">
                <a:effectLst/>
              </a:rPr>
              <a:t> USPs help companies gain a competitive edge in the market. They provide a reason for customers to choose their offerings over alternatives from competitors.</a:t>
            </a:r>
          </a:p>
          <a:p>
            <a:r>
              <a:rPr lang="en-GB" b="1">
                <a:effectLst/>
              </a:rPr>
              <a:t>Examples of Unique Selling Points:</a:t>
            </a:r>
          </a:p>
          <a:p>
            <a:pPr>
              <a:buFont typeface="+mj-lt"/>
              <a:buAutoNum type="arabicPeriod"/>
            </a:pPr>
            <a:r>
              <a:rPr lang="en-GB">
                <a:effectLst/>
              </a:rPr>
              <a:t> A smartphone with an exceptionally long-lasting battery life.</a:t>
            </a:r>
          </a:p>
          <a:p>
            <a:pPr>
              <a:buFont typeface="+mj-lt"/>
              <a:buAutoNum type="arabicPeriod"/>
            </a:pPr>
            <a:r>
              <a:rPr lang="en-GB">
                <a:effectLst/>
              </a:rPr>
              <a:t> A cleaning product that is eco-friendly and non-toxic, appealing to environmentally conscious consumers.</a:t>
            </a:r>
          </a:p>
          <a:p>
            <a:pPr>
              <a:buFont typeface="+mj-lt"/>
              <a:buAutoNum type="arabicPeriod"/>
            </a:pPr>
            <a:r>
              <a:rPr lang="en-GB">
                <a:effectLst/>
              </a:rPr>
              <a:t>An online platform that offers 24/7 customer support and assistance.</a:t>
            </a:r>
          </a:p>
          <a:p>
            <a:pPr>
              <a:buFont typeface="+mj-lt"/>
              <a:buAutoNum type="arabicPeriod"/>
            </a:pPr>
            <a:r>
              <a:rPr lang="en-GB">
                <a:effectLst/>
              </a:rPr>
              <a:t> A restaurant that serves unique fusion cuisine not available anywhere else in the area.</a:t>
            </a:r>
          </a:p>
          <a:p>
            <a:pPr>
              <a:buFont typeface="+mj-lt"/>
              <a:buAutoNum type="arabicPeriod"/>
            </a:pPr>
            <a:r>
              <a:rPr lang="en-GB">
                <a:effectLst/>
              </a:rPr>
              <a:t>An e-commerce website with free and fast shipping, setting it apart from competitors with longer delivery times and shipping fees.</a:t>
            </a:r>
          </a:p>
          <a:p>
            <a:r>
              <a:rPr lang="en-GB">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a:solidFill>
                  <a:srgbClr val="000000"/>
                </a:solidFill>
                <a:effectLst/>
                <a:latin typeface="Söhne"/>
              </a:rPr>
              <a:t>Regenerate</a:t>
            </a:r>
          </a:p>
          <a:p>
            <a:br>
              <a:rPr lang="en-GB">
                <a:effectLst/>
              </a:rPr>
            </a:br>
            <a:endParaRPr lang="en-GB"/>
          </a:p>
        </p:txBody>
      </p:sp>
      <p:sp>
        <p:nvSpPr>
          <p:cNvPr id="4" name="Slide Number Placeholder 3">
            <a:extLst>
              <a:ext uri="{FF2B5EF4-FFF2-40B4-BE49-F238E27FC236}">
                <a16:creationId xmlns:a16="http://schemas.microsoft.com/office/drawing/2014/main" id="{C3637D20-35BF-5394-2ACD-EC444DB6C9AD}"/>
              </a:ext>
            </a:extLst>
          </p:cNvPr>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1417922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204002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960213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81244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84271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19/04/2026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323359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124A7F-636A-4441-8E5A-F364BBDE539F}" type="datetimeFigureOut">
              <a:rPr lang="en-GB" smtClean="0"/>
              <a:t>19/04/2026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337986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19/04/2026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053378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9973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938848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18684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517352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C124A7F-636A-4441-8E5A-F364BBDE539F}" type="datetimeFigureOut">
              <a:rPr lang="en-GB" smtClean="0"/>
              <a:t>19/04/2026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43349500"/>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AD630B4-4CCC-7B1D-1803-DAED942D7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Buildings by the sea">
            <a:extLst>
              <a:ext uri="{FF2B5EF4-FFF2-40B4-BE49-F238E27FC236}">
                <a16:creationId xmlns:a16="http://schemas.microsoft.com/office/drawing/2014/main" id="{6D8A2345-5467-481E-4495-1C9AAAC774B8}"/>
              </a:ext>
            </a:extLst>
          </p:cNvPr>
          <p:cNvPicPr>
            <a:picLocks noChangeAspect="1"/>
          </p:cNvPicPr>
          <p:nvPr/>
        </p:nvPicPr>
        <p:blipFill>
          <a:blip r:embed="rId2">
            <a:alphaModFix amt="50000"/>
          </a:blip>
          <a:srcRect b="15414"/>
          <a:stretch>
            <a:fillRect/>
          </a:stretch>
        </p:blipFill>
        <p:spPr>
          <a:xfrm>
            <a:off x="0" y="-250521"/>
            <a:ext cx="12192000" cy="7327726"/>
          </a:xfrm>
          <a:prstGeom prst="rect">
            <a:avLst/>
          </a:prstGeom>
        </p:spPr>
      </p:pic>
      <p:sp>
        <p:nvSpPr>
          <p:cNvPr id="2" name="Title 1">
            <a:extLst>
              <a:ext uri="{FF2B5EF4-FFF2-40B4-BE49-F238E27FC236}">
                <a16:creationId xmlns:a16="http://schemas.microsoft.com/office/drawing/2014/main" id="{7B8C53B0-4872-D835-2EB8-A227E14A91FB}"/>
              </a:ext>
            </a:extLst>
          </p:cNvPr>
          <p:cNvSpPr>
            <a:spLocks noGrp="1"/>
          </p:cNvSpPr>
          <p:nvPr>
            <p:ph type="ctrTitle"/>
          </p:nvPr>
        </p:nvSpPr>
        <p:spPr>
          <a:xfrm>
            <a:off x="758868" y="559201"/>
            <a:ext cx="10874679" cy="3204429"/>
          </a:xfrm>
        </p:spPr>
        <p:txBody>
          <a:bodyPr anchor="t">
            <a:noAutofit/>
          </a:bodyPr>
          <a:lstStyle/>
          <a:p>
            <a:br>
              <a:rPr lang="en-US" sz="4800" dirty="0">
                <a:solidFill>
                  <a:srgbClr val="FFFFFF"/>
                </a:solidFill>
              </a:rPr>
            </a:br>
            <a:r>
              <a:rPr lang="en-US" sz="4800" dirty="0">
                <a:solidFill>
                  <a:srgbClr val="FFFFFF"/>
                </a:solidFill>
              </a:rPr>
              <a:t>Assessment 2</a:t>
            </a:r>
            <a:br>
              <a:rPr lang="en-US" sz="4800" dirty="0">
                <a:solidFill>
                  <a:srgbClr val="FFFFFF"/>
                </a:solidFill>
              </a:rPr>
            </a:br>
            <a:br>
              <a:rPr lang="en-US" sz="4800" dirty="0">
                <a:solidFill>
                  <a:srgbClr val="FFFFFF"/>
                </a:solidFill>
              </a:rPr>
            </a:br>
            <a:br>
              <a:rPr lang="en-US" sz="4800" dirty="0">
                <a:solidFill>
                  <a:srgbClr val="FFFFFF"/>
                </a:solidFill>
              </a:rPr>
            </a:br>
            <a:br>
              <a:rPr lang="en-US" sz="4800" dirty="0">
                <a:solidFill>
                  <a:srgbClr val="FFFFFF"/>
                </a:solidFill>
              </a:rPr>
            </a:br>
            <a:br>
              <a:rPr lang="en-US" sz="4800" dirty="0">
                <a:solidFill>
                  <a:srgbClr val="FFFFFF"/>
                </a:solidFill>
              </a:rPr>
            </a:br>
            <a:br>
              <a:rPr lang="en-US" sz="4800" dirty="0">
                <a:solidFill>
                  <a:srgbClr val="FFFFFF"/>
                </a:solidFill>
              </a:rPr>
            </a:br>
            <a:br>
              <a:rPr lang="en-US" sz="4800" dirty="0">
                <a:solidFill>
                  <a:srgbClr val="FFFFFF"/>
                </a:solidFill>
              </a:rPr>
            </a:br>
            <a:br>
              <a:rPr lang="en-US" sz="4800" dirty="0">
                <a:solidFill>
                  <a:srgbClr val="FFFFFF"/>
                </a:solidFill>
              </a:rPr>
            </a:br>
            <a:br>
              <a:rPr lang="en-US" sz="4800" dirty="0">
                <a:solidFill>
                  <a:srgbClr val="FFFFFF"/>
                </a:solidFill>
              </a:rPr>
            </a:br>
            <a:br>
              <a:rPr lang="en-US" sz="4800" dirty="0">
                <a:solidFill>
                  <a:srgbClr val="FFFFFF"/>
                </a:solidFill>
              </a:rPr>
            </a:br>
            <a:endParaRPr lang="en-US" sz="4800" dirty="0">
              <a:solidFill>
                <a:srgbClr val="FFFFFF"/>
              </a:solidFill>
            </a:endParaRPr>
          </a:p>
        </p:txBody>
      </p:sp>
      <p:sp>
        <p:nvSpPr>
          <p:cNvPr id="3" name="Subtitle 2">
            <a:extLst>
              <a:ext uri="{FF2B5EF4-FFF2-40B4-BE49-F238E27FC236}">
                <a16:creationId xmlns:a16="http://schemas.microsoft.com/office/drawing/2014/main" id="{C51528E7-34F3-69EB-442E-E9343367A5B1}"/>
              </a:ext>
            </a:extLst>
          </p:cNvPr>
          <p:cNvSpPr>
            <a:spLocks noGrp="1"/>
          </p:cNvSpPr>
          <p:nvPr>
            <p:ph type="subTitle" idx="1"/>
          </p:nvPr>
        </p:nvSpPr>
        <p:spPr>
          <a:xfrm>
            <a:off x="865140" y="4322821"/>
            <a:ext cx="11225409" cy="1002082"/>
          </a:xfrm>
        </p:spPr>
        <p:txBody>
          <a:bodyPr anchor="b">
            <a:normAutofit fontScale="25000" lnSpcReduction="20000"/>
          </a:bodyPr>
          <a:lstStyle/>
          <a:p>
            <a:endParaRPr lang="en-US" sz="4400" dirty="0">
              <a:solidFill>
                <a:srgbClr val="FFFFFF"/>
              </a:solidFill>
            </a:endParaRPr>
          </a:p>
          <a:p>
            <a:r>
              <a:rPr lang="en-US" sz="16000" dirty="0">
                <a:solidFill>
                  <a:srgbClr val="FFFF00"/>
                </a:solidFill>
              </a:rPr>
              <a:t>Enterprise and Entrepreneurship</a:t>
            </a:r>
          </a:p>
          <a:p>
            <a:endParaRPr lang="en-US" sz="14400" dirty="0">
              <a:solidFill>
                <a:srgbClr val="FFFFFF"/>
              </a:solidFill>
            </a:endParaRPr>
          </a:p>
          <a:p>
            <a:r>
              <a:rPr lang="en-US" sz="12800" b="1" dirty="0">
                <a:solidFill>
                  <a:schemeClr val="accent1">
                    <a:lumMod val="20000"/>
                    <a:lumOff val="80000"/>
                  </a:schemeClr>
                </a:solidFill>
                <a:latin typeface="Abadi MT Condensed Light" panose="020B0306030101010103" pitchFamily="34" charset="77"/>
              </a:rPr>
              <a:t>La Dolce Italy</a:t>
            </a:r>
          </a:p>
          <a:p>
            <a:pPr algn="l"/>
            <a:endParaRPr lang="en-US" sz="1800" dirty="0">
              <a:solidFill>
                <a:srgbClr val="FFFFFF"/>
              </a:solidFill>
            </a:endParaRPr>
          </a:p>
        </p:txBody>
      </p:sp>
      <p:cxnSp>
        <p:nvCxnSpPr>
          <p:cNvPr id="8" name="Straight Connector 7">
            <a:extLst>
              <a:ext uri="{FF2B5EF4-FFF2-40B4-BE49-F238E27FC236}">
                <a16:creationId xmlns:a16="http://schemas.microsoft.com/office/drawing/2014/main" id="{49264613-F0F7-08CE-0ADF-98407A64DA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2337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1179226" y="1280679"/>
            <a:ext cx="9833548" cy="1325563"/>
          </a:xfrm>
        </p:spPr>
        <p:txBody>
          <a:bodyPr anchor="b">
            <a:normAutofit/>
          </a:bodyPr>
          <a:lstStyle/>
          <a:p>
            <a:pPr algn="ctr"/>
            <a:r>
              <a:rPr lang="en-GB" dirty="0">
                <a:solidFill>
                  <a:schemeClr val="tx2"/>
                </a:solidFill>
              </a:rPr>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1179226" y="2890979"/>
            <a:ext cx="9833548" cy="2693976"/>
          </a:xfrm>
        </p:spPr>
        <p:txBody>
          <a:bodyPr>
            <a:normAutofit/>
          </a:bodyPr>
          <a:lstStyle/>
          <a:p>
            <a:r>
              <a:rPr lang="en-GB" sz="2000" b="1" dirty="0">
                <a:solidFill>
                  <a:schemeClr val="tx2"/>
                </a:solidFill>
              </a:rPr>
              <a:t>Name:</a:t>
            </a:r>
            <a:r>
              <a:rPr lang="en-GB" sz="2000" dirty="0">
                <a:solidFill>
                  <a:schemeClr val="tx2"/>
                </a:solidFill>
              </a:rPr>
              <a:t> Rayane Cesconetto da Costa</a:t>
            </a:r>
          </a:p>
          <a:p>
            <a:r>
              <a:rPr lang="en-GB" sz="2000" b="1" dirty="0">
                <a:solidFill>
                  <a:schemeClr val="tx2"/>
                </a:solidFill>
              </a:rPr>
              <a:t>Student ID: </a:t>
            </a:r>
            <a:r>
              <a:rPr lang="en-GB" sz="2000" dirty="0">
                <a:solidFill>
                  <a:schemeClr val="tx2"/>
                </a:solidFill>
              </a:rPr>
              <a:t>2440636</a:t>
            </a:r>
          </a:p>
          <a:p>
            <a:r>
              <a:rPr lang="en-GB" sz="2000" b="1" dirty="0">
                <a:solidFill>
                  <a:schemeClr val="tx2"/>
                </a:solidFill>
              </a:rPr>
              <a:t>Module Code: </a:t>
            </a:r>
            <a:r>
              <a:rPr lang="en-GB" sz="2000" dirty="0">
                <a:solidFill>
                  <a:schemeClr val="tx2"/>
                </a:solidFill>
              </a:rPr>
              <a:t>LCLM4006</a:t>
            </a:r>
          </a:p>
          <a:p>
            <a:r>
              <a:rPr lang="en-GB" sz="2000" b="1" dirty="0">
                <a:solidFill>
                  <a:schemeClr val="tx2"/>
                </a:solidFill>
              </a:rPr>
              <a:t>Module Title: </a:t>
            </a:r>
            <a:r>
              <a:rPr lang="en-GB" sz="2000" dirty="0">
                <a:solidFill>
                  <a:schemeClr val="tx2"/>
                </a:solidFill>
              </a:rPr>
              <a:t>Enterprise and Entrepreneurship</a:t>
            </a:r>
          </a:p>
          <a:p>
            <a:r>
              <a:rPr lang="en-GB" sz="2000" b="1" dirty="0">
                <a:solidFill>
                  <a:schemeClr val="tx2"/>
                </a:solidFill>
              </a:rPr>
              <a:t>Lecturer:</a:t>
            </a:r>
            <a:r>
              <a:rPr lang="en-GB" sz="2000" dirty="0">
                <a:solidFill>
                  <a:schemeClr val="tx2"/>
                </a:solidFill>
              </a:rPr>
              <a:t> Charles </a:t>
            </a:r>
            <a:r>
              <a:rPr lang="en-GB" sz="2000" dirty="0" err="1">
                <a:solidFill>
                  <a:schemeClr val="tx2"/>
                </a:solidFill>
              </a:rPr>
              <a:t>Oham</a:t>
            </a:r>
            <a:endParaRPr lang="en-GB" sz="2000" dirty="0">
              <a:solidFill>
                <a:schemeClr val="tx2"/>
              </a:solidFill>
            </a:endParaRPr>
          </a:p>
        </p:txBody>
      </p:sp>
    </p:spTree>
    <p:extLst>
      <p:ext uri="{BB962C8B-B14F-4D97-AF65-F5344CB8AC3E}">
        <p14:creationId xmlns:p14="http://schemas.microsoft.com/office/powerpoint/2010/main" val="383219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58E82CA6-6C3A-6EF7-09B1-BC7D5DBB2984}"/>
              </a:ext>
            </a:extLst>
          </p:cNvPr>
          <p:cNvGraphicFramePr>
            <a:graphicFrameLocks noGrp="1"/>
          </p:cNvGraphicFramePr>
          <p:nvPr>
            <p:ph idx="1"/>
            <p:extLst>
              <p:ext uri="{D42A27DB-BD31-4B8C-83A1-F6EECF244321}">
                <p14:modId xmlns:p14="http://schemas.microsoft.com/office/powerpoint/2010/main" val="1443963034"/>
              </p:ext>
            </p:extLst>
          </p:nvPr>
        </p:nvGraphicFramePr>
        <p:xfrm>
          <a:off x="838200" y="1928557"/>
          <a:ext cx="10515600" cy="42484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C814FB2-2CDA-1252-EC0E-5A2D8190D60E}"/>
              </a:ext>
            </a:extLst>
          </p:cNvPr>
          <p:cNvSpPr txBox="1"/>
          <p:nvPr/>
        </p:nvSpPr>
        <p:spPr>
          <a:xfrm>
            <a:off x="4050376" y="851339"/>
            <a:ext cx="4091248" cy="1077218"/>
          </a:xfrm>
          <a:prstGeom prst="rect">
            <a:avLst/>
          </a:prstGeom>
          <a:noFill/>
        </p:spPr>
        <p:txBody>
          <a:bodyPr wrap="none" rtlCol="0">
            <a:spAutoFit/>
          </a:bodyPr>
          <a:lstStyle/>
          <a:p>
            <a:pPr algn="ctr"/>
            <a:r>
              <a:rPr lang="en-GB" sz="3200" b="1" i="0">
                <a:effectLst/>
              </a:rPr>
              <a:t>TABLE OF CONTENTS</a:t>
            </a:r>
            <a:endParaRPr lang="en-GB" sz="3200"/>
          </a:p>
          <a:p>
            <a:endParaRPr lang="en-GB" sz="3200" b="1"/>
          </a:p>
        </p:txBody>
      </p:sp>
    </p:spTree>
    <p:extLst>
      <p:ext uri="{BB962C8B-B14F-4D97-AF65-F5344CB8AC3E}">
        <p14:creationId xmlns:p14="http://schemas.microsoft.com/office/powerpoint/2010/main" val="105180609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57E82-7305-647C-4919-676C7AE35DAB}"/>
              </a:ext>
            </a:extLst>
          </p:cNvPr>
          <p:cNvSpPr txBox="1"/>
          <p:nvPr/>
        </p:nvSpPr>
        <p:spPr>
          <a:xfrm>
            <a:off x="761803" y="350196"/>
            <a:ext cx="4646904" cy="16245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a:effectLst/>
                <a:latin typeface="+mj-lt"/>
                <a:ea typeface="+mj-ea"/>
                <a:cs typeface="+mj-cs"/>
              </a:rPr>
              <a:t>INTRODUCTION</a:t>
            </a:r>
            <a:endParaRPr lang="en-US" sz="4000">
              <a:latin typeface="+mj-lt"/>
              <a:ea typeface="+mj-ea"/>
              <a:cs typeface="+mj-cs"/>
            </a:endParaRPr>
          </a:p>
          <a:p>
            <a:pPr>
              <a:lnSpc>
                <a:spcPct val="90000"/>
              </a:lnSpc>
              <a:spcBef>
                <a:spcPct val="0"/>
              </a:spcBef>
              <a:spcAft>
                <a:spcPts val="600"/>
              </a:spcAft>
            </a:pPr>
            <a:endParaRPr lang="en-US" sz="4000" b="1">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6827" y="0"/>
            <a:ext cx="6277000" cy="6356350"/>
          </a:xfrm>
        </p:spPr>
        <p:txBody>
          <a:bodyPr vert="horz" lIns="91440" tIns="45720" rIns="91440" bIns="45720" rtlCol="0" anchor="ctr">
            <a:normAutofit/>
          </a:bodyPr>
          <a:lstStyle/>
          <a:p>
            <a:pPr marL="0"/>
            <a:r>
              <a:rPr lang="en-US" sz="1700" dirty="0"/>
              <a:t>I  am  Rayane Cesconetto da Costa - Founder </a:t>
            </a:r>
          </a:p>
          <a:p>
            <a:r>
              <a:rPr lang="en-US" sz="1700" dirty="0"/>
              <a:t>La Dolce Italy is a n online travel consultancy that creates personalized plans for peoples who dream to visit Italy.</a:t>
            </a:r>
          </a:p>
          <a:p>
            <a:r>
              <a:rPr lang="en-US" sz="1700" dirty="0"/>
              <a:t>I want to open this business based in my experience travelling to more than twenty cities in Italy and my Italian passion and family culture.</a:t>
            </a:r>
          </a:p>
          <a:p>
            <a:r>
              <a:rPr lang="en-US" sz="1700" dirty="0"/>
              <a:t>My purpose of this presentation is to introduce my business idea and explain the business operation in the travel market.</a:t>
            </a:r>
          </a:p>
        </p:txBody>
      </p:sp>
      <p:pic>
        <p:nvPicPr>
          <p:cNvPr id="17" name="Picture 16" descr="Houses on a mountain">
            <a:extLst>
              <a:ext uri="{FF2B5EF4-FFF2-40B4-BE49-F238E27FC236}">
                <a16:creationId xmlns:a16="http://schemas.microsoft.com/office/drawing/2014/main" id="{6D6B7E43-A7D9-DBB8-B8EE-400EF18CCD03}"/>
              </a:ext>
            </a:extLst>
          </p:cNvPr>
          <p:cNvPicPr>
            <a:picLocks noChangeAspect="1"/>
          </p:cNvPicPr>
          <p:nvPr/>
        </p:nvPicPr>
        <p:blipFill>
          <a:blip r:embed="rId3"/>
          <a:srcRect l="21314" r="19285"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55182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indow view of the sea">
            <a:extLst>
              <a:ext uri="{FF2B5EF4-FFF2-40B4-BE49-F238E27FC236}">
                <a16:creationId xmlns:a16="http://schemas.microsoft.com/office/drawing/2014/main" id="{E4649FEF-A7A6-277B-2415-8593FC2B15A2}"/>
              </a:ext>
            </a:extLst>
          </p:cNvPr>
          <p:cNvPicPr>
            <a:picLocks noChangeAspect="1"/>
          </p:cNvPicPr>
          <p:nvPr/>
        </p:nvPicPr>
        <p:blipFill>
          <a:blip r:embed="rId3"/>
          <a:srcRect l="14086" t="9091" r="8924" b="-2"/>
          <a:stretch>
            <a:fillRect/>
          </a:stretch>
        </p:blipFill>
        <p:spPr>
          <a:xfrm>
            <a:off x="21" y="10"/>
            <a:ext cx="5109862" cy="6857990"/>
          </a:xfrm>
          <a:prstGeom prst="rect">
            <a:avLst/>
          </a:prstGeom>
        </p:spPr>
      </p:pic>
      <p:sp>
        <p:nvSpPr>
          <p:cNvPr id="19" name="Rectangle 18">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0BF1B2-6D3E-9EA4-E25A-B82A8177DDAA}"/>
              </a:ext>
            </a:extLst>
          </p:cNvPr>
          <p:cNvSpPr>
            <a:spLocks noGrp="1"/>
          </p:cNvSpPr>
          <p:nvPr>
            <p:ph type="title"/>
          </p:nvPr>
        </p:nvSpPr>
        <p:spPr>
          <a:xfrm>
            <a:off x="5549884" y="659018"/>
            <a:ext cx="6151016" cy="405507"/>
          </a:xfrm>
        </p:spPr>
        <p:txBody>
          <a:bodyPr vert="horz" lIns="91440" tIns="45720" rIns="91440" bIns="45720" rtlCol="0" anchor="b">
            <a:normAutofit fontScale="90000"/>
          </a:bodyPr>
          <a:lstStyle/>
          <a:p>
            <a:pPr algn="ctr"/>
            <a:r>
              <a:rPr lang="en-US" sz="2800" b="1" dirty="0"/>
              <a:t>OVERVIEW OF THE BUSINESS IDEA</a:t>
            </a:r>
            <a:br>
              <a:rPr lang="en-US" sz="2800" b="1" dirty="0"/>
            </a:br>
            <a:endParaRPr lang="en-US" sz="2800" dirty="0"/>
          </a:p>
        </p:txBody>
      </p:sp>
      <p:sp>
        <p:nvSpPr>
          <p:cNvPr id="3" name="Text Placeholder 2">
            <a:extLst>
              <a:ext uri="{FF2B5EF4-FFF2-40B4-BE49-F238E27FC236}">
                <a16:creationId xmlns:a16="http://schemas.microsoft.com/office/drawing/2014/main" id="{382A4DEC-1169-DFC1-B69C-82BA87AA2F8B}"/>
              </a:ext>
            </a:extLst>
          </p:cNvPr>
          <p:cNvSpPr>
            <a:spLocks noGrp="1"/>
          </p:cNvSpPr>
          <p:nvPr>
            <p:ph type="body" idx="1"/>
          </p:nvPr>
        </p:nvSpPr>
        <p:spPr>
          <a:xfrm>
            <a:off x="5254388" y="896763"/>
            <a:ext cx="6617572" cy="5760069"/>
          </a:xfrm>
        </p:spPr>
        <p:txBody>
          <a:bodyPr vert="horz" lIns="91440" tIns="45720" rIns="91440" bIns="45720" rtlCol="0">
            <a:normAutofit fontScale="85000" lnSpcReduction="20000"/>
          </a:bodyPr>
          <a:lstStyle/>
          <a:p>
            <a:pPr marL="342900" indent="-342900" algn="just">
              <a:buFont typeface="Wingdings" pitchFamily="2" charset="2"/>
              <a:buChar char="§"/>
            </a:pPr>
            <a:r>
              <a:rPr lang="en-US" sz="1900" b="1" dirty="0">
                <a:solidFill>
                  <a:schemeClr val="tx1"/>
                </a:solidFill>
              </a:rPr>
              <a:t>Business Idea:</a:t>
            </a:r>
          </a:p>
          <a:p>
            <a:pPr algn="just"/>
            <a:r>
              <a:rPr lang="en-US" sz="1900" dirty="0">
                <a:solidFill>
                  <a:schemeClr val="tx1"/>
                </a:solidFill>
              </a:rPr>
              <a:t>Create a personalized plan travel for people that wants to visit Italy.</a:t>
            </a:r>
          </a:p>
          <a:p>
            <a:pPr algn="just"/>
            <a:endParaRPr lang="en-US" sz="1900" dirty="0">
              <a:solidFill>
                <a:schemeClr val="tx1"/>
              </a:solidFill>
            </a:endParaRPr>
          </a:p>
          <a:p>
            <a:pPr marL="342900" indent="-342900" algn="just">
              <a:buFont typeface="Wingdings" pitchFamily="2" charset="2"/>
              <a:buChar char="§"/>
            </a:pPr>
            <a:r>
              <a:rPr lang="en-US" sz="1900" b="1" dirty="0">
                <a:solidFill>
                  <a:schemeClr val="tx1"/>
                </a:solidFill>
              </a:rPr>
              <a:t>Services</a:t>
            </a:r>
          </a:p>
          <a:p>
            <a:pPr algn="just"/>
            <a:r>
              <a:rPr lang="en-US" sz="1900" dirty="0">
                <a:solidFill>
                  <a:schemeClr val="tx1"/>
                </a:solidFill>
              </a:rPr>
              <a:t>Customized itinerary.</a:t>
            </a:r>
          </a:p>
          <a:p>
            <a:pPr algn="just"/>
            <a:r>
              <a:rPr lang="en-US" sz="1900" dirty="0">
                <a:solidFill>
                  <a:schemeClr val="tx1"/>
                </a:solidFill>
              </a:rPr>
              <a:t>Transport options.</a:t>
            </a:r>
          </a:p>
          <a:p>
            <a:pPr algn="just"/>
            <a:r>
              <a:rPr lang="en-US" sz="1900" dirty="0">
                <a:solidFill>
                  <a:schemeClr val="tx1"/>
                </a:solidFill>
              </a:rPr>
              <a:t>Hotels.</a:t>
            </a:r>
          </a:p>
          <a:p>
            <a:pPr algn="just"/>
            <a:r>
              <a:rPr lang="en-US" sz="1900" dirty="0">
                <a:solidFill>
                  <a:schemeClr val="tx1"/>
                </a:solidFill>
              </a:rPr>
              <a:t>Travel recommendations. </a:t>
            </a:r>
          </a:p>
          <a:p>
            <a:pPr algn="just"/>
            <a:r>
              <a:rPr lang="en-US" sz="1900" dirty="0">
                <a:solidFill>
                  <a:schemeClr val="tx1"/>
                </a:solidFill>
              </a:rPr>
              <a:t>Client’s preferences.</a:t>
            </a:r>
          </a:p>
          <a:p>
            <a:pPr algn="just"/>
            <a:r>
              <a:rPr lang="en-US" sz="1900" dirty="0">
                <a:solidFill>
                  <a:schemeClr val="tx1"/>
                </a:solidFill>
              </a:rPr>
              <a:t>Budge.</a:t>
            </a:r>
          </a:p>
          <a:p>
            <a:pPr algn="just"/>
            <a:endParaRPr lang="en-US" sz="1900" b="1" dirty="0">
              <a:solidFill>
                <a:schemeClr val="tx1"/>
              </a:solidFill>
            </a:endParaRPr>
          </a:p>
          <a:p>
            <a:pPr marL="342900" indent="-342900" algn="just">
              <a:buFont typeface="Wingdings" pitchFamily="2" charset="2"/>
              <a:buChar char="§"/>
            </a:pPr>
            <a:r>
              <a:rPr lang="en-US" sz="1900" b="1" dirty="0">
                <a:solidFill>
                  <a:schemeClr val="tx1"/>
                </a:solidFill>
              </a:rPr>
              <a:t>Customer Needs</a:t>
            </a:r>
          </a:p>
          <a:p>
            <a:pPr algn="just"/>
            <a:r>
              <a:rPr lang="en-US" sz="1900" dirty="0">
                <a:solidFill>
                  <a:schemeClr val="tx1"/>
                </a:solidFill>
              </a:rPr>
              <a:t>Help to create a perfect plan.</a:t>
            </a:r>
          </a:p>
          <a:p>
            <a:pPr algn="just"/>
            <a:r>
              <a:rPr lang="en-US" sz="1900" dirty="0">
                <a:solidFill>
                  <a:schemeClr val="tx1"/>
                </a:solidFill>
              </a:rPr>
              <a:t> Authentic experiences.</a:t>
            </a:r>
          </a:p>
          <a:p>
            <a:pPr algn="just"/>
            <a:endParaRPr lang="en-US" sz="1900" dirty="0">
              <a:solidFill>
                <a:schemeClr val="tx1"/>
              </a:solidFill>
            </a:endParaRPr>
          </a:p>
          <a:p>
            <a:pPr marL="342900" indent="-342900" algn="just">
              <a:buFont typeface="Wingdings" pitchFamily="2" charset="2"/>
              <a:buChar char="§"/>
            </a:pPr>
            <a:r>
              <a:rPr lang="en-US" sz="1900" b="1" dirty="0">
                <a:solidFill>
                  <a:schemeClr val="tx1"/>
                </a:solidFill>
              </a:rPr>
              <a:t>Reason that customers choosing my business</a:t>
            </a:r>
          </a:p>
          <a:p>
            <a:pPr algn="just"/>
            <a:r>
              <a:rPr lang="en-US" sz="1900" dirty="0">
                <a:solidFill>
                  <a:schemeClr val="tx1"/>
                </a:solidFill>
              </a:rPr>
              <a:t>Personalized plan.</a:t>
            </a:r>
          </a:p>
          <a:p>
            <a:pPr algn="just"/>
            <a:r>
              <a:rPr lang="en-US" sz="1900" dirty="0">
                <a:solidFill>
                  <a:schemeClr val="tx1"/>
                </a:solidFill>
              </a:rPr>
              <a:t>Save their time </a:t>
            </a:r>
          </a:p>
          <a:p>
            <a:pPr algn="just"/>
            <a:r>
              <a:rPr lang="en-US" sz="1900" dirty="0">
                <a:solidFill>
                  <a:schemeClr val="tx1"/>
                </a:solidFill>
              </a:rPr>
              <a:t>Improve travel experiences.</a:t>
            </a:r>
          </a:p>
          <a:p>
            <a:endParaRPr lang="en-US" sz="500" dirty="0">
              <a:solidFill>
                <a:schemeClr val="tx1"/>
              </a:solidFill>
            </a:endParaRPr>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7DB85A6-7E83-5339-615D-2F31801BEBA6}"/>
              </a:ext>
            </a:extLst>
          </p:cNvPr>
          <p:cNvSpPr txBox="1"/>
          <p:nvPr/>
        </p:nvSpPr>
        <p:spPr>
          <a:xfrm>
            <a:off x="10196186" y="3256767"/>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72062684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64F5224-38DF-9A0E-ED62-37C8785B3FBD}"/>
              </a:ext>
            </a:extLst>
          </p:cNvPr>
          <p:cNvSpPr txBox="1"/>
          <p:nvPr/>
        </p:nvSpPr>
        <p:spPr>
          <a:xfrm>
            <a:off x="777765" y="437346"/>
            <a:ext cx="11701736" cy="523220"/>
          </a:xfrm>
          <a:prstGeom prst="rect">
            <a:avLst/>
          </a:prstGeom>
          <a:noFill/>
        </p:spPr>
        <p:txBody>
          <a:bodyPr wrap="square" rtlCol="0">
            <a:spAutoFit/>
          </a:bodyPr>
          <a:lstStyle/>
          <a:p>
            <a:pPr algn="ctr"/>
            <a:r>
              <a:rPr lang="en-GB" sz="2800" b="1" dirty="0"/>
              <a:t>LEGAL FORMAT AND MANAGEMENT STRUCTRE</a:t>
            </a:r>
          </a:p>
        </p:txBody>
      </p:sp>
      <p:graphicFrame>
        <p:nvGraphicFramePr>
          <p:cNvPr id="15" name="Diagram 14">
            <a:extLst>
              <a:ext uri="{FF2B5EF4-FFF2-40B4-BE49-F238E27FC236}">
                <a16:creationId xmlns:a16="http://schemas.microsoft.com/office/drawing/2014/main" id="{8228AAC2-1FFF-146E-579C-E1E11A1A91AF}"/>
              </a:ext>
            </a:extLst>
          </p:cNvPr>
          <p:cNvGraphicFramePr/>
          <p:nvPr>
            <p:extLst>
              <p:ext uri="{D42A27DB-BD31-4B8C-83A1-F6EECF244321}">
                <p14:modId xmlns:p14="http://schemas.microsoft.com/office/powerpoint/2010/main" val="2596704839"/>
              </p:ext>
            </p:extLst>
          </p:nvPr>
        </p:nvGraphicFramePr>
        <p:xfrm>
          <a:off x="831850" y="1306286"/>
          <a:ext cx="10515600" cy="52741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TextBox 16">
            <a:extLst>
              <a:ext uri="{FF2B5EF4-FFF2-40B4-BE49-F238E27FC236}">
                <a16:creationId xmlns:a16="http://schemas.microsoft.com/office/drawing/2014/main" id="{3317578F-D8C7-B072-5640-7DE5CF4EE34B}"/>
              </a:ext>
            </a:extLst>
          </p:cNvPr>
          <p:cNvSpPr txBox="1"/>
          <p:nvPr/>
        </p:nvSpPr>
        <p:spPr>
          <a:xfrm>
            <a:off x="3588298" y="4110383"/>
            <a:ext cx="1543416" cy="1077218"/>
          </a:xfrm>
          <a:prstGeom prst="rect">
            <a:avLst/>
          </a:prstGeom>
          <a:noFill/>
        </p:spPr>
        <p:txBody>
          <a:bodyPr wrap="square" rtlCol="0">
            <a:spAutoFit/>
          </a:bodyPr>
          <a:lstStyle/>
          <a:p>
            <a:r>
              <a:rPr lang="en-US" sz="3200" dirty="0">
                <a:latin typeface="Abadi MT Condensed Light" panose="020B0306030101010103" pitchFamily="34" charset="77"/>
                <a:cs typeface="Calibri" panose="020F0502020204030204" pitchFamily="34" charset="0"/>
              </a:rPr>
              <a:t>SOLO TRADER </a:t>
            </a:r>
          </a:p>
        </p:txBody>
      </p:sp>
      <p:sp>
        <p:nvSpPr>
          <p:cNvPr id="20" name="Rectangle 19">
            <a:extLst>
              <a:ext uri="{FF2B5EF4-FFF2-40B4-BE49-F238E27FC236}">
                <a16:creationId xmlns:a16="http://schemas.microsoft.com/office/drawing/2014/main" id="{FB139E65-3458-B295-B160-481AA85A8326}"/>
              </a:ext>
            </a:extLst>
          </p:cNvPr>
          <p:cNvSpPr/>
          <p:nvPr/>
        </p:nvSpPr>
        <p:spPr>
          <a:xfrm>
            <a:off x="7445828" y="1322614"/>
            <a:ext cx="1779815" cy="930729"/>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919DBE0-AB73-7795-743B-E04649E6BD95}"/>
              </a:ext>
            </a:extLst>
          </p:cNvPr>
          <p:cNvSpPr/>
          <p:nvPr/>
        </p:nvSpPr>
        <p:spPr>
          <a:xfrm>
            <a:off x="7396843" y="2400300"/>
            <a:ext cx="1779814" cy="653143"/>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C45C036-F204-EF04-38A5-3F61F4CAA6C3}"/>
              </a:ext>
            </a:extLst>
          </p:cNvPr>
          <p:cNvSpPr/>
          <p:nvPr/>
        </p:nvSpPr>
        <p:spPr>
          <a:xfrm>
            <a:off x="7396843" y="3314700"/>
            <a:ext cx="1779814" cy="653143"/>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883499B-27B9-3DB4-4AD1-33BC2065A8CE}"/>
              </a:ext>
            </a:extLst>
          </p:cNvPr>
          <p:cNvSpPr/>
          <p:nvPr/>
        </p:nvSpPr>
        <p:spPr>
          <a:xfrm>
            <a:off x="7396843" y="4341831"/>
            <a:ext cx="1975757" cy="752683"/>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694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838200" y="18255"/>
            <a:ext cx="10515600" cy="1325563"/>
          </a:xfrm>
        </p:spPr>
        <p:txBody>
          <a:bodyPr>
            <a:normAutofit/>
          </a:bodyPr>
          <a:lstStyle/>
          <a:p>
            <a:pPr algn="ctr"/>
            <a:br>
              <a:rPr lang="en-GB" sz="3600" b="1" dirty="0"/>
            </a:br>
            <a:r>
              <a:rPr lang="en-GB" sz="3600" b="1" dirty="0"/>
              <a:t>ORGANISATIONAL CHART </a:t>
            </a:r>
          </a:p>
        </p:txBody>
      </p:sp>
      <p:graphicFrame>
        <p:nvGraphicFramePr>
          <p:cNvPr id="7" name="Content Placeholder 6">
            <a:extLst>
              <a:ext uri="{FF2B5EF4-FFF2-40B4-BE49-F238E27FC236}">
                <a16:creationId xmlns:a16="http://schemas.microsoft.com/office/drawing/2014/main" id="{44B14B73-6D38-7EDC-6215-76C640312F4E}"/>
              </a:ext>
            </a:extLst>
          </p:cNvPr>
          <p:cNvGraphicFramePr>
            <a:graphicFrameLocks noGrp="1"/>
          </p:cNvGraphicFramePr>
          <p:nvPr>
            <p:ph idx="1"/>
            <p:extLst>
              <p:ext uri="{D42A27DB-BD31-4B8C-83A1-F6EECF244321}">
                <p14:modId xmlns:p14="http://schemas.microsoft.com/office/powerpoint/2010/main" val="20970545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dirty="0"/>
          </a:p>
        </p:txBody>
      </p:sp>
      <p:cxnSp>
        <p:nvCxnSpPr>
          <p:cNvPr id="5" name="Straight Connector 4">
            <a:extLst>
              <a:ext uri="{FF2B5EF4-FFF2-40B4-BE49-F238E27FC236}">
                <a16:creationId xmlns:a16="http://schemas.microsoft.com/office/drawing/2014/main" id="{BEF23375-2E3D-9660-5DA3-DCA16394B618}"/>
              </a:ext>
            </a:extLst>
          </p:cNvPr>
          <p:cNvCxnSpPr>
            <a:cxnSpLocks/>
          </p:cNvCxnSpPr>
          <p:nvPr/>
        </p:nvCxnSpPr>
        <p:spPr>
          <a:xfrm flipH="1" flipV="1">
            <a:off x="6999890" y="3578773"/>
            <a:ext cx="1610710" cy="1245475"/>
          </a:xfrm>
          <a:prstGeom prst="line">
            <a:avLst/>
          </a:prstGeom>
          <a:ln>
            <a:solidFill>
              <a:schemeClr val="tx2">
                <a:lumMod val="90000"/>
                <a:lumOff val="1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8504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619FB4DE-DBB1-0BF2-DBFA-00D692BAF33E}"/>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b="1" kern="1200" dirty="0">
                <a:solidFill>
                  <a:srgbClr val="FFFFFF"/>
                </a:solidFill>
                <a:latin typeface="+mj-lt"/>
                <a:ea typeface="+mj-ea"/>
                <a:cs typeface="+mj-cs"/>
              </a:rPr>
              <a:t>PESTEL ANALYSIS</a:t>
            </a:r>
          </a:p>
        </p:txBody>
      </p:sp>
      <p:graphicFrame>
        <p:nvGraphicFramePr>
          <p:cNvPr id="15" name="TextBox 2">
            <a:extLst>
              <a:ext uri="{FF2B5EF4-FFF2-40B4-BE49-F238E27FC236}">
                <a16:creationId xmlns:a16="http://schemas.microsoft.com/office/drawing/2014/main" id="{F383AAA8-737F-744D-63F0-CA1E4F8D5FF8}"/>
              </a:ext>
            </a:extLst>
          </p:cNvPr>
          <p:cNvGraphicFramePr/>
          <p:nvPr>
            <p:extLst>
              <p:ext uri="{D42A27DB-BD31-4B8C-83A1-F6EECF244321}">
                <p14:modId xmlns:p14="http://schemas.microsoft.com/office/powerpoint/2010/main" val="93560984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424660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9A8059-C3BD-B3D1-EDEF-344AD9C1F090}"/>
            </a:ext>
          </a:extLst>
        </p:cNvPr>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8CC83799-BBCC-A1FE-283D-0BD835C71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71490F45-309A-47A2-9908-A99350AF9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1A764FC0-E5EA-E767-B685-7F15BD98C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9D7910B1-767D-60F6-3BA3-9CDF47F00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D86A8D38-AF60-67A4-FC6B-9CAEE1E06C2A}"/>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b="1" kern="1200" dirty="0">
                <a:solidFill>
                  <a:srgbClr val="FFFFFF"/>
                </a:solidFill>
                <a:latin typeface="+mj-lt"/>
                <a:ea typeface="+mj-ea"/>
                <a:cs typeface="+mj-cs"/>
              </a:rPr>
              <a:t>PESTEL ANALYSIS</a:t>
            </a:r>
          </a:p>
        </p:txBody>
      </p:sp>
      <p:graphicFrame>
        <p:nvGraphicFramePr>
          <p:cNvPr id="15" name="TextBox 2">
            <a:extLst>
              <a:ext uri="{FF2B5EF4-FFF2-40B4-BE49-F238E27FC236}">
                <a16:creationId xmlns:a16="http://schemas.microsoft.com/office/drawing/2014/main" id="{177761C8-2C29-1C39-B780-74DF43226DDE}"/>
              </a:ext>
            </a:extLst>
          </p:cNvPr>
          <p:cNvGraphicFramePr/>
          <p:nvPr>
            <p:extLst>
              <p:ext uri="{D42A27DB-BD31-4B8C-83A1-F6EECF244321}">
                <p14:modId xmlns:p14="http://schemas.microsoft.com/office/powerpoint/2010/main" val="198049041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33682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A7CFC1-D7AD-1D38-BE48-0537EF316731}"/>
              </a:ext>
            </a:extLst>
          </p:cNvPr>
          <p:cNvSpPr txBox="1"/>
          <p:nvPr/>
        </p:nvSpPr>
        <p:spPr>
          <a:xfrm>
            <a:off x="1137033" y="670559"/>
            <a:ext cx="4683321" cy="214884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a:latin typeface="+mj-lt"/>
                <a:ea typeface="+mj-ea"/>
                <a:cs typeface="+mj-cs"/>
              </a:rPr>
              <a:t>MARKETING STRATEGIES</a:t>
            </a:r>
          </a:p>
        </p:txBody>
      </p:sp>
      <p:pic>
        <p:nvPicPr>
          <p:cNvPr id="43" name="Picture 42" descr="Houses on a mountain">
            <a:extLst>
              <a:ext uri="{FF2B5EF4-FFF2-40B4-BE49-F238E27FC236}">
                <a16:creationId xmlns:a16="http://schemas.microsoft.com/office/drawing/2014/main" id="{A5CE0006-1791-EA4C-0F4F-100A937C7633}"/>
              </a:ext>
            </a:extLst>
          </p:cNvPr>
          <p:cNvPicPr>
            <a:picLocks noChangeAspect="1"/>
          </p:cNvPicPr>
          <p:nvPr/>
        </p:nvPicPr>
        <p:blipFill>
          <a:blip r:embed="rId3"/>
          <a:srcRect t="6406" b="6406"/>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29" name="Content Placeholder 2">
            <a:extLst>
              <a:ext uri="{FF2B5EF4-FFF2-40B4-BE49-F238E27FC236}">
                <a16:creationId xmlns:a16="http://schemas.microsoft.com/office/drawing/2014/main" id="{A18FDE8E-B325-0DB0-C8C4-FBDD3F35941C}"/>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r>
              <a:rPr lang="en-US" sz="2000" b="1" u="sng" dirty="0"/>
              <a:t>Who?</a:t>
            </a:r>
          </a:p>
          <a:p>
            <a:r>
              <a:rPr lang="en-US" sz="2000" dirty="0"/>
              <a:t>Adults age 18 and 30 years.</a:t>
            </a:r>
          </a:p>
          <a:p>
            <a:r>
              <a:rPr lang="en-US" sz="2000" dirty="0"/>
              <a:t>People who wants om visit Italy.</a:t>
            </a:r>
          </a:p>
          <a:p>
            <a:r>
              <a:rPr lang="en-US" sz="2000" dirty="0"/>
              <a:t>Solo travers, couples and families.</a:t>
            </a:r>
          </a:p>
          <a:p>
            <a:r>
              <a:rPr lang="en-US" sz="2000" dirty="0"/>
              <a:t>Who value personalized experiences.</a:t>
            </a:r>
          </a:p>
          <a:p>
            <a:pPr marL="0"/>
            <a:endParaRPr lang="en-US" sz="2000" b="1" dirty="0"/>
          </a:p>
          <a:p>
            <a:pPr marL="0" indent="0">
              <a:buNone/>
            </a:pPr>
            <a:r>
              <a:rPr lang="en-US" sz="2000" b="1" u="sng" dirty="0"/>
              <a:t>Customers choosing La Dolce Italy:</a:t>
            </a:r>
            <a:endParaRPr lang="en-US" sz="2000" u="sng" dirty="0"/>
          </a:p>
          <a:p>
            <a:pPr marL="0"/>
            <a:r>
              <a:rPr lang="en-US" sz="2000" dirty="0"/>
              <a:t>Real experience in Italy.</a:t>
            </a:r>
          </a:p>
          <a:p>
            <a:pPr marL="0"/>
            <a:r>
              <a:rPr lang="en-US" sz="2000" dirty="0"/>
              <a:t>Save time and reduce stress.</a:t>
            </a:r>
          </a:p>
          <a:p>
            <a:pPr marL="0"/>
            <a:r>
              <a:rPr lang="en-US" sz="2000" dirty="0"/>
              <a:t>Personalized travel plans.</a:t>
            </a:r>
          </a:p>
          <a:p>
            <a:pPr marL="0"/>
            <a:endParaRPr lang="en-US" sz="2000" b="1" dirty="0"/>
          </a:p>
          <a:p>
            <a:pPr marL="0"/>
            <a:endParaRPr lang="en-US" sz="2000" b="1" dirty="0"/>
          </a:p>
          <a:p>
            <a:pPr marL="0"/>
            <a:endParaRPr lang="en-US" sz="2000" b="1" dirty="0"/>
          </a:p>
          <a:p>
            <a:pPr marL="0"/>
            <a:endParaRPr lang="en-US" sz="2000" dirty="0"/>
          </a:p>
          <a:p>
            <a:endParaRPr lang="en-US" sz="2000" dirty="0"/>
          </a:p>
        </p:txBody>
      </p:sp>
    </p:spTree>
    <p:extLst>
      <p:ext uri="{BB962C8B-B14F-4D97-AF65-F5344CB8AC3E}">
        <p14:creationId xmlns:p14="http://schemas.microsoft.com/office/powerpoint/2010/main" val="148128187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151A74-9BCD-69CE-27F8-1E753509063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7FA1444-6A6D-9346-E6F1-57223A29EE06}"/>
              </a:ext>
            </a:extLst>
          </p:cNvPr>
          <p:cNvSpPr txBox="1"/>
          <p:nvPr/>
        </p:nvSpPr>
        <p:spPr>
          <a:xfrm>
            <a:off x="1137033" y="670559"/>
            <a:ext cx="4683321" cy="214884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a:latin typeface="+mj-lt"/>
                <a:ea typeface="+mj-ea"/>
                <a:cs typeface="+mj-cs"/>
              </a:rPr>
              <a:t>MARKETING STRATEGIES</a:t>
            </a:r>
          </a:p>
        </p:txBody>
      </p:sp>
      <p:pic>
        <p:nvPicPr>
          <p:cNvPr id="43" name="Picture 42" descr="Houses on a mountain">
            <a:extLst>
              <a:ext uri="{FF2B5EF4-FFF2-40B4-BE49-F238E27FC236}">
                <a16:creationId xmlns:a16="http://schemas.microsoft.com/office/drawing/2014/main" id="{8C98D500-D09A-B142-302D-CB0C8A51EC85}"/>
              </a:ext>
            </a:extLst>
          </p:cNvPr>
          <p:cNvPicPr>
            <a:picLocks noChangeAspect="1"/>
          </p:cNvPicPr>
          <p:nvPr/>
        </p:nvPicPr>
        <p:blipFill>
          <a:blip r:embed="rId3"/>
          <a:srcRect t="6406" b="6406"/>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29" name="Content Placeholder 2">
            <a:extLst>
              <a:ext uri="{FF2B5EF4-FFF2-40B4-BE49-F238E27FC236}">
                <a16:creationId xmlns:a16="http://schemas.microsoft.com/office/drawing/2014/main" id="{EF575AE7-17C6-C5B4-3866-32B97D752BBE}"/>
              </a:ext>
            </a:extLst>
          </p:cNvPr>
          <p:cNvSpPr>
            <a:spLocks noGrp="1"/>
          </p:cNvSpPr>
          <p:nvPr>
            <p:ph idx="1"/>
          </p:nvPr>
        </p:nvSpPr>
        <p:spPr>
          <a:xfrm>
            <a:off x="6797004" y="670559"/>
            <a:ext cx="4555782" cy="5445076"/>
          </a:xfrm>
        </p:spPr>
        <p:txBody>
          <a:bodyPr vert="horz" lIns="91440" tIns="45720" rIns="91440" bIns="45720" rtlCol="0" anchor="t">
            <a:normAutofit/>
          </a:bodyPr>
          <a:lstStyle/>
          <a:p>
            <a:pPr marL="0" indent="0">
              <a:buNone/>
            </a:pPr>
            <a:br>
              <a:rPr lang="en-US" sz="2000" dirty="0"/>
            </a:br>
            <a:r>
              <a:rPr lang="en-US" sz="2000" b="1" u="sng" dirty="0"/>
              <a:t>Selling Point</a:t>
            </a:r>
          </a:p>
          <a:p>
            <a:pPr marL="0"/>
            <a:r>
              <a:rPr lang="en-US" sz="2000" dirty="0"/>
              <a:t>Personal support.</a:t>
            </a:r>
          </a:p>
          <a:p>
            <a:pPr marL="0"/>
            <a:r>
              <a:rPr lang="en-US" sz="2000" dirty="0"/>
              <a:t>Itinerary based in the customer preferences.</a:t>
            </a:r>
          </a:p>
          <a:p>
            <a:pPr marL="0"/>
            <a:r>
              <a:rPr lang="en-US" sz="2000" dirty="0"/>
              <a:t>Budget.</a:t>
            </a:r>
          </a:p>
          <a:p>
            <a:pPr marL="0" indent="0">
              <a:buNone/>
            </a:pPr>
            <a:endParaRPr lang="en-US" sz="2000" b="1" u="sng" dirty="0"/>
          </a:p>
          <a:p>
            <a:pPr marL="0" indent="0">
              <a:buNone/>
            </a:pPr>
            <a:r>
              <a:rPr lang="en-US" sz="2000" b="1" u="sng" dirty="0"/>
              <a:t>Marketing Strategy:</a:t>
            </a:r>
          </a:p>
          <a:p>
            <a:pPr marL="0"/>
            <a:r>
              <a:rPr lang="en-US" sz="2000" dirty="0"/>
              <a:t>Social media promotion.</a:t>
            </a:r>
          </a:p>
          <a:p>
            <a:pPr marL="0"/>
            <a:r>
              <a:rPr lang="en-US" sz="2000" dirty="0"/>
              <a:t>Influencers partnership;.</a:t>
            </a:r>
          </a:p>
          <a:p>
            <a:pPr marL="0"/>
            <a:r>
              <a:rPr lang="en-US" sz="2000" dirty="0"/>
              <a:t>Review.</a:t>
            </a:r>
          </a:p>
          <a:p>
            <a:pPr marL="0"/>
            <a:r>
              <a:rPr lang="en-US" sz="2000" dirty="0"/>
              <a:t>Online consultations.</a:t>
            </a:r>
          </a:p>
          <a:p>
            <a:pPr marL="0"/>
            <a:endParaRPr lang="en-US" sz="2000" b="1" dirty="0"/>
          </a:p>
          <a:p>
            <a:pPr marL="0"/>
            <a:endParaRPr lang="en-US" sz="2000" b="1" dirty="0"/>
          </a:p>
          <a:p>
            <a:pPr marL="0"/>
            <a:endParaRPr lang="en-US" sz="2000" b="1" dirty="0"/>
          </a:p>
          <a:p>
            <a:pPr marL="0"/>
            <a:endParaRPr lang="en-US" sz="2000" dirty="0"/>
          </a:p>
          <a:p>
            <a:endParaRPr lang="en-US" sz="2000" dirty="0"/>
          </a:p>
        </p:txBody>
      </p:sp>
    </p:spTree>
    <p:extLst>
      <p:ext uri="{BB962C8B-B14F-4D97-AF65-F5344CB8AC3E}">
        <p14:creationId xmlns:p14="http://schemas.microsoft.com/office/powerpoint/2010/main" val="8633828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2056756339"/>
              </p:ext>
            </p:extLst>
          </p:nvPr>
        </p:nvGraphicFramePr>
        <p:xfrm>
          <a:off x="5850392" y="1285465"/>
          <a:ext cx="5924074" cy="4592942"/>
        </p:xfrm>
        <a:graphic>
          <a:graphicData uri="http://schemas.openxmlformats.org/drawingml/2006/table">
            <a:tbl>
              <a:tblPr bandRow="1">
                <a:tableStyleId>{5C22544A-7EE6-4342-B048-85BDC9FD1C3A}</a:tableStyleId>
              </a:tblPr>
              <a:tblGrid>
                <a:gridCol w="3701703">
                  <a:extLst>
                    <a:ext uri="{9D8B030D-6E8A-4147-A177-3AD203B41FA5}">
                      <a16:colId xmlns:a16="http://schemas.microsoft.com/office/drawing/2014/main" val="4078324115"/>
                    </a:ext>
                  </a:extLst>
                </a:gridCol>
                <a:gridCol w="2222371">
                  <a:extLst>
                    <a:ext uri="{9D8B030D-6E8A-4147-A177-3AD203B41FA5}">
                      <a16:colId xmlns:a16="http://schemas.microsoft.com/office/drawing/2014/main" val="3261734122"/>
                    </a:ext>
                  </a:extLst>
                </a:gridCol>
              </a:tblGrid>
              <a:tr h="663860">
                <a:tc>
                  <a:txBody>
                    <a:bodyPr/>
                    <a:lstStyle/>
                    <a:p>
                      <a:pPr algn="l" rtl="0" fontAlgn="ctr"/>
                      <a:r>
                        <a:rPr lang="en-GB" sz="2400" u="none" strike="noStrike" dirty="0">
                          <a:effectLst/>
                        </a:rPr>
                        <a:t>Fixed Costs</a:t>
                      </a:r>
                      <a:endParaRPr lang="en-GB" sz="24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r" rtl="0" fontAlgn="ctr"/>
                      <a:r>
                        <a:rPr lang="en-GB" sz="2400" u="none" strike="noStrike" dirty="0">
                          <a:effectLst/>
                        </a:rPr>
                        <a:t>per month</a:t>
                      </a:r>
                      <a:endParaRPr lang="en-GB" sz="24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441019">
                <a:tc>
                  <a:txBody>
                    <a:bodyPr/>
                    <a:lstStyle/>
                    <a:p>
                      <a:pPr algn="l" rtl="0" fontAlgn="ctr"/>
                      <a:r>
                        <a:rPr lang="en-GB" sz="2400" b="0" i="0" u="none" strike="noStrike">
                          <a:solidFill>
                            <a:srgbClr val="000000"/>
                          </a:solidFill>
                          <a:effectLst/>
                          <a:latin typeface="Calibri" panose="020F0502020204030204" pitchFamily="34" charset="0"/>
                        </a:rPr>
                        <a:t>Internet</a:t>
                      </a:r>
                    </a:p>
                  </a:txBody>
                  <a:tcPr marL="15716" marR="15716" marT="15716" marB="0" anchor="ctr"/>
                </a:tc>
                <a:tc>
                  <a:txBody>
                    <a:bodyPr/>
                    <a:lstStyle/>
                    <a:p>
                      <a:pPr algn="r" rtl="0" fontAlgn="ctr"/>
                      <a:r>
                        <a:rPr lang="en-GB" sz="2400" u="none" strike="noStrike" dirty="0">
                          <a:effectLst/>
                        </a:rPr>
                        <a:t>£30</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868675">
                <a:tc>
                  <a:txBody>
                    <a:bodyPr/>
                    <a:lstStyle/>
                    <a:p>
                      <a:pPr algn="l" rtl="0" fontAlgn="ctr"/>
                      <a:r>
                        <a:rPr lang="en-GB" sz="2400" u="none" strike="noStrike" dirty="0">
                          <a:effectLst/>
                        </a:rPr>
                        <a:t>Design Tools- Canva  Pro</a:t>
                      </a:r>
                      <a:endParaRPr lang="en-GB" sz="24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2400" u="none" strike="noStrike" dirty="0">
                          <a:effectLst/>
                        </a:rPr>
                        <a:t>£15</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441019">
                <a:tc>
                  <a:txBody>
                    <a:bodyPr/>
                    <a:lstStyle/>
                    <a:p>
                      <a:pPr algn="l" rtl="0" fontAlgn="ctr"/>
                      <a:r>
                        <a:rPr lang="en-GB" sz="2400" u="none" strike="noStrike">
                          <a:effectLst/>
                        </a:rPr>
                        <a:t>Three Employees</a:t>
                      </a:r>
                      <a:endParaRPr lang="en-GB" sz="24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2400" u="none" strike="noStrike" dirty="0">
                          <a:effectLst/>
                        </a:rPr>
                        <a:t>£1500</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868675">
                <a:tc>
                  <a:txBody>
                    <a:bodyPr/>
                    <a:lstStyle/>
                    <a:p>
                      <a:pPr algn="l" rtl="0" fontAlgn="ctr"/>
                      <a:r>
                        <a:rPr lang="en-GB" sz="2400" b="0" i="0" u="none" strike="noStrike">
                          <a:solidFill>
                            <a:srgbClr val="000000"/>
                          </a:solidFill>
                          <a:effectLst/>
                          <a:latin typeface="Calibri" panose="020F0502020204030204" pitchFamily="34" charset="0"/>
                        </a:rPr>
                        <a:t>Calls Apps Subscription</a:t>
                      </a:r>
                    </a:p>
                  </a:txBody>
                  <a:tcPr marL="15716" marR="15716" marT="15716" marB="0" anchor="ctr"/>
                </a:tc>
                <a:tc>
                  <a:txBody>
                    <a:bodyPr/>
                    <a:lstStyle/>
                    <a:p>
                      <a:pPr algn="r" rtl="0" fontAlgn="ctr"/>
                      <a:r>
                        <a:rPr lang="en-GB" sz="2400" u="none" strike="noStrike" dirty="0">
                          <a:effectLst/>
                        </a:rPr>
                        <a:t>£15</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868675">
                <a:tc>
                  <a:txBody>
                    <a:bodyPr/>
                    <a:lstStyle/>
                    <a:p>
                      <a:pPr algn="l" rtl="0" fontAlgn="ctr"/>
                      <a:r>
                        <a:rPr lang="en-GB" sz="2400" u="none" strike="noStrike">
                          <a:effectLst/>
                        </a:rPr>
                        <a:t>Website Subscription</a:t>
                      </a:r>
                      <a:endParaRPr lang="en-GB" sz="24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2400" u="none" strike="noStrike" dirty="0">
                          <a:effectLst/>
                        </a:rPr>
                        <a:t>£15</a:t>
                      </a:r>
                      <a:endParaRPr lang="en-GB" sz="24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441019">
                <a:tc>
                  <a:txBody>
                    <a:bodyPr/>
                    <a:lstStyle/>
                    <a:p>
                      <a:pPr algn="l" rtl="0" fontAlgn="ctr"/>
                      <a:r>
                        <a:rPr lang="en-GB" sz="2400" u="none" strike="noStrike" dirty="0">
                          <a:effectLst/>
                        </a:rPr>
                        <a:t>Total cost</a:t>
                      </a:r>
                      <a:endParaRPr lang="en-GB" sz="2400" b="0" i="0" u="none" strike="noStrike" dirty="0">
                        <a:solidFill>
                          <a:srgbClr val="000000"/>
                        </a:solidFill>
                        <a:effectLst/>
                        <a:latin typeface="Calibri" panose="020F0502020204030204" pitchFamily="34" charset="0"/>
                      </a:endParaRPr>
                    </a:p>
                  </a:txBody>
                  <a:tcPr marL="15716" marR="15716" marT="15716" marB="0" anchor="ctr">
                    <a:solidFill>
                      <a:schemeClr val="tx2">
                        <a:lumMod val="10000"/>
                        <a:lumOff val="90000"/>
                      </a:schemeClr>
                    </a:solidFill>
                  </a:tcPr>
                </a:tc>
                <a:tc>
                  <a:txBody>
                    <a:bodyPr/>
                    <a:lstStyle/>
                    <a:p>
                      <a:pPr algn="r" rtl="0" fontAlgn="ctr"/>
                      <a:r>
                        <a:rPr lang="en-GB" sz="2400" u="none" strike="noStrike" dirty="0">
                          <a:effectLst/>
                        </a:rPr>
                        <a:t>£1575</a:t>
                      </a:r>
                      <a:endParaRPr lang="en-GB" sz="2400" b="0" i="0" u="none" strike="noStrike" dirty="0">
                        <a:solidFill>
                          <a:srgbClr val="000000"/>
                        </a:solidFill>
                        <a:effectLst/>
                        <a:latin typeface="Calibri" panose="020F0502020204030204" pitchFamily="34" charset="0"/>
                      </a:endParaRPr>
                    </a:p>
                  </a:txBody>
                  <a:tcPr marL="15716" marR="15716" marT="15716" marB="0" anchor="ctr">
                    <a:solidFill>
                      <a:schemeClr val="tx2">
                        <a:lumMod val="10000"/>
                        <a:lumOff val="90000"/>
                      </a:schemeClr>
                    </a:solidFill>
                  </a:tcP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124567511"/>
              </p:ext>
            </p:extLst>
          </p:nvPr>
        </p:nvGraphicFramePr>
        <p:xfrm>
          <a:off x="320436" y="1285465"/>
          <a:ext cx="4702501" cy="4800038"/>
        </p:xfrm>
        <a:graphic>
          <a:graphicData uri="http://schemas.openxmlformats.org/drawingml/2006/table">
            <a:tbl>
              <a:tblPr firstRow="1"/>
              <a:tblGrid>
                <a:gridCol w="2493559">
                  <a:extLst>
                    <a:ext uri="{9D8B030D-6E8A-4147-A177-3AD203B41FA5}">
                      <a16:colId xmlns:a16="http://schemas.microsoft.com/office/drawing/2014/main" val="3173173661"/>
                    </a:ext>
                  </a:extLst>
                </a:gridCol>
                <a:gridCol w="2208942">
                  <a:extLst>
                    <a:ext uri="{9D8B030D-6E8A-4147-A177-3AD203B41FA5}">
                      <a16:colId xmlns:a16="http://schemas.microsoft.com/office/drawing/2014/main" val="896379705"/>
                    </a:ext>
                  </a:extLst>
                </a:gridCol>
              </a:tblGrid>
              <a:tr h="762445">
                <a:tc>
                  <a:txBody>
                    <a:bodyPr/>
                    <a:lstStyle/>
                    <a:p>
                      <a:pPr algn="l" rtl="0" fontAlgn="ctr">
                        <a:spcBef>
                          <a:spcPts val="0"/>
                        </a:spcBef>
                        <a:spcAft>
                          <a:spcPts val="0"/>
                        </a:spcAft>
                      </a:pPr>
                      <a:r>
                        <a:rPr lang="en-GB" sz="3300" b="1" i="0" u="none" strike="noStrike" dirty="0">
                          <a:solidFill>
                            <a:srgbClr val="000000"/>
                          </a:solidFill>
                          <a:effectLst/>
                          <a:latin typeface="Calibri" panose="020F0502020204030204" pitchFamily="34" charset="0"/>
                        </a:rPr>
                        <a:t>Startup</a:t>
                      </a:r>
                      <a:r>
                        <a:rPr lang="en-GB" sz="3300" b="0" i="0" u="none" strike="noStrike" dirty="0">
                          <a:solidFill>
                            <a:srgbClr val="000000"/>
                          </a:solidFill>
                          <a:effectLst/>
                          <a:latin typeface="Calibri" panose="020F0502020204030204" pitchFamily="34" charset="0"/>
                        </a:rPr>
                        <a:t> </a:t>
                      </a:r>
                      <a:r>
                        <a:rPr lang="en-GB" sz="3300" b="1" i="0" u="none" strike="noStrike" dirty="0">
                          <a:solidFill>
                            <a:srgbClr val="000000"/>
                          </a:solidFill>
                          <a:effectLst/>
                          <a:latin typeface="Calibri" panose="020F0502020204030204" pitchFamily="34" charset="0"/>
                        </a:rPr>
                        <a:t>Cost</a:t>
                      </a:r>
                      <a:endParaRPr lang="en-GB" sz="2500" b="0" i="0" u="none" strike="noStrike" dirty="0">
                        <a:effectLs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l" rtl="0" fontAlgn="ctr">
                        <a:spcBef>
                          <a:spcPts val="0"/>
                        </a:spcBef>
                        <a:spcAft>
                          <a:spcPts val="0"/>
                        </a:spcAft>
                      </a:pPr>
                      <a:r>
                        <a:rPr lang="en-GB" sz="3300" b="0" i="0" u="none" strike="noStrike" dirty="0">
                          <a:solidFill>
                            <a:srgbClr val="000000"/>
                          </a:solidFill>
                          <a:effectLst/>
                          <a:latin typeface="Calibri" panose="020F0502020204030204" pitchFamily="34" charset="0"/>
                        </a:rPr>
                        <a:t> </a:t>
                      </a:r>
                      <a:endParaRPr lang="en-GB" sz="2500" b="0" i="0" u="none" strike="noStrike" dirty="0">
                        <a:effectLs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1695073799"/>
                  </a:ext>
                </a:extLst>
              </a:tr>
              <a:tr h="95940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Brand Registration</a:t>
                      </a:r>
                      <a:endParaRPr lang="en-GB" sz="24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£100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535527">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Social Media</a:t>
                      </a:r>
                      <a:endParaRPr lang="en-GB" sz="24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£100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5940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Website Design</a:t>
                      </a:r>
                      <a:endParaRPr lang="en-GB" sz="24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£200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772858">
                <a:tc>
                  <a:txBody>
                    <a:bodyPr/>
                    <a:lstStyle/>
                    <a:p>
                      <a:pPr algn="l" rtl="0" fontAlgn="ctr">
                        <a:spcBef>
                          <a:spcPts val="0"/>
                        </a:spcBef>
                        <a:spcAft>
                          <a:spcPts val="0"/>
                        </a:spcAft>
                      </a:pPr>
                      <a:r>
                        <a:rPr lang="en-GB" sz="2400" b="0" i="0" u="none" strike="noStrike" dirty="0">
                          <a:effectLst/>
                          <a:highlight>
                            <a:srgbClr val="CAEDFB"/>
                          </a:highlight>
                          <a:latin typeface="Arial" panose="020B0604020202020204" pitchFamily="34" charset="0"/>
                        </a:rPr>
                        <a:t>Total</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2800" b="0" i="0" u="none" strike="noStrike" dirty="0">
                          <a:solidFill>
                            <a:srgbClr val="000000"/>
                          </a:solidFill>
                          <a:effectLst/>
                          <a:highlight>
                            <a:srgbClr val="E9EBF5"/>
                          </a:highlight>
                          <a:latin typeface="Calibri" panose="020F0502020204030204" pitchFamily="34" charset="0"/>
                        </a:rPr>
                        <a:t>£400</a:t>
                      </a:r>
                      <a:endParaRPr lang="en-GB" sz="2000" b="0" i="0" u="none" strike="noStrike" dirty="0">
                        <a:effectLst/>
                        <a:highlight>
                          <a:srgbClr val="E9EBF5"/>
                        </a:highlight>
                        <a:latin typeface="Arial" panose="020B0604020202020204" pitchFamily="34" charset="0"/>
                      </a:endParaRPr>
                    </a:p>
                    <a:p>
                      <a:pPr algn="r" rtl="0" fontAlgn="ctr">
                        <a:spcBef>
                          <a:spcPts val="0"/>
                        </a:spcBef>
                        <a:spcAft>
                          <a:spcPts val="0"/>
                        </a:spcAft>
                      </a:pP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762445">
                <a:tc>
                  <a:txBody>
                    <a:bodyPr/>
                    <a:lstStyle/>
                    <a:p>
                      <a:pPr algn="l" rtl="0" fontAlgn="ctr">
                        <a:spcBef>
                          <a:spcPts val="0"/>
                        </a:spcBef>
                        <a:spcAft>
                          <a:spcPts val="0"/>
                        </a:spcAft>
                      </a:pP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10000"/>
                        <a:lumOff val="90000"/>
                      </a:schemeClr>
                    </a:solidFill>
                  </a:tcPr>
                </a:tc>
                <a:tc>
                  <a:txBody>
                    <a:bodyPr/>
                    <a:lstStyle/>
                    <a:p>
                      <a:pPr algn="r" rtl="0" fontAlgn="ctr">
                        <a:spcBef>
                          <a:spcPts val="0"/>
                        </a:spcBef>
                        <a:spcAft>
                          <a:spcPts val="0"/>
                        </a:spcAft>
                      </a:pP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lumMod val="10000"/>
                        <a:lumOff val="90000"/>
                      </a:schemeClr>
                    </a:solidFill>
                  </a:tcPr>
                </a:tc>
                <a:extLst>
                  <a:ext uri="{0D108BD9-81ED-4DB2-BD59-A6C34878D82A}">
                    <a16:rowId xmlns:a16="http://schemas.microsoft.com/office/drawing/2014/main" val="860891384"/>
                  </a:ext>
                </a:extLst>
              </a:tr>
            </a:tbl>
          </a:graphicData>
        </a:graphic>
      </p:graphicFrame>
      <p:sp>
        <p:nvSpPr>
          <p:cNvPr id="7" name="TextBox 6">
            <a:extLst>
              <a:ext uri="{FF2B5EF4-FFF2-40B4-BE49-F238E27FC236}">
                <a16:creationId xmlns:a16="http://schemas.microsoft.com/office/drawing/2014/main" id="{D4CA63DF-CD85-6688-7951-8D1830332A76}"/>
              </a:ext>
            </a:extLst>
          </p:cNvPr>
          <p:cNvSpPr txBox="1"/>
          <p:nvPr/>
        </p:nvSpPr>
        <p:spPr>
          <a:xfrm>
            <a:off x="1602210" y="348385"/>
            <a:ext cx="9356942" cy="584775"/>
          </a:xfrm>
          <a:prstGeom prst="rect">
            <a:avLst/>
          </a:prstGeom>
          <a:noFill/>
        </p:spPr>
        <p:txBody>
          <a:bodyPr wrap="square" rtlCol="0">
            <a:spAutoFit/>
          </a:bodyPr>
          <a:lstStyle/>
          <a:p>
            <a:pPr algn="ctr"/>
            <a:r>
              <a:rPr lang="en-GB" sz="3200" b="1" dirty="0">
                <a:latin typeface="Söhne"/>
              </a:rPr>
              <a:t>FUNDING REQUIREMENTS AND ALLOCATION</a:t>
            </a:r>
            <a:endParaRPr lang="en-GB" sz="3200" b="1" dirty="0"/>
          </a:p>
        </p:txBody>
      </p:sp>
    </p:spTree>
    <p:extLst>
      <p:ext uri="{BB962C8B-B14F-4D97-AF65-F5344CB8AC3E}">
        <p14:creationId xmlns:p14="http://schemas.microsoft.com/office/powerpoint/2010/main" val="3723872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1B188F04-80AC-C780-4594-CC6435250D46}"/>
              </a:ext>
            </a:extLst>
          </p:cNvPr>
          <p:cNvGraphicFramePr>
            <a:graphicFrameLocks noGrp="1"/>
          </p:cNvGraphicFramePr>
          <p:nvPr>
            <p:extLst>
              <p:ext uri="{D42A27DB-BD31-4B8C-83A1-F6EECF244321}">
                <p14:modId xmlns:p14="http://schemas.microsoft.com/office/powerpoint/2010/main" val="16760426"/>
              </p:ext>
            </p:extLst>
          </p:nvPr>
        </p:nvGraphicFramePr>
        <p:xfrm>
          <a:off x="643467" y="2477294"/>
          <a:ext cx="10905067" cy="1903413"/>
        </p:xfrm>
        <a:graphic>
          <a:graphicData uri="http://schemas.openxmlformats.org/drawingml/2006/table">
            <a:tbl>
              <a:tblPr firstRow="1" firstCol="1" bandRow="1"/>
              <a:tblGrid>
                <a:gridCol w="1371655">
                  <a:extLst>
                    <a:ext uri="{9D8B030D-6E8A-4147-A177-3AD203B41FA5}">
                      <a16:colId xmlns:a16="http://schemas.microsoft.com/office/drawing/2014/main" val="2124580307"/>
                    </a:ext>
                  </a:extLst>
                </a:gridCol>
                <a:gridCol w="794451">
                  <a:extLst>
                    <a:ext uri="{9D8B030D-6E8A-4147-A177-3AD203B41FA5}">
                      <a16:colId xmlns:a16="http://schemas.microsoft.com/office/drawing/2014/main" val="982199908"/>
                    </a:ext>
                  </a:extLst>
                </a:gridCol>
                <a:gridCol w="794451">
                  <a:extLst>
                    <a:ext uri="{9D8B030D-6E8A-4147-A177-3AD203B41FA5}">
                      <a16:colId xmlns:a16="http://schemas.microsoft.com/office/drawing/2014/main" val="3828473432"/>
                    </a:ext>
                  </a:extLst>
                </a:gridCol>
                <a:gridCol w="794451">
                  <a:extLst>
                    <a:ext uri="{9D8B030D-6E8A-4147-A177-3AD203B41FA5}">
                      <a16:colId xmlns:a16="http://schemas.microsoft.com/office/drawing/2014/main" val="1660639613"/>
                    </a:ext>
                  </a:extLst>
                </a:gridCol>
                <a:gridCol w="794451">
                  <a:extLst>
                    <a:ext uri="{9D8B030D-6E8A-4147-A177-3AD203B41FA5}">
                      <a16:colId xmlns:a16="http://schemas.microsoft.com/office/drawing/2014/main" val="4217790742"/>
                    </a:ext>
                  </a:extLst>
                </a:gridCol>
                <a:gridCol w="794451">
                  <a:extLst>
                    <a:ext uri="{9D8B030D-6E8A-4147-A177-3AD203B41FA5}">
                      <a16:colId xmlns:a16="http://schemas.microsoft.com/office/drawing/2014/main" val="2289376515"/>
                    </a:ext>
                  </a:extLst>
                </a:gridCol>
                <a:gridCol w="794451">
                  <a:extLst>
                    <a:ext uri="{9D8B030D-6E8A-4147-A177-3AD203B41FA5}">
                      <a16:colId xmlns:a16="http://schemas.microsoft.com/office/drawing/2014/main" val="3477116184"/>
                    </a:ext>
                  </a:extLst>
                </a:gridCol>
                <a:gridCol w="794451">
                  <a:extLst>
                    <a:ext uri="{9D8B030D-6E8A-4147-A177-3AD203B41FA5}">
                      <a16:colId xmlns:a16="http://schemas.microsoft.com/office/drawing/2014/main" val="3163845527"/>
                    </a:ext>
                  </a:extLst>
                </a:gridCol>
                <a:gridCol w="794451">
                  <a:extLst>
                    <a:ext uri="{9D8B030D-6E8A-4147-A177-3AD203B41FA5}">
                      <a16:colId xmlns:a16="http://schemas.microsoft.com/office/drawing/2014/main" val="1400692581"/>
                    </a:ext>
                  </a:extLst>
                </a:gridCol>
                <a:gridCol w="794451">
                  <a:extLst>
                    <a:ext uri="{9D8B030D-6E8A-4147-A177-3AD203B41FA5}">
                      <a16:colId xmlns:a16="http://schemas.microsoft.com/office/drawing/2014/main" val="2701909327"/>
                    </a:ext>
                  </a:extLst>
                </a:gridCol>
                <a:gridCol w="794451">
                  <a:extLst>
                    <a:ext uri="{9D8B030D-6E8A-4147-A177-3AD203B41FA5}">
                      <a16:colId xmlns:a16="http://schemas.microsoft.com/office/drawing/2014/main" val="1816549180"/>
                    </a:ext>
                  </a:extLst>
                </a:gridCol>
                <a:gridCol w="794451">
                  <a:extLst>
                    <a:ext uri="{9D8B030D-6E8A-4147-A177-3AD203B41FA5}">
                      <a16:colId xmlns:a16="http://schemas.microsoft.com/office/drawing/2014/main" val="2566536789"/>
                    </a:ext>
                  </a:extLst>
                </a:gridCol>
                <a:gridCol w="794451">
                  <a:extLst>
                    <a:ext uri="{9D8B030D-6E8A-4147-A177-3AD203B41FA5}">
                      <a16:colId xmlns:a16="http://schemas.microsoft.com/office/drawing/2014/main" val="1174567177"/>
                    </a:ext>
                  </a:extLst>
                </a:gridCol>
              </a:tblGrid>
              <a:tr h="322781">
                <a:tc>
                  <a:txBody>
                    <a:bodyPr/>
                    <a:lstStyle/>
                    <a:p>
                      <a:pPr algn="l" fontAlgn="t">
                        <a:lnSpc>
                          <a:spcPct val="107000"/>
                        </a:lnSpc>
                        <a:spcAft>
                          <a:spcPts val="800"/>
                        </a:spcAft>
                        <a:buNone/>
                        <a:tabLst>
                          <a:tab pos="640080" algn="l"/>
                        </a:tabLst>
                      </a:pPr>
                      <a:r>
                        <a:rPr lang="en-GB" sz="14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Variable Cost</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Jan</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Feb</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Mar</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Apr</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May</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Jun</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Jul</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Aug</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Sep</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Oct</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Nov</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tc>
                  <a:txBody>
                    <a:bodyPr/>
                    <a:lstStyle/>
                    <a:p>
                      <a:pPr algn="l" fontAlgn="t">
                        <a:lnSpc>
                          <a:spcPct val="107000"/>
                        </a:lnSpc>
                        <a:spcAft>
                          <a:spcPts val="800"/>
                        </a:spcAft>
                        <a:buNone/>
                        <a:tabLst>
                          <a:tab pos="640080" algn="l"/>
                        </a:tabLst>
                      </a:pPr>
                      <a:r>
                        <a:rPr lang="en-GB" sz="1600" b="1" i="0" u="none" strike="noStrike">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Dec</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666666"/>
                      </a:solidFill>
                      <a:prstDash val="solid"/>
                      <a:round/>
                      <a:headEnd type="none" w="med" len="med"/>
                      <a:tailEnd type="none" w="med" len="med"/>
                    </a:lnB>
                    <a:solidFill>
                      <a:srgbClr val="D9E2F3"/>
                    </a:solidFill>
                  </a:tcPr>
                </a:tc>
                <a:extLst>
                  <a:ext uri="{0D108BD9-81ED-4DB2-BD59-A6C34878D82A}">
                    <a16:rowId xmlns:a16="http://schemas.microsoft.com/office/drawing/2014/main" val="50558534"/>
                  </a:ext>
                </a:extLst>
              </a:tr>
              <a:tr h="532846">
                <a:tc>
                  <a:txBody>
                    <a:bodyPr/>
                    <a:lstStyle/>
                    <a:p>
                      <a:pPr algn="l" fontAlgn="t">
                        <a:lnSpc>
                          <a:spcPct val="107000"/>
                        </a:lnSpc>
                        <a:spcAft>
                          <a:spcPts val="800"/>
                        </a:spcAft>
                        <a:buNone/>
                        <a:tabLst>
                          <a:tab pos="640080" algn="l"/>
                        </a:tabLst>
                      </a:pPr>
                      <a:r>
                        <a:rPr lang="en-GB" sz="1400" b="0" i="0" u="none" strike="noStrike" dirty="0">
                          <a:effectLst/>
                          <a:latin typeface="Arial" panose="020B0604020202020204" pitchFamily="34" charset="0"/>
                          <a:ea typeface="DengXian" panose="02010600030101010101" pitchFamily="2" charset="-122"/>
                          <a:cs typeface="Times New Roman" panose="02020603050405020304" pitchFamily="18" charset="0"/>
                        </a:rPr>
                        <a:t>Marketing Adds</a:t>
                      </a:r>
                      <a:endParaRPr lang="en-GB" sz="1400" b="0" i="0" u="none" strike="noStrike" dirty="0">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£100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£210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£ 210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£ 210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£300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£300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£350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£350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£350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£350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£400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666666"/>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0624017"/>
                  </a:ext>
                </a:extLst>
              </a:tr>
              <a:tr h="725005">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Payment Fees</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£10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£10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£10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£15</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£40</a:t>
                      </a:r>
                      <a:endParaRPr lang="en-GB" sz="2600" b="0" i="0" u="none" strike="noStrike">
                        <a:effectLst/>
                        <a:latin typeface="Arial" panose="020B0604020202020204" pitchFamily="34" charset="0"/>
                      </a:endParaRPr>
                    </a:p>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 </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£60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£60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£60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£70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£70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14965492"/>
                  </a:ext>
                </a:extLst>
              </a:tr>
              <a:tr h="322781">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Partnership</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£200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£200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£250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£300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a:effectLst/>
                          <a:latin typeface="Arial" panose="020B0604020202020204" pitchFamily="34" charset="0"/>
                          <a:ea typeface="DengXian" panose="02010600030101010101" pitchFamily="2" charset="-122"/>
                          <a:cs typeface="Times New Roman" panose="02020603050405020304" pitchFamily="18" charset="0"/>
                        </a:rPr>
                        <a:t>£300</a:t>
                      </a:r>
                      <a:endParaRPr lang="en-GB" sz="2600" b="0" i="0" u="none" strike="noStrike">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Aft>
                          <a:spcPts val="800"/>
                        </a:spcAft>
                        <a:buNone/>
                        <a:tabLst>
                          <a:tab pos="640080" algn="l"/>
                        </a:tabLst>
                      </a:pPr>
                      <a:r>
                        <a:rPr lang="en-GB" sz="1600" b="0" i="0" u="none" strike="noStrike" dirty="0">
                          <a:effectLst/>
                          <a:latin typeface="Arial" panose="020B0604020202020204" pitchFamily="34" charset="0"/>
                          <a:ea typeface="DengXian" panose="02010600030101010101" pitchFamily="2" charset="-122"/>
                          <a:cs typeface="Times New Roman" panose="02020603050405020304" pitchFamily="18" charset="0"/>
                        </a:rPr>
                        <a:t>£300</a:t>
                      </a:r>
                      <a:endParaRPr lang="en-GB" sz="2600" b="0" i="0" u="none" strike="noStrike" dirty="0">
                        <a:effectLst/>
                        <a:latin typeface="Arial" panose="020B0604020202020204" pitchFamily="34" charset="0"/>
                      </a:endParaRPr>
                    </a:p>
                  </a:txBody>
                  <a:tcPr marL="98170" marR="98170" marT="1363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1141785"/>
                  </a:ext>
                </a:extLst>
              </a:tr>
            </a:tbl>
          </a:graphicData>
        </a:graphic>
      </p:graphicFrame>
      <p:graphicFrame>
        <p:nvGraphicFramePr>
          <p:cNvPr id="8" name="Table 7">
            <a:extLst>
              <a:ext uri="{FF2B5EF4-FFF2-40B4-BE49-F238E27FC236}">
                <a16:creationId xmlns:a16="http://schemas.microsoft.com/office/drawing/2014/main" id="{2812CBB9-481F-9CD4-317D-C8482346F004}"/>
              </a:ext>
            </a:extLst>
          </p:cNvPr>
          <p:cNvGraphicFramePr>
            <a:graphicFrameLocks noGrp="1"/>
          </p:cNvGraphicFramePr>
          <p:nvPr>
            <p:extLst>
              <p:ext uri="{D42A27DB-BD31-4B8C-83A1-F6EECF244321}">
                <p14:modId xmlns:p14="http://schemas.microsoft.com/office/powerpoint/2010/main" val="3965303607"/>
              </p:ext>
            </p:extLst>
          </p:nvPr>
        </p:nvGraphicFramePr>
        <p:xfrm>
          <a:off x="643466" y="4380707"/>
          <a:ext cx="10930583" cy="248460"/>
        </p:xfrm>
        <a:graphic>
          <a:graphicData uri="http://schemas.openxmlformats.org/drawingml/2006/table">
            <a:tbl>
              <a:tblPr>
                <a:tableStyleId>{C4B1156A-380E-4F78-BDF5-A606A8083BF9}</a:tableStyleId>
              </a:tblPr>
              <a:tblGrid>
                <a:gridCol w="1385750">
                  <a:extLst>
                    <a:ext uri="{9D8B030D-6E8A-4147-A177-3AD203B41FA5}">
                      <a16:colId xmlns:a16="http://schemas.microsoft.com/office/drawing/2014/main" val="158137420"/>
                    </a:ext>
                  </a:extLst>
                </a:gridCol>
                <a:gridCol w="770874">
                  <a:extLst>
                    <a:ext uri="{9D8B030D-6E8A-4147-A177-3AD203B41FA5}">
                      <a16:colId xmlns:a16="http://schemas.microsoft.com/office/drawing/2014/main" val="4062827422"/>
                    </a:ext>
                  </a:extLst>
                </a:gridCol>
                <a:gridCol w="844984">
                  <a:extLst>
                    <a:ext uri="{9D8B030D-6E8A-4147-A177-3AD203B41FA5}">
                      <a16:colId xmlns:a16="http://schemas.microsoft.com/office/drawing/2014/main" val="3282647704"/>
                    </a:ext>
                  </a:extLst>
                </a:gridCol>
                <a:gridCol w="776614">
                  <a:extLst>
                    <a:ext uri="{9D8B030D-6E8A-4147-A177-3AD203B41FA5}">
                      <a16:colId xmlns:a16="http://schemas.microsoft.com/office/drawing/2014/main" val="640748811"/>
                    </a:ext>
                  </a:extLst>
                </a:gridCol>
                <a:gridCol w="776613">
                  <a:extLst>
                    <a:ext uri="{9D8B030D-6E8A-4147-A177-3AD203B41FA5}">
                      <a16:colId xmlns:a16="http://schemas.microsoft.com/office/drawing/2014/main" val="4179037449"/>
                    </a:ext>
                  </a:extLst>
                </a:gridCol>
                <a:gridCol w="851770">
                  <a:extLst>
                    <a:ext uri="{9D8B030D-6E8A-4147-A177-3AD203B41FA5}">
                      <a16:colId xmlns:a16="http://schemas.microsoft.com/office/drawing/2014/main" val="3070511017"/>
                    </a:ext>
                  </a:extLst>
                </a:gridCol>
                <a:gridCol w="764088">
                  <a:extLst>
                    <a:ext uri="{9D8B030D-6E8A-4147-A177-3AD203B41FA5}">
                      <a16:colId xmlns:a16="http://schemas.microsoft.com/office/drawing/2014/main" val="1542747224"/>
                    </a:ext>
                  </a:extLst>
                </a:gridCol>
                <a:gridCol w="814192">
                  <a:extLst>
                    <a:ext uri="{9D8B030D-6E8A-4147-A177-3AD203B41FA5}">
                      <a16:colId xmlns:a16="http://schemas.microsoft.com/office/drawing/2014/main" val="2557934065"/>
                    </a:ext>
                  </a:extLst>
                </a:gridCol>
                <a:gridCol w="751561">
                  <a:extLst>
                    <a:ext uri="{9D8B030D-6E8A-4147-A177-3AD203B41FA5}">
                      <a16:colId xmlns:a16="http://schemas.microsoft.com/office/drawing/2014/main" val="885352764"/>
                    </a:ext>
                  </a:extLst>
                </a:gridCol>
                <a:gridCol w="839244">
                  <a:extLst>
                    <a:ext uri="{9D8B030D-6E8A-4147-A177-3AD203B41FA5}">
                      <a16:colId xmlns:a16="http://schemas.microsoft.com/office/drawing/2014/main" val="4115531935"/>
                    </a:ext>
                  </a:extLst>
                </a:gridCol>
                <a:gridCol w="764088">
                  <a:extLst>
                    <a:ext uri="{9D8B030D-6E8A-4147-A177-3AD203B41FA5}">
                      <a16:colId xmlns:a16="http://schemas.microsoft.com/office/drawing/2014/main" val="2177485458"/>
                    </a:ext>
                  </a:extLst>
                </a:gridCol>
                <a:gridCol w="826718">
                  <a:extLst>
                    <a:ext uri="{9D8B030D-6E8A-4147-A177-3AD203B41FA5}">
                      <a16:colId xmlns:a16="http://schemas.microsoft.com/office/drawing/2014/main" val="2447523093"/>
                    </a:ext>
                  </a:extLst>
                </a:gridCol>
                <a:gridCol w="764087">
                  <a:extLst>
                    <a:ext uri="{9D8B030D-6E8A-4147-A177-3AD203B41FA5}">
                      <a16:colId xmlns:a16="http://schemas.microsoft.com/office/drawing/2014/main" val="643386036"/>
                    </a:ext>
                  </a:extLst>
                </a:gridCol>
              </a:tblGrid>
              <a:tr h="248460">
                <a:tc>
                  <a:txBody>
                    <a:bodyPr/>
                    <a:lstStyle/>
                    <a:p>
                      <a:pPr algn="ctr">
                        <a:lnSpc>
                          <a:spcPct val="107000"/>
                        </a:lnSpc>
                        <a:spcAft>
                          <a:spcPts val="800"/>
                        </a:spcAft>
                        <a:buNone/>
                        <a:tabLst>
                          <a:tab pos="640080" algn="l"/>
                        </a:tabLst>
                      </a:pPr>
                      <a:r>
                        <a:rPr lang="en-GB" sz="1400" dirty="0">
                          <a:effectLst/>
                        </a:rPr>
                        <a:t>TOTAL</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a:effectLst/>
                        </a:rPr>
                        <a:t>£310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dirty="0">
                          <a:effectLst/>
                        </a:rPr>
                        <a:t>£420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dirty="0">
                          <a:effectLst/>
                        </a:rPr>
                        <a:t>££470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dirty="0">
                          <a:effectLst/>
                        </a:rPr>
                        <a:t>£475</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a:effectLst/>
                        </a:rPr>
                        <a:t>£520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a:effectLst/>
                        </a:rPr>
                        <a:t>£570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a:effectLst/>
                        </a:rPr>
                        <a:t>£590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a:effectLst/>
                        </a:rPr>
                        <a:t>£660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a:effectLst/>
                        </a:rPr>
                        <a:t>£660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a:effectLst/>
                        </a:rPr>
                        <a:t>£710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dirty="0">
                          <a:effectLst/>
                        </a:rPr>
                        <a:t>£720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tabLst>
                          <a:tab pos="640080" algn="l"/>
                        </a:tabLst>
                      </a:pPr>
                      <a:r>
                        <a:rPr lang="en-GB" sz="1400" dirty="0">
                          <a:effectLst/>
                        </a:rPr>
                        <a:t>£770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797911481"/>
                  </a:ext>
                </a:extLst>
              </a:tr>
            </a:tbl>
          </a:graphicData>
        </a:graphic>
      </p:graphicFrame>
      <p:sp>
        <p:nvSpPr>
          <p:cNvPr id="9" name="Rectangle 2">
            <a:extLst>
              <a:ext uri="{FF2B5EF4-FFF2-40B4-BE49-F238E27FC236}">
                <a16:creationId xmlns:a16="http://schemas.microsoft.com/office/drawing/2014/main" id="{6E26DC43-8EBD-5FA8-EF6F-41852F22C153}"/>
              </a:ext>
            </a:extLst>
          </p:cNvPr>
          <p:cNvSpPr>
            <a:spLocks noChangeArrowheads="1"/>
          </p:cNvSpPr>
          <p:nvPr/>
        </p:nvSpPr>
        <p:spPr bwMode="auto">
          <a:xfrm>
            <a:off x="2374900" y="38290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0" name="TextBox 9">
            <a:extLst>
              <a:ext uri="{FF2B5EF4-FFF2-40B4-BE49-F238E27FC236}">
                <a16:creationId xmlns:a16="http://schemas.microsoft.com/office/drawing/2014/main" id="{CB971CE7-5DD8-13AA-7B02-EDF5ABFC252C}"/>
              </a:ext>
            </a:extLst>
          </p:cNvPr>
          <p:cNvSpPr txBox="1"/>
          <p:nvPr/>
        </p:nvSpPr>
        <p:spPr>
          <a:xfrm>
            <a:off x="2374900" y="924254"/>
            <a:ext cx="7816241" cy="584775"/>
          </a:xfrm>
          <a:prstGeom prst="rect">
            <a:avLst/>
          </a:prstGeom>
          <a:noFill/>
        </p:spPr>
        <p:txBody>
          <a:bodyPr wrap="square" rtlCol="0">
            <a:spAutoFit/>
          </a:bodyPr>
          <a:lstStyle/>
          <a:p>
            <a:pPr algn="ctr"/>
            <a:r>
              <a:rPr lang="en-US" sz="3200" b="1" dirty="0"/>
              <a:t>VARIABLE COST</a:t>
            </a:r>
          </a:p>
        </p:txBody>
      </p:sp>
    </p:spTree>
    <p:extLst>
      <p:ext uri="{BB962C8B-B14F-4D97-AF65-F5344CB8AC3E}">
        <p14:creationId xmlns:p14="http://schemas.microsoft.com/office/powerpoint/2010/main" val="3832727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48ED22E-60CB-C575-C560-F579BE600A27}"/>
              </a:ext>
            </a:extLst>
          </p:cNvPr>
          <p:cNvSpPr txBox="1"/>
          <p:nvPr/>
        </p:nvSpPr>
        <p:spPr>
          <a:xfrm>
            <a:off x="1371599" y="5510253"/>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i="0" u="none" strike="noStrike" kern="1200" dirty="0">
                <a:solidFill>
                  <a:srgbClr val="FFFFFF"/>
                </a:solidFill>
                <a:effectLst/>
                <a:latin typeface="+mj-lt"/>
                <a:ea typeface="+mj-ea"/>
                <a:cs typeface="+mj-cs"/>
              </a:rPr>
              <a:t>Investment capital needed = £25000</a:t>
            </a:r>
            <a:r>
              <a:rPr lang="en-US" sz="3400" kern="1200" dirty="0">
                <a:solidFill>
                  <a:srgbClr val="FFFFFF"/>
                </a:solidFill>
                <a:latin typeface="+mj-lt"/>
                <a:ea typeface="+mj-ea"/>
                <a:cs typeface="+mj-cs"/>
              </a:rPr>
              <a:t>                  </a:t>
            </a:r>
            <a:r>
              <a:rPr lang="en-US" sz="3400" b="0" i="0" u="none" strike="noStrike" kern="1200" dirty="0">
                <a:solidFill>
                  <a:srgbClr val="FFFFFF"/>
                </a:solidFill>
                <a:effectLst/>
                <a:latin typeface="+mj-lt"/>
                <a:ea typeface="+mj-ea"/>
                <a:cs typeface="+mj-cs"/>
              </a:rPr>
              <a:t>('£18000 + £3250 + £2550 + £1200)</a:t>
            </a:r>
            <a:r>
              <a:rPr lang="en-US" sz="3400" kern="1200" dirty="0">
                <a:solidFill>
                  <a:srgbClr val="FFFFFF"/>
                </a:solidFill>
                <a:latin typeface="+mj-lt"/>
                <a:ea typeface="+mj-ea"/>
                <a:cs typeface="+mj-cs"/>
              </a:rPr>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1653653" y="4390271"/>
            <a:ext cx="8332826" cy="1119982"/>
          </a:xfrm>
          <a:prstGeom prst="rect">
            <a:avLst/>
          </a:prstGeom>
        </p:spPr>
        <p:txBody>
          <a:bodyPr vert="horz" lIns="91440" tIns="45720" rIns="91440" bIns="45720" rtlCol="0" anchor="ctr">
            <a:normAutofit/>
          </a:bodyPr>
          <a:lstStyle/>
          <a:p>
            <a:pPr>
              <a:lnSpc>
                <a:spcPct val="90000"/>
              </a:lnSpc>
              <a:spcAft>
                <a:spcPts val="600"/>
              </a:spcAft>
            </a:pPr>
            <a:r>
              <a:rPr lang="en-US" sz="2400" b="1" dirty="0">
                <a:solidFill>
                  <a:schemeClr val="tx2">
                    <a:lumMod val="50000"/>
                    <a:lumOff val="50000"/>
                  </a:schemeClr>
                </a:solidFill>
                <a:effectLst/>
                <a:highlight>
                  <a:srgbClr val="FFFF00"/>
                </a:highlight>
              </a:rPr>
              <a:t>£4080</a:t>
            </a:r>
            <a:r>
              <a:rPr lang="en-US" sz="2400" dirty="0">
                <a:effectLst/>
                <a:highlight>
                  <a:srgbClr val="FFFF00"/>
                </a:highlight>
              </a:rPr>
              <a:t> </a:t>
            </a:r>
            <a:r>
              <a:rPr lang="en-US" sz="2000" dirty="0">
                <a:effectLst/>
                <a:highlight>
                  <a:srgbClr val="FFFF00"/>
                </a:highlight>
              </a:rPr>
              <a:t>( Investment Needed)</a:t>
            </a:r>
            <a:r>
              <a:rPr lang="en-US" sz="2000" dirty="0">
                <a:effectLst/>
              </a:rPr>
              <a:t>= </a:t>
            </a:r>
            <a:r>
              <a:rPr lang="en-US" sz="2000" dirty="0">
                <a:effectLst/>
                <a:highlight>
                  <a:srgbClr val="00FFFF"/>
                </a:highlight>
              </a:rPr>
              <a:t>400 (startup cost)</a:t>
            </a:r>
            <a:r>
              <a:rPr lang="en-US" sz="2000" dirty="0">
                <a:effectLst/>
              </a:rPr>
              <a:t>+ </a:t>
            </a:r>
            <a:r>
              <a:rPr lang="en-US" sz="2000" dirty="0">
                <a:highlight>
                  <a:srgbClr val="00FF00"/>
                </a:highlight>
              </a:rPr>
              <a:t>3680 </a:t>
            </a:r>
            <a:r>
              <a:rPr lang="en-US" sz="2000" dirty="0">
                <a:effectLst/>
                <a:highlight>
                  <a:srgbClr val="00FF00"/>
                </a:highlight>
              </a:rPr>
              <a:t>(Operational cost- Revenue until break-even)</a:t>
            </a:r>
            <a:endParaRPr lang="en-US" sz="2000" dirty="0"/>
          </a:p>
        </p:txBody>
      </p:sp>
      <p:graphicFrame>
        <p:nvGraphicFramePr>
          <p:cNvPr id="2" name="Table 1">
            <a:extLst>
              <a:ext uri="{FF2B5EF4-FFF2-40B4-BE49-F238E27FC236}">
                <a16:creationId xmlns:a16="http://schemas.microsoft.com/office/drawing/2014/main" id="{CB44ECBD-750B-8BF3-582E-D61883AB921F}"/>
              </a:ext>
            </a:extLst>
          </p:cNvPr>
          <p:cNvGraphicFramePr>
            <a:graphicFrameLocks noGrp="1"/>
          </p:cNvGraphicFramePr>
          <p:nvPr>
            <p:extLst>
              <p:ext uri="{D42A27DB-BD31-4B8C-83A1-F6EECF244321}">
                <p14:modId xmlns:p14="http://schemas.microsoft.com/office/powerpoint/2010/main" val="2036162480"/>
              </p:ext>
            </p:extLst>
          </p:nvPr>
        </p:nvGraphicFramePr>
        <p:xfrm>
          <a:off x="798022" y="1347746"/>
          <a:ext cx="10673544" cy="2791993"/>
        </p:xfrm>
        <a:graphic>
          <a:graphicData uri="http://schemas.openxmlformats.org/drawingml/2006/table">
            <a:tbl>
              <a:tblPr firstRow="1" firstCol="1" bandRow="1">
                <a:noFill/>
                <a:tableStyleId>{5C22544A-7EE6-4342-B048-85BDC9FD1C3A}</a:tableStyleId>
              </a:tblPr>
              <a:tblGrid>
                <a:gridCol w="1243734">
                  <a:extLst>
                    <a:ext uri="{9D8B030D-6E8A-4147-A177-3AD203B41FA5}">
                      <a16:colId xmlns:a16="http://schemas.microsoft.com/office/drawing/2014/main" val="1929851803"/>
                    </a:ext>
                  </a:extLst>
                </a:gridCol>
                <a:gridCol w="759437">
                  <a:extLst>
                    <a:ext uri="{9D8B030D-6E8A-4147-A177-3AD203B41FA5}">
                      <a16:colId xmlns:a16="http://schemas.microsoft.com/office/drawing/2014/main" val="4225918396"/>
                    </a:ext>
                  </a:extLst>
                </a:gridCol>
                <a:gridCol w="759437">
                  <a:extLst>
                    <a:ext uri="{9D8B030D-6E8A-4147-A177-3AD203B41FA5}">
                      <a16:colId xmlns:a16="http://schemas.microsoft.com/office/drawing/2014/main" val="1100500567"/>
                    </a:ext>
                  </a:extLst>
                </a:gridCol>
                <a:gridCol w="759437">
                  <a:extLst>
                    <a:ext uri="{9D8B030D-6E8A-4147-A177-3AD203B41FA5}">
                      <a16:colId xmlns:a16="http://schemas.microsoft.com/office/drawing/2014/main" val="2999767555"/>
                    </a:ext>
                  </a:extLst>
                </a:gridCol>
                <a:gridCol w="759437">
                  <a:extLst>
                    <a:ext uri="{9D8B030D-6E8A-4147-A177-3AD203B41FA5}">
                      <a16:colId xmlns:a16="http://schemas.microsoft.com/office/drawing/2014/main" val="1663895879"/>
                    </a:ext>
                  </a:extLst>
                </a:gridCol>
                <a:gridCol w="759437">
                  <a:extLst>
                    <a:ext uri="{9D8B030D-6E8A-4147-A177-3AD203B41FA5}">
                      <a16:colId xmlns:a16="http://schemas.microsoft.com/office/drawing/2014/main" val="135401144"/>
                    </a:ext>
                  </a:extLst>
                </a:gridCol>
                <a:gridCol w="759437">
                  <a:extLst>
                    <a:ext uri="{9D8B030D-6E8A-4147-A177-3AD203B41FA5}">
                      <a16:colId xmlns:a16="http://schemas.microsoft.com/office/drawing/2014/main" val="125176033"/>
                    </a:ext>
                  </a:extLst>
                </a:gridCol>
                <a:gridCol w="759437">
                  <a:extLst>
                    <a:ext uri="{9D8B030D-6E8A-4147-A177-3AD203B41FA5}">
                      <a16:colId xmlns:a16="http://schemas.microsoft.com/office/drawing/2014/main" val="3113724073"/>
                    </a:ext>
                  </a:extLst>
                </a:gridCol>
                <a:gridCol w="759437">
                  <a:extLst>
                    <a:ext uri="{9D8B030D-6E8A-4147-A177-3AD203B41FA5}">
                      <a16:colId xmlns:a16="http://schemas.microsoft.com/office/drawing/2014/main" val="253379644"/>
                    </a:ext>
                  </a:extLst>
                </a:gridCol>
                <a:gridCol w="759437">
                  <a:extLst>
                    <a:ext uri="{9D8B030D-6E8A-4147-A177-3AD203B41FA5}">
                      <a16:colId xmlns:a16="http://schemas.microsoft.com/office/drawing/2014/main" val="21011431"/>
                    </a:ext>
                  </a:extLst>
                </a:gridCol>
                <a:gridCol w="1076003">
                  <a:extLst>
                    <a:ext uri="{9D8B030D-6E8A-4147-A177-3AD203B41FA5}">
                      <a16:colId xmlns:a16="http://schemas.microsoft.com/office/drawing/2014/main" val="2995387978"/>
                    </a:ext>
                  </a:extLst>
                </a:gridCol>
                <a:gridCol w="759437">
                  <a:extLst>
                    <a:ext uri="{9D8B030D-6E8A-4147-A177-3AD203B41FA5}">
                      <a16:colId xmlns:a16="http://schemas.microsoft.com/office/drawing/2014/main" val="2573407503"/>
                    </a:ext>
                  </a:extLst>
                </a:gridCol>
                <a:gridCol w="759437">
                  <a:extLst>
                    <a:ext uri="{9D8B030D-6E8A-4147-A177-3AD203B41FA5}">
                      <a16:colId xmlns:a16="http://schemas.microsoft.com/office/drawing/2014/main" val="4178162020"/>
                    </a:ext>
                  </a:extLst>
                </a:gridCol>
              </a:tblGrid>
              <a:tr h="426565">
                <a:tc>
                  <a:txBody>
                    <a:bodyPr/>
                    <a:lstStyle/>
                    <a:p>
                      <a:pPr algn="r">
                        <a:lnSpc>
                          <a:spcPct val="107000"/>
                        </a:lnSpc>
                        <a:spcAft>
                          <a:spcPts val="800"/>
                        </a:spcAft>
                        <a:buNone/>
                        <a:tabLst>
                          <a:tab pos="640080" algn="l"/>
                        </a:tabLst>
                      </a:pPr>
                      <a:r>
                        <a:rPr lang="en-GB" sz="1400" b="1" dirty="0">
                          <a:solidFill>
                            <a:schemeClr val="tx1">
                              <a:lumMod val="75000"/>
                              <a:lumOff val="25000"/>
                            </a:schemeClr>
                          </a:solidFill>
                          <a:effectLst/>
                        </a:rPr>
                        <a:t> </a:t>
                      </a:r>
                      <a:endParaRPr lang="en-GB" sz="1400" b="1"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112524"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Jan</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Feb</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Mar</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Apr</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May</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Jun</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Jul</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Aug</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Sep</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Oct</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Nov</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round/>
                      <a:headEnd type="none" w="med" len="med"/>
                      <a:tailEnd type="none" w="med" len="med"/>
                    </a:lnB>
                    <a:noFill/>
                  </a:tcPr>
                </a:tc>
                <a:tc>
                  <a:txBody>
                    <a:bodyPr/>
                    <a:lstStyle/>
                    <a:p>
                      <a:pPr>
                        <a:lnSpc>
                          <a:spcPct val="107000"/>
                        </a:lnSpc>
                        <a:spcAft>
                          <a:spcPts val="800"/>
                        </a:spcAft>
                        <a:buNone/>
                        <a:tabLst>
                          <a:tab pos="640080" algn="l"/>
                        </a:tabLst>
                      </a:pPr>
                      <a:r>
                        <a:rPr lang="en-GB" sz="1400" b="1">
                          <a:solidFill>
                            <a:schemeClr val="tx1">
                              <a:lumMod val="75000"/>
                              <a:lumOff val="25000"/>
                            </a:schemeClr>
                          </a:solidFill>
                          <a:effectLst/>
                        </a:rPr>
                        <a:t>Dec</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3021390487"/>
                  </a:ext>
                </a:extLst>
              </a:tr>
              <a:tr h="426565">
                <a:tc>
                  <a:txBody>
                    <a:bodyPr/>
                    <a:lstStyle/>
                    <a:p>
                      <a:pPr algn="l">
                        <a:lnSpc>
                          <a:spcPct val="107000"/>
                        </a:lnSpc>
                        <a:spcAft>
                          <a:spcPts val="800"/>
                        </a:spcAft>
                        <a:buNone/>
                        <a:tabLst>
                          <a:tab pos="640080" algn="l"/>
                        </a:tabLst>
                      </a:pPr>
                      <a:r>
                        <a:rPr lang="en-GB" sz="1400" b="1" dirty="0">
                          <a:solidFill>
                            <a:schemeClr val="tx1">
                              <a:lumMod val="75000"/>
                              <a:lumOff val="25000"/>
                            </a:schemeClr>
                          </a:solidFill>
                          <a:effectLst/>
                        </a:rPr>
                        <a:t>Fixed Cost</a:t>
                      </a:r>
                      <a:endParaRPr lang="en-GB" sz="1400" b="1"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112524" marT="37508" marB="3750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nSpc>
                          <a:spcPct val="107000"/>
                        </a:lnSpc>
                        <a:spcAft>
                          <a:spcPts val="800"/>
                        </a:spcAft>
                        <a:buNone/>
                        <a:tabLst>
                          <a:tab pos="640080" algn="l"/>
                        </a:tabLst>
                      </a:pPr>
                      <a:r>
                        <a:rPr lang="en-GB" sz="1400" dirty="0">
                          <a:solidFill>
                            <a:schemeClr val="tx1">
                              <a:lumMod val="75000"/>
                              <a:lumOff val="25000"/>
                            </a:schemeClr>
                          </a:solidFill>
                          <a:effectLst/>
                        </a:rPr>
                        <a:t>£1725</a:t>
                      </a:r>
                      <a:endParaRPr lang="en-GB" sz="1400"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dirty="0">
                          <a:solidFill>
                            <a:schemeClr val="tx1">
                              <a:lumMod val="75000"/>
                              <a:lumOff val="25000"/>
                            </a:schemeClr>
                          </a:solidFill>
                          <a:effectLst/>
                        </a:rPr>
                        <a:t>£1725</a:t>
                      </a:r>
                      <a:endParaRPr lang="en-GB" sz="1400"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£1725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£1725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£1725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£1725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£1725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£1725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£1725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£1725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£1725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round/>
                      <a:headEnd type="none" w="med" len="med"/>
                      <a:tailEnd type="none" w="med" len="med"/>
                    </a:lnL>
                    <a:lnR w="9525" cap="flat" cmpd="sng" algn="ctr">
                      <a:solidFill>
                        <a:srgbClr val="D8DCDC"/>
                      </a:solidFill>
                      <a:prstDash val="solid"/>
                    </a:lnR>
                    <a:lnT w="9525" cap="flat" cmpd="sng" algn="ctr">
                      <a:solidFill>
                        <a:srgbClr val="D8DCDC"/>
                      </a:solidFill>
                      <a:prstDash val="solid"/>
                      <a:round/>
                      <a:headEnd type="none" w="med" len="med"/>
                      <a:tailEnd type="none" w="med" len="med"/>
                    </a:lnT>
                    <a:lnB w="9525" cap="flat" cmpd="sng" algn="ctr">
                      <a:solidFill>
                        <a:srgbClr val="D8DCDC"/>
                      </a:solidFill>
                      <a:prstDash val="solid"/>
                      <a:round/>
                      <a:headEnd type="none" w="med" len="med"/>
                      <a:tailEnd type="none" w="med" len="me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£1725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319828306"/>
                  </a:ext>
                </a:extLst>
              </a:tr>
              <a:tr h="659168">
                <a:tc>
                  <a:txBody>
                    <a:bodyPr/>
                    <a:lstStyle/>
                    <a:p>
                      <a:pPr algn="l">
                        <a:lnSpc>
                          <a:spcPct val="107000"/>
                        </a:lnSpc>
                        <a:spcAft>
                          <a:spcPts val="800"/>
                        </a:spcAft>
                        <a:buNone/>
                        <a:tabLst>
                          <a:tab pos="640080" algn="l"/>
                        </a:tabLst>
                      </a:pPr>
                      <a:r>
                        <a:rPr lang="en-GB" sz="1400" b="1" dirty="0">
                          <a:solidFill>
                            <a:schemeClr val="tx1">
                              <a:lumMod val="75000"/>
                              <a:lumOff val="25000"/>
                            </a:schemeClr>
                          </a:solidFill>
                          <a:effectLst/>
                        </a:rPr>
                        <a:t>Variable Cots</a:t>
                      </a:r>
                      <a:endParaRPr lang="en-GB" sz="1400" b="1"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112524" marT="37508" marB="37508">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£310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£1420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dirty="0">
                          <a:solidFill>
                            <a:schemeClr val="tx1">
                              <a:lumMod val="75000"/>
                              <a:lumOff val="25000"/>
                            </a:schemeClr>
                          </a:solidFill>
                          <a:effectLst/>
                        </a:rPr>
                        <a:t>£470</a:t>
                      </a:r>
                      <a:endParaRPr lang="en-GB" sz="1400"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£475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dirty="0">
                          <a:solidFill>
                            <a:schemeClr val="tx1">
                              <a:lumMod val="75000"/>
                              <a:lumOff val="25000"/>
                            </a:schemeClr>
                          </a:solidFill>
                          <a:effectLst/>
                        </a:rPr>
                        <a:t>£520</a:t>
                      </a:r>
                      <a:endParaRPr lang="en-GB" sz="1400"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£570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£590</a:t>
                      </a:r>
                    </a:p>
                    <a:p>
                      <a:pPr>
                        <a:lnSpc>
                          <a:spcPct val="107000"/>
                        </a:lnSpc>
                        <a:spcAft>
                          <a:spcPts val="800"/>
                        </a:spcAft>
                        <a:buNone/>
                        <a:tabLst>
                          <a:tab pos="640080" algn="l"/>
                        </a:tabLst>
                      </a:pPr>
                      <a:r>
                        <a:rPr lang="en-GB" sz="1400">
                          <a:solidFill>
                            <a:schemeClr val="tx1">
                              <a:lumMod val="75000"/>
                              <a:lumOff val="25000"/>
                            </a:schemeClr>
                          </a:solidFill>
                          <a:effectLst/>
                        </a:rPr>
                        <a:t> </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£660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£660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£710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£720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round/>
                      <a:headEnd type="none" w="med" len="med"/>
                      <a:tailEnd type="none" w="med" len="med"/>
                    </a:lnL>
                    <a:lnR w="9525" cap="flat" cmpd="sng" algn="ctr">
                      <a:solidFill>
                        <a:srgbClr val="D8DEDC"/>
                      </a:solidFill>
                      <a:prstDash val="solid"/>
                    </a:lnR>
                    <a:lnT w="9525" cap="flat" cmpd="sng" algn="ctr">
                      <a:solidFill>
                        <a:srgbClr val="D8DCDC"/>
                      </a:solidFill>
                      <a:prstDash val="solid"/>
                      <a:round/>
                      <a:headEnd type="none" w="med" len="med"/>
                      <a:tailEnd type="none" w="med" len="med"/>
                    </a:lnT>
                    <a:lnB w="9525" cap="flat" cmpd="sng" algn="ctr">
                      <a:solidFill>
                        <a:srgbClr val="D8DCDC"/>
                      </a:solidFill>
                      <a:prstDash val="solid"/>
                      <a:round/>
                      <a:headEnd type="none" w="med" len="med"/>
                      <a:tailEnd type="none" w="med" len="me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£770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059669874"/>
                  </a:ext>
                </a:extLst>
              </a:tr>
              <a:tr h="426565">
                <a:tc>
                  <a:txBody>
                    <a:bodyPr/>
                    <a:lstStyle/>
                    <a:p>
                      <a:pPr algn="l">
                        <a:lnSpc>
                          <a:spcPct val="107000"/>
                        </a:lnSpc>
                        <a:spcAft>
                          <a:spcPts val="800"/>
                        </a:spcAft>
                        <a:buNone/>
                        <a:tabLst>
                          <a:tab pos="640080" algn="l"/>
                        </a:tabLst>
                      </a:pPr>
                      <a:r>
                        <a:rPr lang="en-GB" sz="1400" b="1" dirty="0">
                          <a:solidFill>
                            <a:srgbClr val="FF0000"/>
                          </a:solidFill>
                          <a:effectLst/>
                        </a:rPr>
                        <a:t>Total Cost</a:t>
                      </a:r>
                      <a:endParaRPr lang="en-GB" sz="1400" b="1" dirty="0">
                        <a:solidFill>
                          <a:srgbClr val="FF0000"/>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112524" marT="37508" marB="37508">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£2035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£3145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dirty="0">
                          <a:solidFill>
                            <a:schemeClr val="tx1">
                              <a:lumMod val="75000"/>
                              <a:lumOff val="25000"/>
                            </a:schemeClr>
                          </a:solidFill>
                          <a:effectLst/>
                        </a:rPr>
                        <a:t>£2195</a:t>
                      </a:r>
                      <a:endParaRPr lang="en-GB" sz="1400"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£2200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£2245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£2295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£2315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£2385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£2385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£2435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£2445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round/>
                      <a:headEnd type="none" w="med" len="med"/>
                      <a:tailEnd type="none" w="med" len="med"/>
                    </a:lnL>
                    <a:lnR w="9525" cap="flat" cmpd="sng" algn="ctr">
                      <a:solidFill>
                        <a:srgbClr val="D8DCDC"/>
                      </a:solidFill>
                      <a:prstDash val="solid"/>
                    </a:lnR>
                    <a:lnT w="9525" cap="flat" cmpd="sng" algn="ctr">
                      <a:solidFill>
                        <a:srgbClr val="D8DCDC"/>
                      </a:solidFill>
                      <a:prstDash val="solid"/>
                      <a:round/>
                      <a:headEnd type="none" w="med" len="med"/>
                      <a:tailEnd type="none" w="med" len="med"/>
                    </a:lnT>
                    <a:lnB w="9525" cap="flat" cmpd="sng" algn="ctr">
                      <a:solidFill>
                        <a:srgbClr val="D8DCDC"/>
                      </a:solidFill>
                      <a:prstDash val="solid"/>
                      <a:round/>
                      <a:headEnd type="none" w="med" len="med"/>
                      <a:tailEnd type="none" w="med" len="me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£2495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660558137"/>
                  </a:ext>
                </a:extLst>
              </a:tr>
              <a:tr h="426565">
                <a:tc>
                  <a:txBody>
                    <a:bodyPr/>
                    <a:lstStyle/>
                    <a:p>
                      <a:pPr algn="l">
                        <a:lnSpc>
                          <a:spcPct val="107000"/>
                        </a:lnSpc>
                        <a:spcAft>
                          <a:spcPts val="800"/>
                        </a:spcAft>
                        <a:buNone/>
                        <a:tabLst>
                          <a:tab pos="640080" algn="l"/>
                        </a:tabLst>
                      </a:pPr>
                      <a:r>
                        <a:rPr lang="en-GB" sz="1400" b="1">
                          <a:solidFill>
                            <a:schemeClr val="tx1">
                              <a:lumMod val="75000"/>
                              <a:lumOff val="25000"/>
                            </a:schemeClr>
                          </a:solidFill>
                          <a:effectLst/>
                        </a:rPr>
                        <a:t>Revenue</a:t>
                      </a:r>
                      <a:endParaRPr lang="en-GB" sz="1400" b="1">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112524" marT="37508" marB="37508">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£1500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£2500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£4000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£4000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£4000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£6000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£6000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pPr>
                      <a:r>
                        <a:rPr lang="en-GB" sz="1400">
                          <a:solidFill>
                            <a:schemeClr val="tx1">
                              <a:lumMod val="75000"/>
                              <a:lumOff val="25000"/>
                            </a:schemeClr>
                          </a:solidFill>
                          <a:effectLst/>
                        </a:rPr>
                        <a:t>£6000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pPr>
                      <a:r>
                        <a:rPr lang="en-GB" sz="1400">
                          <a:solidFill>
                            <a:schemeClr val="tx1">
                              <a:lumMod val="75000"/>
                              <a:lumOff val="25000"/>
                            </a:schemeClr>
                          </a:solidFill>
                          <a:effectLst/>
                        </a:rPr>
                        <a:t>£8000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nSpc>
                          <a:spcPct val="107000"/>
                        </a:lnSpc>
                        <a:spcAft>
                          <a:spcPts val="800"/>
                        </a:spcAft>
                        <a:buNone/>
                      </a:pPr>
                      <a:r>
                        <a:rPr lang="en-GB" sz="1400">
                          <a:solidFill>
                            <a:schemeClr val="tx1">
                              <a:lumMod val="75000"/>
                              <a:lumOff val="25000"/>
                            </a:schemeClr>
                          </a:solidFill>
                          <a:effectLst/>
                        </a:rPr>
                        <a:t>£8000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round/>
                      <a:headEnd type="none" w="med" len="med"/>
                      <a:tailEnd type="none" w="med" len="med"/>
                    </a:lnL>
                    <a:lnR w="9525" cap="flat" cmpd="sng" algn="ctr">
                      <a:solidFill>
                        <a:srgbClr val="D8DEDC"/>
                      </a:solidFill>
                      <a:prstDash val="solid"/>
                    </a:lnR>
                    <a:lnT w="9525" cap="flat" cmpd="sng" algn="ctr">
                      <a:solidFill>
                        <a:srgbClr val="D8DCDC"/>
                      </a:solidFill>
                      <a:prstDash val="solid"/>
                      <a:round/>
                      <a:headEnd type="none" w="med" len="med"/>
                      <a:tailEnd type="none" w="med" len="med"/>
                    </a:lnT>
                    <a:lnB w="9525" cap="flat" cmpd="sng" algn="ctr">
                      <a:solidFill>
                        <a:srgbClr val="D8DCDC"/>
                      </a:solidFill>
                      <a:prstDash val="solid"/>
                      <a:round/>
                      <a:headEnd type="none" w="med" len="med"/>
                      <a:tailEnd type="none" w="med" len="med"/>
                    </a:lnB>
                    <a:noFill/>
                  </a:tcPr>
                </a:tc>
                <a:tc>
                  <a:txBody>
                    <a:bodyPr/>
                    <a:lstStyle/>
                    <a:p>
                      <a:pPr>
                        <a:lnSpc>
                          <a:spcPct val="107000"/>
                        </a:lnSpc>
                        <a:spcAft>
                          <a:spcPts val="800"/>
                        </a:spcAft>
                        <a:buNone/>
                      </a:pPr>
                      <a:r>
                        <a:rPr lang="en-GB" sz="1400">
                          <a:solidFill>
                            <a:schemeClr val="tx1">
                              <a:lumMod val="75000"/>
                              <a:lumOff val="25000"/>
                            </a:schemeClr>
                          </a:solidFill>
                          <a:effectLst/>
                        </a:rPr>
                        <a:t>£8000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431361457"/>
                  </a:ext>
                </a:extLst>
              </a:tr>
              <a:tr h="426565">
                <a:tc>
                  <a:txBody>
                    <a:bodyPr/>
                    <a:lstStyle/>
                    <a:p>
                      <a:pPr algn="l">
                        <a:lnSpc>
                          <a:spcPct val="107000"/>
                        </a:lnSpc>
                        <a:spcAft>
                          <a:spcPts val="800"/>
                        </a:spcAft>
                        <a:buNone/>
                        <a:tabLst>
                          <a:tab pos="640080" algn="l"/>
                        </a:tabLst>
                      </a:pPr>
                      <a:r>
                        <a:rPr lang="en-GB" sz="1400" b="1" dirty="0">
                          <a:solidFill>
                            <a:schemeClr val="tx1">
                              <a:lumMod val="75000"/>
                              <a:lumOff val="25000"/>
                            </a:schemeClr>
                          </a:solidFill>
                          <a:effectLst/>
                        </a:rPr>
                        <a:t>Profit/loss</a:t>
                      </a:r>
                      <a:endParaRPr lang="en-GB" sz="1400" b="1"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112524" marT="37508" marB="37508">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tabLst>
                          <a:tab pos="640080" algn="l"/>
                        </a:tabLst>
                      </a:pPr>
                      <a:r>
                        <a:rPr lang="en-GB" sz="1400" dirty="0">
                          <a:solidFill>
                            <a:schemeClr val="tx1">
                              <a:lumMod val="75000"/>
                              <a:lumOff val="25000"/>
                            </a:schemeClr>
                          </a:solidFill>
                          <a:effectLst/>
                        </a:rPr>
                        <a:t>-£2035</a:t>
                      </a:r>
                      <a:endParaRPr lang="en-GB" sz="1400"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-£1645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£305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tabLst>
                          <a:tab pos="640080" algn="l"/>
                        </a:tabLst>
                      </a:pPr>
                      <a:r>
                        <a:rPr lang="en-GB" sz="1400">
                          <a:solidFill>
                            <a:schemeClr val="tx1">
                              <a:lumMod val="75000"/>
                              <a:lumOff val="25000"/>
                            </a:schemeClr>
                          </a:solidFill>
                          <a:effectLst/>
                        </a:rPr>
                        <a:t>£1800</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pPr>
                      <a:r>
                        <a:rPr lang="en-GB" sz="1400">
                          <a:solidFill>
                            <a:schemeClr val="tx1">
                              <a:lumMod val="75000"/>
                              <a:lumOff val="25000"/>
                            </a:schemeClr>
                          </a:solidFill>
                          <a:effectLst/>
                        </a:rPr>
                        <a:t>£1755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pPr>
                      <a:r>
                        <a:rPr lang="en-GB" sz="1400">
                          <a:solidFill>
                            <a:schemeClr val="tx1">
                              <a:lumMod val="75000"/>
                              <a:lumOff val="25000"/>
                            </a:schemeClr>
                          </a:solidFill>
                          <a:effectLst/>
                        </a:rPr>
                        <a:t>£1705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pPr>
                      <a:r>
                        <a:rPr lang="en-GB" sz="1400">
                          <a:solidFill>
                            <a:schemeClr val="tx1">
                              <a:lumMod val="75000"/>
                              <a:lumOff val="25000"/>
                            </a:schemeClr>
                          </a:solidFill>
                          <a:effectLst/>
                        </a:rPr>
                        <a:t>£3685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pPr>
                      <a:r>
                        <a:rPr lang="en-GB" sz="1400">
                          <a:solidFill>
                            <a:schemeClr val="tx1">
                              <a:lumMod val="75000"/>
                              <a:lumOff val="25000"/>
                            </a:schemeClr>
                          </a:solidFill>
                          <a:effectLst/>
                        </a:rPr>
                        <a:t>£3615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pPr>
                      <a:r>
                        <a:rPr lang="en-GB" sz="1400">
                          <a:solidFill>
                            <a:schemeClr val="tx1">
                              <a:lumMod val="75000"/>
                              <a:lumOff val="25000"/>
                            </a:schemeClr>
                          </a:solidFill>
                          <a:effectLst/>
                        </a:rPr>
                        <a:t>£3615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GB" sz="1400" dirty="0">
                          <a:solidFill>
                            <a:schemeClr val="tx1">
                              <a:lumMod val="75000"/>
                              <a:lumOff val="25000"/>
                            </a:schemeClr>
                          </a:solidFill>
                          <a:effectLst/>
                        </a:rPr>
                        <a:t>£5565</a:t>
                      </a:r>
                      <a:endParaRPr lang="en-US" dirty="0"/>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pPr>
                      <a:r>
                        <a:rPr lang="en-GB" sz="1400">
                          <a:solidFill>
                            <a:schemeClr val="tx1">
                              <a:lumMod val="75000"/>
                              <a:lumOff val="25000"/>
                            </a:schemeClr>
                          </a:solidFill>
                          <a:effectLst/>
                        </a:rPr>
                        <a:t>£5555</a:t>
                      </a:r>
                      <a:endParaRPr lang="en-GB" sz="140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round/>
                      <a:headEnd type="none" w="med" len="med"/>
                      <a:tailEnd type="none" w="med" len="med"/>
                    </a:lnL>
                    <a:lnR w="9525" cap="flat" cmpd="sng" algn="ctr">
                      <a:solidFill>
                        <a:srgbClr val="D8DCDC"/>
                      </a:solidFill>
                      <a:prstDash val="solid"/>
                    </a:lnR>
                    <a:lnT w="9525" cap="flat" cmpd="sng" algn="ctr">
                      <a:solidFill>
                        <a:srgbClr val="D8DCDC"/>
                      </a:solidFill>
                      <a:prstDash val="solid"/>
                      <a:round/>
                      <a:headEnd type="none" w="med" len="med"/>
                      <a:tailEnd type="none" w="med" len="med"/>
                    </a:lnT>
                    <a:lnB w="9525" cap="flat" cmpd="sng" algn="ctr">
                      <a:solidFill>
                        <a:srgbClr val="D8DCDC"/>
                      </a:solidFill>
                      <a:prstDash val="solid"/>
                    </a:lnB>
                    <a:solidFill>
                      <a:srgbClr val="D8DEDC">
                        <a:alpha val="20000"/>
                      </a:srgbClr>
                    </a:solidFill>
                  </a:tcPr>
                </a:tc>
                <a:tc>
                  <a:txBody>
                    <a:bodyPr/>
                    <a:lstStyle/>
                    <a:p>
                      <a:pPr>
                        <a:lnSpc>
                          <a:spcPct val="107000"/>
                        </a:lnSpc>
                        <a:spcAft>
                          <a:spcPts val="800"/>
                        </a:spcAft>
                        <a:buNone/>
                      </a:pPr>
                      <a:r>
                        <a:rPr lang="en-GB" sz="1400" dirty="0">
                          <a:solidFill>
                            <a:schemeClr val="tx1">
                              <a:lumMod val="75000"/>
                              <a:lumOff val="25000"/>
                            </a:schemeClr>
                          </a:solidFill>
                          <a:effectLst/>
                        </a:rPr>
                        <a:t>£5505</a:t>
                      </a:r>
                      <a:endParaRPr lang="en-GB" sz="1400" dirty="0">
                        <a:solidFill>
                          <a:schemeClr val="tx1">
                            <a:lumMod val="75000"/>
                            <a:lumOff val="25000"/>
                          </a:schemeClr>
                        </a:solidFill>
                        <a:effectLst/>
                        <a:latin typeface="Arial" panose="020B0604020202020204" pitchFamily="34" charset="0"/>
                        <a:ea typeface="DengXian" panose="02010600030101010101" pitchFamily="2" charset="-122"/>
                        <a:cs typeface="Times New Roman" panose="02020603050405020304" pitchFamily="18" charset="0"/>
                      </a:endParaRPr>
                    </a:p>
                  </a:txBody>
                  <a:tcPr marL="75016" marR="28131" marT="37508" marB="3750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570991979"/>
                  </a:ext>
                </a:extLst>
              </a:tr>
            </a:tbl>
          </a:graphicData>
        </a:graphic>
      </p:graphicFrame>
      <p:sp>
        <p:nvSpPr>
          <p:cNvPr id="3" name="TextBox 2">
            <a:extLst>
              <a:ext uri="{FF2B5EF4-FFF2-40B4-BE49-F238E27FC236}">
                <a16:creationId xmlns:a16="http://schemas.microsoft.com/office/drawing/2014/main" id="{E7C7CB9C-269E-A5CD-E7D5-EFDB2FCE4983}"/>
              </a:ext>
            </a:extLst>
          </p:cNvPr>
          <p:cNvSpPr txBox="1"/>
          <p:nvPr/>
        </p:nvSpPr>
        <p:spPr>
          <a:xfrm>
            <a:off x="2818429" y="659484"/>
            <a:ext cx="5374548" cy="523220"/>
          </a:xfrm>
          <a:prstGeom prst="rect">
            <a:avLst/>
          </a:prstGeom>
          <a:noFill/>
        </p:spPr>
        <p:txBody>
          <a:bodyPr wrap="none" rtlCol="0">
            <a:spAutoFit/>
          </a:bodyPr>
          <a:lstStyle/>
          <a:p>
            <a:pPr algn="ctr"/>
            <a:r>
              <a:rPr lang="en-US" sz="2800" b="1" dirty="0"/>
              <a:t>INVESTIMENT CAPITAL NEEDD </a:t>
            </a:r>
          </a:p>
        </p:txBody>
      </p:sp>
    </p:spTree>
    <p:extLst>
      <p:ext uri="{BB962C8B-B14F-4D97-AF65-F5344CB8AC3E}">
        <p14:creationId xmlns:p14="http://schemas.microsoft.com/office/powerpoint/2010/main" val="330153326"/>
      </p:ext>
    </p:extLst>
  </p:cSld>
  <p:clrMapOvr>
    <a:masterClrMapping/>
  </p:clrMapOvr>
  <p:transition spd="slow">
    <p:cove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alphaModFix amt="60000"/>
            <a:extLst>
              <a:ext uri="{28A0092B-C50C-407E-A947-70E740481C1C}">
                <a14:useLocalDpi xmlns:a14="http://schemas.microsoft.com/office/drawing/2010/main" val="0"/>
              </a:ext>
            </a:extLst>
          </a:blip>
          <a:srcRect t="2278" r="-1" b="-1"/>
          <a:stretch>
            <a:fillRect/>
          </a:stretch>
        </p:blipFill>
        <p:spPr>
          <a:xfrm>
            <a:off x="187388" y="182880"/>
            <a:ext cx="11826853" cy="6501088"/>
          </a:xfrm>
          <a:prstGeom prst="rect">
            <a:avLst/>
          </a:prstGeom>
        </p:spPr>
      </p:pic>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1198181" y="1122363"/>
            <a:ext cx="9795637" cy="2217158"/>
          </a:xfrm>
        </p:spPr>
        <p:txBody>
          <a:bodyPr vert="horz" lIns="91440" tIns="45720" rIns="91440" bIns="45720" rtlCol="0" anchor="b">
            <a:normAutofit/>
          </a:bodyPr>
          <a:lstStyle/>
          <a:p>
            <a:pPr algn="ctr"/>
            <a:r>
              <a:rPr lang="en-US" sz="5200" b="1" dirty="0">
                <a:solidFill>
                  <a:srgbClr val="FFFFFF"/>
                </a:solidFill>
              </a:rPr>
              <a:t>QUESTIONS?</a:t>
            </a:r>
          </a:p>
        </p:txBody>
      </p:sp>
    </p:spTree>
    <p:extLst>
      <p:ext uri="{BB962C8B-B14F-4D97-AF65-F5344CB8AC3E}">
        <p14:creationId xmlns:p14="http://schemas.microsoft.com/office/powerpoint/2010/main" val="223321514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2524</TotalTime>
  <Words>2127</Words>
  <Application>Microsoft Macintosh PowerPoint</Application>
  <PresentationFormat>Widescreen</PresentationFormat>
  <Paragraphs>368</Paragraphs>
  <Slides>15</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Abadi MT Condensed Light</vt:lpstr>
      <vt:lpstr>Aptos</vt:lpstr>
      <vt:lpstr>Aptos Display</vt:lpstr>
      <vt:lpstr>Arial</vt:lpstr>
      <vt:lpstr>Calibri</vt:lpstr>
      <vt:lpstr>Söhne</vt:lpstr>
      <vt:lpstr>Wingdings</vt:lpstr>
      <vt:lpstr>Office Theme</vt:lpstr>
      <vt:lpstr> Assessment 2          </vt:lpstr>
      <vt:lpstr>Business Plan</vt:lpstr>
      <vt:lpstr>PowerPoint Presentation</vt:lpstr>
      <vt:lpstr>PowerPoint Presentation</vt:lpstr>
      <vt:lpstr>OVERVIEW OF THE BUSINESS IDEA </vt:lpstr>
      <vt:lpstr>PowerPoint Presentation</vt:lpstr>
      <vt:lpstr> ORGANISATIONAL CHART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Rayane Cesconetto Da Costa (2440636)</cp:lastModifiedBy>
  <cp:revision>53</cp:revision>
  <dcterms:created xsi:type="dcterms:W3CDTF">2023-07-31T07:37:43Z</dcterms:created>
  <dcterms:modified xsi:type="dcterms:W3CDTF">2026-04-19T14:00:09Z</dcterms:modified>
</cp:coreProperties>
</file>