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70" r:id="rId8"/>
    <p:sldId id="271" r:id="rId9"/>
  </p:sldIdLst>
  <p:sldSz cx="11888788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0" orient="horz" pos="2160" userDrawn="1">
          <p15:clr>
            <a:srgbClr val="A4A3A4"/>
          </p15:clr>
        </p15:guide>
        <p15:guide id="1" pos="3745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89" d="100"/>
          <a:sy n="89" d="100"/>
        </p:scale>
        <p:origin x="-490" y="-58"/>
      </p:cViewPr>
      <p:guideLst>
        <p:guide orient="horz" pos="2160"/>
        <p:guide pos="374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 noEditPoints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  <a:p>
            <a:endParaRPr lang="en-US"/>
          </a:p>
        </p:txBody>
      </p:sp>
      <p:sp>
        <p:nvSpPr>
          <p:cNvPr id="3" name="Date Placeholder 2"/>
          <p:cNvSpPr>
            <a:spLocks noGrp="1" noEditPoints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/>
          </a:p>
          <a:p>
            <a:r>
              <a:rPr lang="en-US"/>
              <a:t>*</a:t>
            </a:r>
          </a:p>
        </p:txBody>
      </p:sp>
      <p:sp>
        <p:nvSpPr>
          <p:cNvPr id="4" name="Slide Image Placeholder 3"/>
          <p:cNvSpPr>
            <a:spLocks noGrp="1" noRot="1" noChangeAspect="1" noEditPoints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  <a:p>
            <a:endParaRPr lang="en-US"/>
          </a:p>
        </p:txBody>
      </p:sp>
      <p:sp>
        <p:nvSpPr>
          <p:cNvPr id="5" name="Notes Placeholder 4"/>
          <p:cNvSpPr>
            <a:spLocks noGrp="1" noEditPoints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endParaRPr/>
          </a:p>
          <a:p>
            <a:r>
              <a:rPr lang="en-US"/>
              <a:t>#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456803" y="685800"/>
            <a:ext cx="5944394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699D4E61-513A-4A63-83F2-616AC74F029F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 noEditPoints="1"/>
          </p:cNvSpPr>
          <p:nvPr>
            <p:ph type="sldImg"/>
          </p:nvPr>
        </p:nvSpPr>
        <p:spPr>
          <a:xfrm>
            <a:off x="456803" y="685800"/>
            <a:ext cx="5944394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3"/>
          </p:nvPr>
        </p:nvSpPr>
        <p:spPr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fld id="{2368FD78-E8F0-441F-B9DF-528D598B04F0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11898005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 noEditPoints="1"/>
          </p:cNvSpPr>
          <p:nvPr>
            <p:ph type="ctrTitle"/>
          </p:nvPr>
        </p:nvSpPr>
        <p:spPr>
          <a:xfrm>
            <a:off x="891659" y="1752602"/>
            <a:ext cx="1010547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 noEditPoints="1"/>
          </p:cNvSpPr>
          <p:nvPr>
            <p:ph type="subTitle" idx="1"/>
          </p:nvPr>
        </p:nvSpPr>
        <p:spPr>
          <a:xfrm>
            <a:off x="891659" y="3611607"/>
            <a:ext cx="1010547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lvl="0"/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4894" y="4953000"/>
            <a:ext cx="11893683" cy="1912088"/>
            <a:chOff x="-3765" y="4832896"/>
            <a:chExt cx="9147765" cy="2032192"/>
          </a:xfrm>
        </p:grpSpPr>
        <p:sp>
          <p:nvSpPr>
            <p:cNvPr id="7" name="Freeform 6"/>
            <p:cNvSpPr/>
            <p:nvPr/>
          </p:nvSpPr>
          <p:spPr bwMode="auto">
            <a:xfrm>
              <a:off x="1687513" y="4832896"/>
              <a:ext cx="7456487" cy="518816"/>
            </a:xfrm>
            <a:custGeom>
              <a:avLst/>
              <a:gdLst/>
              <a:ahLst/>
              <a:cxnLst/>
              <a:rect l="l" t="t" r="r" b="b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/>
            <a:lstStyle/>
            <a:p>
              <a:endParaRPr kumimoji="0" lang="en-US"/>
            </a:p>
          </p:txBody>
        </p:sp>
        <p:sp>
          <p:nvSpPr>
            <p:cNvPr id="8" name="Freeform 7"/>
            <p:cNvSpPr/>
            <p:nvPr/>
          </p:nvSpPr>
          <p:spPr bwMode="auto">
            <a:xfrm>
              <a:off x="35443" y="5135526"/>
              <a:ext cx="9108557" cy="838200"/>
            </a:xfrm>
            <a:custGeom>
              <a:avLst/>
              <a:gdLst/>
              <a:ahLst/>
              <a:cxnLst/>
              <a:rect l="l" t="t" r="r" b="b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/>
            <a:lstStyle/>
            <a:p>
              <a:endParaRPr kumimoji="0" lang="en-US"/>
            </a:p>
          </p:txBody>
        </p:sp>
        <p:sp>
          <p:nvSpPr>
            <p:cNvPr id="11" name="Freeform 10"/>
            <p:cNvSpPr/>
            <p:nvPr/>
          </p:nvSpPr>
          <p:spPr bwMode="auto">
            <a:xfrm>
              <a:off x="0" y="4883888"/>
              <a:ext cx="9144000" cy="1981200"/>
            </a:xfrm>
            <a:custGeom>
              <a:avLst/>
              <a:gdLst/>
              <a:ahLst/>
              <a:cxnLst/>
              <a:rect l="l" t="t" r="r" b="b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srcRect/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15000">
                    <a:schemeClr val="accent1">
                      <a:shade val="40000"/>
                      <a:satMod val="110000"/>
                    </a:schemeClr>
                  </a:gs>
                  <a:gs pos="45000">
                    <a:schemeClr val="accent1">
                      <a:tint val="7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19" name="Footer Placeholder 18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7" name="Slide Number Placeholder 2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 noEditPoints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939214" y="1059712"/>
            <a:ext cx="1010547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5100208" y="2931712"/>
            <a:ext cx="5944394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Chevron 6"/>
          <p:cNvSpPr/>
          <p:nvPr/>
        </p:nvSpPr>
        <p:spPr>
          <a:xfrm>
            <a:off x="4728315" y="3005472"/>
            <a:ext cx="237776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4485942" y="3005472"/>
            <a:ext cx="237776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 noEditPoints="1"/>
          </p:cNvSpPr>
          <p:nvPr>
            <p:ph sz="half" idx="1"/>
          </p:nvPr>
        </p:nvSpPr>
        <p:spPr>
          <a:xfrm>
            <a:off x="594440" y="1481329"/>
            <a:ext cx="5250881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2"/>
          </p:nvPr>
        </p:nvSpPr>
        <p:spPr>
          <a:xfrm>
            <a:off x="6043467" y="1481329"/>
            <a:ext cx="5250881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 noEditPoints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594440" y="273050"/>
            <a:ext cx="10699909" cy="1143000"/>
          </a:xfrm>
        </p:spPr>
        <p:txBody>
          <a:bodyPr anchor="ctr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1"/>
          </p:nvPr>
        </p:nvSpPr>
        <p:spPr>
          <a:xfrm>
            <a:off x="594439" y="5410200"/>
            <a:ext cx="5252946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 noEditPoints="1"/>
          </p:cNvSpPr>
          <p:nvPr>
            <p:ph type="body" sz="half" idx="3"/>
          </p:nvPr>
        </p:nvSpPr>
        <p:spPr>
          <a:xfrm>
            <a:off x="6039341" y="5410200"/>
            <a:ext cx="5255009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 noEditPoints="1"/>
          </p:cNvSpPr>
          <p:nvPr>
            <p:ph sz="quarter" idx="2"/>
          </p:nvPr>
        </p:nvSpPr>
        <p:spPr>
          <a:xfrm>
            <a:off x="594439" y="1444295"/>
            <a:ext cx="5252946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 noEditPoints="1"/>
          </p:cNvSpPr>
          <p:nvPr>
            <p:ph sz="quarter" idx="4"/>
          </p:nvPr>
        </p:nvSpPr>
        <p:spPr>
          <a:xfrm>
            <a:off x="6039340" y="1444295"/>
            <a:ext cx="5255009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8" name="Footer Placeholder 7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3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/>
          <p:cNvSpPr>
            <a:spLocks noGrp="1" noEditPoints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3" name="Footer Placeholder 2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1188879" y="4876800"/>
            <a:ext cx="9727608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 noEditPoints="1"/>
          </p:cNvSpPr>
          <p:nvPr>
            <p:ph type="body" idx="2"/>
          </p:nvPr>
        </p:nvSpPr>
        <p:spPr>
          <a:xfrm>
            <a:off x="5746247" y="5355102"/>
            <a:ext cx="5167660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 noEditPoints="1"/>
          </p:cNvSpPr>
          <p:nvPr>
            <p:ph sz="half" idx="1"/>
          </p:nvPr>
        </p:nvSpPr>
        <p:spPr>
          <a:xfrm>
            <a:off x="1188879" y="274320"/>
            <a:ext cx="9725029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>
          <a:xfrm>
            <a:off x="8746310" y="6407944"/>
            <a:ext cx="2496645" cy="365760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 noEditPoints="1"/>
          </p:cNvSpPr>
          <p:nvPr>
            <p:ph type="body" sz="half" idx="2"/>
          </p:nvPr>
        </p:nvSpPr>
        <p:spPr>
          <a:xfrm>
            <a:off x="1483800" y="5443402"/>
            <a:ext cx="9312884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 noEditPoints="1"/>
          </p:cNvSpPr>
          <p:nvPr>
            <p:ph type="pic" idx="1"/>
          </p:nvPr>
        </p:nvSpPr>
        <p:spPr>
          <a:xfrm>
            <a:off x="297220" y="189968"/>
            <a:ext cx="11294349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 noEditPoints="1"/>
          </p:cNvSpPr>
          <p:nvPr>
            <p:ph type="ftr" sz="quarter" idx="11"/>
          </p:nvPr>
        </p:nvSpPr>
        <p:spPr>
          <a:xfrm>
            <a:off x="5694855" y="6407945"/>
            <a:ext cx="305629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297220" y="4865122"/>
            <a:ext cx="10499464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/>
          <p:nvPr/>
        </p:nvSpPr>
        <p:spPr bwMode="auto">
          <a:xfrm>
            <a:off x="649142" y="5944936"/>
            <a:ext cx="6423669" cy="921076"/>
          </a:xfrm>
          <a:custGeom>
            <a:avLst/>
            <a:gdLst/>
            <a:ahLst/>
            <a:cxnLst/>
            <a:rect l="l" t="t" r="r" b="b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/>
          <a:lstStyle/>
          <a:p>
            <a:endParaRPr kumimoji="0"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631517" y="5939011"/>
            <a:ext cx="4798227" cy="933450"/>
          </a:xfrm>
          <a:custGeom>
            <a:avLst/>
            <a:gdLst/>
            <a:ahLst/>
            <a:cxnLst/>
            <a:rect l="l" t="t" r="r" b="b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/>
          <a:lstStyle/>
          <a:p>
            <a:endParaRPr kumimoji="0" lang="en-US"/>
          </a:p>
        </p:txBody>
      </p:sp>
      <p:sp>
        <p:nvSpPr>
          <p:cNvPr id="10" name="Right Triangle 9"/>
          <p:cNvSpPr/>
          <p:nvPr/>
        </p:nvSpPr>
        <p:spPr bwMode="auto">
          <a:xfrm>
            <a:off x="-7856" y="5791253"/>
            <a:ext cx="4423599" cy="1080868"/>
          </a:xfrm>
          <a:prstGeom prst="rtTriangle">
            <a:avLst/>
          </a:prstGeom>
          <a:blipFill>
            <a:blip r:embed="rId2">
              <a:alphaModFix amt="50000"/>
            </a:blip>
            <a:srcRect/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12009" y="5787739"/>
            <a:ext cx="4427753" cy="1084383"/>
          </a:xfrm>
          <a:prstGeom prst="line">
            <a:avLst/>
          </a:prstGeom>
          <a:noFill/>
          <a:ln w="12065" cap="flat" cmpd="sng" algn="ctr">
            <a:gradFill>
              <a:gsLst>
                <a:gs pos="15000">
                  <a:schemeClr val="accent1">
                    <a:shade val="40000"/>
                    <a:satMod val="110000"/>
                  </a:schemeClr>
                </a:gs>
                <a:gs pos="45000">
                  <a:schemeClr val="accent1">
                    <a:tint val="7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11264850" y="4988440"/>
            <a:ext cx="237776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11022477" y="4988440"/>
            <a:ext cx="237776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594440" y="1481330"/>
            <a:ext cx="10699909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 noEditPoints="1"/>
          </p:cNvSpPr>
          <p:nvPr>
            <p:ph type="title" orient="vert"/>
          </p:nvPr>
        </p:nvSpPr>
        <p:spPr>
          <a:xfrm>
            <a:off x="8898405" y="274641"/>
            <a:ext cx="231102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 noEditPoints="1"/>
          </p:cNvSpPr>
          <p:nvPr>
            <p:ph type="body" orient="vert" idx="1"/>
          </p:nvPr>
        </p:nvSpPr>
        <p:spPr>
          <a:xfrm>
            <a:off x="594440" y="274641"/>
            <a:ext cx="8223078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 noEditPoints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 noEditPoints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 noEditPoints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e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/>
          <p:nvPr/>
        </p:nvSpPr>
        <p:spPr bwMode="auto">
          <a:xfrm>
            <a:off x="649142" y="5944936"/>
            <a:ext cx="6423669" cy="921076"/>
          </a:xfrm>
          <a:custGeom>
            <a:avLst/>
            <a:gdLst/>
            <a:ahLst/>
            <a:cxnLst/>
            <a:rect l="l" t="t" r="r" b="b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/>
          <a:lstStyle/>
          <a:p>
            <a:endParaRPr kumimoji="0" lang="en-US"/>
          </a:p>
        </p:txBody>
      </p:sp>
      <p:sp>
        <p:nvSpPr>
          <p:cNvPr id="12" name="Freeform 11"/>
          <p:cNvSpPr/>
          <p:nvPr/>
        </p:nvSpPr>
        <p:spPr bwMode="auto">
          <a:xfrm>
            <a:off x="631517" y="5939011"/>
            <a:ext cx="4798227" cy="933450"/>
          </a:xfrm>
          <a:custGeom>
            <a:avLst/>
            <a:gdLst/>
            <a:ahLst/>
            <a:cxnLst/>
            <a:rect l="l" t="t" r="r" b="b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/>
          <a:lstStyle/>
          <a:p>
            <a:endParaRPr kumimoji="0" lang="en-US"/>
          </a:p>
        </p:txBody>
      </p:sp>
      <p:sp>
        <p:nvSpPr>
          <p:cNvPr id="14" name="Right Triangle 13"/>
          <p:cNvSpPr/>
          <p:nvPr/>
        </p:nvSpPr>
        <p:spPr bwMode="auto">
          <a:xfrm>
            <a:off x="-7856" y="5791253"/>
            <a:ext cx="4423599" cy="1080868"/>
          </a:xfrm>
          <a:prstGeom prst="rtTriangle">
            <a:avLst/>
          </a:prstGeom>
          <a:blipFill>
            <a:blip r:embed="rId13">
              <a:alphaModFix amt="50000"/>
            </a:blip>
            <a:srcRect/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12009" y="5787739"/>
            <a:ext cx="4427753" cy="1084383"/>
          </a:xfrm>
          <a:prstGeom prst="line">
            <a:avLst/>
          </a:prstGeom>
          <a:noFill/>
          <a:ln w="12065" cap="flat" cmpd="sng" algn="ctr">
            <a:gradFill>
              <a:gsLst>
                <a:gs pos="15000">
                  <a:schemeClr val="accent1">
                    <a:shade val="40000"/>
                    <a:satMod val="110000"/>
                  </a:schemeClr>
                </a:gs>
                <a:gs pos="45000">
                  <a:schemeClr val="accent1">
                    <a:tint val="7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 noEditPoints="1"/>
          </p:cNvSpPr>
          <p:nvPr>
            <p:ph type="title"/>
          </p:nvPr>
        </p:nvSpPr>
        <p:spPr>
          <a:xfrm>
            <a:off x="594440" y="274638"/>
            <a:ext cx="10699909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 noEditPoints="1"/>
          </p:cNvSpPr>
          <p:nvPr>
            <p:ph type="body" idx="1"/>
          </p:nvPr>
        </p:nvSpPr>
        <p:spPr>
          <a:xfrm>
            <a:off x="594440" y="1481329"/>
            <a:ext cx="10699909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 noEditPoints="1"/>
          </p:cNvSpPr>
          <p:nvPr>
            <p:ph type="dt" sz="half" idx="2"/>
          </p:nvPr>
        </p:nvSpPr>
        <p:spPr>
          <a:xfrm>
            <a:off x="8746310" y="6407944"/>
            <a:ext cx="2496645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22" name="Footer Placeholder 21"/>
          <p:cNvSpPr>
            <a:spLocks noGrp="1" noEditPoints="1"/>
          </p:cNvSpPr>
          <p:nvPr>
            <p:ph type="ftr" sz="quarter" idx="3"/>
          </p:nvPr>
        </p:nvSpPr>
        <p:spPr>
          <a:xfrm>
            <a:off x="5694855" y="6407945"/>
            <a:ext cx="3056294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 noEditPoints="1"/>
          </p:cNvSpPr>
          <p:nvPr>
            <p:ph type="sldNum" sz="quarter" idx="4"/>
          </p:nvPr>
        </p:nvSpPr>
        <p:spPr>
          <a:xfrm>
            <a:off x="11242955" y="6407945"/>
            <a:ext cx="475552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679898" y="2933345"/>
            <a:ext cx="10699909" cy="4525963"/>
          </a:xfrm>
        </p:spPr>
        <p:txBody>
          <a:bodyPr/>
          <a:lstStyle/>
          <a:p>
            <a:pPr marL="109728" indent="0" algn="ctr">
              <a:buNone/>
            </a:pPr>
            <a:r>
              <a:rPr b="1" dirty="0"/>
              <a:t>Presented by: </a:t>
            </a:r>
            <a:r>
              <a:rPr lang="en-IN" b="1" dirty="0" err="1"/>
              <a:t>Dusan</a:t>
            </a:r>
            <a:r>
              <a:rPr lang="en-IN" b="1" dirty="0"/>
              <a:t> Horvath</a:t>
            </a:r>
          </a:p>
          <a:p>
            <a:pPr marL="109728" indent="0" algn="ctr">
              <a:buNone/>
            </a:pPr>
            <a:r>
              <a:rPr b="1" dirty="0"/>
              <a:t>Course: </a:t>
            </a:r>
            <a:r>
              <a:rPr lang="en-US" b="1" dirty="0"/>
              <a:t>Academic Skills for the Digital Era (BMSW4013) </a:t>
            </a:r>
          </a:p>
          <a:p>
            <a:pPr marL="109728" indent="0" algn="ctr">
              <a:buNone/>
            </a:pPr>
            <a:r>
              <a:rPr b="1" dirty="0"/>
              <a:t>Date: </a:t>
            </a:r>
            <a:r>
              <a:rPr lang="en-IN" b="1" dirty="0"/>
              <a:t>31-05-2025</a:t>
            </a:r>
            <a:endParaRPr b="1" dirty="0"/>
          </a:p>
        </p:txBody>
      </p:sp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799539" y="941210"/>
            <a:ext cx="10699909" cy="1143000"/>
          </a:xfrm>
        </p:spPr>
        <p:txBody>
          <a:bodyPr>
            <a:noAutofit/>
          </a:bodyPr>
          <a:lstStyle/>
          <a:p>
            <a:pPr algn="ctr"/>
            <a:r>
              <a:rPr sz="4400" dirty="0"/>
              <a:t>Time Management: An Essential Skill for Student Success in Higher Education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423524" y="840394"/>
            <a:ext cx="7729164" cy="4525963"/>
          </a:xfrm>
        </p:spPr>
        <p:txBody>
          <a:bodyPr>
            <a:noAutofit/>
          </a:bodyPr>
          <a:lstStyle/>
          <a:p>
            <a:pPr algn="just"/>
            <a:r>
              <a:rPr sz="2000" dirty="0"/>
              <a:t>Time management is crucial in higher education, where students juggle academic work, personal life, and part-time jobs.</a:t>
            </a:r>
          </a:p>
          <a:p>
            <a:pPr algn="just"/>
            <a:r>
              <a:rPr sz="2000" dirty="0"/>
              <a:t>Unlike school, university life is self-directed, requiring strong planning and discipline.</a:t>
            </a:r>
            <a:endParaRPr lang="en-IN" sz="2000" dirty="0"/>
          </a:p>
          <a:p>
            <a:pPr algn="just"/>
            <a:r>
              <a:rPr lang="en-US" sz="2000" dirty="0"/>
              <a:t>Students who manage time well experience better academic results, reduced stress, and improved well-being.</a:t>
            </a:r>
            <a:endParaRPr sz="2000" dirty="0"/>
          </a:p>
          <a:p>
            <a:pPr algn="just"/>
            <a:r>
              <a:rPr lang="en-US" sz="2000" dirty="0"/>
              <a:t>It also highlights practical tools like calendars, </a:t>
            </a:r>
            <a:r>
              <a:rPr lang="en-US" sz="2000" dirty="0" err="1"/>
              <a:t>prioritisation</a:t>
            </a:r>
            <a:r>
              <a:rPr lang="en-US" sz="2000" dirty="0"/>
              <a:t> techniques, and productivity methods.</a:t>
            </a:r>
          </a:p>
          <a:p>
            <a:pPr algn="just"/>
            <a:r>
              <a:rPr lang="en-US" sz="2000" dirty="0"/>
              <a:t>Mastering time management not only boosts academic performance but also prepares students for future career success.</a:t>
            </a:r>
          </a:p>
          <a:p>
            <a:pPr algn="just"/>
            <a:r>
              <a:rPr lang="en-US" sz="2000"/>
              <a:t>This presentation explores the importance of time management, common student challenges, and strategies to improve this vital skill.</a:t>
            </a:r>
          </a:p>
          <a:p>
            <a:pPr algn="just"/>
            <a:endParaRPr sz="2000" dirty="0"/>
          </a:p>
        </p:txBody>
      </p:sp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>
          <a:xfrm>
            <a:off x="594440" y="0"/>
            <a:ext cx="10699909" cy="1143000"/>
          </a:xfrm>
        </p:spPr>
        <p:txBody>
          <a:bodyPr/>
          <a:lstStyle/>
          <a:p>
            <a:pPr algn="ctr"/>
            <a:r>
              <a:rPr dirty="0"/>
              <a:t>Introduction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97173" y="1289480"/>
            <a:ext cx="3108016" cy="3077421"/>
          </a:xfrm>
          <a:prstGeom prst="rect">
            <a:avLst/>
          </a:prstGeom>
          <a:noFill/>
          <a:ln>
            <a:noFill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594441" y="1481329"/>
            <a:ext cx="6891676" cy="4525963"/>
          </a:xfrm>
        </p:spPr>
        <p:txBody>
          <a:bodyPr>
            <a:normAutofit/>
          </a:bodyPr>
          <a:lstStyle/>
          <a:p>
            <a:pPr algn="just"/>
            <a:r>
              <a:rPr lang="en-US" sz="2000" dirty="0"/>
              <a:t>Allows students to </a:t>
            </a:r>
            <a:r>
              <a:rPr lang="en-US" sz="2000" b="1" dirty="0"/>
              <a:t>set clear goals</a:t>
            </a:r>
            <a:r>
              <a:rPr lang="en-US" sz="2000" dirty="0"/>
              <a:t>, allocate time effectively, and maintain academic consistency.</a:t>
            </a:r>
          </a:p>
          <a:p>
            <a:pPr algn="just"/>
            <a:r>
              <a:rPr lang="en-US" sz="2000" dirty="0"/>
              <a:t>According to Britton and </a:t>
            </a:r>
            <a:r>
              <a:rPr lang="en-US" sz="2000" dirty="0" err="1"/>
              <a:t>Tesser</a:t>
            </a:r>
            <a:r>
              <a:rPr lang="en-US" sz="2000" dirty="0"/>
              <a:t> (1991), students with time management skills score higher and report less stress.</a:t>
            </a:r>
          </a:p>
          <a:p>
            <a:pPr algn="just"/>
            <a:r>
              <a:rPr lang="en-US" sz="2000" dirty="0"/>
              <a:t>Balances studies with social and personal commitments.</a:t>
            </a:r>
          </a:p>
          <a:p>
            <a:pPr algn="just"/>
            <a:r>
              <a:rPr lang="en-US" sz="2000" dirty="0"/>
              <a:t>Builds lifelong employability skills like </a:t>
            </a:r>
            <a:r>
              <a:rPr lang="en-US" sz="2000" b="1" dirty="0"/>
              <a:t>planning</a:t>
            </a:r>
            <a:r>
              <a:rPr lang="en-US" sz="2000" dirty="0"/>
              <a:t>, </a:t>
            </a:r>
            <a:r>
              <a:rPr lang="en-US" sz="2000" b="1" dirty="0"/>
              <a:t>self-motivation</a:t>
            </a:r>
            <a:r>
              <a:rPr lang="en-US" sz="2000" dirty="0"/>
              <a:t>, and </a:t>
            </a:r>
            <a:r>
              <a:rPr lang="en-US" sz="2000" b="1" dirty="0"/>
              <a:t>discipline</a:t>
            </a:r>
            <a:r>
              <a:rPr lang="en-US" sz="2000" dirty="0"/>
              <a:t>.</a:t>
            </a:r>
          </a:p>
          <a:p>
            <a:pPr algn="just"/>
            <a:r>
              <a:rPr lang="en-US" sz="2000" dirty="0"/>
              <a:t>Promotes healthier routines and avoids burnout.</a:t>
            </a:r>
          </a:p>
        </p:txBody>
      </p:sp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dirty="0"/>
              <a:t>Why Time Management Matters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5836" y="1738061"/>
            <a:ext cx="3338513" cy="2945034"/>
          </a:xfrm>
          <a:prstGeom prst="rect">
            <a:avLst/>
          </a:prstGeom>
          <a:noFill/>
          <a:ln>
            <a:noFill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252609" y="1524058"/>
            <a:ext cx="8575196" cy="4525963"/>
          </a:xfrm>
        </p:spPr>
        <p:txBody>
          <a:bodyPr>
            <a:normAutofit/>
          </a:bodyPr>
          <a:lstStyle/>
          <a:p>
            <a:pPr algn="just"/>
            <a:r>
              <a:rPr lang="en-US" sz="2000" dirty="0"/>
              <a:t>Helps break large assignments into smaller, manageable tasks.</a:t>
            </a:r>
          </a:p>
          <a:p>
            <a:pPr algn="just"/>
            <a:r>
              <a:rPr lang="en-US" sz="2000" dirty="0"/>
              <a:t>Reduces procrastination and last-minute stress.</a:t>
            </a:r>
          </a:p>
          <a:p>
            <a:pPr algn="just"/>
            <a:r>
              <a:rPr lang="en-US" sz="2000" dirty="0"/>
              <a:t>Allows time for deep study, regular revision, and active learning.</a:t>
            </a:r>
          </a:p>
          <a:p>
            <a:pPr algn="just"/>
            <a:r>
              <a:rPr lang="en-US" sz="2000" dirty="0"/>
              <a:t>Improves </a:t>
            </a:r>
            <a:r>
              <a:rPr lang="en-US" sz="2000" b="1" dirty="0"/>
              <a:t>class participation</a:t>
            </a:r>
            <a:r>
              <a:rPr lang="en-US" sz="2000" dirty="0"/>
              <a:t>, </a:t>
            </a:r>
            <a:r>
              <a:rPr lang="en-US" sz="2000" b="1" dirty="0"/>
              <a:t>project planning</a:t>
            </a:r>
            <a:r>
              <a:rPr lang="en-US" sz="2000" dirty="0"/>
              <a:t>, and </a:t>
            </a:r>
            <a:r>
              <a:rPr lang="en-US" sz="2000" b="1" dirty="0"/>
              <a:t>exam preparation</a:t>
            </a:r>
            <a:r>
              <a:rPr lang="en-US" sz="2000" dirty="0"/>
              <a:t>.</a:t>
            </a:r>
          </a:p>
          <a:p>
            <a:pPr algn="just"/>
            <a:r>
              <a:rPr lang="en-US" sz="2000" dirty="0"/>
              <a:t>Builds confidence through consistent progress and achievement.</a:t>
            </a:r>
          </a:p>
          <a:p>
            <a:pPr marL="109728" indent="0">
              <a:buNone/>
            </a:pPr>
            <a:endParaRPr dirty="0"/>
          </a:p>
        </p:txBody>
      </p:sp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dirty="0"/>
              <a:t>Impact on Academic Success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70249" y="1865890"/>
            <a:ext cx="2780218" cy="3055938"/>
          </a:xfrm>
          <a:prstGeom prst="rect">
            <a:avLst/>
          </a:prstGeom>
          <a:noFill/>
          <a:ln>
            <a:noFill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594441" y="1481329"/>
            <a:ext cx="7626613" cy="4525963"/>
          </a:xfrm>
        </p:spPr>
        <p:txBody>
          <a:bodyPr>
            <a:normAutofit/>
          </a:bodyPr>
          <a:lstStyle/>
          <a:p>
            <a:pPr algn="just"/>
            <a:r>
              <a:rPr lang="en-US" sz="2000" b="1" dirty="0"/>
              <a:t>Digital Distractions:</a:t>
            </a:r>
            <a:r>
              <a:rPr lang="en-US" sz="2000" dirty="0"/>
              <a:t> Constant notifications from social media reduce focus.</a:t>
            </a:r>
          </a:p>
          <a:p>
            <a:pPr algn="just">
              <a:buFont typeface="Wingdings" pitchFamily="2" charset="2"/>
              <a:buChar char="q"/>
            </a:pPr>
            <a:r>
              <a:rPr lang="en-US" sz="2000" dirty="0"/>
              <a:t>Junco (2012) found excessive social media use correlates with lower academic results.</a:t>
            </a:r>
          </a:p>
          <a:p>
            <a:pPr algn="just"/>
            <a:r>
              <a:rPr lang="en-US" sz="2000" b="1" dirty="0"/>
              <a:t>Procrastination:</a:t>
            </a:r>
            <a:r>
              <a:rPr lang="en-US" sz="2000" dirty="0"/>
              <a:t> Delaying tasks causes missed deadlines and stress.</a:t>
            </a:r>
          </a:p>
          <a:p>
            <a:pPr algn="just"/>
            <a:r>
              <a:rPr lang="en-US" sz="2000" b="1" dirty="0"/>
              <a:t>Poor </a:t>
            </a:r>
            <a:r>
              <a:rPr lang="en-US" sz="2000" b="1" dirty="0" err="1"/>
              <a:t>Prioritisation</a:t>
            </a:r>
            <a:r>
              <a:rPr lang="en-US" sz="2000" b="1" dirty="0"/>
              <a:t>:</a:t>
            </a:r>
            <a:r>
              <a:rPr lang="en-US" sz="2000" dirty="0"/>
              <a:t> Students often struggle to decide what needs attention first.</a:t>
            </a:r>
          </a:p>
          <a:p>
            <a:pPr algn="just"/>
            <a:r>
              <a:rPr lang="en-US" sz="2000" b="1" dirty="0" err="1"/>
              <a:t>Overcommitment</a:t>
            </a:r>
            <a:r>
              <a:rPr lang="en-US" sz="2000" b="1" dirty="0"/>
              <a:t>:</a:t>
            </a:r>
            <a:r>
              <a:rPr lang="en-US" sz="2000" dirty="0"/>
              <a:t> Part-time jobs and social events can disrupt study plans.</a:t>
            </a:r>
          </a:p>
          <a:p>
            <a:pPr algn="just"/>
            <a:r>
              <a:rPr lang="en-US" sz="2000" b="1" dirty="0"/>
              <a:t>Lack of Planning:</a:t>
            </a:r>
            <a:r>
              <a:rPr lang="en-US" sz="2000" dirty="0"/>
              <a:t> Without a routine, time gets wasted on unproductive activities.</a:t>
            </a:r>
          </a:p>
        </p:txBody>
      </p:sp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Common Time Management Challenges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984346" y="1417638"/>
            <a:ext cx="2449927" cy="3632748"/>
          </a:xfrm>
          <a:prstGeom prst="rect">
            <a:avLst/>
          </a:prstGeom>
          <a:noFill/>
          <a:ln>
            <a:noFill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594441" y="1481329"/>
            <a:ext cx="7122412" cy="4525963"/>
          </a:xfrm>
        </p:spPr>
        <p:txBody>
          <a:bodyPr>
            <a:normAutofit/>
          </a:bodyPr>
          <a:lstStyle/>
          <a:p>
            <a:pPr algn="just"/>
            <a:r>
              <a:rPr lang="en-US" sz="2000" dirty="0"/>
              <a:t>Apps like </a:t>
            </a:r>
            <a:r>
              <a:rPr lang="en-US" sz="2000" dirty="0" err="1"/>
              <a:t>TikTok</a:t>
            </a:r>
            <a:r>
              <a:rPr lang="en-US" sz="2000" dirty="0"/>
              <a:t>, </a:t>
            </a:r>
            <a:r>
              <a:rPr lang="en-US" sz="2000" dirty="0" err="1"/>
              <a:t>Instagram</a:t>
            </a:r>
            <a:r>
              <a:rPr lang="en-US" sz="2000" dirty="0"/>
              <a:t>, and YouTube are time-consuming.</a:t>
            </a:r>
          </a:p>
          <a:p>
            <a:pPr algn="just"/>
            <a:r>
              <a:rPr lang="en-US" sz="2000" dirty="0"/>
              <a:t>Students may open their phone for a 2-minute check and lose 30 minutes.</a:t>
            </a:r>
          </a:p>
          <a:p>
            <a:pPr algn="just"/>
            <a:r>
              <a:rPr lang="en-US" sz="2000" dirty="0"/>
              <a:t>Leads to reduced focus and incomplete tasks.</a:t>
            </a:r>
          </a:p>
          <a:p>
            <a:pPr algn="just"/>
            <a:r>
              <a:rPr lang="en-US" sz="2000" dirty="0"/>
              <a:t>Multitasking between tabs and devices further reduces retention and productivity.</a:t>
            </a:r>
          </a:p>
        </p:txBody>
      </p:sp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dirty="0"/>
              <a:t>Digital Distractions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09976" y="1555750"/>
            <a:ext cx="3467026" cy="2281312"/>
          </a:xfrm>
          <a:prstGeom prst="rect">
            <a:avLst/>
          </a:prstGeom>
          <a:noFill/>
          <a:ln>
            <a:noFill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>
          <a:xfrm>
            <a:off x="150060" y="1481329"/>
            <a:ext cx="8088086" cy="4525963"/>
          </a:xfrm>
        </p:spPr>
        <p:txBody>
          <a:bodyPr>
            <a:normAutofit/>
          </a:bodyPr>
          <a:lstStyle/>
          <a:p>
            <a:pPr algn="just"/>
            <a:r>
              <a:rPr lang="en-US" sz="2000" dirty="0"/>
              <a:t>Time management is a vital skill in higher education and beyond.</a:t>
            </a:r>
          </a:p>
          <a:p>
            <a:pPr algn="just"/>
            <a:r>
              <a:rPr lang="en-US" sz="2000" dirty="0"/>
              <a:t>Helps students stay organized, focused, and confident.</a:t>
            </a:r>
          </a:p>
          <a:p>
            <a:pPr algn="just"/>
            <a:r>
              <a:rPr lang="en-US" sz="2000" dirty="0"/>
              <a:t>Challenges like distractions and procrastination can be overcome with practice.</a:t>
            </a:r>
          </a:p>
          <a:p>
            <a:pPr algn="just"/>
            <a:r>
              <a:rPr lang="en-US" sz="2000" dirty="0"/>
              <a:t>Tools like </a:t>
            </a:r>
            <a:r>
              <a:rPr lang="en-US" sz="2000" dirty="0" err="1"/>
              <a:t>Pomodoro</a:t>
            </a:r>
            <a:r>
              <a:rPr lang="en-US" sz="2000" dirty="0"/>
              <a:t>, Eisenhower Matrix, SMART goals, and digital apps are highly effective.</a:t>
            </a:r>
          </a:p>
          <a:p>
            <a:pPr algn="just"/>
            <a:r>
              <a:rPr lang="en-US" sz="2000" dirty="0"/>
              <a:t>By managing time well, students build skills that last a lifetime.</a:t>
            </a:r>
          </a:p>
        </p:txBody>
      </p:sp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dirty="0"/>
              <a:t>Conclusion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57728" y="1481329"/>
            <a:ext cx="3186113" cy="4191000"/>
          </a:xfrm>
          <a:prstGeom prst="rect">
            <a:avLst/>
          </a:prstGeom>
          <a:noFill/>
          <a:ln>
            <a:noFill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 noEditPoint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000" dirty="0"/>
              <a:t>Britton, B. K., &amp; </a:t>
            </a:r>
            <a:r>
              <a:rPr lang="en-US" sz="2000" dirty="0" err="1"/>
              <a:t>Tesser</a:t>
            </a:r>
            <a:r>
              <a:rPr lang="en-US" sz="2000" dirty="0"/>
              <a:t>, A. (1991). </a:t>
            </a:r>
            <a:r>
              <a:rPr lang="en-US" sz="2000" i="1" dirty="0"/>
              <a:t>Effects of Time-Management Practices on College Grades</a:t>
            </a:r>
            <a:r>
              <a:rPr lang="en-US" sz="2000" dirty="0"/>
              <a:t>. </a:t>
            </a:r>
            <a:r>
              <a:rPr lang="en-US" sz="2000" i="1" dirty="0"/>
              <a:t>Journal of Educational Psychology</a:t>
            </a:r>
            <a:r>
              <a:rPr lang="en-US" sz="2000" dirty="0"/>
              <a:t>, 83(3), 405–410.</a:t>
            </a:r>
          </a:p>
          <a:p>
            <a:pPr algn="just"/>
            <a:r>
              <a:rPr lang="en-US" sz="2000" dirty="0" err="1"/>
              <a:t>Cirillo</a:t>
            </a:r>
            <a:r>
              <a:rPr lang="en-US" sz="2000" dirty="0"/>
              <a:t>, F. (2018). </a:t>
            </a:r>
            <a:r>
              <a:rPr lang="en-US" sz="2000" i="1" dirty="0"/>
              <a:t>The </a:t>
            </a:r>
            <a:r>
              <a:rPr lang="en-US" sz="2000" i="1" dirty="0" err="1"/>
              <a:t>Pomodoro</a:t>
            </a:r>
            <a:r>
              <a:rPr lang="en-US" sz="2000" i="1" dirty="0"/>
              <a:t> Technique</a:t>
            </a:r>
            <a:r>
              <a:rPr lang="en-US" sz="2000" dirty="0"/>
              <a:t>. Penguin.</a:t>
            </a:r>
          </a:p>
          <a:p>
            <a:pPr algn="just"/>
            <a:r>
              <a:rPr lang="en-US" sz="2000" dirty="0"/>
              <a:t>Covey, S. R. (1989). </a:t>
            </a:r>
            <a:r>
              <a:rPr lang="en-US" sz="2000" i="1" dirty="0"/>
              <a:t>The 7 Habits of Highly Effective People</a:t>
            </a:r>
            <a:r>
              <a:rPr lang="en-US" sz="2000" dirty="0"/>
              <a:t>. Free Press.</a:t>
            </a:r>
          </a:p>
          <a:p>
            <a:pPr algn="just"/>
            <a:r>
              <a:rPr lang="en-US" sz="2000" dirty="0"/>
              <a:t>Junco, R. (2012). </a:t>
            </a:r>
            <a:r>
              <a:rPr lang="en-US" sz="2000" i="1" dirty="0"/>
              <a:t>The Relationship Between Facebook Use and Academic Engagement</a:t>
            </a:r>
            <a:r>
              <a:rPr lang="en-US" sz="2000" dirty="0"/>
              <a:t>. </a:t>
            </a:r>
            <a:r>
              <a:rPr lang="en-US" sz="2000" i="1" dirty="0"/>
              <a:t>Computers &amp; Education</a:t>
            </a:r>
            <a:r>
              <a:rPr lang="en-US" sz="2000" dirty="0"/>
              <a:t>, 58(1), 162–171.</a:t>
            </a:r>
          </a:p>
          <a:p>
            <a:pPr algn="just"/>
            <a:r>
              <a:rPr lang="en-US" sz="2000" dirty="0"/>
              <a:t>Locke, E. A., &amp; Latham, G. P. (2002). </a:t>
            </a:r>
            <a:r>
              <a:rPr lang="en-US" sz="2000" i="1" dirty="0"/>
              <a:t>Goal Setting and Task Motivation</a:t>
            </a:r>
            <a:r>
              <a:rPr lang="en-US" sz="2000" dirty="0"/>
              <a:t>. </a:t>
            </a:r>
            <a:r>
              <a:rPr lang="en-US" sz="2000" i="1" dirty="0"/>
              <a:t>American Psychologist</a:t>
            </a:r>
            <a:r>
              <a:rPr lang="en-US" sz="2000" dirty="0"/>
              <a:t>, 57(9), 705–717</a:t>
            </a:r>
            <a:r>
              <a:rPr lang="en-US" dirty="0"/>
              <a:t>.</a:t>
            </a:r>
          </a:p>
        </p:txBody>
      </p:sp>
      <p:sp>
        <p:nvSpPr>
          <p:cNvPr id="2" name="Title 1"/>
          <p:cNvSpPr>
            <a:spLocks noGrp="1" noEditPoint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dirty="0"/>
              <a:t>References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Notes Theme">
  <a:themeElements>
    <a:clrScheme name="Office Notes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Notes Theme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 Notes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1"/>
        </a:gradFill>
      </a:fillStyleLst>
      <a:lnStyleLst>
        <a:ln w="9525" cap="flat" cmpd="sng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>
          <a:solidFill>
            <a:schemeClr val="phClr"/>
          </a:solidFill>
          <a:prstDash val="solid"/>
        </a:ln>
        <a:ln w="38100" cap="flat" cmpd="sng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1007</Words>
  <Application>Microsoft Office PowerPoint</Application>
  <PresentationFormat>Custom</PresentationFormat>
  <Paragraphs>96</Paragraphs>
  <Slides>8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Concourse</vt:lpstr>
      <vt:lpstr>Time Management: An Essential Skill for Student Success in Higher Education</vt:lpstr>
      <vt:lpstr>Introduction</vt:lpstr>
      <vt:lpstr>Why Time Management Matters</vt:lpstr>
      <vt:lpstr>Impact on Academic Success</vt:lpstr>
      <vt:lpstr>Common Time Management Challenges</vt:lpstr>
      <vt:lpstr>Digital Distractions</vt:lpstr>
      <vt:lpstr>Conclusion</vt:lpstr>
      <vt:lpstr>References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Management: An Essential Skill for Student Success in Higher Education</dc:title>
  <dc:creator/>
  <dc:description/>
  <cp:lastModifiedBy>Dusan Horvath</cp:lastModifiedBy>
  <cp:revision>2</cp:revision>
  <dcterms:created xsi:type="dcterms:W3CDTF">2025-05-31T05:28:19Z</dcterms:created>
  <dcterms:modified xsi:type="dcterms:W3CDTF">2025-06-13T12:03:15Z</dcterms:modified>
</cp:coreProperties>
</file>