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84" r:id="rId3"/>
    <p:sldId id="295" r:id="rId4"/>
    <p:sldId id="296" r:id="rId5"/>
    <p:sldId id="297" r:id="rId6"/>
    <p:sldId id="298" r:id="rId7"/>
    <p:sldId id="304" r:id="rId8"/>
    <p:sldId id="299" r:id="rId9"/>
    <p:sldId id="301" r:id="rId10"/>
    <p:sldId id="300" r:id="rId11"/>
    <p:sldId id="302" r:id="rId12"/>
    <p:sldId id="305" r:id="rId13"/>
    <p:sldId id="309" r:id="rId14"/>
    <p:sldId id="307" r:id="rId15"/>
    <p:sldId id="303" r:id="rId16"/>
    <p:sldId id="306" r:id="rId17"/>
    <p:sldId id="291" r:id="rId18"/>
    <p:sldId id="308" r:id="rId19"/>
    <p:sldId id="310" r:id="rId20"/>
    <p:sldId id="26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087FC7-925D-47D0-A979-1FFE90C18046}" v="4" dt="2026-03-05T09:21:09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611" autoAdjust="0"/>
  </p:normalViewPr>
  <p:slideViewPr>
    <p:cSldViewPr snapToGrid="0">
      <p:cViewPr varScale="1">
        <p:scale>
          <a:sx n="96" d="100"/>
          <a:sy n="96" d="100"/>
        </p:scale>
        <p:origin x="3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modSld">
      <pc:chgData name="Alisdair Cunningham" userId="67e8d9ba-4582-42f1-b26c-e866daa7f65b" providerId="ADAL" clId="{D55405F9-96CE-42DD-9571-C3D40844E8B0}" dt="2026-03-05T09:21:09.046" v="3"/>
      <pc:docMkLst>
        <pc:docMk/>
      </pc:docMkLst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6-03-05T09:21:09.046" v="3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545193714" sldId="26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D55405F9-96CE-42DD-9571-C3D40844E8B0}" dt="2026-03-05T09:21:09.046" v="3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903540832" sldId="284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903540832" sldId="284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903540832" sldId="28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4245341726" sldId="291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4245341726" sldId="291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4245341726" sldId="29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349265105" sldId="295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349265105" sldId="295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349265105" sldId="29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965869880" sldId="296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965869880" sldId="296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965869880" sldId="29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3005261560" sldId="297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3005261560" sldId="297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3005261560" sldId="29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4224078070" sldId="298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4224078070" sldId="298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4224078070" sldId="29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3931716555" sldId="299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3931716555" sldId="299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3931716555" sldId="299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076916074" sldId="300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076916074" sldId="300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076916074" sldId="300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065761731" sldId="301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065761731" sldId="301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065761731" sldId="301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296473602" sldId="302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296473602" sldId="302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296473602" sldId="302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3046258860" sldId="303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3046258860" sldId="303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3046258860" sldId="303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079820886" sldId="304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079820886" sldId="304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079820886" sldId="30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992686484" sldId="305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992686484" sldId="305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992686484" sldId="305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447750584" sldId="306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447750584" sldId="306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447750584" sldId="306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512830169" sldId="307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512830169" sldId="307"/>
            <ac:spMk id="4" creationId="{F3F43CE5-EA3D-1DDC-C0DE-7CFCA6ED4E52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512830169" sldId="307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2100615657" sldId="308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2100615657" sldId="308"/>
            <ac:spMk id="3" creationId="{FC166DDA-B509-215E-99A6-F662175F2F0F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100615657" sldId="308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D55405F9-96CE-42DD-9571-C3D40844E8B0}" dt="2026-03-05T09:20:21.472" v="1"/>
        <pc:sldMkLst>
          <pc:docMk/>
          <pc:sldMk cId="3800063764" sldId="309"/>
        </pc:sldMkLst>
        <pc:spChg chg="mod">
          <ac:chgData name="Alisdair Cunningham" userId="67e8d9ba-4582-42f1-b26c-e866daa7f65b" providerId="ADAL" clId="{D55405F9-96CE-42DD-9571-C3D40844E8B0}" dt="2026-03-05T09:20:10.911" v="0"/>
          <ac:spMkLst>
            <pc:docMk/>
            <pc:sldMk cId="3800063764" sldId="309"/>
            <ac:spMk id="4" creationId="{071211A9-1E63-2950-4650-A5C7EA01435D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3800063764" sldId="309"/>
            <ac:spMk id="8" creationId="{AAB7EF85-DD35-B1CB-33A7-C5AE663FC91F}"/>
          </ac:spMkLst>
        </pc:spChg>
      </pc:sldChg>
      <pc:sldChg chg="modSp">
        <pc:chgData name="Alisdair Cunningham" userId="67e8d9ba-4582-42f1-b26c-e866daa7f65b" providerId="ADAL" clId="{D55405F9-96CE-42DD-9571-C3D40844E8B0}" dt="2026-03-05T09:20:43.830" v="2"/>
        <pc:sldMkLst>
          <pc:docMk/>
          <pc:sldMk cId="22231492" sldId="310"/>
        </pc:sldMkLst>
        <pc:spChg chg="mod">
          <ac:chgData name="Alisdair Cunningham" userId="67e8d9ba-4582-42f1-b26c-e866daa7f65b" providerId="ADAL" clId="{D55405F9-96CE-42DD-9571-C3D40844E8B0}" dt="2026-03-05T09:20:43.830" v="2"/>
          <ac:spMkLst>
            <pc:docMk/>
            <pc:sldMk cId="22231492" sldId="310"/>
            <ac:spMk id="2" creationId="{D5A3F9C7-9D7A-5E4A-67AC-AEE25A38A906}"/>
          </ac:spMkLst>
        </pc:spChg>
        <pc:spChg chg="mod">
          <ac:chgData name="Alisdair Cunningham" userId="67e8d9ba-4582-42f1-b26c-e866daa7f65b" providerId="ADAL" clId="{D55405F9-96CE-42DD-9571-C3D40844E8B0}" dt="2026-03-05T09:20:21.472" v="1"/>
          <ac:spMkLst>
            <pc:docMk/>
            <pc:sldMk cId="22231492" sldId="310"/>
            <ac:spMk id="8" creationId="{097BCFA9-84C3-F719-8178-2DC97D9D70A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Achterberg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Hinfelaar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Bocken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2016. Master circular business models with the Value Hill.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211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Maier, J., Geyer, R.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Steigerwald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D.G., 2023.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Curbside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recycling increases household consumption.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Resources, Conservation and Recycling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199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p.107271.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Sun, 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Trudel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2017. The effect of recycling versus trashing on consumption: Theory and experimental evidence.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Marketing Research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pp.293-305.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27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Zink, T. and Geyer, R., 2017. Circular economy rebound.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industrial ecology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pp.593-602.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8751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Stahel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W.R., 1982. The product life factor.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 Inquiry into the Nature of Sustainable Societies: The Role of the Private Sector (Series: 1982 Mitchell Prize Papers), NARC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pp.74-96.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46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33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Tukker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2004. Eight types of product–service system: eight ways to sustainability? Experiences from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SusProNet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strategy and the environment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pp.246-260.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9088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Tukker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2004. Eight types of product–service system: eight ways to sustainability? Experiences from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SusProNet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strategy and the environment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pp.246-260.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 err="1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Tukker</a:t>
            </a:r>
            <a:r>
              <a:rPr lang="en-GB" b="0" i="0" dirty="0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, A., &amp; </a:t>
            </a:r>
            <a:r>
              <a:rPr lang="en-GB" b="0" i="0" dirty="0" err="1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Tischner</a:t>
            </a:r>
            <a:r>
              <a:rPr lang="en-GB" b="0" i="0" dirty="0">
                <a:solidFill>
                  <a:srgbClr val="055064"/>
                </a:solidFill>
                <a:effectLst/>
                <a:latin typeface="Nunito Sans" panose="020F0502020204030204" pitchFamily="2" charset="0"/>
              </a:rPr>
              <a:t>, U. (Eds.). (2017). New business for old Europe: product-service development, competitiveness and sustainability. Routledge.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03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Kjaer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Pigosso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Niero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Bech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McAloone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T.C., 2019. Product/service‐systems for a circular economy: the route to decoupling economic growth from resource consumption?.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Industrial Ecology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pp.22-35.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65960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6906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047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07B2B-F9DB-F4F0-B29B-19F64FC24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1D464CB-2F24-0A79-8F71-7E07AD8089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8C393C-721C-E6DB-EAA9-62DC218DA1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9F30F-F01E-C604-DE95-62EB04A81C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4023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Schor, J., 2019. Putting the sharing economy into perspective.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research agenda for sustainable consumption governance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121-135). Edward Elgar Publishing.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2017. Political economies and environmental futures for the sharing economy.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Philosophical Transactions of the Royal Society A: Mathematical, Physical and Engineering Sciences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375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(2095), p.20160367.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9981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OECD., 2019.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models for the circular economy: Opportunities and challenges for policy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OECD Publishing.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Jabbour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C.J.C.,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Fiorini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P.D.C., Wong, C.W.,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Jugend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Jabbour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A.B.L.D.S., Seles, B.M.R.P., Pinheiro, M.A.P. and da Silva, H.M.R., 2020. First-mover firms in the transition towards the sharing economy in metallic natural resource-intensive industries: Implications for the circular economy and emerging industry 4.0 technologies.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Resources policy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p.101596.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8872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Henry,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Schraven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Bocken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Frenken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Hekkert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Kirchherr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2021. The battle of the buzzwords: A comparative review of the circular economy and the sharing economy concepts.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Environmental innovation and societal transitions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pp.1-21.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815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268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2359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C739C6-D932-84DA-F5CD-C3FAC0439C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E35DE3-9C07-250B-1916-5283E122AB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9F8FC-2336-6372-3293-AA4F16021D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EC26AA-DC02-956C-36A8-C136FE40D3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7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8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9.svg"/><Relationship Id="rId9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0MHrkeG5HiQ?feature=oembed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hyperlink" Target="https://www.oecd-ilibrary.org/sites/e59f8dd6-en/index.html?itemId=/content/component/e59f8dd6-en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-ilibrary.org/sites/e59f8dd6-en/index.html?itemId=/content/component/e59f8dd6-en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503107" y="741594"/>
            <a:ext cx="621246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ACNA5002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7: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Ownership in a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 Circular Economy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7" t="-17498" r="3619" b="-12734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20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2025 / 2026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10/03/2026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01405" y="388518"/>
            <a:ext cx="117891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During the workshop, we explored the different strategies for adopting a circular economy:</a:t>
            </a:r>
          </a:p>
          <a:p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7C8252-1CE4-B429-B4C2-422BB12319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01" t="2945" r="14802" b="2824"/>
          <a:stretch/>
        </p:blipFill>
        <p:spPr bwMode="auto">
          <a:xfrm>
            <a:off x="96908" y="896066"/>
            <a:ext cx="1924590" cy="492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483A3E-6B85-5DFC-BE22-E320257EDD1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499" t="3218" r="3648" b="29952"/>
          <a:stretch/>
        </p:blipFill>
        <p:spPr>
          <a:xfrm>
            <a:off x="8650708" y="1823949"/>
            <a:ext cx="3535680" cy="3962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4735B14-E19F-B84D-D7F7-68D6EA7464C9}"/>
              </a:ext>
            </a:extLst>
          </p:cNvPr>
          <p:cNvSpPr txBox="1"/>
          <p:nvPr/>
        </p:nvSpPr>
        <p:spPr>
          <a:xfrm>
            <a:off x="2142148" y="1823803"/>
            <a:ext cx="712989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400"/>
            </a:lvl1pPr>
          </a:lstStyle>
          <a:p>
            <a:r>
              <a:rPr lang="en-GB" sz="2200" dirty="0"/>
              <a:t>These included: </a:t>
            </a:r>
          </a:p>
          <a:p>
            <a:endParaRPr lang="en-GB" sz="2200" dirty="0"/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10 R’s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Butterfly diagram (Ellen MacArthur Foundation)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03540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391" y="480568"/>
            <a:ext cx="88210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principle, the concept of a circular economy is beneficial environmentally because: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Reduced natural resource depletion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Reduced pollution during material extraction, production, usage, and end-of-life disposal</a:t>
            </a:r>
          </a:p>
          <a:p>
            <a:endParaRPr lang="en-GB" sz="2400" dirty="0"/>
          </a:p>
          <a:p>
            <a:r>
              <a:rPr lang="en-GB" sz="2400" dirty="0"/>
              <a:t>A circular economy could also: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Provide a stable-state economy (basic living standards) while staying within Planetary Boundaries (Doughnut model)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Decouple resource consumption from economic growth</a:t>
            </a:r>
          </a:p>
          <a:p>
            <a:endParaRPr lang="en-GB" sz="2400" dirty="0"/>
          </a:p>
          <a:p>
            <a:r>
              <a:rPr lang="en-GB" sz="2400" dirty="0"/>
              <a:t>However, it is not a perfect solution, and the transition from current linear economic practices to circular ones is unclear, and has limitations…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039793CB-68B2-DA63-8FB1-A866384C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265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Limitations of the 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369332"/>
            <a:ext cx="891141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Circular Economy ‘Rebound’ effects are cited: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recycling, conscious / guilt for consumption is reduced, resulting in continued or increased rate of consumption (</a:t>
            </a:r>
            <a:r>
              <a:rPr lang="de-DE" sz="2400" dirty="0"/>
              <a:t>Maier, J., Geyer, R. and Steigerwald, D.G., 2023; 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Sun, M. and </a:t>
            </a:r>
            <a:r>
              <a:rPr lang="en-GB" sz="2400" b="0" i="0" dirty="0" err="1">
                <a:solidFill>
                  <a:srgbClr val="222222"/>
                </a:solidFill>
                <a:effectLst/>
              </a:rPr>
              <a:t>Trudel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, R., 2017.</a:t>
            </a:r>
            <a:r>
              <a:rPr lang="de-DE" sz="2400" dirty="0"/>
              <a:t>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When diverting waste to reuse / redistribute pathways, there is a risk that the stock of second-hand items increases alongside continued consumption of primary products – a delayed response</a:t>
            </a:r>
          </a:p>
          <a:p>
            <a:endParaRPr lang="en-GB" sz="2400" dirty="0"/>
          </a:p>
          <a:p>
            <a:r>
              <a:rPr lang="en-GB" sz="2400" dirty="0"/>
              <a:t>Another concern is: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reduction in production of goods results in a decrease in revenue for the producers, making the CE less viable</a:t>
            </a:r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039793CB-68B2-DA63-8FB1-A866384C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869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Primary</a:t>
            </a:r>
            <a:r>
              <a:rPr lang="fr-FR" b="1" dirty="0"/>
              <a:t> </a:t>
            </a:r>
            <a:r>
              <a:rPr lang="en-GB" b="1" dirty="0"/>
              <a:t>Displacement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244577" y="447445"/>
            <a:ext cx="868766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secondary cycles (e.g. re-use, remanufacture, refurbish) need to displace and substitute primary production (</a:t>
            </a:r>
            <a:r>
              <a:rPr lang="en-GB" sz="2400" b="0" i="0" dirty="0">
                <a:effectLst/>
                <a:latin typeface="g_d0_f5"/>
              </a:rPr>
              <a:t>Zink and Geyer 2017).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In order to do this, the value of goods / services needs to remain high for longer, extending the initial product life cycle.</a:t>
            </a:r>
          </a:p>
          <a:p>
            <a:endParaRPr lang="en-GB" sz="2400" dirty="0">
              <a:latin typeface="g_d0_f5"/>
            </a:endParaRPr>
          </a:p>
        </p:txBody>
      </p:sp>
      <p:pic>
        <p:nvPicPr>
          <p:cNvPr id="3" name="Picture 2" descr="Why Modularity is key to Circularity | Firmhouse">
            <a:extLst>
              <a:ext uri="{FF2B5EF4-FFF2-40B4-BE49-F238E27FC236}">
                <a16:creationId xmlns:a16="http://schemas.microsoft.com/office/drawing/2014/main" id="{B313DA90-9FFA-E42D-1F28-F794872FBD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4" r="4214"/>
          <a:stretch/>
        </p:blipFill>
        <p:spPr bwMode="auto">
          <a:xfrm>
            <a:off x="3244577" y="3148735"/>
            <a:ext cx="8438751" cy="331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3C49F97-D8F0-8460-1207-42AE5CB6E5B0}"/>
              </a:ext>
            </a:extLst>
          </p:cNvPr>
          <p:cNvSpPr/>
          <p:nvPr/>
        </p:nvSpPr>
        <p:spPr>
          <a:xfrm>
            <a:off x="8590121" y="3148735"/>
            <a:ext cx="2644588" cy="127389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8012C57-4378-0169-F72E-6FE10C338233}"/>
              </a:ext>
            </a:extLst>
          </p:cNvPr>
          <p:cNvCxnSpPr>
            <a:cxnSpLocks/>
          </p:cNvCxnSpPr>
          <p:nvPr/>
        </p:nvCxnSpPr>
        <p:spPr>
          <a:xfrm>
            <a:off x="9439834" y="4226891"/>
            <a:ext cx="636494" cy="0"/>
          </a:xfrm>
          <a:prstGeom prst="straightConnector1">
            <a:avLst/>
          </a:prstGeom>
          <a:ln w="5715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7FCB5BDB-41EA-3555-F8B5-9FC22314F0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26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Performance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147236" y="429988"/>
            <a:ext cx="882108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_d0_f5"/>
              </a:rPr>
              <a:t>This concept was advanced by </a:t>
            </a:r>
            <a:r>
              <a:rPr lang="en-GB" sz="2400" dirty="0" err="1">
                <a:latin typeface="g_d0_f5"/>
              </a:rPr>
              <a:t>Stahel</a:t>
            </a:r>
            <a:r>
              <a:rPr lang="en-GB" sz="2400" dirty="0">
                <a:latin typeface="g_d0_f5"/>
              </a:rPr>
              <a:t> as the ‘Performance Economy’ (</a:t>
            </a:r>
            <a:r>
              <a:rPr lang="en-GB" sz="2400" dirty="0" err="1">
                <a:latin typeface="g_d0_f5"/>
              </a:rPr>
              <a:t>Stahel</a:t>
            </a:r>
            <a:r>
              <a:rPr lang="en-GB" sz="2400" dirty="0">
                <a:latin typeface="g_d0_f5"/>
              </a:rPr>
              <a:t>, 2006)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This is sometimes called the “Functional economy” or the “Functional Service Economy” (the former dealing with goods, the latter dealing with services)</a:t>
            </a:r>
          </a:p>
          <a:p>
            <a:endParaRPr lang="en-GB" sz="2400" dirty="0"/>
          </a:p>
          <a:p>
            <a:r>
              <a:rPr lang="en-GB" sz="2400" dirty="0"/>
              <a:t>The core concept is that the objective of the sale is the performance of the product as opposed to the product itself (ownership rights).</a:t>
            </a:r>
          </a:p>
          <a:p>
            <a:endParaRPr lang="en-GB" sz="2400" dirty="0"/>
          </a:p>
        </p:txBody>
      </p:sp>
      <p:pic>
        <p:nvPicPr>
          <p:cNvPr id="9" name="Picture 8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039793CB-68B2-DA63-8FB1-A866384C106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9" t="4531" r="2554" b="4681"/>
          <a:stretch/>
        </p:blipFill>
        <p:spPr>
          <a:xfrm>
            <a:off x="-1" y="779755"/>
            <a:ext cx="3147237" cy="52759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B41D9C6-7D50-AAC6-5CD2-B3D1805B3B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357771" y="3841648"/>
            <a:ext cx="4708223" cy="127813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3B95936-C936-8A71-2354-CFE9462A1F48}"/>
              </a:ext>
            </a:extLst>
          </p:cNvPr>
          <p:cNvSpPr txBox="1"/>
          <p:nvPr/>
        </p:nvSpPr>
        <p:spPr>
          <a:xfrm>
            <a:off x="3686418" y="5291406"/>
            <a:ext cx="40509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/>
              <a:t>Source:  </a:t>
            </a:r>
            <a:r>
              <a:rPr lang="en-GB" sz="1800" dirty="0" err="1"/>
              <a:t>Stahel</a:t>
            </a:r>
            <a:r>
              <a:rPr lang="en-GB" sz="1800" dirty="0"/>
              <a:t>, W.R., 1982. The product life factor</a:t>
            </a:r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4F6FDAD-049E-E12E-F7E4-9034B4B66B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5789" y="5075447"/>
            <a:ext cx="3723787" cy="132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078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Performance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85750" y="429988"/>
            <a:ext cx="116825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When the producer retains ownership of a product, they are incentivised to ensure the longevity of the product through: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Robust design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Longer lasting design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Increased maintenance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Modular design 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B77D7A6A-72A7-086A-8479-119640B2F6DA}"/>
              </a:ext>
            </a:extLst>
          </p:cNvPr>
          <p:cNvCxnSpPr>
            <a:cxnSpLocks/>
          </p:cNvCxnSpPr>
          <p:nvPr/>
        </p:nvCxnSpPr>
        <p:spPr>
          <a:xfrm>
            <a:off x="2992090" y="4002094"/>
            <a:ext cx="0" cy="2458443"/>
          </a:xfrm>
          <a:prstGeom prst="straightConnector1">
            <a:avLst/>
          </a:prstGeom>
          <a:ln>
            <a:prstDash val="dash"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30268A0A-E128-97B9-08DE-84A21C57551C}"/>
              </a:ext>
            </a:extLst>
          </p:cNvPr>
          <p:cNvSpPr txBox="1"/>
          <p:nvPr/>
        </p:nvSpPr>
        <p:spPr>
          <a:xfrm>
            <a:off x="2239055" y="318890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 Sale</a:t>
            </a:r>
            <a:endParaRPr lang="en-GB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628DCB7-994E-69A3-7BF2-99F691ADDFC4}"/>
              </a:ext>
            </a:extLst>
          </p:cNvPr>
          <p:cNvSpPr txBox="1"/>
          <p:nvPr/>
        </p:nvSpPr>
        <p:spPr>
          <a:xfrm>
            <a:off x="1164454" y="4149493"/>
            <a:ext cx="16706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Production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Value creation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Product Value proposition</a:t>
            </a:r>
          </a:p>
        </p:txBody>
      </p:sp>
      <p:pic>
        <p:nvPicPr>
          <p:cNvPr id="51" name="Graphic 50" descr="User with solid fill">
            <a:extLst>
              <a:ext uri="{FF2B5EF4-FFF2-40B4-BE49-F238E27FC236}">
                <a16:creationId xmlns:a16="http://schemas.microsoft.com/office/drawing/2014/main" id="{ABD18D5C-B4F8-357E-46AC-FCC9F382F2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37411" y="3047458"/>
            <a:ext cx="914400" cy="914400"/>
          </a:xfrm>
          <a:prstGeom prst="rect">
            <a:avLst/>
          </a:prstGeom>
        </p:spPr>
      </p:pic>
      <p:pic>
        <p:nvPicPr>
          <p:cNvPr id="53" name="Graphic 52" descr="User with solid fill">
            <a:extLst>
              <a:ext uri="{FF2B5EF4-FFF2-40B4-BE49-F238E27FC236}">
                <a16:creationId xmlns:a16="http://schemas.microsoft.com/office/drawing/2014/main" id="{10C0AE52-5E16-B749-E48A-D4FFB85CF1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48038" y="3069320"/>
            <a:ext cx="914400" cy="914400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D5B6C536-AEE7-B32E-86D4-95928471A581}"/>
              </a:ext>
            </a:extLst>
          </p:cNvPr>
          <p:cNvSpPr txBox="1"/>
          <p:nvPr/>
        </p:nvSpPr>
        <p:spPr>
          <a:xfrm>
            <a:off x="2992090" y="4077153"/>
            <a:ext cx="247943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Purchase cost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Maintenance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Repair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Disposal and associated</a:t>
            </a:r>
          </a:p>
          <a:p>
            <a:pPr algn="ctr"/>
            <a:r>
              <a:rPr lang="en-GB" dirty="0"/>
              <a:t>Environmental burden</a:t>
            </a:r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8CD846A9-9B00-0A00-91D8-4007CF1F936D}"/>
              </a:ext>
            </a:extLst>
          </p:cNvPr>
          <p:cNvCxnSpPr>
            <a:cxnSpLocks/>
          </p:cNvCxnSpPr>
          <p:nvPr/>
        </p:nvCxnSpPr>
        <p:spPr>
          <a:xfrm>
            <a:off x="9065395" y="2571898"/>
            <a:ext cx="0" cy="3378052"/>
          </a:xfrm>
          <a:prstGeom prst="straightConnector1">
            <a:avLst/>
          </a:prstGeom>
          <a:ln>
            <a:prstDash val="dash"/>
            <a:headEnd type="none" w="med" len="med"/>
            <a:tailEnd type="none" w="med" len="med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E389C51F-3206-EE38-5B99-1FD5C4B2430E}"/>
              </a:ext>
            </a:extLst>
          </p:cNvPr>
          <p:cNvSpPr txBox="1"/>
          <p:nvPr/>
        </p:nvSpPr>
        <p:spPr>
          <a:xfrm>
            <a:off x="8288530" y="1486244"/>
            <a:ext cx="150607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Product / Service Access</a:t>
            </a:r>
            <a:endParaRPr lang="en-GB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0C7E3AF-A0BF-3D21-3F77-E43F11AA0516}"/>
              </a:ext>
            </a:extLst>
          </p:cNvPr>
          <p:cNvSpPr txBox="1"/>
          <p:nvPr/>
        </p:nvSpPr>
        <p:spPr>
          <a:xfrm>
            <a:off x="6350226" y="2567668"/>
            <a:ext cx="262288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Production cost (reduced)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Value creation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Performance Value proposition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Maintenance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Repair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Disposal and associated</a:t>
            </a:r>
          </a:p>
          <a:p>
            <a:pPr algn="ctr"/>
            <a:r>
              <a:rPr lang="en-GB" dirty="0"/>
              <a:t>Environmental burden</a:t>
            </a:r>
          </a:p>
          <a:p>
            <a:pPr algn="ctr"/>
            <a:endParaRPr lang="en-GB" dirty="0"/>
          </a:p>
        </p:txBody>
      </p:sp>
      <p:pic>
        <p:nvPicPr>
          <p:cNvPr id="60" name="Graphic 59" descr="User with solid fill">
            <a:extLst>
              <a:ext uri="{FF2B5EF4-FFF2-40B4-BE49-F238E27FC236}">
                <a16:creationId xmlns:a16="http://schemas.microsoft.com/office/drawing/2014/main" id="{83470E5A-96A5-F59D-01BF-7CAF2178F9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16105" y="1618442"/>
            <a:ext cx="914400" cy="914400"/>
          </a:xfrm>
          <a:prstGeom prst="rect">
            <a:avLst/>
          </a:prstGeom>
        </p:spPr>
      </p:pic>
      <p:pic>
        <p:nvPicPr>
          <p:cNvPr id="61" name="Graphic 60" descr="User with solid fill">
            <a:extLst>
              <a:ext uri="{FF2B5EF4-FFF2-40B4-BE49-F238E27FC236}">
                <a16:creationId xmlns:a16="http://schemas.microsoft.com/office/drawing/2014/main" id="{893519B5-49CF-E8A1-A152-BD03EB3C51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94195" y="1653268"/>
            <a:ext cx="914400" cy="914400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AA7FC460-659E-D84B-D5C4-56B27D0EB00A}"/>
              </a:ext>
            </a:extLst>
          </p:cNvPr>
          <p:cNvSpPr txBox="1"/>
          <p:nvPr/>
        </p:nvSpPr>
        <p:spPr>
          <a:xfrm>
            <a:off x="1252203" y="2806966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Seller</a:t>
            </a:r>
            <a:endParaRPr lang="en-GB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99317DB2-FC56-9539-944C-E2C43956B870}"/>
              </a:ext>
            </a:extLst>
          </p:cNvPr>
          <p:cNvSpPr txBox="1"/>
          <p:nvPr/>
        </p:nvSpPr>
        <p:spPr>
          <a:xfrm>
            <a:off x="3567116" y="2798968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Owner</a:t>
            </a:r>
            <a:endParaRPr lang="en-GB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6AE1607-F6CA-9AE8-8913-6E555C3DD634}"/>
              </a:ext>
            </a:extLst>
          </p:cNvPr>
          <p:cNvSpPr txBox="1"/>
          <p:nvPr/>
        </p:nvSpPr>
        <p:spPr>
          <a:xfrm>
            <a:off x="6872215" y="1060745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Producer and owner</a:t>
            </a:r>
            <a:endParaRPr lang="en-GB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7CD5D344-5172-3B8A-FE37-E0200AA4C1E8}"/>
              </a:ext>
            </a:extLst>
          </p:cNvPr>
          <p:cNvSpPr txBox="1"/>
          <p:nvPr/>
        </p:nvSpPr>
        <p:spPr>
          <a:xfrm>
            <a:off x="9769130" y="1188454"/>
            <a:ext cx="18513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Client(s) / Users</a:t>
            </a:r>
            <a:endParaRPr lang="en-GB" dirty="0"/>
          </a:p>
        </p:txBody>
      </p:sp>
      <p:pic>
        <p:nvPicPr>
          <p:cNvPr id="68" name="Graphic 67" descr="User with solid fill">
            <a:extLst>
              <a:ext uri="{FF2B5EF4-FFF2-40B4-BE49-F238E27FC236}">
                <a16:creationId xmlns:a16="http://schemas.microsoft.com/office/drawing/2014/main" id="{56AE0FD3-0382-B6A9-F5B4-F0B8684FC31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449700" y="1618872"/>
            <a:ext cx="914400" cy="914400"/>
          </a:xfrm>
          <a:prstGeom prst="rect">
            <a:avLst/>
          </a:prstGeom>
        </p:spPr>
      </p:pic>
      <p:pic>
        <p:nvPicPr>
          <p:cNvPr id="70" name="Graphic 69" descr="User with solid fill">
            <a:extLst>
              <a:ext uri="{FF2B5EF4-FFF2-40B4-BE49-F238E27FC236}">
                <a16:creationId xmlns:a16="http://schemas.microsoft.com/office/drawing/2014/main" id="{377E6934-38CF-BC9E-F47C-B1FA86D403A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855745" y="1771368"/>
            <a:ext cx="914400" cy="914400"/>
          </a:xfrm>
          <a:prstGeom prst="rect">
            <a:avLst/>
          </a:prstGeom>
        </p:spPr>
      </p:pic>
      <p:pic>
        <p:nvPicPr>
          <p:cNvPr id="71" name="Graphic 70" descr="User with solid fill">
            <a:extLst>
              <a:ext uri="{FF2B5EF4-FFF2-40B4-BE49-F238E27FC236}">
                <a16:creationId xmlns:a16="http://schemas.microsoft.com/office/drawing/2014/main" id="{7376739D-8F44-12E2-A6D2-C66C5263D84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122150" y="1804746"/>
            <a:ext cx="914400" cy="914400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02463EB5-8E0F-FCF2-DEBE-4E7E9F813B95}"/>
              </a:ext>
            </a:extLst>
          </p:cNvPr>
          <p:cNvSpPr txBox="1"/>
          <p:nvPr/>
        </p:nvSpPr>
        <p:spPr>
          <a:xfrm>
            <a:off x="9267908" y="3776045"/>
            <a:ext cx="262288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Rental / service cost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Collection / delivery costs?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820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Product Service Systems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352534" y="555494"/>
            <a:ext cx="815497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g_d0_f5"/>
              </a:rPr>
              <a:t>Tukker</a:t>
            </a:r>
            <a:r>
              <a:rPr lang="en-GB" sz="2400" dirty="0">
                <a:latin typeface="g_d0_f5"/>
              </a:rPr>
              <a:t> (2004) established the Product Service Systems concept.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Product-oriented PSS: </a:t>
            </a:r>
          </a:p>
          <a:p>
            <a:r>
              <a:rPr lang="en-GB" sz="2400" dirty="0">
                <a:latin typeface="g_d0_f5"/>
              </a:rPr>
              <a:t>Products are sold to the user, but </a:t>
            </a:r>
            <a:r>
              <a:rPr lang="en-GB" sz="2400" b="1" i="1" dirty="0">
                <a:latin typeface="g_d0_f5"/>
              </a:rPr>
              <a:t>additional services are added</a:t>
            </a:r>
            <a:r>
              <a:rPr lang="en-GB" sz="2400" dirty="0">
                <a:latin typeface="g_d0_f5"/>
              </a:rPr>
              <a:t>, such as maintenance or product-related consultancy.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Use-oriented PSS: </a:t>
            </a:r>
          </a:p>
          <a:p>
            <a:r>
              <a:rPr lang="en-GB" sz="2400" dirty="0">
                <a:latin typeface="g_d0_f5"/>
              </a:rPr>
              <a:t>The business model is geared toward selling the product function, that is, through leasing or renting and the</a:t>
            </a:r>
            <a:r>
              <a:rPr lang="en-GB" sz="2400" b="1" i="1" dirty="0">
                <a:latin typeface="g_d0_f5"/>
              </a:rPr>
              <a:t> product remains the ownership of the PSS provider</a:t>
            </a:r>
            <a:r>
              <a:rPr lang="en-GB" sz="2400" dirty="0">
                <a:latin typeface="g_d0_f5"/>
              </a:rPr>
              <a:t>.</a:t>
            </a:r>
          </a:p>
          <a:p>
            <a:endParaRPr lang="en-GB" sz="2400" dirty="0">
              <a:latin typeface="g_d0_f5"/>
            </a:endParaRPr>
          </a:p>
          <a:p>
            <a:r>
              <a:rPr lang="en-GB" sz="2400" dirty="0">
                <a:latin typeface="g_d0_f5"/>
              </a:rPr>
              <a:t>Result-oriented PSS: </a:t>
            </a:r>
          </a:p>
          <a:p>
            <a:r>
              <a:rPr lang="en-GB" sz="2400" dirty="0">
                <a:latin typeface="g_d0_f5"/>
              </a:rPr>
              <a:t>The business model is geared toward </a:t>
            </a:r>
            <a:r>
              <a:rPr lang="en-GB" sz="2400" b="1" i="1" dirty="0">
                <a:latin typeface="g_d0_f5"/>
              </a:rPr>
              <a:t>selling a result </a:t>
            </a:r>
            <a:r>
              <a:rPr lang="en-GB" sz="2400" dirty="0">
                <a:latin typeface="g_d0_f5"/>
              </a:rPr>
              <a:t>and is as such closest to offering a pure service, where </a:t>
            </a:r>
            <a:r>
              <a:rPr lang="en-GB" sz="2400" b="1" i="1" dirty="0">
                <a:latin typeface="g_d0_f5"/>
              </a:rPr>
              <a:t>no predetermined product is involved</a:t>
            </a:r>
            <a:r>
              <a:rPr lang="en-GB" sz="2400" dirty="0">
                <a:latin typeface="g_d0_f5"/>
              </a:rPr>
              <a:t>.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889D54-B862-7CD7-EE23-D89FDBBFDFF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967820" y="2052917"/>
            <a:ext cx="4140586" cy="31682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0E4A11-7EEA-0834-AE3A-54B0F5AC1808}"/>
              </a:ext>
            </a:extLst>
          </p:cNvPr>
          <p:cNvSpPr txBox="1"/>
          <p:nvPr/>
        </p:nvSpPr>
        <p:spPr>
          <a:xfrm>
            <a:off x="9080951" y="5335147"/>
            <a:ext cx="2287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g_d0_f5"/>
              </a:rPr>
              <a:t>Source: </a:t>
            </a:r>
            <a:r>
              <a:rPr lang="en-GB" sz="1800" dirty="0" err="1">
                <a:latin typeface="g_d0_f5"/>
              </a:rPr>
              <a:t>Tukker</a:t>
            </a:r>
            <a:r>
              <a:rPr lang="en-GB" sz="1800" dirty="0">
                <a:latin typeface="g_d0_f5"/>
              </a:rPr>
              <a:t>, 2004.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716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Product Service Systems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pic>
        <p:nvPicPr>
          <p:cNvPr id="1026" name="Picture 2" descr="Visual search query image">
            <a:extLst>
              <a:ext uri="{FF2B5EF4-FFF2-40B4-BE49-F238E27FC236}">
                <a16:creationId xmlns:a16="http://schemas.microsoft.com/office/drawing/2014/main" id="{968C6E2F-B667-A86E-2050-63E4CB8EC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340" y="401666"/>
            <a:ext cx="9296400" cy="606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761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PSS for absolute decoupling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80711" y="2075781"/>
            <a:ext cx="3916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latin typeface="g_d0_f5"/>
              </a:rPr>
              <a:t>Kjaer</a:t>
            </a:r>
            <a:r>
              <a:rPr lang="en-GB" sz="2400" dirty="0">
                <a:latin typeface="g_d0_f5"/>
              </a:rPr>
              <a:t>, et al., (2019) state that PSS provide a mechanism for absolute decoupling of resource consumption from economic growth and can provide the pathway for circular economies.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D55921-7FA9-BF7C-FFA1-46D47FD4AF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8374" y="363105"/>
            <a:ext cx="7713626" cy="610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916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Sharing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155204" y="515922"/>
            <a:ext cx="1181267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One extension of some of the concepts on PSS is the Sharing Economy. This aims to reduce material consumption by maximising the usage of under-utilised products, using their ‘idle capacity’ for a fee (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Frenken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et al., 2015)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Image the scenario of a utensil / tool that is only used occasionally e.g. bread-maker or garden tool such as a lawn mower, but can extend to house space:</a:t>
            </a:r>
          </a:p>
        </p:txBody>
      </p:sp>
      <p:pic>
        <p:nvPicPr>
          <p:cNvPr id="9" name="Graphic 8" descr="User with solid fill">
            <a:extLst>
              <a:ext uri="{FF2B5EF4-FFF2-40B4-BE49-F238E27FC236}">
                <a16:creationId xmlns:a16="http://schemas.microsoft.com/office/drawing/2014/main" id="{1FEA832C-5093-D3E3-6F50-973FF715E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66813" y="3926370"/>
            <a:ext cx="914400" cy="914400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8E83A71-941B-F9A3-A475-F99CDFD3FF82}"/>
              </a:ext>
            </a:extLst>
          </p:cNvPr>
          <p:cNvCxnSpPr>
            <a:cxnSpLocks/>
            <a:endCxn id="16" idx="0"/>
          </p:cNvCxnSpPr>
          <p:nvPr/>
        </p:nvCxnSpPr>
        <p:spPr>
          <a:xfrm>
            <a:off x="3119718" y="3146612"/>
            <a:ext cx="0" cy="2857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6545D867-CB1A-D1FE-F9F3-5F4BAC009A32}"/>
              </a:ext>
            </a:extLst>
          </p:cNvPr>
          <p:cNvSpPr txBox="1"/>
          <p:nvPr/>
        </p:nvSpPr>
        <p:spPr>
          <a:xfrm>
            <a:off x="2366683" y="244761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BB55D5C-F136-5F40-8710-5CCC0C3206D0}"/>
              </a:ext>
            </a:extLst>
          </p:cNvPr>
          <p:cNvSpPr txBox="1"/>
          <p:nvPr/>
        </p:nvSpPr>
        <p:spPr>
          <a:xfrm>
            <a:off x="2366683" y="6004449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18" name="Circle: Hollow 17">
            <a:extLst>
              <a:ext uri="{FF2B5EF4-FFF2-40B4-BE49-F238E27FC236}">
                <a16:creationId xmlns:a16="http://schemas.microsoft.com/office/drawing/2014/main" id="{24A721AE-7C77-1EE8-ED71-2FAAFE5B81AA}"/>
              </a:ext>
            </a:extLst>
          </p:cNvPr>
          <p:cNvSpPr/>
          <p:nvPr/>
        </p:nvSpPr>
        <p:spPr>
          <a:xfrm>
            <a:off x="3016054" y="3227169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Circle: Hollow 20">
            <a:extLst>
              <a:ext uri="{FF2B5EF4-FFF2-40B4-BE49-F238E27FC236}">
                <a16:creationId xmlns:a16="http://schemas.microsoft.com/office/drawing/2014/main" id="{F556A2E6-87C9-6634-D6D1-2B024E59E63F}"/>
              </a:ext>
            </a:extLst>
          </p:cNvPr>
          <p:cNvSpPr/>
          <p:nvPr/>
        </p:nvSpPr>
        <p:spPr>
          <a:xfrm>
            <a:off x="3012797" y="3663138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2" name="Circle: Hollow 21">
            <a:extLst>
              <a:ext uri="{FF2B5EF4-FFF2-40B4-BE49-F238E27FC236}">
                <a16:creationId xmlns:a16="http://schemas.microsoft.com/office/drawing/2014/main" id="{41C85211-4D1C-A050-91BD-01BB3D4D72C4}"/>
              </a:ext>
            </a:extLst>
          </p:cNvPr>
          <p:cNvSpPr/>
          <p:nvPr/>
        </p:nvSpPr>
        <p:spPr>
          <a:xfrm>
            <a:off x="3012797" y="4397824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Circle: Hollow 22">
            <a:extLst>
              <a:ext uri="{FF2B5EF4-FFF2-40B4-BE49-F238E27FC236}">
                <a16:creationId xmlns:a16="http://schemas.microsoft.com/office/drawing/2014/main" id="{9E03E6AC-28FD-3A9F-B018-B2855110DFB0}"/>
              </a:ext>
            </a:extLst>
          </p:cNvPr>
          <p:cNvSpPr/>
          <p:nvPr/>
        </p:nvSpPr>
        <p:spPr>
          <a:xfrm>
            <a:off x="3012797" y="5389397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25" name="Graphic 24" descr="User with solid fill">
            <a:extLst>
              <a:ext uri="{FF2B5EF4-FFF2-40B4-BE49-F238E27FC236}">
                <a16:creationId xmlns:a16="http://schemas.microsoft.com/office/drawing/2014/main" id="{B873535F-ACC9-6930-06DC-D97D7D1111C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03650" y="3916668"/>
            <a:ext cx="914400" cy="914400"/>
          </a:xfrm>
          <a:prstGeom prst="rect">
            <a:avLst/>
          </a:prstGeom>
        </p:spPr>
      </p:pic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3B59929-3AC9-8E23-6795-6A71B36060CA}"/>
              </a:ext>
            </a:extLst>
          </p:cNvPr>
          <p:cNvCxnSpPr>
            <a:cxnSpLocks/>
            <a:endCxn id="28" idx="0"/>
          </p:cNvCxnSpPr>
          <p:nvPr/>
        </p:nvCxnSpPr>
        <p:spPr>
          <a:xfrm>
            <a:off x="4728227" y="3146612"/>
            <a:ext cx="0" cy="2857837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4E6947AD-7E99-C231-EEFF-D5A161E37F51}"/>
              </a:ext>
            </a:extLst>
          </p:cNvPr>
          <p:cNvSpPr txBox="1"/>
          <p:nvPr/>
        </p:nvSpPr>
        <p:spPr>
          <a:xfrm>
            <a:off x="3975192" y="244761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888C2D0-159D-D559-C987-07B9681D12B6}"/>
              </a:ext>
            </a:extLst>
          </p:cNvPr>
          <p:cNvSpPr txBox="1"/>
          <p:nvPr/>
        </p:nvSpPr>
        <p:spPr>
          <a:xfrm>
            <a:off x="3975192" y="6004449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29" name="Circle: Hollow 28">
            <a:extLst>
              <a:ext uri="{FF2B5EF4-FFF2-40B4-BE49-F238E27FC236}">
                <a16:creationId xmlns:a16="http://schemas.microsoft.com/office/drawing/2014/main" id="{9837E047-20F7-213F-C231-5D59E5E56CC8}"/>
              </a:ext>
            </a:extLst>
          </p:cNvPr>
          <p:cNvSpPr/>
          <p:nvPr/>
        </p:nvSpPr>
        <p:spPr>
          <a:xfrm>
            <a:off x="4624563" y="3227169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1" name="Circle: Hollow 30">
            <a:extLst>
              <a:ext uri="{FF2B5EF4-FFF2-40B4-BE49-F238E27FC236}">
                <a16:creationId xmlns:a16="http://schemas.microsoft.com/office/drawing/2014/main" id="{F0C232C1-9711-C8E6-288E-A7C0D5289AE2}"/>
              </a:ext>
            </a:extLst>
          </p:cNvPr>
          <p:cNvSpPr/>
          <p:nvPr/>
        </p:nvSpPr>
        <p:spPr>
          <a:xfrm>
            <a:off x="4624563" y="4048214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3" name="Circle: Hollow 32">
            <a:extLst>
              <a:ext uri="{FF2B5EF4-FFF2-40B4-BE49-F238E27FC236}">
                <a16:creationId xmlns:a16="http://schemas.microsoft.com/office/drawing/2014/main" id="{1F6D8B2D-160C-E77B-647A-0816D835C511}"/>
              </a:ext>
            </a:extLst>
          </p:cNvPr>
          <p:cNvSpPr/>
          <p:nvPr/>
        </p:nvSpPr>
        <p:spPr>
          <a:xfrm>
            <a:off x="4621306" y="5707774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098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FA3D5E50-BD9D-735F-6972-ECF7B53DA2B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2629356" y="4423445"/>
            <a:ext cx="271541" cy="38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869E583D-0754-1F7F-93E1-FE76FD1D8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4373339" y="4437663"/>
            <a:ext cx="219976" cy="30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Graphic 34" descr="User with solid fill">
            <a:extLst>
              <a:ext uri="{FF2B5EF4-FFF2-40B4-BE49-F238E27FC236}">
                <a16:creationId xmlns:a16="http://schemas.microsoft.com/office/drawing/2014/main" id="{9FABE4CE-41E2-A599-F062-FA580065C7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58305" y="3916668"/>
            <a:ext cx="914400" cy="914400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41967E9-E52A-1B49-25B2-8AC12906AE77}"/>
              </a:ext>
            </a:extLst>
          </p:cNvPr>
          <p:cNvCxnSpPr>
            <a:cxnSpLocks/>
          </p:cNvCxnSpPr>
          <p:nvPr/>
        </p:nvCxnSpPr>
        <p:spPr>
          <a:xfrm>
            <a:off x="1511210" y="3136910"/>
            <a:ext cx="0" cy="2857837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ircle: Hollow 37">
            <a:extLst>
              <a:ext uri="{FF2B5EF4-FFF2-40B4-BE49-F238E27FC236}">
                <a16:creationId xmlns:a16="http://schemas.microsoft.com/office/drawing/2014/main" id="{3429CA64-B82A-076B-8049-BEEDB387A08B}"/>
              </a:ext>
            </a:extLst>
          </p:cNvPr>
          <p:cNvSpPr/>
          <p:nvPr/>
        </p:nvSpPr>
        <p:spPr>
          <a:xfrm>
            <a:off x="1413454" y="3873914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9" name="Circle: Hollow 38">
            <a:extLst>
              <a:ext uri="{FF2B5EF4-FFF2-40B4-BE49-F238E27FC236}">
                <a16:creationId xmlns:a16="http://schemas.microsoft.com/office/drawing/2014/main" id="{03FBA0F9-BC95-05D3-DD8E-90CF558AC8DC}"/>
              </a:ext>
            </a:extLst>
          </p:cNvPr>
          <p:cNvSpPr/>
          <p:nvPr/>
        </p:nvSpPr>
        <p:spPr>
          <a:xfrm>
            <a:off x="1398380" y="4711833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Circle: Hollow 39">
            <a:extLst>
              <a:ext uri="{FF2B5EF4-FFF2-40B4-BE49-F238E27FC236}">
                <a16:creationId xmlns:a16="http://schemas.microsoft.com/office/drawing/2014/main" id="{DEB90B1A-8FEE-4A1A-DF7D-C491557F3958}"/>
              </a:ext>
            </a:extLst>
          </p:cNvPr>
          <p:cNvSpPr/>
          <p:nvPr/>
        </p:nvSpPr>
        <p:spPr>
          <a:xfrm>
            <a:off x="1409829" y="5115012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42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5DB3B2A7-5B25-7E20-4564-C312DC7F36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1070233" y="4386862"/>
            <a:ext cx="268264" cy="37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D24C8927-778B-8F0A-83E1-0B723856DA79}"/>
              </a:ext>
            </a:extLst>
          </p:cNvPr>
          <p:cNvSpPr txBox="1"/>
          <p:nvPr/>
        </p:nvSpPr>
        <p:spPr>
          <a:xfrm>
            <a:off x="792210" y="6004449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EC5384F-159A-5470-DD7B-3ABF5142F36C}"/>
              </a:ext>
            </a:extLst>
          </p:cNvPr>
          <p:cNvSpPr txBox="1"/>
          <p:nvPr/>
        </p:nvSpPr>
        <p:spPr>
          <a:xfrm>
            <a:off x="815505" y="2476499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61867EB-77DB-21DB-7A90-43D585B23D87}"/>
              </a:ext>
            </a:extLst>
          </p:cNvPr>
          <p:cNvSpPr txBox="1"/>
          <p:nvPr/>
        </p:nvSpPr>
        <p:spPr>
          <a:xfrm>
            <a:off x="212044" y="4767284"/>
            <a:ext cx="1137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1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6A18E7F-D4BA-0ED0-0463-283EFD10759B}"/>
              </a:ext>
            </a:extLst>
          </p:cNvPr>
          <p:cNvSpPr txBox="1"/>
          <p:nvPr/>
        </p:nvSpPr>
        <p:spPr>
          <a:xfrm>
            <a:off x="1860138" y="4757876"/>
            <a:ext cx="1137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2</a:t>
            </a:r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99DC1A6-0401-E62C-CC5E-38EC56323A2E}"/>
              </a:ext>
            </a:extLst>
          </p:cNvPr>
          <p:cNvSpPr txBox="1"/>
          <p:nvPr/>
        </p:nvSpPr>
        <p:spPr>
          <a:xfrm>
            <a:off x="3535681" y="4748054"/>
            <a:ext cx="11374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Person 3</a:t>
            </a:r>
            <a:endParaRPr lang="en-GB" dirty="0"/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CC2B1517-D2C6-60B5-35DF-58D1C2FEE364}"/>
              </a:ext>
            </a:extLst>
          </p:cNvPr>
          <p:cNvCxnSpPr>
            <a:cxnSpLocks/>
          </p:cNvCxnSpPr>
          <p:nvPr/>
        </p:nvCxnSpPr>
        <p:spPr>
          <a:xfrm>
            <a:off x="9255365" y="3105207"/>
            <a:ext cx="0" cy="2857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0" name="Circle: Hollow 49">
            <a:extLst>
              <a:ext uri="{FF2B5EF4-FFF2-40B4-BE49-F238E27FC236}">
                <a16:creationId xmlns:a16="http://schemas.microsoft.com/office/drawing/2014/main" id="{247639DB-0AB0-32EE-9D6C-60A24DCE982B}"/>
              </a:ext>
            </a:extLst>
          </p:cNvPr>
          <p:cNvSpPr/>
          <p:nvPr/>
        </p:nvSpPr>
        <p:spPr>
          <a:xfrm>
            <a:off x="9157609" y="3842211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1" name="Circle: Hollow 50">
            <a:extLst>
              <a:ext uri="{FF2B5EF4-FFF2-40B4-BE49-F238E27FC236}">
                <a16:creationId xmlns:a16="http://schemas.microsoft.com/office/drawing/2014/main" id="{25901DA2-1E04-B2D5-92F5-B69F73DDF992}"/>
              </a:ext>
            </a:extLst>
          </p:cNvPr>
          <p:cNvSpPr/>
          <p:nvPr/>
        </p:nvSpPr>
        <p:spPr>
          <a:xfrm>
            <a:off x="9142535" y="4680130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2" name="Circle: Hollow 51">
            <a:extLst>
              <a:ext uri="{FF2B5EF4-FFF2-40B4-BE49-F238E27FC236}">
                <a16:creationId xmlns:a16="http://schemas.microsoft.com/office/drawing/2014/main" id="{052F154E-7D8F-27ED-99AA-80EC848FA6EA}"/>
              </a:ext>
            </a:extLst>
          </p:cNvPr>
          <p:cNvSpPr/>
          <p:nvPr/>
        </p:nvSpPr>
        <p:spPr>
          <a:xfrm>
            <a:off x="9153984" y="5083309"/>
            <a:ext cx="213842" cy="201831"/>
          </a:xfrm>
          <a:prstGeom prst="donut">
            <a:avLst>
              <a:gd name="adj" fmla="val 12663"/>
            </a:avLst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3" name="Picture 2" descr="Bread maker icon isometric style Royalty Free Vector Image">
            <a:extLst>
              <a:ext uri="{FF2B5EF4-FFF2-40B4-BE49-F238E27FC236}">
                <a16:creationId xmlns:a16="http://schemas.microsoft.com/office/drawing/2014/main" id="{21C2C836-93C3-DC09-4ED9-FBBC15B228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61" t="2917" r="16100" b="10278"/>
          <a:stretch/>
        </p:blipFill>
        <p:spPr bwMode="auto">
          <a:xfrm>
            <a:off x="8160825" y="4009758"/>
            <a:ext cx="502307" cy="704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85D575E7-6FB2-F01E-E00C-691DF0979F0E}"/>
              </a:ext>
            </a:extLst>
          </p:cNvPr>
          <p:cNvSpPr txBox="1"/>
          <p:nvPr/>
        </p:nvSpPr>
        <p:spPr>
          <a:xfrm>
            <a:off x="8536365" y="5972746"/>
            <a:ext cx="1506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Disposal</a:t>
            </a:r>
            <a:endParaRPr lang="en-GB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B9F766E-FE6B-DB24-B7D2-292E3F38FAAA}"/>
              </a:ext>
            </a:extLst>
          </p:cNvPr>
          <p:cNvSpPr txBox="1"/>
          <p:nvPr/>
        </p:nvSpPr>
        <p:spPr>
          <a:xfrm>
            <a:off x="8559660" y="2444796"/>
            <a:ext cx="15060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Manufacture &gt; Sale</a:t>
            </a:r>
            <a:endParaRPr lang="en-GB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B9261CF-BEDF-C08E-9DAF-8D4BB377CC33}"/>
              </a:ext>
            </a:extLst>
          </p:cNvPr>
          <p:cNvSpPr txBox="1"/>
          <p:nvPr/>
        </p:nvSpPr>
        <p:spPr>
          <a:xfrm>
            <a:off x="7747868" y="4735581"/>
            <a:ext cx="13457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1 x bread-maker</a:t>
            </a:r>
          </a:p>
        </p:txBody>
      </p:sp>
      <p:sp>
        <p:nvSpPr>
          <p:cNvPr id="57" name="Circle: Hollow 56">
            <a:extLst>
              <a:ext uri="{FF2B5EF4-FFF2-40B4-BE49-F238E27FC236}">
                <a16:creationId xmlns:a16="http://schemas.microsoft.com/office/drawing/2014/main" id="{D15AB15C-9AAE-7402-32EB-AA488F8F7DD9}"/>
              </a:ext>
            </a:extLst>
          </p:cNvPr>
          <p:cNvSpPr/>
          <p:nvPr/>
        </p:nvSpPr>
        <p:spPr>
          <a:xfrm>
            <a:off x="9159340" y="3191374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8" name="Circle: Hollow 57">
            <a:extLst>
              <a:ext uri="{FF2B5EF4-FFF2-40B4-BE49-F238E27FC236}">
                <a16:creationId xmlns:a16="http://schemas.microsoft.com/office/drawing/2014/main" id="{E6ADEECB-EB07-586A-8E6C-156D6C2E4694}"/>
              </a:ext>
            </a:extLst>
          </p:cNvPr>
          <p:cNvSpPr/>
          <p:nvPr/>
        </p:nvSpPr>
        <p:spPr>
          <a:xfrm>
            <a:off x="9156083" y="3627343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9" name="Circle: Hollow 58">
            <a:extLst>
              <a:ext uri="{FF2B5EF4-FFF2-40B4-BE49-F238E27FC236}">
                <a16:creationId xmlns:a16="http://schemas.microsoft.com/office/drawing/2014/main" id="{B531646D-4D26-6CF5-BC4F-9A607A4ADF54}"/>
              </a:ext>
            </a:extLst>
          </p:cNvPr>
          <p:cNvSpPr/>
          <p:nvPr/>
        </p:nvSpPr>
        <p:spPr>
          <a:xfrm>
            <a:off x="9156083" y="4362029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0" name="Circle: Hollow 59">
            <a:extLst>
              <a:ext uri="{FF2B5EF4-FFF2-40B4-BE49-F238E27FC236}">
                <a16:creationId xmlns:a16="http://schemas.microsoft.com/office/drawing/2014/main" id="{9DF8AC2C-74AB-6E4A-D566-637F6316CF5B}"/>
              </a:ext>
            </a:extLst>
          </p:cNvPr>
          <p:cNvSpPr/>
          <p:nvPr/>
        </p:nvSpPr>
        <p:spPr>
          <a:xfrm>
            <a:off x="9156083" y="5353602"/>
            <a:ext cx="213842" cy="201831"/>
          </a:xfrm>
          <a:prstGeom prst="donut">
            <a:avLst>
              <a:gd name="adj" fmla="val 1266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3" name="Circle: Hollow 62">
            <a:extLst>
              <a:ext uri="{FF2B5EF4-FFF2-40B4-BE49-F238E27FC236}">
                <a16:creationId xmlns:a16="http://schemas.microsoft.com/office/drawing/2014/main" id="{7D934F8B-6725-5E42-66F0-6FBBD44E09EE}"/>
              </a:ext>
            </a:extLst>
          </p:cNvPr>
          <p:cNvSpPr/>
          <p:nvPr/>
        </p:nvSpPr>
        <p:spPr>
          <a:xfrm>
            <a:off x="9158523" y="3199132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96" name="Circle: Hollow 4095">
            <a:extLst>
              <a:ext uri="{FF2B5EF4-FFF2-40B4-BE49-F238E27FC236}">
                <a16:creationId xmlns:a16="http://schemas.microsoft.com/office/drawing/2014/main" id="{37F69C64-4098-077B-7804-3999C720A6C7}"/>
              </a:ext>
            </a:extLst>
          </p:cNvPr>
          <p:cNvSpPr/>
          <p:nvPr/>
        </p:nvSpPr>
        <p:spPr>
          <a:xfrm>
            <a:off x="9158523" y="4020177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97" name="Circle: Hollow 4096">
            <a:extLst>
              <a:ext uri="{FF2B5EF4-FFF2-40B4-BE49-F238E27FC236}">
                <a16:creationId xmlns:a16="http://schemas.microsoft.com/office/drawing/2014/main" id="{3378EA91-FFED-1101-92F5-41C133AE8416}"/>
              </a:ext>
            </a:extLst>
          </p:cNvPr>
          <p:cNvSpPr/>
          <p:nvPr/>
        </p:nvSpPr>
        <p:spPr>
          <a:xfrm>
            <a:off x="9152060" y="5660419"/>
            <a:ext cx="213842" cy="201831"/>
          </a:xfrm>
          <a:prstGeom prst="donut">
            <a:avLst>
              <a:gd name="adj" fmla="val 12663"/>
            </a:avLst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99" name="TextBox 4098">
            <a:extLst>
              <a:ext uri="{FF2B5EF4-FFF2-40B4-BE49-F238E27FC236}">
                <a16:creationId xmlns:a16="http://schemas.microsoft.com/office/drawing/2014/main" id="{F1326776-1CCA-0556-D351-4D1EEFF193B0}"/>
              </a:ext>
            </a:extLst>
          </p:cNvPr>
          <p:cNvSpPr txBox="1"/>
          <p:nvPr/>
        </p:nvSpPr>
        <p:spPr>
          <a:xfrm>
            <a:off x="5079909" y="4252403"/>
            <a:ext cx="13457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3 x bread-makers</a:t>
            </a:r>
          </a:p>
        </p:txBody>
      </p:sp>
      <p:pic>
        <p:nvPicPr>
          <p:cNvPr id="4100" name="Graphic 4099" descr="User with solid fill">
            <a:extLst>
              <a:ext uri="{FF2B5EF4-FFF2-40B4-BE49-F238E27FC236}">
                <a16:creationId xmlns:a16="http://schemas.microsoft.com/office/drawing/2014/main" id="{1BF72124-3801-CAE1-D7BC-20843C11AF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12877" y="3880796"/>
            <a:ext cx="914400" cy="914400"/>
          </a:xfrm>
          <a:prstGeom prst="rect">
            <a:avLst/>
          </a:prstGeom>
        </p:spPr>
      </p:pic>
      <p:pic>
        <p:nvPicPr>
          <p:cNvPr id="4101" name="Graphic 4100" descr="User with solid fill">
            <a:extLst>
              <a:ext uri="{FF2B5EF4-FFF2-40B4-BE49-F238E27FC236}">
                <a16:creationId xmlns:a16="http://schemas.microsoft.com/office/drawing/2014/main" id="{E2601931-FDCE-4D9A-9D66-4617C17741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30726" y="4886965"/>
            <a:ext cx="914400" cy="914400"/>
          </a:xfrm>
          <a:prstGeom prst="rect">
            <a:avLst/>
          </a:prstGeom>
        </p:spPr>
      </p:pic>
      <p:pic>
        <p:nvPicPr>
          <p:cNvPr id="4102" name="Graphic 4101" descr="User with solid fill">
            <a:extLst>
              <a:ext uri="{FF2B5EF4-FFF2-40B4-BE49-F238E27FC236}">
                <a16:creationId xmlns:a16="http://schemas.microsoft.com/office/drawing/2014/main" id="{9D7979D5-15F2-1448-634C-9B172D241A3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830726" y="292490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473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Sharing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155204" y="369332"/>
            <a:ext cx="814424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There are some increasing distinctions being made in literature to separate different elements of ‘sharing’ from the core concept of a ‘Sharing Economy’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Key distinctions are: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Second-hand economy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is where a permanent change in ownership occurs.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Product-Service Systems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are where ownership is maintained by the provider e.g. leasing / renting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On-Demand services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create new capacity that would not have existed without the request e.g. Uber. Now called ‘ride-hailing’ industries rather than ride-sharing.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true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Sharing Economy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includes services like Carpooling / hitch-hiking because they are utilising under-utilised capacity on an existing journey.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68DF5B-1C39-BC23-B423-366F8D5E5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9450" y="1874562"/>
            <a:ext cx="3886938" cy="33324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60D9B4-1736-C810-B762-BC8AED2379D5}"/>
              </a:ext>
            </a:extLst>
          </p:cNvPr>
          <p:cNvSpPr txBox="1"/>
          <p:nvPr/>
        </p:nvSpPr>
        <p:spPr>
          <a:xfrm>
            <a:off x="8836506" y="1566785"/>
            <a:ext cx="311517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g_d0_f5"/>
              </a:rPr>
              <a:t>C2C = Customer to Customer interaction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9926864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76BE80-BA56-543F-154C-3454AEF6B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D951D6-A7A9-508A-AEA1-B911F94E07B7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B7EF85-DD35-B1CB-33A7-C5AE663FC91F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Sharing Economy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FC75F3-624B-8062-F593-77DE11166CF5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1211A9-1E63-2950-4650-A5C7EA01435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802B73-A539-2FB6-050A-27A8B8B9CB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9450" y="1874562"/>
            <a:ext cx="3886938" cy="33324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EFAE878-3745-6B0F-D566-CDE01C39BAA3}"/>
              </a:ext>
            </a:extLst>
          </p:cNvPr>
          <p:cNvSpPr txBox="1"/>
          <p:nvPr/>
        </p:nvSpPr>
        <p:spPr>
          <a:xfrm>
            <a:off x="8836506" y="1566785"/>
            <a:ext cx="311517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g_d0_f5"/>
              </a:rPr>
              <a:t>C2C = Customer to Customer interaction</a:t>
            </a:r>
            <a:endParaRPr lang="en-GB" sz="1400" dirty="0"/>
          </a:p>
        </p:txBody>
      </p:sp>
      <p:pic>
        <p:nvPicPr>
          <p:cNvPr id="3" name="Online Media 2" title="The Sharing Economy with Rachel Botsman">
            <a:hlinkClick r:id="" action="ppaction://media"/>
            <a:extLst>
              <a:ext uri="{FF2B5EF4-FFF2-40B4-BE49-F238E27FC236}">
                <a16:creationId xmlns:a16="http://schemas.microsoft.com/office/drawing/2014/main" id="{2525EFDA-5F47-0849-4476-7D2CD1AECC8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02542" y="1287087"/>
            <a:ext cx="7977660" cy="4507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06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Sharing Economy: Limitations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155204" y="515922"/>
            <a:ext cx="1097952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_d0_f5"/>
              </a:rPr>
              <a:t>While it is deemed a critical element of the circular economy, SE does have potential limitations:</a:t>
            </a:r>
          </a:p>
          <a:p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Can intensify consumption – increased ease of access to goods could lead to increased consumption of energy and products (through increased wear)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Requires a shift in consumer behaviour – from owners and consumers to clients and users.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People prefer to be in control of the items they use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g_d0_f5"/>
              </a:rPr>
              <a:t>Lack of technological development as older products stay in circulation for longer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g_d0_f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g_d0_f5"/>
              </a:rPr>
              <a:t>Frenken</a:t>
            </a:r>
            <a:r>
              <a:rPr lang="en-GB" sz="2400" dirty="0">
                <a:latin typeface="g_d0_f5"/>
              </a:rPr>
              <a:t> (2017) states that the environmental benefits are not yet fully researched and may be smaller than assumed.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2830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Fitting it all together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240368" y="433298"/>
            <a:ext cx="106498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g_d0_f5"/>
              </a:rPr>
              <a:t>While they all have different perspective, PSS, Sharing Economy, and Circular Economy are all interlinked.</a:t>
            </a:r>
            <a:endParaRPr lang="en-GB" sz="2400" dirty="0"/>
          </a:p>
        </p:txBody>
      </p:sp>
      <p:pic>
        <p:nvPicPr>
          <p:cNvPr id="2050" name="Picture 2" descr="picture">
            <a:extLst>
              <a:ext uri="{FF2B5EF4-FFF2-40B4-BE49-F238E27FC236}">
                <a16:creationId xmlns:a16="http://schemas.microsoft.com/office/drawing/2014/main" id="{50ECDF64-148C-219D-8222-C6D492D727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13" y="1272156"/>
            <a:ext cx="7344335" cy="4274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EE8407A-89D9-97E5-D065-F300D4EA063C}"/>
              </a:ext>
            </a:extLst>
          </p:cNvPr>
          <p:cNvSpPr/>
          <p:nvPr/>
        </p:nvSpPr>
        <p:spPr>
          <a:xfrm>
            <a:off x="2431369" y="5140762"/>
            <a:ext cx="2131668" cy="575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8A085D7-A525-17DD-B655-94CF94D3E763}"/>
              </a:ext>
            </a:extLst>
          </p:cNvPr>
          <p:cNvSpPr/>
          <p:nvPr/>
        </p:nvSpPr>
        <p:spPr>
          <a:xfrm>
            <a:off x="4414277" y="4031958"/>
            <a:ext cx="1681723" cy="8747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46CABF8-B78C-6D86-C1CF-26FC66EE8D2F}"/>
              </a:ext>
            </a:extLst>
          </p:cNvPr>
          <p:cNvSpPr/>
          <p:nvPr/>
        </p:nvSpPr>
        <p:spPr>
          <a:xfrm>
            <a:off x="1052511" y="1231816"/>
            <a:ext cx="5751702" cy="18225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D648D3-0576-D20A-2D1D-D065E753F709}"/>
              </a:ext>
            </a:extLst>
          </p:cNvPr>
          <p:cNvSpPr txBox="1"/>
          <p:nvPr/>
        </p:nvSpPr>
        <p:spPr>
          <a:xfrm>
            <a:off x="365313" y="5657004"/>
            <a:ext cx="676119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OECD., 2019. </a:t>
            </a:r>
            <a:r>
              <a:rPr lang="en-GB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models for the circular economy: Opportunities and challenges for policy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OECD Publishing.</a:t>
            </a:r>
            <a:endParaRPr lang="en-GB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1600" dirty="0">
                <a:hlinkClick r:id="rId4"/>
              </a:rPr>
              <a:t>Home | OECD </a:t>
            </a:r>
            <a:r>
              <a:rPr lang="en-GB" sz="1600" dirty="0" err="1">
                <a:hlinkClick r:id="rId4"/>
              </a:rPr>
              <a:t>iLibrary</a:t>
            </a:r>
            <a:r>
              <a:rPr lang="en-GB" sz="1600" dirty="0">
                <a:hlinkClick r:id="rId4"/>
              </a:rPr>
              <a:t> (oecd-ilibrary.org)</a:t>
            </a:r>
            <a:r>
              <a:rPr lang="en-GB" sz="1600" dirty="0"/>
              <a:t>: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BDF785-2AC7-9D88-418C-BED7441A18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2115" y="4189842"/>
            <a:ext cx="1847062" cy="2460938"/>
          </a:xfrm>
          <a:prstGeom prst="rect">
            <a:avLst/>
          </a:prstGeom>
        </p:spPr>
      </p:pic>
      <p:pic>
        <p:nvPicPr>
          <p:cNvPr id="2052" name="Picture 4" descr="Sharing economy and related types of economy (cf. Frenken et al. [2]).... |  Download Scientific Diagram">
            <a:extLst>
              <a:ext uri="{FF2B5EF4-FFF2-40B4-BE49-F238E27FC236}">
                <a16:creationId xmlns:a16="http://schemas.microsoft.com/office/drawing/2014/main" id="{EE6473FD-3927-B84D-64A0-E224A3BB13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478" y="1142448"/>
            <a:ext cx="3225864" cy="304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g. 2">
            <a:extLst>
              <a:ext uri="{FF2B5EF4-FFF2-40B4-BE49-F238E27FC236}">
                <a16:creationId xmlns:a16="http://schemas.microsoft.com/office/drawing/2014/main" id="{0816C50B-FC92-4A5C-2998-6B147B6532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91" y="3777102"/>
            <a:ext cx="2172256" cy="24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8F3B1A-5D25-B686-7579-2F79E0312DCE}"/>
              </a:ext>
            </a:extLst>
          </p:cNvPr>
          <p:cNvSpPr txBox="1"/>
          <p:nvPr/>
        </p:nvSpPr>
        <p:spPr>
          <a:xfrm>
            <a:off x="9522539" y="6211002"/>
            <a:ext cx="27051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</a:t>
            </a:r>
            <a:r>
              <a:rPr lang="en-GB" sz="1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Jabbour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C.J.C et al., 2020</a:t>
            </a:r>
            <a:endParaRPr lang="en-GB" sz="1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9EF3DD-2626-8A64-D929-4E6ACE6988EA}"/>
              </a:ext>
            </a:extLst>
          </p:cNvPr>
          <p:cNvSpPr txBox="1"/>
          <p:nvPr/>
        </p:nvSpPr>
        <p:spPr>
          <a:xfrm>
            <a:off x="9918651" y="899193"/>
            <a:ext cx="23156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defRPr sz="1200" b="0" i="0">
                <a:solidFill>
                  <a:srgbClr val="222222"/>
                </a:solidFill>
                <a:effectLst/>
                <a:latin typeface="Arial" panose="020B0604020202020204" pitchFamily="34" charset="0"/>
              </a:defRPr>
            </a:lvl1pPr>
          </a:lstStyle>
          <a:p>
            <a:r>
              <a:rPr lang="en-GB" dirty="0"/>
              <a:t>Source: </a:t>
            </a:r>
            <a:r>
              <a:rPr lang="en-GB" dirty="0" err="1"/>
              <a:t>Frenken</a:t>
            </a:r>
            <a:r>
              <a:rPr lang="en-GB" dirty="0"/>
              <a:t> et al., 2015</a:t>
            </a:r>
          </a:p>
        </p:txBody>
      </p:sp>
    </p:spTree>
    <p:extLst>
      <p:ext uri="{BB962C8B-B14F-4D97-AF65-F5344CB8AC3E}">
        <p14:creationId xmlns:p14="http://schemas.microsoft.com/office/powerpoint/2010/main" val="3046258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9EA33A63-945B-837B-0F06-00B470796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4035" y="1123770"/>
            <a:ext cx="9923929" cy="5136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Fitting it all together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494368" y="415884"/>
            <a:ext cx="106498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g_d0_f5"/>
              </a:rPr>
              <a:t>While they all have different perspective, PSS, Sharing Economy, and Circular Economy are all interlinked.</a:t>
            </a:r>
            <a:endParaRPr lang="en-GB" sz="200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EE8407A-89D9-97E5-D065-F300D4EA063C}"/>
              </a:ext>
            </a:extLst>
          </p:cNvPr>
          <p:cNvSpPr/>
          <p:nvPr/>
        </p:nvSpPr>
        <p:spPr>
          <a:xfrm>
            <a:off x="2680834" y="3065916"/>
            <a:ext cx="1520251" cy="575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8A085D7-A525-17DD-B655-94CF94D3E763}"/>
              </a:ext>
            </a:extLst>
          </p:cNvPr>
          <p:cNvSpPr/>
          <p:nvPr/>
        </p:nvSpPr>
        <p:spPr>
          <a:xfrm>
            <a:off x="5030164" y="4523361"/>
            <a:ext cx="2131668" cy="7145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46CABF8-B78C-6D86-C1CF-26FC66EE8D2F}"/>
              </a:ext>
            </a:extLst>
          </p:cNvPr>
          <p:cNvSpPr/>
          <p:nvPr/>
        </p:nvSpPr>
        <p:spPr>
          <a:xfrm>
            <a:off x="4707319" y="2146004"/>
            <a:ext cx="2685771" cy="71458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A0B191-76CA-54F2-06D8-5DB0F9ED8EA8}"/>
              </a:ext>
            </a:extLst>
          </p:cNvPr>
          <p:cNvSpPr txBox="1"/>
          <p:nvPr/>
        </p:nvSpPr>
        <p:spPr>
          <a:xfrm>
            <a:off x="6394450" y="6158137"/>
            <a:ext cx="249555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Source: Henry, M., et al.,  2021.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47750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en-GB" b="1" dirty="0"/>
              <a:t>Examples</a:t>
            </a:r>
            <a:r>
              <a:rPr lang="fr-FR" b="1" dirty="0"/>
              <a:t> of PSS or Sharing Economy?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28600" y="671329"/>
            <a:ext cx="118107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Activity: In groups, try to work out whether the following companies offer Product-Service Systems or Sharing platforms:</a:t>
            </a:r>
          </a:p>
          <a:p>
            <a:endParaRPr lang="en-GB" sz="2400" dirty="0"/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pic>
        <p:nvPicPr>
          <p:cNvPr id="5122" name="Picture 2" descr="Netflix | Brand Assets | Logos">
            <a:extLst>
              <a:ext uri="{FF2B5EF4-FFF2-40B4-BE49-F238E27FC236}">
                <a16:creationId xmlns:a16="http://schemas.microsoft.com/office/drawing/2014/main" id="{5D03BC6E-FA24-75FC-06B6-421263A480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61" t="24331" r="18576" b="27138"/>
          <a:stretch/>
        </p:blipFill>
        <p:spPr bwMode="auto">
          <a:xfrm>
            <a:off x="829287" y="2159001"/>
            <a:ext cx="2129813" cy="92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irbnb Logo PNG Transparent &amp; SVG Vector - Freebie Supply">
            <a:extLst>
              <a:ext uri="{FF2B5EF4-FFF2-40B4-BE49-F238E27FC236}">
                <a16:creationId xmlns:a16="http://schemas.microsoft.com/office/drawing/2014/main" id="{500EF12D-A0C0-A1FA-FC3D-81E6A4286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781" y="2953323"/>
            <a:ext cx="1938338" cy="14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laBlaCar Logo, symbol, meaning, history, PNG, brand">
            <a:extLst>
              <a:ext uri="{FF2B5EF4-FFF2-40B4-BE49-F238E27FC236}">
                <a16:creationId xmlns:a16="http://schemas.microsoft.com/office/drawing/2014/main" id="{5FB08396-FB9B-C7B2-8E71-412339A93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217" y="4346748"/>
            <a:ext cx="2592648" cy="145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P Instant Ink  logo">
            <a:extLst>
              <a:ext uri="{FF2B5EF4-FFF2-40B4-BE49-F238E27FC236}">
                <a16:creationId xmlns:a16="http://schemas.microsoft.com/office/drawing/2014/main" id="{783AE765-1ADF-8BF5-C7E8-7F1C093B86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25" b="21831"/>
          <a:stretch/>
        </p:blipFill>
        <p:spPr bwMode="auto">
          <a:xfrm>
            <a:off x="4064291" y="1436874"/>
            <a:ext cx="3648074" cy="121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>
            <a:extLst>
              <a:ext uri="{FF2B5EF4-FFF2-40B4-BE49-F238E27FC236}">
                <a16:creationId xmlns:a16="http://schemas.microsoft.com/office/drawing/2014/main" id="{44A849A3-3195-42FA-98C9-58B9916174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73" b="21173"/>
          <a:stretch/>
        </p:blipFill>
        <p:spPr bwMode="auto">
          <a:xfrm>
            <a:off x="604423" y="3720742"/>
            <a:ext cx="2457450" cy="106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The Style Service I'm Using to Refresh My Spring Look">
            <a:extLst>
              <a:ext uri="{FF2B5EF4-FFF2-40B4-BE49-F238E27FC236}">
                <a16:creationId xmlns:a16="http://schemas.microsoft.com/office/drawing/2014/main" id="{74847737-B540-FD65-986C-C4440FA6A5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062" y="5613033"/>
            <a:ext cx="3648075" cy="57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18EDCBA-F5D7-4D5B-D98B-2E80DC39A3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2365" y="3418687"/>
            <a:ext cx="3992272" cy="308094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A10CDEA-4355-209C-6112-F332C693CEC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24610" y="3066462"/>
            <a:ext cx="1204989" cy="12049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3AD6EEA-C46C-4A3E-5115-8291294BF45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73845" y="2119416"/>
            <a:ext cx="3533775" cy="64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341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18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74020" y="671329"/>
            <a:ext cx="866533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Applied Research for Circular Solution (ARCS) webinar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OECD., 2019. Business models for the circular economy: Opportunities and challenges for policy. OECD Publishing. </a:t>
            </a:r>
            <a:r>
              <a:rPr lang="en-GB" sz="2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 | OECD </a:t>
            </a:r>
            <a:r>
              <a:rPr lang="en-GB" sz="2400" dirty="0" err="1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iLibrary</a:t>
            </a:r>
            <a:r>
              <a:rPr lang="en-GB" sz="2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(oecd-ilibrary.org)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Frenken</a:t>
            </a:r>
            <a:r>
              <a:rPr lang="en-GB" sz="2400" dirty="0"/>
              <a:t>, K. and Schor, J., 2019. Putting the sharing economy into perspective. In A research agenda for sustainable consumption governance (pp. 121-135). Edward Elgar Publishing.</a:t>
            </a: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6B5E0-1974-8050-F4F1-6A0FBABAFB1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20" t="-7470" r="702" b="-1302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0615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74DD6-7D90-89C8-E88D-E57225275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D68B2BD-BE37-06A8-7104-842F547F83B5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A. Cunningham			 Lecture 7: Ownership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A33C42-D0D0-3F26-9A58-5C8A666D64E8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19</a:t>
            </a:fld>
            <a:r>
              <a:rPr lang="en-GB" dirty="0"/>
              <a:t> / 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7BCFA9-84C3-F719-8178-2DC97D9D70AA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 		</a:t>
            </a:r>
            <a:r>
              <a:rPr lang="en-GB" b="1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A3F9C7-9D7A-5E4A-67AC-AEE25A38A90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0C383DD-A86B-BE77-48CB-61D40B78FB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78582" y="760542"/>
            <a:ext cx="3396194" cy="52773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6D47E6-B31B-56AC-D723-22173E3B3C01}"/>
              </a:ext>
            </a:extLst>
          </p:cNvPr>
          <p:cNvSpPr txBox="1"/>
          <p:nvPr/>
        </p:nvSpPr>
        <p:spPr>
          <a:xfrm>
            <a:off x="3009900" y="514358"/>
            <a:ext cx="90601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0" i="0" dirty="0" err="1">
                <a:solidFill>
                  <a:srgbClr val="222222"/>
                </a:solidFill>
                <a:effectLst/>
              </a:rPr>
              <a:t>Achterberg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E.,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Hinfelaar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J. and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Bocken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N., 2016. Master circular business models with the Value Hill.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b="0" i="0" dirty="0">
              <a:solidFill>
                <a:srgbClr val="222222"/>
              </a:solidFill>
              <a:effectLst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</a:rPr>
              <a:t>Frenken</a:t>
            </a:r>
            <a:r>
              <a:rPr lang="en-GB" sz="1400" dirty="0">
                <a:solidFill>
                  <a:srgbClr val="222222"/>
                </a:solidFill>
              </a:rPr>
              <a:t>, K., 2017. Political economies and environmental futures for the sharing economy. Philosophical Transactions of the Royal Society A: Mathematical, Physical and Engineering Sciences, 375(2095), p.20160367.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</a:rPr>
              <a:t>Frenken</a:t>
            </a:r>
            <a:r>
              <a:rPr lang="en-GB" sz="1400" dirty="0">
                <a:solidFill>
                  <a:srgbClr val="222222"/>
                </a:solidFill>
              </a:rPr>
              <a:t>, K. and Schor, J., 2019. Putting the sharing economy into perspective. In A research agenda for sustainable consumption governance (pp. 121-135). Edward Elgar Publishing.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</a:rPr>
              <a:t>Henry, M.,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Schraven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D.,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Bocken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N.,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Frenken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K.,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Hekkert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M. and </a:t>
            </a:r>
            <a:r>
              <a:rPr lang="en-GB" sz="1400" b="0" i="0" dirty="0" err="1">
                <a:solidFill>
                  <a:srgbClr val="222222"/>
                </a:solidFill>
                <a:effectLst/>
              </a:rPr>
              <a:t>Kirchherr</a:t>
            </a:r>
            <a:r>
              <a:rPr lang="en-GB" sz="1400" b="0" i="0" dirty="0">
                <a:solidFill>
                  <a:srgbClr val="222222"/>
                </a:solidFill>
                <a:effectLst/>
              </a:rPr>
              <a:t>, J., 2021. The battle of the buzzwords: A comparative review of the circular economy and the sharing economy concepts. Environmental innovation and societal transitions, 38, pp.1-21.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Jabbour, C.J.C., Fiorini, P.D.C., Wong, C.W., </a:t>
            </a:r>
            <a:r>
              <a:rPr lang="en-GB" sz="1400" dirty="0" err="1">
                <a:solidFill>
                  <a:srgbClr val="222222"/>
                </a:solidFill>
              </a:rPr>
              <a:t>Jugend</a:t>
            </a:r>
            <a:r>
              <a:rPr lang="en-GB" sz="1400" dirty="0">
                <a:solidFill>
                  <a:srgbClr val="222222"/>
                </a:solidFill>
              </a:rPr>
              <a:t>, D., Jabbour, A.B.L.D.S., Seles, B.M.R.P., Pinheiro, M.A.P. and da Silva, H.M.R., 2020. First-mover firms in the transition towards the sharing economy in metallic natural resource-intensive industries: Implications for the circular economy and emerging industry 4.0 technologies. Resources policy, 66, p.101596.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</a:rPr>
              <a:t>Kjaer</a:t>
            </a:r>
            <a:r>
              <a:rPr lang="en-GB" sz="1400" dirty="0">
                <a:solidFill>
                  <a:srgbClr val="222222"/>
                </a:solidFill>
              </a:rPr>
              <a:t>, L.L., </a:t>
            </a:r>
            <a:r>
              <a:rPr lang="en-GB" sz="1400" dirty="0" err="1">
                <a:solidFill>
                  <a:srgbClr val="222222"/>
                </a:solidFill>
              </a:rPr>
              <a:t>Pigosso</a:t>
            </a:r>
            <a:r>
              <a:rPr lang="en-GB" sz="1400" dirty="0">
                <a:solidFill>
                  <a:srgbClr val="222222"/>
                </a:solidFill>
              </a:rPr>
              <a:t>, D.C., </a:t>
            </a:r>
            <a:r>
              <a:rPr lang="en-GB" sz="1400" dirty="0" err="1">
                <a:solidFill>
                  <a:srgbClr val="222222"/>
                </a:solidFill>
              </a:rPr>
              <a:t>Niero</a:t>
            </a:r>
            <a:r>
              <a:rPr lang="en-GB" sz="1400" dirty="0">
                <a:solidFill>
                  <a:srgbClr val="222222"/>
                </a:solidFill>
              </a:rPr>
              <a:t>, M., Bech, N.M. and </a:t>
            </a:r>
            <a:r>
              <a:rPr lang="en-GB" sz="1400" dirty="0" err="1">
                <a:solidFill>
                  <a:srgbClr val="222222"/>
                </a:solidFill>
              </a:rPr>
              <a:t>McAloone</a:t>
            </a:r>
            <a:r>
              <a:rPr lang="en-GB" sz="1400" dirty="0">
                <a:solidFill>
                  <a:srgbClr val="222222"/>
                </a:solidFill>
              </a:rPr>
              <a:t>, T.C., 2019. Product/service‐systems for a circular economy: the route to decoupling economic growth from resource consumption?. Journal of Industrial Ecology, 23(1), pp.22-35.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OECD., 2019. Business models for the circular economy: Opportunities and challenges for policy. OECD Publishing.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</a:rPr>
              <a:t>Zink, T. and Geyer, R., 2017. Circular economy rebound. Journal of industrial ecology, 21(3), pp.593-602.</a:t>
            </a:r>
          </a:p>
          <a:p>
            <a:endParaRPr lang="en-GB" sz="1400" b="0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22314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20</a:t>
            </a:fld>
            <a:r>
              <a:rPr lang="en-GB" dirty="0"/>
              <a:t> / 20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2025 / 2026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“ACNA5002 Environmental Legislation &amp; Circular Economy 2025/26_GRP”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10/03/2026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7: Ownership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FF825B-8BC8-E832-4DE5-5D9CF4BDAAE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20" t="-7470" r="702" b="-1302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2739</Words>
  <Application>Microsoft Office PowerPoint</Application>
  <PresentationFormat>Widescreen</PresentationFormat>
  <Paragraphs>288</Paragraphs>
  <Slides>20</Slides>
  <Notes>18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g_d0_f5</vt:lpstr>
      <vt:lpstr>Arial</vt:lpstr>
      <vt:lpstr>Calibri</vt:lpstr>
      <vt:lpstr>Calibri Light</vt:lpstr>
      <vt:lpstr>Nunito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9</cp:revision>
  <dcterms:created xsi:type="dcterms:W3CDTF">2023-07-26T10:21:48Z</dcterms:created>
  <dcterms:modified xsi:type="dcterms:W3CDTF">2026-03-05T09:21:18Z</dcterms:modified>
</cp:coreProperties>
</file>