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709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846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040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744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730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558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881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7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40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923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482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84092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497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3071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19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919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87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0ABF755-7C3A-459E-A499-F0301E51599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7C71F-5D78-4276-AAB5-4FA028B13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5848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RsfXnlVjVQ" TargetMode="Externa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6984" y="1744430"/>
            <a:ext cx="8825658" cy="3329581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Cultural Memory Shapes the Narrative of Modern Media Representations of the War of Independence.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7813" y="5878311"/>
            <a:ext cx="9144000" cy="862958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+mn-lt"/>
              </a:rPr>
              <a:t>Richard Harries 1500258 – </a:t>
            </a:r>
            <a:r>
              <a:rPr lang="en-GB" sz="2800" b="1" dirty="0"/>
              <a:t>AHSK</a:t>
            </a:r>
            <a:r>
              <a:rPr lang="en-GB" sz="2800" b="1" dirty="0">
                <a:latin typeface="+mn-lt"/>
              </a:rPr>
              <a:t>6002</a:t>
            </a:r>
          </a:p>
        </p:txBody>
      </p:sp>
    </p:spTree>
    <p:extLst>
      <p:ext uri="{BB962C8B-B14F-4D97-AF65-F5344CB8AC3E}">
        <p14:creationId xmlns:p14="http://schemas.microsoft.com/office/powerpoint/2010/main" val="4131276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sign&#10;&#10;Description generated with high confidence"/>
          <p:cNvPicPr>
            <a:picLocks noChangeAspect="1"/>
          </p:cNvPicPr>
          <p:nvPr/>
        </p:nvPicPr>
        <p:blipFill rotWithShape="1">
          <a:blip r:embed="rId2"/>
          <a:srcRect t="20604" r="-1" b="23436"/>
          <a:stretch/>
        </p:blipFill>
        <p:spPr>
          <a:xfrm>
            <a:off x="576695" y="3171227"/>
            <a:ext cx="4042410" cy="3388994"/>
          </a:xfrm>
          <a:prstGeom prst="rect">
            <a:avLst/>
          </a:prstGeom>
        </p:spPr>
      </p:pic>
      <p:pic>
        <p:nvPicPr>
          <p:cNvPr id="4" name="Picture 3" descr="A screen shot of a computer&#10;&#10;Description generated with high confidence"/>
          <p:cNvPicPr>
            <a:picLocks noChangeAspect="1"/>
          </p:cNvPicPr>
          <p:nvPr/>
        </p:nvPicPr>
        <p:blipFill rotWithShape="1">
          <a:blip r:embed="rId3"/>
          <a:srcRect t="32617" r="3" b="31333"/>
          <a:stretch/>
        </p:blipFill>
        <p:spPr>
          <a:xfrm>
            <a:off x="576696" y="603202"/>
            <a:ext cx="4042409" cy="2286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5474" y="1375695"/>
            <a:ext cx="5336014" cy="5348251"/>
          </a:xfr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Understanding the title –</a:t>
            </a:r>
            <a:br>
              <a:rPr lang="en-GB" sz="3200" b="1" dirty="0"/>
            </a:br>
            <a:r>
              <a:rPr lang="en-GB" sz="3200" b="1" dirty="0"/>
              <a:t>What is Cultural Memory?</a:t>
            </a:r>
          </a:p>
          <a:p>
            <a:pPr marL="0" indent="0" algn="ctr">
              <a:buNone/>
            </a:pPr>
            <a:endParaRPr lang="en-GB" sz="2400" dirty="0"/>
          </a:p>
          <a:p>
            <a:r>
              <a:rPr lang="en-GB" sz="2400" dirty="0"/>
              <a:t>‘</a:t>
            </a:r>
            <a:r>
              <a:rPr lang="en-GB" sz="2400" b="1" dirty="0"/>
              <a:t>I use the term “cultural memory” to define memory that is shared outside the avenues of formal historical discourse yet is entangled with cultural products and imbued with cultural meaning.’</a:t>
            </a:r>
          </a:p>
        </p:txBody>
      </p:sp>
    </p:spTree>
    <p:extLst>
      <p:ext uri="{BB962C8B-B14F-4D97-AF65-F5344CB8AC3E}">
        <p14:creationId xmlns:p14="http://schemas.microsoft.com/office/powerpoint/2010/main" val="2114569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069" y="401272"/>
            <a:ext cx="3759240" cy="1344975"/>
          </a:xfrm>
        </p:spPr>
        <p:txBody>
          <a:bodyPr>
            <a:normAutofit fontScale="90000"/>
          </a:bodyPr>
          <a:lstStyle/>
          <a:p>
            <a:r>
              <a:rPr lang="en-GB" sz="3700" b="1" dirty="0"/>
              <a:t>So what is the cultural narrative?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864" y="1932709"/>
            <a:ext cx="3292091" cy="4831773"/>
          </a:xfrm>
        </p:spPr>
        <p:txBody>
          <a:bodyPr>
            <a:noAutofit/>
          </a:bodyPr>
          <a:lstStyle/>
          <a:p>
            <a:r>
              <a:rPr lang="en-GB" dirty="0"/>
              <a:t>“May our land be a land of liberty, the seat of virtue, the asylum of the oppressed, a name and a praise in the whole Earth, until the last shock of time shall bury the empires of the whole world in one common undistinguished ruin!” </a:t>
            </a:r>
            <a:br>
              <a:rPr lang="en-GB" dirty="0"/>
            </a:br>
            <a:r>
              <a:rPr lang="en-GB" dirty="0"/>
              <a:t>― Joseph Warren</a:t>
            </a:r>
          </a:p>
        </p:txBody>
      </p:sp>
      <p:pic>
        <p:nvPicPr>
          <p:cNvPr id="7" name="Picture 6" descr="A close up of a flag&#10;&#10;Description generated with very high confidence">
            <a:extLst>
              <a:ext uri="{FF2B5EF4-FFF2-40B4-BE49-F238E27FC236}">
                <a16:creationId xmlns:a16="http://schemas.microsoft.com/office/drawing/2014/main" id="{5F75B78B-8A4D-431A-B2E3-DFF909F696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36" y="0"/>
            <a:ext cx="83473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975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looking at the camera&#10;&#10;Description generated with high confiden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59" y="628649"/>
            <a:ext cx="3483526" cy="5179964"/>
          </a:xfrm>
          <a:prstGeom prst="rect">
            <a:avLst/>
          </a:prstGeom>
        </p:spPr>
      </p:pic>
      <p:pic>
        <p:nvPicPr>
          <p:cNvPr id="5" name="Picture 4" descr="A picture containing outdoor, man, snow&#10;&#10;Description generated with high confidenc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9789" y="628649"/>
            <a:ext cx="2065396" cy="2639484"/>
          </a:xfrm>
          <a:prstGeom prst="rect">
            <a:avLst/>
          </a:prstGeom>
        </p:spPr>
      </p:pic>
      <p:pic>
        <p:nvPicPr>
          <p:cNvPr id="6" name="Picture 5" descr="A group of people holding a sign&#10;&#10;Description generated with high confidenc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7257" y="628649"/>
            <a:ext cx="1781651" cy="26394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1821" y="4004732"/>
            <a:ext cx="6465287" cy="132423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b="1" dirty="0"/>
              <a:t>What is meant by ‘modern’, and why this restricted date range?</a:t>
            </a:r>
          </a:p>
        </p:txBody>
      </p:sp>
    </p:spTree>
    <p:extLst>
      <p:ext uri="{BB962C8B-B14F-4D97-AF65-F5344CB8AC3E}">
        <p14:creationId xmlns:p14="http://schemas.microsoft.com/office/powerpoint/2010/main" val="1861606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3893" y="3684217"/>
            <a:ext cx="2544457" cy="29766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8340" y="865182"/>
            <a:ext cx="3240010" cy="25479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650" y="3709067"/>
            <a:ext cx="2269964" cy="297665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810" y="865182"/>
            <a:ext cx="3200145" cy="26081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049" y="316348"/>
            <a:ext cx="11139854" cy="93044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 b="1" dirty="0">
                <a:solidFill>
                  <a:schemeClr val="tx1"/>
                </a:solidFill>
              </a:rPr>
              <a:t>The Patriot</a:t>
            </a:r>
            <a:br>
              <a:rPr lang="en-US" sz="3000" dirty="0">
                <a:solidFill>
                  <a:schemeClr val="tx1"/>
                </a:solidFill>
              </a:rPr>
            </a:br>
            <a:endParaRPr lang="en-US" sz="30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2DD843-0250-4411-8F3A-43E42BFBCA7D}"/>
              </a:ext>
            </a:extLst>
          </p:cNvPr>
          <p:cNvSpPr txBox="1"/>
          <p:nvPr/>
        </p:nvSpPr>
        <p:spPr>
          <a:xfrm>
            <a:off x="3425038" y="1054550"/>
            <a:ext cx="26129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Colonel </a:t>
            </a:r>
            <a:r>
              <a:rPr lang="en-GB" sz="2000" b="1" dirty="0" err="1"/>
              <a:t>Tavington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96E690-7DEA-43B8-A97D-E74136F77BFB}"/>
              </a:ext>
            </a:extLst>
          </p:cNvPr>
          <p:cNvSpPr txBox="1"/>
          <p:nvPr/>
        </p:nvSpPr>
        <p:spPr>
          <a:xfrm>
            <a:off x="2605357" y="3684217"/>
            <a:ext cx="24585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Major Tarleton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CA4A96-A736-4521-8527-779F4FD17D0C}"/>
              </a:ext>
            </a:extLst>
          </p:cNvPr>
          <p:cNvSpPr txBox="1"/>
          <p:nvPr/>
        </p:nvSpPr>
        <p:spPr>
          <a:xfrm>
            <a:off x="6185681" y="1062035"/>
            <a:ext cx="25642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Benjamin Martin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A29DF2-673B-4C0B-AD6F-9AE6899652FF}"/>
              </a:ext>
            </a:extLst>
          </p:cNvPr>
          <p:cNvSpPr txBox="1"/>
          <p:nvPr/>
        </p:nvSpPr>
        <p:spPr>
          <a:xfrm>
            <a:off x="6925356" y="3672594"/>
            <a:ext cx="24585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Francis Marion</a:t>
            </a:r>
          </a:p>
        </p:txBody>
      </p:sp>
    </p:spTree>
    <p:extLst>
      <p:ext uri="{BB962C8B-B14F-4D97-AF65-F5344CB8AC3E}">
        <p14:creationId xmlns:p14="http://schemas.microsoft.com/office/powerpoint/2010/main" val="3257478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440" y="207540"/>
            <a:ext cx="6320296" cy="1400530"/>
          </a:xfrm>
        </p:spPr>
        <p:txBody>
          <a:bodyPr/>
          <a:lstStyle/>
          <a:p>
            <a:pPr algn="ctr"/>
            <a:r>
              <a:rPr lang="en-GB" sz="4800" b="1" dirty="0">
                <a:solidFill>
                  <a:schemeClr val="tx1"/>
                </a:solidFill>
              </a:rPr>
              <a:t>Assassin’s Creed III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480716C3-BEC4-489E-B3A5-98BB80B66EC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6532" y="1715913"/>
            <a:ext cx="7227317" cy="40653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9891" y="0"/>
            <a:ext cx="4752109" cy="686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933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547" y="359134"/>
            <a:ext cx="3759240" cy="13449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400" b="1" dirty="0">
                <a:solidFill>
                  <a:schemeClr val="tx1"/>
                </a:solidFill>
              </a:rPr>
              <a:t>Turn: Washington’s Spies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801" y="1704109"/>
            <a:ext cx="3764826" cy="4907636"/>
          </a:xfrm>
        </p:spPr>
        <p:txBody>
          <a:bodyPr>
            <a:normAutofit/>
          </a:bodyPr>
          <a:lstStyle/>
          <a:p>
            <a:r>
              <a:rPr lang="en-GB" sz="2000" b="1" dirty="0"/>
              <a:t>Released 2012-2017</a:t>
            </a:r>
          </a:p>
          <a:p>
            <a:endParaRPr lang="en-GB" sz="2000" b="1" dirty="0"/>
          </a:p>
          <a:p>
            <a:r>
              <a:rPr lang="en-GB" sz="2000" b="1" dirty="0"/>
              <a:t>Made in the US, and aimed at a largely American target audience.</a:t>
            </a:r>
          </a:p>
          <a:p>
            <a:endParaRPr lang="en-GB" sz="2000" b="1" dirty="0"/>
          </a:p>
          <a:p>
            <a:r>
              <a:rPr lang="en-GB" sz="2000" b="1" dirty="0"/>
              <a:t>Seems to provide a reasonably fair account, while still following the ‘cultural narrative’ expected.</a:t>
            </a:r>
          </a:p>
          <a:p>
            <a:pPr marL="0" indent="0">
              <a:buNone/>
            </a:pPr>
            <a:r>
              <a:rPr lang="en-GB" sz="2000" b="1" dirty="0"/>
              <a:t> 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36FCB2-3F6D-48B4-A37E-6E3C8DAA2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0536" y="0"/>
            <a:ext cx="6861464" cy="686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940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7354" y="624897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Supporting Sources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902" y="2075134"/>
            <a:ext cx="2103302" cy="31701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371" y="2494472"/>
            <a:ext cx="5505165" cy="20484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8811" y="2076658"/>
            <a:ext cx="2020285" cy="3170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885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7708" y="401847"/>
            <a:ext cx="8927237" cy="1325563"/>
          </a:xfrm>
        </p:spPr>
        <p:txBody>
          <a:bodyPr/>
          <a:lstStyle/>
          <a:p>
            <a:pPr algn="ctr"/>
            <a:r>
              <a:rPr lang="en-GB" b="1" dirty="0"/>
              <a:t>Expected Results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C168E8-0046-4CA2-9D91-6479F0286B68}"/>
              </a:ext>
            </a:extLst>
          </p:cNvPr>
          <p:cNvSpPr txBox="1"/>
          <p:nvPr/>
        </p:nvSpPr>
        <p:spPr>
          <a:xfrm>
            <a:off x="675409" y="2088573"/>
            <a:ext cx="843741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Sources support the statement.</a:t>
            </a:r>
          </a:p>
          <a:p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cultural perception of the War of Independence might be changing.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No British media sources available on the war.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Where did the narrative come from?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67730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081" y="21939"/>
            <a:ext cx="7968449" cy="1325563"/>
          </a:xfrm>
        </p:spPr>
        <p:txBody>
          <a:bodyPr/>
          <a:lstStyle/>
          <a:p>
            <a:pPr algn="ctr"/>
            <a:r>
              <a:rPr lang="en-GB" b="1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04602"/>
            <a:ext cx="12192000" cy="5510498"/>
          </a:xfrm>
        </p:spPr>
        <p:txBody>
          <a:bodyPr>
            <a:normAutofit/>
          </a:bodyPr>
          <a:lstStyle/>
          <a:p>
            <a:r>
              <a:rPr lang="en-GB" sz="1800" dirty="0"/>
              <a:t>Alex Hutchinson for Ubisoft, </a:t>
            </a:r>
            <a:r>
              <a:rPr lang="en-GB" sz="1800" i="1" dirty="0"/>
              <a:t>Assassin’s Creed III </a:t>
            </a:r>
            <a:r>
              <a:rPr lang="en-GB" sz="1800" dirty="0"/>
              <a:t>(2012), </a:t>
            </a:r>
            <a:r>
              <a:rPr lang="en-GB" sz="1800" dirty="0" err="1"/>
              <a:t>Playstation</a:t>
            </a:r>
            <a:r>
              <a:rPr lang="en-GB" sz="1800" dirty="0"/>
              <a:t>, Xbox and Microsoft Windows. </a:t>
            </a:r>
          </a:p>
          <a:p>
            <a:r>
              <a:rPr lang="en-GB" sz="1800" dirty="0" err="1"/>
              <a:t>Hoock</a:t>
            </a:r>
            <a:r>
              <a:rPr lang="en-GB" sz="1800" dirty="0"/>
              <a:t> H, America’s Violent Birth. </a:t>
            </a:r>
            <a:r>
              <a:rPr lang="en-GB" sz="1800" i="1" dirty="0"/>
              <a:t>‘Scars of Independence’ </a:t>
            </a:r>
            <a:r>
              <a:rPr lang="en-GB" sz="1800" dirty="0"/>
              <a:t>(New York: Crown, 2017).</a:t>
            </a:r>
          </a:p>
          <a:p>
            <a:r>
              <a:rPr lang="en-GB" sz="1800" dirty="0"/>
              <a:t>Hume J, Media, Memory and Revolution. </a:t>
            </a:r>
            <a:r>
              <a:rPr lang="en-GB" sz="1800" i="1" dirty="0"/>
              <a:t>Journal of the American Revolution: </a:t>
            </a:r>
            <a:r>
              <a:rPr lang="en-GB" sz="1800" dirty="0"/>
              <a:t>(2013). </a:t>
            </a:r>
          </a:p>
          <a:p>
            <a:r>
              <a:rPr lang="en-GB" sz="1800" dirty="0"/>
              <a:t>Hume J, Shaping Collective Memory. </a:t>
            </a:r>
            <a:r>
              <a:rPr lang="en-GB" sz="1800" i="1" dirty="0"/>
              <a:t>‘Popular Media and the American Revolution’ </a:t>
            </a:r>
            <a:r>
              <a:rPr lang="en-GB" sz="1800" dirty="0"/>
              <a:t>(New York: Routledge, 2014). </a:t>
            </a:r>
          </a:p>
          <a:p>
            <a:r>
              <a:rPr lang="en-GB" sz="1800" dirty="0"/>
              <a:t>Lynch W, Tarleton and the British Legion at Tarrant’s Tavern. </a:t>
            </a:r>
            <a:r>
              <a:rPr lang="en-GB" sz="1800" i="1" dirty="0"/>
              <a:t>Journal of the American Revolution: </a:t>
            </a:r>
            <a:r>
              <a:rPr lang="en-GB" sz="1800" dirty="0"/>
              <a:t>(2013).</a:t>
            </a:r>
          </a:p>
          <a:p>
            <a:r>
              <a:rPr lang="en-GB" sz="1800" dirty="0"/>
              <a:t>‘Mel Gibson’s latest hero: a rapist who hunted Indians for fun’, </a:t>
            </a:r>
            <a:r>
              <a:rPr lang="en-GB" sz="1800" i="1" dirty="0"/>
              <a:t>The </a:t>
            </a:r>
            <a:r>
              <a:rPr lang="en-GB" sz="1800" i="1" dirty="0" err="1"/>
              <a:t>Guardican</a:t>
            </a:r>
            <a:r>
              <a:rPr lang="en-GB" sz="1800" i="1" dirty="0"/>
              <a:t>, </a:t>
            </a:r>
            <a:r>
              <a:rPr lang="en-GB" sz="1800" dirty="0"/>
              <a:t>(2000), &lt;https://www.theguardian.com/film/2000/jun/15/news.melgibson&gt; [accessed 6 October 2017]. </a:t>
            </a:r>
          </a:p>
          <a:p>
            <a:r>
              <a:rPr lang="en-GB" sz="1800" dirty="0" err="1"/>
              <a:t>Schama</a:t>
            </a:r>
            <a:r>
              <a:rPr lang="en-GB" sz="1800" dirty="0"/>
              <a:t> S, Britain, the Slaves and the American Revolution. </a:t>
            </a:r>
            <a:r>
              <a:rPr lang="en-GB" sz="1800" i="1" dirty="0"/>
              <a:t>‘Rough Crossings’ </a:t>
            </a:r>
            <a:r>
              <a:rPr lang="en-GB" sz="1800" dirty="0"/>
              <a:t>(London: Vintage Books, 2009).</a:t>
            </a:r>
          </a:p>
          <a:p>
            <a:r>
              <a:rPr lang="en-GB" sz="1800" dirty="0" err="1"/>
              <a:t>Sturken</a:t>
            </a:r>
            <a:r>
              <a:rPr lang="en-GB" sz="1800" dirty="0"/>
              <a:t> M, The Vietnam War, the AIDS Epidemic, and the Politics of Remembering. </a:t>
            </a:r>
            <a:r>
              <a:rPr lang="en-GB" sz="1800" i="1" dirty="0"/>
              <a:t>‘Tangled Memories’ </a:t>
            </a:r>
            <a:r>
              <a:rPr lang="en-GB" sz="1800" dirty="0"/>
              <a:t>(London: University of California Press, Ltd, 1997).</a:t>
            </a:r>
          </a:p>
          <a:p>
            <a:r>
              <a:rPr lang="en-GB" sz="1800" i="1" dirty="0"/>
              <a:t>The Patriot, </a:t>
            </a:r>
            <a:r>
              <a:rPr lang="en-GB" sz="1800" dirty="0"/>
              <a:t>dir. by Roland Emmerich (Columbia Pictures, 2000).</a:t>
            </a:r>
          </a:p>
          <a:p>
            <a:r>
              <a:rPr lang="en-GB" sz="1800" dirty="0"/>
              <a:t>Turn: Washington’s Spies, dir. by Henry </a:t>
            </a:r>
            <a:r>
              <a:rPr lang="en-GB" sz="1800" dirty="0" err="1"/>
              <a:t>Bronchtein</a:t>
            </a:r>
            <a:r>
              <a:rPr lang="en-GB" sz="1800" dirty="0"/>
              <a:t> (AMC, 2014-2017). </a:t>
            </a:r>
          </a:p>
          <a:p>
            <a:r>
              <a:rPr lang="en-GB" sz="1800" dirty="0"/>
              <a:t>White H, The Value of Narrativity in the Representation of Reality. </a:t>
            </a:r>
            <a:r>
              <a:rPr lang="en-GB" sz="1800" i="1" dirty="0"/>
              <a:t>Critical inquiry, </a:t>
            </a:r>
            <a:r>
              <a:rPr lang="en-GB" sz="1800" dirty="0" err="1"/>
              <a:t>vol</a:t>
            </a:r>
            <a:r>
              <a:rPr lang="en-GB" sz="1800" dirty="0"/>
              <a:t> 7: (1980).</a:t>
            </a:r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2924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642</TotalTime>
  <Words>441</Words>
  <Application>Microsoft Office PowerPoint</Application>
  <PresentationFormat>Widescreen</PresentationFormat>
  <Paragraphs>47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Cultural Memory Shapes the Narrative of Modern Media Representations of the War of Independence.</vt:lpstr>
      <vt:lpstr>PowerPoint Presentation</vt:lpstr>
      <vt:lpstr>So what is the cultural narrative?</vt:lpstr>
      <vt:lpstr>What is meant by ‘modern’, and why this restricted date range?</vt:lpstr>
      <vt:lpstr>The Patriot </vt:lpstr>
      <vt:lpstr>Assassin’s Creed III</vt:lpstr>
      <vt:lpstr>Turn: Washington’s Spies</vt:lpstr>
      <vt:lpstr>Supporting Sources</vt:lpstr>
      <vt:lpstr>Expected Results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Memory Shapes the Narrative of Modern Media Representations of the War of Independence.</dc:title>
  <dc:creator>Richard Harries (1500258)</dc:creator>
  <cp:lastModifiedBy>Richard Harries</cp:lastModifiedBy>
  <cp:revision>33</cp:revision>
  <dcterms:created xsi:type="dcterms:W3CDTF">2018-01-12T11:10:00Z</dcterms:created>
  <dcterms:modified xsi:type="dcterms:W3CDTF">2018-01-15T12:23:44Z</dcterms:modified>
</cp:coreProperties>
</file>