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7" r:id="rId7"/>
    <p:sldId id="262" r:id="rId8"/>
    <p:sldId id="265" r:id="rId9"/>
    <p:sldId id="264" r:id="rId10"/>
    <p:sldId id="268" r:id="rId11"/>
    <p:sldId id="266" r:id="rId12"/>
  </p:sldIdLst>
  <p:sldSz cx="18288000" cy="10287000"/>
  <p:notesSz cx="6858000" cy="9144000"/>
  <p:embeddedFontLst>
    <p:embeddedFont>
      <p:font typeface="Anton" pitchFamily="2" charset="0"/>
      <p:regular r:id="rId13"/>
    </p:embeddedFont>
    <p:embeddedFont>
      <p:font typeface="Arial Black" panose="020B0A04020102020204" pitchFamily="34" charset="0"/>
      <p:bold r:id="rId14"/>
    </p:embeddedFont>
    <p:embeddedFont>
      <p:font typeface="Cambria" panose="02040503050406030204" pitchFamily="18" charset="0"/>
      <p:regular r:id="rId15"/>
      <p:bold r:id="rId16"/>
      <p:italic r:id="rId17"/>
      <p:boldItalic r:id="rId18"/>
    </p:embeddedFont>
    <p:embeddedFont>
      <p:font typeface="Gill Sans Bold" panose="020B0604020202020204" charset="0"/>
      <p:regular r:id="rId19"/>
    </p:embeddedFont>
    <p:embeddedFont>
      <p:font typeface="Gill Sans Light" panose="020B0604020202020204" charset="0"/>
      <p:regular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25" autoAdjust="0"/>
    <p:restoredTop sz="84962" autoAdjust="0"/>
  </p:normalViewPr>
  <p:slideViewPr>
    <p:cSldViewPr>
      <p:cViewPr varScale="1">
        <p:scale>
          <a:sx n="36" d="100"/>
          <a:sy n="36" d="100"/>
        </p:scale>
        <p:origin x="97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5.fntdata"/><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ncy Kamau (2524904)" userId="db087e1e-c4cf-4aa2-b076-fde59b13b6c4" providerId="ADAL" clId="{B33091AC-1886-4FD4-BE54-09BA194D276E}"/>
    <pc:docChg chg="custSel modSld">
      <pc:chgData name="Nancy Kamau (2524904)" userId="db087e1e-c4cf-4aa2-b076-fde59b13b6c4" providerId="ADAL" clId="{B33091AC-1886-4FD4-BE54-09BA194D276E}" dt="2026-10-22T17:48:40.135" v="21" actId="20577"/>
      <pc:docMkLst>
        <pc:docMk/>
      </pc:docMkLst>
      <pc:sldChg chg="modSp mod">
        <pc:chgData name="Nancy Kamau (2524904)" userId="db087e1e-c4cf-4aa2-b076-fde59b13b6c4" providerId="ADAL" clId="{B33091AC-1886-4FD4-BE54-09BA194D276E}" dt="2026-10-22T17:47:39.606" v="20" actId="20577"/>
        <pc:sldMkLst>
          <pc:docMk/>
          <pc:sldMk cId="0" sldId="256"/>
        </pc:sldMkLst>
        <pc:spChg chg="mod">
          <ac:chgData name="Nancy Kamau (2524904)" userId="db087e1e-c4cf-4aa2-b076-fde59b13b6c4" providerId="ADAL" clId="{B33091AC-1886-4FD4-BE54-09BA194D276E}" dt="2026-10-22T17:47:39.606" v="20" actId="20577"/>
          <ac:spMkLst>
            <pc:docMk/>
            <pc:sldMk cId="0" sldId="256"/>
            <ac:spMk id="15" creationId="{00000000-0000-0000-0000-000000000000}"/>
          </ac:spMkLst>
        </pc:spChg>
      </pc:sldChg>
      <pc:sldChg chg="modSp mod">
        <pc:chgData name="Nancy Kamau (2524904)" userId="db087e1e-c4cf-4aa2-b076-fde59b13b6c4" providerId="ADAL" clId="{B33091AC-1886-4FD4-BE54-09BA194D276E}" dt="2026-10-22T17:48:40.135" v="21" actId="20577"/>
        <pc:sldMkLst>
          <pc:docMk/>
          <pc:sldMk cId="0" sldId="260"/>
        </pc:sldMkLst>
        <pc:spChg chg="mod">
          <ac:chgData name="Nancy Kamau (2524904)" userId="db087e1e-c4cf-4aa2-b076-fde59b13b6c4" providerId="ADAL" clId="{B33091AC-1886-4FD4-BE54-09BA194D276E}" dt="2026-10-22T17:48:40.135" v="21" actId="20577"/>
          <ac:spMkLst>
            <pc:docMk/>
            <pc:sldMk cId="0" sldId="260"/>
            <ac:spMk id="15" creationId="{00000000-0000-0000-0000-000000000000}"/>
          </ac:spMkLst>
        </pc:spChg>
      </pc:sldChg>
      <pc:sldChg chg="modSp mod">
        <pc:chgData name="Nancy Kamau (2524904)" userId="db087e1e-c4cf-4aa2-b076-fde59b13b6c4" providerId="ADAL" clId="{B33091AC-1886-4FD4-BE54-09BA194D276E}" dt="2026-10-20T11:10:09.325" v="2" actId="20577"/>
        <pc:sldMkLst>
          <pc:docMk/>
          <pc:sldMk cId="0" sldId="265"/>
        </pc:sldMkLst>
        <pc:spChg chg="mod">
          <ac:chgData name="Nancy Kamau (2524904)" userId="db087e1e-c4cf-4aa2-b076-fde59b13b6c4" providerId="ADAL" clId="{B33091AC-1886-4FD4-BE54-09BA194D276E}" dt="2026-10-20T11:10:09.325" v="2" actId="20577"/>
          <ac:spMkLst>
            <pc:docMk/>
            <pc:sldMk cId="0" sldId="265"/>
            <ac:spMk id="8" creationId="{00000000-0000-0000-0000-000000000000}"/>
          </ac:spMkLst>
        </pc:spChg>
      </pc:sldChg>
      <pc:sldChg chg="modSp mod">
        <pc:chgData name="Nancy Kamau (2524904)" userId="db087e1e-c4cf-4aa2-b076-fde59b13b6c4" providerId="ADAL" clId="{B33091AC-1886-4FD4-BE54-09BA194D276E}" dt="2026-10-20T11:11:56.706" v="4" actId="20577"/>
        <pc:sldMkLst>
          <pc:docMk/>
          <pc:sldMk cId="3640295498" sldId="267"/>
        </pc:sldMkLst>
        <pc:spChg chg="mod">
          <ac:chgData name="Nancy Kamau (2524904)" userId="db087e1e-c4cf-4aa2-b076-fde59b13b6c4" providerId="ADAL" clId="{B33091AC-1886-4FD4-BE54-09BA194D276E}" dt="2026-10-20T11:11:56.706" v="4" actId="20577"/>
          <ac:spMkLst>
            <pc:docMk/>
            <pc:sldMk cId="3640295498" sldId="267"/>
            <ac:spMk id="17" creationId="{00000000-0000-0000-0000-000000000000}"/>
          </ac:spMkLst>
        </pc:spChg>
      </pc:sldChg>
      <pc:sldChg chg="modSp mod">
        <pc:chgData name="Nancy Kamau (2524904)" userId="db087e1e-c4cf-4aa2-b076-fde59b13b6c4" providerId="ADAL" clId="{B33091AC-1886-4FD4-BE54-09BA194D276E}" dt="2026-10-20T11:09:50.653" v="1" actId="255"/>
        <pc:sldMkLst>
          <pc:docMk/>
          <pc:sldMk cId="622971834" sldId="268"/>
        </pc:sldMkLst>
        <pc:spChg chg="mod">
          <ac:chgData name="Nancy Kamau (2524904)" userId="db087e1e-c4cf-4aa2-b076-fde59b13b6c4" providerId="ADAL" clId="{B33091AC-1886-4FD4-BE54-09BA194D276E}" dt="2026-10-20T11:09:50.653" v="1" actId="255"/>
          <ac:spMkLst>
            <pc:docMk/>
            <pc:sldMk cId="622971834" sldId="268"/>
            <ac:spMk id="2"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10/22/2026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sv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6.sv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svg"/><Relationship Id="rId1" Type="http://schemas.openxmlformats.org/officeDocument/2006/relationships/slideLayout" Target="../slideLayouts/slideLayout7.xml"/><Relationship Id="rId4" Type="http://schemas.openxmlformats.org/officeDocument/2006/relationships/image" Target="../media/image4.sv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svg"/><Relationship Id="rId1" Type="http://schemas.openxmlformats.org/officeDocument/2006/relationships/slideLayout" Target="../slideLayouts/slideLayout7.xml"/><Relationship Id="rId4" Type="http://schemas.openxmlformats.org/officeDocument/2006/relationships/image" Target="../media/image4.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svg"/><Relationship Id="rId1" Type="http://schemas.openxmlformats.org/officeDocument/2006/relationships/slideLayout" Target="../slideLayouts/slideLayout7.xml"/><Relationship Id="rId4" Type="http://schemas.openxmlformats.org/officeDocument/2006/relationships/image" Target="../media/image4.svg"/></Relationships>
</file>

<file path=ppt/slides/_rels/slide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11.sv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11.sv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Layout" Target="../slideLayouts/slideLayout7.xml"/><Relationship Id="rId5" Type="http://schemas.openxmlformats.org/officeDocument/2006/relationships/image" Target="../media/image4.sv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3E8DC"/>
        </a:solidFill>
        <a:effectLst/>
      </p:bgPr>
    </p:bg>
    <p:spTree>
      <p:nvGrpSpPr>
        <p:cNvPr id="1" name=""/>
        <p:cNvGrpSpPr/>
        <p:nvPr/>
      </p:nvGrpSpPr>
      <p:grpSpPr>
        <a:xfrm>
          <a:off x="0" y="0"/>
          <a:ext cx="0" cy="0"/>
          <a:chOff x="0" y="0"/>
          <a:chExt cx="0" cy="0"/>
        </a:xfrm>
      </p:grpSpPr>
      <p:sp>
        <p:nvSpPr>
          <p:cNvPr id="2" name="Freeform 2"/>
          <p:cNvSpPr/>
          <p:nvPr/>
        </p:nvSpPr>
        <p:spPr>
          <a:xfrm>
            <a:off x="-829432" y="8332442"/>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IE"/>
          </a:p>
        </p:txBody>
      </p:sp>
      <p:sp>
        <p:nvSpPr>
          <p:cNvPr id="3" name="Freeform 3"/>
          <p:cNvSpPr/>
          <p:nvPr/>
        </p:nvSpPr>
        <p:spPr>
          <a:xfrm>
            <a:off x="15251189" y="-848964"/>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IE"/>
          </a:p>
        </p:txBody>
      </p:sp>
      <p:sp>
        <p:nvSpPr>
          <p:cNvPr id="4" name="Freeform 4"/>
          <p:cNvSpPr/>
          <p:nvPr/>
        </p:nvSpPr>
        <p:spPr>
          <a:xfrm flipV="1">
            <a:off x="16660507" y="6226943"/>
            <a:ext cx="1088816" cy="1615211"/>
          </a:xfrm>
          <a:custGeom>
            <a:avLst/>
            <a:gdLst/>
            <a:ahLst/>
            <a:cxnLst/>
            <a:rect l="l" t="t" r="r" b="b"/>
            <a:pathLst>
              <a:path w="1088816" h="1615211">
                <a:moveTo>
                  <a:pt x="0" y="1615211"/>
                </a:moveTo>
                <a:lnTo>
                  <a:pt x="1088817" y="1615211"/>
                </a:lnTo>
                <a:lnTo>
                  <a:pt x="1088817" y="0"/>
                </a:lnTo>
                <a:lnTo>
                  <a:pt x="0" y="0"/>
                </a:lnTo>
                <a:lnTo>
                  <a:pt x="0" y="1615211"/>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IE"/>
          </a:p>
        </p:txBody>
      </p:sp>
      <p:sp>
        <p:nvSpPr>
          <p:cNvPr id="5" name="Freeform 5"/>
          <p:cNvSpPr/>
          <p:nvPr/>
        </p:nvSpPr>
        <p:spPr>
          <a:xfrm>
            <a:off x="538676" y="2444846"/>
            <a:ext cx="1088816" cy="1615211"/>
          </a:xfrm>
          <a:custGeom>
            <a:avLst/>
            <a:gdLst/>
            <a:ahLst/>
            <a:cxnLst/>
            <a:rect l="l" t="t" r="r" b="b"/>
            <a:pathLst>
              <a:path w="1088816" h="1615211">
                <a:moveTo>
                  <a:pt x="0" y="0"/>
                </a:moveTo>
                <a:lnTo>
                  <a:pt x="1088817" y="0"/>
                </a:lnTo>
                <a:lnTo>
                  <a:pt x="1088817" y="1615211"/>
                </a:lnTo>
                <a:lnTo>
                  <a:pt x="0" y="161521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IE"/>
          </a:p>
        </p:txBody>
      </p:sp>
      <p:sp>
        <p:nvSpPr>
          <p:cNvPr id="6" name="Freeform 6"/>
          <p:cNvSpPr/>
          <p:nvPr/>
        </p:nvSpPr>
        <p:spPr>
          <a:xfrm>
            <a:off x="15002631" y="8332442"/>
            <a:ext cx="4626810" cy="4021469"/>
          </a:xfrm>
          <a:custGeom>
            <a:avLst/>
            <a:gdLst/>
            <a:ahLst/>
            <a:cxnLst/>
            <a:rect l="l" t="t" r="r" b="b"/>
            <a:pathLst>
              <a:path w="4626810" h="4021469">
                <a:moveTo>
                  <a:pt x="0" y="0"/>
                </a:moveTo>
                <a:lnTo>
                  <a:pt x="4626811" y="0"/>
                </a:lnTo>
                <a:lnTo>
                  <a:pt x="4626811" y="4021469"/>
                </a:lnTo>
                <a:lnTo>
                  <a:pt x="0" y="4021469"/>
                </a:lnTo>
                <a:lnTo>
                  <a:pt x="0" y="0"/>
                </a:lnTo>
                <a:close/>
              </a:path>
            </a:pathLst>
          </a:custGeom>
          <a:blipFill>
            <a:blip r:embed="rId4"/>
            <a:stretch>
              <a:fillRect/>
            </a:stretch>
          </a:blipFill>
        </p:spPr>
        <p:txBody>
          <a:bodyPr/>
          <a:lstStyle/>
          <a:p>
            <a:endParaRPr lang="en-IE"/>
          </a:p>
        </p:txBody>
      </p:sp>
      <p:sp>
        <p:nvSpPr>
          <p:cNvPr id="7" name="Freeform 7"/>
          <p:cNvSpPr/>
          <p:nvPr/>
        </p:nvSpPr>
        <p:spPr>
          <a:xfrm flipH="1" flipV="1">
            <a:off x="-1341442" y="-2066911"/>
            <a:ext cx="4626810" cy="4021469"/>
          </a:xfrm>
          <a:custGeom>
            <a:avLst/>
            <a:gdLst/>
            <a:ahLst/>
            <a:cxnLst/>
            <a:rect l="l" t="t" r="r" b="b"/>
            <a:pathLst>
              <a:path w="4626810" h="4021469">
                <a:moveTo>
                  <a:pt x="4626811" y="4021469"/>
                </a:moveTo>
                <a:lnTo>
                  <a:pt x="0" y="4021469"/>
                </a:lnTo>
                <a:lnTo>
                  <a:pt x="0" y="0"/>
                </a:lnTo>
                <a:lnTo>
                  <a:pt x="4626811" y="0"/>
                </a:lnTo>
                <a:lnTo>
                  <a:pt x="4626811" y="4021469"/>
                </a:lnTo>
                <a:close/>
              </a:path>
            </a:pathLst>
          </a:custGeom>
          <a:blipFill>
            <a:blip r:embed="rId4"/>
            <a:stretch>
              <a:fillRect/>
            </a:stretch>
          </a:blipFill>
        </p:spPr>
        <p:txBody>
          <a:bodyPr/>
          <a:lstStyle/>
          <a:p>
            <a:endParaRPr lang="en-IE"/>
          </a:p>
        </p:txBody>
      </p:sp>
      <p:sp>
        <p:nvSpPr>
          <p:cNvPr id="8" name="TextBox 8"/>
          <p:cNvSpPr txBox="1"/>
          <p:nvPr/>
        </p:nvSpPr>
        <p:spPr>
          <a:xfrm>
            <a:off x="5257800" y="565581"/>
            <a:ext cx="4114800" cy="3997697"/>
          </a:xfrm>
          <a:prstGeom prst="rect">
            <a:avLst/>
          </a:prstGeom>
        </p:spPr>
        <p:txBody>
          <a:bodyPr wrap="square" lIns="0" tIns="0" rIns="0" bIns="0" rtlCol="0" anchor="t">
            <a:spAutoFit/>
          </a:bodyPr>
          <a:lstStyle/>
          <a:p>
            <a:pPr algn="ctr">
              <a:lnSpc>
                <a:spcPts val="40348"/>
              </a:lnSpc>
              <a:spcBef>
                <a:spcPct val="0"/>
              </a:spcBef>
            </a:pPr>
            <a:r>
              <a:rPr lang="en-US" sz="3600" spc="-374" dirty="0">
                <a:solidFill>
                  <a:srgbClr val="2D2D2D"/>
                </a:solidFill>
                <a:latin typeface="Arial Black" panose="020B0A04020102020204" pitchFamily="34" charset="0"/>
                <a:ea typeface="Anton"/>
                <a:cs typeface="Anton"/>
                <a:sym typeface="Anton"/>
              </a:rPr>
              <a:t>Social Worker</a:t>
            </a:r>
          </a:p>
        </p:txBody>
      </p:sp>
      <p:sp>
        <p:nvSpPr>
          <p:cNvPr id="9" name="Freeform 9"/>
          <p:cNvSpPr/>
          <p:nvPr/>
        </p:nvSpPr>
        <p:spPr>
          <a:xfrm>
            <a:off x="14084007" y="318857"/>
            <a:ext cx="2260263" cy="2108209"/>
          </a:xfrm>
          <a:custGeom>
            <a:avLst/>
            <a:gdLst/>
            <a:ahLst/>
            <a:cxnLst/>
            <a:rect l="l" t="t" r="r" b="b"/>
            <a:pathLst>
              <a:path w="2260263" h="2108209">
                <a:moveTo>
                  <a:pt x="0" y="0"/>
                </a:moveTo>
                <a:lnTo>
                  <a:pt x="2260263" y="0"/>
                </a:lnTo>
                <a:lnTo>
                  <a:pt x="2260263" y="2108209"/>
                </a:lnTo>
                <a:lnTo>
                  <a:pt x="0" y="2108209"/>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IE"/>
          </a:p>
        </p:txBody>
      </p:sp>
      <p:sp>
        <p:nvSpPr>
          <p:cNvPr id="10" name="Freeform 10"/>
          <p:cNvSpPr/>
          <p:nvPr/>
        </p:nvSpPr>
        <p:spPr>
          <a:xfrm>
            <a:off x="2321955" y="7842154"/>
            <a:ext cx="1926827" cy="1797205"/>
          </a:xfrm>
          <a:custGeom>
            <a:avLst/>
            <a:gdLst/>
            <a:ahLst/>
            <a:cxnLst/>
            <a:rect l="l" t="t" r="r" b="b"/>
            <a:pathLst>
              <a:path w="1926827" h="1797205">
                <a:moveTo>
                  <a:pt x="0" y="0"/>
                </a:moveTo>
                <a:lnTo>
                  <a:pt x="1926828" y="0"/>
                </a:lnTo>
                <a:lnTo>
                  <a:pt x="1926828" y="1797205"/>
                </a:lnTo>
                <a:lnTo>
                  <a:pt x="0" y="1797205"/>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IE"/>
          </a:p>
        </p:txBody>
      </p:sp>
      <p:sp>
        <p:nvSpPr>
          <p:cNvPr id="15" name="TextBox 15"/>
          <p:cNvSpPr txBox="1"/>
          <p:nvPr/>
        </p:nvSpPr>
        <p:spPr>
          <a:xfrm>
            <a:off x="5871123" y="1252520"/>
            <a:ext cx="6126029" cy="2152320"/>
          </a:xfrm>
          <a:prstGeom prst="rect">
            <a:avLst/>
          </a:prstGeom>
          <a:solidFill>
            <a:schemeClr val="accent6">
              <a:lumMod val="60000"/>
              <a:lumOff val="40000"/>
            </a:schemeClr>
          </a:solidFill>
        </p:spPr>
        <p:txBody>
          <a:bodyPr wrap="square" lIns="0" tIns="0" rIns="0" bIns="0" rtlCol="0" anchor="t">
            <a:spAutoFit/>
          </a:bodyPr>
          <a:lstStyle/>
          <a:p>
            <a:pPr>
              <a:lnSpc>
                <a:spcPts val="3359"/>
              </a:lnSpc>
              <a:spcBef>
                <a:spcPct val="0"/>
              </a:spcBef>
            </a:pPr>
            <a:r>
              <a:rPr lang="en-US" sz="2400" b="1" spc="-31" dirty="0">
                <a:solidFill>
                  <a:srgbClr val="2D2D2D"/>
                </a:solidFill>
                <a:ea typeface="Gill Sans Light"/>
                <a:cs typeface="Gill Sans Light"/>
                <a:sym typeface="Gill Sans Light"/>
              </a:rPr>
              <a:t>Module : LCHS4009 Professional Development within Health and Social Care</a:t>
            </a:r>
          </a:p>
          <a:p>
            <a:pPr>
              <a:lnSpc>
                <a:spcPts val="3359"/>
              </a:lnSpc>
              <a:spcBef>
                <a:spcPct val="0"/>
              </a:spcBef>
            </a:pPr>
            <a:r>
              <a:rPr lang="en-US" sz="2400" b="1" spc="-31" dirty="0">
                <a:solidFill>
                  <a:srgbClr val="2D2D2D"/>
                </a:solidFill>
                <a:ea typeface="Gill Sans Light"/>
                <a:cs typeface="Gill Sans Light"/>
                <a:sym typeface="Gill Sans Light"/>
              </a:rPr>
              <a:t>Student Name: Nancy N Kamau</a:t>
            </a:r>
          </a:p>
          <a:p>
            <a:pPr>
              <a:lnSpc>
                <a:spcPts val="3359"/>
              </a:lnSpc>
              <a:spcBef>
                <a:spcPct val="0"/>
              </a:spcBef>
            </a:pPr>
            <a:r>
              <a:rPr lang="en-US" sz="2400" b="1" spc="-31" dirty="0">
                <a:solidFill>
                  <a:srgbClr val="2D2D2D"/>
                </a:solidFill>
                <a:ea typeface="Gill Sans Light"/>
                <a:cs typeface="Gill Sans Light"/>
                <a:sym typeface="Gill Sans Light"/>
              </a:rPr>
              <a:t>Student Number: 2524904</a:t>
            </a:r>
          </a:p>
          <a:p>
            <a:pPr>
              <a:lnSpc>
                <a:spcPts val="3359"/>
              </a:lnSpc>
              <a:spcBef>
                <a:spcPct val="0"/>
              </a:spcBef>
            </a:pPr>
            <a:r>
              <a:rPr lang="en-US" sz="2400" b="1" spc="-31" dirty="0">
                <a:solidFill>
                  <a:srgbClr val="2D2D2D"/>
                </a:solidFill>
                <a:ea typeface="Gill Sans Light"/>
                <a:cs typeface="Gill Sans Light"/>
                <a:sym typeface="Gill Sans Light"/>
              </a:rPr>
              <a:t>Lecturer Name: Arif Ahmed</a:t>
            </a:r>
          </a:p>
        </p:txBody>
      </p:sp>
      <p:sp>
        <p:nvSpPr>
          <p:cNvPr id="17" name="Rectangle 16"/>
          <p:cNvSpPr/>
          <p:nvPr/>
        </p:nvSpPr>
        <p:spPr>
          <a:xfrm>
            <a:off x="6021998" y="4527796"/>
            <a:ext cx="5706306" cy="707886"/>
          </a:xfrm>
          <a:prstGeom prst="rect">
            <a:avLst/>
          </a:prstGeom>
          <a:solidFill>
            <a:schemeClr val="bg2">
              <a:lumMod val="75000"/>
            </a:schemeClr>
          </a:solidFill>
        </p:spPr>
        <p:txBody>
          <a:bodyPr wrap="none">
            <a:spAutoFit/>
          </a:bodyPr>
          <a:lstStyle/>
          <a:p>
            <a:pPr algn="ctr"/>
            <a:r>
              <a:rPr lang="en-US" sz="4000" b="1" dirty="0"/>
              <a:t>A Personal SWOT Analysis</a:t>
            </a:r>
          </a:p>
        </p:txBody>
      </p:sp>
      <p:pic>
        <p:nvPicPr>
          <p:cNvPr id="18" name="Picture 17">
            <a:extLst>
              <a:ext uri="{FF2B5EF4-FFF2-40B4-BE49-F238E27FC236}">
                <a16:creationId xmlns:a16="http://schemas.microsoft.com/office/drawing/2014/main" id="{EE5611A2-C6D9-B8AD-4740-56565A4D59BB}"/>
              </a:ext>
            </a:extLst>
          </p:cNvPr>
          <p:cNvPicPr>
            <a:picLocks noChangeAspect="1"/>
          </p:cNvPicPr>
          <p:nvPr/>
        </p:nvPicPr>
        <p:blipFill>
          <a:blip r:embed="rId6"/>
          <a:stretch>
            <a:fillRect/>
          </a:stretch>
        </p:blipFill>
        <p:spPr>
          <a:xfrm>
            <a:off x="-720475" y="-571380"/>
            <a:ext cx="3042430" cy="121902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3E8DC"/>
        </a:solidFill>
        <a:effectLst/>
      </p:bgPr>
    </p:bg>
    <p:spTree>
      <p:nvGrpSpPr>
        <p:cNvPr id="1" name=""/>
        <p:cNvGrpSpPr/>
        <p:nvPr/>
      </p:nvGrpSpPr>
      <p:grpSpPr>
        <a:xfrm>
          <a:off x="0" y="0"/>
          <a:ext cx="0" cy="0"/>
          <a:chOff x="0" y="0"/>
          <a:chExt cx="0" cy="0"/>
        </a:xfrm>
      </p:grpSpPr>
      <p:sp>
        <p:nvSpPr>
          <p:cNvPr id="2" name="Freeform 2"/>
          <p:cNvSpPr/>
          <p:nvPr/>
        </p:nvSpPr>
        <p:spPr>
          <a:xfrm>
            <a:off x="15460199" y="7905312"/>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IE"/>
          </a:p>
        </p:txBody>
      </p:sp>
      <p:sp>
        <p:nvSpPr>
          <p:cNvPr id="4" name="Freeform 4"/>
          <p:cNvSpPr/>
          <p:nvPr/>
        </p:nvSpPr>
        <p:spPr>
          <a:xfrm flipH="1" flipV="1">
            <a:off x="-1341442" y="-2066911"/>
            <a:ext cx="4626810" cy="4021469"/>
          </a:xfrm>
          <a:custGeom>
            <a:avLst/>
            <a:gdLst/>
            <a:ahLst/>
            <a:cxnLst/>
            <a:rect l="l" t="t" r="r" b="b"/>
            <a:pathLst>
              <a:path w="4626810" h="4021469">
                <a:moveTo>
                  <a:pt x="4626811" y="4021469"/>
                </a:moveTo>
                <a:lnTo>
                  <a:pt x="0" y="4021469"/>
                </a:lnTo>
                <a:lnTo>
                  <a:pt x="0" y="0"/>
                </a:lnTo>
                <a:lnTo>
                  <a:pt x="4626811" y="0"/>
                </a:lnTo>
                <a:lnTo>
                  <a:pt x="4626811" y="4021469"/>
                </a:lnTo>
                <a:close/>
              </a:path>
            </a:pathLst>
          </a:custGeom>
          <a:blipFill>
            <a:blip r:embed="rId3"/>
            <a:stretch>
              <a:fillRect/>
            </a:stretch>
          </a:blipFill>
        </p:spPr>
        <p:txBody>
          <a:bodyPr/>
          <a:lstStyle/>
          <a:p>
            <a:endParaRPr lang="en-IE"/>
          </a:p>
        </p:txBody>
      </p:sp>
      <p:sp>
        <p:nvSpPr>
          <p:cNvPr id="5" name="Freeform 5"/>
          <p:cNvSpPr/>
          <p:nvPr/>
        </p:nvSpPr>
        <p:spPr>
          <a:xfrm flipH="1">
            <a:off x="16619834" y="1028700"/>
            <a:ext cx="616388" cy="365350"/>
          </a:xfrm>
          <a:custGeom>
            <a:avLst/>
            <a:gdLst/>
            <a:ahLst/>
            <a:cxnLst/>
            <a:rect l="l" t="t" r="r" b="b"/>
            <a:pathLst>
              <a:path w="616388" h="365350">
                <a:moveTo>
                  <a:pt x="616387" y="0"/>
                </a:moveTo>
                <a:lnTo>
                  <a:pt x="0" y="0"/>
                </a:lnTo>
                <a:lnTo>
                  <a:pt x="0" y="365350"/>
                </a:lnTo>
                <a:lnTo>
                  <a:pt x="616387" y="365350"/>
                </a:lnTo>
                <a:lnTo>
                  <a:pt x="616387"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IE"/>
          </a:p>
        </p:txBody>
      </p:sp>
      <p:sp>
        <p:nvSpPr>
          <p:cNvPr id="7" name="TextBox 7"/>
          <p:cNvSpPr txBox="1"/>
          <p:nvPr/>
        </p:nvSpPr>
        <p:spPr>
          <a:xfrm>
            <a:off x="0" y="-56177"/>
            <a:ext cx="7162800" cy="1974900"/>
          </a:xfrm>
          <a:prstGeom prst="rect">
            <a:avLst/>
          </a:prstGeom>
          <a:solidFill>
            <a:schemeClr val="accent6">
              <a:lumMod val="75000"/>
            </a:schemeClr>
          </a:solidFill>
        </p:spPr>
        <p:txBody>
          <a:bodyPr wrap="square" lIns="0" tIns="0" rIns="0" bIns="0" rtlCol="0" anchor="t">
            <a:spAutoFit/>
          </a:bodyPr>
          <a:lstStyle/>
          <a:p>
            <a:pPr algn="ctr">
              <a:lnSpc>
                <a:spcPts val="15400"/>
              </a:lnSpc>
              <a:spcBef>
                <a:spcPct val="0"/>
              </a:spcBef>
            </a:pPr>
            <a:r>
              <a:rPr lang="en-US" sz="6600" b="1" spc="-143" dirty="0">
                <a:solidFill>
                  <a:srgbClr val="2D2D2D"/>
                </a:solidFill>
                <a:latin typeface="+mj-lt"/>
                <a:ea typeface="Anton"/>
                <a:cs typeface="Anton"/>
                <a:sym typeface="Anton"/>
              </a:rPr>
              <a:t>MY CHOSEN CAREER</a:t>
            </a:r>
          </a:p>
        </p:txBody>
      </p:sp>
      <p:sp>
        <p:nvSpPr>
          <p:cNvPr id="8" name="TextBox 8"/>
          <p:cNvSpPr txBox="1"/>
          <p:nvPr/>
        </p:nvSpPr>
        <p:spPr>
          <a:xfrm>
            <a:off x="654016" y="2628900"/>
            <a:ext cx="6324600" cy="2165849"/>
          </a:xfrm>
          <a:prstGeom prst="rect">
            <a:avLst/>
          </a:prstGeom>
          <a:solidFill>
            <a:schemeClr val="bg2">
              <a:lumMod val="75000"/>
            </a:schemeClr>
          </a:solidFill>
        </p:spPr>
        <p:txBody>
          <a:bodyPr wrap="square" lIns="0" tIns="0" rIns="0" bIns="0" rtlCol="0" anchor="t">
            <a:spAutoFit/>
          </a:bodyPr>
          <a:lstStyle/>
          <a:p>
            <a:pPr>
              <a:lnSpc>
                <a:spcPts val="3359"/>
              </a:lnSpc>
              <a:spcBef>
                <a:spcPct val="0"/>
              </a:spcBef>
            </a:pPr>
            <a:r>
              <a:rPr lang="en-US" sz="2800" b="1" spc="-31" dirty="0">
                <a:solidFill>
                  <a:srgbClr val="2D2D2D"/>
                </a:solidFill>
                <a:ea typeface="Gill Sans Light"/>
                <a:cs typeface="Gill Sans Light"/>
                <a:sym typeface="Gill Sans Light"/>
              </a:rPr>
              <a:t>Role: </a:t>
            </a:r>
            <a:r>
              <a:rPr lang="en-US" sz="2800" spc="-31" dirty="0">
                <a:solidFill>
                  <a:srgbClr val="2D2D2D"/>
                </a:solidFill>
                <a:ea typeface="Gill Sans Light"/>
                <a:cs typeface="Gill Sans Light"/>
                <a:sym typeface="Gill Sans Light"/>
              </a:rPr>
              <a:t>Social Worker (Children and Families Team)</a:t>
            </a:r>
          </a:p>
          <a:p>
            <a:pPr>
              <a:lnSpc>
                <a:spcPts val="3359"/>
              </a:lnSpc>
              <a:spcBef>
                <a:spcPct val="0"/>
              </a:spcBef>
            </a:pPr>
            <a:r>
              <a:rPr lang="en-US" sz="2800" b="1" spc="-31" dirty="0">
                <a:solidFill>
                  <a:srgbClr val="2D2D2D"/>
                </a:solidFill>
                <a:ea typeface="Gill Sans Light"/>
                <a:cs typeface="Gill Sans Light"/>
                <a:sym typeface="Gill Sans Light"/>
              </a:rPr>
              <a:t>Employer: </a:t>
            </a:r>
            <a:r>
              <a:rPr lang="en-US" sz="2800" spc="-31" dirty="0">
                <a:solidFill>
                  <a:srgbClr val="2D2D2D"/>
                </a:solidFill>
                <a:ea typeface="Gill Sans Light"/>
                <a:cs typeface="Gill Sans Light"/>
                <a:sym typeface="Gill Sans Light"/>
              </a:rPr>
              <a:t>Dumfries and Galloway Council</a:t>
            </a:r>
          </a:p>
          <a:p>
            <a:pPr>
              <a:lnSpc>
                <a:spcPts val="3359"/>
              </a:lnSpc>
              <a:spcBef>
                <a:spcPct val="0"/>
              </a:spcBef>
            </a:pPr>
            <a:r>
              <a:rPr lang="en-US" sz="2800" b="1" spc="-31" dirty="0">
                <a:solidFill>
                  <a:srgbClr val="2D2D2D"/>
                </a:solidFill>
                <a:ea typeface="Gill Sans Light"/>
                <a:cs typeface="Gill Sans Light"/>
                <a:sym typeface="Gill Sans Light"/>
              </a:rPr>
              <a:t>Source: </a:t>
            </a:r>
            <a:r>
              <a:rPr lang="en-US" sz="2800" spc="-31" dirty="0">
                <a:solidFill>
                  <a:srgbClr val="2D2D2D"/>
                </a:solidFill>
                <a:ea typeface="Gill Sans Light"/>
                <a:cs typeface="Gill Sans Light"/>
                <a:sym typeface="Gill Sans Light"/>
              </a:rPr>
              <a:t>Live job advert from Forces Families Jobs (DGA13697), posted 10 October 2026.</a:t>
            </a:r>
          </a:p>
        </p:txBody>
      </p:sp>
      <p:sp>
        <p:nvSpPr>
          <p:cNvPr id="11" name="Freeform 11"/>
          <p:cNvSpPr/>
          <p:nvPr/>
        </p:nvSpPr>
        <p:spPr>
          <a:xfrm>
            <a:off x="14054830" y="8403585"/>
            <a:ext cx="2810738" cy="2621652"/>
          </a:xfrm>
          <a:custGeom>
            <a:avLst/>
            <a:gdLst/>
            <a:ahLst/>
            <a:cxnLst/>
            <a:rect l="l" t="t" r="r" b="b"/>
            <a:pathLst>
              <a:path w="2810738" h="2621652">
                <a:moveTo>
                  <a:pt x="0" y="0"/>
                </a:moveTo>
                <a:lnTo>
                  <a:pt x="2810738" y="0"/>
                </a:lnTo>
                <a:lnTo>
                  <a:pt x="2810738" y="2621652"/>
                </a:lnTo>
                <a:lnTo>
                  <a:pt x="0" y="2621652"/>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IE"/>
          </a:p>
        </p:txBody>
      </p:sp>
      <p:sp>
        <p:nvSpPr>
          <p:cNvPr id="14" name="Rectangle 13"/>
          <p:cNvSpPr/>
          <p:nvPr/>
        </p:nvSpPr>
        <p:spPr>
          <a:xfrm>
            <a:off x="8229600" y="1211375"/>
            <a:ext cx="8001000" cy="8156079"/>
          </a:xfrm>
          <a:prstGeom prst="rect">
            <a:avLst/>
          </a:prstGeom>
          <a:solidFill>
            <a:schemeClr val="accent2">
              <a:lumMod val="40000"/>
              <a:lumOff val="60000"/>
            </a:schemeClr>
          </a:solidFill>
        </p:spPr>
        <p:txBody>
          <a:bodyPr wrap="square">
            <a:spAutoFit/>
          </a:bodyPr>
          <a:lstStyle/>
          <a:p>
            <a:r>
              <a:rPr lang="en-US" sz="2800" b="1" dirty="0"/>
              <a:t>Key Role Requirements:</a:t>
            </a:r>
          </a:p>
          <a:p>
            <a:endParaRPr lang="en-US" sz="2400" dirty="0"/>
          </a:p>
          <a:p>
            <a:pPr marL="342900" indent="-342900">
              <a:buFont typeface="Arial" panose="020B0604020202020204" pitchFamily="34" charset="0"/>
              <a:buChar char="•"/>
            </a:pPr>
            <a:r>
              <a:rPr lang="en-US" sz="2800" dirty="0"/>
              <a:t>Registered Social Worker with Social Work England and a Degree in Social Work.</a:t>
            </a:r>
          </a:p>
          <a:p>
            <a:pPr marL="342900" indent="-342900">
              <a:buFont typeface="Arial" panose="020B0604020202020204" pitchFamily="34" charset="0"/>
              <a:buChar char="•"/>
            </a:pPr>
            <a:endParaRPr lang="en-US" sz="2800" dirty="0"/>
          </a:p>
          <a:p>
            <a:pPr marL="342900" indent="-342900">
              <a:buFont typeface="Arial" panose="020B0604020202020204" pitchFamily="34" charset="0"/>
              <a:buChar char="•"/>
            </a:pPr>
            <a:r>
              <a:rPr lang="en-US" sz="2800" dirty="0"/>
              <a:t>Strong communication skills to develop effective relationships with children, families, colleagues and other agencies.</a:t>
            </a:r>
          </a:p>
          <a:p>
            <a:pPr marL="342900" indent="-342900">
              <a:buFont typeface="Arial" panose="020B0604020202020204" pitchFamily="34" charset="0"/>
              <a:buChar char="•"/>
            </a:pPr>
            <a:endParaRPr lang="en-US" sz="2800" dirty="0"/>
          </a:p>
          <a:p>
            <a:pPr marL="342900" indent="-342900">
              <a:buFont typeface="Arial" panose="020B0604020202020204" pitchFamily="34" charset="0"/>
              <a:buChar char="•"/>
            </a:pPr>
            <a:r>
              <a:rPr lang="en-US" sz="2800" dirty="0"/>
              <a:t>The ability to assess risk, identify needs and develop effective care plans through a Signs of Safety framework.</a:t>
            </a:r>
          </a:p>
          <a:p>
            <a:pPr marL="342900" indent="-342900">
              <a:buFont typeface="Arial" panose="020B0604020202020204" pitchFamily="34" charset="0"/>
              <a:buChar char="•"/>
            </a:pPr>
            <a:endParaRPr lang="en-US" sz="2800" dirty="0"/>
          </a:p>
          <a:p>
            <a:pPr marL="342900" indent="-342900">
              <a:buFont typeface="Arial" panose="020B0604020202020204" pitchFamily="34" charset="0"/>
              <a:buChar char="•"/>
            </a:pPr>
            <a:r>
              <a:rPr lang="en-US" sz="2800" dirty="0"/>
              <a:t>An ability to be resilient and to cope with a high and unpredictable workload in a Children and Families team.</a:t>
            </a:r>
          </a:p>
          <a:p>
            <a:pPr marL="342900" indent="-342900">
              <a:buFont typeface="Arial" panose="020B0604020202020204" pitchFamily="34" charset="0"/>
              <a:buChar char="•"/>
            </a:pPr>
            <a:endParaRPr lang="en-US" sz="2800" dirty="0"/>
          </a:p>
          <a:p>
            <a:pPr marL="342900" indent="-342900">
              <a:buFont typeface="Arial" panose="020B0604020202020204" pitchFamily="34" charset="0"/>
              <a:buChar char="•"/>
            </a:pPr>
            <a:r>
              <a:rPr lang="en-US" sz="2800" dirty="0"/>
              <a:t>A strong commitment to protecting and promoting the welfare of children and young people.</a:t>
            </a:r>
          </a:p>
        </p:txBody>
      </p:sp>
      <p:pic>
        <p:nvPicPr>
          <p:cNvPr id="16" name="Picture 15"/>
          <p:cNvPicPr>
            <a:picLocks noChangeAspect="1"/>
          </p:cNvPicPr>
          <p:nvPr/>
        </p:nvPicPr>
        <p:blipFill>
          <a:blip r:embed="rId6"/>
          <a:stretch>
            <a:fillRect/>
          </a:stretch>
        </p:blipFill>
        <p:spPr>
          <a:xfrm>
            <a:off x="685800" y="5067300"/>
            <a:ext cx="6310745" cy="4194504"/>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3E8DC"/>
        </a:solidFill>
        <a:effectLst/>
      </p:bgPr>
    </p:bg>
    <p:spTree>
      <p:nvGrpSpPr>
        <p:cNvPr id="1" name=""/>
        <p:cNvGrpSpPr/>
        <p:nvPr/>
      </p:nvGrpSpPr>
      <p:grpSpPr>
        <a:xfrm>
          <a:off x="0" y="0"/>
          <a:ext cx="0" cy="0"/>
          <a:chOff x="0" y="0"/>
          <a:chExt cx="0" cy="0"/>
        </a:xfrm>
      </p:grpSpPr>
      <p:sp>
        <p:nvSpPr>
          <p:cNvPr id="10" name="TextBox 10"/>
          <p:cNvSpPr txBox="1"/>
          <p:nvPr/>
        </p:nvSpPr>
        <p:spPr>
          <a:xfrm>
            <a:off x="-76200" y="0"/>
            <a:ext cx="8488850" cy="1704634"/>
          </a:xfrm>
          <a:prstGeom prst="rect">
            <a:avLst/>
          </a:prstGeom>
          <a:solidFill>
            <a:schemeClr val="accent6">
              <a:lumMod val="75000"/>
            </a:schemeClr>
          </a:solidFill>
        </p:spPr>
        <p:txBody>
          <a:bodyPr lIns="0" tIns="0" rIns="0" bIns="0" rtlCol="0" anchor="t">
            <a:spAutoFit/>
          </a:bodyPr>
          <a:lstStyle/>
          <a:p>
            <a:pPr algn="ctr">
              <a:lnSpc>
                <a:spcPts val="15400"/>
              </a:lnSpc>
              <a:spcBef>
                <a:spcPct val="0"/>
              </a:spcBef>
            </a:pPr>
            <a:r>
              <a:rPr lang="en-US" sz="6600" b="1" spc="-143" dirty="0">
                <a:solidFill>
                  <a:srgbClr val="2D2D2D"/>
                </a:solidFill>
                <a:latin typeface="+mj-lt"/>
                <a:ea typeface="Anton"/>
                <a:cs typeface="Anton"/>
                <a:sym typeface="Anton"/>
              </a:rPr>
              <a:t>SWOT Analysis Overview</a:t>
            </a:r>
          </a:p>
        </p:txBody>
      </p:sp>
      <p:sp>
        <p:nvSpPr>
          <p:cNvPr id="11" name="TextBox 11"/>
          <p:cNvSpPr txBox="1"/>
          <p:nvPr/>
        </p:nvSpPr>
        <p:spPr>
          <a:xfrm>
            <a:off x="152400" y="1933234"/>
            <a:ext cx="8031650" cy="2588337"/>
          </a:xfrm>
          <a:prstGeom prst="rect">
            <a:avLst/>
          </a:prstGeom>
          <a:solidFill>
            <a:schemeClr val="bg1"/>
          </a:solidFill>
        </p:spPr>
        <p:txBody>
          <a:bodyPr wrap="square" lIns="0" tIns="0" rIns="0" bIns="0" rtlCol="0" anchor="t">
            <a:spAutoFit/>
          </a:bodyPr>
          <a:lstStyle/>
          <a:p>
            <a:pPr algn="just">
              <a:lnSpc>
                <a:spcPts val="3359"/>
              </a:lnSpc>
              <a:spcBef>
                <a:spcPct val="0"/>
              </a:spcBef>
            </a:pPr>
            <a:r>
              <a:rPr lang="en-US" sz="2400" b="1" spc="-31" dirty="0">
                <a:solidFill>
                  <a:srgbClr val="2D2D2D"/>
                </a:solidFill>
                <a:ea typeface="Gill Sans Light"/>
                <a:cs typeface="Gill Sans Light"/>
                <a:sym typeface="Gill Sans Light"/>
              </a:rPr>
              <a:t>1. What is a SWOT Analysis?</a:t>
            </a:r>
          </a:p>
          <a:p>
            <a:pPr algn="just">
              <a:lnSpc>
                <a:spcPts val="3359"/>
              </a:lnSpc>
              <a:spcBef>
                <a:spcPct val="0"/>
              </a:spcBef>
            </a:pPr>
            <a:r>
              <a:rPr lang="en-US" sz="2400" spc="-31" dirty="0">
                <a:solidFill>
                  <a:srgbClr val="2D2D2D"/>
                </a:solidFill>
                <a:ea typeface="Gill Sans Light"/>
                <a:cs typeface="Gill Sans Light"/>
                <a:sym typeface="Gill Sans Light"/>
              </a:rPr>
              <a:t>SWOT is a strategic planning tool that assesses Strengths, Weaknesses, Opportunities, and Threats of a project or individual's career development. It has been extensively used in health and social care for the purposes of reflective practice and planning for professional development (</a:t>
            </a:r>
            <a:r>
              <a:rPr lang="en-US" sz="2400" spc="-31" dirty="0" err="1">
                <a:solidFill>
                  <a:srgbClr val="2D2D2D"/>
                </a:solidFill>
                <a:ea typeface="Gill Sans Light"/>
                <a:cs typeface="Gill Sans Light"/>
                <a:sym typeface="Gill Sans Light"/>
              </a:rPr>
              <a:t>Gopee</a:t>
            </a:r>
            <a:r>
              <a:rPr lang="en-US" sz="2400" spc="-31" dirty="0">
                <a:solidFill>
                  <a:srgbClr val="2D2D2D"/>
                </a:solidFill>
                <a:ea typeface="Gill Sans Light"/>
                <a:cs typeface="Gill Sans Light"/>
                <a:sym typeface="Gill Sans Light"/>
              </a:rPr>
              <a:t>, 2015).</a:t>
            </a:r>
          </a:p>
        </p:txBody>
      </p:sp>
      <p:sp>
        <p:nvSpPr>
          <p:cNvPr id="14" name="TextBox 11"/>
          <p:cNvSpPr txBox="1"/>
          <p:nvPr/>
        </p:nvSpPr>
        <p:spPr>
          <a:xfrm>
            <a:off x="152400" y="4750171"/>
            <a:ext cx="8038577" cy="2588337"/>
          </a:xfrm>
          <a:prstGeom prst="rect">
            <a:avLst/>
          </a:prstGeom>
          <a:solidFill>
            <a:schemeClr val="bg2">
              <a:lumMod val="75000"/>
            </a:schemeClr>
          </a:solidFill>
        </p:spPr>
        <p:txBody>
          <a:bodyPr wrap="square" lIns="0" tIns="0" rIns="0" bIns="0" rtlCol="0" anchor="t">
            <a:spAutoFit/>
          </a:bodyPr>
          <a:lstStyle/>
          <a:p>
            <a:pPr algn="just">
              <a:lnSpc>
                <a:spcPts val="3359"/>
              </a:lnSpc>
              <a:spcBef>
                <a:spcPct val="0"/>
              </a:spcBef>
            </a:pPr>
            <a:r>
              <a:rPr lang="en-US" sz="2400" b="1" spc="-31" dirty="0">
                <a:solidFill>
                  <a:srgbClr val="2D2D2D"/>
                </a:solidFill>
                <a:ea typeface="Gill Sans Light"/>
                <a:cs typeface="Gill Sans Light"/>
                <a:sym typeface="Gill Sans Light"/>
              </a:rPr>
              <a:t>2. Purpose of This Analysis</a:t>
            </a:r>
          </a:p>
          <a:p>
            <a:pPr algn="just">
              <a:lnSpc>
                <a:spcPts val="3359"/>
              </a:lnSpc>
              <a:spcBef>
                <a:spcPct val="0"/>
              </a:spcBef>
            </a:pPr>
            <a:r>
              <a:rPr lang="en-US" sz="2400" spc="-31" dirty="0">
                <a:solidFill>
                  <a:srgbClr val="2D2D2D"/>
                </a:solidFill>
                <a:ea typeface="Gill Sans Light"/>
                <a:cs typeface="Gill Sans Light"/>
                <a:sym typeface="Gill Sans Light"/>
              </a:rPr>
              <a:t>The framework helps me to critically explore my preparedness to work as a Children and Families Social Worker. It allows me to </a:t>
            </a:r>
            <a:r>
              <a:rPr lang="en-US" sz="2400" spc="-31" dirty="0" err="1">
                <a:solidFill>
                  <a:srgbClr val="2D2D2D"/>
                </a:solidFill>
                <a:ea typeface="Gill Sans Light"/>
                <a:cs typeface="Gill Sans Light"/>
                <a:sym typeface="Gill Sans Light"/>
              </a:rPr>
              <a:t>analyse</a:t>
            </a:r>
            <a:r>
              <a:rPr lang="en-US" sz="2400" spc="-31" dirty="0">
                <a:solidFill>
                  <a:srgbClr val="2D2D2D"/>
                </a:solidFill>
                <a:ea typeface="Gill Sans Light"/>
                <a:cs typeface="Gill Sans Light"/>
                <a:sym typeface="Gill Sans Light"/>
              </a:rPr>
              <a:t> the work within the context of the specific requirements of the job as stated in the Dumfries and Galloway Council advert (Dumfries and Galloway Council, 2026).</a:t>
            </a:r>
          </a:p>
        </p:txBody>
      </p:sp>
      <p:pic>
        <p:nvPicPr>
          <p:cNvPr id="16" name="Picture 15"/>
          <p:cNvPicPr>
            <a:picLocks noChangeAspect="1"/>
          </p:cNvPicPr>
          <p:nvPr/>
        </p:nvPicPr>
        <p:blipFill>
          <a:blip r:embed="rId2"/>
          <a:stretch>
            <a:fillRect/>
          </a:stretch>
        </p:blipFill>
        <p:spPr>
          <a:xfrm>
            <a:off x="8264109" y="3924300"/>
            <a:ext cx="9907663" cy="5715000"/>
          </a:xfrm>
          <a:prstGeom prst="rect">
            <a:avLst/>
          </a:prstGeom>
        </p:spPr>
      </p:pic>
      <p:pic>
        <p:nvPicPr>
          <p:cNvPr id="17" name="Picture 16"/>
          <p:cNvPicPr>
            <a:picLocks noChangeAspect="1"/>
          </p:cNvPicPr>
          <p:nvPr/>
        </p:nvPicPr>
        <p:blipFill>
          <a:blip r:embed="rId3"/>
          <a:stretch>
            <a:fillRect/>
          </a:stretch>
        </p:blipFill>
        <p:spPr>
          <a:xfrm>
            <a:off x="8763000" y="1704634"/>
            <a:ext cx="8686800" cy="2057400"/>
          </a:xfrm>
          <a:prstGeom prst="rect">
            <a:avLst/>
          </a:prstGeom>
        </p:spPr>
      </p:pic>
      <p:sp>
        <p:nvSpPr>
          <p:cNvPr id="19" name="TextBox 11"/>
          <p:cNvSpPr txBox="1"/>
          <p:nvPr/>
        </p:nvSpPr>
        <p:spPr>
          <a:xfrm>
            <a:off x="116228" y="7567108"/>
            <a:ext cx="8031650" cy="2588337"/>
          </a:xfrm>
          <a:prstGeom prst="rect">
            <a:avLst/>
          </a:prstGeom>
          <a:solidFill>
            <a:schemeClr val="bg1"/>
          </a:solidFill>
        </p:spPr>
        <p:txBody>
          <a:bodyPr wrap="square" lIns="0" tIns="0" rIns="0" bIns="0" rtlCol="0" anchor="t">
            <a:spAutoFit/>
          </a:bodyPr>
          <a:lstStyle/>
          <a:p>
            <a:pPr algn="just">
              <a:lnSpc>
                <a:spcPts val="3359"/>
              </a:lnSpc>
              <a:spcBef>
                <a:spcPct val="0"/>
              </a:spcBef>
            </a:pPr>
            <a:r>
              <a:rPr lang="en-US" sz="2400" b="1" spc="-31" dirty="0">
                <a:solidFill>
                  <a:srgbClr val="2D2D2D"/>
                </a:solidFill>
                <a:ea typeface="Gill Sans Light"/>
                <a:cs typeface="Gill Sans Light"/>
                <a:sym typeface="Gill Sans Light"/>
              </a:rPr>
              <a:t>3. Application to My Career</a:t>
            </a:r>
          </a:p>
          <a:p>
            <a:pPr algn="just">
              <a:lnSpc>
                <a:spcPts val="3359"/>
              </a:lnSpc>
              <a:spcBef>
                <a:spcPct val="0"/>
              </a:spcBef>
            </a:pPr>
            <a:r>
              <a:rPr lang="en-US" sz="2400" spc="-31" dirty="0">
                <a:solidFill>
                  <a:srgbClr val="2D2D2D"/>
                </a:solidFill>
                <a:ea typeface="Gill Sans Light"/>
                <a:cs typeface="Gill Sans Light"/>
                <a:sym typeface="Gill Sans Light"/>
              </a:rPr>
              <a:t>This analysis will help me design an action plan that addresses my particular needs. This will show how I will be able to address my weaknesses through my strengths, reduce threats and </a:t>
            </a:r>
            <a:r>
              <a:rPr lang="en-US" sz="2400" spc="-31" dirty="0" err="1">
                <a:solidFill>
                  <a:srgbClr val="2D2D2D"/>
                </a:solidFill>
                <a:ea typeface="Gill Sans Light"/>
                <a:cs typeface="Gill Sans Light"/>
                <a:sym typeface="Gill Sans Light"/>
              </a:rPr>
              <a:t>maximise</a:t>
            </a:r>
            <a:r>
              <a:rPr lang="en-US" sz="2400" spc="-31" dirty="0">
                <a:solidFill>
                  <a:srgbClr val="2D2D2D"/>
                </a:solidFill>
                <a:ea typeface="Gill Sans Light"/>
                <a:cs typeface="Gill Sans Light"/>
                <a:sym typeface="Gill Sans Light"/>
              </a:rPr>
              <a:t> opportunities for development as a Social Worker (Social Work England, 2025).</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3E8DC"/>
        </a:solidFill>
        <a:effectLst/>
      </p:bgPr>
    </p:bg>
    <p:spTree>
      <p:nvGrpSpPr>
        <p:cNvPr id="1" name=""/>
        <p:cNvGrpSpPr/>
        <p:nvPr/>
      </p:nvGrpSpPr>
      <p:grpSpPr>
        <a:xfrm>
          <a:off x="0" y="0"/>
          <a:ext cx="0" cy="0"/>
          <a:chOff x="0" y="0"/>
          <a:chExt cx="0" cy="0"/>
        </a:xfrm>
      </p:grpSpPr>
      <p:sp>
        <p:nvSpPr>
          <p:cNvPr id="3" name="Freeform 3"/>
          <p:cNvSpPr/>
          <p:nvPr/>
        </p:nvSpPr>
        <p:spPr>
          <a:xfrm flipV="1">
            <a:off x="14283586" y="-2657617"/>
            <a:ext cx="5542850" cy="4817661"/>
          </a:xfrm>
          <a:custGeom>
            <a:avLst/>
            <a:gdLst/>
            <a:ahLst/>
            <a:cxnLst/>
            <a:rect l="l" t="t" r="r" b="b"/>
            <a:pathLst>
              <a:path w="5542850" h="4817661">
                <a:moveTo>
                  <a:pt x="0" y="4817660"/>
                </a:moveTo>
                <a:lnTo>
                  <a:pt x="5542850" y="4817660"/>
                </a:lnTo>
                <a:lnTo>
                  <a:pt x="5542850" y="0"/>
                </a:lnTo>
                <a:lnTo>
                  <a:pt x="0" y="0"/>
                </a:lnTo>
                <a:lnTo>
                  <a:pt x="0" y="4817660"/>
                </a:lnTo>
                <a:close/>
              </a:path>
            </a:pathLst>
          </a:custGeom>
          <a:blipFill>
            <a:blip r:embed="rId2"/>
            <a:stretch>
              <a:fillRect/>
            </a:stretch>
          </a:blipFill>
        </p:spPr>
        <p:txBody>
          <a:bodyPr/>
          <a:lstStyle/>
          <a:p>
            <a:endParaRPr lang="en-IE"/>
          </a:p>
        </p:txBody>
      </p:sp>
      <p:sp>
        <p:nvSpPr>
          <p:cNvPr id="15" name="TextBox 15"/>
          <p:cNvSpPr txBox="1"/>
          <p:nvPr/>
        </p:nvSpPr>
        <p:spPr>
          <a:xfrm>
            <a:off x="0" y="-419100"/>
            <a:ext cx="5562600" cy="1724896"/>
          </a:xfrm>
          <a:prstGeom prst="rect">
            <a:avLst/>
          </a:prstGeom>
          <a:solidFill>
            <a:schemeClr val="accent6">
              <a:lumMod val="75000"/>
            </a:schemeClr>
          </a:solidFill>
        </p:spPr>
        <p:txBody>
          <a:bodyPr wrap="square" lIns="0" tIns="0" rIns="0" bIns="0" rtlCol="0" anchor="t">
            <a:spAutoFit/>
          </a:bodyPr>
          <a:lstStyle/>
          <a:p>
            <a:pPr algn="ctr">
              <a:lnSpc>
                <a:spcPts val="15400"/>
              </a:lnSpc>
              <a:spcBef>
                <a:spcPct val="0"/>
              </a:spcBef>
            </a:pPr>
            <a:r>
              <a:rPr lang="en-US" sz="6600" b="1" spc="-143" dirty="0">
                <a:solidFill>
                  <a:srgbClr val="2D2D2D"/>
                </a:solidFill>
                <a:latin typeface="+mj-lt"/>
                <a:ea typeface="Anton"/>
                <a:cs typeface="Anton"/>
                <a:sym typeface="Anton"/>
              </a:rPr>
              <a:t>My Strengths</a:t>
            </a:r>
          </a:p>
        </p:txBody>
      </p:sp>
      <p:sp>
        <p:nvSpPr>
          <p:cNvPr id="20" name="Rectangle 19"/>
          <p:cNvSpPr/>
          <p:nvPr/>
        </p:nvSpPr>
        <p:spPr>
          <a:xfrm>
            <a:off x="304800" y="1562917"/>
            <a:ext cx="12455782" cy="523220"/>
          </a:xfrm>
          <a:prstGeom prst="rect">
            <a:avLst/>
          </a:prstGeom>
          <a:solidFill>
            <a:schemeClr val="accent3">
              <a:lumMod val="60000"/>
              <a:lumOff val="40000"/>
            </a:schemeClr>
          </a:solidFill>
        </p:spPr>
        <p:txBody>
          <a:bodyPr wrap="none">
            <a:spAutoFit/>
          </a:bodyPr>
          <a:lstStyle/>
          <a:p>
            <a:r>
              <a:rPr lang="en-US" sz="2800" b="1" dirty="0">
                <a:solidFill>
                  <a:srgbClr val="10333B"/>
                </a:solidFill>
                <a:ea typeface="Cambria" pitchFamily="34" charset="-122"/>
                <a:cs typeface="Arial" panose="020B0604020202020204" pitchFamily="34" charset="0"/>
              </a:rPr>
              <a:t>Core personal attributes aligned with the Children and Families Social Worker role</a:t>
            </a:r>
            <a:r>
              <a:rPr lang="en-US" sz="2400" b="1" dirty="0">
                <a:solidFill>
                  <a:srgbClr val="10333B"/>
                </a:solidFill>
                <a:ea typeface="Cambria" pitchFamily="34" charset="-122"/>
                <a:cs typeface="Arial" panose="020B0604020202020204" pitchFamily="34" charset="0"/>
              </a:rPr>
              <a:t>.</a:t>
            </a:r>
            <a:endParaRPr lang="en-US" sz="2400" dirty="0">
              <a:cs typeface="Arial" panose="020B0604020202020204" pitchFamily="34" charset="0"/>
            </a:endParaRPr>
          </a:p>
        </p:txBody>
      </p:sp>
      <p:sp>
        <p:nvSpPr>
          <p:cNvPr id="21" name="Shape 8"/>
          <p:cNvSpPr/>
          <p:nvPr/>
        </p:nvSpPr>
        <p:spPr>
          <a:xfrm>
            <a:off x="7010400" y="2552700"/>
            <a:ext cx="10591800" cy="1295400"/>
          </a:xfrm>
          <a:prstGeom prst="roundRect">
            <a:avLst>
              <a:gd name="adj" fmla="val 7883"/>
            </a:avLst>
          </a:prstGeom>
          <a:solidFill>
            <a:srgbClr val="F2F6F6"/>
          </a:solidFill>
          <a:ln/>
        </p:spPr>
        <p:txBody>
          <a:bodyPr/>
          <a:lstStyle/>
          <a:p>
            <a:endParaRPr lang="en-IE"/>
          </a:p>
        </p:txBody>
      </p:sp>
      <p:sp>
        <p:nvSpPr>
          <p:cNvPr id="22" name="Text 11"/>
          <p:cNvSpPr/>
          <p:nvPr/>
        </p:nvSpPr>
        <p:spPr>
          <a:xfrm>
            <a:off x="7077635" y="2621736"/>
            <a:ext cx="10457329" cy="1295400"/>
          </a:xfrm>
          <a:prstGeom prst="rect">
            <a:avLst/>
          </a:prstGeom>
          <a:noFill/>
          <a:ln/>
        </p:spPr>
        <p:txBody>
          <a:bodyPr wrap="square" lIns="0" tIns="0" rIns="0" bIns="0" rtlCol="0" anchor="t"/>
          <a:lstStyle/>
          <a:p>
            <a:pPr algn="just">
              <a:lnSpc>
                <a:spcPct val="102000"/>
              </a:lnSpc>
            </a:pPr>
            <a:r>
              <a:rPr lang="en-US" b="1" dirty="0">
                <a:solidFill>
                  <a:schemeClr val="tx2">
                    <a:lumMod val="75000"/>
                  </a:schemeClr>
                </a:solidFill>
                <a:latin typeface="Arial" panose="020B0604020202020204" pitchFamily="34" charset="0"/>
                <a:cs typeface="Arial" panose="020B0604020202020204" pitchFamily="34" charset="0"/>
              </a:rPr>
              <a:t>1. Empathy and Active Listening</a:t>
            </a:r>
          </a:p>
          <a:p>
            <a:pPr algn="just">
              <a:lnSpc>
                <a:spcPct val="102000"/>
              </a:lnSpc>
            </a:pPr>
            <a:r>
              <a:rPr lang="en-US" dirty="0">
                <a:latin typeface="Arial" panose="020B0604020202020204" pitchFamily="34" charset="0"/>
                <a:cs typeface="Arial" panose="020B0604020202020204" pitchFamily="34" charset="0"/>
              </a:rPr>
              <a:t>My skills in establishing trust and understanding different viewpoints. Practical Example: During my volunteer work at Sunrise care home, I established rapport with a service user who was troubled and listened to them without judgement, giving them the opportunity to talk about their difficulties.</a:t>
            </a:r>
          </a:p>
        </p:txBody>
      </p:sp>
      <p:sp>
        <p:nvSpPr>
          <p:cNvPr id="23" name="Shape 8"/>
          <p:cNvSpPr/>
          <p:nvPr/>
        </p:nvSpPr>
        <p:spPr>
          <a:xfrm>
            <a:off x="7010400" y="4011936"/>
            <a:ext cx="10668000" cy="1295400"/>
          </a:xfrm>
          <a:prstGeom prst="roundRect">
            <a:avLst>
              <a:gd name="adj" fmla="val 7883"/>
            </a:avLst>
          </a:prstGeom>
          <a:solidFill>
            <a:srgbClr val="F2F6F6"/>
          </a:solidFill>
          <a:ln/>
        </p:spPr>
        <p:txBody>
          <a:bodyPr/>
          <a:lstStyle/>
          <a:p>
            <a:endParaRPr lang="en-IE"/>
          </a:p>
        </p:txBody>
      </p:sp>
      <p:sp>
        <p:nvSpPr>
          <p:cNvPr id="24" name="Rectangle 23"/>
          <p:cNvSpPr/>
          <p:nvPr/>
        </p:nvSpPr>
        <p:spPr>
          <a:xfrm>
            <a:off x="7162800" y="4110471"/>
            <a:ext cx="10439400" cy="1200329"/>
          </a:xfrm>
          <a:prstGeom prst="rect">
            <a:avLst/>
          </a:prstGeom>
        </p:spPr>
        <p:txBody>
          <a:bodyPr wrap="square">
            <a:spAutoFit/>
          </a:bodyPr>
          <a:lstStyle/>
          <a:p>
            <a:pPr algn="just"/>
            <a:r>
              <a:rPr lang="en-US" b="1" dirty="0">
                <a:solidFill>
                  <a:schemeClr val="tx2">
                    <a:lumMod val="75000"/>
                  </a:schemeClr>
                </a:solidFill>
              </a:rPr>
              <a:t>2. Strong Communication</a:t>
            </a:r>
          </a:p>
          <a:p>
            <a:pPr algn="just"/>
            <a:r>
              <a:rPr lang="en-US" dirty="0"/>
              <a:t>My verbal and written communication is clear and compassionate. Practical Example: Using different communication styles during university group projects and in part-time employment to communicate effectively; this is essential for multi-agency working and report writing.</a:t>
            </a:r>
          </a:p>
        </p:txBody>
      </p:sp>
      <p:sp>
        <p:nvSpPr>
          <p:cNvPr id="25" name="Shape 8"/>
          <p:cNvSpPr/>
          <p:nvPr/>
        </p:nvSpPr>
        <p:spPr>
          <a:xfrm>
            <a:off x="7010400" y="5471172"/>
            <a:ext cx="10668000" cy="1122867"/>
          </a:xfrm>
          <a:prstGeom prst="roundRect">
            <a:avLst>
              <a:gd name="adj" fmla="val 7883"/>
            </a:avLst>
          </a:prstGeom>
          <a:solidFill>
            <a:srgbClr val="F2F6F6"/>
          </a:solidFill>
          <a:ln/>
        </p:spPr>
        <p:txBody>
          <a:bodyPr/>
          <a:lstStyle/>
          <a:p>
            <a:endParaRPr lang="en-IE"/>
          </a:p>
        </p:txBody>
      </p:sp>
      <p:sp>
        <p:nvSpPr>
          <p:cNvPr id="26" name="Rectangle 25"/>
          <p:cNvSpPr/>
          <p:nvPr/>
        </p:nvSpPr>
        <p:spPr>
          <a:xfrm>
            <a:off x="7162800" y="5569707"/>
            <a:ext cx="10439400" cy="923330"/>
          </a:xfrm>
          <a:prstGeom prst="rect">
            <a:avLst/>
          </a:prstGeom>
        </p:spPr>
        <p:txBody>
          <a:bodyPr wrap="square">
            <a:spAutoFit/>
          </a:bodyPr>
          <a:lstStyle/>
          <a:p>
            <a:pPr algn="just"/>
            <a:r>
              <a:rPr lang="en-US" b="1" dirty="0">
                <a:solidFill>
                  <a:schemeClr val="tx2">
                    <a:lumMod val="75000"/>
                  </a:schemeClr>
                </a:solidFill>
              </a:rPr>
              <a:t>3. Resilience</a:t>
            </a:r>
          </a:p>
          <a:p>
            <a:pPr algn="just"/>
            <a:r>
              <a:rPr lang="en-US" dirty="0"/>
              <a:t>Ability to stay focused and composed when under stress. Practical Example: Completed multiple university deadlines and worked part-time, showing the ability to prioritise and work under pressure.</a:t>
            </a:r>
          </a:p>
        </p:txBody>
      </p:sp>
      <p:sp>
        <p:nvSpPr>
          <p:cNvPr id="27" name="Shape 8"/>
          <p:cNvSpPr/>
          <p:nvPr/>
        </p:nvSpPr>
        <p:spPr>
          <a:xfrm>
            <a:off x="7010400" y="6758704"/>
            <a:ext cx="10668000" cy="1334092"/>
          </a:xfrm>
          <a:prstGeom prst="roundRect">
            <a:avLst>
              <a:gd name="adj" fmla="val 7883"/>
            </a:avLst>
          </a:prstGeom>
          <a:solidFill>
            <a:srgbClr val="F2F6F6"/>
          </a:solidFill>
          <a:ln/>
        </p:spPr>
        <p:txBody>
          <a:bodyPr/>
          <a:lstStyle/>
          <a:p>
            <a:endParaRPr lang="en-IE"/>
          </a:p>
        </p:txBody>
      </p:sp>
      <p:sp>
        <p:nvSpPr>
          <p:cNvPr id="28" name="Rectangle 27"/>
          <p:cNvSpPr/>
          <p:nvPr/>
        </p:nvSpPr>
        <p:spPr>
          <a:xfrm>
            <a:off x="7059989" y="6664080"/>
            <a:ext cx="10439400" cy="1477328"/>
          </a:xfrm>
          <a:prstGeom prst="rect">
            <a:avLst/>
          </a:prstGeom>
        </p:spPr>
        <p:txBody>
          <a:bodyPr wrap="square">
            <a:spAutoFit/>
          </a:bodyPr>
          <a:lstStyle/>
          <a:p>
            <a:pPr algn="just"/>
            <a:r>
              <a:rPr lang="en-US" b="1" dirty="0">
                <a:solidFill>
                  <a:schemeClr val="tx2">
                    <a:lumMod val="75000"/>
                  </a:schemeClr>
                </a:solidFill>
              </a:rPr>
              <a:t>4. Alignment with Role Requirements</a:t>
            </a:r>
          </a:p>
          <a:p>
            <a:pPr algn="just"/>
            <a:r>
              <a:rPr lang="en-US" dirty="0"/>
              <a:t>These are strengths that are directly relevant to the job advertisement requirement for "excellent communication skills" and the ability to "build effective relationships" with families. The advertisement specifically looks for someone who has the “energy and enthusiasm required to make a valuable contribution to the team” (Dumfries and Galloway Council, 2026).</a:t>
            </a:r>
          </a:p>
        </p:txBody>
      </p:sp>
      <p:sp>
        <p:nvSpPr>
          <p:cNvPr id="29" name="Shape 8"/>
          <p:cNvSpPr/>
          <p:nvPr/>
        </p:nvSpPr>
        <p:spPr>
          <a:xfrm>
            <a:off x="7010400" y="8285322"/>
            <a:ext cx="10668000" cy="1334092"/>
          </a:xfrm>
          <a:prstGeom prst="roundRect">
            <a:avLst>
              <a:gd name="adj" fmla="val 7883"/>
            </a:avLst>
          </a:prstGeom>
          <a:solidFill>
            <a:srgbClr val="F2F6F6"/>
          </a:solidFill>
          <a:ln/>
        </p:spPr>
        <p:txBody>
          <a:bodyPr/>
          <a:lstStyle/>
          <a:p>
            <a:endParaRPr lang="en-IE"/>
          </a:p>
        </p:txBody>
      </p:sp>
      <p:sp>
        <p:nvSpPr>
          <p:cNvPr id="30" name="Rectangle 29"/>
          <p:cNvSpPr/>
          <p:nvPr/>
        </p:nvSpPr>
        <p:spPr>
          <a:xfrm>
            <a:off x="7162800" y="8383857"/>
            <a:ext cx="10439400" cy="1200329"/>
          </a:xfrm>
          <a:prstGeom prst="rect">
            <a:avLst/>
          </a:prstGeom>
        </p:spPr>
        <p:txBody>
          <a:bodyPr wrap="square">
            <a:spAutoFit/>
          </a:bodyPr>
          <a:lstStyle/>
          <a:p>
            <a:pPr algn="just"/>
            <a:r>
              <a:rPr lang="en-US" b="1" dirty="0">
                <a:solidFill>
                  <a:schemeClr val="tx2">
                    <a:lumMod val="75000"/>
                  </a:schemeClr>
                </a:solidFill>
              </a:rPr>
              <a:t>5. Foundation for Professional Growth</a:t>
            </a:r>
          </a:p>
          <a:p>
            <a:pPr algn="just"/>
            <a:r>
              <a:rPr lang="en-US" dirty="0" err="1"/>
              <a:t>Recognising</a:t>
            </a:r>
            <a:r>
              <a:rPr lang="en-US" dirty="0"/>
              <a:t> these strengths gives me the ability to focus on using my strengths in a way that overcomes my weaknesses and reduces threats. I will apply my resilience to navigate the pressures of my role and my communication skills to fully participate in supervision and multi-disciplinary team working.</a:t>
            </a:r>
          </a:p>
        </p:txBody>
      </p:sp>
      <p:pic>
        <p:nvPicPr>
          <p:cNvPr id="31" name="Picture 30"/>
          <p:cNvPicPr>
            <a:picLocks noChangeAspect="1"/>
          </p:cNvPicPr>
          <p:nvPr/>
        </p:nvPicPr>
        <p:blipFill>
          <a:blip r:embed="rId3"/>
          <a:stretch>
            <a:fillRect/>
          </a:stretch>
        </p:blipFill>
        <p:spPr>
          <a:xfrm>
            <a:off x="587188" y="2621736"/>
            <a:ext cx="5901492" cy="60198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3E8DC"/>
        </a:solidFill>
        <a:effectLst/>
      </p:bgPr>
    </p:bg>
    <p:spTree>
      <p:nvGrpSpPr>
        <p:cNvPr id="1" name=""/>
        <p:cNvGrpSpPr/>
        <p:nvPr/>
      </p:nvGrpSpPr>
      <p:grpSpPr>
        <a:xfrm>
          <a:off x="0" y="0"/>
          <a:ext cx="0" cy="0"/>
          <a:chOff x="0" y="0"/>
          <a:chExt cx="0" cy="0"/>
        </a:xfrm>
      </p:grpSpPr>
      <p:sp>
        <p:nvSpPr>
          <p:cNvPr id="2" name="Freeform 2"/>
          <p:cNvSpPr/>
          <p:nvPr/>
        </p:nvSpPr>
        <p:spPr>
          <a:xfrm>
            <a:off x="15928309" y="-785331"/>
            <a:ext cx="2861254" cy="2861254"/>
          </a:xfrm>
          <a:custGeom>
            <a:avLst/>
            <a:gdLst/>
            <a:ahLst/>
            <a:cxnLst/>
            <a:rect l="l" t="t" r="r" b="b"/>
            <a:pathLst>
              <a:path w="2861254" h="2861254">
                <a:moveTo>
                  <a:pt x="0" y="0"/>
                </a:moveTo>
                <a:lnTo>
                  <a:pt x="2861254" y="0"/>
                </a:lnTo>
                <a:lnTo>
                  <a:pt x="2861254" y="2861254"/>
                </a:lnTo>
                <a:lnTo>
                  <a:pt x="0" y="286125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IE"/>
          </a:p>
        </p:txBody>
      </p:sp>
      <p:grpSp>
        <p:nvGrpSpPr>
          <p:cNvPr id="3" name="Group 3"/>
          <p:cNvGrpSpPr/>
          <p:nvPr/>
        </p:nvGrpSpPr>
        <p:grpSpPr>
          <a:xfrm>
            <a:off x="2209800" y="3767783"/>
            <a:ext cx="9683108" cy="5490517"/>
            <a:chOff x="0" y="0"/>
            <a:chExt cx="1456395" cy="406400"/>
          </a:xfrm>
        </p:grpSpPr>
        <p:sp>
          <p:nvSpPr>
            <p:cNvPr id="4" name="Freeform 4"/>
            <p:cNvSpPr/>
            <p:nvPr/>
          </p:nvSpPr>
          <p:spPr>
            <a:xfrm>
              <a:off x="0" y="0"/>
              <a:ext cx="1456395" cy="406400"/>
            </a:xfrm>
            <a:custGeom>
              <a:avLst/>
              <a:gdLst/>
              <a:ahLst/>
              <a:cxnLst/>
              <a:rect l="l" t="t" r="r" b="b"/>
              <a:pathLst>
                <a:path w="1456395" h="406400">
                  <a:moveTo>
                    <a:pt x="1253195" y="0"/>
                  </a:moveTo>
                  <a:cubicBezTo>
                    <a:pt x="1365419" y="0"/>
                    <a:pt x="1456395" y="90976"/>
                    <a:pt x="1456395" y="203200"/>
                  </a:cubicBezTo>
                  <a:cubicBezTo>
                    <a:pt x="1456395" y="315424"/>
                    <a:pt x="1365419" y="406400"/>
                    <a:pt x="1253195" y="406400"/>
                  </a:cubicBezTo>
                  <a:lnTo>
                    <a:pt x="203200" y="406400"/>
                  </a:lnTo>
                  <a:cubicBezTo>
                    <a:pt x="90976" y="406400"/>
                    <a:pt x="0" y="315424"/>
                    <a:pt x="0" y="203200"/>
                  </a:cubicBezTo>
                  <a:cubicBezTo>
                    <a:pt x="0" y="90976"/>
                    <a:pt x="90976" y="0"/>
                    <a:pt x="203200" y="0"/>
                  </a:cubicBezTo>
                  <a:close/>
                </a:path>
              </a:pathLst>
            </a:custGeom>
            <a:solidFill>
              <a:srgbClr val="527E5C"/>
            </a:solidFill>
          </p:spPr>
          <p:txBody>
            <a:bodyPr/>
            <a:lstStyle/>
            <a:p>
              <a:endParaRPr lang="en-IE"/>
            </a:p>
          </p:txBody>
        </p:sp>
        <p:sp>
          <p:nvSpPr>
            <p:cNvPr id="5" name="TextBox 5"/>
            <p:cNvSpPr txBox="1"/>
            <p:nvPr/>
          </p:nvSpPr>
          <p:spPr>
            <a:xfrm>
              <a:off x="0" y="-95250"/>
              <a:ext cx="1456395" cy="501650"/>
            </a:xfrm>
            <a:prstGeom prst="rect">
              <a:avLst/>
            </a:prstGeom>
          </p:spPr>
          <p:txBody>
            <a:bodyPr lIns="50800" tIns="50800" rIns="50800" bIns="50800" rtlCol="0" anchor="ctr"/>
            <a:lstStyle/>
            <a:p>
              <a:pPr algn="ctr">
                <a:lnSpc>
                  <a:spcPts val="3079"/>
                </a:lnSpc>
              </a:pPr>
              <a:endParaRPr/>
            </a:p>
          </p:txBody>
        </p:sp>
      </p:grpSp>
      <p:sp>
        <p:nvSpPr>
          <p:cNvPr id="6" name="Freeform 6"/>
          <p:cNvSpPr/>
          <p:nvPr/>
        </p:nvSpPr>
        <p:spPr>
          <a:xfrm flipH="1">
            <a:off x="-752380" y="8630243"/>
            <a:ext cx="4012087" cy="3487172"/>
          </a:xfrm>
          <a:custGeom>
            <a:avLst/>
            <a:gdLst/>
            <a:ahLst/>
            <a:cxnLst/>
            <a:rect l="l" t="t" r="r" b="b"/>
            <a:pathLst>
              <a:path w="4012087" h="3487172">
                <a:moveTo>
                  <a:pt x="4012086" y="0"/>
                </a:moveTo>
                <a:lnTo>
                  <a:pt x="0" y="0"/>
                </a:lnTo>
                <a:lnTo>
                  <a:pt x="0" y="3487172"/>
                </a:lnTo>
                <a:lnTo>
                  <a:pt x="4012086" y="3487172"/>
                </a:lnTo>
                <a:lnTo>
                  <a:pt x="4012086" y="0"/>
                </a:lnTo>
                <a:close/>
              </a:path>
            </a:pathLst>
          </a:custGeom>
          <a:blipFill>
            <a:blip r:embed="rId3"/>
            <a:stretch>
              <a:fillRect/>
            </a:stretch>
          </a:blipFill>
        </p:spPr>
        <p:txBody>
          <a:bodyPr/>
          <a:lstStyle/>
          <a:p>
            <a:endParaRPr lang="en-IE"/>
          </a:p>
        </p:txBody>
      </p:sp>
      <p:grpSp>
        <p:nvGrpSpPr>
          <p:cNvPr id="11" name="Group 11"/>
          <p:cNvGrpSpPr/>
          <p:nvPr/>
        </p:nvGrpSpPr>
        <p:grpSpPr>
          <a:xfrm>
            <a:off x="8553516" y="3767783"/>
            <a:ext cx="7118563" cy="5490517"/>
            <a:chOff x="0" y="0"/>
            <a:chExt cx="1070672" cy="406400"/>
          </a:xfrm>
        </p:grpSpPr>
        <p:sp>
          <p:nvSpPr>
            <p:cNvPr id="12" name="Freeform 12"/>
            <p:cNvSpPr/>
            <p:nvPr/>
          </p:nvSpPr>
          <p:spPr>
            <a:xfrm>
              <a:off x="0" y="0"/>
              <a:ext cx="1070672" cy="406400"/>
            </a:xfrm>
            <a:custGeom>
              <a:avLst/>
              <a:gdLst/>
              <a:ahLst/>
              <a:cxnLst/>
              <a:rect l="l" t="t" r="r" b="b"/>
              <a:pathLst>
                <a:path w="1070672" h="406400">
                  <a:moveTo>
                    <a:pt x="867472" y="0"/>
                  </a:moveTo>
                  <a:cubicBezTo>
                    <a:pt x="979697" y="0"/>
                    <a:pt x="1070672" y="90976"/>
                    <a:pt x="1070672" y="203200"/>
                  </a:cubicBezTo>
                  <a:cubicBezTo>
                    <a:pt x="1070672" y="315424"/>
                    <a:pt x="979697" y="406400"/>
                    <a:pt x="867472" y="406400"/>
                  </a:cubicBezTo>
                  <a:lnTo>
                    <a:pt x="203200" y="406400"/>
                  </a:lnTo>
                  <a:cubicBezTo>
                    <a:pt x="90976" y="406400"/>
                    <a:pt x="0" y="315424"/>
                    <a:pt x="0" y="203200"/>
                  </a:cubicBezTo>
                  <a:cubicBezTo>
                    <a:pt x="0" y="90976"/>
                    <a:pt x="90976" y="0"/>
                    <a:pt x="203200" y="0"/>
                  </a:cubicBezTo>
                  <a:close/>
                </a:path>
              </a:pathLst>
            </a:custGeom>
            <a:solidFill>
              <a:srgbClr val="44728A"/>
            </a:solidFill>
          </p:spPr>
          <p:txBody>
            <a:bodyPr/>
            <a:lstStyle/>
            <a:p>
              <a:endParaRPr lang="en-IE"/>
            </a:p>
          </p:txBody>
        </p:sp>
        <p:sp>
          <p:nvSpPr>
            <p:cNvPr id="13" name="TextBox 13"/>
            <p:cNvSpPr txBox="1"/>
            <p:nvPr/>
          </p:nvSpPr>
          <p:spPr>
            <a:xfrm>
              <a:off x="0" y="-95250"/>
              <a:ext cx="1070672" cy="501650"/>
            </a:xfrm>
            <a:prstGeom prst="rect">
              <a:avLst/>
            </a:prstGeom>
          </p:spPr>
          <p:txBody>
            <a:bodyPr lIns="50800" tIns="50800" rIns="50800" bIns="50800" rtlCol="0" anchor="ctr"/>
            <a:lstStyle/>
            <a:p>
              <a:pPr algn="ctr">
                <a:lnSpc>
                  <a:spcPts val="3079"/>
                </a:lnSpc>
              </a:pPr>
              <a:endParaRPr/>
            </a:p>
          </p:txBody>
        </p:sp>
      </p:grpSp>
      <p:sp>
        <p:nvSpPr>
          <p:cNvPr id="15" name="TextBox 15"/>
          <p:cNvSpPr txBox="1"/>
          <p:nvPr/>
        </p:nvSpPr>
        <p:spPr>
          <a:xfrm>
            <a:off x="1373347" y="1956907"/>
            <a:ext cx="13393812" cy="1293816"/>
          </a:xfrm>
          <a:prstGeom prst="rect">
            <a:avLst/>
          </a:prstGeom>
        </p:spPr>
        <p:txBody>
          <a:bodyPr wrap="square" lIns="0" tIns="0" rIns="0" bIns="0" rtlCol="0" anchor="t">
            <a:spAutoFit/>
          </a:bodyPr>
          <a:lstStyle/>
          <a:p>
            <a:pPr algn="just">
              <a:lnSpc>
                <a:spcPts val="3359"/>
              </a:lnSpc>
              <a:spcBef>
                <a:spcPct val="0"/>
              </a:spcBef>
            </a:pPr>
            <a:r>
              <a:rPr lang="en-US" sz="2800" b="1" spc="-31" dirty="0">
                <a:solidFill>
                  <a:srgbClr val="2D2D2D"/>
                </a:solidFill>
                <a:ea typeface="Gill Sans Light"/>
                <a:cs typeface="Gill Sans Light"/>
                <a:sym typeface="Gill Sans Light"/>
              </a:rPr>
              <a:t>Safe and effective practice is dependent on self-awareness. Resilience is required in a statutory </a:t>
            </a:r>
            <a:r>
              <a:rPr lang="en-US" sz="2800" b="1" spc="-31" dirty="0" err="1">
                <a:solidFill>
                  <a:srgbClr val="2D2D2D"/>
                </a:solidFill>
                <a:ea typeface="Gill Sans Light"/>
                <a:cs typeface="Gill Sans Light"/>
                <a:sym typeface="Gill Sans Light"/>
              </a:rPr>
              <a:t>highpressure</a:t>
            </a:r>
            <a:r>
              <a:rPr lang="en-US" sz="2800" b="1" spc="-31" dirty="0">
                <a:solidFill>
                  <a:srgbClr val="2D2D2D"/>
                </a:solidFill>
                <a:ea typeface="Gill Sans Light"/>
                <a:cs typeface="Gill Sans Light"/>
                <a:sym typeface="Gill Sans Light"/>
              </a:rPr>
              <a:t> role (Dumfries and Galloway Council, 2026). The first step to handling constraints is to recognise them</a:t>
            </a:r>
            <a:r>
              <a:rPr lang="en-US" sz="1600" b="1" spc="-31" dirty="0">
                <a:solidFill>
                  <a:srgbClr val="2D2D2D"/>
                </a:solidFill>
                <a:ea typeface="Gill Sans Light"/>
                <a:cs typeface="Gill Sans Light"/>
                <a:sym typeface="Gill Sans Light"/>
              </a:rPr>
              <a:t>.</a:t>
            </a:r>
          </a:p>
        </p:txBody>
      </p:sp>
      <p:sp>
        <p:nvSpPr>
          <p:cNvPr id="16" name="TextBox 16"/>
          <p:cNvSpPr txBox="1"/>
          <p:nvPr/>
        </p:nvSpPr>
        <p:spPr>
          <a:xfrm>
            <a:off x="3205047" y="4872269"/>
            <a:ext cx="4976911" cy="3124445"/>
          </a:xfrm>
          <a:prstGeom prst="rect">
            <a:avLst/>
          </a:prstGeom>
        </p:spPr>
        <p:txBody>
          <a:bodyPr lIns="0" tIns="0" rIns="0" bIns="0" rtlCol="0" anchor="t">
            <a:spAutoFit/>
          </a:bodyPr>
          <a:lstStyle/>
          <a:p>
            <a:pPr marL="342900" indent="-342900">
              <a:lnSpc>
                <a:spcPts val="2659"/>
              </a:lnSpc>
              <a:spcBef>
                <a:spcPct val="0"/>
              </a:spcBef>
              <a:buFont typeface="Arial" panose="020B0604020202020204" pitchFamily="34" charset="0"/>
              <a:buChar char="•"/>
            </a:pPr>
            <a:r>
              <a:rPr lang="en-US" sz="2800" spc="-24" dirty="0">
                <a:solidFill>
                  <a:srgbClr val="FFFFFF"/>
                </a:solidFill>
                <a:ea typeface="Gill Sans Light"/>
                <a:cs typeface="Gill Sans Light"/>
                <a:sym typeface="Gill Sans Light"/>
              </a:rPr>
              <a:t>Lack of direct statutory experience.</a:t>
            </a:r>
          </a:p>
          <a:p>
            <a:pPr marL="342900" indent="-342900">
              <a:lnSpc>
                <a:spcPts val="2659"/>
              </a:lnSpc>
              <a:spcBef>
                <a:spcPct val="0"/>
              </a:spcBef>
              <a:buFont typeface="Arial" panose="020B0604020202020204" pitchFamily="34" charset="0"/>
              <a:buChar char="•"/>
            </a:pPr>
            <a:r>
              <a:rPr lang="en-US" sz="2800" spc="-24" dirty="0">
                <a:solidFill>
                  <a:srgbClr val="FFFFFF"/>
                </a:solidFill>
                <a:ea typeface="Gill Sans Light"/>
                <a:cs typeface="Gill Sans Light"/>
                <a:sym typeface="Gill Sans Light"/>
              </a:rPr>
              <a:t>Theoretical knowledge only (e.g. Signs of Safety framework).</a:t>
            </a:r>
          </a:p>
          <a:p>
            <a:pPr marL="342900" indent="-342900">
              <a:lnSpc>
                <a:spcPts val="2659"/>
              </a:lnSpc>
              <a:spcBef>
                <a:spcPct val="0"/>
              </a:spcBef>
              <a:buFont typeface="Arial" panose="020B0604020202020204" pitchFamily="34" charset="0"/>
              <a:buChar char="•"/>
            </a:pPr>
            <a:r>
              <a:rPr lang="en-US" sz="2800" spc="-24" dirty="0">
                <a:solidFill>
                  <a:srgbClr val="FFFFFF"/>
                </a:solidFill>
                <a:ea typeface="Gill Sans Light"/>
                <a:cs typeface="Gill Sans Light"/>
                <a:sym typeface="Gill Sans Light"/>
              </a:rPr>
              <a:t>Gap: Lack of experience in legal environments with high pressure.</a:t>
            </a:r>
          </a:p>
          <a:p>
            <a:pPr marL="342900" indent="-342900">
              <a:lnSpc>
                <a:spcPts val="2659"/>
              </a:lnSpc>
              <a:spcBef>
                <a:spcPct val="0"/>
              </a:spcBef>
              <a:buFont typeface="Arial" panose="020B0604020202020204" pitchFamily="34" charset="0"/>
              <a:buChar char="•"/>
            </a:pPr>
            <a:r>
              <a:rPr lang="en-US" sz="2800" spc="-24" dirty="0">
                <a:solidFill>
                  <a:srgbClr val="FFFFFF"/>
                </a:solidFill>
                <a:ea typeface="Gill Sans Light"/>
                <a:cs typeface="Gill Sans Light"/>
                <a:sym typeface="Gill Sans Light"/>
              </a:rPr>
              <a:t>Job requirement: Safe risk assessment and care planning.</a:t>
            </a:r>
          </a:p>
        </p:txBody>
      </p:sp>
      <p:sp>
        <p:nvSpPr>
          <p:cNvPr id="17" name="TextBox 17"/>
          <p:cNvSpPr txBox="1"/>
          <p:nvPr/>
        </p:nvSpPr>
        <p:spPr>
          <a:xfrm>
            <a:off x="9765924" y="4872269"/>
            <a:ext cx="4976911" cy="3816942"/>
          </a:xfrm>
          <a:prstGeom prst="rect">
            <a:avLst/>
          </a:prstGeom>
        </p:spPr>
        <p:txBody>
          <a:bodyPr lIns="0" tIns="0" rIns="0" bIns="0" rtlCol="0" anchor="t">
            <a:spAutoFit/>
          </a:bodyPr>
          <a:lstStyle/>
          <a:p>
            <a:pPr marL="342900" indent="-342900">
              <a:lnSpc>
                <a:spcPts val="2659"/>
              </a:lnSpc>
              <a:spcBef>
                <a:spcPct val="0"/>
              </a:spcBef>
              <a:buFont typeface="Arial" panose="020B0604020202020204" pitchFamily="34" charset="0"/>
              <a:buChar char="•"/>
            </a:pPr>
            <a:r>
              <a:rPr lang="en-US" sz="2800" spc="-24" dirty="0">
                <a:solidFill>
                  <a:srgbClr val="FFFFFF"/>
                </a:solidFill>
                <a:ea typeface="Gill Sans Light"/>
                <a:cs typeface="Gill Sans Light"/>
                <a:sym typeface="Gill Sans Light"/>
              </a:rPr>
              <a:t>Excessive sensitivity: tendency to absorb others' distress.</a:t>
            </a:r>
          </a:p>
          <a:p>
            <a:pPr marL="342900" indent="-342900">
              <a:lnSpc>
                <a:spcPts val="2659"/>
              </a:lnSpc>
              <a:spcBef>
                <a:spcPct val="0"/>
              </a:spcBef>
              <a:buFont typeface="Arial" panose="020B0604020202020204" pitchFamily="34" charset="0"/>
              <a:buChar char="•"/>
            </a:pPr>
            <a:r>
              <a:rPr lang="en-US" sz="2800" spc="-24" dirty="0">
                <a:solidFill>
                  <a:srgbClr val="FFFFFF"/>
                </a:solidFill>
                <a:ea typeface="Gill Sans Light"/>
                <a:cs typeface="Gill Sans Light"/>
                <a:sym typeface="Gill Sans Light"/>
              </a:rPr>
              <a:t>Risk of burn-out: Professional boundaries need to be established.</a:t>
            </a:r>
          </a:p>
          <a:p>
            <a:pPr marL="342900" indent="-342900">
              <a:lnSpc>
                <a:spcPts val="2659"/>
              </a:lnSpc>
              <a:spcBef>
                <a:spcPct val="0"/>
              </a:spcBef>
              <a:buFont typeface="Arial" panose="020B0604020202020204" pitchFamily="34" charset="0"/>
              <a:buChar char="•"/>
            </a:pPr>
            <a:r>
              <a:rPr lang="en-US" sz="2800" spc="-24" dirty="0">
                <a:solidFill>
                  <a:srgbClr val="FFFFFF"/>
                </a:solidFill>
                <a:ea typeface="Gill Sans Light"/>
                <a:cs typeface="Gill Sans Light"/>
                <a:sym typeface="Gill Sans Light"/>
              </a:rPr>
              <a:t>Public speaking anxiety: Fear of speaking at public events such as court.</a:t>
            </a:r>
          </a:p>
          <a:p>
            <a:pPr marL="342900" indent="-342900">
              <a:lnSpc>
                <a:spcPts val="2659"/>
              </a:lnSpc>
              <a:spcBef>
                <a:spcPct val="0"/>
              </a:spcBef>
              <a:buFont typeface="Arial" panose="020B0604020202020204" pitchFamily="34" charset="0"/>
              <a:buChar char="•"/>
            </a:pPr>
            <a:r>
              <a:rPr lang="en-US" sz="2800" spc="-24" dirty="0">
                <a:solidFill>
                  <a:srgbClr val="FFFFFF"/>
                </a:solidFill>
                <a:ea typeface="Gill Sans Light"/>
                <a:cs typeface="Gill Sans Light"/>
                <a:sym typeface="Gill Sans Light"/>
              </a:rPr>
              <a:t>Impact: May limit ability to conduct multi-agency meetings and presenting evidence.</a:t>
            </a:r>
          </a:p>
        </p:txBody>
      </p:sp>
      <p:sp>
        <p:nvSpPr>
          <p:cNvPr id="18" name="TextBox 18"/>
          <p:cNvSpPr txBox="1"/>
          <p:nvPr/>
        </p:nvSpPr>
        <p:spPr>
          <a:xfrm>
            <a:off x="3205047" y="4214395"/>
            <a:ext cx="4372979" cy="461665"/>
          </a:xfrm>
          <a:prstGeom prst="rect">
            <a:avLst/>
          </a:prstGeom>
        </p:spPr>
        <p:txBody>
          <a:bodyPr lIns="0" tIns="0" rIns="0" bIns="0" rtlCol="0" anchor="t">
            <a:spAutoFit/>
          </a:bodyPr>
          <a:lstStyle/>
          <a:p>
            <a:pPr>
              <a:lnSpc>
                <a:spcPts val="3635"/>
              </a:lnSpc>
              <a:spcBef>
                <a:spcPct val="0"/>
              </a:spcBef>
            </a:pPr>
            <a:r>
              <a:rPr lang="en-US" sz="3200" b="1" spc="-33" dirty="0">
                <a:solidFill>
                  <a:srgbClr val="FFFFFF"/>
                </a:solidFill>
                <a:latin typeface="Gill Sans Bold"/>
                <a:ea typeface="Gill Sans Bold"/>
                <a:cs typeface="Gill Sans Bold"/>
                <a:sym typeface="Gill Sans Bold"/>
              </a:rPr>
              <a:t>Areas for Development</a:t>
            </a:r>
          </a:p>
        </p:txBody>
      </p:sp>
      <p:sp>
        <p:nvSpPr>
          <p:cNvPr id="19" name="TextBox 19"/>
          <p:cNvSpPr txBox="1"/>
          <p:nvPr/>
        </p:nvSpPr>
        <p:spPr>
          <a:xfrm>
            <a:off x="9765924" y="4214395"/>
            <a:ext cx="4372979" cy="461665"/>
          </a:xfrm>
          <a:prstGeom prst="rect">
            <a:avLst/>
          </a:prstGeom>
        </p:spPr>
        <p:txBody>
          <a:bodyPr lIns="0" tIns="0" rIns="0" bIns="0" rtlCol="0" anchor="t">
            <a:spAutoFit/>
          </a:bodyPr>
          <a:lstStyle/>
          <a:p>
            <a:pPr>
              <a:lnSpc>
                <a:spcPts val="3635"/>
              </a:lnSpc>
              <a:spcBef>
                <a:spcPct val="0"/>
              </a:spcBef>
            </a:pPr>
            <a:r>
              <a:rPr lang="en-US" sz="3200" b="1" spc="-33" dirty="0">
                <a:solidFill>
                  <a:srgbClr val="FFFFFF"/>
                </a:solidFill>
                <a:latin typeface="Gill Sans Bold"/>
                <a:ea typeface="Gill Sans Bold"/>
                <a:cs typeface="Gill Sans Bold"/>
                <a:sym typeface="Gill Sans Bold"/>
              </a:rPr>
              <a:t>Personal Barriers</a:t>
            </a:r>
          </a:p>
        </p:txBody>
      </p:sp>
      <p:sp>
        <p:nvSpPr>
          <p:cNvPr id="22" name="Freeform 22"/>
          <p:cNvSpPr/>
          <p:nvPr/>
        </p:nvSpPr>
        <p:spPr>
          <a:xfrm>
            <a:off x="13994960" y="-785331"/>
            <a:ext cx="2313958" cy="2158292"/>
          </a:xfrm>
          <a:custGeom>
            <a:avLst/>
            <a:gdLst/>
            <a:ahLst/>
            <a:cxnLst/>
            <a:rect l="l" t="t" r="r" b="b"/>
            <a:pathLst>
              <a:path w="2313958" h="2158292">
                <a:moveTo>
                  <a:pt x="0" y="0"/>
                </a:moveTo>
                <a:lnTo>
                  <a:pt x="2313958" y="0"/>
                </a:lnTo>
                <a:lnTo>
                  <a:pt x="2313958" y="2158292"/>
                </a:lnTo>
                <a:lnTo>
                  <a:pt x="0" y="2158292"/>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IE"/>
          </a:p>
        </p:txBody>
      </p:sp>
      <p:sp>
        <p:nvSpPr>
          <p:cNvPr id="23" name="TextBox 15"/>
          <p:cNvSpPr txBox="1"/>
          <p:nvPr/>
        </p:nvSpPr>
        <p:spPr>
          <a:xfrm>
            <a:off x="0" y="-419100"/>
            <a:ext cx="5562600" cy="1974900"/>
          </a:xfrm>
          <a:prstGeom prst="rect">
            <a:avLst/>
          </a:prstGeom>
          <a:solidFill>
            <a:schemeClr val="accent6">
              <a:lumMod val="75000"/>
            </a:schemeClr>
          </a:solidFill>
        </p:spPr>
        <p:txBody>
          <a:bodyPr wrap="square" lIns="0" tIns="0" rIns="0" bIns="0" rtlCol="0" anchor="t">
            <a:spAutoFit/>
          </a:bodyPr>
          <a:lstStyle/>
          <a:p>
            <a:pPr algn="ctr">
              <a:lnSpc>
                <a:spcPts val="15400"/>
              </a:lnSpc>
              <a:spcBef>
                <a:spcPct val="0"/>
              </a:spcBef>
            </a:pPr>
            <a:r>
              <a:rPr lang="en-US" sz="6600" b="1" spc="-143" dirty="0">
                <a:solidFill>
                  <a:srgbClr val="2D2D2D"/>
                </a:solidFill>
                <a:latin typeface="+mj-lt"/>
                <a:ea typeface="Anton"/>
                <a:cs typeface="Anton"/>
                <a:sym typeface="Anton"/>
              </a:rPr>
              <a:t>My Weakness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3E8DC"/>
        </a:solidFill>
        <a:effectLst/>
      </p:bgPr>
    </p:bg>
    <p:spTree>
      <p:nvGrpSpPr>
        <p:cNvPr id="1" name=""/>
        <p:cNvGrpSpPr/>
        <p:nvPr/>
      </p:nvGrpSpPr>
      <p:grpSpPr>
        <a:xfrm>
          <a:off x="0" y="0"/>
          <a:ext cx="0" cy="0"/>
          <a:chOff x="0" y="0"/>
          <a:chExt cx="0" cy="0"/>
        </a:xfrm>
      </p:grpSpPr>
      <p:sp>
        <p:nvSpPr>
          <p:cNvPr id="2" name="Freeform 2"/>
          <p:cNvSpPr/>
          <p:nvPr/>
        </p:nvSpPr>
        <p:spPr>
          <a:xfrm>
            <a:off x="15928309" y="-785331"/>
            <a:ext cx="2861254" cy="2861254"/>
          </a:xfrm>
          <a:custGeom>
            <a:avLst/>
            <a:gdLst/>
            <a:ahLst/>
            <a:cxnLst/>
            <a:rect l="l" t="t" r="r" b="b"/>
            <a:pathLst>
              <a:path w="2861254" h="2861254">
                <a:moveTo>
                  <a:pt x="0" y="0"/>
                </a:moveTo>
                <a:lnTo>
                  <a:pt x="2861254" y="0"/>
                </a:lnTo>
                <a:lnTo>
                  <a:pt x="2861254" y="2861254"/>
                </a:lnTo>
                <a:lnTo>
                  <a:pt x="0" y="286125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IE"/>
          </a:p>
        </p:txBody>
      </p:sp>
      <p:grpSp>
        <p:nvGrpSpPr>
          <p:cNvPr id="3" name="Group 3"/>
          <p:cNvGrpSpPr/>
          <p:nvPr/>
        </p:nvGrpSpPr>
        <p:grpSpPr>
          <a:xfrm>
            <a:off x="1044050" y="3131472"/>
            <a:ext cx="10368908" cy="5837196"/>
            <a:chOff x="0" y="0"/>
            <a:chExt cx="1456395" cy="406400"/>
          </a:xfrm>
        </p:grpSpPr>
        <p:sp>
          <p:nvSpPr>
            <p:cNvPr id="4" name="Freeform 4"/>
            <p:cNvSpPr/>
            <p:nvPr/>
          </p:nvSpPr>
          <p:spPr>
            <a:xfrm>
              <a:off x="0" y="0"/>
              <a:ext cx="1456395" cy="406400"/>
            </a:xfrm>
            <a:custGeom>
              <a:avLst/>
              <a:gdLst/>
              <a:ahLst/>
              <a:cxnLst/>
              <a:rect l="l" t="t" r="r" b="b"/>
              <a:pathLst>
                <a:path w="1456395" h="406400">
                  <a:moveTo>
                    <a:pt x="1253195" y="0"/>
                  </a:moveTo>
                  <a:cubicBezTo>
                    <a:pt x="1365419" y="0"/>
                    <a:pt x="1456395" y="90976"/>
                    <a:pt x="1456395" y="203200"/>
                  </a:cubicBezTo>
                  <a:cubicBezTo>
                    <a:pt x="1456395" y="315424"/>
                    <a:pt x="1365419" y="406400"/>
                    <a:pt x="1253195" y="406400"/>
                  </a:cubicBezTo>
                  <a:lnTo>
                    <a:pt x="203200" y="406400"/>
                  </a:lnTo>
                  <a:cubicBezTo>
                    <a:pt x="90976" y="406400"/>
                    <a:pt x="0" y="315424"/>
                    <a:pt x="0" y="203200"/>
                  </a:cubicBezTo>
                  <a:cubicBezTo>
                    <a:pt x="0" y="90976"/>
                    <a:pt x="90976" y="0"/>
                    <a:pt x="203200" y="0"/>
                  </a:cubicBezTo>
                  <a:close/>
                </a:path>
              </a:pathLst>
            </a:custGeom>
            <a:solidFill>
              <a:srgbClr val="527E5C"/>
            </a:solidFill>
          </p:spPr>
          <p:txBody>
            <a:bodyPr/>
            <a:lstStyle/>
            <a:p>
              <a:endParaRPr lang="en-IE"/>
            </a:p>
          </p:txBody>
        </p:sp>
        <p:sp>
          <p:nvSpPr>
            <p:cNvPr id="5" name="TextBox 5"/>
            <p:cNvSpPr txBox="1"/>
            <p:nvPr/>
          </p:nvSpPr>
          <p:spPr>
            <a:xfrm>
              <a:off x="0" y="-95250"/>
              <a:ext cx="1456395" cy="501650"/>
            </a:xfrm>
            <a:prstGeom prst="rect">
              <a:avLst/>
            </a:prstGeom>
          </p:spPr>
          <p:txBody>
            <a:bodyPr lIns="50800" tIns="50800" rIns="50800" bIns="50800" rtlCol="0" anchor="ctr"/>
            <a:lstStyle/>
            <a:p>
              <a:pPr algn="ctr">
                <a:lnSpc>
                  <a:spcPts val="3079"/>
                </a:lnSpc>
              </a:pPr>
              <a:endParaRPr/>
            </a:p>
          </p:txBody>
        </p:sp>
      </p:grpSp>
      <p:sp>
        <p:nvSpPr>
          <p:cNvPr id="6" name="Freeform 6"/>
          <p:cNvSpPr/>
          <p:nvPr/>
        </p:nvSpPr>
        <p:spPr>
          <a:xfrm flipH="1">
            <a:off x="-752380" y="8630243"/>
            <a:ext cx="4012087" cy="3487172"/>
          </a:xfrm>
          <a:custGeom>
            <a:avLst/>
            <a:gdLst/>
            <a:ahLst/>
            <a:cxnLst/>
            <a:rect l="l" t="t" r="r" b="b"/>
            <a:pathLst>
              <a:path w="4012087" h="3487172">
                <a:moveTo>
                  <a:pt x="4012086" y="0"/>
                </a:moveTo>
                <a:lnTo>
                  <a:pt x="0" y="0"/>
                </a:lnTo>
                <a:lnTo>
                  <a:pt x="0" y="3487172"/>
                </a:lnTo>
                <a:lnTo>
                  <a:pt x="4012086" y="3487172"/>
                </a:lnTo>
                <a:lnTo>
                  <a:pt x="4012086" y="0"/>
                </a:lnTo>
                <a:close/>
              </a:path>
            </a:pathLst>
          </a:custGeom>
          <a:blipFill>
            <a:blip r:embed="rId3"/>
            <a:stretch>
              <a:fillRect/>
            </a:stretch>
          </a:blipFill>
        </p:spPr>
        <p:txBody>
          <a:bodyPr/>
          <a:lstStyle/>
          <a:p>
            <a:endParaRPr lang="en-IE"/>
          </a:p>
        </p:txBody>
      </p:sp>
      <p:grpSp>
        <p:nvGrpSpPr>
          <p:cNvPr id="11" name="Group 11"/>
          <p:cNvGrpSpPr/>
          <p:nvPr/>
        </p:nvGrpSpPr>
        <p:grpSpPr>
          <a:xfrm>
            <a:off x="8678983" y="3131472"/>
            <a:ext cx="8999417" cy="5837196"/>
            <a:chOff x="0" y="0"/>
            <a:chExt cx="1070672" cy="406400"/>
          </a:xfrm>
        </p:grpSpPr>
        <p:sp>
          <p:nvSpPr>
            <p:cNvPr id="12" name="Freeform 12"/>
            <p:cNvSpPr/>
            <p:nvPr/>
          </p:nvSpPr>
          <p:spPr>
            <a:xfrm>
              <a:off x="0" y="0"/>
              <a:ext cx="1070672" cy="406400"/>
            </a:xfrm>
            <a:custGeom>
              <a:avLst/>
              <a:gdLst/>
              <a:ahLst/>
              <a:cxnLst/>
              <a:rect l="l" t="t" r="r" b="b"/>
              <a:pathLst>
                <a:path w="1070672" h="406400">
                  <a:moveTo>
                    <a:pt x="867472" y="0"/>
                  </a:moveTo>
                  <a:cubicBezTo>
                    <a:pt x="979697" y="0"/>
                    <a:pt x="1070672" y="90976"/>
                    <a:pt x="1070672" y="203200"/>
                  </a:cubicBezTo>
                  <a:cubicBezTo>
                    <a:pt x="1070672" y="315424"/>
                    <a:pt x="979697" y="406400"/>
                    <a:pt x="867472" y="406400"/>
                  </a:cubicBezTo>
                  <a:lnTo>
                    <a:pt x="203200" y="406400"/>
                  </a:lnTo>
                  <a:cubicBezTo>
                    <a:pt x="90976" y="406400"/>
                    <a:pt x="0" y="315424"/>
                    <a:pt x="0" y="203200"/>
                  </a:cubicBezTo>
                  <a:cubicBezTo>
                    <a:pt x="0" y="90976"/>
                    <a:pt x="90976" y="0"/>
                    <a:pt x="203200" y="0"/>
                  </a:cubicBezTo>
                  <a:close/>
                </a:path>
              </a:pathLst>
            </a:custGeom>
            <a:solidFill>
              <a:srgbClr val="44728A"/>
            </a:solidFill>
          </p:spPr>
          <p:txBody>
            <a:bodyPr/>
            <a:lstStyle/>
            <a:p>
              <a:endParaRPr lang="en-IE"/>
            </a:p>
          </p:txBody>
        </p:sp>
        <p:sp>
          <p:nvSpPr>
            <p:cNvPr id="13" name="TextBox 13"/>
            <p:cNvSpPr txBox="1"/>
            <p:nvPr/>
          </p:nvSpPr>
          <p:spPr>
            <a:xfrm>
              <a:off x="0" y="-95250"/>
              <a:ext cx="1070672" cy="501650"/>
            </a:xfrm>
            <a:prstGeom prst="rect">
              <a:avLst/>
            </a:prstGeom>
          </p:spPr>
          <p:txBody>
            <a:bodyPr lIns="50800" tIns="50800" rIns="50800" bIns="50800" rtlCol="0" anchor="ctr"/>
            <a:lstStyle/>
            <a:p>
              <a:pPr algn="ctr">
                <a:lnSpc>
                  <a:spcPts val="3079"/>
                </a:lnSpc>
              </a:pPr>
              <a:endParaRPr/>
            </a:p>
          </p:txBody>
        </p:sp>
      </p:grpSp>
      <p:sp>
        <p:nvSpPr>
          <p:cNvPr id="15" name="TextBox 15"/>
          <p:cNvSpPr txBox="1"/>
          <p:nvPr/>
        </p:nvSpPr>
        <p:spPr>
          <a:xfrm>
            <a:off x="1670642" y="1696728"/>
            <a:ext cx="13393812" cy="1293816"/>
          </a:xfrm>
          <a:prstGeom prst="rect">
            <a:avLst/>
          </a:prstGeom>
        </p:spPr>
        <p:txBody>
          <a:bodyPr wrap="square" lIns="0" tIns="0" rIns="0" bIns="0" rtlCol="0" anchor="t">
            <a:spAutoFit/>
          </a:bodyPr>
          <a:lstStyle/>
          <a:p>
            <a:pPr algn="just">
              <a:lnSpc>
                <a:spcPts val="3359"/>
              </a:lnSpc>
              <a:spcBef>
                <a:spcPct val="0"/>
              </a:spcBef>
            </a:pPr>
            <a:r>
              <a:rPr lang="en-US" sz="2800" b="1" spc="-31" dirty="0">
                <a:solidFill>
                  <a:srgbClr val="2D2D2D"/>
                </a:solidFill>
                <a:ea typeface="Gill Sans Light"/>
                <a:cs typeface="Gill Sans Light"/>
                <a:sym typeface="Gill Sans Light"/>
              </a:rPr>
              <a:t>External factors I can capitalise on to achieve professional growth. Directly aligned with the requirements of the Children and Families Social Worker role (Dumfries and Galloway Council, 2026).</a:t>
            </a:r>
          </a:p>
        </p:txBody>
      </p:sp>
      <p:sp>
        <p:nvSpPr>
          <p:cNvPr id="16" name="TextBox 16"/>
          <p:cNvSpPr txBox="1"/>
          <p:nvPr/>
        </p:nvSpPr>
        <p:spPr>
          <a:xfrm>
            <a:off x="1586948" y="4320537"/>
            <a:ext cx="7244758" cy="3816942"/>
          </a:xfrm>
          <a:prstGeom prst="rect">
            <a:avLst/>
          </a:prstGeom>
        </p:spPr>
        <p:txBody>
          <a:bodyPr wrap="square" lIns="0" tIns="0" rIns="0" bIns="0" rtlCol="0" anchor="t">
            <a:spAutoFit/>
          </a:bodyPr>
          <a:lstStyle/>
          <a:p>
            <a:pPr marL="342900" indent="-342900">
              <a:lnSpc>
                <a:spcPts val="2659"/>
              </a:lnSpc>
              <a:spcBef>
                <a:spcPct val="0"/>
              </a:spcBef>
              <a:buFont typeface="Arial" panose="020B0604020202020204" pitchFamily="34" charset="0"/>
              <a:buChar char="•"/>
            </a:pPr>
            <a:r>
              <a:rPr lang="en-US" sz="2800" spc="-24" dirty="0">
                <a:solidFill>
                  <a:srgbClr val="FFFFFF"/>
                </a:solidFill>
                <a:ea typeface="Gill Sans Light"/>
                <a:cs typeface="Gill Sans Light"/>
                <a:sym typeface="Gill Sans Light"/>
              </a:rPr>
              <a:t>Student Placement (200 days): Opportunity for direct statutory work within a Children and Families team.</a:t>
            </a:r>
          </a:p>
          <a:p>
            <a:pPr marL="342900" indent="-342900">
              <a:lnSpc>
                <a:spcPts val="2659"/>
              </a:lnSpc>
              <a:spcBef>
                <a:spcPct val="0"/>
              </a:spcBef>
              <a:buFont typeface="Arial" panose="020B0604020202020204" pitchFamily="34" charset="0"/>
              <a:buChar char="•"/>
            </a:pPr>
            <a:r>
              <a:rPr lang="en-US" sz="2800" spc="-24" dirty="0">
                <a:solidFill>
                  <a:srgbClr val="FFFFFF"/>
                </a:solidFill>
                <a:ea typeface="Gill Sans Light"/>
                <a:cs typeface="Gill Sans Light"/>
                <a:sym typeface="Gill Sans Light"/>
              </a:rPr>
              <a:t>Specialist Training &amp; CPD: Post-qualifying courses (e.g., Signs of Safety, Motivational Interviewing)</a:t>
            </a:r>
          </a:p>
          <a:p>
            <a:pPr marL="342900" indent="-342900">
              <a:lnSpc>
                <a:spcPts val="2659"/>
              </a:lnSpc>
              <a:spcBef>
                <a:spcPct val="0"/>
              </a:spcBef>
              <a:buFont typeface="Arial" panose="020B0604020202020204" pitchFamily="34" charset="0"/>
              <a:buChar char="•"/>
            </a:pPr>
            <a:r>
              <a:rPr lang="en-US" sz="2800" spc="-24" dirty="0">
                <a:solidFill>
                  <a:srgbClr val="FFFFFF"/>
                </a:solidFill>
                <a:ea typeface="Gill Sans Light"/>
                <a:cs typeface="Gill Sans Light"/>
                <a:sym typeface="Gill Sans Light"/>
              </a:rPr>
              <a:t>High demand for social workers: There are many positions for social workers in high need fields such as child protection.</a:t>
            </a:r>
          </a:p>
          <a:p>
            <a:pPr marL="342900" indent="-342900">
              <a:lnSpc>
                <a:spcPts val="2659"/>
              </a:lnSpc>
              <a:spcBef>
                <a:spcPct val="0"/>
              </a:spcBef>
              <a:buFont typeface="Arial" panose="020B0604020202020204" pitchFamily="34" charset="0"/>
              <a:buChar char="•"/>
            </a:pPr>
            <a:r>
              <a:rPr lang="en-US" sz="2800" spc="-24" dirty="0">
                <a:solidFill>
                  <a:srgbClr val="FFFFFF"/>
                </a:solidFill>
                <a:ea typeface="Gill Sans Light"/>
                <a:cs typeface="Gill Sans Light"/>
                <a:sym typeface="Gill Sans Light"/>
              </a:rPr>
              <a:t>Working with Multi-Disciplinary teams and membership in Professional Networks: BASW</a:t>
            </a:r>
            <a:r>
              <a:rPr lang="en-US" sz="1899" spc="-24" dirty="0">
                <a:solidFill>
                  <a:srgbClr val="FFFFFF"/>
                </a:solidFill>
                <a:ea typeface="Gill Sans Light"/>
                <a:cs typeface="Gill Sans Light"/>
                <a:sym typeface="Gill Sans Light"/>
              </a:rPr>
              <a:t>.</a:t>
            </a:r>
          </a:p>
        </p:txBody>
      </p:sp>
      <p:sp>
        <p:nvSpPr>
          <p:cNvPr id="17" name="TextBox 17"/>
          <p:cNvSpPr txBox="1"/>
          <p:nvPr/>
        </p:nvSpPr>
        <p:spPr>
          <a:xfrm>
            <a:off x="9377132" y="4449912"/>
            <a:ext cx="7755842" cy="3816942"/>
          </a:xfrm>
          <a:prstGeom prst="rect">
            <a:avLst/>
          </a:prstGeom>
        </p:spPr>
        <p:txBody>
          <a:bodyPr wrap="square" lIns="0" tIns="0" rIns="0" bIns="0" rtlCol="0" anchor="t">
            <a:spAutoFit/>
          </a:bodyPr>
          <a:lstStyle/>
          <a:p>
            <a:pPr marL="342900" indent="-342900">
              <a:lnSpc>
                <a:spcPts val="2659"/>
              </a:lnSpc>
              <a:spcBef>
                <a:spcPct val="0"/>
              </a:spcBef>
              <a:buFont typeface="Arial" panose="020B0604020202020204" pitchFamily="34" charset="0"/>
              <a:buChar char="•"/>
            </a:pPr>
            <a:r>
              <a:rPr lang="en-US" sz="2800" spc="-24" dirty="0">
                <a:solidFill>
                  <a:srgbClr val="FFFFFF"/>
                </a:solidFill>
                <a:ea typeface="Gill Sans Light"/>
                <a:cs typeface="Gill Sans Light"/>
                <a:sym typeface="Gill Sans Light"/>
              </a:rPr>
              <a:t>Seek out shadowing and complex cases during my placement to gain confidence and competence in my skills.</a:t>
            </a:r>
          </a:p>
          <a:p>
            <a:pPr marL="342900" indent="-342900">
              <a:lnSpc>
                <a:spcPts val="2659"/>
              </a:lnSpc>
              <a:spcBef>
                <a:spcPct val="0"/>
              </a:spcBef>
              <a:buFont typeface="Arial" panose="020B0604020202020204" pitchFamily="34" charset="0"/>
              <a:buChar char="•"/>
            </a:pPr>
            <a:r>
              <a:rPr lang="en-US" sz="2800" spc="-24" dirty="0" err="1">
                <a:solidFill>
                  <a:srgbClr val="FFFFFF"/>
                </a:solidFill>
                <a:ea typeface="Gill Sans Light"/>
                <a:cs typeface="Gill Sans Light"/>
                <a:sym typeface="Gill Sans Light"/>
              </a:rPr>
              <a:t>Emphasise</a:t>
            </a:r>
            <a:r>
              <a:rPr lang="en-US" sz="2800" spc="-24" dirty="0">
                <a:solidFill>
                  <a:srgbClr val="FFFFFF"/>
                </a:solidFill>
                <a:ea typeface="Gill Sans Light"/>
                <a:cs typeface="Gill Sans Light"/>
                <a:sym typeface="Gill Sans Light"/>
              </a:rPr>
              <a:t> Specialist training to develop my own personal empathy into systematic, professional skills (such as Motivational Interviewing).</a:t>
            </a:r>
          </a:p>
          <a:p>
            <a:pPr marL="342900" indent="-342900">
              <a:lnSpc>
                <a:spcPts val="2659"/>
              </a:lnSpc>
              <a:spcBef>
                <a:spcPct val="0"/>
              </a:spcBef>
              <a:buFont typeface="Arial" panose="020B0604020202020204" pitchFamily="34" charset="0"/>
              <a:buChar char="•"/>
            </a:pPr>
            <a:r>
              <a:rPr lang="en-US" sz="2800" spc="-24" dirty="0">
                <a:solidFill>
                  <a:srgbClr val="FFFFFF"/>
                </a:solidFill>
                <a:ea typeface="Gill Sans Light"/>
                <a:cs typeface="Gill Sans Light"/>
                <a:sym typeface="Gill Sans Light"/>
              </a:rPr>
              <a:t>Use Communication: Take advantage of the high need, targeting high points where my interpersonal skills can make an immediate difference.</a:t>
            </a:r>
          </a:p>
          <a:p>
            <a:pPr marL="342900" indent="-342900">
              <a:lnSpc>
                <a:spcPts val="2659"/>
              </a:lnSpc>
              <a:spcBef>
                <a:spcPct val="0"/>
              </a:spcBef>
              <a:buFont typeface="Arial" panose="020B0604020202020204" pitchFamily="34" charset="0"/>
              <a:buChar char="•"/>
            </a:pPr>
            <a:r>
              <a:rPr lang="en-US" sz="2800" spc="-24" dirty="0">
                <a:solidFill>
                  <a:srgbClr val="FFFFFF"/>
                </a:solidFill>
                <a:ea typeface="Gill Sans Light"/>
                <a:cs typeface="Gill Sans Light"/>
                <a:sym typeface="Gill Sans Light"/>
              </a:rPr>
              <a:t>Teamwork: Establish a professional support network and gain wisdom from experienced practitioners.</a:t>
            </a:r>
          </a:p>
        </p:txBody>
      </p:sp>
      <p:sp>
        <p:nvSpPr>
          <p:cNvPr id="18" name="TextBox 18"/>
          <p:cNvSpPr txBox="1"/>
          <p:nvPr/>
        </p:nvSpPr>
        <p:spPr>
          <a:xfrm>
            <a:off x="2742046" y="3278039"/>
            <a:ext cx="4372979" cy="461665"/>
          </a:xfrm>
          <a:prstGeom prst="rect">
            <a:avLst/>
          </a:prstGeom>
        </p:spPr>
        <p:txBody>
          <a:bodyPr lIns="0" tIns="0" rIns="0" bIns="0" rtlCol="0" anchor="t">
            <a:spAutoFit/>
          </a:bodyPr>
          <a:lstStyle/>
          <a:p>
            <a:pPr>
              <a:lnSpc>
                <a:spcPts val="3635"/>
              </a:lnSpc>
              <a:spcBef>
                <a:spcPct val="0"/>
              </a:spcBef>
            </a:pPr>
            <a:r>
              <a:rPr lang="en-US" sz="3200" b="1" spc="-33" dirty="0">
                <a:solidFill>
                  <a:srgbClr val="FFFFFF"/>
                </a:solidFill>
                <a:latin typeface="Gill Sans Bold"/>
                <a:ea typeface="Gill Sans Bold"/>
                <a:cs typeface="Gill Sans Bold"/>
                <a:sym typeface="Gill Sans Bold"/>
              </a:rPr>
              <a:t>The Opportunity</a:t>
            </a:r>
          </a:p>
        </p:txBody>
      </p:sp>
      <p:sp>
        <p:nvSpPr>
          <p:cNvPr id="19" name="TextBox 19"/>
          <p:cNvSpPr txBox="1"/>
          <p:nvPr/>
        </p:nvSpPr>
        <p:spPr>
          <a:xfrm>
            <a:off x="9863517" y="3294350"/>
            <a:ext cx="6494874" cy="923330"/>
          </a:xfrm>
          <a:prstGeom prst="rect">
            <a:avLst/>
          </a:prstGeom>
        </p:spPr>
        <p:txBody>
          <a:bodyPr wrap="square" lIns="0" tIns="0" rIns="0" bIns="0" rtlCol="0" anchor="t">
            <a:spAutoFit/>
          </a:bodyPr>
          <a:lstStyle/>
          <a:p>
            <a:pPr>
              <a:lnSpc>
                <a:spcPts val="3635"/>
              </a:lnSpc>
              <a:spcBef>
                <a:spcPct val="0"/>
              </a:spcBef>
            </a:pPr>
            <a:r>
              <a:rPr lang="en-US" sz="3200" b="1" spc="-33" dirty="0">
                <a:solidFill>
                  <a:srgbClr val="FFFFFF"/>
                </a:solidFill>
                <a:latin typeface="Gill Sans Bold"/>
                <a:ea typeface="Gill Sans Bold"/>
                <a:cs typeface="Gill Sans Bold"/>
                <a:sym typeface="Gill Sans Bold"/>
              </a:rPr>
              <a:t>How I Will </a:t>
            </a:r>
            <a:r>
              <a:rPr lang="en-US" sz="3200" b="1" spc="-33" dirty="0" err="1">
                <a:solidFill>
                  <a:srgbClr val="FFFFFF"/>
                </a:solidFill>
                <a:latin typeface="Gill Sans Bold"/>
                <a:ea typeface="Gill Sans Bold"/>
                <a:cs typeface="Gill Sans Bold"/>
                <a:sym typeface="Gill Sans Bold"/>
              </a:rPr>
              <a:t>Utilise</a:t>
            </a:r>
            <a:r>
              <a:rPr lang="en-US" sz="3200" b="1" spc="-33" dirty="0">
                <a:solidFill>
                  <a:srgbClr val="FFFFFF"/>
                </a:solidFill>
                <a:latin typeface="Gill Sans Bold"/>
                <a:ea typeface="Gill Sans Bold"/>
                <a:cs typeface="Gill Sans Bold"/>
                <a:sym typeface="Gill Sans Bold"/>
              </a:rPr>
              <a:t> It (With My Strengths</a:t>
            </a:r>
            <a:r>
              <a:rPr lang="en-US" sz="2596" b="1" spc="-33" dirty="0">
                <a:solidFill>
                  <a:srgbClr val="FFFFFF"/>
                </a:solidFill>
                <a:latin typeface="Gill Sans Bold"/>
                <a:ea typeface="Gill Sans Bold"/>
                <a:cs typeface="Gill Sans Bold"/>
                <a:sym typeface="Gill Sans Bold"/>
              </a:rPr>
              <a:t>)</a:t>
            </a:r>
          </a:p>
        </p:txBody>
      </p:sp>
      <p:sp>
        <p:nvSpPr>
          <p:cNvPr id="22" name="Freeform 22"/>
          <p:cNvSpPr/>
          <p:nvPr/>
        </p:nvSpPr>
        <p:spPr>
          <a:xfrm>
            <a:off x="13994960" y="-785331"/>
            <a:ext cx="2313958" cy="2158292"/>
          </a:xfrm>
          <a:custGeom>
            <a:avLst/>
            <a:gdLst/>
            <a:ahLst/>
            <a:cxnLst/>
            <a:rect l="l" t="t" r="r" b="b"/>
            <a:pathLst>
              <a:path w="2313958" h="2158292">
                <a:moveTo>
                  <a:pt x="0" y="0"/>
                </a:moveTo>
                <a:lnTo>
                  <a:pt x="2313958" y="0"/>
                </a:lnTo>
                <a:lnTo>
                  <a:pt x="2313958" y="2158292"/>
                </a:lnTo>
                <a:lnTo>
                  <a:pt x="0" y="2158292"/>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IE"/>
          </a:p>
        </p:txBody>
      </p:sp>
      <p:sp>
        <p:nvSpPr>
          <p:cNvPr id="23" name="TextBox 15"/>
          <p:cNvSpPr txBox="1"/>
          <p:nvPr/>
        </p:nvSpPr>
        <p:spPr>
          <a:xfrm>
            <a:off x="0" y="-419100"/>
            <a:ext cx="7086600" cy="1974900"/>
          </a:xfrm>
          <a:prstGeom prst="rect">
            <a:avLst/>
          </a:prstGeom>
          <a:solidFill>
            <a:schemeClr val="accent6">
              <a:lumMod val="75000"/>
            </a:schemeClr>
          </a:solidFill>
        </p:spPr>
        <p:txBody>
          <a:bodyPr wrap="square" lIns="0" tIns="0" rIns="0" bIns="0" rtlCol="0" anchor="t">
            <a:spAutoFit/>
          </a:bodyPr>
          <a:lstStyle/>
          <a:p>
            <a:pPr algn="ctr">
              <a:lnSpc>
                <a:spcPts val="15400"/>
              </a:lnSpc>
              <a:spcBef>
                <a:spcPct val="0"/>
              </a:spcBef>
            </a:pPr>
            <a:r>
              <a:rPr lang="en-US" sz="6600" b="1" spc="-143" dirty="0">
                <a:solidFill>
                  <a:srgbClr val="2D2D2D"/>
                </a:solidFill>
                <a:latin typeface="+mj-lt"/>
                <a:ea typeface="Anton"/>
                <a:cs typeface="Anton"/>
                <a:sym typeface="Anton"/>
              </a:rPr>
              <a:t>My Opportunity</a:t>
            </a:r>
          </a:p>
        </p:txBody>
      </p:sp>
    </p:spTree>
    <p:extLst>
      <p:ext uri="{BB962C8B-B14F-4D97-AF65-F5344CB8AC3E}">
        <p14:creationId xmlns:p14="http://schemas.microsoft.com/office/powerpoint/2010/main" val="36402954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3E8DC"/>
        </a:solidFill>
        <a:effectLst/>
      </p:bgPr>
    </p:bg>
    <p:spTree>
      <p:nvGrpSpPr>
        <p:cNvPr id="1" name=""/>
        <p:cNvGrpSpPr/>
        <p:nvPr/>
      </p:nvGrpSpPr>
      <p:grpSpPr>
        <a:xfrm>
          <a:off x="0" y="0"/>
          <a:ext cx="0" cy="0"/>
          <a:chOff x="0" y="0"/>
          <a:chExt cx="0" cy="0"/>
        </a:xfrm>
      </p:grpSpPr>
      <p:grpSp>
        <p:nvGrpSpPr>
          <p:cNvPr id="3" name="Group 3"/>
          <p:cNvGrpSpPr/>
          <p:nvPr/>
        </p:nvGrpSpPr>
        <p:grpSpPr>
          <a:xfrm>
            <a:off x="2102332" y="4127721"/>
            <a:ext cx="5709693" cy="823182"/>
            <a:chOff x="0" y="0"/>
            <a:chExt cx="2356420" cy="406400"/>
          </a:xfrm>
        </p:grpSpPr>
        <p:sp>
          <p:nvSpPr>
            <p:cNvPr id="4" name="Freeform 4"/>
            <p:cNvSpPr/>
            <p:nvPr/>
          </p:nvSpPr>
          <p:spPr>
            <a:xfrm>
              <a:off x="0" y="0"/>
              <a:ext cx="2356420" cy="406400"/>
            </a:xfrm>
            <a:custGeom>
              <a:avLst/>
              <a:gdLst/>
              <a:ahLst/>
              <a:cxnLst/>
              <a:rect l="l" t="t" r="r" b="b"/>
              <a:pathLst>
                <a:path w="2356420" h="406400">
                  <a:moveTo>
                    <a:pt x="2153220" y="0"/>
                  </a:moveTo>
                  <a:cubicBezTo>
                    <a:pt x="2265444" y="0"/>
                    <a:pt x="2356420" y="90976"/>
                    <a:pt x="2356420" y="203200"/>
                  </a:cubicBezTo>
                  <a:cubicBezTo>
                    <a:pt x="2356420" y="315424"/>
                    <a:pt x="2265444" y="406400"/>
                    <a:pt x="2153220" y="406400"/>
                  </a:cubicBezTo>
                  <a:lnTo>
                    <a:pt x="203200" y="406400"/>
                  </a:lnTo>
                  <a:cubicBezTo>
                    <a:pt x="90976" y="406400"/>
                    <a:pt x="0" y="315424"/>
                    <a:pt x="0" y="203200"/>
                  </a:cubicBezTo>
                  <a:cubicBezTo>
                    <a:pt x="0" y="90976"/>
                    <a:pt x="90976" y="0"/>
                    <a:pt x="203200" y="0"/>
                  </a:cubicBezTo>
                  <a:close/>
                </a:path>
              </a:pathLst>
            </a:custGeom>
            <a:solidFill>
              <a:srgbClr val="527E5C"/>
            </a:solidFill>
          </p:spPr>
          <p:txBody>
            <a:bodyPr/>
            <a:lstStyle/>
            <a:p>
              <a:endParaRPr lang="en-IE"/>
            </a:p>
          </p:txBody>
        </p:sp>
        <p:sp>
          <p:nvSpPr>
            <p:cNvPr id="5" name="TextBox 5"/>
            <p:cNvSpPr txBox="1"/>
            <p:nvPr/>
          </p:nvSpPr>
          <p:spPr>
            <a:xfrm>
              <a:off x="0" y="-95250"/>
              <a:ext cx="2356420" cy="501650"/>
            </a:xfrm>
            <a:prstGeom prst="rect">
              <a:avLst/>
            </a:prstGeom>
          </p:spPr>
          <p:txBody>
            <a:bodyPr lIns="50800" tIns="50800" rIns="50800" bIns="50800" rtlCol="0" anchor="ctr"/>
            <a:lstStyle/>
            <a:p>
              <a:pPr algn="ctr">
                <a:lnSpc>
                  <a:spcPts val="3079"/>
                </a:lnSpc>
              </a:pPr>
              <a:endParaRPr/>
            </a:p>
          </p:txBody>
        </p:sp>
      </p:grpSp>
      <p:grpSp>
        <p:nvGrpSpPr>
          <p:cNvPr id="6" name="Group 6"/>
          <p:cNvGrpSpPr/>
          <p:nvPr/>
        </p:nvGrpSpPr>
        <p:grpSpPr>
          <a:xfrm>
            <a:off x="9911113" y="4188772"/>
            <a:ext cx="5709693" cy="792685"/>
            <a:chOff x="0" y="0"/>
            <a:chExt cx="2356420" cy="406400"/>
          </a:xfrm>
        </p:grpSpPr>
        <p:sp>
          <p:nvSpPr>
            <p:cNvPr id="7" name="Freeform 7"/>
            <p:cNvSpPr/>
            <p:nvPr/>
          </p:nvSpPr>
          <p:spPr>
            <a:xfrm>
              <a:off x="0" y="0"/>
              <a:ext cx="2356420" cy="406400"/>
            </a:xfrm>
            <a:custGeom>
              <a:avLst/>
              <a:gdLst/>
              <a:ahLst/>
              <a:cxnLst/>
              <a:rect l="l" t="t" r="r" b="b"/>
              <a:pathLst>
                <a:path w="2356420" h="406400">
                  <a:moveTo>
                    <a:pt x="2153220" y="0"/>
                  </a:moveTo>
                  <a:cubicBezTo>
                    <a:pt x="2265444" y="0"/>
                    <a:pt x="2356420" y="90976"/>
                    <a:pt x="2356420" y="203200"/>
                  </a:cubicBezTo>
                  <a:cubicBezTo>
                    <a:pt x="2356420" y="315424"/>
                    <a:pt x="2265444" y="406400"/>
                    <a:pt x="2153220" y="406400"/>
                  </a:cubicBezTo>
                  <a:lnTo>
                    <a:pt x="203200" y="406400"/>
                  </a:lnTo>
                  <a:cubicBezTo>
                    <a:pt x="90976" y="406400"/>
                    <a:pt x="0" y="315424"/>
                    <a:pt x="0" y="203200"/>
                  </a:cubicBezTo>
                  <a:cubicBezTo>
                    <a:pt x="0" y="90976"/>
                    <a:pt x="90976" y="0"/>
                    <a:pt x="203200" y="0"/>
                  </a:cubicBezTo>
                  <a:close/>
                </a:path>
              </a:pathLst>
            </a:custGeom>
            <a:solidFill>
              <a:srgbClr val="527E5C"/>
            </a:solidFill>
          </p:spPr>
          <p:txBody>
            <a:bodyPr/>
            <a:lstStyle/>
            <a:p>
              <a:endParaRPr lang="en-IE"/>
            </a:p>
          </p:txBody>
        </p:sp>
        <p:sp>
          <p:nvSpPr>
            <p:cNvPr id="8" name="TextBox 8"/>
            <p:cNvSpPr txBox="1"/>
            <p:nvPr/>
          </p:nvSpPr>
          <p:spPr>
            <a:xfrm>
              <a:off x="0" y="-95250"/>
              <a:ext cx="2356420" cy="501650"/>
            </a:xfrm>
            <a:prstGeom prst="rect">
              <a:avLst/>
            </a:prstGeom>
          </p:spPr>
          <p:txBody>
            <a:bodyPr lIns="50800" tIns="50800" rIns="50800" bIns="50800" rtlCol="0" anchor="ctr"/>
            <a:lstStyle/>
            <a:p>
              <a:pPr algn="ctr">
                <a:lnSpc>
                  <a:spcPts val="3079"/>
                </a:lnSpc>
              </a:pPr>
              <a:endParaRPr/>
            </a:p>
          </p:txBody>
        </p:sp>
      </p:grpSp>
      <p:grpSp>
        <p:nvGrpSpPr>
          <p:cNvPr id="9" name="Group 9"/>
          <p:cNvGrpSpPr/>
          <p:nvPr/>
        </p:nvGrpSpPr>
        <p:grpSpPr>
          <a:xfrm>
            <a:off x="2209800" y="6451501"/>
            <a:ext cx="5709693" cy="866714"/>
            <a:chOff x="0" y="0"/>
            <a:chExt cx="2356420" cy="406400"/>
          </a:xfrm>
        </p:grpSpPr>
        <p:sp>
          <p:nvSpPr>
            <p:cNvPr id="10" name="Freeform 10"/>
            <p:cNvSpPr/>
            <p:nvPr/>
          </p:nvSpPr>
          <p:spPr>
            <a:xfrm>
              <a:off x="0" y="0"/>
              <a:ext cx="2356420" cy="406400"/>
            </a:xfrm>
            <a:custGeom>
              <a:avLst/>
              <a:gdLst/>
              <a:ahLst/>
              <a:cxnLst/>
              <a:rect l="l" t="t" r="r" b="b"/>
              <a:pathLst>
                <a:path w="2356420" h="406400">
                  <a:moveTo>
                    <a:pt x="2153220" y="0"/>
                  </a:moveTo>
                  <a:cubicBezTo>
                    <a:pt x="2265444" y="0"/>
                    <a:pt x="2356420" y="90976"/>
                    <a:pt x="2356420" y="203200"/>
                  </a:cubicBezTo>
                  <a:cubicBezTo>
                    <a:pt x="2356420" y="315424"/>
                    <a:pt x="2265444" y="406400"/>
                    <a:pt x="2153220" y="406400"/>
                  </a:cubicBezTo>
                  <a:lnTo>
                    <a:pt x="203200" y="406400"/>
                  </a:lnTo>
                  <a:cubicBezTo>
                    <a:pt x="90976" y="406400"/>
                    <a:pt x="0" y="315424"/>
                    <a:pt x="0" y="203200"/>
                  </a:cubicBezTo>
                  <a:cubicBezTo>
                    <a:pt x="0" y="90976"/>
                    <a:pt x="90976" y="0"/>
                    <a:pt x="203200" y="0"/>
                  </a:cubicBezTo>
                  <a:close/>
                </a:path>
              </a:pathLst>
            </a:custGeom>
            <a:solidFill>
              <a:srgbClr val="527E5C"/>
            </a:solidFill>
          </p:spPr>
          <p:txBody>
            <a:bodyPr/>
            <a:lstStyle/>
            <a:p>
              <a:endParaRPr lang="en-IE"/>
            </a:p>
          </p:txBody>
        </p:sp>
        <p:sp>
          <p:nvSpPr>
            <p:cNvPr id="11" name="TextBox 11"/>
            <p:cNvSpPr txBox="1"/>
            <p:nvPr/>
          </p:nvSpPr>
          <p:spPr>
            <a:xfrm>
              <a:off x="0" y="-95250"/>
              <a:ext cx="2356420" cy="501650"/>
            </a:xfrm>
            <a:prstGeom prst="rect">
              <a:avLst/>
            </a:prstGeom>
          </p:spPr>
          <p:txBody>
            <a:bodyPr lIns="50800" tIns="50800" rIns="50800" bIns="50800" rtlCol="0" anchor="ctr"/>
            <a:lstStyle/>
            <a:p>
              <a:pPr algn="ctr">
                <a:lnSpc>
                  <a:spcPts val="3079"/>
                </a:lnSpc>
              </a:pPr>
              <a:endParaRPr/>
            </a:p>
          </p:txBody>
        </p:sp>
      </p:grpSp>
      <p:grpSp>
        <p:nvGrpSpPr>
          <p:cNvPr id="12" name="Group 12"/>
          <p:cNvGrpSpPr/>
          <p:nvPr/>
        </p:nvGrpSpPr>
        <p:grpSpPr>
          <a:xfrm>
            <a:off x="9911113" y="6451501"/>
            <a:ext cx="5709693" cy="866714"/>
            <a:chOff x="0" y="0"/>
            <a:chExt cx="2356420" cy="406400"/>
          </a:xfrm>
        </p:grpSpPr>
        <p:sp>
          <p:nvSpPr>
            <p:cNvPr id="13" name="Freeform 13"/>
            <p:cNvSpPr/>
            <p:nvPr/>
          </p:nvSpPr>
          <p:spPr>
            <a:xfrm>
              <a:off x="0" y="0"/>
              <a:ext cx="2356420" cy="406400"/>
            </a:xfrm>
            <a:custGeom>
              <a:avLst/>
              <a:gdLst/>
              <a:ahLst/>
              <a:cxnLst/>
              <a:rect l="l" t="t" r="r" b="b"/>
              <a:pathLst>
                <a:path w="2356420" h="406400">
                  <a:moveTo>
                    <a:pt x="2153220" y="0"/>
                  </a:moveTo>
                  <a:cubicBezTo>
                    <a:pt x="2265444" y="0"/>
                    <a:pt x="2356420" y="90976"/>
                    <a:pt x="2356420" y="203200"/>
                  </a:cubicBezTo>
                  <a:cubicBezTo>
                    <a:pt x="2356420" y="315424"/>
                    <a:pt x="2265444" y="406400"/>
                    <a:pt x="2153220" y="406400"/>
                  </a:cubicBezTo>
                  <a:lnTo>
                    <a:pt x="203200" y="406400"/>
                  </a:lnTo>
                  <a:cubicBezTo>
                    <a:pt x="90976" y="406400"/>
                    <a:pt x="0" y="315424"/>
                    <a:pt x="0" y="203200"/>
                  </a:cubicBezTo>
                  <a:cubicBezTo>
                    <a:pt x="0" y="90976"/>
                    <a:pt x="90976" y="0"/>
                    <a:pt x="203200" y="0"/>
                  </a:cubicBezTo>
                  <a:close/>
                </a:path>
              </a:pathLst>
            </a:custGeom>
            <a:solidFill>
              <a:srgbClr val="527E5C"/>
            </a:solidFill>
          </p:spPr>
          <p:txBody>
            <a:bodyPr/>
            <a:lstStyle/>
            <a:p>
              <a:endParaRPr lang="en-IE"/>
            </a:p>
          </p:txBody>
        </p:sp>
        <p:sp>
          <p:nvSpPr>
            <p:cNvPr id="14" name="TextBox 14"/>
            <p:cNvSpPr txBox="1"/>
            <p:nvPr/>
          </p:nvSpPr>
          <p:spPr>
            <a:xfrm>
              <a:off x="0" y="-95250"/>
              <a:ext cx="2356420" cy="501650"/>
            </a:xfrm>
            <a:prstGeom prst="rect">
              <a:avLst/>
            </a:prstGeom>
          </p:spPr>
          <p:txBody>
            <a:bodyPr lIns="50800" tIns="50800" rIns="50800" bIns="50800" rtlCol="0" anchor="ctr"/>
            <a:lstStyle/>
            <a:p>
              <a:pPr algn="ctr">
                <a:lnSpc>
                  <a:spcPts val="3079"/>
                </a:lnSpc>
              </a:pPr>
              <a:endParaRPr/>
            </a:p>
          </p:txBody>
        </p:sp>
      </p:grpSp>
      <p:sp>
        <p:nvSpPr>
          <p:cNvPr id="15" name="TextBox 15"/>
          <p:cNvSpPr txBox="1"/>
          <p:nvPr/>
        </p:nvSpPr>
        <p:spPr>
          <a:xfrm>
            <a:off x="0" y="0"/>
            <a:ext cx="4831663" cy="1974900"/>
          </a:xfrm>
          <a:prstGeom prst="rect">
            <a:avLst/>
          </a:prstGeom>
          <a:solidFill>
            <a:schemeClr val="accent6">
              <a:lumMod val="75000"/>
            </a:schemeClr>
          </a:solidFill>
        </p:spPr>
        <p:txBody>
          <a:bodyPr lIns="0" tIns="0" rIns="0" bIns="0" rtlCol="0" anchor="t">
            <a:spAutoFit/>
          </a:bodyPr>
          <a:lstStyle/>
          <a:p>
            <a:pPr algn="ctr">
              <a:lnSpc>
                <a:spcPts val="15400"/>
              </a:lnSpc>
              <a:spcBef>
                <a:spcPct val="0"/>
              </a:spcBef>
            </a:pPr>
            <a:r>
              <a:rPr lang="en-US" sz="6600" spc="-143" dirty="0">
                <a:solidFill>
                  <a:srgbClr val="2D2D2D"/>
                </a:solidFill>
                <a:latin typeface="Anton"/>
                <a:ea typeface="Anton"/>
                <a:cs typeface="Anton"/>
                <a:sym typeface="Anton"/>
              </a:rPr>
              <a:t>My Threats</a:t>
            </a:r>
          </a:p>
        </p:txBody>
      </p:sp>
      <p:sp>
        <p:nvSpPr>
          <p:cNvPr id="16" name="TextBox 16"/>
          <p:cNvSpPr txBox="1"/>
          <p:nvPr/>
        </p:nvSpPr>
        <p:spPr>
          <a:xfrm>
            <a:off x="1065612" y="2186509"/>
            <a:ext cx="15088788" cy="1729833"/>
          </a:xfrm>
          <a:prstGeom prst="rect">
            <a:avLst/>
          </a:prstGeom>
        </p:spPr>
        <p:txBody>
          <a:bodyPr wrap="square" lIns="0" tIns="0" rIns="0" bIns="0" rtlCol="0" anchor="t">
            <a:spAutoFit/>
          </a:bodyPr>
          <a:lstStyle/>
          <a:p>
            <a:pPr algn="just">
              <a:lnSpc>
                <a:spcPts val="3359"/>
              </a:lnSpc>
              <a:spcBef>
                <a:spcPct val="0"/>
              </a:spcBef>
            </a:pPr>
            <a:r>
              <a:rPr lang="en-US" sz="2800" spc="-31" dirty="0">
                <a:solidFill>
                  <a:srgbClr val="2D2D2D"/>
                </a:solidFill>
                <a:ea typeface="Gill Sans Light"/>
                <a:cs typeface="Gill Sans Light"/>
                <a:sym typeface="Gill Sans Light"/>
              </a:rPr>
              <a:t>External issues that I need to foresee and address to maintain my career in social work in the long term. There is evidence that the profession is currently experiencing high workload pressure and is experiencing shortages of staff which is affecting staff wellbeing (BASW, 2025). I need my internal strengths to overcome these external threats</a:t>
            </a:r>
            <a:r>
              <a:rPr lang="en-US" spc="-31" dirty="0">
                <a:solidFill>
                  <a:srgbClr val="2D2D2D"/>
                </a:solidFill>
                <a:ea typeface="Gill Sans Light"/>
                <a:cs typeface="Gill Sans Light"/>
                <a:sym typeface="Gill Sans Light"/>
              </a:rPr>
              <a:t>.</a:t>
            </a:r>
          </a:p>
        </p:txBody>
      </p:sp>
      <p:sp>
        <p:nvSpPr>
          <p:cNvPr id="17" name="TextBox 17"/>
          <p:cNvSpPr txBox="1"/>
          <p:nvPr/>
        </p:nvSpPr>
        <p:spPr>
          <a:xfrm>
            <a:off x="2420313" y="4265219"/>
            <a:ext cx="4710060" cy="495585"/>
          </a:xfrm>
          <a:prstGeom prst="rect">
            <a:avLst/>
          </a:prstGeom>
        </p:spPr>
        <p:txBody>
          <a:bodyPr lIns="0" tIns="0" rIns="0" bIns="0" rtlCol="0" anchor="t">
            <a:spAutoFit/>
          </a:bodyPr>
          <a:lstStyle/>
          <a:p>
            <a:pPr algn="ctr">
              <a:lnSpc>
                <a:spcPts val="4200"/>
              </a:lnSpc>
              <a:spcBef>
                <a:spcPct val="0"/>
              </a:spcBef>
            </a:pPr>
            <a:r>
              <a:rPr lang="en-US" sz="3000" b="1" spc="-39" dirty="0">
                <a:solidFill>
                  <a:srgbClr val="FFFFFF"/>
                </a:solidFill>
                <a:latin typeface="Gill Sans Bold"/>
                <a:ea typeface="Gill Sans Bold"/>
                <a:cs typeface="Gill Sans Bold"/>
                <a:sym typeface="Gill Sans Bold"/>
              </a:rPr>
              <a:t>High Stress &amp; Burnout</a:t>
            </a:r>
          </a:p>
        </p:txBody>
      </p:sp>
      <p:sp>
        <p:nvSpPr>
          <p:cNvPr id="18" name="TextBox 18"/>
          <p:cNvSpPr txBox="1"/>
          <p:nvPr/>
        </p:nvSpPr>
        <p:spPr>
          <a:xfrm>
            <a:off x="2474681" y="6607524"/>
            <a:ext cx="4710060" cy="495585"/>
          </a:xfrm>
          <a:prstGeom prst="rect">
            <a:avLst/>
          </a:prstGeom>
        </p:spPr>
        <p:txBody>
          <a:bodyPr lIns="0" tIns="0" rIns="0" bIns="0" rtlCol="0" anchor="t">
            <a:spAutoFit/>
          </a:bodyPr>
          <a:lstStyle/>
          <a:p>
            <a:pPr algn="ctr">
              <a:lnSpc>
                <a:spcPts val="4200"/>
              </a:lnSpc>
              <a:spcBef>
                <a:spcPct val="0"/>
              </a:spcBef>
            </a:pPr>
            <a:r>
              <a:rPr lang="en-US" sz="3000" b="1" spc="-39" dirty="0">
                <a:solidFill>
                  <a:srgbClr val="FFFFFF"/>
                </a:solidFill>
                <a:latin typeface="Gill Sans Bold"/>
                <a:ea typeface="Gill Sans Bold"/>
                <a:cs typeface="Gill Sans Bold"/>
                <a:sym typeface="Gill Sans Bold"/>
              </a:rPr>
              <a:t>Resource Constraints</a:t>
            </a:r>
          </a:p>
        </p:txBody>
      </p:sp>
      <p:sp>
        <p:nvSpPr>
          <p:cNvPr id="19" name="TextBox 19"/>
          <p:cNvSpPr txBox="1"/>
          <p:nvPr/>
        </p:nvSpPr>
        <p:spPr>
          <a:xfrm>
            <a:off x="10410929" y="4351491"/>
            <a:ext cx="4710060" cy="495585"/>
          </a:xfrm>
          <a:prstGeom prst="rect">
            <a:avLst/>
          </a:prstGeom>
        </p:spPr>
        <p:txBody>
          <a:bodyPr lIns="0" tIns="0" rIns="0" bIns="0" rtlCol="0" anchor="t">
            <a:spAutoFit/>
          </a:bodyPr>
          <a:lstStyle/>
          <a:p>
            <a:pPr algn="ctr">
              <a:lnSpc>
                <a:spcPts val="4200"/>
              </a:lnSpc>
              <a:spcBef>
                <a:spcPct val="0"/>
              </a:spcBef>
            </a:pPr>
            <a:r>
              <a:rPr lang="en-US" sz="3000" b="1" spc="-39" dirty="0">
                <a:solidFill>
                  <a:srgbClr val="FFFFFF"/>
                </a:solidFill>
                <a:latin typeface="Gill Sans Bold"/>
                <a:ea typeface="Gill Sans Bold"/>
                <a:cs typeface="Gill Sans Bold"/>
                <a:sym typeface="Gill Sans Bold"/>
              </a:rPr>
              <a:t>Negative Public Perception</a:t>
            </a:r>
          </a:p>
        </p:txBody>
      </p:sp>
      <p:sp>
        <p:nvSpPr>
          <p:cNvPr id="20" name="TextBox 20"/>
          <p:cNvSpPr txBox="1"/>
          <p:nvPr/>
        </p:nvSpPr>
        <p:spPr>
          <a:xfrm>
            <a:off x="10410929" y="6591437"/>
            <a:ext cx="4710060" cy="495585"/>
          </a:xfrm>
          <a:prstGeom prst="rect">
            <a:avLst/>
          </a:prstGeom>
        </p:spPr>
        <p:txBody>
          <a:bodyPr lIns="0" tIns="0" rIns="0" bIns="0" rtlCol="0" anchor="t">
            <a:spAutoFit/>
          </a:bodyPr>
          <a:lstStyle/>
          <a:p>
            <a:pPr algn="ctr">
              <a:lnSpc>
                <a:spcPts val="4200"/>
              </a:lnSpc>
              <a:spcBef>
                <a:spcPct val="0"/>
              </a:spcBef>
            </a:pPr>
            <a:r>
              <a:rPr lang="en-US" sz="3000" b="1" spc="-39" dirty="0">
                <a:solidFill>
                  <a:srgbClr val="FFFFFF"/>
                </a:solidFill>
                <a:latin typeface="Gill Sans Bold"/>
                <a:ea typeface="Gill Sans Bold"/>
                <a:cs typeface="Gill Sans Bold"/>
                <a:sym typeface="Gill Sans Bold"/>
              </a:rPr>
              <a:t>Competitive Job Market</a:t>
            </a:r>
          </a:p>
        </p:txBody>
      </p:sp>
      <p:sp>
        <p:nvSpPr>
          <p:cNvPr id="22" name="Rectangle 21"/>
          <p:cNvSpPr/>
          <p:nvPr/>
        </p:nvSpPr>
        <p:spPr>
          <a:xfrm>
            <a:off x="1932676" y="4981457"/>
            <a:ext cx="6928893" cy="1384995"/>
          </a:xfrm>
          <a:prstGeom prst="rect">
            <a:avLst/>
          </a:prstGeom>
        </p:spPr>
        <p:txBody>
          <a:bodyPr wrap="square">
            <a:spAutoFit/>
          </a:bodyPr>
          <a:lstStyle/>
          <a:p>
            <a:pPr marL="285750" indent="-285750">
              <a:buFont typeface="Arial" panose="020B0604020202020204" pitchFamily="34" charset="0"/>
              <a:buChar char="•"/>
            </a:pPr>
            <a:r>
              <a:rPr lang="en-US" sz="2800" dirty="0"/>
              <a:t>76% report mental health crisis (BASW, 2025)</a:t>
            </a:r>
          </a:p>
          <a:p>
            <a:pPr marL="285750" indent="-285750">
              <a:buFont typeface="Arial" panose="020B0604020202020204" pitchFamily="34" charset="0"/>
              <a:buChar char="•"/>
            </a:pPr>
            <a:r>
              <a:rPr lang="en-US" sz="2800" dirty="0"/>
              <a:t>Mitigated by Resilience and Supervision</a:t>
            </a:r>
          </a:p>
        </p:txBody>
      </p:sp>
      <p:sp>
        <p:nvSpPr>
          <p:cNvPr id="23" name="Rectangle 22"/>
          <p:cNvSpPr/>
          <p:nvPr/>
        </p:nvSpPr>
        <p:spPr>
          <a:xfrm>
            <a:off x="9911113" y="5083293"/>
            <a:ext cx="6395686" cy="1384995"/>
          </a:xfrm>
          <a:prstGeom prst="rect">
            <a:avLst/>
          </a:prstGeom>
        </p:spPr>
        <p:txBody>
          <a:bodyPr wrap="square">
            <a:spAutoFit/>
          </a:bodyPr>
          <a:lstStyle/>
          <a:p>
            <a:pPr marL="285750" indent="-285750">
              <a:buFont typeface="Arial" panose="020B0604020202020204" pitchFamily="34" charset="0"/>
              <a:buChar char="•"/>
            </a:pPr>
            <a:r>
              <a:rPr lang="en-US" sz="2800" dirty="0"/>
              <a:t>Media scrutiny and stereotypes</a:t>
            </a:r>
          </a:p>
          <a:p>
            <a:pPr marL="285750" indent="-285750">
              <a:buFont typeface="Arial" panose="020B0604020202020204" pitchFamily="34" charset="0"/>
              <a:buChar char="•"/>
            </a:pPr>
            <a:r>
              <a:rPr lang="en-US" sz="2800" dirty="0"/>
              <a:t>Mitigated by Empathy and Person-Centred Practice</a:t>
            </a:r>
          </a:p>
        </p:txBody>
      </p:sp>
      <p:sp>
        <p:nvSpPr>
          <p:cNvPr id="24" name="Rectangle 23"/>
          <p:cNvSpPr/>
          <p:nvPr/>
        </p:nvSpPr>
        <p:spPr>
          <a:xfrm>
            <a:off x="1932676" y="7456570"/>
            <a:ext cx="6101216" cy="1384995"/>
          </a:xfrm>
          <a:prstGeom prst="rect">
            <a:avLst/>
          </a:prstGeom>
        </p:spPr>
        <p:txBody>
          <a:bodyPr wrap="square">
            <a:spAutoFit/>
          </a:bodyPr>
          <a:lstStyle/>
          <a:p>
            <a:pPr marL="285750" indent="-285750">
              <a:buFont typeface="Arial" panose="020B0604020202020204" pitchFamily="34" charset="0"/>
              <a:buChar char="•"/>
            </a:pPr>
            <a:r>
              <a:rPr lang="en-US" sz="2800" dirty="0"/>
              <a:t>Limited funding and high caseloads</a:t>
            </a:r>
          </a:p>
          <a:p>
            <a:pPr marL="285750" indent="-285750">
              <a:buFont typeface="Arial" panose="020B0604020202020204" pitchFamily="34" charset="0"/>
              <a:buChar char="•"/>
            </a:pPr>
            <a:r>
              <a:rPr lang="en-US" sz="2800" dirty="0"/>
              <a:t>Mitigated by Resilience and Prioritisation</a:t>
            </a:r>
          </a:p>
        </p:txBody>
      </p:sp>
      <p:sp>
        <p:nvSpPr>
          <p:cNvPr id="25" name="Rectangle 24"/>
          <p:cNvSpPr/>
          <p:nvPr/>
        </p:nvSpPr>
        <p:spPr>
          <a:xfrm>
            <a:off x="9942489" y="7456570"/>
            <a:ext cx="5709693" cy="1384995"/>
          </a:xfrm>
          <a:prstGeom prst="rect">
            <a:avLst/>
          </a:prstGeom>
        </p:spPr>
        <p:txBody>
          <a:bodyPr wrap="square">
            <a:spAutoFit/>
          </a:bodyPr>
          <a:lstStyle/>
          <a:p>
            <a:pPr marL="285750" indent="-285750">
              <a:buFont typeface="Arial" panose="020B0604020202020204" pitchFamily="34" charset="0"/>
              <a:buChar char="•"/>
            </a:pPr>
            <a:r>
              <a:rPr lang="en-US" sz="2800" dirty="0"/>
              <a:t>High competition for roles</a:t>
            </a:r>
          </a:p>
          <a:p>
            <a:pPr marL="285750" indent="-285750">
              <a:buFont typeface="Arial" panose="020B0604020202020204" pitchFamily="34" charset="0"/>
              <a:buChar char="•"/>
            </a:pPr>
            <a:r>
              <a:rPr lang="en-US" sz="2800" dirty="0"/>
              <a:t>Mitigated by Teamwork and Placement Experience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3E8DC"/>
        </a:solidFill>
        <a:effectLst/>
      </p:bgPr>
    </p:bg>
    <p:spTree>
      <p:nvGrpSpPr>
        <p:cNvPr id="1" name=""/>
        <p:cNvGrpSpPr/>
        <p:nvPr/>
      </p:nvGrpSpPr>
      <p:grpSpPr>
        <a:xfrm>
          <a:off x="0" y="0"/>
          <a:ext cx="0" cy="0"/>
          <a:chOff x="0" y="0"/>
          <a:chExt cx="0" cy="0"/>
        </a:xfrm>
      </p:grpSpPr>
      <p:sp>
        <p:nvSpPr>
          <p:cNvPr id="2" name="Freeform 2"/>
          <p:cNvSpPr/>
          <p:nvPr/>
        </p:nvSpPr>
        <p:spPr>
          <a:xfrm>
            <a:off x="15201900" y="-686124"/>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IE"/>
          </a:p>
        </p:txBody>
      </p:sp>
      <p:sp>
        <p:nvSpPr>
          <p:cNvPr id="4" name="Freeform 4"/>
          <p:cNvSpPr/>
          <p:nvPr/>
        </p:nvSpPr>
        <p:spPr>
          <a:xfrm flipH="1" flipV="1">
            <a:off x="-1239821" y="-2066911"/>
            <a:ext cx="4626810" cy="4021469"/>
          </a:xfrm>
          <a:custGeom>
            <a:avLst/>
            <a:gdLst/>
            <a:ahLst/>
            <a:cxnLst/>
            <a:rect l="l" t="t" r="r" b="b"/>
            <a:pathLst>
              <a:path w="4626810" h="4021469">
                <a:moveTo>
                  <a:pt x="4626810" y="4021469"/>
                </a:moveTo>
                <a:lnTo>
                  <a:pt x="0" y="4021469"/>
                </a:lnTo>
                <a:lnTo>
                  <a:pt x="0" y="0"/>
                </a:lnTo>
                <a:lnTo>
                  <a:pt x="4626810" y="0"/>
                </a:lnTo>
                <a:lnTo>
                  <a:pt x="4626810" y="4021469"/>
                </a:lnTo>
                <a:close/>
              </a:path>
            </a:pathLst>
          </a:custGeom>
          <a:blipFill>
            <a:blip r:embed="rId3"/>
            <a:stretch>
              <a:fillRect/>
            </a:stretch>
          </a:blipFill>
        </p:spPr>
        <p:txBody>
          <a:bodyPr/>
          <a:lstStyle/>
          <a:p>
            <a:endParaRPr lang="en-IE"/>
          </a:p>
        </p:txBody>
      </p:sp>
      <p:sp>
        <p:nvSpPr>
          <p:cNvPr id="6" name="TextBox 6"/>
          <p:cNvSpPr txBox="1"/>
          <p:nvPr/>
        </p:nvSpPr>
        <p:spPr>
          <a:xfrm>
            <a:off x="6395614" y="182008"/>
            <a:ext cx="5496771" cy="1974900"/>
          </a:xfrm>
          <a:prstGeom prst="rect">
            <a:avLst/>
          </a:prstGeom>
          <a:solidFill>
            <a:schemeClr val="accent6">
              <a:lumMod val="75000"/>
            </a:schemeClr>
          </a:solidFill>
        </p:spPr>
        <p:txBody>
          <a:bodyPr wrap="square" lIns="0" tIns="0" rIns="0" bIns="0" rtlCol="0" anchor="t">
            <a:spAutoFit/>
          </a:bodyPr>
          <a:lstStyle/>
          <a:p>
            <a:pPr algn="ctr">
              <a:lnSpc>
                <a:spcPts val="15400"/>
              </a:lnSpc>
              <a:spcBef>
                <a:spcPct val="0"/>
              </a:spcBef>
            </a:pPr>
            <a:r>
              <a:rPr lang="en-US" sz="6600" b="1" spc="-143" dirty="0">
                <a:solidFill>
                  <a:srgbClr val="2D2D2D"/>
                </a:solidFill>
                <a:latin typeface="+mj-lt"/>
                <a:ea typeface="Anton"/>
                <a:cs typeface="Anton"/>
                <a:sym typeface="Anton"/>
              </a:rPr>
              <a:t>CONCLUSION</a:t>
            </a:r>
          </a:p>
        </p:txBody>
      </p:sp>
      <p:sp>
        <p:nvSpPr>
          <p:cNvPr id="8" name="TextBox 8"/>
          <p:cNvSpPr txBox="1"/>
          <p:nvPr/>
        </p:nvSpPr>
        <p:spPr>
          <a:xfrm>
            <a:off x="2514600" y="3744787"/>
            <a:ext cx="13713850" cy="5204438"/>
          </a:xfrm>
          <a:prstGeom prst="rect">
            <a:avLst/>
          </a:prstGeom>
        </p:spPr>
        <p:txBody>
          <a:bodyPr lIns="0" tIns="0" rIns="0" bIns="0" rtlCol="0" anchor="t">
            <a:spAutoFit/>
          </a:bodyPr>
          <a:lstStyle/>
          <a:p>
            <a:pPr marL="342900" indent="-342900" algn="just">
              <a:lnSpc>
                <a:spcPts val="3359"/>
              </a:lnSpc>
              <a:spcBef>
                <a:spcPct val="0"/>
              </a:spcBef>
              <a:buFont typeface="Arial" panose="020B0604020202020204" pitchFamily="34" charset="0"/>
              <a:buChar char="•"/>
            </a:pPr>
            <a:r>
              <a:rPr lang="en-US" sz="2800" spc="-31" dirty="0">
                <a:solidFill>
                  <a:srgbClr val="2D2D2D"/>
                </a:solidFill>
                <a:ea typeface="Gill Sans Light"/>
                <a:cs typeface="Gill Sans Light"/>
                <a:sym typeface="Gill Sans Light"/>
              </a:rPr>
              <a:t>My SWOT analysis has been used to establish that my core strengths of empathy, communication, resilience, and teamwork are good match for the requirements of a Children and Families Social Worker (Dumfries and Galloway Council, 2026).</a:t>
            </a:r>
          </a:p>
          <a:p>
            <a:pPr marL="342900" indent="-342900" algn="just">
              <a:lnSpc>
                <a:spcPts val="3359"/>
              </a:lnSpc>
              <a:spcBef>
                <a:spcPct val="0"/>
              </a:spcBef>
              <a:buFont typeface="Arial" panose="020B0604020202020204" pitchFamily="34" charset="0"/>
              <a:buChar char="•"/>
            </a:pPr>
            <a:endParaRPr lang="en-US" sz="2800" spc="-31" dirty="0">
              <a:solidFill>
                <a:srgbClr val="2D2D2D"/>
              </a:solidFill>
              <a:ea typeface="Gill Sans Light"/>
              <a:cs typeface="Gill Sans Light"/>
              <a:sym typeface="Gill Sans Light"/>
            </a:endParaRPr>
          </a:p>
          <a:p>
            <a:pPr marL="342900" indent="-342900" algn="just">
              <a:lnSpc>
                <a:spcPts val="3359"/>
              </a:lnSpc>
              <a:spcBef>
                <a:spcPct val="0"/>
              </a:spcBef>
              <a:buFont typeface="Arial" panose="020B0604020202020204" pitchFamily="34" charset="0"/>
              <a:buChar char="•"/>
            </a:pPr>
            <a:r>
              <a:rPr lang="en-US" sz="2800" spc="-31" dirty="0">
                <a:solidFill>
                  <a:srgbClr val="2D2D2D"/>
                </a:solidFill>
                <a:ea typeface="Gill Sans Light"/>
                <a:cs typeface="Gill Sans Light"/>
                <a:sym typeface="Gill Sans Light"/>
              </a:rPr>
              <a:t>I have admitted that I am weak in certain aspects: limited statutory experience, over-sensitivity, and an inability to speak in public.</a:t>
            </a:r>
          </a:p>
          <a:p>
            <a:pPr marL="342900" indent="-342900" algn="just">
              <a:lnSpc>
                <a:spcPts val="3359"/>
              </a:lnSpc>
              <a:spcBef>
                <a:spcPct val="0"/>
              </a:spcBef>
              <a:buFont typeface="Arial" panose="020B0604020202020204" pitchFamily="34" charset="0"/>
              <a:buChar char="•"/>
            </a:pPr>
            <a:endParaRPr lang="en-US" sz="2800" spc="-31" dirty="0">
              <a:solidFill>
                <a:srgbClr val="2D2D2D"/>
              </a:solidFill>
              <a:ea typeface="Gill Sans Light"/>
              <a:cs typeface="Gill Sans Light"/>
              <a:sym typeface="Gill Sans Light"/>
            </a:endParaRPr>
          </a:p>
          <a:p>
            <a:pPr marL="342900" indent="-342900" algn="just">
              <a:lnSpc>
                <a:spcPts val="3359"/>
              </a:lnSpc>
              <a:spcBef>
                <a:spcPct val="0"/>
              </a:spcBef>
              <a:buFont typeface="Arial" panose="020B0604020202020204" pitchFamily="34" charset="0"/>
              <a:buChar char="•"/>
            </a:pPr>
            <a:r>
              <a:rPr lang="en-US" sz="2800" spc="-31" dirty="0">
                <a:solidFill>
                  <a:srgbClr val="2D2D2D"/>
                </a:solidFill>
                <a:ea typeface="Gill Sans Light"/>
                <a:cs typeface="Gill Sans Light"/>
                <a:sym typeface="Gill Sans Light"/>
              </a:rPr>
              <a:t>I have recognised external threats of burnout, negative public perception, resource limitations and competitive employment market.</a:t>
            </a:r>
          </a:p>
          <a:p>
            <a:pPr marL="342900" indent="-342900" algn="just">
              <a:lnSpc>
                <a:spcPts val="3359"/>
              </a:lnSpc>
              <a:spcBef>
                <a:spcPct val="0"/>
              </a:spcBef>
              <a:buFont typeface="Arial" panose="020B0604020202020204" pitchFamily="34" charset="0"/>
              <a:buChar char="•"/>
            </a:pPr>
            <a:endParaRPr lang="en-US" sz="2800" spc="-31" dirty="0">
              <a:solidFill>
                <a:srgbClr val="2D2D2D"/>
              </a:solidFill>
              <a:ea typeface="Gill Sans Light"/>
              <a:cs typeface="Gill Sans Light"/>
              <a:sym typeface="Gill Sans Light"/>
            </a:endParaRPr>
          </a:p>
          <a:p>
            <a:pPr marL="342900" indent="-342900" algn="just">
              <a:lnSpc>
                <a:spcPts val="3359"/>
              </a:lnSpc>
              <a:spcBef>
                <a:spcPct val="0"/>
              </a:spcBef>
              <a:buFont typeface="Arial" panose="020B0604020202020204" pitchFamily="34" charset="0"/>
              <a:buChar char="•"/>
            </a:pPr>
            <a:r>
              <a:rPr lang="en-US" sz="2800" spc="-31" dirty="0">
                <a:solidFill>
                  <a:srgbClr val="2D2D2D"/>
                </a:solidFill>
                <a:ea typeface="Gill Sans Light"/>
                <a:cs typeface="Gill Sans Light"/>
                <a:sym typeface="Gill Sans Light"/>
              </a:rPr>
              <a:t>My Action plan shows how I will leverage on my strengths to address my weaknesses, reduce my threats and take advantage of my opportunities in my career development</a:t>
            </a:r>
            <a:r>
              <a:rPr lang="en-US" sz="2000" spc="-31" dirty="0">
                <a:solidFill>
                  <a:srgbClr val="2D2D2D"/>
                </a:solidFill>
                <a:ea typeface="Gill Sans Light"/>
                <a:cs typeface="Gill Sans Light"/>
                <a:sym typeface="Gill Sans Light"/>
              </a:rPr>
              <a:t>.</a:t>
            </a:r>
          </a:p>
        </p:txBody>
      </p:sp>
      <p:sp>
        <p:nvSpPr>
          <p:cNvPr id="14" name="Freeform 14"/>
          <p:cNvSpPr/>
          <p:nvPr/>
        </p:nvSpPr>
        <p:spPr>
          <a:xfrm>
            <a:off x="13981663" y="671831"/>
            <a:ext cx="1838696" cy="1715001"/>
          </a:xfrm>
          <a:custGeom>
            <a:avLst/>
            <a:gdLst/>
            <a:ahLst/>
            <a:cxnLst/>
            <a:rect l="l" t="t" r="r" b="b"/>
            <a:pathLst>
              <a:path w="1838696" h="1715001">
                <a:moveTo>
                  <a:pt x="0" y="0"/>
                </a:moveTo>
                <a:lnTo>
                  <a:pt x="1838695" y="0"/>
                </a:lnTo>
                <a:lnTo>
                  <a:pt x="1838695" y="1715001"/>
                </a:lnTo>
                <a:lnTo>
                  <a:pt x="0" y="1715001"/>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IE"/>
          </a:p>
        </p:txBody>
      </p:sp>
      <p:sp>
        <p:nvSpPr>
          <p:cNvPr id="15" name="Freeform 15"/>
          <p:cNvSpPr/>
          <p:nvPr/>
        </p:nvSpPr>
        <p:spPr>
          <a:xfrm>
            <a:off x="1367727" y="9485676"/>
            <a:ext cx="1838696" cy="1715001"/>
          </a:xfrm>
          <a:custGeom>
            <a:avLst/>
            <a:gdLst/>
            <a:ahLst/>
            <a:cxnLst/>
            <a:rect l="l" t="t" r="r" b="b"/>
            <a:pathLst>
              <a:path w="1838696" h="1715001">
                <a:moveTo>
                  <a:pt x="0" y="0"/>
                </a:moveTo>
                <a:lnTo>
                  <a:pt x="1838696" y="0"/>
                </a:lnTo>
                <a:lnTo>
                  <a:pt x="1838696" y="1715001"/>
                </a:lnTo>
                <a:lnTo>
                  <a:pt x="0" y="1715001"/>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IE"/>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3E8DC"/>
        </a:solidFill>
        <a:effectLst/>
      </p:bgPr>
    </p:bg>
    <p:spTree>
      <p:nvGrpSpPr>
        <p:cNvPr id="1" name=""/>
        <p:cNvGrpSpPr/>
        <p:nvPr/>
      </p:nvGrpSpPr>
      <p:grpSpPr>
        <a:xfrm>
          <a:off x="0" y="0"/>
          <a:ext cx="0" cy="0"/>
          <a:chOff x="0" y="0"/>
          <a:chExt cx="0" cy="0"/>
        </a:xfrm>
      </p:grpSpPr>
      <p:sp>
        <p:nvSpPr>
          <p:cNvPr id="3" name="Freeform 3"/>
          <p:cNvSpPr/>
          <p:nvPr/>
        </p:nvSpPr>
        <p:spPr>
          <a:xfrm>
            <a:off x="-1294857" y="-1028700"/>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IE"/>
          </a:p>
        </p:txBody>
      </p:sp>
      <p:sp>
        <p:nvSpPr>
          <p:cNvPr id="10" name="TextBox 10"/>
          <p:cNvSpPr txBox="1"/>
          <p:nvPr/>
        </p:nvSpPr>
        <p:spPr>
          <a:xfrm>
            <a:off x="5943600" y="190500"/>
            <a:ext cx="5029200" cy="1974900"/>
          </a:xfrm>
          <a:prstGeom prst="rect">
            <a:avLst/>
          </a:prstGeom>
          <a:solidFill>
            <a:schemeClr val="accent6">
              <a:lumMod val="75000"/>
            </a:schemeClr>
          </a:solidFill>
        </p:spPr>
        <p:txBody>
          <a:bodyPr wrap="square" lIns="0" tIns="0" rIns="0" bIns="0" rtlCol="0" anchor="t">
            <a:spAutoFit/>
          </a:bodyPr>
          <a:lstStyle/>
          <a:p>
            <a:pPr algn="ctr">
              <a:lnSpc>
                <a:spcPts val="15400"/>
              </a:lnSpc>
              <a:spcBef>
                <a:spcPct val="0"/>
              </a:spcBef>
            </a:pPr>
            <a:r>
              <a:rPr lang="en-US" sz="6600" b="1" spc="-143" dirty="0">
                <a:solidFill>
                  <a:srgbClr val="2D2D2D"/>
                </a:solidFill>
                <a:latin typeface="+mj-lt"/>
                <a:ea typeface="Anton"/>
                <a:cs typeface="Anton"/>
                <a:sym typeface="Anton"/>
              </a:rPr>
              <a:t>Action Plan</a:t>
            </a:r>
          </a:p>
        </p:txBody>
      </p:sp>
      <p:sp>
        <p:nvSpPr>
          <p:cNvPr id="28" name="Freeform 28"/>
          <p:cNvSpPr/>
          <p:nvPr/>
        </p:nvSpPr>
        <p:spPr>
          <a:xfrm>
            <a:off x="2146824" y="-1180690"/>
            <a:ext cx="2368742" cy="2209390"/>
          </a:xfrm>
          <a:custGeom>
            <a:avLst/>
            <a:gdLst/>
            <a:ahLst/>
            <a:cxnLst/>
            <a:rect l="l" t="t" r="r" b="b"/>
            <a:pathLst>
              <a:path w="2368742" h="2209390">
                <a:moveTo>
                  <a:pt x="0" y="0"/>
                </a:moveTo>
                <a:lnTo>
                  <a:pt x="2368742" y="0"/>
                </a:lnTo>
                <a:lnTo>
                  <a:pt x="2368742" y="2209390"/>
                </a:lnTo>
                <a:lnTo>
                  <a:pt x="0" y="220939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IE"/>
          </a:p>
        </p:txBody>
      </p:sp>
      <p:pic>
        <p:nvPicPr>
          <p:cNvPr id="29" name="Picture 2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00200" y="2391874"/>
            <a:ext cx="14859000" cy="7704626"/>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3E8DC"/>
        </a:solidFill>
        <a:effectLst/>
      </p:bgPr>
    </p:bg>
    <p:spTree>
      <p:nvGrpSpPr>
        <p:cNvPr id="1" name=""/>
        <p:cNvGrpSpPr/>
        <p:nvPr/>
      </p:nvGrpSpPr>
      <p:grpSpPr>
        <a:xfrm>
          <a:off x="0" y="0"/>
          <a:ext cx="0" cy="0"/>
          <a:chOff x="0" y="0"/>
          <a:chExt cx="0" cy="0"/>
        </a:xfrm>
      </p:grpSpPr>
      <p:sp>
        <p:nvSpPr>
          <p:cNvPr id="3" name="Freeform 3"/>
          <p:cNvSpPr/>
          <p:nvPr/>
        </p:nvSpPr>
        <p:spPr>
          <a:xfrm>
            <a:off x="-1294857" y="-1028700"/>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IE"/>
          </a:p>
        </p:txBody>
      </p:sp>
      <p:sp>
        <p:nvSpPr>
          <p:cNvPr id="10" name="TextBox 10"/>
          <p:cNvSpPr txBox="1"/>
          <p:nvPr/>
        </p:nvSpPr>
        <p:spPr>
          <a:xfrm>
            <a:off x="5943600" y="190500"/>
            <a:ext cx="5029200" cy="1704634"/>
          </a:xfrm>
          <a:prstGeom prst="rect">
            <a:avLst/>
          </a:prstGeom>
          <a:solidFill>
            <a:schemeClr val="accent6">
              <a:lumMod val="75000"/>
            </a:schemeClr>
          </a:solidFill>
        </p:spPr>
        <p:txBody>
          <a:bodyPr wrap="square" lIns="0" tIns="0" rIns="0" bIns="0" rtlCol="0" anchor="t">
            <a:spAutoFit/>
          </a:bodyPr>
          <a:lstStyle/>
          <a:p>
            <a:pPr algn="ctr">
              <a:lnSpc>
                <a:spcPts val="15400"/>
              </a:lnSpc>
              <a:spcBef>
                <a:spcPct val="0"/>
              </a:spcBef>
            </a:pPr>
            <a:r>
              <a:rPr lang="en-US" sz="6600" b="1" spc="-143" dirty="0">
                <a:solidFill>
                  <a:srgbClr val="2D2D2D"/>
                </a:solidFill>
                <a:latin typeface="+mj-lt"/>
                <a:ea typeface="Anton"/>
                <a:cs typeface="Anton"/>
                <a:sym typeface="Anton"/>
              </a:rPr>
              <a:t>References</a:t>
            </a:r>
          </a:p>
        </p:txBody>
      </p:sp>
      <p:sp>
        <p:nvSpPr>
          <p:cNvPr id="28" name="Freeform 28"/>
          <p:cNvSpPr/>
          <p:nvPr/>
        </p:nvSpPr>
        <p:spPr>
          <a:xfrm>
            <a:off x="2146824" y="-1180690"/>
            <a:ext cx="2368742" cy="2209390"/>
          </a:xfrm>
          <a:custGeom>
            <a:avLst/>
            <a:gdLst/>
            <a:ahLst/>
            <a:cxnLst/>
            <a:rect l="l" t="t" r="r" b="b"/>
            <a:pathLst>
              <a:path w="2368742" h="2209390">
                <a:moveTo>
                  <a:pt x="0" y="0"/>
                </a:moveTo>
                <a:lnTo>
                  <a:pt x="2368742" y="0"/>
                </a:lnTo>
                <a:lnTo>
                  <a:pt x="2368742" y="2209390"/>
                </a:lnTo>
                <a:lnTo>
                  <a:pt x="0" y="220939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IE"/>
          </a:p>
        </p:txBody>
      </p:sp>
      <p:sp>
        <p:nvSpPr>
          <p:cNvPr id="2" name="Rectangle 1"/>
          <p:cNvSpPr>
            <a:spLocks noChangeArrowheads="1"/>
          </p:cNvSpPr>
          <p:nvPr/>
        </p:nvSpPr>
        <p:spPr bwMode="auto">
          <a:xfrm>
            <a:off x="3331195" y="2680037"/>
            <a:ext cx="10972800"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BASW (2025). </a:t>
            </a:r>
            <a:r>
              <a:rPr kumimoji="0" lang="en-US" sz="20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BASW and Social Workers Union launch a major campaign to tackle poor working conditions in the profession.</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Basw.co.uk. Available at: https://basw.co.uk/articles/basw-and-social-workers-union-launch-major-campaign-tackle-poor-working-conditions [Accessed 12 Oct. 2026].</a:t>
            </a:r>
            <a:endParaRPr kumimoji="0" lang="en-US" sz="2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Dumfries and Galloway Council (2026). </a:t>
            </a:r>
            <a:r>
              <a:rPr kumimoji="0" lang="en-US" sz="20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Social worker - DGA13697 at Dumfries and Galloway Council in Dumfries | </a:t>
            </a:r>
            <a:r>
              <a:rPr kumimoji="0" lang="en-US" sz="2000" b="0" i="1"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jobrapido.Com</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Jobrapido.com. Available at: https://uk.jobrapido.com/jobpreview/96126726056181760 [Accessed 12 Oct. 2026].</a:t>
            </a:r>
            <a:endParaRPr kumimoji="0" lang="en-US" sz="2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Gopee</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N. (2015). </a:t>
            </a:r>
            <a:r>
              <a:rPr kumimoji="0" lang="en-US" sz="20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Mentoring and Supervision in Healthcare</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SAGE.</a:t>
            </a:r>
            <a:endParaRPr kumimoji="0" lang="en-US" sz="2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Social Work England (2025). </a:t>
            </a:r>
            <a:r>
              <a:rPr kumimoji="0" lang="en-US" sz="20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CPD guidance</a:t>
            </a: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Social Work England. Available at: https://www.socialworkengland.org.uk/cpd/cpd-guidance/ [Accessed 12 Oct. 2026].</a:t>
            </a:r>
            <a:endParaRPr kumimoji="0" lang="en-US" sz="2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229718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3E8DC"/>
        </a:solidFill>
        <a:effectLst/>
      </p:bgPr>
    </p:bg>
    <p:spTree>
      <p:nvGrpSpPr>
        <p:cNvPr id="1" name=""/>
        <p:cNvGrpSpPr/>
        <p:nvPr/>
      </p:nvGrpSpPr>
      <p:grpSpPr>
        <a:xfrm>
          <a:off x="0" y="0"/>
          <a:ext cx="0" cy="0"/>
          <a:chOff x="0" y="0"/>
          <a:chExt cx="0" cy="0"/>
        </a:xfrm>
      </p:grpSpPr>
      <p:sp>
        <p:nvSpPr>
          <p:cNvPr id="2" name="Freeform 2"/>
          <p:cNvSpPr/>
          <p:nvPr/>
        </p:nvSpPr>
        <p:spPr>
          <a:xfrm>
            <a:off x="-1077989" y="7047933"/>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IE"/>
          </a:p>
        </p:txBody>
      </p:sp>
      <p:sp>
        <p:nvSpPr>
          <p:cNvPr id="3" name="Freeform 3"/>
          <p:cNvSpPr/>
          <p:nvPr/>
        </p:nvSpPr>
        <p:spPr>
          <a:xfrm>
            <a:off x="15251189" y="-848964"/>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IE"/>
          </a:p>
        </p:txBody>
      </p:sp>
      <p:sp>
        <p:nvSpPr>
          <p:cNvPr id="4" name="Freeform 4"/>
          <p:cNvSpPr/>
          <p:nvPr/>
        </p:nvSpPr>
        <p:spPr>
          <a:xfrm flipV="1">
            <a:off x="16660507" y="6226943"/>
            <a:ext cx="1088816" cy="1615211"/>
          </a:xfrm>
          <a:custGeom>
            <a:avLst/>
            <a:gdLst/>
            <a:ahLst/>
            <a:cxnLst/>
            <a:rect l="l" t="t" r="r" b="b"/>
            <a:pathLst>
              <a:path w="1088816" h="1615211">
                <a:moveTo>
                  <a:pt x="0" y="1615211"/>
                </a:moveTo>
                <a:lnTo>
                  <a:pt x="1088817" y="1615211"/>
                </a:lnTo>
                <a:lnTo>
                  <a:pt x="1088817" y="0"/>
                </a:lnTo>
                <a:lnTo>
                  <a:pt x="0" y="0"/>
                </a:lnTo>
                <a:lnTo>
                  <a:pt x="0" y="1615211"/>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IE"/>
          </a:p>
        </p:txBody>
      </p:sp>
      <p:sp>
        <p:nvSpPr>
          <p:cNvPr id="5" name="Freeform 5"/>
          <p:cNvSpPr/>
          <p:nvPr/>
        </p:nvSpPr>
        <p:spPr>
          <a:xfrm>
            <a:off x="538676" y="2444846"/>
            <a:ext cx="1088816" cy="1615211"/>
          </a:xfrm>
          <a:custGeom>
            <a:avLst/>
            <a:gdLst/>
            <a:ahLst/>
            <a:cxnLst/>
            <a:rect l="l" t="t" r="r" b="b"/>
            <a:pathLst>
              <a:path w="1088816" h="1615211">
                <a:moveTo>
                  <a:pt x="0" y="0"/>
                </a:moveTo>
                <a:lnTo>
                  <a:pt x="1088817" y="0"/>
                </a:lnTo>
                <a:lnTo>
                  <a:pt x="1088817" y="1615211"/>
                </a:lnTo>
                <a:lnTo>
                  <a:pt x="0" y="161521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IE"/>
          </a:p>
        </p:txBody>
      </p:sp>
      <p:sp>
        <p:nvSpPr>
          <p:cNvPr id="6" name="TextBox 6"/>
          <p:cNvSpPr txBox="1"/>
          <p:nvPr/>
        </p:nvSpPr>
        <p:spPr>
          <a:xfrm>
            <a:off x="5389684" y="1800141"/>
            <a:ext cx="7508632" cy="4114535"/>
          </a:xfrm>
          <a:prstGeom prst="rect">
            <a:avLst/>
          </a:prstGeom>
        </p:spPr>
        <p:txBody>
          <a:bodyPr lIns="0" tIns="0" rIns="0" bIns="0" rtlCol="0" anchor="t">
            <a:spAutoFit/>
          </a:bodyPr>
          <a:lstStyle/>
          <a:p>
            <a:pPr algn="ctr">
              <a:lnSpc>
                <a:spcPts val="33597"/>
              </a:lnSpc>
              <a:spcBef>
                <a:spcPct val="0"/>
              </a:spcBef>
            </a:pPr>
            <a:r>
              <a:rPr lang="en-US" sz="23998" spc="-311">
                <a:solidFill>
                  <a:srgbClr val="2D2D2D"/>
                </a:solidFill>
                <a:latin typeface="Anton"/>
                <a:ea typeface="Anton"/>
                <a:cs typeface="Anton"/>
                <a:sym typeface="Anton"/>
              </a:rPr>
              <a:t>THANK</a:t>
            </a:r>
          </a:p>
        </p:txBody>
      </p:sp>
      <p:sp>
        <p:nvSpPr>
          <p:cNvPr id="7" name="TextBox 7"/>
          <p:cNvSpPr txBox="1"/>
          <p:nvPr/>
        </p:nvSpPr>
        <p:spPr>
          <a:xfrm>
            <a:off x="6465329" y="4725397"/>
            <a:ext cx="5357343" cy="4124325"/>
          </a:xfrm>
          <a:prstGeom prst="rect">
            <a:avLst/>
          </a:prstGeom>
        </p:spPr>
        <p:txBody>
          <a:bodyPr lIns="0" tIns="0" rIns="0" bIns="0" rtlCol="0" anchor="t">
            <a:spAutoFit/>
          </a:bodyPr>
          <a:lstStyle/>
          <a:p>
            <a:pPr algn="ctr">
              <a:lnSpc>
                <a:spcPts val="33600"/>
              </a:lnSpc>
              <a:spcBef>
                <a:spcPct val="0"/>
              </a:spcBef>
            </a:pPr>
            <a:r>
              <a:rPr lang="en-US" sz="24000" spc="-312">
                <a:solidFill>
                  <a:srgbClr val="2D2D2D"/>
                </a:solidFill>
                <a:latin typeface="Anton"/>
                <a:ea typeface="Anton"/>
                <a:cs typeface="Anton"/>
                <a:sym typeface="Anton"/>
              </a:rPr>
              <a:t>YOU</a:t>
            </a:r>
          </a:p>
        </p:txBody>
      </p:sp>
      <p:sp>
        <p:nvSpPr>
          <p:cNvPr id="8" name="Freeform 8"/>
          <p:cNvSpPr/>
          <p:nvPr/>
        </p:nvSpPr>
        <p:spPr>
          <a:xfrm>
            <a:off x="15002631" y="8332442"/>
            <a:ext cx="4626810" cy="4021469"/>
          </a:xfrm>
          <a:custGeom>
            <a:avLst/>
            <a:gdLst/>
            <a:ahLst/>
            <a:cxnLst/>
            <a:rect l="l" t="t" r="r" b="b"/>
            <a:pathLst>
              <a:path w="4626810" h="4021469">
                <a:moveTo>
                  <a:pt x="0" y="0"/>
                </a:moveTo>
                <a:lnTo>
                  <a:pt x="4626811" y="0"/>
                </a:lnTo>
                <a:lnTo>
                  <a:pt x="4626811" y="4021469"/>
                </a:lnTo>
                <a:lnTo>
                  <a:pt x="0" y="4021469"/>
                </a:lnTo>
                <a:lnTo>
                  <a:pt x="0" y="0"/>
                </a:lnTo>
                <a:close/>
              </a:path>
            </a:pathLst>
          </a:custGeom>
          <a:blipFill>
            <a:blip r:embed="rId4"/>
            <a:stretch>
              <a:fillRect/>
            </a:stretch>
          </a:blipFill>
        </p:spPr>
        <p:txBody>
          <a:bodyPr/>
          <a:lstStyle/>
          <a:p>
            <a:endParaRPr lang="en-IE"/>
          </a:p>
        </p:txBody>
      </p:sp>
      <p:sp>
        <p:nvSpPr>
          <p:cNvPr id="9" name="Freeform 9"/>
          <p:cNvSpPr/>
          <p:nvPr/>
        </p:nvSpPr>
        <p:spPr>
          <a:xfrm flipH="1" flipV="1">
            <a:off x="-1341442" y="-2066911"/>
            <a:ext cx="4626810" cy="4021469"/>
          </a:xfrm>
          <a:custGeom>
            <a:avLst/>
            <a:gdLst/>
            <a:ahLst/>
            <a:cxnLst/>
            <a:rect l="l" t="t" r="r" b="b"/>
            <a:pathLst>
              <a:path w="4626810" h="4021469">
                <a:moveTo>
                  <a:pt x="4626811" y="4021469"/>
                </a:moveTo>
                <a:lnTo>
                  <a:pt x="0" y="4021469"/>
                </a:lnTo>
                <a:lnTo>
                  <a:pt x="0" y="0"/>
                </a:lnTo>
                <a:lnTo>
                  <a:pt x="4626811" y="0"/>
                </a:lnTo>
                <a:lnTo>
                  <a:pt x="4626811" y="4021469"/>
                </a:lnTo>
                <a:close/>
              </a:path>
            </a:pathLst>
          </a:custGeom>
          <a:blipFill>
            <a:blip r:embed="rId4"/>
            <a:stretch>
              <a:fillRect/>
            </a:stretch>
          </a:blipFill>
        </p:spPr>
        <p:txBody>
          <a:bodyPr/>
          <a:lstStyle/>
          <a:p>
            <a:endParaRPr lang="en-IE"/>
          </a:p>
        </p:txBody>
      </p:sp>
      <p:sp>
        <p:nvSpPr>
          <p:cNvPr id="10" name="Freeform 10"/>
          <p:cNvSpPr/>
          <p:nvPr/>
        </p:nvSpPr>
        <p:spPr>
          <a:xfrm>
            <a:off x="14084007" y="318857"/>
            <a:ext cx="2260263" cy="2108209"/>
          </a:xfrm>
          <a:custGeom>
            <a:avLst/>
            <a:gdLst/>
            <a:ahLst/>
            <a:cxnLst/>
            <a:rect l="l" t="t" r="r" b="b"/>
            <a:pathLst>
              <a:path w="2260263" h="2108209">
                <a:moveTo>
                  <a:pt x="0" y="0"/>
                </a:moveTo>
                <a:lnTo>
                  <a:pt x="2260263" y="0"/>
                </a:lnTo>
                <a:lnTo>
                  <a:pt x="2260263" y="2108209"/>
                </a:lnTo>
                <a:lnTo>
                  <a:pt x="0" y="2108209"/>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IE"/>
          </a:p>
        </p:txBody>
      </p:sp>
      <p:sp>
        <p:nvSpPr>
          <p:cNvPr id="11" name="Freeform 11"/>
          <p:cNvSpPr/>
          <p:nvPr/>
        </p:nvSpPr>
        <p:spPr>
          <a:xfrm>
            <a:off x="2321955" y="7842154"/>
            <a:ext cx="1926827" cy="1797205"/>
          </a:xfrm>
          <a:custGeom>
            <a:avLst/>
            <a:gdLst/>
            <a:ahLst/>
            <a:cxnLst/>
            <a:rect l="l" t="t" r="r" b="b"/>
            <a:pathLst>
              <a:path w="1926827" h="1797205">
                <a:moveTo>
                  <a:pt x="0" y="0"/>
                </a:moveTo>
                <a:lnTo>
                  <a:pt x="1926828" y="0"/>
                </a:lnTo>
                <a:lnTo>
                  <a:pt x="1926828" y="1797205"/>
                </a:lnTo>
                <a:lnTo>
                  <a:pt x="0" y="1797205"/>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IE"/>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Archway</Template>
  <TotalTime>293</TotalTime>
  <Words>1327</Words>
  <Application>Microsoft Office PowerPoint</Application>
  <PresentationFormat>Custom</PresentationFormat>
  <Paragraphs>97</Paragraphs>
  <Slides>11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Gill Sans Light</vt:lpstr>
      <vt:lpstr>Arial</vt:lpstr>
      <vt:lpstr>Calibri</vt:lpstr>
      <vt:lpstr>Times New Roman</vt:lpstr>
      <vt:lpstr>Anton</vt:lpstr>
      <vt:lpstr>Cambria</vt:lpstr>
      <vt:lpstr>Arial Black</vt:lpstr>
      <vt:lpstr>Gill Sans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Beige And Green Minimalist Geometric Swot Analysis Presentation</dc:title>
  <dc:creator>Talha</dc:creator>
  <cp:lastModifiedBy>Nancy Kamau (2524904)</cp:lastModifiedBy>
  <cp:revision>29</cp:revision>
  <dcterms:created xsi:type="dcterms:W3CDTF">2006-08-16T00:00:00Z</dcterms:created>
  <dcterms:modified xsi:type="dcterms:W3CDTF">2026-10-22T17:48:50Z</dcterms:modified>
  <dc:identifier>DAHXvyO4wE8</dc:identifier>
</cp:coreProperties>
</file>