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1"/>
  </p:sldMasterIdLst>
  <p:sldIdLst>
    <p:sldId id="257" r:id="rId2"/>
    <p:sldId id="258" r:id="rId3"/>
    <p:sldId id="288" r:id="rId4"/>
    <p:sldId id="289" r:id="rId5"/>
    <p:sldId id="290" r:id="rId6"/>
    <p:sldId id="291" r:id="rId7"/>
    <p:sldId id="292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875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728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5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655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579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762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571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90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88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922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44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22025-5E7A-4854-AAD7-E3EF2FEF2E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F423A-2CA2-43EF-9E4E-4493C3970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117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1881" y="2141838"/>
            <a:ext cx="38882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Additive Manufacturing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72502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8896" y="1037967"/>
            <a:ext cx="1163182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Since the late 1980s, </a:t>
            </a:r>
            <a:r>
              <a:rPr lang="en-GB" dirty="0" smtClean="0">
                <a:latin typeface="CorporateAPro-Regular"/>
              </a:rPr>
              <a:t>&gt;25 </a:t>
            </a:r>
            <a:r>
              <a:rPr lang="en-GB" dirty="0">
                <a:latin typeface="CorporateAPro-Regular"/>
              </a:rPr>
              <a:t>years, Additive Manufacturing (AM</a:t>
            </a:r>
            <a:r>
              <a:rPr lang="en-GB" dirty="0" smtClean="0">
                <a:latin typeface="CorporateAPro-Regular"/>
              </a:rPr>
              <a:t>) used in </a:t>
            </a:r>
            <a:r>
              <a:rPr lang="en-GB" dirty="0">
                <a:latin typeface="CorporateAPro-Regular"/>
              </a:rPr>
              <a:t>manufacturing.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Initially </a:t>
            </a:r>
            <a:r>
              <a:rPr lang="en-GB" dirty="0">
                <a:latin typeface="CorporateAPro-Regular"/>
              </a:rPr>
              <a:t>the layer-based </a:t>
            </a:r>
            <a:r>
              <a:rPr lang="en-GB" dirty="0" smtClean="0">
                <a:latin typeface="CorporateAPro-Regular"/>
              </a:rPr>
              <a:t>technology called </a:t>
            </a:r>
            <a:r>
              <a:rPr lang="en-GB" dirty="0">
                <a:latin typeface="CorporateAPro-Regular"/>
              </a:rPr>
              <a:t>Rapid Prototyping (RP).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Technology could only make sticky </a:t>
            </a:r>
            <a:r>
              <a:rPr lang="en-GB" dirty="0">
                <a:latin typeface="CorporateAPro-Regular"/>
              </a:rPr>
              <a:t>and </a:t>
            </a:r>
            <a:r>
              <a:rPr lang="en-GB" dirty="0" smtClean="0">
                <a:latin typeface="CorporateAPro-Regular"/>
              </a:rPr>
              <a:t>brittle </a:t>
            </a:r>
            <a:r>
              <a:rPr lang="en-GB" dirty="0">
                <a:latin typeface="CorporateAPro-Regular"/>
              </a:rPr>
              <a:t>prototypes.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process was not even “rapid,”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But time- </a:t>
            </a:r>
            <a:r>
              <a:rPr lang="en-GB" dirty="0">
                <a:latin typeface="CorporateAPro-Regular"/>
              </a:rPr>
              <a:t>and money-consuming tools </a:t>
            </a:r>
            <a:r>
              <a:rPr lang="en-GB" dirty="0" smtClean="0">
                <a:latin typeface="CorporateAPro-Regular"/>
              </a:rPr>
              <a:t>no longer needed with RP for creation </a:t>
            </a:r>
            <a:r>
              <a:rPr lang="en-GB" dirty="0">
                <a:latin typeface="CorporateAPro-Regular"/>
              </a:rPr>
              <a:t>of the first prototype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significant </a:t>
            </a:r>
            <a:r>
              <a:rPr lang="en-GB" dirty="0">
                <a:latin typeface="CorporateAPro-Regular"/>
              </a:rPr>
              <a:t>amount of time and money </a:t>
            </a:r>
            <a:r>
              <a:rPr lang="en-GB" dirty="0" smtClean="0">
                <a:latin typeface="CorporateAPro-Regular"/>
              </a:rPr>
              <a:t>saved</a:t>
            </a:r>
            <a:r>
              <a:rPr lang="en-GB" dirty="0">
                <a:latin typeface="CorporateAPro-Regular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456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6906" y="1371421"/>
            <a:ext cx="4938188" cy="411515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16480" y="560796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/>
              <a:t>Veronneau</a:t>
            </a:r>
            <a:r>
              <a:rPr lang="en-GB" dirty="0"/>
              <a:t>, S., Torrington, G. &amp; </a:t>
            </a:r>
            <a:r>
              <a:rPr lang="en-GB" dirty="0" err="1"/>
              <a:t>Hlavka</a:t>
            </a:r>
            <a:r>
              <a:rPr lang="en-GB" dirty="0"/>
              <a:t>, J. P., 2017. 3D Printing: Downstream Production Transforming the Supply Chain: RAND.</a:t>
            </a:r>
          </a:p>
        </p:txBody>
      </p:sp>
    </p:spTree>
    <p:extLst>
      <p:ext uri="{BB962C8B-B14F-4D97-AF65-F5344CB8AC3E}">
        <p14:creationId xmlns:p14="http://schemas.microsoft.com/office/powerpoint/2010/main" val="701079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9"/>
          <p:cNvSpPr txBox="1">
            <a:spLocks noChangeArrowheads="1"/>
          </p:cNvSpPr>
          <p:nvPr/>
        </p:nvSpPr>
        <p:spPr bwMode="auto">
          <a:xfrm>
            <a:off x="6438900" y="4284663"/>
            <a:ext cx="5278438" cy="425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1" u="none" strike="noStrike" cap="none" normalizeH="0" baseline="0" dirty="0" smtClean="0">
                <a:ln>
                  <a:noFill/>
                </a:ln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kumimoji="0" lang="en-US" altLang="en-US" sz="900" b="0" i="1" u="none" strike="noStrike" cap="none" normalizeH="0" baseline="0" dirty="0" smtClean="0" bmk="">
                <a:ln>
                  <a:noFill/>
                </a:ln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igure </a:t>
            </a:r>
            <a:r>
              <a:rPr kumimoji="0" lang="en-US" altLang="en-US" sz="900" b="0" i="1" u="none" strike="noStrike" cap="none" normalizeH="0" baseline="0" dirty="0" smtClean="0" bmk="_Ref5828066">
                <a:ln>
                  <a:noFill/>
                </a:ln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kumimoji="0" lang="en-US" altLang="en-US" sz="900" b="0" i="1" u="none" strike="noStrike" cap="none" normalizeH="0" baseline="0" dirty="0" smtClean="0">
                <a:ln>
                  <a:noFill/>
                </a:ln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Figure 4 Basic Principles, materials, advantages and disadvantages of seven ASTM categories (</a:t>
            </a:r>
            <a:r>
              <a:rPr kumimoji="0" lang="en-US" altLang="en-US" sz="900" b="0" i="1" u="none" strike="noStrike" cap="none" normalizeH="0" baseline="0" dirty="0" err="1" smtClean="0">
                <a:ln>
                  <a:noFill/>
                </a:ln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Tofail</a:t>
            </a:r>
            <a:r>
              <a:rPr kumimoji="0" lang="en-US" altLang="en-US" sz="900" b="0" i="1" u="none" strike="noStrike" cap="none" normalizeH="0" baseline="0" dirty="0" smtClean="0">
                <a:ln>
                  <a:noFill/>
                </a:ln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2018)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49" name="Picture 2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" y="1411288"/>
            <a:ext cx="5502275" cy="517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2400" y="152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International Organization for Standardization (ISO)/American Society for Testing and Materials (ASTM) 52900:2015 standard classify, AM processes into seven categories (ISO.org, 2016).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52400" y="6096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52400" y="309518"/>
            <a:ext cx="11602856" cy="600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4 below shows these seven categories, basic principles, and example use of the technology.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Also shown are the advantages, disadvantages and typical material for each. There are however new machines and processes emerging constantly for these developing technologies.</a:t>
            </a:r>
            <a:r>
              <a:rPr kumimoji="0" lang="en-GB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579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0" y="2938289"/>
            <a:ext cx="6096000" cy="98142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new opportunities of AM will potentially create designs that conventional manufacturing will no longer be capable to produce (The Economist, 2019). </a:t>
            </a:r>
          </a:p>
        </p:txBody>
      </p:sp>
    </p:spTree>
    <p:extLst>
      <p:ext uri="{BB962C8B-B14F-4D97-AF65-F5344CB8AC3E}">
        <p14:creationId xmlns:p14="http://schemas.microsoft.com/office/powerpoint/2010/main" val="1887522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3237" y="1875155"/>
            <a:ext cx="6105525" cy="31076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97063" y="569872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1000"/>
              </a:spcAft>
            </a:pPr>
            <a:r>
              <a:rPr lang="en-GB" i="1" dirty="0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Changing future of AM DFM (Aerospace </a:t>
            </a:r>
            <a:r>
              <a:rPr lang="en-GB" i="1" dirty="0" err="1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Technolgy</a:t>
            </a:r>
            <a:r>
              <a:rPr lang="en-GB" i="1" dirty="0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Institute, 2018)</a:t>
            </a:r>
          </a:p>
        </p:txBody>
      </p:sp>
    </p:spTree>
    <p:extLst>
      <p:ext uri="{BB962C8B-B14F-4D97-AF65-F5344CB8AC3E}">
        <p14:creationId xmlns:p14="http://schemas.microsoft.com/office/powerpoint/2010/main" val="540159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8512" y="1926273"/>
            <a:ext cx="5514975" cy="300545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83561" y="5874800"/>
            <a:ext cx="5119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1000"/>
              </a:spcAft>
            </a:pPr>
            <a:r>
              <a:rPr lang="en-GB" i="1" dirty="0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of AM (Aerospace </a:t>
            </a:r>
            <a:r>
              <a:rPr lang="en-GB" i="1" dirty="0" err="1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Technolgy</a:t>
            </a:r>
            <a:r>
              <a:rPr lang="en-GB" i="1" dirty="0">
                <a:solidFill>
                  <a:srgbClr val="44546A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Institute, 2018)</a:t>
            </a:r>
          </a:p>
        </p:txBody>
      </p:sp>
    </p:spTree>
    <p:extLst>
      <p:ext uri="{BB962C8B-B14F-4D97-AF65-F5344CB8AC3E}">
        <p14:creationId xmlns:p14="http://schemas.microsoft.com/office/powerpoint/2010/main" val="2738359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84887" y="1505101"/>
            <a:ext cx="112611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Initial </a:t>
            </a:r>
            <a:r>
              <a:rPr lang="en-GB" dirty="0">
                <a:latin typeface="CorporateAPro-Regular"/>
              </a:rPr>
              <a:t>process </a:t>
            </a:r>
            <a:r>
              <a:rPr lang="en-GB" dirty="0" smtClean="0">
                <a:latin typeface="CorporateAPro-Regular"/>
              </a:rPr>
              <a:t>named </a:t>
            </a:r>
            <a:r>
              <a:rPr lang="en-GB" i="1" dirty="0" err="1" smtClean="0">
                <a:latin typeface="CorporateAPro-RegularItalic"/>
              </a:rPr>
              <a:t>stereolithography</a:t>
            </a:r>
            <a:r>
              <a:rPr lang="en-GB" i="1" dirty="0" smtClean="0">
                <a:latin typeface="CorporateAPro-RegularItalic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based </a:t>
            </a:r>
            <a:r>
              <a:rPr lang="en-GB" dirty="0">
                <a:latin typeface="CorporateAPro-Regular"/>
              </a:rPr>
              <a:t>on </a:t>
            </a:r>
            <a:r>
              <a:rPr lang="en-GB" dirty="0" smtClean="0">
                <a:latin typeface="CorporateAPro-Regular"/>
              </a:rPr>
              <a:t>photo-polymerization of acrylates </a:t>
            </a:r>
            <a:r>
              <a:rPr lang="en-GB" dirty="0">
                <a:latin typeface="CorporateAPro-Regular"/>
              </a:rPr>
              <a:t>and later </a:t>
            </a:r>
            <a:r>
              <a:rPr lang="en-GB" dirty="0" smtClean="0">
                <a:latin typeface="CorporateAPro-Regular"/>
              </a:rPr>
              <a:t>epoxies. </a:t>
            </a:r>
            <a:endParaRPr lang="en-GB" dirty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New </a:t>
            </a:r>
            <a:r>
              <a:rPr lang="en-GB" dirty="0">
                <a:latin typeface="CorporateAPro-Regular"/>
              </a:rPr>
              <a:t>layer-based processes </a:t>
            </a:r>
            <a:r>
              <a:rPr lang="en-GB" dirty="0" smtClean="0">
                <a:latin typeface="CorporateAPro-Regular"/>
              </a:rPr>
              <a:t>developed and more materials could be used (all plastic)</a:t>
            </a:r>
            <a:endParaRPr lang="en-GB" dirty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Metal parts were introduced about year 2000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Focus changed </a:t>
            </a:r>
            <a:r>
              <a:rPr lang="en-GB" dirty="0">
                <a:latin typeface="CorporateAPro-Regular"/>
              </a:rPr>
              <a:t>from just prototyping to manufacturing because of </a:t>
            </a:r>
            <a:r>
              <a:rPr lang="en-GB" dirty="0" smtClean="0">
                <a:latin typeface="CorporateAPro-Regular"/>
              </a:rPr>
              <a:t>improved processes</a:t>
            </a:r>
            <a:r>
              <a:rPr lang="en-GB" dirty="0">
                <a:latin typeface="CorporateAPro-Regular"/>
              </a:rPr>
              <a:t>, materials, software, and </a:t>
            </a:r>
            <a:r>
              <a:rPr lang="en-GB" dirty="0" smtClean="0">
                <a:latin typeface="CorporateAPro-Regular"/>
              </a:rPr>
              <a:t>control. Attempts made to produce final </a:t>
            </a:r>
            <a:r>
              <a:rPr lang="en-GB" dirty="0">
                <a:latin typeface="CorporateAPro-Regular"/>
              </a:rPr>
              <a:t>parts.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Today all classes of engineering materials, such as plastics, metals, ceramics, </a:t>
            </a:r>
            <a:r>
              <a:rPr lang="en-GB" dirty="0" smtClean="0">
                <a:latin typeface="CorporateAPro-Regular"/>
              </a:rPr>
              <a:t>and even non-traditional </a:t>
            </a:r>
            <a:r>
              <a:rPr lang="en-GB" dirty="0">
                <a:latin typeface="CorporateAPro-Regular"/>
              </a:rPr>
              <a:t>materials, such as food, drugs, human tissue, and bones, </a:t>
            </a:r>
            <a:r>
              <a:rPr lang="en-GB" dirty="0" smtClean="0">
                <a:latin typeface="CorporateAPro-Regular"/>
              </a:rPr>
              <a:t>can be </a:t>
            </a:r>
            <a:r>
              <a:rPr lang="en-GB" dirty="0">
                <a:latin typeface="CorporateAPro-Regular"/>
              </a:rPr>
              <a:t>processed using 3D printers.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mtClean="0">
                <a:latin typeface="CorporateAPro-Regular"/>
              </a:rPr>
              <a:t>Huge 3D </a:t>
            </a:r>
            <a:r>
              <a:rPr lang="en-GB" dirty="0">
                <a:latin typeface="CorporateAPro-Regular"/>
              </a:rPr>
              <a:t>printing worldwide, this high-speed development is incomparable to the expansion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of any fabrication technology in the past.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010032" y="436605"/>
            <a:ext cx="38800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Stereolithography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36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87567" y="2329934"/>
            <a:ext cx="55753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 err="1"/>
              <a:t>Stereolithography</a:t>
            </a:r>
            <a:r>
              <a:rPr lang="en-GB" sz="4400" dirty="0"/>
              <a:t> (SLA)</a:t>
            </a:r>
          </a:p>
        </p:txBody>
      </p:sp>
      <p:sp>
        <p:nvSpPr>
          <p:cNvPr id="3" name="Rectangle 2"/>
          <p:cNvSpPr/>
          <p:nvPr/>
        </p:nvSpPr>
        <p:spPr>
          <a:xfrm>
            <a:off x="543696" y="1038181"/>
            <a:ext cx="5445211" cy="12388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050" dirty="0">
              <a:solidFill>
                <a:srgbClr val="000000"/>
              </a:solidFill>
              <a:latin typeface="ITC Legacy Sans"/>
            </a:endParaRPr>
          </a:p>
          <a:p>
            <a:pPr algn="r"/>
            <a:r>
              <a:rPr lang="en-GB" sz="1050" dirty="0">
                <a:solidFill>
                  <a:srgbClr val="000000"/>
                </a:solidFill>
                <a:latin typeface="Gill Sans Ultra Bold" panose="020B0A02020104020203" pitchFamily="34" charset="0"/>
              </a:rPr>
              <a:t> </a:t>
            </a:r>
            <a:r>
              <a:rPr lang="en-GB" sz="3200" b="1" i="1" dirty="0">
                <a:solidFill>
                  <a:srgbClr val="211D1E"/>
                </a:solidFill>
                <a:latin typeface="Gill Sans Ultra Bold" panose="020B0A02020104020203" pitchFamily="34" charset="0"/>
              </a:rPr>
              <a:t>Rapid Prototyping Processes</a:t>
            </a:r>
            <a:endParaRPr lang="en-GB" sz="3200" dirty="0">
              <a:latin typeface="Gill Sans Ultra Bold" panose="020B0A02020104020203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0311" y="2420137"/>
            <a:ext cx="5290337" cy="421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10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7795" y="720566"/>
            <a:ext cx="8666205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solidFill>
                <a:srgbClr val="000000"/>
              </a:solidFill>
              <a:latin typeface="ITC Legacy Sans"/>
            </a:endParaRPr>
          </a:p>
          <a:p>
            <a:r>
              <a:rPr lang="en-GB" sz="2000" dirty="0">
                <a:solidFill>
                  <a:srgbClr val="000000"/>
                </a:solidFill>
                <a:latin typeface="ITC Legacy Sans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ITC Legacy Sans"/>
              </a:rPr>
              <a:t>Stereolithography</a:t>
            </a:r>
            <a:r>
              <a:rPr lang="en-GB" sz="2000" dirty="0">
                <a:solidFill>
                  <a:srgbClr val="000000"/>
                </a:solidFill>
                <a:latin typeface="ITC Legacy Sans"/>
              </a:rPr>
              <a:t> (SLA)</a:t>
            </a:r>
          </a:p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Process Description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A low-power laser beam is directed by a mirror to trace a thin 2D cross-section in a liquid photopolymer resin that is stored in a build chamber.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Through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the process of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photopolymerisation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, a layer of hardened and cured 3D pixels of polymer are created, a process which only takes place near the surface due to absorption and scattering of the laser beam.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build platform is lowered down an amount equal to the thickness of the previously cured layer, and a sweeper blade moves across replenishing a layer of resin.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laser traces out the next 2D cross-section and the process is repeated.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self-adhesive property of the material used causes the layers to bond and, after many layers have been cured, a 3D part is built up.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completed part is drained, washed in solvent to remove excess resin and subjected to UV light to cure the component completely,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Support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constructions are removed by cutting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536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261" y="1409350"/>
            <a:ext cx="9905409" cy="441260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23208" y="0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2800" dirty="0">
              <a:solidFill>
                <a:srgbClr val="000000"/>
              </a:solidFill>
              <a:latin typeface="ITC Legacy Sans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ITC Legacy Sans"/>
              </a:rPr>
              <a:t> </a:t>
            </a:r>
            <a:r>
              <a:rPr lang="en-GB" b="1" dirty="0" err="1">
                <a:solidFill>
                  <a:srgbClr val="211D1E"/>
                </a:solidFill>
                <a:latin typeface="ITC Legacy Sans"/>
              </a:rPr>
              <a:t>Stereolithography</a:t>
            </a:r>
            <a:r>
              <a:rPr lang="en-GB" b="1" dirty="0">
                <a:solidFill>
                  <a:srgbClr val="211D1E"/>
                </a:solidFill>
                <a:latin typeface="ITC Legacy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129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15546" y="1443841"/>
            <a:ext cx="942408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Materials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Liquid form of photopolymers such as elastomer, epoxy, urethane, acrylate and vinyl ether.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Liquid photopolymer can be clear or white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.</a:t>
            </a:r>
          </a:p>
          <a:p>
            <a:endParaRPr lang="en-GB" dirty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Process Variations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Laser types can be UV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He:Cd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 or argon ion, up to 1 W in power.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Solid Ground Curing (SGC): uses UV light to cure an entire layer of light-sensitive resin, the area being pre-defined by a photomask.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Solid Object Ultraviolet Laser Plotter (SOUP): the laser is mounted and moved by a controlled mechanism in the horizontal plane above the build chamber of photopolymer, rather than being static and directed by mirrors.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007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7265" y="1028343"/>
            <a:ext cx="1041262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Economic Considerations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Moderately fast build speed, though large parts can take a day to fully complete.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Automated process, but skilled labour required.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Lead times are 1–2 weeks.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Material utilisation is high. Support structures represent waste.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Waste material must be disposed of properly. Cannot be recycled.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Reworking costs are high.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Photopolymers are expensive and the process requires that the whole build chamber is filled.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Economical for low production runs 1–20 parts.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Equipment costs are moderate.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Direct labour costs are low.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Some finishing may be required, but final curing also adds time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.</a:t>
            </a:r>
            <a:endParaRPr lang="en-GB" dirty="0">
              <a:solidFill>
                <a:srgbClr val="211D1E"/>
              </a:solidFill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2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61535" y="963479"/>
            <a:ext cx="6096000" cy="40010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1" i="1" dirty="0">
                <a:solidFill>
                  <a:srgbClr val="211D1E"/>
                </a:solidFill>
                <a:latin typeface="ITC Legacy Sans"/>
              </a:rPr>
              <a:t>Typical Applications </a:t>
            </a:r>
            <a:endParaRPr lang="en-GB" sz="3200" b="1" i="1" dirty="0" smtClean="0">
              <a:solidFill>
                <a:srgbClr val="211D1E"/>
              </a:solidFill>
              <a:latin typeface="ITC Legacy Sans"/>
            </a:endParaRPr>
          </a:p>
          <a:p>
            <a:endParaRPr lang="en-GB" b="1" i="1" dirty="0">
              <a:solidFill>
                <a:srgbClr val="211D1E"/>
              </a:solidFill>
              <a:latin typeface="ITC Legacy Sans"/>
            </a:endParaRPr>
          </a:p>
          <a:p>
            <a:endParaRPr lang="en-GB" b="1" i="1" dirty="0" smtClean="0">
              <a:solidFill>
                <a:srgbClr val="211D1E"/>
              </a:solidFill>
              <a:latin typeface="ITC Legacy Sans"/>
            </a:endParaRPr>
          </a:p>
          <a:p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sz="2800" dirty="0">
                <a:solidFill>
                  <a:srgbClr val="211D1E"/>
                </a:solidFill>
                <a:latin typeface="Times" panose="02020603050405020304" pitchFamily="18" charset="0"/>
              </a:rPr>
              <a:t>• Non-functional prototypes. </a:t>
            </a:r>
          </a:p>
          <a:p>
            <a:r>
              <a:rPr lang="en-GB" sz="2800" dirty="0">
                <a:solidFill>
                  <a:srgbClr val="211D1E"/>
                </a:solidFill>
                <a:latin typeface="Times" panose="02020603050405020304" pitchFamily="18" charset="0"/>
              </a:rPr>
              <a:t>• Form and fit parts in assemblies. </a:t>
            </a:r>
          </a:p>
          <a:p>
            <a:r>
              <a:rPr lang="en-GB" sz="2800" dirty="0">
                <a:solidFill>
                  <a:srgbClr val="211D1E"/>
                </a:solidFill>
                <a:latin typeface="Times" panose="02020603050405020304" pitchFamily="18" charset="0"/>
              </a:rPr>
              <a:t>• Product concept models. </a:t>
            </a:r>
          </a:p>
          <a:p>
            <a:r>
              <a:rPr lang="en-GB" sz="2800" dirty="0">
                <a:solidFill>
                  <a:srgbClr val="211D1E"/>
                </a:solidFill>
                <a:latin typeface="Times" panose="02020603050405020304" pitchFamily="18" charset="0"/>
              </a:rPr>
              <a:t>• Medical models. </a:t>
            </a:r>
          </a:p>
          <a:p>
            <a:r>
              <a:rPr lang="en-GB" sz="2800" dirty="0">
                <a:solidFill>
                  <a:srgbClr val="211D1E"/>
                </a:solidFill>
                <a:latin typeface="Times" panose="02020603050405020304" pitchFamily="18" charset="0"/>
              </a:rPr>
              <a:t>• Casting patterns. </a:t>
            </a:r>
          </a:p>
          <a:p>
            <a:r>
              <a:rPr lang="en-GB" sz="2800" dirty="0">
                <a:solidFill>
                  <a:srgbClr val="211D1E"/>
                </a:solidFill>
                <a:latin typeface="Times" panose="02020603050405020304" pitchFamily="18" charset="0"/>
              </a:rPr>
              <a:t>• Snap fits and hinges.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74313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616" y="1116909"/>
            <a:ext cx="11195222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 dirty="0">
                <a:solidFill>
                  <a:srgbClr val="211D1E"/>
                </a:solidFill>
                <a:latin typeface="ITC Legacy Sans"/>
              </a:rPr>
              <a:t>Design Aspects </a:t>
            </a:r>
            <a:endParaRPr lang="en-GB" sz="3200" b="1" i="1" dirty="0" smtClean="0">
              <a:solidFill>
                <a:srgbClr val="211D1E"/>
              </a:solidFill>
              <a:latin typeface="ITC Legacy Sans"/>
            </a:endParaRPr>
          </a:p>
          <a:p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Complex and intricate 3D parts created in CAD.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Undercut features, cantilevered walls and overhangs require support structures to be designed as part of the CAD model or manually on the 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machine.</a:t>
            </a:r>
          </a:p>
          <a:p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Part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should be orientated in the build chamber in order to reduce the amount of support structures.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Supports can take the form of gussets, ceilings, webs or points.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Anisotropy in material properties exist due to the additive layer method. Strength weakest in vertical build direction.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Tensile strengths up to 75 MPa are possible, depending on material used.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Increased strength can be achieved at certain locations by increasing layer thickness.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Conventional machining processes can be used for non-standard details, e.g. threads.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finished part is translucent.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Layer thickness = 0.025–0.15 mm.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Typical maximum dimensions of part = 600 mm × 500 mm × 500 mm.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Minimum section = 0.1 mm.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7041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3081" y="885718"/>
            <a:ext cx="11359979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Quality Issues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Calibration of the laser is required periodically for some systems.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Green creep distortion tests can help assess the dimensional stability of the laser-cured resins.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Laser exposure and scan speeds need to balance full curing and process speed.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Total thickness layer is related to the scanning speed and depth penetration factor of the photopolymer resin.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 short delay called a ‘dip delay’ is required after laser curing of a layer, so that liquid photopolymer can settle flat and evenly, inhibiting bubble formation.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liquid photopolymer is difficult to work, toxic and pungent, and requires safe handling procedures.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selection of the correct photopolymer is associated with strength, shrinkage and distortion of the part that is tolerable post-curing.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Material properties may change over time, accelerated by light, moisture, heat and chemical environments.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machine is sealed to prevent toxic fumes from escaping, generated by the laser solidifying the resin.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Avoid the location of support structures on planes where good surface finish is required.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Support structures must be removed from part manually, but the process is simple and quick.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Additional post-processing may be required for part finishing.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durability of the part is limited when exposed to sunlight.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Finished part can be painted.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Tolerances achievable = ±0.1 to ±0.2 mm.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Typical surface roughness = 2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μm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 Ra.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Surface finish is excellent in comparison to other rapid prototyping technologies.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491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2928" y="2758301"/>
            <a:ext cx="70890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>
                <a:solidFill>
                  <a:srgbClr val="000000"/>
                </a:solidFill>
              </a:rPr>
              <a:t>Selective Laser Sintering (SLS)</a:t>
            </a:r>
            <a:endParaRPr lang="en-GB" sz="4400" b="1" dirty="0"/>
          </a:p>
        </p:txBody>
      </p:sp>
      <p:sp>
        <p:nvSpPr>
          <p:cNvPr id="3" name="Rectangle 2"/>
          <p:cNvSpPr/>
          <p:nvPr/>
        </p:nvSpPr>
        <p:spPr>
          <a:xfrm>
            <a:off x="300503" y="1291967"/>
            <a:ext cx="66361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2800" b="1" i="1" dirty="0">
                <a:solidFill>
                  <a:srgbClr val="211D1E"/>
                </a:solidFill>
                <a:latin typeface="Gill Sans Ultra Bold" panose="020B0A02020104020203" pitchFamily="34" charset="0"/>
              </a:rPr>
              <a:t>Rapid Prototyping Processes</a:t>
            </a:r>
            <a:endParaRPr lang="en-GB" sz="2800" dirty="0">
              <a:latin typeface="Gill Sans Ultra Bold" panose="020B0A02020104020203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529" y="3692459"/>
            <a:ext cx="3310859" cy="271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795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21492" y="1443841"/>
            <a:ext cx="9630032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 dirty="0">
                <a:solidFill>
                  <a:srgbClr val="211D1E"/>
                </a:solidFill>
                <a:latin typeface="ITC Legacy Sans"/>
              </a:rPr>
              <a:t>Process Description</a:t>
            </a:r>
            <a:endParaRPr lang="en-GB" sz="3200" dirty="0">
              <a:solidFill>
                <a:srgbClr val="211D1E"/>
              </a:solidFill>
              <a:latin typeface="ITC Legacy Sans"/>
            </a:endParaRPr>
          </a:p>
          <a:p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A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high-power laser beam directed by a mirror is used to sinter powdered material in thin 2D cross-sections.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powder is in a sealed chamber with a nitrogen atmosphere to prevent oxidation.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It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is pre-heated using infrared heaters to a temperature just below the melting temperature of the powdered material.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build platform is lowered down an amount equal to the thickness of the sintered layer.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A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roller replenishes the layer of powder from adjacent powder supply chambers, the laser traces out the next 2D cross-section, and the process is repeated until a 3D structure is built up.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Excess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powder not sintered on each layer acts as a support for the part being built.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part is removed and excess powder is removed by brushing or vacuuming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726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897" y="1531720"/>
            <a:ext cx="8657326" cy="433079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28403" y="665891"/>
            <a:ext cx="47933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Bernard MT Condensed" panose="02050806060905020404" pitchFamily="18" charset="0"/>
              </a:rPr>
              <a:t>Selective Laser Sintering (SLS)</a:t>
            </a:r>
            <a:endParaRPr lang="en-GB" sz="3200" dirty="0">
              <a:latin typeface="Bernard MT Condensed" panose="02050806060905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4057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20563" y="1498308"/>
            <a:ext cx="6096000" cy="21236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i="1" dirty="0">
                <a:solidFill>
                  <a:srgbClr val="211D1E"/>
                </a:solidFill>
                <a:latin typeface="ITC Legacy Sans"/>
              </a:rPr>
              <a:t>Materials</a:t>
            </a:r>
            <a:r>
              <a:rPr lang="en-GB" b="1" i="1" dirty="0">
                <a:solidFill>
                  <a:srgbClr val="211D1E"/>
                </a:solidFill>
                <a:latin typeface="ITC Legacy Sans"/>
              </a:rPr>
              <a:t>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Powder form of heat-fusible thermoplastics (including glass filled), elastomers and wax.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Powdered metals with binder, e.g. stainless steel, tools and alloy steels, titanium, tungsten, copper alloy, aluminium and nickel super alloys.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Powdered ceramics and moulding sand (with binder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).</a:t>
            </a:r>
            <a:endParaRPr lang="en-GB" dirty="0">
              <a:solidFill>
                <a:srgbClr val="211D1E"/>
              </a:solidFill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1469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69773" y="1720840"/>
            <a:ext cx="7974227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1" dirty="0">
                <a:solidFill>
                  <a:srgbClr val="211D1E"/>
                </a:solidFill>
                <a:latin typeface="ITC Legacy Sans"/>
              </a:rPr>
              <a:t>Process Variations </a:t>
            </a:r>
            <a:endParaRPr lang="en-GB" sz="2400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Direct Metal Laser Sintering (DMLS):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used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for processing metal and ceramic composite parts using very fine 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powders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no binders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high-powered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lasers to sinter the particles directly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in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an inert atmosphere.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Achieves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very high part densities,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Support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structures are required for overhanging features. Typically parts will go through a number of post-processing stages, including support removal, shot peening (see PRIMA 9.6) and polishing, to improve fatigue resistance and finish.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Laser types: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Yb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-fibre or CO</a:t>
            </a:r>
            <a:r>
              <a:rPr lang="en-GB" sz="800" dirty="0">
                <a:solidFill>
                  <a:srgbClr val="211D1E"/>
                </a:solidFill>
                <a:latin typeface="Times" panose="02020603050405020304" pitchFamily="18" charset="0"/>
              </a:rPr>
              <a:t>2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, up to 100 W in power. Up to 200 W for DMLS.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766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20346" y="1443841"/>
            <a:ext cx="8023654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i="1" dirty="0">
                <a:solidFill>
                  <a:srgbClr val="211D1E"/>
                </a:solidFill>
                <a:latin typeface="ITC Legacy Sans"/>
              </a:rPr>
              <a:t>Economic Considerations </a:t>
            </a:r>
            <a:endParaRPr lang="en-GB" sz="2800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Medium build speed.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Automated process, but skilled labour required.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Lead times are typically 1 week.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Material utilisation is high.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Leftover powder material is directly reusable.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Powdered material cost is low to moderate, depending on type.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Economical for production runs of 1–50+, depending on size and complexity. DMLS can be viable for larger volumes, 1,000+.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Equipment costs are high.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High energy requirement.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Direct labour costs are low.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Some finishing may be required.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196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99286" y="1753791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Typical Applications </a:t>
            </a:r>
            <a:endParaRPr lang="en-GB" b="1" i="1" dirty="0" smtClean="0">
              <a:solidFill>
                <a:srgbClr val="211D1E"/>
              </a:solidFill>
              <a:latin typeface="ITC Legacy Sans"/>
            </a:endParaRPr>
          </a:p>
          <a:p>
            <a:endParaRPr lang="en-GB" b="1" i="1" dirty="0">
              <a:solidFill>
                <a:srgbClr val="211D1E"/>
              </a:solidFill>
              <a:latin typeface="ITC Legacy Sans"/>
            </a:endParaRPr>
          </a:p>
          <a:p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Final functional components in low to moderate volumes, e.g. impellers, fuel nozzles for aerospace sector.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Functional prototypes, e.g. for experimental testing, wind tunnels, etc.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Form and fit parts in assemblies.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Product concept models.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Patterns, moulds and cores for casting and moulding.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Rapid tooling.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Medical and dental implants.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Models for ergonomic testing.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Snap fits and hinges.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4002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51935" y="713255"/>
            <a:ext cx="704335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Design Aspects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Complex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and intricate 3D parts created with CAD.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Any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powder material not sintered in the build chamber acts as a support medium for any overhanging or undercut features on the part.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No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additional support structures are therefore needed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Parts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should be orientated in the build chamber with the height being the smallest dimension in order to reduce the number of layers created.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Anisotropy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in material properties exist due to additive layer method. Strength weakest in vertical build direction.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Approximately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50 MPa tensile strength for some thermoplastics, 300 MPa for bronze-impregnated steel, 1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GPa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+ for titanium using DMLS.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Parts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can be machined using conventional processes.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Layer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thickness = 0.075–0.15 mm, depending on material used.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Thinner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layers can be achieved with DMLS &gt;0.02 mm.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Typical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maximum dimensions of part = 450 mm × 375 mm × 325 mm.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Minimum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section = 0.4 mm.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100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6648" y="641671"/>
            <a:ext cx="11219935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Quality Issues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Control of build chamber temperature just below the material’s melting point is important to facilitate fusion between layers as the heat from the laser only needs to raise the temperature a small amount for sintering. Also important in order to minimise thermal distortions.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Large parts can take many hours to cool before handling is possible.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Machine needs thorough cleaning when changing material powder types to avoid contamination.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Stress relieving and annealing may be required for metal parts to reduce internal residual stresses.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Additional curing may be required when using ceramic materials.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nitrogen atmosphere maintained in the build chamber also prevents possibility of explosion of the powder.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‘Stair-stepping’ features on sloping surfaces in the vertical build plane can be created.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Greater than 99% densities can be achieved after sintering; 100% density is achievable when impregnated with another material.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Impregnation improves mechanical properties and surface finish. Typically a lower melting temperature metal alloy such as an alloy of copper is used for impregnation.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Finished part can be painted and surface coated.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Tolerances achievable = ±0.05 to ±0.25 mm.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Typical surface roughness = 7–10 </a:t>
            </a:r>
            <a:r>
              <a:rPr lang="en-GB" dirty="0" err="1">
                <a:solidFill>
                  <a:srgbClr val="211D1E"/>
                </a:solidFill>
                <a:latin typeface="TnQ"/>
              </a:rPr>
              <a:t>μ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m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 Ra.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Finish is related to coarse powders used, and may require additional finishing processes. Powder diameter is usually between 20 and 100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μm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711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13687" y="937740"/>
            <a:ext cx="69044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latin typeface="CorporateSPro-Bold"/>
              </a:rPr>
              <a:t>Laser-Engineered Net Shaping</a:t>
            </a:r>
            <a:endParaRPr lang="en-GB" sz="3600" dirty="0"/>
          </a:p>
        </p:txBody>
      </p:sp>
      <p:sp>
        <p:nvSpPr>
          <p:cNvPr id="3" name="Rectangle 2"/>
          <p:cNvSpPr/>
          <p:nvPr/>
        </p:nvSpPr>
        <p:spPr>
          <a:xfrm>
            <a:off x="832022" y="2172378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CorporateAPro-Regular"/>
              </a:rPr>
              <a:t>The laser-engineered net shaping (LENS) process </a:t>
            </a:r>
            <a:r>
              <a:rPr lang="en-GB" dirty="0" smtClean="0">
                <a:latin typeface="CorporateAPro-Regular"/>
              </a:rPr>
              <a:t>is </a:t>
            </a:r>
            <a:r>
              <a:rPr lang="en-GB" dirty="0">
                <a:latin typeface="CorporateAPro-Regular"/>
              </a:rPr>
              <a:t>based on </a:t>
            </a:r>
            <a:r>
              <a:rPr lang="en-GB" dirty="0" smtClean="0">
                <a:latin typeface="CorporateAPro-Regular"/>
              </a:rPr>
              <a:t>the principle </a:t>
            </a:r>
            <a:r>
              <a:rPr lang="en-GB" dirty="0">
                <a:latin typeface="CorporateAPro-Regular"/>
              </a:rPr>
              <a:t>of laser coating with the powder nozzle in a protective gas atmosphere.</a:t>
            </a:r>
          </a:p>
          <a:p>
            <a:r>
              <a:rPr lang="en-GB" dirty="0">
                <a:latin typeface="CorporateAPro-Regular"/>
              </a:rPr>
              <a:t>The focus is on the material development and thereby on the manufacturing </a:t>
            </a:r>
            <a:r>
              <a:rPr lang="en-GB" dirty="0" smtClean="0">
                <a:latin typeface="CorporateAPro-Regular"/>
              </a:rPr>
              <a:t>and repair </a:t>
            </a:r>
            <a:r>
              <a:rPr lang="en-GB" dirty="0">
                <a:latin typeface="CorporateAPro-Regular"/>
              </a:rPr>
              <a:t>of parts for the air and space industry and on applications in medical technology.</a:t>
            </a:r>
          </a:p>
          <a:p>
            <a:r>
              <a:rPr lang="en-GB" dirty="0">
                <a:latin typeface="CorporateAPro-Regular"/>
              </a:rPr>
              <a:t>Tool concepts with conformal cooling and inserted cooling zones are </a:t>
            </a:r>
            <a:r>
              <a:rPr lang="en-GB" dirty="0" smtClean="0">
                <a:latin typeface="CorporateAPro-Regular"/>
              </a:rPr>
              <a:t>rarely published</a:t>
            </a:r>
            <a:r>
              <a:rPr lang="en-GB" dirty="0">
                <a:latin typeface="CorporateAPro-Regular"/>
              </a:rPr>
              <a:t>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503" y="2553729"/>
            <a:ext cx="4145624" cy="28441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376087" y="5684279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>
                <a:latin typeface="CorporateSPro-Light"/>
              </a:rPr>
              <a:t>LENS, cavity during the construction process (Source: </a:t>
            </a:r>
            <a:r>
              <a:rPr lang="en-GB" sz="1400" dirty="0" err="1">
                <a:latin typeface="CorporateSPro-Light"/>
              </a:rPr>
              <a:t>Optomec</a:t>
            </a:r>
            <a:r>
              <a:rPr lang="en-GB" sz="1400" dirty="0">
                <a:latin typeface="CorporateSPro-Light"/>
              </a:rPr>
              <a:t>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468079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76865" y="1304318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orporateSPro-Bold"/>
              </a:rPr>
              <a:t>Short Description</a:t>
            </a:r>
          </a:p>
          <a:p>
            <a:r>
              <a:rPr lang="en-GB" dirty="0">
                <a:latin typeface="CorporateAPro-Regular"/>
              </a:rPr>
              <a:t>In laser-engineered net shaping (LENS), process powders are applied from </a:t>
            </a:r>
            <a:r>
              <a:rPr lang="en-GB" dirty="0" smtClean="0">
                <a:latin typeface="CorporateAPro-Regular"/>
              </a:rPr>
              <a:t>different metals </a:t>
            </a:r>
            <a:r>
              <a:rPr lang="en-GB" dirty="0">
                <a:latin typeface="CorporateAPro-Regular"/>
              </a:rPr>
              <a:t>or alloys via powder nozzles locally on a workpiece and melted locally</a:t>
            </a:r>
          </a:p>
          <a:p>
            <a:r>
              <a:rPr lang="en-GB" dirty="0">
                <a:latin typeface="CorporateAPro-Regular"/>
              </a:rPr>
              <a:t>using a laser. In this way, material is generated in rows and layers, and so a </a:t>
            </a:r>
            <a:r>
              <a:rPr lang="en-GB" dirty="0" smtClean="0">
                <a:latin typeface="CorporateAPro-Regular"/>
              </a:rPr>
              <a:t>component can </a:t>
            </a:r>
            <a:r>
              <a:rPr lang="en-GB" dirty="0">
                <a:latin typeface="CorporateAPro-Regular"/>
              </a:rPr>
              <a:t>be constructed or repaired. The process corresponds to laser </a:t>
            </a:r>
            <a:r>
              <a:rPr lang="en-GB" dirty="0" smtClean="0">
                <a:latin typeface="CorporateAPro-Regular"/>
              </a:rPr>
              <a:t>generation.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0151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92195" y="1720840"/>
            <a:ext cx="775180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orporateSPro-Bold"/>
              </a:rPr>
              <a:t>Application</a:t>
            </a:r>
          </a:p>
          <a:p>
            <a:r>
              <a:rPr lang="en-GB" dirty="0">
                <a:latin typeface="CorporateAPro-Regular"/>
              </a:rPr>
              <a:t>Functional prototypes, final products in metal</a:t>
            </a:r>
          </a:p>
          <a:p>
            <a:r>
              <a:rPr lang="en-GB" b="1" dirty="0">
                <a:latin typeface="CorporateAPro-Regular"/>
              </a:rPr>
              <a:t>Development Status</a:t>
            </a:r>
          </a:p>
          <a:p>
            <a:r>
              <a:rPr lang="en-GB" dirty="0">
                <a:latin typeface="CorporateAPro-Regular"/>
              </a:rPr>
              <a:t>Commercialized since May 1998</a:t>
            </a:r>
          </a:p>
          <a:p>
            <a:r>
              <a:rPr lang="en-GB" b="1" dirty="0">
                <a:latin typeface="CorporateAPro-Regular"/>
              </a:rPr>
              <a:t>History</a:t>
            </a:r>
          </a:p>
          <a:p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 was founded in 1983 by Thomas Swann. The company supplies </a:t>
            </a:r>
            <a:r>
              <a:rPr lang="en-GB" dirty="0" err="1">
                <a:latin typeface="CorporateAPro-Regular"/>
              </a:rPr>
              <a:t>optomechanical</a:t>
            </a:r>
            <a:r>
              <a:rPr lang="en-GB" dirty="0">
                <a:latin typeface="CorporateAPro-Regular"/>
              </a:rPr>
              <a:t> systems to research institutions and universities and as an accessory for rapid prototyping systems. The LENS technology was invented and developed by David </a:t>
            </a:r>
            <a:r>
              <a:rPr lang="en-GB" dirty="0" err="1">
                <a:latin typeface="CorporateAPro-Regular"/>
              </a:rPr>
              <a:t>Keicherin</a:t>
            </a:r>
            <a:r>
              <a:rPr lang="en-GB" dirty="0">
                <a:latin typeface="CorporateAPro-Regular"/>
              </a:rPr>
              <a:t> in Sandia National Laboratories (SNL). He joined as a partner at </a:t>
            </a:r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 in 1997.</a:t>
            </a:r>
          </a:p>
        </p:txBody>
      </p:sp>
    </p:spTree>
    <p:extLst>
      <p:ext uri="{BB962C8B-B14F-4D97-AF65-F5344CB8AC3E}">
        <p14:creationId xmlns:p14="http://schemas.microsoft.com/office/powerpoint/2010/main" val="16241931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4930" y="335846"/>
            <a:ext cx="841907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orporateSPro-Bold"/>
              </a:rPr>
              <a:t>Strategies/Development </a:t>
            </a:r>
            <a:r>
              <a:rPr lang="en-GB" b="1" dirty="0" smtClean="0">
                <a:latin typeface="CorporateSPro-Bold"/>
              </a:rPr>
              <a:t>Partners</a:t>
            </a:r>
          </a:p>
          <a:p>
            <a:endParaRPr lang="en-GB" b="1" dirty="0">
              <a:latin typeface="CorporateSPro-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LENS is a registered trademark of Sandia National Laboratories (SNL) and </a:t>
            </a:r>
            <a:r>
              <a:rPr lang="en-GB" dirty="0" smtClean="0">
                <a:latin typeface="CorporateAPro-Regular"/>
              </a:rPr>
              <a:t>Sandia Corporation</a:t>
            </a:r>
            <a:r>
              <a:rPr lang="en-GB" dirty="0">
                <a:latin typeface="CorporateAPro-Regular"/>
              </a:rPr>
              <a:t>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In </a:t>
            </a:r>
            <a:r>
              <a:rPr lang="en-GB" dirty="0">
                <a:latin typeface="CorporateAPro-Regular"/>
              </a:rPr>
              <a:t>1997 </a:t>
            </a:r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 took over the LENS process as a license from SNL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and developed an industrially applicable system.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strategic goal is the </a:t>
            </a:r>
            <a:r>
              <a:rPr lang="en-GB" dirty="0" smtClean="0">
                <a:latin typeface="CorporateAPro-Regular"/>
              </a:rPr>
              <a:t>direct production </a:t>
            </a:r>
            <a:r>
              <a:rPr lang="en-GB" dirty="0">
                <a:latin typeface="CorporateAPro-Regular"/>
              </a:rPr>
              <a:t>of metal functional prototypes and identical components from a </a:t>
            </a:r>
            <a:r>
              <a:rPr lang="en-GB" dirty="0" smtClean="0">
                <a:latin typeface="CorporateAPro-Regular"/>
              </a:rPr>
              <a:t>variety of </a:t>
            </a:r>
            <a:r>
              <a:rPr lang="en-GB" dirty="0">
                <a:latin typeface="CorporateAPro-Regular"/>
              </a:rPr>
              <a:t>metallic and ceramic materials. There is a development partnership with SNL.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 tracked their overall strategy to become a manufacturer of additive </a:t>
            </a:r>
            <a:r>
              <a:rPr lang="en-GB" dirty="0" smtClean="0">
                <a:latin typeface="CorporateAPro-Regular"/>
              </a:rPr>
              <a:t>manufacturing systems </a:t>
            </a:r>
            <a:r>
              <a:rPr lang="en-GB" dirty="0">
                <a:latin typeface="CorporateAPro-Regular"/>
              </a:rPr>
              <a:t>for the processing of high-performance materials</a:t>
            </a:r>
            <a:r>
              <a:rPr lang="en-GB" dirty="0" smtClean="0">
                <a:latin typeface="CorporateAPro-Regular"/>
              </a:rPr>
              <a:t>.,</a:t>
            </a:r>
            <a:endParaRPr lang="en-GB" dirty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Metallurgy was therefore a priority</a:t>
            </a:r>
            <a:endParaRPr lang="en-GB" dirty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For the production of microelectronic components, </a:t>
            </a:r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 has mesoscale </a:t>
            </a:r>
            <a:r>
              <a:rPr lang="en-GB" dirty="0" smtClean="0">
                <a:latin typeface="CorporateAPro-Regular"/>
              </a:rPr>
              <a:t>aerosol printing </a:t>
            </a:r>
            <a:r>
              <a:rPr lang="en-GB" dirty="0">
                <a:latin typeface="CorporateAPro-Regular"/>
              </a:rPr>
              <a:t>under the name </a:t>
            </a:r>
            <a:r>
              <a:rPr lang="en-GB" dirty="0" err="1">
                <a:latin typeface="CorporateAPro-Regular"/>
              </a:rPr>
              <a:t>Maskless</a:t>
            </a:r>
            <a:r>
              <a:rPr lang="en-GB" dirty="0">
                <a:latin typeface="CorporateAPro-Regular"/>
              </a:rPr>
              <a:t> Material Deposition (M3D), (see Section 3.6.6,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“</a:t>
            </a:r>
            <a:r>
              <a:rPr lang="en-GB" dirty="0" err="1">
                <a:latin typeface="CorporateAPro-Regular"/>
              </a:rPr>
              <a:t>Maskless</a:t>
            </a:r>
            <a:r>
              <a:rPr lang="en-GB" dirty="0">
                <a:latin typeface="CorporateAPro-Regular"/>
              </a:rPr>
              <a:t> Mesoscale Material Deposition (M3D), </a:t>
            </a:r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”).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9126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83957" y="1582341"/>
            <a:ext cx="776004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orporateSPro-Bold"/>
              </a:rPr>
              <a:t>Data </a:t>
            </a:r>
            <a:r>
              <a:rPr lang="en-GB" b="1" dirty="0" smtClean="0">
                <a:latin typeface="CorporateSPro-Bold"/>
              </a:rPr>
              <a:t>Format/Software</a:t>
            </a:r>
          </a:p>
          <a:p>
            <a:endParaRPr lang="en-GB" b="1" dirty="0">
              <a:latin typeface="CorporateSPro-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LENS system can read error-free STL data and CAD data via the usual </a:t>
            </a:r>
            <a:r>
              <a:rPr lang="en-GB" dirty="0" smtClean="0">
                <a:latin typeface="CorporateAPro-Regular"/>
              </a:rPr>
              <a:t>neutral interfaces</a:t>
            </a:r>
            <a:r>
              <a:rPr lang="en-GB" dirty="0">
                <a:latin typeface="CorporateAPro-Regular"/>
              </a:rPr>
              <a:t>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system software contains all elements that are necessary for the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preparation and control of the additive manufacturing process.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system is </a:t>
            </a:r>
            <a:r>
              <a:rPr lang="en-GB" dirty="0" smtClean="0">
                <a:latin typeface="CorporateAPro-Regular"/>
              </a:rPr>
              <a:t>operating optionally </a:t>
            </a:r>
            <a:r>
              <a:rPr lang="en-GB" dirty="0">
                <a:latin typeface="CorporateAPro-Regular"/>
              </a:rPr>
              <a:t>with SolidWorks rapid prototyping software.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system </a:t>
            </a:r>
            <a:r>
              <a:rPr lang="en-GB" dirty="0" smtClean="0">
                <a:latin typeface="CorporateAPro-Regular"/>
              </a:rPr>
              <a:t>provides a </a:t>
            </a:r>
            <a:r>
              <a:rPr lang="en-GB" dirty="0">
                <a:latin typeface="CorporateAPro-Regular"/>
              </a:rPr>
              <a:t>modular assembly according to user requirements, such as additional axes, </a:t>
            </a:r>
            <a:r>
              <a:rPr lang="en-GB" dirty="0" smtClean="0">
                <a:latin typeface="CorporateAPro-Regular"/>
              </a:rPr>
              <a:t>and process </a:t>
            </a:r>
            <a:r>
              <a:rPr lang="en-GB" dirty="0">
                <a:latin typeface="CorporateAPro-Regular"/>
              </a:rPr>
              <a:t>monitoring, which can be integrated into the machine control.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9387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00216" y="1139547"/>
            <a:ext cx="1000897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orporateSPro-Bold"/>
              </a:rPr>
              <a:t>Principle of Layer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powder is introduced through several nozzles that are distributed around </a:t>
            </a:r>
            <a:r>
              <a:rPr lang="en-GB" dirty="0" smtClean="0">
                <a:latin typeface="CorporateAPro-Regular"/>
              </a:rPr>
              <a:t>the laser </a:t>
            </a:r>
            <a:r>
              <a:rPr lang="en-GB" dirty="0">
                <a:latin typeface="CorporateAPro-Regular"/>
              </a:rPr>
              <a:t>beam in the focus area of the laser, melted there, and applied to the </a:t>
            </a:r>
            <a:r>
              <a:rPr lang="en-GB" dirty="0" smtClean="0">
                <a:latin typeface="CorporateAPro-Regular"/>
              </a:rPr>
              <a:t>molten component</a:t>
            </a:r>
            <a:r>
              <a:rPr lang="en-GB" dirty="0">
                <a:latin typeface="CorporateAPro-Regular"/>
              </a:rPr>
              <a:t>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solidification after cooling occurs by heat conduction into the component.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Cyclone powder feeders are used as a standard.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model is created line by line (raster process), wherein the line structure </a:t>
            </a:r>
            <a:r>
              <a:rPr lang="en-GB" dirty="0" smtClean="0">
                <a:latin typeface="CorporateAPro-Regular"/>
              </a:rPr>
              <a:t>from layer </a:t>
            </a:r>
            <a:r>
              <a:rPr lang="en-GB" dirty="0">
                <a:latin typeface="CorporateAPro-Regular"/>
              </a:rPr>
              <a:t>to layer is rotated by 90°.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advanced scanning strategies are not known.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LENS 850-R has a </a:t>
            </a:r>
            <a:r>
              <a:rPr lang="en-GB" dirty="0" smtClean="0">
                <a:latin typeface="CorporateAPro-Regular"/>
              </a:rPr>
              <a:t>fibre-coupled </a:t>
            </a:r>
            <a:r>
              <a:rPr lang="en-GB" dirty="0">
                <a:latin typeface="CorporateAPro-Regular"/>
              </a:rPr>
              <a:t>1, 2, or 4 W </a:t>
            </a:r>
            <a:r>
              <a:rPr lang="en-GB" dirty="0" smtClean="0">
                <a:latin typeface="CorporateAPro-Regular"/>
              </a:rPr>
              <a:t>fibre </a:t>
            </a:r>
            <a:r>
              <a:rPr lang="en-GB" dirty="0">
                <a:latin typeface="CorporateAPro-Regular"/>
              </a:rPr>
              <a:t>laser.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building process takes place in a fully closed process chamber. It can be </a:t>
            </a:r>
            <a:r>
              <a:rPr lang="en-GB" dirty="0" smtClean="0">
                <a:latin typeface="CorporateAPro-Regular"/>
              </a:rPr>
              <a:t>viewed with </a:t>
            </a:r>
            <a:r>
              <a:rPr lang="en-GB" dirty="0">
                <a:latin typeface="CorporateAPro-Regular"/>
              </a:rPr>
              <a:t>a video camera.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trial chamber is flooded, depending on the material, </a:t>
            </a:r>
            <a:r>
              <a:rPr lang="en-GB" dirty="0" smtClean="0">
                <a:latin typeface="CorporateAPro-Regular"/>
              </a:rPr>
              <a:t>with a </a:t>
            </a:r>
            <a:r>
              <a:rPr lang="en-GB" dirty="0">
                <a:latin typeface="CorporateAPro-Regular"/>
              </a:rPr>
              <a:t>suitable inert gas, normally argon. The system has a complex gas </a:t>
            </a:r>
            <a:r>
              <a:rPr lang="en-GB" dirty="0" smtClean="0">
                <a:latin typeface="CorporateAPro-Regular"/>
              </a:rPr>
              <a:t>management system</a:t>
            </a:r>
            <a:r>
              <a:rPr lang="en-GB" dirty="0">
                <a:latin typeface="CorporateAPro-Regular"/>
              </a:rPr>
              <a:t>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A </a:t>
            </a:r>
            <a:r>
              <a:rPr lang="en-GB" dirty="0">
                <a:latin typeface="CorporateAPro-Regular"/>
              </a:rPr>
              <a:t>recirculation allows an exact flow in the process chamber.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It </a:t>
            </a:r>
            <a:r>
              <a:rPr lang="en-GB" dirty="0">
                <a:latin typeface="CorporateAPro-Regular"/>
              </a:rPr>
              <a:t>is </a:t>
            </a:r>
            <a:r>
              <a:rPr lang="en-GB" dirty="0" smtClean="0">
                <a:latin typeface="CorporateAPro-Regular"/>
              </a:rPr>
              <a:t>connected to </a:t>
            </a:r>
            <a:r>
              <a:rPr lang="en-GB" dirty="0">
                <a:latin typeface="CorporateAPro-Regular"/>
              </a:rPr>
              <a:t>a process gas cleaning system that constantly monitors the oxygen </a:t>
            </a:r>
            <a:r>
              <a:rPr lang="en-GB" dirty="0" smtClean="0">
                <a:latin typeface="CorporateAPro-Regular"/>
              </a:rPr>
              <a:t>content, among </a:t>
            </a:r>
            <a:r>
              <a:rPr lang="en-GB" dirty="0">
                <a:latin typeface="CorporateAPro-Regular"/>
              </a:rPr>
              <a:t>others.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0279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646821"/>
            <a:ext cx="9580605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latin typeface="CorporateSPro-Bold"/>
              </a:rPr>
              <a:t>Design/Construction</a:t>
            </a:r>
          </a:p>
          <a:p>
            <a:endParaRPr lang="en-GB" b="1" dirty="0">
              <a:latin typeface="CorporateSPro-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company </a:t>
            </a:r>
            <a:r>
              <a:rPr lang="en-GB" dirty="0" err="1">
                <a:latin typeface="CorporateAPro-Regular"/>
              </a:rPr>
              <a:t>Optomec</a:t>
            </a:r>
            <a:r>
              <a:rPr lang="en-GB" dirty="0">
                <a:latin typeface="CorporateAPro-Regular"/>
              </a:rPr>
              <a:t> provides complete systems consisting of software and </a:t>
            </a:r>
            <a:r>
              <a:rPr lang="en-GB" dirty="0" smtClean="0">
                <a:latin typeface="CorporateAPro-Regular"/>
              </a:rPr>
              <a:t>hardware for </a:t>
            </a:r>
            <a:r>
              <a:rPr lang="en-GB" dirty="0">
                <a:latin typeface="CorporateAPro-Regular"/>
              </a:rPr>
              <a:t>converting the CAD data and to control the process.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It </a:t>
            </a:r>
            <a:r>
              <a:rPr lang="en-GB" dirty="0">
                <a:latin typeface="CorporateAPro-Regular"/>
              </a:rPr>
              <a:t>consists of a </a:t>
            </a:r>
            <a:r>
              <a:rPr lang="en-GB" dirty="0" smtClean="0">
                <a:latin typeface="CorporateAPro-Regular"/>
              </a:rPr>
              <a:t>process chamber </a:t>
            </a:r>
            <a:r>
              <a:rPr lang="en-GB" dirty="0">
                <a:latin typeface="CorporateAPro-Regular"/>
              </a:rPr>
              <a:t>sealed against environmental influences and working under </a:t>
            </a:r>
            <a:r>
              <a:rPr lang="en-GB" dirty="0" smtClean="0">
                <a:latin typeface="CorporateAPro-Regular"/>
              </a:rPr>
              <a:t>inert gas.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externally positioned laser, which is connected to the chamber via an </a:t>
            </a:r>
            <a:r>
              <a:rPr lang="en-GB" dirty="0" smtClean="0">
                <a:latin typeface="CorporateAPro-Regular"/>
              </a:rPr>
              <a:t>optical fibre, </a:t>
            </a:r>
            <a:r>
              <a:rPr lang="en-GB" dirty="0">
                <a:latin typeface="CorporateAPro-Regular"/>
              </a:rPr>
              <a:t>the powder conveying and coating unit, and the build platform.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In the LENS 850-R (Fig. 3.58), the dimensions of the process chamber are </a:t>
            </a:r>
            <a:r>
              <a:rPr lang="en-GB" i="1" dirty="0">
                <a:latin typeface="CorporateAPro-RegularItalic"/>
              </a:rPr>
              <a:t>x</a:t>
            </a:r>
            <a:r>
              <a:rPr lang="en-GB" dirty="0">
                <a:latin typeface="CorporateAPro-Regular"/>
              </a:rPr>
              <a:t>, </a:t>
            </a:r>
            <a:r>
              <a:rPr lang="en-GB" i="1" dirty="0">
                <a:latin typeface="CorporateAPro-RegularItalic"/>
              </a:rPr>
              <a:t>y</a:t>
            </a:r>
            <a:r>
              <a:rPr lang="en-GB" dirty="0" smtClean="0">
                <a:latin typeface="CorporateAPro-Regular"/>
              </a:rPr>
              <a:t>, </a:t>
            </a:r>
            <a:r>
              <a:rPr lang="en-GB" i="1" dirty="0" smtClean="0">
                <a:latin typeface="CorporateAPro-RegularItalic"/>
              </a:rPr>
              <a:t>z </a:t>
            </a:r>
            <a:r>
              <a:rPr lang="en-GB" dirty="0">
                <a:latin typeface="CorporateAPro-Regular"/>
              </a:rPr>
              <a:t>= 900, 1500, 900 mm</a:t>
            </a:r>
            <a:r>
              <a:rPr lang="en-GB" baseline="30000" dirty="0">
                <a:latin typeface="CorporateAPro-Regular"/>
              </a:rPr>
              <a:t>3</a:t>
            </a:r>
            <a:r>
              <a:rPr lang="en-GB" dirty="0">
                <a:latin typeface="CorporateAPro-Regular"/>
              </a:rPr>
              <a:t>. The substrate is clamped onto a rotary table that can be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moved in the </a:t>
            </a:r>
            <a:r>
              <a:rPr lang="en-GB" i="1" dirty="0">
                <a:latin typeface="CorporateAPro-RegularItalic"/>
              </a:rPr>
              <a:t>x </a:t>
            </a:r>
            <a:r>
              <a:rPr lang="en-GB" dirty="0">
                <a:latin typeface="CorporateAPro-Regular"/>
              </a:rPr>
              <a:t>and </a:t>
            </a:r>
            <a:r>
              <a:rPr lang="en-GB" i="1" dirty="0">
                <a:latin typeface="CorporateAPro-RegularItalic"/>
              </a:rPr>
              <a:t>y </a:t>
            </a:r>
            <a:r>
              <a:rPr lang="en-GB" dirty="0">
                <a:latin typeface="CorporateAPro-Regular"/>
              </a:rPr>
              <a:t>directions. The </a:t>
            </a:r>
            <a:r>
              <a:rPr lang="en-GB" i="1" dirty="0">
                <a:latin typeface="CorporateAPro-RegularItalic"/>
              </a:rPr>
              <a:t>x</a:t>
            </a:r>
            <a:r>
              <a:rPr lang="en-GB" dirty="0">
                <a:latin typeface="CorporateAPro-Regular"/>
              </a:rPr>
              <a:t>-</a:t>
            </a:r>
            <a:r>
              <a:rPr lang="en-GB" i="1" dirty="0">
                <a:latin typeface="CorporateAPro-RegularItalic"/>
              </a:rPr>
              <a:t>y </a:t>
            </a:r>
            <a:r>
              <a:rPr lang="en-GB" dirty="0">
                <a:latin typeface="CorporateAPro-Regular"/>
              </a:rPr>
              <a:t>contour of the component is provided by </a:t>
            </a:r>
            <a:r>
              <a:rPr lang="en-GB" dirty="0" smtClean="0">
                <a:latin typeface="CorporateAPro-Regular"/>
              </a:rPr>
              <a:t>a positioning </a:t>
            </a:r>
            <a:r>
              <a:rPr lang="en-GB" dirty="0">
                <a:latin typeface="CorporateAPro-Regular"/>
              </a:rPr>
              <a:t>system with a brushless servo drive.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laser head of the </a:t>
            </a:r>
            <a:r>
              <a:rPr lang="en-GB" dirty="0" smtClean="0">
                <a:latin typeface="CorporateAPro-Regular"/>
              </a:rPr>
              <a:t>coating LENS </a:t>
            </a:r>
            <a:r>
              <a:rPr lang="en-GB" dirty="0">
                <a:latin typeface="CorporateAPro-Regular"/>
              </a:rPr>
              <a:t>850-R is moved by an </a:t>
            </a:r>
            <a:r>
              <a:rPr lang="en-GB" i="1" dirty="0">
                <a:latin typeface="CorporateAPro-RegularItalic"/>
              </a:rPr>
              <a:t>x</a:t>
            </a:r>
            <a:r>
              <a:rPr lang="en-GB" dirty="0">
                <a:latin typeface="CorporateAPro-Regular"/>
              </a:rPr>
              <a:t>-</a:t>
            </a:r>
            <a:r>
              <a:rPr lang="en-GB" i="1" dirty="0">
                <a:latin typeface="CorporateAPro-RegularItalic"/>
              </a:rPr>
              <a:t>y </a:t>
            </a:r>
            <a:r>
              <a:rPr lang="en-GB" dirty="0">
                <a:latin typeface="CorporateAPro-Regular"/>
              </a:rPr>
              <a:t>portal system in the building plane and the </a:t>
            </a:r>
            <a:r>
              <a:rPr lang="en-GB" dirty="0" smtClean="0">
                <a:latin typeface="CorporateAPro-Regular"/>
              </a:rPr>
              <a:t>entire portal </a:t>
            </a:r>
            <a:r>
              <a:rPr lang="en-GB" dirty="0">
                <a:latin typeface="CorporateAPro-Regular"/>
              </a:rPr>
              <a:t>in the </a:t>
            </a:r>
            <a:r>
              <a:rPr lang="en-GB" i="1" dirty="0">
                <a:latin typeface="CorporateAPro-RegularItalic"/>
              </a:rPr>
              <a:t>z </a:t>
            </a:r>
            <a:r>
              <a:rPr lang="en-GB" dirty="0">
                <a:latin typeface="CorporateAPro-Regular"/>
              </a:rPr>
              <a:t>axis.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system has up to seven axes.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Two </a:t>
            </a:r>
            <a:r>
              <a:rPr lang="en-GB" dirty="0">
                <a:latin typeface="CorporateAPro-Regular"/>
              </a:rPr>
              <a:t>powder feeders allow </a:t>
            </a:r>
            <a:r>
              <a:rPr lang="en-GB" dirty="0" smtClean="0">
                <a:latin typeface="CorporateAPro-Regular"/>
              </a:rPr>
              <a:t>the adjustment </a:t>
            </a:r>
            <a:r>
              <a:rPr lang="en-GB" dirty="0">
                <a:latin typeface="CorporateAPro-Regular"/>
              </a:rPr>
              <a:t>of a material gradient. A front feed palletizing system supports </a:t>
            </a:r>
            <a:r>
              <a:rPr lang="en-GB" dirty="0" smtClean="0">
                <a:latin typeface="CorporateAPro-Regular"/>
              </a:rPr>
              <a:t>the handling </a:t>
            </a:r>
            <a:r>
              <a:rPr lang="en-GB" dirty="0">
                <a:latin typeface="CorporateAPro-Regular"/>
              </a:rPr>
              <a:t>of large parts and bigger series.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1022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3" y="1210963"/>
            <a:ext cx="4696560" cy="373963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649" y="1301578"/>
            <a:ext cx="3373870" cy="418070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47352" y="536300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CorporateSPro-Light"/>
              </a:rPr>
              <a:t>LENS 850-R, view (left), process chamber (right) (Source: </a:t>
            </a:r>
            <a:r>
              <a:rPr lang="en-GB" dirty="0" err="1">
                <a:latin typeface="CorporateSPro-Light"/>
              </a:rPr>
              <a:t>Optomec</a:t>
            </a:r>
            <a:r>
              <a:rPr lang="en-GB" dirty="0">
                <a:latin typeface="CorporateSPro-Light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4799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2065" y="1997839"/>
            <a:ext cx="81719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A visual inspection system and a molten pool monitoring and control is integrated.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LENS 450 has a smaller construction space of </a:t>
            </a:r>
            <a:r>
              <a:rPr lang="en-GB" i="1" dirty="0">
                <a:latin typeface="CorporateAPro-RegularItalic"/>
              </a:rPr>
              <a:t>x</a:t>
            </a:r>
            <a:r>
              <a:rPr lang="en-GB" dirty="0">
                <a:latin typeface="CorporateAPro-Regular"/>
              </a:rPr>
              <a:t>, </a:t>
            </a:r>
            <a:r>
              <a:rPr lang="en-GB" i="1" dirty="0">
                <a:latin typeface="CorporateAPro-RegularItalic"/>
              </a:rPr>
              <a:t>y</a:t>
            </a:r>
            <a:r>
              <a:rPr lang="en-GB" dirty="0">
                <a:latin typeface="CorporateAPro-Regular"/>
              </a:rPr>
              <a:t>, </a:t>
            </a:r>
            <a:r>
              <a:rPr lang="en-GB" i="1" dirty="0">
                <a:latin typeface="CorporateAPro-RegularItalic"/>
              </a:rPr>
              <a:t>z </a:t>
            </a:r>
            <a:r>
              <a:rPr lang="en-GB" dirty="0">
                <a:latin typeface="CorporateAPro-Regular"/>
              </a:rPr>
              <a:t>= 100, 100, 100 mm</a:t>
            </a:r>
            <a:r>
              <a:rPr lang="en-GB" sz="800" dirty="0">
                <a:latin typeface="CorporateAPro-Regular"/>
              </a:rPr>
              <a:t>3 </a:t>
            </a:r>
            <a:r>
              <a:rPr lang="en-GB" dirty="0" smtClean="0">
                <a:latin typeface="CorporateAPro-Regular"/>
              </a:rPr>
              <a:t>and a </a:t>
            </a:r>
            <a:r>
              <a:rPr lang="en-GB" dirty="0">
                <a:latin typeface="CorporateAPro-Regular"/>
              </a:rPr>
              <a:t>400 W </a:t>
            </a:r>
            <a:r>
              <a:rPr lang="en-GB" dirty="0" err="1">
                <a:latin typeface="CorporateAPro-Regular"/>
              </a:rPr>
              <a:t>fiber</a:t>
            </a:r>
            <a:r>
              <a:rPr lang="en-GB" dirty="0">
                <a:latin typeface="CorporateAPro-Regular"/>
              </a:rPr>
              <a:t> laser.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It </a:t>
            </a:r>
            <a:r>
              <a:rPr lang="en-GB" dirty="0">
                <a:latin typeface="CorporateAPro-Regular"/>
              </a:rPr>
              <a:t>is provided for small parts in small quantities.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MR-7 </a:t>
            </a:r>
            <a:r>
              <a:rPr lang="en-GB" dirty="0" smtClean="0">
                <a:latin typeface="CorporateAPro-Regular"/>
              </a:rPr>
              <a:t>has a </a:t>
            </a:r>
            <a:r>
              <a:rPr lang="en-GB" dirty="0">
                <a:latin typeface="CorporateAPro-Regular"/>
              </a:rPr>
              <a:t>construction space of </a:t>
            </a:r>
            <a:r>
              <a:rPr lang="en-GB" i="1" dirty="0">
                <a:latin typeface="CorporateAPro-RegularItalic"/>
              </a:rPr>
              <a:t>x</a:t>
            </a:r>
            <a:r>
              <a:rPr lang="en-GB" dirty="0">
                <a:latin typeface="CorporateAPro-Regular"/>
              </a:rPr>
              <a:t>, </a:t>
            </a:r>
            <a:r>
              <a:rPr lang="en-GB" i="1" dirty="0">
                <a:latin typeface="CorporateAPro-RegularItalic"/>
              </a:rPr>
              <a:t>y</a:t>
            </a:r>
            <a:r>
              <a:rPr lang="en-GB" dirty="0">
                <a:latin typeface="CorporateAPro-Regular"/>
              </a:rPr>
              <a:t>, </a:t>
            </a:r>
            <a:r>
              <a:rPr lang="en-GB" i="1" dirty="0">
                <a:latin typeface="CorporateAPro-RegularItalic"/>
              </a:rPr>
              <a:t>z </a:t>
            </a:r>
            <a:r>
              <a:rPr lang="en-GB" dirty="0">
                <a:latin typeface="CorporateAPro-Regular"/>
              </a:rPr>
              <a:t>= 300, 300, 300 mm</a:t>
            </a:r>
            <a:r>
              <a:rPr lang="en-GB" sz="800" dirty="0">
                <a:latin typeface="CorporateAPro-Regular"/>
              </a:rPr>
              <a:t>3 </a:t>
            </a:r>
            <a:r>
              <a:rPr lang="en-GB" dirty="0">
                <a:latin typeface="CorporateAPro-Regular"/>
              </a:rPr>
              <a:t>and a 500 W, 1 kW, or 2 </a:t>
            </a:r>
            <a:r>
              <a:rPr lang="en-GB" dirty="0" smtClean="0">
                <a:latin typeface="CorporateAPro-Regular"/>
              </a:rPr>
              <a:t>kW </a:t>
            </a:r>
            <a:r>
              <a:rPr lang="en-GB" dirty="0" err="1" smtClean="0">
                <a:latin typeface="CorporateAPro-Regular"/>
              </a:rPr>
              <a:t>fiber</a:t>
            </a:r>
            <a:r>
              <a:rPr lang="en-GB" dirty="0" smtClean="0">
                <a:latin typeface="CorporateAPro-Regular"/>
              </a:rPr>
              <a:t> </a:t>
            </a:r>
            <a:r>
              <a:rPr lang="en-GB" dirty="0">
                <a:latin typeface="CorporateAPro-Regular"/>
              </a:rPr>
              <a:t>laser.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Most </a:t>
            </a:r>
            <a:r>
              <a:rPr lang="en-GB" dirty="0">
                <a:latin typeface="CorporateAPro-Regular"/>
              </a:rPr>
              <a:t>features of the 850-R are at least optionally available for the MR-7.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0983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6648" y="806960"/>
            <a:ext cx="1038791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orporateSPro-Bold"/>
              </a:rPr>
              <a:t>Material/Construction Time/Accuracies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According to the manufacturer, fully dense components can arise from a variety </a:t>
            </a:r>
            <a:r>
              <a:rPr lang="en-GB" dirty="0" smtClean="0">
                <a:latin typeface="CorporateAPro-Regular"/>
              </a:rPr>
              <a:t>of materials</a:t>
            </a:r>
            <a:r>
              <a:rPr lang="en-GB" dirty="0">
                <a:latin typeface="CorporateAPro-Regular"/>
              </a:rPr>
              <a:t>, including stainless steel, titanium, and special alloys, which are </a:t>
            </a:r>
            <a:r>
              <a:rPr lang="en-GB" dirty="0" smtClean="0">
                <a:latin typeface="CorporateAPro-Regular"/>
              </a:rPr>
              <a:t>intended to </a:t>
            </a:r>
            <a:r>
              <a:rPr lang="en-GB" dirty="0">
                <a:latin typeface="CorporateAPro-Regular"/>
              </a:rPr>
              <a:t>have the physical and technological properties of standard parts.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76648" y="1964352"/>
            <a:ext cx="111540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rporateAPro-Regular"/>
              </a:rPr>
              <a:t>The manufacturers claim that due to the laser process a grain refinement of </a:t>
            </a:r>
            <a:r>
              <a:rPr lang="en-GB" dirty="0" smtClean="0">
                <a:latin typeface="CorporateAPro-Regular"/>
              </a:rPr>
              <a:t>the resulting </a:t>
            </a:r>
            <a:r>
              <a:rPr lang="en-GB" dirty="0">
                <a:latin typeface="CorporateAPro-Regular"/>
              </a:rPr>
              <a:t>structure occurs and causes both the tensile strength and ductility of </a:t>
            </a:r>
            <a:r>
              <a:rPr lang="en-GB" dirty="0" smtClean="0">
                <a:latin typeface="CorporateAPro-Regular"/>
              </a:rPr>
              <a:t>the parts </a:t>
            </a:r>
            <a:r>
              <a:rPr lang="en-GB" dirty="0">
                <a:latin typeface="CorporateAPro-Regular"/>
              </a:rPr>
              <a:t>produced with LENS to exceed the characteristics of the relevant </a:t>
            </a:r>
            <a:r>
              <a:rPr lang="en-GB" dirty="0" smtClean="0">
                <a:latin typeface="CorporateAPro-Regular"/>
              </a:rPr>
              <a:t>materials [</a:t>
            </a:r>
            <a:r>
              <a:rPr lang="en-GB" dirty="0" err="1">
                <a:latin typeface="CorporateAPro-Regular"/>
              </a:rPr>
              <a:t>Kreicher</a:t>
            </a:r>
            <a:r>
              <a:rPr lang="en-GB" dirty="0">
                <a:latin typeface="CorporateAPro-Regular"/>
              </a:rPr>
              <a:t>, 98].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So </a:t>
            </a:r>
            <a:r>
              <a:rPr lang="en-GB" dirty="0">
                <a:latin typeface="CorporateAPro-Regular"/>
              </a:rPr>
              <a:t>with the LENS process the steel 316S reaches a tensile </a:t>
            </a:r>
            <a:r>
              <a:rPr lang="en-GB" dirty="0" smtClean="0">
                <a:latin typeface="CorporateAPro-Regular"/>
              </a:rPr>
              <a:t>strength of </a:t>
            </a:r>
            <a:r>
              <a:rPr lang="en-GB" dirty="0">
                <a:latin typeface="CorporateAPro-Regular"/>
              </a:rPr>
              <a:t>500 MPa, compared to 243 MPa from </a:t>
            </a:r>
            <a:r>
              <a:rPr lang="en-GB" dirty="0" err="1">
                <a:latin typeface="CorporateAPro-Regular"/>
              </a:rPr>
              <a:t>nonadditive</a:t>
            </a:r>
            <a:r>
              <a:rPr lang="en-GB" dirty="0">
                <a:latin typeface="CorporateAPro-Regular"/>
              </a:rPr>
              <a:t> processing.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This </a:t>
            </a:r>
            <a:r>
              <a:rPr lang="en-GB" dirty="0">
                <a:latin typeface="CorporateAPro-Regular"/>
              </a:rPr>
              <a:t>trend is </a:t>
            </a:r>
            <a:r>
              <a:rPr lang="en-GB" dirty="0" smtClean="0">
                <a:latin typeface="CorporateAPro-Regular"/>
              </a:rPr>
              <a:t>also evident </a:t>
            </a:r>
            <a:r>
              <a:rPr lang="en-GB" dirty="0">
                <a:latin typeface="CorporateAPro-Regular"/>
              </a:rPr>
              <a:t>in Inconel 625 (584/403 MPa) and Ti6Al4V (973/834 MPa), in which </a:t>
            </a:r>
            <a:r>
              <a:rPr lang="en-GB" dirty="0" smtClean="0">
                <a:latin typeface="CorporateAPro-Regular"/>
              </a:rPr>
              <a:t>the elongation </a:t>
            </a:r>
            <a:r>
              <a:rPr lang="en-GB" dirty="0">
                <a:latin typeface="CorporateAPro-Regular"/>
              </a:rPr>
              <a:t>at break values are at least 10 % higher than the comparative values</a:t>
            </a:r>
            <a:r>
              <a:rPr lang="en-GB" dirty="0" smtClean="0">
                <a:latin typeface="CorporateAPro-Regular"/>
              </a:rPr>
              <a:t>, and </a:t>
            </a:r>
            <a:r>
              <a:rPr lang="en-GB" dirty="0">
                <a:latin typeface="CorporateAPro-Regular"/>
              </a:rPr>
              <a:t>the expected hardening thus does not occur. </a:t>
            </a:r>
            <a:endParaRPr lang="en-GB" dirty="0" smtClean="0">
              <a:latin typeface="CorporateAPro-Regular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manufacturer specifies </a:t>
            </a:r>
            <a:r>
              <a:rPr lang="en-GB" dirty="0" smtClean="0">
                <a:latin typeface="CorporateAPro-Regular"/>
              </a:rPr>
              <a:t>that 0.08 </a:t>
            </a:r>
            <a:r>
              <a:rPr lang="en-GB" dirty="0">
                <a:latin typeface="CorporateAPro-Regular"/>
              </a:rPr>
              <a:t>mm details can be resolved and identified a tolerance of ± 1/10 mm relative </a:t>
            </a:r>
            <a:r>
              <a:rPr lang="en-GB" dirty="0" smtClean="0">
                <a:latin typeface="CorporateAPro-Regular"/>
              </a:rPr>
              <a:t>to the </a:t>
            </a:r>
            <a:r>
              <a:rPr lang="en-GB" dirty="0">
                <a:latin typeface="CorporateAPro-Regular"/>
              </a:rPr>
              <a:t>finished size</a:t>
            </a:r>
            <a:r>
              <a:rPr lang="en-GB" dirty="0" smtClean="0">
                <a:latin typeface="CorporateAPro-Regular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CorporateAPro-Regular"/>
              </a:rPr>
              <a:t>The </a:t>
            </a:r>
            <a:r>
              <a:rPr lang="en-GB" dirty="0">
                <a:latin typeface="CorporateAPro-Regular"/>
              </a:rPr>
              <a:t>LENS process has the fundamental advantage that </a:t>
            </a:r>
            <a:r>
              <a:rPr lang="en-GB" dirty="0" smtClean="0">
                <a:latin typeface="CorporateAPro-Regular"/>
              </a:rPr>
              <a:t>components made </a:t>
            </a:r>
            <a:r>
              <a:rPr lang="en-GB" dirty="0">
                <a:latin typeface="CorporateAPro-Regular"/>
              </a:rPr>
              <a:t>of different materials can be built. It is obviously possible to </a:t>
            </a:r>
            <a:r>
              <a:rPr lang="en-GB" dirty="0" smtClean="0">
                <a:latin typeface="CorporateAPro-Regular"/>
              </a:rPr>
              <a:t>provide the </a:t>
            </a:r>
            <a:r>
              <a:rPr lang="en-GB" dirty="0">
                <a:latin typeface="CorporateAPro-Regular"/>
              </a:rPr>
              <a:t>component with supports made of copper, both externally and in terms of </a:t>
            </a:r>
            <a:r>
              <a:rPr lang="en-GB" dirty="0" smtClean="0">
                <a:latin typeface="CorporateAPro-Regular"/>
              </a:rPr>
              <a:t>internal cavities</a:t>
            </a:r>
            <a:r>
              <a:rPr lang="en-GB" dirty="0">
                <a:latin typeface="CorporateAPro-Regular"/>
              </a:rPr>
              <a:t>. More information about it does not exist.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6649" y="5657671"/>
            <a:ext cx="927580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err="1">
                <a:latin typeface="CorporateSPro-Bold"/>
              </a:rPr>
              <a:t>Postprocessing</a:t>
            </a:r>
            <a:endParaRPr lang="en-GB" b="1" dirty="0">
              <a:latin typeface="CorporateSPro-Bold"/>
            </a:endParaRPr>
          </a:p>
          <a:p>
            <a:r>
              <a:rPr lang="en-GB" dirty="0">
                <a:latin typeface="CorporateAPro-Regular"/>
              </a:rPr>
              <a:t>Optionally removing the supports, polishing</a:t>
            </a:r>
          </a:p>
          <a:p>
            <a:r>
              <a:rPr lang="en-GB" b="1" dirty="0">
                <a:latin typeface="CorporateSPro-Bold"/>
              </a:rPr>
              <a:t>Typical Follow-up Processes</a:t>
            </a:r>
          </a:p>
          <a:p>
            <a:r>
              <a:rPr lang="en-GB" dirty="0">
                <a:latin typeface="CorporateAPro-Regular"/>
              </a:rPr>
              <a:t>None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88020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64044" y="329513"/>
            <a:ext cx="458847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References:</a:t>
            </a:r>
          </a:p>
          <a:p>
            <a:endParaRPr lang="en-GB" dirty="0" smtClean="0"/>
          </a:p>
          <a:p>
            <a:r>
              <a:rPr lang="en-GB" dirty="0" smtClean="0"/>
              <a:t>1)Additive Manufacturing</a:t>
            </a:r>
          </a:p>
          <a:p>
            <a:r>
              <a:rPr lang="en-GB" dirty="0" smtClean="0"/>
              <a:t>3D Printing for Prototyping and Manufacturing</a:t>
            </a:r>
          </a:p>
          <a:p>
            <a:r>
              <a:rPr lang="en-GB" dirty="0" smtClean="0"/>
              <a:t>Andreas </a:t>
            </a:r>
            <a:r>
              <a:rPr lang="en-GB" dirty="0" err="1" smtClean="0"/>
              <a:t>Gebhardt</a:t>
            </a:r>
            <a:endParaRPr lang="en-GB" dirty="0" smtClean="0"/>
          </a:p>
          <a:p>
            <a:r>
              <a:rPr lang="en-GB" dirty="0"/>
              <a:t>Jan-Steffen </a:t>
            </a:r>
            <a:r>
              <a:rPr lang="en-GB" dirty="0" err="1" smtClean="0"/>
              <a:t>Hötter</a:t>
            </a:r>
            <a:endParaRPr lang="en-GB" dirty="0" smtClean="0"/>
          </a:p>
          <a:p>
            <a:r>
              <a:rPr lang="en-GB" dirty="0" err="1" smtClean="0"/>
              <a:t>Hanser</a:t>
            </a:r>
            <a:r>
              <a:rPr lang="en-GB" dirty="0" smtClean="0"/>
              <a:t> Publishers Munich 2016</a:t>
            </a:r>
          </a:p>
          <a:p>
            <a:r>
              <a:rPr lang="en-GB" dirty="0"/>
              <a:t>ISBN: 978-1-56990-582-1</a:t>
            </a:r>
          </a:p>
          <a:p>
            <a:r>
              <a:rPr lang="en-GB" dirty="0"/>
              <a:t>E-Book ISBN: </a:t>
            </a:r>
            <a:r>
              <a:rPr lang="en-GB" dirty="0" smtClean="0"/>
              <a:t>978-1-56990-583-8</a:t>
            </a:r>
          </a:p>
          <a:p>
            <a:endParaRPr lang="en-GB" dirty="0"/>
          </a:p>
          <a:p>
            <a:r>
              <a:rPr lang="en-GB" dirty="0"/>
              <a:t>2) Manufacturing Process Selection </a:t>
            </a:r>
            <a:r>
              <a:rPr lang="en-GB" dirty="0" smtClean="0"/>
              <a:t>Handbook</a:t>
            </a:r>
          </a:p>
          <a:p>
            <a:endParaRPr lang="en-GB" dirty="0"/>
          </a:p>
          <a:p>
            <a:r>
              <a:rPr lang="en-GB" dirty="0"/>
              <a:t> K. G. Swift</a:t>
            </a:r>
          </a:p>
          <a:p>
            <a:r>
              <a:rPr lang="en-GB" dirty="0"/>
              <a:t>Department of Engineering, University of Hull</a:t>
            </a:r>
          </a:p>
          <a:p>
            <a:r>
              <a:rPr lang="en-GB" dirty="0"/>
              <a:t>J. D. Booker</a:t>
            </a:r>
          </a:p>
          <a:p>
            <a:r>
              <a:rPr lang="en-GB" dirty="0"/>
              <a:t>Department of Mechanical Engineering, University of Bristol</a:t>
            </a:r>
            <a:endParaRPr lang="en-GB" dirty="0" smtClean="0"/>
          </a:p>
          <a:p>
            <a:r>
              <a:rPr lang="en-GB" dirty="0" smtClean="0"/>
              <a:t>Butterworth-Heinemann (Elsevier)</a:t>
            </a:r>
          </a:p>
          <a:p>
            <a:r>
              <a:rPr lang="en-GB" dirty="0" smtClean="0"/>
              <a:t>Oxford 2013</a:t>
            </a:r>
          </a:p>
          <a:p>
            <a:endParaRPr lang="en-GB" dirty="0"/>
          </a:p>
          <a:p>
            <a:r>
              <a:rPr lang="en-GB" dirty="0"/>
              <a:t> ISBN: 978-0-08-099360-7</a:t>
            </a:r>
          </a:p>
        </p:txBody>
      </p:sp>
    </p:spTree>
    <p:extLst>
      <p:ext uri="{BB962C8B-B14F-4D97-AF65-F5344CB8AC3E}">
        <p14:creationId xmlns:p14="http://schemas.microsoft.com/office/powerpoint/2010/main" val="98361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1915</TotalTime>
  <Words>3389</Words>
  <Application>Microsoft Office PowerPoint</Application>
  <PresentationFormat>Widescreen</PresentationFormat>
  <Paragraphs>266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50" baseType="lpstr">
      <vt:lpstr>Arial</vt:lpstr>
      <vt:lpstr>Bernard MT Condensed</vt:lpstr>
      <vt:lpstr>Calibri</vt:lpstr>
      <vt:lpstr>Calibri Light</vt:lpstr>
      <vt:lpstr>CorporateAPro-Regular</vt:lpstr>
      <vt:lpstr>CorporateAPro-RegularItalic</vt:lpstr>
      <vt:lpstr>CorporateSPro-Bold</vt:lpstr>
      <vt:lpstr>CorporateSPro-Light</vt:lpstr>
      <vt:lpstr>Gill Sans Ultra Bold</vt:lpstr>
      <vt:lpstr>ITC Legacy Sans</vt:lpstr>
      <vt:lpstr>Times</vt:lpstr>
      <vt:lpstr>Times New Roman</vt:lpstr>
      <vt:lpstr>TnQ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Alexander</dc:creator>
  <cp:lastModifiedBy>Rachel Alexander</cp:lastModifiedBy>
  <cp:revision>7</cp:revision>
  <dcterms:created xsi:type="dcterms:W3CDTF">2017-04-19T12:46:13Z</dcterms:created>
  <dcterms:modified xsi:type="dcterms:W3CDTF">2019-05-24T11:30:40Z</dcterms:modified>
</cp:coreProperties>
</file>