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4" r:id="rId8"/>
    <p:sldMasterId id="2147483686" r:id="rId9"/>
    <p:sldMasterId id="2147483688" r:id="rId10"/>
  </p:sldMasterIdLst>
  <p:notesMasterIdLst>
    <p:notesMasterId r:id="rId54"/>
  </p:notesMasterIdLst>
  <p:sldIdLst>
    <p:sldId id="442" r:id="rId11"/>
    <p:sldId id="294" r:id="rId12"/>
    <p:sldId id="295" r:id="rId13"/>
    <p:sldId id="580" r:id="rId14"/>
    <p:sldId id="618" r:id="rId15"/>
    <p:sldId id="689" r:id="rId16"/>
    <p:sldId id="621" r:id="rId17"/>
    <p:sldId id="643" r:id="rId18"/>
    <p:sldId id="706" r:id="rId19"/>
    <p:sldId id="690" r:id="rId20"/>
    <p:sldId id="644" r:id="rId21"/>
    <p:sldId id="691" r:id="rId22"/>
    <p:sldId id="692" r:id="rId23"/>
    <p:sldId id="707" r:id="rId24"/>
    <p:sldId id="674" r:id="rId25"/>
    <p:sldId id="708" r:id="rId26"/>
    <p:sldId id="693" r:id="rId27"/>
    <p:sldId id="694" r:id="rId28"/>
    <p:sldId id="695" r:id="rId29"/>
    <p:sldId id="696" r:id="rId30"/>
    <p:sldId id="595" r:id="rId31"/>
    <p:sldId id="697" r:id="rId32"/>
    <p:sldId id="698" r:id="rId33"/>
    <p:sldId id="645" r:id="rId34"/>
    <p:sldId id="699" r:id="rId35"/>
    <p:sldId id="700" r:id="rId36"/>
    <p:sldId id="701" r:id="rId37"/>
    <p:sldId id="714" r:id="rId38"/>
    <p:sldId id="715" r:id="rId39"/>
    <p:sldId id="702" r:id="rId40"/>
    <p:sldId id="704" r:id="rId41"/>
    <p:sldId id="703" r:id="rId42"/>
    <p:sldId id="682" r:id="rId43"/>
    <p:sldId id="705" r:id="rId44"/>
    <p:sldId id="709" r:id="rId45"/>
    <p:sldId id="711" r:id="rId46"/>
    <p:sldId id="710" r:id="rId47"/>
    <p:sldId id="683" r:id="rId48"/>
    <p:sldId id="684" r:id="rId49"/>
    <p:sldId id="712" r:id="rId50"/>
    <p:sldId id="713" r:id="rId51"/>
    <p:sldId id="405" r:id="rId52"/>
    <p:sldId id="43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63168" autoAdjust="0"/>
  </p:normalViewPr>
  <p:slideViewPr>
    <p:cSldViewPr snapToGrid="0">
      <p:cViewPr varScale="1">
        <p:scale>
          <a:sx n="65" d="100"/>
          <a:sy n="65" d="100"/>
        </p:scale>
        <p:origin x="20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slide" Target="slides/slide43.xml"/><Relationship Id="rId58" Type="http://schemas.openxmlformats.org/officeDocument/2006/relationships/tableStyles" Target="tableStyles.xml"/><Relationship Id="rId5" Type="http://schemas.openxmlformats.org/officeDocument/2006/relationships/slideMaster" Target="slideMasters/slideMaster2.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microsoft.com/office/2016/11/relationships/changesInfo" Target="changesInfos/changesInfo1.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theme" Target="theme/theme1.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slide" Target="slides/slide4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A5071DF-AD17-4A35-9654-812A20C23534}"/>
    <pc:docChg chg="undo custSel modSld">
      <pc:chgData name="Nitheesh Kaliyamurthy" userId="2821ebda-f4ac-4963-9a4e-a836dfc45829" providerId="ADAL" clId="{0A5071DF-AD17-4A35-9654-812A20C23534}" dt="2023-12-03T19:29:29.551" v="80" actId="20577"/>
      <pc:docMkLst>
        <pc:docMk/>
      </pc:docMkLst>
      <pc:sldChg chg="modSp mod">
        <pc:chgData name="Nitheesh Kaliyamurthy" userId="2821ebda-f4ac-4963-9a4e-a836dfc45829" providerId="ADAL" clId="{0A5071DF-AD17-4A35-9654-812A20C23534}" dt="2023-12-03T19:29:29.551" v="80" actId="20577"/>
        <pc:sldMkLst>
          <pc:docMk/>
          <pc:sldMk cId="4099914114" sldId="580"/>
        </pc:sldMkLst>
        <pc:spChg chg="mod">
          <ac:chgData name="Nitheesh Kaliyamurthy" userId="2821ebda-f4ac-4963-9a4e-a836dfc45829" providerId="ADAL" clId="{0A5071DF-AD17-4A35-9654-812A20C23534}" dt="2023-12-03T19:29:29.551" v="80" actId="20577"/>
          <ac:spMkLst>
            <pc:docMk/>
            <pc:sldMk cId="4099914114" sldId="580"/>
            <ac:spMk id="2" creationId="{0E36DAA0-4044-EC4F-5EA1-978830AD77AA}"/>
          </ac:spMkLst>
        </pc:spChg>
      </pc:sldChg>
      <pc:sldChg chg="modNotesTx">
        <pc:chgData name="Nitheesh Kaliyamurthy" userId="2821ebda-f4ac-4963-9a4e-a836dfc45829" providerId="ADAL" clId="{0A5071DF-AD17-4A35-9654-812A20C23534}" dt="2023-12-03T19:28:37.216" v="21" actId="6549"/>
        <pc:sldMkLst>
          <pc:docMk/>
          <pc:sldMk cId="3814952969" sldId="595"/>
        </pc:sldMkLst>
      </pc:sldChg>
      <pc:sldChg chg="modNotesTx">
        <pc:chgData name="Nitheesh Kaliyamurthy" userId="2821ebda-f4ac-4963-9a4e-a836dfc45829" providerId="ADAL" clId="{0A5071DF-AD17-4A35-9654-812A20C23534}" dt="2023-12-03T19:29:07.745" v="31" actId="6549"/>
        <pc:sldMkLst>
          <pc:docMk/>
          <pc:sldMk cId="1172826617" sldId="618"/>
        </pc:sldMkLst>
      </pc:sldChg>
      <pc:sldChg chg="modNotesTx">
        <pc:chgData name="Nitheesh Kaliyamurthy" userId="2821ebda-f4ac-4963-9a4e-a836dfc45829" providerId="ADAL" clId="{0A5071DF-AD17-4A35-9654-812A20C23534}" dt="2023-12-03T19:29:02.808" v="29" actId="6549"/>
        <pc:sldMkLst>
          <pc:docMk/>
          <pc:sldMk cId="1661113371" sldId="621"/>
        </pc:sldMkLst>
      </pc:sldChg>
      <pc:sldChg chg="modNotesTx">
        <pc:chgData name="Nitheesh Kaliyamurthy" userId="2821ebda-f4ac-4963-9a4e-a836dfc45829" providerId="ADAL" clId="{0A5071DF-AD17-4A35-9654-812A20C23534}" dt="2023-12-03T19:29:00.871" v="28" actId="6549"/>
        <pc:sldMkLst>
          <pc:docMk/>
          <pc:sldMk cId="2012259717" sldId="643"/>
        </pc:sldMkLst>
      </pc:sldChg>
      <pc:sldChg chg="modNotesTx">
        <pc:chgData name="Nitheesh Kaliyamurthy" userId="2821ebda-f4ac-4963-9a4e-a836dfc45829" providerId="ADAL" clId="{0A5071DF-AD17-4A35-9654-812A20C23534}" dt="2023-12-03T19:28:28.805" v="18" actId="6549"/>
        <pc:sldMkLst>
          <pc:docMk/>
          <pc:sldMk cId="3357908907" sldId="645"/>
        </pc:sldMkLst>
      </pc:sldChg>
      <pc:sldChg chg="modNotesTx">
        <pc:chgData name="Nitheesh Kaliyamurthy" userId="2821ebda-f4ac-4963-9a4e-a836dfc45829" providerId="ADAL" clId="{0A5071DF-AD17-4A35-9654-812A20C23534}" dt="2023-12-03T19:28:04.175" v="9" actId="6549"/>
        <pc:sldMkLst>
          <pc:docMk/>
          <pc:sldMk cId="1347638594" sldId="682"/>
        </pc:sldMkLst>
      </pc:sldChg>
      <pc:sldChg chg="modNotesTx">
        <pc:chgData name="Nitheesh Kaliyamurthy" userId="2821ebda-f4ac-4963-9a4e-a836dfc45829" providerId="ADAL" clId="{0A5071DF-AD17-4A35-9654-812A20C23534}" dt="2023-12-03T19:27:47.185" v="4" actId="6549"/>
        <pc:sldMkLst>
          <pc:docMk/>
          <pc:sldMk cId="420310818" sldId="683"/>
        </pc:sldMkLst>
      </pc:sldChg>
      <pc:sldChg chg="modNotesTx">
        <pc:chgData name="Nitheesh Kaliyamurthy" userId="2821ebda-f4ac-4963-9a4e-a836dfc45829" providerId="ADAL" clId="{0A5071DF-AD17-4A35-9654-812A20C23534}" dt="2023-12-03T19:27:35.203" v="2" actId="6549"/>
        <pc:sldMkLst>
          <pc:docMk/>
          <pc:sldMk cId="974645360" sldId="684"/>
        </pc:sldMkLst>
      </pc:sldChg>
      <pc:sldChg chg="modNotesTx">
        <pc:chgData name="Nitheesh Kaliyamurthy" userId="2821ebda-f4ac-4963-9a4e-a836dfc45829" providerId="ADAL" clId="{0A5071DF-AD17-4A35-9654-812A20C23534}" dt="2023-12-03T19:29:05.135" v="30" actId="6549"/>
        <pc:sldMkLst>
          <pc:docMk/>
          <pc:sldMk cId="3479618823" sldId="689"/>
        </pc:sldMkLst>
      </pc:sldChg>
      <pc:sldChg chg="modNotesTx">
        <pc:chgData name="Nitheesh Kaliyamurthy" userId="2821ebda-f4ac-4963-9a4e-a836dfc45829" providerId="ADAL" clId="{0A5071DF-AD17-4A35-9654-812A20C23534}" dt="2023-12-03T19:28:56.817" v="26" actId="6549"/>
        <pc:sldMkLst>
          <pc:docMk/>
          <pc:sldMk cId="1599203951" sldId="690"/>
        </pc:sldMkLst>
      </pc:sldChg>
      <pc:sldChg chg="modNotesTx">
        <pc:chgData name="Nitheesh Kaliyamurthy" userId="2821ebda-f4ac-4963-9a4e-a836dfc45829" providerId="ADAL" clId="{0A5071DF-AD17-4A35-9654-812A20C23534}" dt="2023-12-03T19:28:46.603" v="25" actId="6549"/>
        <pc:sldMkLst>
          <pc:docMk/>
          <pc:sldMk cId="3614890970" sldId="693"/>
        </pc:sldMkLst>
      </pc:sldChg>
      <pc:sldChg chg="modNotesTx">
        <pc:chgData name="Nitheesh Kaliyamurthy" userId="2821ebda-f4ac-4963-9a4e-a836dfc45829" providerId="ADAL" clId="{0A5071DF-AD17-4A35-9654-812A20C23534}" dt="2023-12-03T19:28:43.598" v="24" actId="6549"/>
        <pc:sldMkLst>
          <pc:docMk/>
          <pc:sldMk cId="840326583" sldId="694"/>
        </pc:sldMkLst>
      </pc:sldChg>
      <pc:sldChg chg="modNotesTx">
        <pc:chgData name="Nitheesh Kaliyamurthy" userId="2821ebda-f4ac-4963-9a4e-a836dfc45829" providerId="ADAL" clId="{0A5071DF-AD17-4A35-9654-812A20C23534}" dt="2023-12-03T19:28:41.728" v="23" actId="6549"/>
        <pc:sldMkLst>
          <pc:docMk/>
          <pc:sldMk cId="2213182470" sldId="695"/>
        </pc:sldMkLst>
      </pc:sldChg>
      <pc:sldChg chg="modNotesTx">
        <pc:chgData name="Nitheesh Kaliyamurthy" userId="2821ebda-f4ac-4963-9a4e-a836dfc45829" providerId="ADAL" clId="{0A5071DF-AD17-4A35-9654-812A20C23534}" dt="2023-12-03T19:28:39.807" v="22" actId="6549"/>
        <pc:sldMkLst>
          <pc:docMk/>
          <pc:sldMk cId="65824390" sldId="696"/>
        </pc:sldMkLst>
      </pc:sldChg>
      <pc:sldChg chg="modNotesTx">
        <pc:chgData name="Nitheesh Kaliyamurthy" userId="2821ebda-f4ac-4963-9a4e-a836dfc45829" providerId="ADAL" clId="{0A5071DF-AD17-4A35-9654-812A20C23534}" dt="2023-12-03T19:28:34.280" v="20" actId="6549"/>
        <pc:sldMkLst>
          <pc:docMk/>
          <pc:sldMk cId="673154709" sldId="697"/>
        </pc:sldMkLst>
      </pc:sldChg>
      <pc:sldChg chg="modNotesTx">
        <pc:chgData name="Nitheesh Kaliyamurthy" userId="2821ebda-f4ac-4963-9a4e-a836dfc45829" providerId="ADAL" clId="{0A5071DF-AD17-4A35-9654-812A20C23534}" dt="2023-12-03T19:28:31.075" v="19" actId="6549"/>
        <pc:sldMkLst>
          <pc:docMk/>
          <pc:sldMk cId="3605877213" sldId="698"/>
        </pc:sldMkLst>
      </pc:sldChg>
      <pc:sldChg chg="modNotesTx">
        <pc:chgData name="Nitheesh Kaliyamurthy" userId="2821ebda-f4ac-4963-9a4e-a836dfc45829" providerId="ADAL" clId="{0A5071DF-AD17-4A35-9654-812A20C23534}" dt="2023-12-03T19:28:25.735" v="17" actId="6549"/>
        <pc:sldMkLst>
          <pc:docMk/>
          <pc:sldMk cId="3813988645" sldId="699"/>
        </pc:sldMkLst>
      </pc:sldChg>
      <pc:sldChg chg="modNotesTx">
        <pc:chgData name="Nitheesh Kaliyamurthy" userId="2821ebda-f4ac-4963-9a4e-a836dfc45829" providerId="ADAL" clId="{0A5071DF-AD17-4A35-9654-812A20C23534}" dt="2023-12-03T19:28:23.495" v="16" actId="6549"/>
        <pc:sldMkLst>
          <pc:docMk/>
          <pc:sldMk cId="364178891" sldId="700"/>
        </pc:sldMkLst>
      </pc:sldChg>
      <pc:sldChg chg="modNotesTx">
        <pc:chgData name="Nitheesh Kaliyamurthy" userId="2821ebda-f4ac-4963-9a4e-a836dfc45829" providerId="ADAL" clId="{0A5071DF-AD17-4A35-9654-812A20C23534}" dt="2023-12-03T19:28:20.038" v="15" actId="6549"/>
        <pc:sldMkLst>
          <pc:docMk/>
          <pc:sldMk cId="1752430849" sldId="701"/>
        </pc:sldMkLst>
      </pc:sldChg>
      <pc:sldChg chg="modNotesTx">
        <pc:chgData name="Nitheesh Kaliyamurthy" userId="2821ebda-f4ac-4963-9a4e-a836dfc45829" providerId="ADAL" clId="{0A5071DF-AD17-4A35-9654-812A20C23534}" dt="2023-12-03T19:28:11.958" v="12" actId="6549"/>
        <pc:sldMkLst>
          <pc:docMk/>
          <pc:sldMk cId="2559258403" sldId="702"/>
        </pc:sldMkLst>
      </pc:sldChg>
      <pc:sldChg chg="modNotesTx">
        <pc:chgData name="Nitheesh Kaliyamurthy" userId="2821ebda-f4ac-4963-9a4e-a836dfc45829" providerId="ADAL" clId="{0A5071DF-AD17-4A35-9654-812A20C23534}" dt="2023-12-03T19:28:06.788" v="10" actId="6549"/>
        <pc:sldMkLst>
          <pc:docMk/>
          <pc:sldMk cId="1162478138" sldId="703"/>
        </pc:sldMkLst>
      </pc:sldChg>
      <pc:sldChg chg="modNotesTx">
        <pc:chgData name="Nitheesh Kaliyamurthy" userId="2821ebda-f4ac-4963-9a4e-a836dfc45829" providerId="ADAL" clId="{0A5071DF-AD17-4A35-9654-812A20C23534}" dt="2023-12-03T19:28:09.116" v="11" actId="6549"/>
        <pc:sldMkLst>
          <pc:docMk/>
          <pc:sldMk cId="1570560014" sldId="704"/>
        </pc:sldMkLst>
      </pc:sldChg>
      <pc:sldChg chg="modNotesTx">
        <pc:chgData name="Nitheesh Kaliyamurthy" userId="2821ebda-f4ac-4963-9a4e-a836dfc45829" providerId="ADAL" clId="{0A5071DF-AD17-4A35-9654-812A20C23534}" dt="2023-12-03T19:28:01.543" v="8" actId="6549"/>
        <pc:sldMkLst>
          <pc:docMk/>
          <pc:sldMk cId="955350872" sldId="705"/>
        </pc:sldMkLst>
      </pc:sldChg>
      <pc:sldChg chg="modNotesTx">
        <pc:chgData name="Nitheesh Kaliyamurthy" userId="2821ebda-f4ac-4963-9a4e-a836dfc45829" providerId="ADAL" clId="{0A5071DF-AD17-4A35-9654-812A20C23534}" dt="2023-12-03T19:28:58.560" v="27" actId="6549"/>
        <pc:sldMkLst>
          <pc:docMk/>
          <pc:sldMk cId="1687604875" sldId="706"/>
        </pc:sldMkLst>
      </pc:sldChg>
      <pc:sldChg chg="modNotesTx">
        <pc:chgData name="Nitheesh Kaliyamurthy" userId="2821ebda-f4ac-4963-9a4e-a836dfc45829" providerId="ADAL" clId="{0A5071DF-AD17-4A35-9654-812A20C23534}" dt="2023-12-03T19:27:58.755" v="7" actId="6549"/>
        <pc:sldMkLst>
          <pc:docMk/>
          <pc:sldMk cId="3634272947" sldId="709"/>
        </pc:sldMkLst>
      </pc:sldChg>
      <pc:sldChg chg="modNotesTx">
        <pc:chgData name="Nitheesh Kaliyamurthy" userId="2821ebda-f4ac-4963-9a4e-a836dfc45829" providerId="ADAL" clId="{0A5071DF-AD17-4A35-9654-812A20C23534}" dt="2023-12-03T19:27:53.494" v="5" actId="6549"/>
        <pc:sldMkLst>
          <pc:docMk/>
          <pc:sldMk cId="3192241460" sldId="710"/>
        </pc:sldMkLst>
      </pc:sldChg>
      <pc:sldChg chg="modNotesTx">
        <pc:chgData name="Nitheesh Kaliyamurthy" userId="2821ebda-f4ac-4963-9a4e-a836dfc45829" providerId="ADAL" clId="{0A5071DF-AD17-4A35-9654-812A20C23534}" dt="2023-12-03T19:27:56.087" v="6" actId="6549"/>
        <pc:sldMkLst>
          <pc:docMk/>
          <pc:sldMk cId="1677642377" sldId="711"/>
        </pc:sldMkLst>
      </pc:sldChg>
      <pc:sldChg chg="modNotesTx">
        <pc:chgData name="Nitheesh Kaliyamurthy" userId="2821ebda-f4ac-4963-9a4e-a836dfc45829" providerId="ADAL" clId="{0A5071DF-AD17-4A35-9654-812A20C23534}" dt="2023-12-03T19:27:32.345" v="1" actId="6549"/>
        <pc:sldMkLst>
          <pc:docMk/>
          <pc:sldMk cId="2493144955" sldId="712"/>
        </pc:sldMkLst>
      </pc:sldChg>
      <pc:sldChg chg="modNotesTx">
        <pc:chgData name="Nitheesh Kaliyamurthy" userId="2821ebda-f4ac-4963-9a4e-a836dfc45829" providerId="ADAL" clId="{0A5071DF-AD17-4A35-9654-812A20C23534}" dt="2023-12-03T19:27:29.847" v="0" actId="6549"/>
        <pc:sldMkLst>
          <pc:docMk/>
          <pc:sldMk cId="2028282216" sldId="713"/>
        </pc:sldMkLst>
      </pc:sldChg>
      <pc:sldChg chg="modNotesTx">
        <pc:chgData name="Nitheesh Kaliyamurthy" userId="2821ebda-f4ac-4963-9a4e-a836dfc45829" providerId="ADAL" clId="{0A5071DF-AD17-4A35-9654-812A20C23534}" dt="2023-12-03T19:28:17.599" v="14" actId="6549"/>
        <pc:sldMkLst>
          <pc:docMk/>
          <pc:sldMk cId="3102364913" sldId="714"/>
        </pc:sldMkLst>
      </pc:sldChg>
      <pc:sldChg chg="modNotesTx">
        <pc:chgData name="Nitheesh Kaliyamurthy" userId="2821ebda-f4ac-4963-9a4e-a836dfc45829" providerId="ADAL" clId="{0A5071DF-AD17-4A35-9654-812A20C23534}" dt="2023-12-03T19:28:14.766" v="13" actId="6549"/>
        <pc:sldMkLst>
          <pc:docMk/>
          <pc:sldMk cId="4068410670" sldId="71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200" b="0" i="0" dirty="0">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4960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200" i="0" dirty="0">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7746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9029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7275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252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7882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0386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6278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8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50977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1048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24018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57599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49145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1170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78113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endParaRPr lang="en-GB" sz="1200" b="0" i="0" kern="1200" dirty="0">
              <a:solidFill>
                <a:srgbClr val="374151"/>
              </a:solidFill>
              <a:effectLst/>
              <a:latin typeface="Söhne"/>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3357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416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65996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0041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28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2525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28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54397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79385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28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14041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sz="1200" i="0" dirty="0">
              <a:effectLst/>
              <a:latin typeface="Söhne"/>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06063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551838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endParaRPr lang="en-US" dirty="0">
              <a:solidFill>
                <a:srgbClr val="FFFFFF"/>
              </a:solidFill>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431826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257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23898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39411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17027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31521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72037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b="1" dirty="0">
                <a:solidFill>
                  <a:srgbClr val="333333"/>
                </a:solidFill>
                <a:latin typeface="Calibri"/>
                <a:ea typeface="Source Sans Pro"/>
                <a:cs typeface="Calibri"/>
              </a:rPr>
              <a:t>Key Insights:</a:t>
            </a:r>
          </a:p>
          <a:p>
            <a:pPr marL="0" indent="0" algn="just">
              <a:buNone/>
            </a:pPr>
            <a:endParaRPr lang="en-US" b="1" dirty="0">
              <a:solidFill>
                <a:srgbClr val="333333"/>
              </a:solidFill>
              <a:latin typeface="Calibri"/>
              <a:ea typeface="Source Sans Pro"/>
              <a:cs typeface="Calibri"/>
            </a:endParaRPr>
          </a:p>
          <a:p>
            <a:pPr marL="228600" indent="-228600" algn="just">
              <a:buAutoNum type="arabicPeriod"/>
            </a:pPr>
            <a:r>
              <a:rPr lang="en-GB" b="1" dirty="0">
                <a:solidFill>
                  <a:srgbClr val="333333"/>
                </a:solidFill>
                <a:latin typeface="Calibri"/>
                <a:ea typeface="Source Sans Pro"/>
                <a:cs typeface="Calibri"/>
              </a:rPr>
              <a:t>Place Web Servers in Separate Secure Server Security Segment on Network </a:t>
            </a:r>
          </a:p>
          <a:p>
            <a:pPr marL="228600" indent="-228600" algn="just">
              <a:buAutoNum type="arabicPeriod"/>
            </a:pPr>
            <a:r>
              <a:rPr lang="en-GB" b="1" dirty="0">
                <a:solidFill>
                  <a:srgbClr val="333333"/>
                </a:solidFill>
                <a:latin typeface="Calibri"/>
                <a:ea typeface="Source Sans Pro"/>
                <a:cs typeface="Calibri"/>
              </a:rPr>
              <a:t>Patches and Updates</a:t>
            </a:r>
          </a:p>
          <a:p>
            <a:pPr marL="228600" indent="-228600" algn="just">
              <a:buAutoNum type="arabicPeriod"/>
            </a:pPr>
            <a:r>
              <a:rPr lang="en-GB" b="1" dirty="0">
                <a:solidFill>
                  <a:srgbClr val="333333"/>
                </a:solidFill>
                <a:latin typeface="Calibri"/>
                <a:ea typeface="Source Sans Pro"/>
                <a:cs typeface="Calibri"/>
              </a:rPr>
              <a:t>Protocols and Accounts</a:t>
            </a:r>
          </a:p>
          <a:p>
            <a:pPr marL="228600" indent="-228600" algn="just">
              <a:buAutoNum type="arabicPeriod"/>
            </a:pPr>
            <a:r>
              <a:rPr lang="en-GB" b="1" dirty="0">
                <a:solidFill>
                  <a:srgbClr val="333333"/>
                </a:solidFill>
                <a:latin typeface="Calibri"/>
                <a:ea typeface="Source Sans Pro"/>
                <a:cs typeface="Calibri"/>
              </a:rPr>
              <a:t>Files and Directories</a:t>
            </a:r>
          </a:p>
          <a:p>
            <a:pPr marL="228600" indent="-228600" algn="just">
              <a:buAutoNum type="arabicPeriod"/>
            </a:pPr>
            <a:endParaRPr lang="en-US" b="1" dirty="0">
              <a:solidFill>
                <a:srgbClr val="333333"/>
              </a:solidFill>
              <a:latin typeface="Calibri"/>
              <a:ea typeface="Source Sans Pro"/>
              <a:cs typeface="Calibri"/>
            </a:endParaRPr>
          </a:p>
          <a:p>
            <a:pPr marL="228600" indent="-228600" algn="just">
              <a:buAutoNum type="arabicPeriod"/>
            </a:pPr>
            <a:endParaRPr lang="en-US"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10200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63278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64412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20571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43</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199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00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86961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4DB0B7-81AE-AF47-96A2-2F5370D3CE9C}" type="datetimeFigureOut">
              <a:rPr lang="en-US" smtClean="0"/>
              <a:pPr/>
              <a:t>12/3/2023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65DFF1-0632-DC41-8079-D9882AFED7B7}" type="slidenum">
              <a:rPr lang="en-US" smtClean="0"/>
              <a:pPr/>
              <a:t>‹#›</a:t>
            </a:fld>
            <a:endParaRPr lang="en-US"/>
          </a:p>
        </p:txBody>
      </p:sp>
    </p:spTree>
    <p:extLst>
      <p:ext uri="{BB962C8B-B14F-4D97-AF65-F5344CB8AC3E}">
        <p14:creationId xmlns:p14="http://schemas.microsoft.com/office/powerpoint/2010/main" val="249705409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84728679"/>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89036619"/>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97861434"/>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pixabay.com/en/quiz-time-quiz-time-answer-sign-2453148/"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36.xml.rels><?xml version="1.0" encoding="UTF-8" standalone="yes"?>
<Relationships xmlns="http://schemas.openxmlformats.org/package/2006/relationships"><Relationship Id="rId8" Type="http://schemas.openxmlformats.org/officeDocument/2006/relationships/hyperlink" Target="https://svgsilh.com/ar/image/2026464.html" TargetMode="External"/><Relationship Id="rId3" Type="http://schemas.openxmlformats.org/officeDocument/2006/relationships/image" Target="../media/image25.png"/><Relationship Id="rId7" Type="http://schemas.openxmlformats.org/officeDocument/2006/relationships/image" Target="../media/image28.sv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hyperlink" Target="https://openclipart.org/detail/238204/American-Chinese-Food-Dishes-8" TargetMode="External"/><Relationship Id="rId4" Type="http://schemas.openxmlformats.org/officeDocument/2006/relationships/image" Target="../media/image26.png"/></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47012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Cyber Safari!!!</a:t>
            </a:r>
          </a:p>
          <a:p>
            <a:r>
              <a:rPr lang="en-US" i="1" dirty="0">
                <a:latin typeface="Aptos Mono" panose="020F0502020204030204" pitchFamily="49" charset="0"/>
              </a:rPr>
              <a:t>Navigating Ethical Hacking </a:t>
            </a:r>
          </a:p>
          <a:p>
            <a:r>
              <a:rPr lang="en-US" i="1" dirty="0">
                <a:latin typeface="Aptos Mono" panose="020F0502020204030204" pitchFamily="49" charset="0"/>
              </a:rPr>
              <a:t>in Web Application Security</a:t>
            </a:r>
            <a:endParaRPr lang="en-GB" i="1" dirty="0">
              <a:latin typeface="Aptos Mono" panose="020F0502020204030204" pitchFamily="49" charset="0"/>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
        <p:nvSpPr>
          <p:cNvPr id="4" name="TextBox 3">
            <a:extLst>
              <a:ext uri="{FF2B5EF4-FFF2-40B4-BE49-F238E27FC236}">
                <a16:creationId xmlns:a16="http://schemas.microsoft.com/office/drawing/2014/main" id="{4917D79E-F005-45F5-0B96-4FCBED8B573C}"/>
              </a:ext>
            </a:extLst>
          </p:cNvPr>
          <p:cNvSpPr txBox="1"/>
          <p:nvPr/>
        </p:nvSpPr>
        <p:spPr>
          <a:xfrm>
            <a:off x="3291840" y="1160639"/>
            <a:ext cx="301686" cy="369332"/>
          </a:xfrm>
          <a:prstGeom prst="rect">
            <a:avLst/>
          </a:prstGeom>
          <a:noFill/>
        </p:spPr>
        <p:txBody>
          <a:bodyPr wrap="none" rtlCol="0">
            <a:spAutoFit/>
          </a:bodyPr>
          <a:lstStyle/>
          <a:p>
            <a:r>
              <a:rPr lang="en-GB" dirty="0"/>
              <a:t>1</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587097" y="293298"/>
            <a:ext cx="5604903" cy="5632311"/>
          </a:xfrm>
          <a:prstGeom prst="rect">
            <a:avLst/>
          </a:prstGeom>
        </p:spPr>
        <p:txBody>
          <a:bodyPr wrap="square">
            <a:spAutoFit/>
          </a:bodyPr>
          <a:lstStyle/>
          <a:p>
            <a:pPr algn="just">
              <a:spcBef>
                <a:spcPts val="0"/>
              </a:spcBef>
            </a:pPr>
            <a:r>
              <a:rPr lang="en-US" i="1" dirty="0">
                <a:solidFill>
                  <a:schemeClr val="tx1">
                    <a:lumMod val="50000"/>
                  </a:schemeClr>
                </a:solidFill>
              </a:rPr>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solidFill>
                  <a:schemeClr val="tx1">
                    <a:lumMod val="50000"/>
                  </a:schemeClr>
                </a:solidFill>
              </a:rPr>
              <a:t>We discussed Footprinting concepts focusing on different methodologies like Search Engines, Google Hacking Techniques etc. giving a walkthrough on Website Footprinting, Email Footprinting, Competitive Intelligence, Network Footprinting etc.</a:t>
            </a:r>
          </a:p>
          <a:p>
            <a:pPr algn="just"/>
            <a:r>
              <a:rPr lang="en-US" i="1" dirty="0">
                <a:solidFill>
                  <a:schemeClr val="tx1">
                    <a:lumMod val="50000"/>
                  </a:schemeClr>
                </a:solidFill>
              </a:rPr>
              <a:t>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p:txBody>
      </p:sp>
      <p:sp>
        <p:nvSpPr>
          <p:cNvPr id="7" name="Rectangle 6">
            <a:extLst>
              <a:ext uri="{FF2B5EF4-FFF2-40B4-BE49-F238E27FC236}">
                <a16:creationId xmlns:a16="http://schemas.microsoft.com/office/drawing/2014/main" id="{31053FD3-26EB-4589-B51D-2B58354A539D}"/>
              </a:ext>
            </a:extLst>
          </p:cNvPr>
          <p:cNvSpPr/>
          <p:nvPr/>
        </p:nvSpPr>
        <p:spPr>
          <a:xfrm>
            <a:off x="110060" y="1023210"/>
            <a:ext cx="5670997" cy="2862322"/>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Prerequisites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Understand TCP/IP Stack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Common Ports and Protocols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Working with Wireshark</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Scanning and determining Network Infrastructure</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Assessing Vulnerabilities </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System Hacking</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Advanced System Hacking</a:t>
            </a:r>
          </a:p>
        </p:txBody>
      </p:sp>
      <p:sp>
        <p:nvSpPr>
          <p:cNvPr id="8" name="Rectangle 7">
            <a:extLst>
              <a:ext uri="{FF2B5EF4-FFF2-40B4-BE49-F238E27FC236}">
                <a16:creationId xmlns:a16="http://schemas.microsoft.com/office/drawing/2014/main" id="{A97F7D27-24C7-4D7C-B79F-78D707F617B4}"/>
              </a:ext>
            </a:extLst>
          </p:cNvPr>
          <p:cNvSpPr/>
          <p:nvPr/>
        </p:nvSpPr>
        <p:spPr>
          <a:xfrm>
            <a:off x="110060" y="4101456"/>
            <a:ext cx="5393371" cy="400110"/>
          </a:xfrm>
          <a:prstGeom prst="rect">
            <a:avLst/>
          </a:prstGeom>
        </p:spPr>
        <p:txBody>
          <a:bodyPr wrap="square">
            <a:spAutoFit/>
          </a:bodyPr>
          <a:lstStyle/>
          <a:p>
            <a:pPr>
              <a:tabLst>
                <a:tab pos="4308475" algn="l"/>
                <a:tab pos="4391025" algn="l"/>
              </a:tabLst>
            </a:pPr>
            <a:r>
              <a:rPr lang="en-GB" sz="2000" b="1" i="1" dirty="0">
                <a:solidFill>
                  <a:srgbClr val="E0BC4C"/>
                </a:solidFill>
              </a:rPr>
              <a:t>Lab/ Tutorials: Activity 1, 2, 3, 4 and 5 </a:t>
            </a:r>
          </a:p>
        </p:txBody>
      </p:sp>
      <p:sp>
        <p:nvSpPr>
          <p:cNvPr id="3" name="TextBox 2">
            <a:extLst>
              <a:ext uri="{FF2B5EF4-FFF2-40B4-BE49-F238E27FC236}">
                <a16:creationId xmlns:a16="http://schemas.microsoft.com/office/drawing/2014/main" id="{84C55F3B-A22E-B2B6-A45A-691377439908}"/>
              </a:ext>
            </a:extLst>
          </p:cNvPr>
          <p:cNvSpPr txBox="1"/>
          <p:nvPr/>
        </p:nvSpPr>
        <p:spPr>
          <a:xfrm>
            <a:off x="110060" y="4435269"/>
            <a:ext cx="5494844" cy="1200329"/>
          </a:xfrm>
          <a:prstGeom prst="rect">
            <a:avLst/>
          </a:prstGeom>
          <a:noFill/>
        </p:spPr>
        <p:txBody>
          <a:bodyPr wrap="square">
            <a:spAutoFit/>
          </a:bodyPr>
          <a:lstStyle/>
          <a:p>
            <a:pPr algn="just">
              <a:spcBef>
                <a:spcPts val="0"/>
              </a:spcBef>
            </a:pPr>
            <a:r>
              <a:rPr lang="en-US" b="1" i="1" dirty="0">
                <a:solidFill>
                  <a:schemeClr val="bg1"/>
                </a:solidFill>
              </a:rPr>
              <a:t>During the tutorials, under isolated lab environment you might have practiced </a:t>
            </a:r>
            <a:r>
              <a:rPr lang="en-US" i="1" dirty="0">
                <a:solidFill>
                  <a:schemeClr val="bg1"/>
                </a:solidFill>
              </a:rPr>
              <a:t>different Footprinting, scanning, enumerating methods using various tools and assessed the vulnerabilities.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we shall move forward with an overview of web server concepts providing details and insight on web-servers, and attacks around them, leading to various discussions on the attack methodologies, and tools used. We also will address the countermeasures against web server attacks and patch management.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0" normalizeH="0" baseline="0" noProof="0" dirty="0">
              <a:ln>
                <a:noFill/>
              </a:ln>
              <a:solidFill>
                <a:prstClr val="black">
                  <a:lumMod val="50000"/>
                </a:prstClr>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prstClr val="black">
                    <a:lumMod val="50000"/>
                  </a:prstClr>
                </a:solidFill>
                <a:effectLst/>
                <a:uLnTx/>
                <a:uFillTx/>
                <a:latin typeface="Calibri" panose="020F0502020204030204"/>
                <a:ea typeface="+mn-ea"/>
                <a:cs typeface="+mn-cs"/>
              </a:rPr>
              <a:t>During the tutorials, under isolated lab environment you will be using different tools and techniques to enumerate a network.</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63121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tab pos="4308475" algn="l"/>
                <a:tab pos="4391025" algn="l"/>
              </a:tabLst>
              <a:defRPr/>
            </a:pPr>
            <a:r>
              <a:rPr kumimoji="0" lang="en-GB" sz="2000" b="1" i="1" u="none" strike="noStrike" kern="1200" cap="none" spc="0" normalizeH="0" baseline="0" noProof="0" dirty="0">
                <a:ln>
                  <a:noFill/>
                </a:ln>
                <a:solidFill>
                  <a:prstClr val="white"/>
                </a:solidFill>
                <a:effectLst/>
                <a:uLnTx/>
                <a:uFillTx/>
                <a:latin typeface="Calibri" panose="020F0502020204030204"/>
                <a:ea typeface="+mn-ea"/>
                <a:cs typeface="+mn-cs"/>
              </a:rPr>
              <a:t>Cyber Safari - Web Applications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Web Servers and Attacks</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Methodology</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Mitigation</a:t>
            </a:r>
          </a:p>
          <a:p>
            <a:pPr marL="914400" lvl="1" indent="-457200">
              <a:buFont typeface="Wingdings" panose="05000000000000000000" pitchFamily="2" charset="2"/>
              <a:buChar char="Ø"/>
              <a:tabLst>
                <a:tab pos="4308475" algn="l"/>
                <a:tab pos="4391025" algn="l"/>
              </a:tabLst>
            </a:pPr>
            <a:r>
              <a:rPr lang="en-GB" sz="2000" b="1" i="1" dirty="0">
                <a:solidFill>
                  <a:schemeClr val="bg1"/>
                </a:solidFill>
              </a:rPr>
              <a:t>Management</a:t>
            </a:r>
          </a:p>
        </p:txBody>
      </p:sp>
      <p:sp>
        <p:nvSpPr>
          <p:cNvPr id="2" name="Rectangle 1">
            <a:extLst>
              <a:ext uri="{FF2B5EF4-FFF2-40B4-BE49-F238E27FC236}">
                <a16:creationId xmlns:a16="http://schemas.microsoft.com/office/drawing/2014/main" id="{0E36DAA0-4044-EC4F-5EA1-978830AD77AA}"/>
              </a:ext>
            </a:extLst>
          </p:cNvPr>
          <p:cNvSpPr/>
          <p:nvPr/>
        </p:nvSpPr>
        <p:spPr>
          <a:xfrm>
            <a:off x="211534" y="4446199"/>
            <a:ext cx="5393371" cy="70788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Activity 6: Web </a:t>
            </a:r>
            <a:r>
              <a:rPr lang="en-GB" sz="2000" b="1" i="1">
                <a:solidFill>
                  <a:srgbClr val="E0BC4C"/>
                </a:solidFill>
              </a:rPr>
              <a:t>Application Security</a:t>
            </a:r>
            <a:endParaRPr lang="en-GB" sz="2000" b="1" i="1" dirty="0">
              <a:solidFill>
                <a:srgbClr val="E0BC4C"/>
              </a:solidFill>
            </a:endParaRPr>
          </a:p>
        </p:txBody>
      </p:sp>
    </p:spTree>
    <p:extLst>
      <p:ext uri="{BB962C8B-B14F-4D97-AF65-F5344CB8AC3E}">
        <p14:creationId xmlns:p14="http://schemas.microsoft.com/office/powerpoint/2010/main" val="409991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91074" y="95933"/>
            <a:ext cx="11809852" cy="5704986"/>
          </a:xfrm>
        </p:spPr>
        <p:txBody>
          <a:bodyPr vert="horz" lIns="91440" tIns="45720" rIns="91440" bIns="45720" rtlCol="0">
            <a:normAutofit/>
          </a:bodyPr>
          <a:lstStyle/>
          <a:p>
            <a:pPr marL="0" indent="0" algn="just">
              <a:buNone/>
            </a:pPr>
            <a:r>
              <a:rPr lang="en-US" sz="1800" b="1" i="0" dirty="0">
                <a:effectLst/>
                <a:latin typeface="Söhne"/>
              </a:rPr>
              <a:t>What is the primary function of a web server?</a:t>
            </a:r>
          </a:p>
          <a:p>
            <a:pPr marL="0" indent="0" algn="just">
              <a:buNone/>
            </a:pPr>
            <a:r>
              <a:rPr lang="en-US" sz="1800" i="0" dirty="0">
                <a:effectLst/>
                <a:latin typeface="Söhne"/>
              </a:rPr>
              <a:t>a) Database management</a:t>
            </a:r>
          </a:p>
          <a:p>
            <a:pPr marL="0" indent="0" algn="just">
              <a:buNone/>
            </a:pPr>
            <a:r>
              <a:rPr lang="en-US" sz="1800" i="0" dirty="0">
                <a:effectLst/>
                <a:latin typeface="Söhne"/>
              </a:rPr>
              <a:t>b) File storage</a:t>
            </a:r>
          </a:p>
          <a:p>
            <a:pPr marL="0" indent="0" algn="just">
              <a:buNone/>
            </a:pPr>
            <a:r>
              <a:rPr lang="en-US" sz="1800" i="0" dirty="0">
                <a:effectLst/>
                <a:latin typeface="Söhne"/>
              </a:rPr>
              <a:t>c) Responding to HTTP requests</a:t>
            </a:r>
          </a:p>
          <a:p>
            <a:pPr marL="0" indent="0" algn="just">
              <a:buNone/>
            </a:pPr>
            <a:r>
              <a:rPr lang="en-US" sz="1800" i="0" dirty="0">
                <a:effectLst/>
                <a:latin typeface="Söhne"/>
              </a:rPr>
              <a:t>d) Network routing</a:t>
            </a:r>
          </a:p>
          <a:p>
            <a:pPr marL="0" indent="0" algn="just">
              <a:buNone/>
            </a:pPr>
            <a:r>
              <a:rPr lang="en-US" sz="1800" b="1" i="0" dirty="0">
                <a:effectLst/>
                <a:latin typeface="Söhne"/>
              </a:rPr>
              <a:t>Which HTTP status code indicates a successful request?</a:t>
            </a:r>
          </a:p>
          <a:p>
            <a:pPr marL="0" indent="0" algn="just">
              <a:buNone/>
            </a:pPr>
            <a:r>
              <a:rPr lang="en-US" sz="1800" i="0" dirty="0">
                <a:effectLst/>
                <a:latin typeface="Söhne"/>
              </a:rPr>
              <a:t>a) 200 OK</a:t>
            </a:r>
          </a:p>
          <a:p>
            <a:pPr marL="0" indent="0" algn="just">
              <a:buNone/>
            </a:pPr>
            <a:r>
              <a:rPr lang="en-US" sz="1800" i="0" dirty="0">
                <a:effectLst/>
                <a:latin typeface="Söhne"/>
              </a:rPr>
              <a:t>b) 404 Not Found</a:t>
            </a:r>
          </a:p>
          <a:p>
            <a:pPr marL="0" indent="0" algn="just">
              <a:buNone/>
            </a:pPr>
            <a:r>
              <a:rPr lang="en-US" sz="1800" i="0" dirty="0">
                <a:effectLst/>
                <a:latin typeface="Söhne"/>
              </a:rPr>
              <a:t>c) 500 Internal Server Error</a:t>
            </a:r>
          </a:p>
          <a:p>
            <a:pPr marL="0" indent="0" algn="just">
              <a:buNone/>
            </a:pPr>
            <a:r>
              <a:rPr lang="en-US" sz="1800" i="0" dirty="0">
                <a:effectLst/>
                <a:latin typeface="Söhne"/>
              </a:rPr>
              <a:t>d) 302 Found</a:t>
            </a:r>
          </a:p>
          <a:p>
            <a:pPr marL="0" indent="0" algn="just">
              <a:buNone/>
            </a:pPr>
            <a:r>
              <a:rPr lang="en-US" sz="1800" b="1" i="0" dirty="0">
                <a:effectLst/>
                <a:latin typeface="Söhne"/>
              </a:rPr>
              <a:t>What role does DNS (Domain Name System) play in web server operations?</a:t>
            </a:r>
          </a:p>
          <a:p>
            <a:pPr marL="0" indent="0" algn="just">
              <a:buNone/>
            </a:pPr>
            <a:r>
              <a:rPr lang="en-US" sz="1800" i="0" dirty="0">
                <a:effectLst/>
                <a:latin typeface="Söhne"/>
              </a:rPr>
              <a:t>a) Encrypting data transmission</a:t>
            </a:r>
          </a:p>
          <a:p>
            <a:pPr marL="0" indent="0" algn="just">
              <a:buNone/>
            </a:pPr>
            <a:r>
              <a:rPr lang="en-US" sz="1800" i="0" dirty="0">
                <a:effectLst/>
                <a:latin typeface="Söhne"/>
              </a:rPr>
              <a:t>b) Resolving domain names to IP addresses</a:t>
            </a:r>
          </a:p>
          <a:p>
            <a:pPr marL="0" indent="0" algn="just">
              <a:buNone/>
            </a:pPr>
            <a:r>
              <a:rPr lang="en-US" sz="1800" i="0" dirty="0">
                <a:effectLst/>
                <a:latin typeface="Söhne"/>
              </a:rPr>
              <a:t>c) Facilitating email communication</a:t>
            </a:r>
          </a:p>
          <a:p>
            <a:pPr marL="0" indent="0" algn="just">
              <a:buNone/>
            </a:pPr>
            <a:r>
              <a:rPr lang="en-US" sz="1800" i="0" dirty="0">
                <a:effectLst/>
                <a:latin typeface="Söhne"/>
              </a:rPr>
              <a:t>d) Enabling Content Delivery Network (CDN) functionality</a:t>
            </a:r>
          </a:p>
          <a:p>
            <a:pPr marL="0" indent="0" algn="just">
              <a:buNone/>
            </a:pPr>
            <a:endParaRPr lang="en-US" sz="1800" i="0" dirty="0">
              <a:effectLst/>
              <a:latin typeface="Söhne"/>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172826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91074" y="95933"/>
            <a:ext cx="11809852" cy="5704986"/>
          </a:xfrm>
        </p:spPr>
        <p:txBody>
          <a:bodyPr vert="horz" lIns="91440" tIns="45720" rIns="91440" bIns="45720" rtlCol="0">
            <a:normAutofit/>
          </a:bodyPr>
          <a:lstStyle/>
          <a:p>
            <a:pPr marL="0" indent="0" algn="just">
              <a:buNone/>
            </a:pPr>
            <a:r>
              <a:rPr lang="en-US" sz="1800" b="1" i="0" dirty="0">
                <a:effectLst/>
                <a:latin typeface="Söhne"/>
              </a:rPr>
              <a:t>What is the purpose of an SSL/TLS certificate on a web server, and what additional functions does it serve in enhancing web security?</a:t>
            </a:r>
          </a:p>
          <a:p>
            <a:pPr marL="0" indent="0" algn="just">
              <a:buNone/>
            </a:pPr>
            <a:r>
              <a:rPr lang="en-US" sz="1800" i="0" dirty="0">
                <a:effectLst/>
                <a:latin typeface="Söhne"/>
              </a:rPr>
              <a:t>a) Encrypting data transmission</a:t>
            </a:r>
          </a:p>
          <a:p>
            <a:pPr marL="0" indent="0" algn="just">
              <a:buNone/>
            </a:pPr>
            <a:r>
              <a:rPr lang="en-US" sz="1800" i="0" dirty="0">
                <a:effectLst/>
                <a:latin typeface="Söhne"/>
              </a:rPr>
              <a:t>b) Controlling access permissions</a:t>
            </a:r>
          </a:p>
          <a:p>
            <a:pPr marL="0" indent="0" algn="just">
              <a:buNone/>
            </a:pPr>
            <a:r>
              <a:rPr lang="en-US" sz="1800" i="0" dirty="0">
                <a:effectLst/>
                <a:latin typeface="Söhne"/>
              </a:rPr>
              <a:t>c) Ensuring data integrity</a:t>
            </a:r>
          </a:p>
          <a:p>
            <a:pPr marL="0" indent="0" algn="just">
              <a:buNone/>
            </a:pPr>
            <a:r>
              <a:rPr lang="en-US" sz="1800" i="0" dirty="0">
                <a:effectLst/>
                <a:latin typeface="Söhne"/>
              </a:rPr>
              <a:t>d) Preventing man-in-the-middle attacks</a:t>
            </a:r>
          </a:p>
          <a:p>
            <a:pPr marL="0" indent="0" algn="just">
              <a:buNone/>
            </a:pPr>
            <a:r>
              <a:rPr lang="en-US" sz="1800" i="0" dirty="0">
                <a:effectLst/>
                <a:latin typeface="Söhne"/>
              </a:rPr>
              <a:t>e) Securing sensitive information, such as login credentials</a:t>
            </a:r>
          </a:p>
          <a:p>
            <a:pPr marL="0" indent="0" algn="just">
              <a:buNone/>
            </a:pPr>
            <a:r>
              <a:rPr lang="en-US" sz="1800" b="1" i="0" dirty="0">
                <a:effectLst/>
                <a:latin typeface="Söhne"/>
              </a:rPr>
              <a:t>What is the purpose of the robots.txt file on a web server?</a:t>
            </a:r>
          </a:p>
          <a:p>
            <a:pPr marL="0" indent="0" algn="just">
              <a:buNone/>
            </a:pPr>
            <a:r>
              <a:rPr lang="en-US" sz="1800" i="0" dirty="0">
                <a:effectLst/>
                <a:latin typeface="Söhne"/>
              </a:rPr>
              <a:t>a) Directing web crawlers to specific sitemaps</a:t>
            </a:r>
          </a:p>
          <a:p>
            <a:pPr marL="0" indent="0" algn="just">
              <a:buNone/>
            </a:pPr>
            <a:r>
              <a:rPr lang="en-US" sz="1800" i="0" dirty="0">
                <a:effectLst/>
                <a:latin typeface="Söhne"/>
              </a:rPr>
              <a:t>b) Blocking search engine crawlers</a:t>
            </a:r>
          </a:p>
          <a:p>
            <a:pPr marL="0" indent="0" algn="just">
              <a:buNone/>
            </a:pPr>
            <a:r>
              <a:rPr lang="en-US" sz="1800" i="0" dirty="0">
                <a:effectLst/>
                <a:latin typeface="Söhne"/>
              </a:rPr>
              <a:t>c) Controlling access permissions</a:t>
            </a:r>
          </a:p>
          <a:p>
            <a:pPr marL="0" indent="0" algn="just">
              <a:buNone/>
            </a:pPr>
            <a:r>
              <a:rPr lang="en-US" sz="1800" i="0" dirty="0">
                <a:effectLst/>
                <a:latin typeface="Söhne"/>
              </a:rPr>
              <a:t>d) Encrypting data transmission</a:t>
            </a:r>
          </a:p>
          <a:p>
            <a:pPr marL="0" indent="0" algn="just">
              <a:buNone/>
            </a:pPr>
            <a:r>
              <a:rPr lang="en-US" sz="1800" i="0" dirty="0">
                <a:effectLst/>
                <a:latin typeface="Söhne"/>
              </a:rPr>
              <a:t>e) Specifying crawl-delay for search engine bots</a:t>
            </a: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0" y="2398688"/>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3479618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Understanding Web Servers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Operations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Components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Document Root</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Server Root</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Virtual Document Tree</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Virtual Hosting</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Web Proxy</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Open-Source Web Server Architecture (LAMP)</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IIS Web Server Architecture</a:t>
            </a:r>
          </a:p>
        </p:txBody>
      </p:sp>
      <p:pic>
        <p:nvPicPr>
          <p:cNvPr id="4" name="Picture 3">
            <a:extLst>
              <a:ext uri="{FF2B5EF4-FFF2-40B4-BE49-F238E27FC236}">
                <a16:creationId xmlns:a16="http://schemas.microsoft.com/office/drawing/2014/main" id="{A9979D18-0429-140B-032E-A217BD09B9BA}"/>
              </a:ext>
            </a:extLst>
          </p:cNvPr>
          <p:cNvPicPr>
            <a:picLocks noChangeAspect="1"/>
          </p:cNvPicPr>
          <p:nvPr/>
        </p:nvPicPr>
        <p:blipFill>
          <a:blip r:embed="rId5"/>
          <a:stretch>
            <a:fillRect/>
          </a:stretch>
        </p:blipFill>
        <p:spPr>
          <a:xfrm>
            <a:off x="4772451" y="752771"/>
            <a:ext cx="3430472" cy="2958930"/>
          </a:xfrm>
          <a:prstGeom prst="rect">
            <a:avLst/>
          </a:prstGeom>
        </p:spPr>
      </p:pic>
      <p:pic>
        <p:nvPicPr>
          <p:cNvPr id="6" name="Picture 5">
            <a:extLst>
              <a:ext uri="{FF2B5EF4-FFF2-40B4-BE49-F238E27FC236}">
                <a16:creationId xmlns:a16="http://schemas.microsoft.com/office/drawing/2014/main" id="{ECC394B2-3F2B-1800-4C77-AF35D0194C7D}"/>
              </a:ext>
            </a:extLst>
          </p:cNvPr>
          <p:cNvPicPr>
            <a:picLocks noChangeAspect="1"/>
          </p:cNvPicPr>
          <p:nvPr/>
        </p:nvPicPr>
        <p:blipFill>
          <a:blip r:embed="rId6"/>
          <a:stretch>
            <a:fillRect/>
          </a:stretch>
        </p:blipFill>
        <p:spPr>
          <a:xfrm>
            <a:off x="8573198" y="145526"/>
            <a:ext cx="3324686" cy="2159539"/>
          </a:xfrm>
          <a:prstGeom prst="rect">
            <a:avLst/>
          </a:prstGeom>
        </p:spPr>
      </p:pic>
      <p:pic>
        <p:nvPicPr>
          <p:cNvPr id="8" name="Picture 7">
            <a:extLst>
              <a:ext uri="{FF2B5EF4-FFF2-40B4-BE49-F238E27FC236}">
                <a16:creationId xmlns:a16="http://schemas.microsoft.com/office/drawing/2014/main" id="{C0357964-555C-55DC-1246-11F7E758CA18}"/>
              </a:ext>
            </a:extLst>
          </p:cNvPr>
          <p:cNvPicPr>
            <a:picLocks noChangeAspect="1"/>
          </p:cNvPicPr>
          <p:nvPr/>
        </p:nvPicPr>
        <p:blipFill>
          <a:blip r:embed="rId7"/>
          <a:stretch>
            <a:fillRect/>
          </a:stretch>
        </p:blipFill>
        <p:spPr>
          <a:xfrm>
            <a:off x="7697585" y="3676943"/>
            <a:ext cx="4329257" cy="1955761"/>
          </a:xfrm>
          <a:prstGeom prst="rect">
            <a:avLst/>
          </a:prstGeom>
        </p:spPr>
      </p:pic>
    </p:spTree>
    <p:extLst>
      <p:ext uri="{BB962C8B-B14F-4D97-AF65-F5344CB8AC3E}">
        <p14:creationId xmlns:p14="http://schemas.microsoft.com/office/powerpoint/2010/main" val="1661113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89468" y="1167322"/>
            <a:ext cx="11481847" cy="2439758"/>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Poorly configured web servers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Failing to update the latest patches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Credential Mismanagement</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Unrestricted internal and outbound traffic </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Unhardened applications and servers </a:t>
            </a:r>
          </a:p>
          <a:p>
            <a:pPr marL="0" indent="0" algn="just">
              <a:buNone/>
            </a:pPr>
            <a:endParaRPr lang="en-US" sz="1800" b="1" dirty="0">
              <a:solidFill>
                <a:srgbClr val="333333"/>
              </a:solidFill>
              <a:latin typeface="Calibri"/>
              <a:ea typeface="Source Sans Pro"/>
              <a:cs typeface="Calibri"/>
            </a:endParaRPr>
          </a:p>
        </p:txBody>
      </p:sp>
      <p:sp>
        <p:nvSpPr>
          <p:cNvPr id="4" name="TextBox 3">
            <a:extLst>
              <a:ext uri="{FF2B5EF4-FFF2-40B4-BE49-F238E27FC236}">
                <a16:creationId xmlns:a16="http://schemas.microsoft.com/office/drawing/2014/main" id="{61A6C9F3-0D06-130A-8140-A9488D75565A}"/>
              </a:ext>
            </a:extLst>
          </p:cNvPr>
          <p:cNvSpPr txBox="1"/>
          <p:nvPr/>
        </p:nvSpPr>
        <p:spPr>
          <a:xfrm>
            <a:off x="3639411" y="4036369"/>
            <a:ext cx="6280944" cy="830997"/>
          </a:xfrm>
          <a:prstGeom prst="rect">
            <a:avLst/>
          </a:prstGeom>
          <a:noFill/>
        </p:spPr>
        <p:txBody>
          <a:bodyPr wrap="square">
            <a:spAutoFit/>
          </a:bodyPr>
          <a:lstStyle/>
          <a:p>
            <a:pPr algn="ctr"/>
            <a:r>
              <a:rPr lang="en-US" sz="2400" b="1" dirty="0">
                <a:solidFill>
                  <a:srgbClr val="FF0000"/>
                </a:solidFill>
                <a:ea typeface="Source Sans Pro"/>
                <a:cs typeface="Calibri"/>
              </a:rPr>
              <a:t>Web server that hosts web applications is accessible from anywhere over the Internet.</a:t>
            </a:r>
          </a:p>
        </p:txBody>
      </p:sp>
    </p:spTree>
    <p:extLst>
      <p:ext uri="{BB962C8B-B14F-4D97-AF65-F5344CB8AC3E}">
        <p14:creationId xmlns:p14="http://schemas.microsoft.com/office/powerpoint/2010/main" val="201225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Security Issues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lnSpcReduction="10000"/>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ea typeface="Source Sans Pro"/>
                <a:cs typeface="Calibri"/>
              </a:rPr>
              <a:t>Attackers focus on</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Stealing credit-card details, other sensitive credentials using phishing techniques </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Integrating the server into a botnet to perform denial of service (DoS) or distributed DoS (DDoS) attacks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Compromising a database </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Obtaining closed-source applications </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Hiding and redirecting traffic </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Escalating privileges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For pure curiosity </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For completing a self-set intellectual challenge </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cs typeface="Calibri"/>
              </a:rPr>
              <a:t>For damaging the target organization’s reputation Dangerous </a:t>
            </a:r>
          </a:p>
          <a:p>
            <a:pPr marL="0" indent="0" algn="just">
              <a:buNone/>
            </a:pPr>
            <a:endParaRPr lang="en-US" sz="1800"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1687604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Security Issues - Impact</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1"/>
            <a:ext cx="11481847" cy="5149627"/>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Compromise of user accounts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Website defacement</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Secondary attacks from the website</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Root access to other applications or server</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Data tampering</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Data theft </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Damage reputation of the company</a:t>
            </a:r>
            <a:endParaRPr lang="en-US" b="1" dirty="0">
              <a:solidFill>
                <a:srgbClr val="333333"/>
              </a:solidFill>
              <a:latin typeface="Calibri"/>
              <a:ea typeface="Source Sans Pro"/>
              <a:cs typeface="Calibri"/>
            </a:endParaRPr>
          </a:p>
        </p:txBody>
      </p:sp>
    </p:spTree>
    <p:extLst>
      <p:ext uri="{BB962C8B-B14F-4D97-AF65-F5344CB8AC3E}">
        <p14:creationId xmlns:p14="http://schemas.microsoft.com/office/powerpoint/2010/main" val="1599203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Understanding Web Application Security</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10312" y="1496441"/>
            <a:ext cx="11704320" cy="4351338"/>
          </a:xfrm>
        </p:spPr>
        <p:txBody>
          <a:bodyPr vert="horz" lIns="91440" tIns="45720" rIns="91440" bIns="45720" rtlCol="0">
            <a:normAutofit lnSpcReduction="10000"/>
          </a:bodyPr>
          <a:lstStyle/>
          <a:p>
            <a:pPr marL="0" indent="0" algn="just">
              <a:buNone/>
            </a:pPr>
            <a:r>
              <a:rPr lang="en-US" dirty="0">
                <a:solidFill>
                  <a:srgbClr val="FFFFFF"/>
                </a:solidFill>
              </a:rPr>
              <a:t>Discuss with your group to gain insights into the different perspectives of Web Administrators, Network Administrators, and end-users regarding the greatest security concerns associated with poorly configured and vulnerable web servers. You should explore common vulnerabilities, propose preventive measures, and discuss real-world examples.</a:t>
            </a:r>
          </a:p>
          <a:p>
            <a:pPr marL="0" indent="0" algn="just">
              <a:buNone/>
            </a:pPr>
            <a:endParaRPr lang="en-US" dirty="0">
              <a:solidFill>
                <a:srgbClr val="FFFFFF"/>
              </a:solidFill>
            </a:endParaRPr>
          </a:p>
          <a:p>
            <a:pPr marL="0" indent="0" algn="just">
              <a:buNone/>
            </a:pPr>
            <a:r>
              <a:rPr lang="en-US" dirty="0">
                <a:solidFill>
                  <a:srgbClr val="FFFFFF"/>
                </a:solidFill>
              </a:rPr>
              <a:t>Duration of the Discussion:</a:t>
            </a:r>
          </a:p>
          <a:p>
            <a:pPr marL="0" indent="0" algn="just">
              <a:buNone/>
            </a:pPr>
            <a:r>
              <a:rPr lang="en-US" dirty="0">
                <a:solidFill>
                  <a:srgbClr val="FFFFFF"/>
                </a:solidFill>
              </a:rPr>
              <a:t>20 Minutes Discussion, followed by a 10 Minutes presentation from each group</a:t>
            </a:r>
          </a:p>
          <a:p>
            <a:pPr marL="0" indent="0" algn="just">
              <a:buNone/>
            </a:pPr>
            <a:endParaRPr lang="en-US" dirty="0">
              <a:solidFill>
                <a:srgbClr val="FFFFFF"/>
              </a:solidFill>
            </a:endParaRPr>
          </a:p>
          <a:p>
            <a:pPr marL="0" indent="0" algn="just">
              <a:buNone/>
            </a:pPr>
            <a:r>
              <a:rPr lang="en-US" dirty="0">
                <a:solidFill>
                  <a:srgbClr val="FFFFFF"/>
                </a:solidFill>
              </a:rPr>
              <a:t>Questions needed to be addressed is listed in the next slide!!!</a:t>
            </a:r>
          </a:p>
          <a:p>
            <a:pPr marL="0" indent="0" algn="just">
              <a:buNone/>
            </a:pPr>
            <a:endParaRPr lang="en-US" dirty="0">
              <a:solidFill>
                <a:srgbClr val="FFFFFF"/>
              </a:solidFill>
            </a:endParaRPr>
          </a:p>
        </p:txBody>
      </p:sp>
    </p:spTree>
    <p:extLst>
      <p:ext uri="{BB962C8B-B14F-4D97-AF65-F5344CB8AC3E}">
        <p14:creationId xmlns:p14="http://schemas.microsoft.com/office/powerpoint/2010/main" val="240823707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Understanding Web Application Security</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10312" y="1496440"/>
            <a:ext cx="11704320" cy="5151247"/>
          </a:xfrm>
        </p:spPr>
        <p:txBody>
          <a:bodyPr vert="horz" lIns="91440" tIns="45720" rIns="91440" bIns="45720" rtlCol="0">
            <a:normAutofit fontScale="92500" lnSpcReduction="20000"/>
          </a:bodyPr>
          <a:lstStyle/>
          <a:p>
            <a:pPr marL="357188" indent="-357188" algn="just">
              <a:buFont typeface="Wingdings" panose="05000000000000000000" pitchFamily="2" charset="2"/>
              <a:buChar char="ü"/>
            </a:pPr>
            <a:r>
              <a:rPr lang="en-US" b="0" dirty="0">
                <a:latin typeface="Calibri"/>
                <a:ea typeface="Source Sans Pro"/>
                <a:cs typeface="Calibri"/>
              </a:rPr>
              <a:t>What are the potential risks associated with improper file and directory permissions on a web server, and how might these vulnerabilities be exploited by an attacker?</a:t>
            </a:r>
          </a:p>
          <a:p>
            <a:pPr marL="357188" indent="-357188" algn="just">
              <a:buFont typeface="Wingdings" panose="05000000000000000000" pitchFamily="2" charset="2"/>
              <a:buChar char="ü"/>
            </a:pPr>
            <a:r>
              <a:rPr lang="en-US" b="0" dirty="0">
                <a:latin typeface="Calibri"/>
                <a:ea typeface="Source Sans Pro"/>
                <a:cs typeface="Calibri"/>
              </a:rPr>
              <a:t>Discuss the impact of having unnecessary services enabled on a web server, such as content management and remote administration tools, from the perspectives of Web Administrators, Network Administrators, and end-users.</a:t>
            </a:r>
          </a:p>
          <a:p>
            <a:pPr marL="357188" indent="-357188" algn="just">
              <a:buFont typeface="Wingdings" panose="05000000000000000000" pitchFamily="2" charset="2"/>
              <a:buChar char="ü"/>
            </a:pPr>
            <a:r>
              <a:rPr lang="en-US" b="0" dirty="0">
                <a:latin typeface="Calibri"/>
                <a:ea typeface="Source Sans Pro"/>
                <a:cs typeface="Calibri"/>
              </a:rPr>
              <a:t>How do security conflicts with business’ ease-of-use requirements pose challenges for Web Administrators, and what strategies can be employed to find a balance between security and usability?</a:t>
            </a:r>
          </a:p>
          <a:p>
            <a:pPr marL="357188" indent="-357188" algn="just">
              <a:buFont typeface="Wingdings" panose="05000000000000000000" pitchFamily="2" charset="2"/>
              <a:buChar char="ü"/>
            </a:pPr>
            <a:r>
              <a:rPr lang="en-US" b="0" dirty="0">
                <a:latin typeface="Calibri"/>
                <a:ea typeface="Source Sans Pro"/>
                <a:cs typeface="Calibri"/>
              </a:rPr>
              <a:t>Explore the role of proper authentication with external systems in web server security. What are the consequences of improper authentication practices, and how can they be mitigated?</a:t>
            </a:r>
          </a:p>
          <a:p>
            <a:pPr marL="357188" indent="-357188" algn="just">
              <a:buFont typeface="Wingdings" panose="05000000000000000000" pitchFamily="2" charset="2"/>
              <a:buChar char="ü"/>
            </a:pPr>
            <a:r>
              <a:rPr lang="en-US" b="0" dirty="0">
                <a:latin typeface="Calibri"/>
                <a:ea typeface="Source Sans Pro"/>
                <a:cs typeface="Calibri"/>
              </a:rPr>
              <a:t>Discuss real-world examples where misconfigurations in web servers, OS, or networks have led to security breaches. What lessons can be learned from these incidents?</a:t>
            </a:r>
          </a:p>
        </p:txBody>
      </p:sp>
    </p:spTree>
    <p:extLst>
      <p:ext uri="{BB962C8B-B14F-4D97-AF65-F5344CB8AC3E}">
        <p14:creationId xmlns:p14="http://schemas.microsoft.com/office/powerpoint/2010/main" val="6318563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Vulnerabilities – Reasons!!!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33713" y="967120"/>
            <a:ext cx="11481847" cy="4106326"/>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Improper file and directory permissions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Installing the server with default settings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Unnecessary services enabled, including content management and remote administration</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Security conflicts with business’ ease-of-use requirements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Lack of proper security policy, procedures, and maintenance</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Improper authentication with external systems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Default accounts with default or no passwords</a:t>
            </a:r>
          </a:p>
          <a:p>
            <a:pPr marL="449263" indent="-449263" algn="just">
              <a:buBlip>
                <a:blip r:embed="rId3">
                  <a:extLst>
                    <a:ext uri="{96DAC541-7B7A-43D3-8B79-37D633B846F1}">
                      <asvg:svgBlip xmlns:asvg="http://schemas.microsoft.com/office/drawing/2016/SVG/main" r:embed="rId4"/>
                    </a:ext>
                  </a:extLst>
                </a:blip>
              </a:buBlip>
            </a:pPr>
            <a:endParaRPr lang="en-US" dirty="0">
              <a:solidFill>
                <a:srgbClr val="333333"/>
              </a:solidFill>
              <a:latin typeface="Calibri"/>
              <a:cs typeface="Calibri"/>
            </a:endParaRPr>
          </a:p>
        </p:txBody>
      </p:sp>
    </p:spTree>
    <p:extLst>
      <p:ext uri="{BB962C8B-B14F-4D97-AF65-F5344CB8AC3E}">
        <p14:creationId xmlns:p14="http://schemas.microsoft.com/office/powerpoint/2010/main" val="3152233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Vulnerabilities – Reasons!!!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04217" y="1167321"/>
            <a:ext cx="11481847" cy="3929345"/>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Unnecessary default, backup, or sample files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Misconfigurations in the web server, OS, and networks </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Bugs in server software, OS, and web applications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Misconfigured Secure Sockets Layer (SSL) certificates and encryption settings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Administrative or debugging functions that are enabled or accessible on web servers</a:t>
            </a:r>
          </a:p>
          <a:p>
            <a:pPr marL="449263" indent="-449263" algn="just">
              <a:buBlip>
                <a:blip r:embed="rId3">
                  <a:extLst>
                    <a:ext uri="{96DAC541-7B7A-43D3-8B79-37D633B846F1}">
                      <asvg:svgBlip xmlns:asvg="http://schemas.microsoft.com/office/drawing/2016/SVG/main" r:embed="rId4"/>
                    </a:ext>
                  </a:extLst>
                </a:blip>
              </a:buBlip>
            </a:pPr>
            <a:r>
              <a:rPr lang="en-US" dirty="0">
                <a:solidFill>
                  <a:srgbClr val="333333"/>
                </a:solidFill>
                <a:latin typeface="Calibri"/>
                <a:cs typeface="Calibri"/>
              </a:rPr>
              <a:t>Use of self-signed certificates and default certificates</a:t>
            </a:r>
          </a:p>
        </p:txBody>
      </p:sp>
    </p:spTree>
    <p:extLst>
      <p:ext uri="{BB962C8B-B14F-4D97-AF65-F5344CB8AC3E}">
        <p14:creationId xmlns:p14="http://schemas.microsoft.com/office/powerpoint/2010/main" val="2773737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89469" y="1170986"/>
            <a:ext cx="11481847" cy="3548498"/>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US" dirty="0"/>
              <a:t>DoS/DDoS</a:t>
            </a:r>
          </a:p>
          <a:p>
            <a:pPr marL="449263" indent="-449263" algn="just">
              <a:buBlip>
                <a:blip r:embed="rId3">
                  <a:extLst>
                    <a:ext uri="{96DAC541-7B7A-43D3-8B79-37D633B846F1}">
                      <asvg:svgBlip xmlns:asvg="http://schemas.microsoft.com/office/drawing/2016/SVG/main" r:embed="rId4"/>
                    </a:ext>
                  </a:extLst>
                </a:blip>
              </a:buBlip>
            </a:pPr>
            <a:r>
              <a:rPr lang="en-US" dirty="0"/>
              <a:t>Domain Name System (DNS) Server hijacking </a:t>
            </a:r>
          </a:p>
          <a:p>
            <a:pPr marL="449263" indent="-449263" algn="just">
              <a:buBlip>
                <a:blip r:embed="rId3">
                  <a:extLst>
                    <a:ext uri="{96DAC541-7B7A-43D3-8B79-37D633B846F1}">
                      <asvg:svgBlip xmlns:asvg="http://schemas.microsoft.com/office/drawing/2016/SVG/main" r:embed="rId4"/>
                    </a:ext>
                  </a:extLst>
                </a:blip>
              </a:buBlip>
            </a:pPr>
            <a:r>
              <a:rPr lang="en-US" dirty="0"/>
              <a:t>DNS Amplification</a:t>
            </a:r>
          </a:p>
          <a:p>
            <a:pPr marL="449263" indent="-449263" algn="just">
              <a:buBlip>
                <a:blip r:embed="rId3">
                  <a:extLst>
                    <a:ext uri="{96DAC541-7B7A-43D3-8B79-37D633B846F1}">
                      <asvg:svgBlip xmlns:asvg="http://schemas.microsoft.com/office/drawing/2016/SVG/main" r:embed="rId4"/>
                    </a:ext>
                  </a:extLst>
                </a:blip>
              </a:buBlip>
            </a:pPr>
            <a:r>
              <a:rPr lang="en-US" dirty="0"/>
              <a:t>directory traversal</a:t>
            </a:r>
          </a:p>
          <a:p>
            <a:pPr marL="449263" indent="-449263" algn="just">
              <a:buBlip>
                <a:blip r:embed="rId3">
                  <a:extLst>
                    <a:ext uri="{96DAC541-7B7A-43D3-8B79-37D633B846F1}">
                      <asvg:svgBlip xmlns:asvg="http://schemas.microsoft.com/office/drawing/2016/SVG/main" r:embed="rId4"/>
                    </a:ext>
                  </a:extLst>
                </a:blip>
              </a:buBlip>
            </a:pPr>
            <a:r>
              <a:rPr lang="en-US" dirty="0"/>
              <a:t>Man in the Middle (MITM)/Sniffing </a:t>
            </a:r>
          </a:p>
          <a:p>
            <a:pPr marL="449263" indent="-449263" algn="just">
              <a:buBlip>
                <a:blip r:embed="rId3">
                  <a:extLst>
                    <a:ext uri="{96DAC541-7B7A-43D3-8B79-37D633B846F1}">
                      <asvg:svgBlip xmlns:asvg="http://schemas.microsoft.com/office/drawing/2016/SVG/main" r:embed="rId4"/>
                    </a:ext>
                  </a:extLst>
                </a:blip>
              </a:buBlip>
            </a:pPr>
            <a:r>
              <a:rPr lang="en-US" dirty="0"/>
              <a:t>Phishing</a:t>
            </a:r>
          </a:p>
          <a:p>
            <a:pPr marL="449263" indent="-449263" algn="just">
              <a:buBlip>
                <a:blip r:embed="rId3">
                  <a:extLst>
                    <a:ext uri="{96DAC541-7B7A-43D3-8B79-37D633B846F1}">
                      <asvg:svgBlip xmlns:asvg="http://schemas.microsoft.com/office/drawing/2016/SVG/main" r:embed="rId4"/>
                    </a:ext>
                  </a:extLst>
                </a:blip>
              </a:buBlip>
            </a:pPr>
            <a:r>
              <a:rPr lang="en-US" dirty="0"/>
              <a:t>Website Defacement</a:t>
            </a:r>
          </a:p>
        </p:txBody>
      </p:sp>
    </p:spTree>
    <p:extLst>
      <p:ext uri="{BB962C8B-B14F-4D97-AF65-F5344CB8AC3E}">
        <p14:creationId xmlns:p14="http://schemas.microsoft.com/office/powerpoint/2010/main" val="104458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 Attacks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18965" y="1371188"/>
            <a:ext cx="11481847" cy="2641472"/>
          </a:xfrm>
        </p:spPr>
        <p:txBody>
          <a:bodyPr>
            <a:noAutofit/>
          </a:bodyPr>
          <a:lstStyle/>
          <a:p>
            <a:pPr marL="449263" indent="-449263" algn="just">
              <a:buBlip>
                <a:blip r:embed="rId3">
                  <a:extLst>
                    <a:ext uri="{96DAC541-7B7A-43D3-8B79-37D633B846F1}">
                      <asvg:svgBlip xmlns:asvg="http://schemas.microsoft.com/office/drawing/2016/SVG/main" r:embed="rId4"/>
                    </a:ext>
                  </a:extLst>
                </a:blip>
              </a:buBlip>
            </a:pPr>
            <a:r>
              <a:rPr lang="en-US" dirty="0"/>
              <a:t>Web Server Misconfiguration</a:t>
            </a:r>
          </a:p>
          <a:p>
            <a:pPr marL="449263" indent="-449263" algn="just">
              <a:buBlip>
                <a:blip r:embed="rId3">
                  <a:extLst>
                    <a:ext uri="{96DAC541-7B7A-43D3-8B79-37D633B846F1}">
                      <asvg:svgBlip xmlns:asvg="http://schemas.microsoft.com/office/drawing/2016/SVG/main" r:embed="rId4"/>
                    </a:ext>
                  </a:extLst>
                </a:blip>
              </a:buBlip>
            </a:pPr>
            <a:r>
              <a:rPr lang="en-US" dirty="0"/>
              <a:t>HTTP Response Splitting</a:t>
            </a:r>
          </a:p>
          <a:p>
            <a:pPr marL="449263" indent="-449263" algn="just">
              <a:buBlip>
                <a:blip r:embed="rId3">
                  <a:extLst>
                    <a:ext uri="{96DAC541-7B7A-43D3-8B79-37D633B846F1}">
                      <asvg:svgBlip xmlns:asvg="http://schemas.microsoft.com/office/drawing/2016/SVG/main" r:embed="rId4"/>
                    </a:ext>
                  </a:extLst>
                </a:blip>
              </a:buBlip>
            </a:pPr>
            <a:r>
              <a:rPr lang="en-US" dirty="0"/>
              <a:t>Web Cache Poisoning</a:t>
            </a:r>
          </a:p>
          <a:p>
            <a:pPr marL="449263" indent="-449263" algn="just">
              <a:buBlip>
                <a:blip r:embed="rId3">
                  <a:extLst>
                    <a:ext uri="{96DAC541-7B7A-43D3-8B79-37D633B846F1}">
                      <asvg:svgBlip xmlns:asvg="http://schemas.microsoft.com/office/drawing/2016/SVG/main" r:embed="rId4"/>
                    </a:ext>
                  </a:extLst>
                </a:blip>
              </a:buBlip>
            </a:pPr>
            <a:r>
              <a:rPr lang="en-US" dirty="0"/>
              <a:t>Secure Shell (SSH) Brute Force </a:t>
            </a:r>
          </a:p>
          <a:p>
            <a:pPr marL="449263" indent="-449263" algn="just">
              <a:buBlip>
                <a:blip r:embed="rId3">
                  <a:extLst>
                    <a:ext uri="{96DAC541-7B7A-43D3-8B79-37D633B846F1}">
                      <asvg:svgBlip xmlns:asvg="http://schemas.microsoft.com/office/drawing/2016/SVG/main" r:embed="rId4"/>
                    </a:ext>
                  </a:extLst>
                </a:blip>
              </a:buBlip>
            </a:pPr>
            <a:r>
              <a:rPr lang="en-US" dirty="0"/>
              <a:t>Web Server Password Cracking</a:t>
            </a:r>
          </a:p>
        </p:txBody>
      </p:sp>
    </p:spTree>
    <p:extLst>
      <p:ext uri="{BB962C8B-B14F-4D97-AF65-F5344CB8AC3E}">
        <p14:creationId xmlns:p14="http://schemas.microsoft.com/office/powerpoint/2010/main" val="1020219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A5C244C-D1F2-0260-D230-E022C343AA21}"/>
              </a:ext>
            </a:extLst>
          </p:cNvPr>
          <p:cNvPicPr>
            <a:picLocks noChangeAspect="1"/>
          </p:cNvPicPr>
          <p:nvPr/>
        </p:nvPicPr>
        <p:blipFill>
          <a:blip r:embed="rId3"/>
          <a:stretch>
            <a:fillRect/>
          </a:stretch>
        </p:blipFill>
        <p:spPr>
          <a:xfrm>
            <a:off x="412473" y="1442652"/>
            <a:ext cx="10669060" cy="3433993"/>
          </a:xfrm>
          <a:prstGeom prst="rect">
            <a:avLst/>
          </a:prstGeom>
        </p:spPr>
      </p:pic>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DoS/ DDoS Attacks</a:t>
            </a:r>
            <a:endParaRPr lang="en-GB" sz="3200" dirty="0"/>
          </a:p>
        </p:txBody>
      </p:sp>
      <p:sp>
        <p:nvSpPr>
          <p:cNvPr id="13" name="TextBox 12">
            <a:extLst>
              <a:ext uri="{FF2B5EF4-FFF2-40B4-BE49-F238E27FC236}">
                <a16:creationId xmlns:a16="http://schemas.microsoft.com/office/drawing/2014/main" id="{9FD59DE6-3276-CABA-37E9-CFE8C5A2432A}"/>
              </a:ext>
            </a:extLst>
          </p:cNvPr>
          <p:cNvSpPr txBox="1"/>
          <p:nvPr/>
        </p:nvSpPr>
        <p:spPr>
          <a:xfrm>
            <a:off x="103634" y="5611505"/>
            <a:ext cx="12088366" cy="830997"/>
          </a:xfrm>
          <a:prstGeom prst="rect">
            <a:avLst/>
          </a:prstGeom>
          <a:noFill/>
        </p:spPr>
        <p:txBody>
          <a:bodyPr wrap="square">
            <a:spAutoFit/>
          </a:bodyPr>
          <a:lstStyle/>
          <a:p>
            <a:pPr algn="ctr"/>
            <a:r>
              <a:rPr lang="en-GB" sz="2400" dirty="0"/>
              <a:t>Network bandwidth | Server memory | Application exception handling mechanism</a:t>
            </a:r>
          </a:p>
          <a:p>
            <a:pPr algn="ctr"/>
            <a:r>
              <a:rPr lang="en-GB" sz="2400" dirty="0"/>
              <a:t>CPU usage | Hard-disk space |Database space | DNS </a:t>
            </a:r>
          </a:p>
        </p:txBody>
      </p:sp>
    </p:spTree>
    <p:extLst>
      <p:ext uri="{BB962C8B-B14F-4D97-AF65-F5344CB8AC3E}">
        <p14:creationId xmlns:p14="http://schemas.microsoft.com/office/powerpoint/2010/main" val="3614890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–DNS Challenges</a:t>
            </a:r>
            <a:endParaRPr lang="en-GB" sz="3200" dirty="0"/>
          </a:p>
        </p:txBody>
      </p:sp>
      <p:sp>
        <p:nvSpPr>
          <p:cNvPr id="13" name="TextBox 12">
            <a:extLst>
              <a:ext uri="{FF2B5EF4-FFF2-40B4-BE49-F238E27FC236}">
                <a16:creationId xmlns:a16="http://schemas.microsoft.com/office/drawing/2014/main" id="{9FD59DE6-3276-CABA-37E9-CFE8C5A2432A}"/>
              </a:ext>
            </a:extLst>
          </p:cNvPr>
          <p:cNvSpPr txBox="1"/>
          <p:nvPr/>
        </p:nvSpPr>
        <p:spPr>
          <a:xfrm>
            <a:off x="103634" y="5146292"/>
            <a:ext cx="12088366" cy="1200329"/>
          </a:xfrm>
          <a:prstGeom prst="rect">
            <a:avLst/>
          </a:prstGeom>
          <a:noFill/>
        </p:spPr>
        <p:txBody>
          <a:bodyPr wrap="square">
            <a:spAutoFit/>
          </a:bodyPr>
          <a:lstStyle/>
          <a:p>
            <a:pPr marL="342900" indent="-342900" algn="just">
              <a:buFont typeface="Arial" panose="020B0604020202020204" pitchFamily="34" charset="0"/>
              <a:buChar char="•"/>
            </a:pPr>
            <a:r>
              <a:rPr lang="en-US" sz="2400" dirty="0"/>
              <a:t>An attacker compromises a DNS server and changes its mapping settings to redirect toward a rogue DNS server. </a:t>
            </a:r>
          </a:p>
          <a:p>
            <a:pPr marL="342900" indent="-342900" algn="just">
              <a:buFont typeface="Arial" panose="020B0604020202020204" pitchFamily="34" charset="0"/>
              <a:buChar char="•"/>
            </a:pPr>
            <a:r>
              <a:rPr lang="en-US" sz="2400" dirty="0"/>
              <a:t>That server would redirect the user’s requests to the attacker’s rogue server. </a:t>
            </a:r>
            <a:endParaRPr lang="en-GB" sz="2400" dirty="0"/>
          </a:p>
        </p:txBody>
      </p:sp>
      <p:pic>
        <p:nvPicPr>
          <p:cNvPr id="3" name="Picture 2">
            <a:extLst>
              <a:ext uri="{FF2B5EF4-FFF2-40B4-BE49-F238E27FC236}">
                <a16:creationId xmlns:a16="http://schemas.microsoft.com/office/drawing/2014/main" id="{E2D7485C-4F1E-228C-09B3-370E27B310EA}"/>
              </a:ext>
            </a:extLst>
          </p:cNvPr>
          <p:cNvPicPr>
            <a:picLocks noChangeAspect="1"/>
          </p:cNvPicPr>
          <p:nvPr/>
        </p:nvPicPr>
        <p:blipFill>
          <a:blip r:embed="rId3"/>
          <a:stretch>
            <a:fillRect/>
          </a:stretch>
        </p:blipFill>
        <p:spPr>
          <a:xfrm>
            <a:off x="1441796" y="757305"/>
            <a:ext cx="9951628" cy="4215343"/>
          </a:xfrm>
          <a:prstGeom prst="rect">
            <a:avLst/>
          </a:prstGeom>
        </p:spPr>
      </p:pic>
      <p:sp>
        <p:nvSpPr>
          <p:cNvPr id="5" name="TextBox 4">
            <a:extLst>
              <a:ext uri="{FF2B5EF4-FFF2-40B4-BE49-F238E27FC236}">
                <a16:creationId xmlns:a16="http://schemas.microsoft.com/office/drawing/2014/main" id="{56C23279-B6BE-FB4E-5C69-551814A254FB}"/>
              </a:ext>
            </a:extLst>
          </p:cNvPr>
          <p:cNvSpPr txBox="1"/>
          <p:nvPr/>
        </p:nvSpPr>
        <p:spPr>
          <a:xfrm>
            <a:off x="4325112" y="1340966"/>
            <a:ext cx="2898648" cy="461665"/>
          </a:xfrm>
          <a:prstGeom prst="rect">
            <a:avLst/>
          </a:prstGeom>
          <a:noFill/>
        </p:spPr>
        <p:txBody>
          <a:bodyPr wrap="square">
            <a:spAutoFit/>
          </a:bodyPr>
          <a:lstStyle/>
          <a:p>
            <a:r>
              <a:rPr lang="en-US" sz="2400" b="1" dirty="0"/>
              <a:t>DNS Server Hijacking</a:t>
            </a:r>
            <a:endParaRPr lang="en-GB" sz="2400" b="1" dirty="0"/>
          </a:p>
        </p:txBody>
      </p:sp>
    </p:spTree>
    <p:extLst>
      <p:ext uri="{BB962C8B-B14F-4D97-AF65-F5344CB8AC3E}">
        <p14:creationId xmlns:p14="http://schemas.microsoft.com/office/powerpoint/2010/main" val="840326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DNS Challenges</a:t>
            </a:r>
            <a:endParaRPr lang="en-GB" sz="3200" dirty="0"/>
          </a:p>
        </p:txBody>
      </p:sp>
      <p:sp>
        <p:nvSpPr>
          <p:cNvPr id="13" name="TextBox 12">
            <a:extLst>
              <a:ext uri="{FF2B5EF4-FFF2-40B4-BE49-F238E27FC236}">
                <a16:creationId xmlns:a16="http://schemas.microsoft.com/office/drawing/2014/main" id="{9FD59DE6-3276-CABA-37E9-CFE8C5A2432A}"/>
              </a:ext>
            </a:extLst>
          </p:cNvPr>
          <p:cNvSpPr txBox="1"/>
          <p:nvPr/>
        </p:nvSpPr>
        <p:spPr>
          <a:xfrm>
            <a:off x="50292" y="5421426"/>
            <a:ext cx="12088366" cy="1200329"/>
          </a:xfrm>
          <a:prstGeom prst="rect">
            <a:avLst/>
          </a:prstGeom>
          <a:noFill/>
        </p:spPr>
        <p:txBody>
          <a:bodyPr wrap="square">
            <a:spAutoFit/>
          </a:bodyPr>
          <a:lstStyle/>
          <a:p>
            <a:pPr marL="342900" indent="-342900" algn="just">
              <a:buFont typeface="Arial" panose="020B0604020202020204" pitchFamily="34" charset="0"/>
              <a:buChar char="•"/>
            </a:pPr>
            <a:r>
              <a:rPr lang="en-US" sz="2400" dirty="0"/>
              <a:t>Recursive DNS query is a method of requesting DNS mapping. </a:t>
            </a:r>
          </a:p>
          <a:p>
            <a:pPr marL="342900" indent="-342900" algn="just">
              <a:buFont typeface="Arial" panose="020B0604020202020204" pitchFamily="34" charset="0"/>
              <a:buChar char="•"/>
            </a:pPr>
            <a:r>
              <a:rPr lang="en-US" sz="2400" dirty="0"/>
              <a:t>The query goes through DNS servers recursively until it fails to find the specified domain name to IP address mapping.</a:t>
            </a:r>
          </a:p>
        </p:txBody>
      </p:sp>
      <p:pic>
        <p:nvPicPr>
          <p:cNvPr id="4" name="Picture 3">
            <a:extLst>
              <a:ext uri="{FF2B5EF4-FFF2-40B4-BE49-F238E27FC236}">
                <a16:creationId xmlns:a16="http://schemas.microsoft.com/office/drawing/2014/main" id="{C4406F2D-7DEF-2367-8DC6-C4B7BADB8AE9}"/>
              </a:ext>
            </a:extLst>
          </p:cNvPr>
          <p:cNvPicPr>
            <a:picLocks noChangeAspect="1"/>
          </p:cNvPicPr>
          <p:nvPr/>
        </p:nvPicPr>
        <p:blipFill>
          <a:blip r:embed="rId3"/>
          <a:stretch>
            <a:fillRect/>
          </a:stretch>
        </p:blipFill>
        <p:spPr>
          <a:xfrm>
            <a:off x="826086" y="836409"/>
            <a:ext cx="10384458" cy="4283943"/>
          </a:xfrm>
          <a:prstGeom prst="rect">
            <a:avLst/>
          </a:prstGeom>
        </p:spPr>
      </p:pic>
      <p:sp>
        <p:nvSpPr>
          <p:cNvPr id="5" name="TextBox 4">
            <a:extLst>
              <a:ext uri="{FF2B5EF4-FFF2-40B4-BE49-F238E27FC236}">
                <a16:creationId xmlns:a16="http://schemas.microsoft.com/office/drawing/2014/main" id="{5D770695-14D0-31F2-4DB0-D3BB2CAEA74F}"/>
              </a:ext>
            </a:extLst>
          </p:cNvPr>
          <p:cNvSpPr txBox="1"/>
          <p:nvPr/>
        </p:nvSpPr>
        <p:spPr>
          <a:xfrm>
            <a:off x="4837176" y="4634913"/>
            <a:ext cx="2898648" cy="461665"/>
          </a:xfrm>
          <a:prstGeom prst="rect">
            <a:avLst/>
          </a:prstGeom>
          <a:noFill/>
        </p:spPr>
        <p:txBody>
          <a:bodyPr wrap="square">
            <a:spAutoFit/>
          </a:bodyPr>
          <a:lstStyle/>
          <a:p>
            <a:r>
              <a:rPr lang="en-US" sz="2400" b="1" dirty="0"/>
              <a:t>Recursive DNS Query</a:t>
            </a:r>
            <a:endParaRPr lang="en-GB" sz="2400" b="1" dirty="0"/>
          </a:p>
        </p:txBody>
      </p:sp>
    </p:spTree>
    <p:extLst>
      <p:ext uri="{BB962C8B-B14F-4D97-AF65-F5344CB8AC3E}">
        <p14:creationId xmlns:p14="http://schemas.microsoft.com/office/powerpoint/2010/main" val="2213182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DNS Challenges</a:t>
            </a:r>
            <a:endParaRPr lang="en-GB" sz="3200" dirty="0"/>
          </a:p>
        </p:txBody>
      </p:sp>
      <p:sp>
        <p:nvSpPr>
          <p:cNvPr id="13" name="TextBox 12">
            <a:extLst>
              <a:ext uri="{FF2B5EF4-FFF2-40B4-BE49-F238E27FC236}">
                <a16:creationId xmlns:a16="http://schemas.microsoft.com/office/drawing/2014/main" id="{9FD59DE6-3276-CABA-37E9-CFE8C5A2432A}"/>
              </a:ext>
            </a:extLst>
          </p:cNvPr>
          <p:cNvSpPr txBox="1"/>
          <p:nvPr/>
        </p:nvSpPr>
        <p:spPr>
          <a:xfrm>
            <a:off x="50292" y="5421426"/>
            <a:ext cx="12088366" cy="1200329"/>
          </a:xfrm>
          <a:prstGeom prst="rect">
            <a:avLst/>
          </a:prstGeom>
          <a:noFill/>
        </p:spPr>
        <p:txBody>
          <a:bodyPr wrap="square">
            <a:spAutoFit/>
          </a:bodyPr>
          <a:lstStyle/>
          <a:p>
            <a:pPr marL="342900" indent="-342900" algn="just">
              <a:buFont typeface="Arial" panose="020B0604020202020204" pitchFamily="34" charset="0"/>
              <a:buChar char="•"/>
            </a:pPr>
            <a:r>
              <a:rPr lang="en-US" sz="2400" dirty="0"/>
              <a:t>Attackers exploit recursive DNS queries to perform a DNS amplification attack that results in DDoS attacks on the victim’s DNS server.</a:t>
            </a:r>
          </a:p>
          <a:p>
            <a:pPr marL="342900" indent="-342900" algn="just">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5D770695-14D0-31F2-4DB0-D3BB2CAEA74F}"/>
              </a:ext>
            </a:extLst>
          </p:cNvPr>
          <p:cNvSpPr txBox="1"/>
          <p:nvPr/>
        </p:nvSpPr>
        <p:spPr>
          <a:xfrm>
            <a:off x="4919472" y="4848311"/>
            <a:ext cx="2898648" cy="461665"/>
          </a:xfrm>
          <a:prstGeom prst="rect">
            <a:avLst/>
          </a:prstGeom>
          <a:noFill/>
        </p:spPr>
        <p:txBody>
          <a:bodyPr wrap="square">
            <a:spAutoFit/>
          </a:bodyPr>
          <a:lstStyle/>
          <a:p>
            <a:r>
              <a:rPr lang="en-US" sz="2400" b="1" dirty="0"/>
              <a:t>DNS Amplification</a:t>
            </a:r>
            <a:endParaRPr lang="en-GB" sz="2400" b="1" dirty="0"/>
          </a:p>
        </p:txBody>
      </p:sp>
      <p:pic>
        <p:nvPicPr>
          <p:cNvPr id="3" name="Picture 2">
            <a:extLst>
              <a:ext uri="{FF2B5EF4-FFF2-40B4-BE49-F238E27FC236}">
                <a16:creationId xmlns:a16="http://schemas.microsoft.com/office/drawing/2014/main" id="{8A3735A4-2E17-E120-1327-C5D925B67DAC}"/>
              </a:ext>
            </a:extLst>
          </p:cNvPr>
          <p:cNvPicPr>
            <a:picLocks noChangeAspect="1"/>
          </p:cNvPicPr>
          <p:nvPr/>
        </p:nvPicPr>
        <p:blipFill>
          <a:blip r:embed="rId3"/>
          <a:stretch>
            <a:fillRect/>
          </a:stretch>
        </p:blipFill>
        <p:spPr>
          <a:xfrm>
            <a:off x="1032211" y="730828"/>
            <a:ext cx="10508578" cy="4006033"/>
          </a:xfrm>
          <a:prstGeom prst="rect">
            <a:avLst/>
          </a:prstGeom>
        </p:spPr>
      </p:pic>
    </p:spTree>
    <p:extLst>
      <p:ext uri="{BB962C8B-B14F-4D97-AF65-F5344CB8AC3E}">
        <p14:creationId xmlns:p14="http://schemas.microsoft.com/office/powerpoint/2010/main" val="65824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group of people sitting around a table in a room with computers&#10;&#10;Description automatically generated">
            <a:extLst>
              <a:ext uri="{FF2B5EF4-FFF2-40B4-BE49-F238E27FC236}">
                <a16:creationId xmlns:a16="http://schemas.microsoft.com/office/drawing/2014/main" id="{4579F24B-647A-4AA6-6137-2E194EB1F6F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012" r="17677"/>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0" y="7584"/>
            <a:ext cx="5614416" cy="782860"/>
          </a:xfrm>
        </p:spPr>
        <p:txBody>
          <a:bodyPr>
            <a:normAutofit/>
          </a:bodyPr>
          <a:lstStyle/>
          <a:p>
            <a:pPr algn="l">
              <a:buFont typeface="Arial" panose="020B0604020202020204" pitchFamily="34" charset="0"/>
              <a:buNone/>
            </a:pPr>
            <a:r>
              <a:rPr lang="en-US" sz="3200" b="0" i="0" kern="1200" dirty="0">
                <a:solidFill>
                  <a:srgbClr val="374151"/>
                </a:solidFill>
                <a:effectLst/>
                <a:latin typeface="Söhne"/>
                <a:ea typeface="+mn-ea"/>
                <a:cs typeface="+mn-cs"/>
              </a:rPr>
              <a:t>Directory Traversal Attacks</a:t>
            </a:r>
          </a:p>
        </p:txBody>
      </p:sp>
      <p:sp>
        <p:nvSpPr>
          <p:cNvPr id="3" name="Content Placeholder 2"/>
          <p:cNvSpPr>
            <a:spLocks noGrp="1"/>
          </p:cNvSpPr>
          <p:nvPr>
            <p:ph idx="1"/>
          </p:nvPr>
        </p:nvSpPr>
        <p:spPr>
          <a:xfrm>
            <a:off x="0" y="1580878"/>
            <a:ext cx="4937760" cy="5359418"/>
          </a:xfrm>
        </p:spPr>
        <p:txBody>
          <a:bodyPr>
            <a:normAutofit fontScale="77500" lnSpcReduction="20000"/>
          </a:bodyPr>
          <a:lstStyle/>
          <a:p>
            <a:pPr marL="0" indent="0" algn="just">
              <a:buFont typeface="Arial" panose="020B0604020202020204" pitchFamily="34" charset="0"/>
              <a:buNone/>
            </a:pPr>
            <a:r>
              <a:rPr lang="en-US" sz="2400" b="0" i="0" kern="1200" dirty="0">
                <a:solidFill>
                  <a:srgbClr val="374151"/>
                </a:solidFill>
                <a:effectLst/>
                <a:latin typeface="Söhne"/>
                <a:ea typeface="+mn-ea"/>
                <a:cs typeface="+mn-cs"/>
              </a:rPr>
              <a:t>Directory traversal is the exploitation of HTTP through which attackers can access restricted directories and execute commands outside the web server’s root directory by manipulating a Uniform Resource Locator (URL). </a:t>
            </a:r>
          </a:p>
          <a:p>
            <a:pPr marL="0" indent="0" algn="just">
              <a:buFont typeface="Arial" panose="020B0604020202020204" pitchFamily="34" charset="0"/>
              <a:buNone/>
            </a:pPr>
            <a:r>
              <a:rPr lang="en-US" sz="2400" b="0" i="0" kern="1200" dirty="0">
                <a:solidFill>
                  <a:srgbClr val="374151"/>
                </a:solidFill>
                <a:effectLst/>
                <a:latin typeface="Söhne"/>
                <a:ea typeface="+mn-ea"/>
                <a:cs typeface="+mn-cs"/>
              </a:rPr>
              <a:t>In directory traversal attacks, attackers use the dot-dot-slash (../) sequence to access restricted directories outside the web server’s root directory. </a:t>
            </a:r>
          </a:p>
          <a:p>
            <a:pPr marL="0" indent="0" algn="just">
              <a:buFont typeface="Arial" panose="020B0604020202020204" pitchFamily="34" charset="0"/>
              <a:buNone/>
            </a:pPr>
            <a:r>
              <a:rPr lang="en-US" sz="2400" b="0" i="0" kern="1200" dirty="0">
                <a:solidFill>
                  <a:srgbClr val="374151"/>
                </a:solidFill>
                <a:effectLst/>
                <a:latin typeface="Söhne"/>
                <a:ea typeface="+mn-ea"/>
                <a:cs typeface="+mn-cs"/>
              </a:rPr>
              <a:t>Attackers can use the trial-and-error method to navigate outside the root directory and access sensitive information in the system. </a:t>
            </a:r>
          </a:p>
          <a:p>
            <a:pPr marL="0" indent="0" algn="just">
              <a:buFont typeface="Arial" panose="020B0604020202020204" pitchFamily="34" charset="0"/>
              <a:buNone/>
            </a:pPr>
            <a:r>
              <a:rPr lang="en-US" sz="2400" b="0" i="0" kern="1200" dirty="0">
                <a:solidFill>
                  <a:srgbClr val="374151"/>
                </a:solidFill>
                <a:effectLst/>
                <a:latin typeface="Söhne"/>
                <a:ea typeface="+mn-ea"/>
                <a:cs typeface="+mn-cs"/>
              </a:rPr>
              <a:t>An attacker exploits the web server software (web server program) to perform directory traversal attacks. </a:t>
            </a:r>
          </a:p>
          <a:p>
            <a:pPr marL="0" indent="0" algn="just">
              <a:buFont typeface="Arial" panose="020B0604020202020204" pitchFamily="34" charset="0"/>
              <a:buNone/>
            </a:pPr>
            <a:r>
              <a:rPr lang="en-US" sz="2400" b="0" i="0" kern="1200" dirty="0">
                <a:solidFill>
                  <a:srgbClr val="374151"/>
                </a:solidFill>
                <a:effectLst/>
                <a:latin typeface="Söhne"/>
                <a:ea typeface="+mn-ea"/>
                <a:cs typeface="+mn-cs"/>
              </a:rPr>
              <a:t>The attacker usually performs this attack with the help of a browser. A web server is vulnerable to this attack if it accepts input data from a browser without proper validation</a:t>
            </a:r>
            <a:endParaRPr lang="en-US" altLang="en-US" dirty="0"/>
          </a:p>
          <a:p>
            <a:pPr marL="0" lvl="1" indent="0" algn="just">
              <a:spcBef>
                <a:spcPts val="1000"/>
              </a:spcBef>
              <a:buNone/>
            </a:pPr>
            <a:r>
              <a:rPr lang="en-US" altLang="en-US" b="1" i="1" dirty="0"/>
              <a:t>Discuss in groups about DT Attack. Set up a suitable simulated environment and demo Directory Traversal Attack.</a:t>
            </a:r>
          </a:p>
        </p:txBody>
      </p:sp>
      <p:sp>
        <p:nvSpPr>
          <p:cNvPr id="6" name="Content Placeholder 2">
            <a:extLst>
              <a:ext uri="{FF2B5EF4-FFF2-40B4-BE49-F238E27FC236}">
                <a16:creationId xmlns:a16="http://schemas.microsoft.com/office/drawing/2014/main" id="{2B700D3D-C77E-86A9-DD4C-CC28C3EFE60D}"/>
              </a:ext>
            </a:extLst>
          </p:cNvPr>
          <p:cNvSpPr txBox="1">
            <a:spLocks/>
          </p:cNvSpPr>
          <p:nvPr/>
        </p:nvSpPr>
        <p:spPr>
          <a:xfrm>
            <a:off x="2192808" y="790444"/>
            <a:ext cx="3822189" cy="64371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1"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600" b="1" i="0" u="none" strike="noStrike" kern="1200" cap="none" spc="0" normalizeH="0" baseline="0" noProof="0" dirty="0">
                <a:ln>
                  <a:noFill/>
                </a:ln>
                <a:solidFill>
                  <a:srgbClr val="70AD47">
                    <a:lumMod val="50000"/>
                  </a:srgbClr>
                </a:solidFill>
                <a:effectLst/>
                <a:uLnTx/>
                <a:uFillTx/>
                <a:latin typeface="Baguet Script" panose="020F0502020204030204" pitchFamily="2" charset="0"/>
                <a:ea typeface="ADLaM Display" panose="02010000000000000000" pitchFamily="2" charset="0"/>
                <a:cs typeface="ADLaM Display" panose="02010000000000000000" pitchFamily="2" charset="0"/>
              </a:rPr>
              <a:t>Discussion Point</a:t>
            </a:r>
            <a:endParaRPr kumimoji="0" lang="en-US" altLang="en-US" sz="1600" b="1" i="0" u="none" strike="noStrike" kern="1200" cap="none" spc="0" normalizeH="0" baseline="0" noProof="0" dirty="0">
              <a:ln>
                <a:noFill/>
              </a:ln>
              <a:solidFill>
                <a:srgbClr val="70AD47">
                  <a:lumMod val="50000"/>
                </a:srgbClr>
              </a:solidFill>
              <a:effectLst/>
              <a:uLnTx/>
              <a:uFillTx/>
              <a:latin typeface="Baguet Script" panose="020F0502020204030204" pitchFamily="2"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814952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a:t>
            </a:r>
            <a:r>
              <a:rPr lang="en-US" sz="3200" dirty="0" err="1"/>
              <a:t>MiM</a:t>
            </a:r>
            <a:endParaRPr lang="en-GB" sz="3200" dirty="0"/>
          </a:p>
        </p:txBody>
      </p:sp>
      <p:sp>
        <p:nvSpPr>
          <p:cNvPr id="13" name="TextBox 12">
            <a:extLst>
              <a:ext uri="{FF2B5EF4-FFF2-40B4-BE49-F238E27FC236}">
                <a16:creationId xmlns:a16="http://schemas.microsoft.com/office/drawing/2014/main" id="{9FD59DE6-3276-CABA-37E9-CFE8C5A2432A}"/>
              </a:ext>
            </a:extLst>
          </p:cNvPr>
          <p:cNvSpPr txBox="1"/>
          <p:nvPr/>
        </p:nvSpPr>
        <p:spPr>
          <a:xfrm>
            <a:off x="-2" y="4990143"/>
            <a:ext cx="12088366" cy="1569660"/>
          </a:xfrm>
          <a:prstGeom prst="rect">
            <a:avLst/>
          </a:prstGeom>
          <a:noFill/>
        </p:spPr>
        <p:txBody>
          <a:bodyPr wrap="square">
            <a:spAutoFit/>
          </a:bodyPr>
          <a:lstStyle/>
          <a:p>
            <a:pPr marL="342900" indent="-342900" algn="just">
              <a:buFont typeface="Arial" panose="020B0604020202020204" pitchFamily="34" charset="0"/>
              <a:buChar char="•"/>
            </a:pPr>
            <a:r>
              <a:rPr lang="en-US" sz="2400" dirty="0"/>
              <a:t>The attacker lures the victim to connect to the web server by pretending to be a proxy.  If the victim believes and accepts the attacker’s request, then all the communication between the user and web server passes through the attacker. Thus, attacker can steal sensitive user information</a:t>
            </a:r>
          </a:p>
        </p:txBody>
      </p:sp>
      <p:sp>
        <p:nvSpPr>
          <p:cNvPr id="5" name="TextBox 4">
            <a:extLst>
              <a:ext uri="{FF2B5EF4-FFF2-40B4-BE49-F238E27FC236}">
                <a16:creationId xmlns:a16="http://schemas.microsoft.com/office/drawing/2014/main" id="{5D770695-14D0-31F2-4DB0-D3BB2CAEA74F}"/>
              </a:ext>
            </a:extLst>
          </p:cNvPr>
          <p:cNvSpPr txBox="1"/>
          <p:nvPr/>
        </p:nvSpPr>
        <p:spPr>
          <a:xfrm>
            <a:off x="4562856" y="4426959"/>
            <a:ext cx="3538728" cy="461665"/>
          </a:xfrm>
          <a:prstGeom prst="rect">
            <a:avLst/>
          </a:prstGeom>
          <a:noFill/>
        </p:spPr>
        <p:txBody>
          <a:bodyPr wrap="square">
            <a:spAutoFit/>
          </a:bodyPr>
          <a:lstStyle/>
          <a:p>
            <a:r>
              <a:rPr lang="en-US" sz="2400" b="1" dirty="0"/>
              <a:t>Man in the Middle Attack</a:t>
            </a:r>
            <a:endParaRPr lang="en-GB" sz="2400" b="1" dirty="0"/>
          </a:p>
        </p:txBody>
      </p:sp>
      <p:pic>
        <p:nvPicPr>
          <p:cNvPr id="4" name="Picture 3">
            <a:extLst>
              <a:ext uri="{FF2B5EF4-FFF2-40B4-BE49-F238E27FC236}">
                <a16:creationId xmlns:a16="http://schemas.microsoft.com/office/drawing/2014/main" id="{8D87BE6C-2EB8-AFC2-D824-07EE5D7E144D}"/>
              </a:ext>
            </a:extLst>
          </p:cNvPr>
          <p:cNvPicPr>
            <a:picLocks noChangeAspect="1"/>
          </p:cNvPicPr>
          <p:nvPr/>
        </p:nvPicPr>
        <p:blipFill>
          <a:blip r:embed="rId3"/>
          <a:stretch>
            <a:fillRect/>
          </a:stretch>
        </p:blipFill>
        <p:spPr>
          <a:xfrm>
            <a:off x="1039924" y="1043333"/>
            <a:ext cx="9837091" cy="3312491"/>
          </a:xfrm>
          <a:prstGeom prst="rect">
            <a:avLst/>
          </a:prstGeom>
        </p:spPr>
      </p:pic>
    </p:spTree>
    <p:extLst>
      <p:ext uri="{BB962C8B-B14F-4D97-AF65-F5344CB8AC3E}">
        <p14:creationId xmlns:p14="http://schemas.microsoft.com/office/powerpoint/2010/main" val="6731547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Phishing</a:t>
            </a:r>
            <a:endParaRPr lang="en-GB" sz="3200" dirty="0"/>
          </a:p>
        </p:txBody>
      </p:sp>
      <p:sp>
        <p:nvSpPr>
          <p:cNvPr id="5" name="TextBox 4">
            <a:extLst>
              <a:ext uri="{FF2B5EF4-FFF2-40B4-BE49-F238E27FC236}">
                <a16:creationId xmlns:a16="http://schemas.microsoft.com/office/drawing/2014/main" id="{5D770695-14D0-31F2-4DB0-D3BB2CAEA74F}"/>
              </a:ext>
            </a:extLst>
          </p:cNvPr>
          <p:cNvSpPr txBox="1"/>
          <p:nvPr/>
        </p:nvSpPr>
        <p:spPr>
          <a:xfrm>
            <a:off x="4925463" y="5736672"/>
            <a:ext cx="3538728" cy="461665"/>
          </a:xfrm>
          <a:prstGeom prst="rect">
            <a:avLst/>
          </a:prstGeom>
          <a:noFill/>
        </p:spPr>
        <p:txBody>
          <a:bodyPr wrap="square">
            <a:spAutoFit/>
          </a:bodyPr>
          <a:lstStyle/>
          <a:p>
            <a:r>
              <a:rPr lang="en-US" sz="2400" b="1" dirty="0"/>
              <a:t>Phishing Attack</a:t>
            </a:r>
            <a:endParaRPr lang="en-GB" sz="2400" b="1" dirty="0"/>
          </a:p>
        </p:txBody>
      </p:sp>
      <p:pic>
        <p:nvPicPr>
          <p:cNvPr id="3" name="Picture 2">
            <a:extLst>
              <a:ext uri="{FF2B5EF4-FFF2-40B4-BE49-F238E27FC236}">
                <a16:creationId xmlns:a16="http://schemas.microsoft.com/office/drawing/2014/main" id="{0DCE18C5-BCC5-5943-1977-D85E747967AC}"/>
              </a:ext>
            </a:extLst>
          </p:cNvPr>
          <p:cNvPicPr>
            <a:picLocks noChangeAspect="1"/>
          </p:cNvPicPr>
          <p:nvPr/>
        </p:nvPicPr>
        <p:blipFill>
          <a:blip r:embed="rId3"/>
          <a:stretch>
            <a:fillRect/>
          </a:stretch>
        </p:blipFill>
        <p:spPr>
          <a:xfrm>
            <a:off x="279903" y="1106323"/>
            <a:ext cx="11334222" cy="4186514"/>
          </a:xfrm>
          <a:prstGeom prst="rect">
            <a:avLst/>
          </a:prstGeom>
        </p:spPr>
      </p:pic>
    </p:spTree>
    <p:extLst>
      <p:ext uri="{BB962C8B-B14F-4D97-AF65-F5344CB8AC3E}">
        <p14:creationId xmlns:p14="http://schemas.microsoft.com/office/powerpoint/2010/main" val="36058772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Web Server - Misconfigurations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0"/>
            <a:ext cx="11481847" cy="5161531"/>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Errors/ Configuration weaknesses in web infrastructure that can be exploited to launch various attacks on web servers.</a:t>
            </a:r>
          </a:p>
          <a:p>
            <a:pPr marL="906463" lvl="1"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Directory Traversal, Server Intrusion, Data Theft etc. </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Verbose debug/error messages </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Anonymous or default users/passwords </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Sample configuration and script files </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Remote administration functions </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Unnecessary services enabled </a:t>
            </a:r>
          </a:p>
          <a:p>
            <a:pPr marL="1363663" lvl="2" indent="-449263" algn="just">
              <a:buBlip>
                <a:blip r:embed="rId3">
                  <a:extLst>
                    <a:ext uri="{96DAC541-7B7A-43D3-8B79-37D633B846F1}">
                      <asvg:svgBlip xmlns:asvg="http://schemas.microsoft.com/office/drawing/2016/SVG/main" r:embed="rId4"/>
                    </a:ext>
                  </a:extLst>
                </a:blip>
              </a:buBlip>
            </a:pPr>
            <a:r>
              <a:rPr lang="en-US" sz="2800" dirty="0">
                <a:solidFill>
                  <a:srgbClr val="333333"/>
                </a:solidFill>
                <a:latin typeface="Calibri"/>
                <a:ea typeface="Source Sans Pro"/>
                <a:cs typeface="Calibri"/>
              </a:rPr>
              <a:t>Misconfigured/default SSL certificates</a:t>
            </a:r>
          </a:p>
        </p:txBody>
      </p:sp>
    </p:spTree>
    <p:extLst>
      <p:ext uri="{BB962C8B-B14F-4D97-AF65-F5344CB8AC3E}">
        <p14:creationId xmlns:p14="http://schemas.microsoft.com/office/powerpoint/2010/main" val="3357908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E348AD7-0BD7-B5D3-45EA-F89DFA87F268}"/>
              </a:ext>
            </a:extLst>
          </p:cNvPr>
          <p:cNvPicPr>
            <a:picLocks noChangeAspect="1"/>
          </p:cNvPicPr>
          <p:nvPr/>
        </p:nvPicPr>
        <p:blipFill>
          <a:blip r:embed="rId3"/>
          <a:stretch>
            <a:fillRect/>
          </a:stretch>
        </p:blipFill>
        <p:spPr>
          <a:xfrm>
            <a:off x="4689888" y="1958987"/>
            <a:ext cx="7327392" cy="333134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8247888" cy="713231"/>
          </a:xfrm>
        </p:spPr>
        <p:txBody>
          <a:bodyPr>
            <a:normAutofit/>
          </a:bodyPr>
          <a:lstStyle/>
          <a:p>
            <a:r>
              <a:rPr lang="en-US" sz="3200" dirty="0"/>
              <a:t>Web Server – HTTP Response-splitting attack</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583660"/>
            <a:ext cx="11481847" cy="5161531"/>
          </a:xfrm>
        </p:spPr>
        <p:txBody>
          <a:bodyPr>
            <a:normAutofit/>
          </a:bodyPr>
          <a:lstStyle/>
          <a:p>
            <a:pPr marL="449263" indent="-449263" algn="just">
              <a:buBlip>
                <a:blip r:embed="rId4">
                  <a:extLst>
                    <a:ext uri="{96DAC541-7B7A-43D3-8B79-37D633B846F1}">
                      <asvg:svgBlip xmlns:asvg="http://schemas.microsoft.com/office/drawing/2016/SVG/main" r:embed="rId5"/>
                    </a:ext>
                  </a:extLst>
                </a:blip>
              </a:buBlip>
            </a:pPr>
            <a:r>
              <a:rPr lang="en-US" sz="2800" dirty="0">
                <a:solidFill>
                  <a:srgbClr val="333333"/>
                </a:solidFill>
                <a:latin typeface="Calibri"/>
                <a:ea typeface="Source Sans Pro"/>
                <a:cs typeface="Calibri"/>
              </a:rPr>
              <a:t>It is a web-based attack in which the attacker tricks the server by injecting new lines into response headers, along with arbitrary code. </a:t>
            </a:r>
          </a:p>
          <a:p>
            <a:pPr marL="449263" indent="-449263" algn="just">
              <a:buBlip>
                <a:blip r:embed="rId4">
                  <a:extLst>
                    <a:ext uri="{96DAC541-7B7A-43D3-8B79-37D633B846F1}">
                      <asvg:svgBlip xmlns:asvg="http://schemas.microsoft.com/office/drawing/2016/SVG/main" r:embed="rId5"/>
                    </a:ext>
                  </a:extLst>
                </a:blip>
              </a:buBlip>
            </a:pPr>
            <a:r>
              <a:rPr lang="en-US" sz="2800" dirty="0">
                <a:solidFill>
                  <a:srgbClr val="333333"/>
                </a:solidFill>
                <a:latin typeface="Calibri"/>
                <a:ea typeface="Source Sans Pro"/>
                <a:cs typeface="Calibri"/>
              </a:rPr>
              <a:t>It involves adding header response data into the input field so that the server splits the response into two responses. </a:t>
            </a:r>
          </a:p>
          <a:p>
            <a:pPr marL="449263" indent="-449263" algn="just">
              <a:buBlip>
                <a:blip r:embed="rId4">
                  <a:extLst>
                    <a:ext uri="{96DAC541-7B7A-43D3-8B79-37D633B846F1}">
                      <asvg:svgBlip xmlns:asvg="http://schemas.microsoft.com/office/drawing/2016/SVG/main" r:embed="rId5"/>
                    </a:ext>
                  </a:extLst>
                </a:blip>
              </a:buBlip>
            </a:pPr>
            <a:r>
              <a:rPr lang="en-US" sz="2800" dirty="0">
                <a:solidFill>
                  <a:srgbClr val="333333"/>
                </a:solidFill>
                <a:latin typeface="Calibri"/>
                <a:ea typeface="Source Sans Pro"/>
                <a:cs typeface="Calibri"/>
              </a:rPr>
              <a:t>This type of attack exploits vulnerabilities in input validation. </a:t>
            </a:r>
          </a:p>
          <a:p>
            <a:pPr marL="0" indent="0" algn="just">
              <a:buNone/>
            </a:pPr>
            <a:endParaRPr lang="en-US" dirty="0">
              <a:solidFill>
                <a:srgbClr val="333333"/>
              </a:solidFill>
              <a:latin typeface="Calibri"/>
              <a:ea typeface="Source Sans Pro"/>
              <a:cs typeface="Calibri"/>
            </a:endParaRPr>
          </a:p>
          <a:p>
            <a:pPr marL="449263" indent="-449263" algn="just">
              <a:buBlip>
                <a:blip r:embed="rId4">
                  <a:extLst>
                    <a:ext uri="{96DAC541-7B7A-43D3-8B79-37D633B846F1}">
                      <asvg:svgBlip xmlns:asvg="http://schemas.microsoft.com/office/drawing/2016/SVG/main" r:embed="rId5"/>
                    </a:ext>
                  </a:extLst>
                </a:blip>
              </a:buBlip>
            </a:pPr>
            <a:endParaRPr lang="en-US" sz="2800" dirty="0">
              <a:solidFill>
                <a:srgbClr val="333333"/>
              </a:solidFill>
              <a:latin typeface="Calibri"/>
              <a:ea typeface="Source Sans Pro"/>
              <a:cs typeface="Calibri"/>
            </a:endParaRPr>
          </a:p>
          <a:p>
            <a:pPr marL="449263" indent="-449263" algn="just">
              <a:buBlip>
                <a:blip r:embed="rId4">
                  <a:extLst>
                    <a:ext uri="{96DAC541-7B7A-43D3-8B79-37D633B846F1}">
                      <asvg:svgBlip xmlns:asvg="http://schemas.microsoft.com/office/drawing/2016/SVG/main" r:embed="rId5"/>
                    </a:ext>
                  </a:extLst>
                </a:blip>
              </a:buBlip>
            </a:pPr>
            <a:r>
              <a:rPr lang="en-US" sz="2800" dirty="0">
                <a:solidFill>
                  <a:srgbClr val="333333"/>
                </a:solidFill>
                <a:latin typeface="Calibri"/>
                <a:ea typeface="Source Sans Pro"/>
                <a:cs typeface="Calibri"/>
              </a:rPr>
              <a:t>Cross-site scripting (XSS)</a:t>
            </a:r>
          </a:p>
          <a:p>
            <a:pPr marL="449263" indent="-449263" algn="just">
              <a:buBlip>
                <a:blip r:embed="rId4">
                  <a:extLst>
                    <a:ext uri="{96DAC541-7B7A-43D3-8B79-37D633B846F1}">
                      <asvg:svgBlip xmlns:asvg="http://schemas.microsoft.com/office/drawing/2016/SVG/main" r:embed="rId5"/>
                    </a:ext>
                  </a:extLst>
                </a:blip>
              </a:buBlip>
            </a:pPr>
            <a:r>
              <a:rPr lang="en-US" dirty="0">
                <a:solidFill>
                  <a:srgbClr val="333333"/>
                </a:solidFill>
                <a:latin typeface="Calibri"/>
                <a:ea typeface="Source Sans Pro"/>
                <a:cs typeface="Calibri"/>
              </a:rPr>
              <a:t>C</a:t>
            </a:r>
            <a:r>
              <a:rPr lang="en-US" sz="2800" dirty="0">
                <a:solidFill>
                  <a:srgbClr val="333333"/>
                </a:solidFill>
                <a:latin typeface="Calibri"/>
                <a:ea typeface="Source Sans Pro"/>
                <a:cs typeface="Calibri"/>
              </a:rPr>
              <a:t>ross-site request forgery (CSRF), </a:t>
            </a:r>
          </a:p>
          <a:p>
            <a:pPr marL="449263" indent="-449263" algn="just">
              <a:buBlip>
                <a:blip r:embed="rId4">
                  <a:extLst>
                    <a:ext uri="{96DAC541-7B7A-43D3-8B79-37D633B846F1}">
                      <asvg:svgBlip xmlns:asvg="http://schemas.microsoft.com/office/drawing/2016/SVG/main" r:embed="rId5"/>
                    </a:ext>
                  </a:extLst>
                </a:blip>
              </a:buBlip>
            </a:pPr>
            <a:r>
              <a:rPr lang="en-US" sz="2800" dirty="0">
                <a:solidFill>
                  <a:srgbClr val="333333"/>
                </a:solidFill>
                <a:latin typeface="Calibri"/>
                <a:ea typeface="Source Sans Pro"/>
                <a:cs typeface="Calibri"/>
              </a:rPr>
              <a:t>Structured Query Language (SQL) injection</a:t>
            </a:r>
          </a:p>
        </p:txBody>
      </p:sp>
    </p:spTree>
    <p:extLst>
      <p:ext uri="{BB962C8B-B14F-4D97-AF65-F5344CB8AC3E}">
        <p14:creationId xmlns:p14="http://schemas.microsoft.com/office/powerpoint/2010/main" val="38139886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8247888" cy="713231"/>
          </a:xfrm>
        </p:spPr>
        <p:txBody>
          <a:bodyPr>
            <a:normAutofit/>
          </a:bodyPr>
          <a:lstStyle/>
          <a:p>
            <a:r>
              <a:rPr lang="en-US" sz="3200" dirty="0"/>
              <a:t>Web Server – HTTP Response-splitting attack</a:t>
            </a:r>
            <a:endParaRPr lang="en-GB" sz="3200" dirty="0"/>
          </a:p>
        </p:txBody>
      </p:sp>
      <p:pic>
        <p:nvPicPr>
          <p:cNvPr id="5" name="Picture 4">
            <a:extLst>
              <a:ext uri="{FF2B5EF4-FFF2-40B4-BE49-F238E27FC236}">
                <a16:creationId xmlns:a16="http://schemas.microsoft.com/office/drawing/2014/main" id="{2228010D-26ED-45ED-A912-A34D60654985}"/>
              </a:ext>
            </a:extLst>
          </p:cNvPr>
          <p:cNvPicPr>
            <a:picLocks noChangeAspect="1"/>
          </p:cNvPicPr>
          <p:nvPr/>
        </p:nvPicPr>
        <p:blipFill>
          <a:blip r:embed="rId3"/>
          <a:stretch>
            <a:fillRect/>
          </a:stretch>
        </p:blipFill>
        <p:spPr>
          <a:xfrm>
            <a:off x="1228040" y="508859"/>
            <a:ext cx="10000792" cy="5174322"/>
          </a:xfrm>
          <a:prstGeom prst="rect">
            <a:avLst/>
          </a:prstGeom>
        </p:spPr>
      </p:pic>
    </p:spTree>
    <p:extLst>
      <p:ext uri="{BB962C8B-B14F-4D97-AF65-F5344CB8AC3E}">
        <p14:creationId xmlns:p14="http://schemas.microsoft.com/office/powerpoint/2010/main" val="364178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Web Cache Poisoning</a:t>
            </a:r>
            <a:endParaRPr lang="en-GB" sz="3200" dirty="0"/>
          </a:p>
        </p:txBody>
      </p:sp>
      <p:sp>
        <p:nvSpPr>
          <p:cNvPr id="13" name="TextBox 12">
            <a:extLst>
              <a:ext uri="{FF2B5EF4-FFF2-40B4-BE49-F238E27FC236}">
                <a16:creationId xmlns:a16="http://schemas.microsoft.com/office/drawing/2014/main" id="{9FD59DE6-3276-CABA-37E9-CFE8C5A2432A}"/>
              </a:ext>
            </a:extLst>
          </p:cNvPr>
          <p:cNvSpPr txBox="1"/>
          <p:nvPr/>
        </p:nvSpPr>
        <p:spPr>
          <a:xfrm>
            <a:off x="50292" y="5594013"/>
            <a:ext cx="12088366" cy="1015663"/>
          </a:xfrm>
          <a:prstGeom prst="rect">
            <a:avLst/>
          </a:prstGeom>
          <a:noFill/>
        </p:spPr>
        <p:txBody>
          <a:bodyPr wrap="square">
            <a:spAutoFit/>
          </a:bodyPr>
          <a:lstStyle/>
          <a:p>
            <a:pPr marL="342900" indent="-342900" algn="just">
              <a:buFont typeface="Courier New" panose="02070309020205020404" pitchFamily="49" charset="0"/>
              <a:buChar char="o"/>
            </a:pPr>
            <a:r>
              <a:rPr lang="en-US" sz="2000" dirty="0"/>
              <a:t>Web cache poisoning damages the reliability of an intermediate web cache source</a:t>
            </a:r>
          </a:p>
          <a:p>
            <a:pPr marL="342900" indent="-342900" algn="just">
              <a:buFont typeface="Courier New" panose="02070309020205020404" pitchFamily="49" charset="0"/>
              <a:buChar char="o"/>
            </a:pPr>
            <a:r>
              <a:rPr lang="en-US" sz="2000" dirty="0"/>
              <a:t>Users of the web cache source may unknowingly use the poisoned content instead of the true and secured content when requesting the required URL through the web cache.</a:t>
            </a:r>
          </a:p>
        </p:txBody>
      </p:sp>
      <p:pic>
        <p:nvPicPr>
          <p:cNvPr id="4" name="Picture 3">
            <a:extLst>
              <a:ext uri="{FF2B5EF4-FFF2-40B4-BE49-F238E27FC236}">
                <a16:creationId xmlns:a16="http://schemas.microsoft.com/office/drawing/2014/main" id="{BFACB6D4-E251-755C-EE9C-1676C0714558}"/>
              </a:ext>
            </a:extLst>
          </p:cNvPr>
          <p:cNvPicPr>
            <a:picLocks noChangeAspect="1"/>
          </p:cNvPicPr>
          <p:nvPr/>
        </p:nvPicPr>
        <p:blipFill>
          <a:blip r:embed="rId3"/>
          <a:stretch>
            <a:fillRect/>
          </a:stretch>
        </p:blipFill>
        <p:spPr>
          <a:xfrm>
            <a:off x="4225322" y="474732"/>
            <a:ext cx="7913336" cy="5055624"/>
          </a:xfrm>
          <a:prstGeom prst="rect">
            <a:avLst/>
          </a:prstGeom>
        </p:spPr>
      </p:pic>
      <p:sp>
        <p:nvSpPr>
          <p:cNvPr id="9" name="Rectangle 8">
            <a:extLst>
              <a:ext uri="{FF2B5EF4-FFF2-40B4-BE49-F238E27FC236}">
                <a16:creationId xmlns:a16="http://schemas.microsoft.com/office/drawing/2014/main" id="{F01F7F43-B63E-3082-AEFE-F055FBFC27B2}"/>
              </a:ext>
            </a:extLst>
          </p:cNvPr>
          <p:cNvSpPr/>
          <p:nvPr/>
        </p:nvSpPr>
        <p:spPr>
          <a:xfrm>
            <a:off x="50293" y="927534"/>
            <a:ext cx="4000499" cy="1015663"/>
          </a:xfrm>
          <a:prstGeom prst="rect">
            <a:avLst/>
          </a:prstGeom>
          <a:noFill/>
        </p:spPr>
        <p:txBody>
          <a:bodyPr wrap="square" lIns="91440" tIns="45720" rIns="91440" bIns="45720">
            <a:spAutoFit/>
          </a:bodyPr>
          <a:lstStyle/>
          <a:p>
            <a:pPr marL="342900" indent="-342900" algn="just">
              <a:buFont typeface="Courier New" panose="02070309020205020404" pitchFamily="49" charset="0"/>
              <a:buChar char="o"/>
            </a:pPr>
            <a:r>
              <a:rPr lang="en-US" sz="2000" dirty="0"/>
              <a:t> Attacker swaps cached content for a random URL with infected content</a:t>
            </a:r>
            <a:endParaRPr lang="en-US" sz="32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a:extLst>
              <a:ext uri="{FF2B5EF4-FFF2-40B4-BE49-F238E27FC236}">
                <a16:creationId xmlns:a16="http://schemas.microsoft.com/office/drawing/2014/main" id="{9B579DCC-5575-38F9-4582-A0693FC34DBF}"/>
              </a:ext>
            </a:extLst>
          </p:cNvPr>
          <p:cNvSpPr/>
          <p:nvPr/>
        </p:nvSpPr>
        <p:spPr>
          <a:xfrm>
            <a:off x="50292" y="1979293"/>
            <a:ext cx="4000499" cy="1631216"/>
          </a:xfrm>
          <a:prstGeom prst="rect">
            <a:avLst/>
          </a:prstGeom>
          <a:noFill/>
        </p:spPr>
        <p:txBody>
          <a:bodyPr wrap="square" lIns="91440" tIns="45720" rIns="91440" bIns="45720">
            <a:spAutoFit/>
          </a:bodyPr>
          <a:lstStyle/>
          <a:p>
            <a:pPr marL="342900" indent="-342900" algn="just">
              <a:buFont typeface="Courier New" panose="02070309020205020404" pitchFamily="49" charset="0"/>
              <a:buChar char="o"/>
            </a:pPr>
            <a:r>
              <a:rPr lang="en-US" sz="2000" dirty="0"/>
              <a:t>An attacker forces the web server’s cache to flush its actual cache content and sends a specially crafted request to store in the cache. </a:t>
            </a:r>
          </a:p>
        </p:txBody>
      </p:sp>
      <p:sp>
        <p:nvSpPr>
          <p:cNvPr id="11" name="Rectangle 10">
            <a:extLst>
              <a:ext uri="{FF2B5EF4-FFF2-40B4-BE49-F238E27FC236}">
                <a16:creationId xmlns:a16="http://schemas.microsoft.com/office/drawing/2014/main" id="{C7456723-2A08-93ED-9682-35D61A66C954}"/>
              </a:ext>
            </a:extLst>
          </p:cNvPr>
          <p:cNvSpPr/>
          <p:nvPr/>
        </p:nvSpPr>
        <p:spPr>
          <a:xfrm>
            <a:off x="50292" y="3775658"/>
            <a:ext cx="4000499" cy="1323439"/>
          </a:xfrm>
          <a:prstGeom prst="rect">
            <a:avLst/>
          </a:prstGeom>
          <a:noFill/>
        </p:spPr>
        <p:txBody>
          <a:bodyPr wrap="square" lIns="91440" tIns="45720" rIns="91440" bIns="45720">
            <a:spAutoFit/>
          </a:bodyPr>
          <a:lstStyle/>
          <a:p>
            <a:pPr marL="342900" indent="-342900" algn="just">
              <a:buFont typeface="Courier New" panose="02070309020205020404" pitchFamily="49" charset="0"/>
              <a:buChar char="o"/>
            </a:pPr>
            <a:r>
              <a:rPr lang="en-US" sz="2000" dirty="0"/>
              <a:t>All the users of that web server cache will receive malicious content until the servers flush the web cache. </a:t>
            </a:r>
          </a:p>
        </p:txBody>
      </p:sp>
    </p:spTree>
    <p:extLst>
      <p:ext uri="{BB962C8B-B14F-4D97-AF65-F5344CB8AC3E}">
        <p14:creationId xmlns:p14="http://schemas.microsoft.com/office/powerpoint/2010/main" val="17524308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0"/>
            <a:ext cx="12192000" cy="713231"/>
          </a:xfrm>
        </p:spPr>
        <p:txBody>
          <a:bodyPr>
            <a:normAutofit fontScale="90000"/>
          </a:bodyPr>
          <a:lstStyle/>
          <a:p>
            <a:r>
              <a:rPr lang="en-US" sz="3200" dirty="0"/>
              <a:t>Web Server – HTTP Response-splitting and Web Cache Poisoning - Countermeasures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78658" y="1020978"/>
            <a:ext cx="12113342" cy="4657151"/>
          </a:xfrm>
        </p:spPr>
        <p:txBody>
          <a:bodyPr>
            <a:normAutofit/>
          </a:bodyPr>
          <a:lstStyle/>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The best practice is to use third-party products to test for the existence of security holes and defend against CRLF injection.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Ensure that data application engines are up to date. </a:t>
            </a:r>
          </a:p>
          <a:p>
            <a:pPr marL="449263" indent="-449263" algn="just">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ea typeface="Source Sans Pro"/>
                <a:cs typeface="Calibri"/>
              </a:rPr>
              <a:t>The User Datagram Protocol (UDP) source port randomization technique defends servers against blind response forgery.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Limit the number of simultaneous recursive queries</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ea typeface="Source Sans Pro"/>
                <a:cs typeface="Calibri"/>
              </a:rPr>
              <a:t>Increase the times-to-live (TTLs) of legitimate records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Proxy Servers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Avoid sharing incoming TCP connections among different clients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Use different TCP connections with the proxy for different virtual hosts </a:t>
            </a:r>
          </a:p>
          <a:p>
            <a:pPr marL="906463" lvl="1" indent="-449263" algn="just">
              <a:buBlip>
                <a:blip r:embed="rId3">
                  <a:extLst>
                    <a:ext uri="{96DAC541-7B7A-43D3-8B79-37D633B846F1}">
                      <asvg:svgBlip xmlns:asvg="http://schemas.microsoft.com/office/drawing/2016/SVG/main" r:embed="rId4"/>
                    </a:ext>
                  </a:extLst>
                </a:blip>
              </a:buBlip>
            </a:pPr>
            <a:r>
              <a:rPr lang="en-GB" dirty="0">
                <a:solidFill>
                  <a:srgbClr val="333333"/>
                </a:solidFill>
                <a:latin typeface="Calibri"/>
                <a:cs typeface="Calibri"/>
              </a:rPr>
              <a:t>Implement “maintain request host header” correctly</a:t>
            </a:r>
          </a:p>
          <a:p>
            <a:pPr marL="457200" lvl="1" indent="0" algn="just">
              <a:buNone/>
            </a:pPr>
            <a:endParaRPr lang="en-US" dirty="0">
              <a:solidFill>
                <a:srgbClr val="333333"/>
              </a:solidFill>
              <a:latin typeface="Calibri"/>
              <a:ea typeface="Source Sans Pro"/>
              <a:cs typeface="Calibri"/>
            </a:endParaRPr>
          </a:p>
        </p:txBody>
      </p:sp>
    </p:spTree>
    <p:extLst>
      <p:ext uri="{BB962C8B-B14F-4D97-AF65-F5344CB8AC3E}">
        <p14:creationId xmlns:p14="http://schemas.microsoft.com/office/powerpoint/2010/main" val="3102364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91074" y="95933"/>
            <a:ext cx="11809852" cy="5704986"/>
          </a:xfrm>
        </p:spPr>
        <p:txBody>
          <a:bodyPr vert="horz" lIns="91440" tIns="45720" rIns="91440" bIns="45720" rtlCol="0">
            <a:normAutofit/>
          </a:bodyPr>
          <a:lstStyle/>
          <a:p>
            <a:pPr marL="0" indent="0" algn="just">
              <a:buNone/>
            </a:pPr>
            <a:r>
              <a:rPr lang="en-US" sz="1800" b="1" dirty="0">
                <a:latin typeface="Söhne"/>
              </a:rPr>
              <a:t>As a Server Admin, to defend against HTTP response-splitting attacks and Web Cache Poisoning, </a:t>
            </a:r>
            <a:endParaRPr lang="en-US" sz="1800" b="1" i="0" dirty="0">
              <a:effectLst/>
              <a:latin typeface="Söhne"/>
            </a:endParaRPr>
          </a:p>
          <a:p>
            <a:pPr marL="0" indent="0" algn="just">
              <a:buNone/>
            </a:pPr>
            <a:r>
              <a:rPr lang="en-US" sz="1800" dirty="0">
                <a:latin typeface="Söhne"/>
              </a:rPr>
              <a:t>a) </a:t>
            </a:r>
            <a:r>
              <a:rPr lang="en-GB" sz="1800" dirty="0">
                <a:latin typeface="Söhne"/>
              </a:rPr>
              <a:t>Use the latest web server software</a:t>
            </a:r>
            <a:endParaRPr lang="en-US" sz="1800" dirty="0">
              <a:latin typeface="Söhne"/>
            </a:endParaRPr>
          </a:p>
          <a:p>
            <a:pPr marL="0" indent="0" algn="just">
              <a:buNone/>
            </a:pPr>
            <a:r>
              <a:rPr lang="en-US" sz="1800" dirty="0">
                <a:latin typeface="Söhne"/>
              </a:rPr>
              <a:t>b) </a:t>
            </a:r>
            <a:r>
              <a:rPr lang="en-GB" sz="1800" dirty="0">
                <a:latin typeface="Söhne"/>
              </a:rPr>
              <a:t>Regularly update/patch the OS and web server</a:t>
            </a:r>
            <a:endParaRPr lang="en-US" sz="1800" dirty="0">
              <a:latin typeface="Söhne"/>
            </a:endParaRPr>
          </a:p>
          <a:p>
            <a:pPr marL="0" indent="0" algn="just">
              <a:buNone/>
            </a:pPr>
            <a:r>
              <a:rPr lang="en-US" sz="1800" dirty="0">
                <a:latin typeface="Söhne"/>
              </a:rPr>
              <a:t>c) </a:t>
            </a:r>
            <a:r>
              <a:rPr lang="en-GB" sz="1800" dirty="0">
                <a:latin typeface="Söhne"/>
              </a:rPr>
              <a:t>Run a web vulnerability scanner</a:t>
            </a:r>
            <a:endParaRPr lang="en-US" sz="1800" dirty="0">
              <a:latin typeface="Söhne"/>
            </a:endParaRPr>
          </a:p>
          <a:p>
            <a:pPr marL="0" indent="0" algn="just">
              <a:buNone/>
            </a:pPr>
            <a:r>
              <a:rPr lang="en-US" sz="1800" dirty="0">
                <a:latin typeface="Söhne"/>
              </a:rPr>
              <a:t>d) </a:t>
            </a:r>
            <a:r>
              <a:rPr lang="en-GB" sz="1800" dirty="0">
                <a:latin typeface="Söhne"/>
              </a:rPr>
              <a:t>Restrict the web application’s access to unique IPs </a:t>
            </a:r>
          </a:p>
          <a:p>
            <a:pPr marL="0" indent="0" algn="just">
              <a:buNone/>
            </a:pPr>
            <a:r>
              <a:rPr lang="en-US" sz="1800" dirty="0">
                <a:latin typeface="Söhne"/>
              </a:rPr>
              <a:t>e) </a:t>
            </a:r>
            <a:r>
              <a:rPr lang="en-GB" sz="1800" dirty="0">
                <a:latin typeface="Söhne"/>
              </a:rPr>
              <a:t>Comply with RFC 2616 specifications for HTTP/1.1</a:t>
            </a:r>
            <a:endParaRPr lang="en-US" sz="1800" dirty="0">
              <a:latin typeface="Söhne"/>
            </a:endParaRPr>
          </a:p>
          <a:p>
            <a:pPr marL="0" indent="0" algn="just">
              <a:buNone/>
            </a:pPr>
            <a:endParaRPr lang="en-US" sz="1800" dirty="0">
              <a:latin typeface="Söhne"/>
            </a:endParaRPr>
          </a:p>
          <a:p>
            <a:pPr marL="0" indent="0" algn="just">
              <a:buNone/>
            </a:pPr>
            <a:r>
              <a:rPr lang="en-US" sz="1800" b="1" dirty="0">
                <a:latin typeface="Söhne"/>
              </a:rPr>
              <a:t>As an Application Developer, to defend against HTTP response-splitting attacks and Web Cache Poisoning, </a:t>
            </a:r>
          </a:p>
          <a:p>
            <a:pPr marL="0" indent="0" algn="just">
              <a:buNone/>
            </a:pPr>
            <a:r>
              <a:rPr lang="en-US" sz="1800" dirty="0">
                <a:latin typeface="Söhne"/>
              </a:rPr>
              <a:t>a) </a:t>
            </a:r>
            <a:r>
              <a:rPr lang="en-GB" sz="1800" dirty="0">
                <a:latin typeface="Söhne"/>
              </a:rPr>
              <a:t>Use the latest web server software</a:t>
            </a:r>
            <a:endParaRPr lang="en-US" sz="1800" dirty="0">
              <a:latin typeface="Söhne"/>
            </a:endParaRPr>
          </a:p>
          <a:p>
            <a:pPr marL="0" indent="0" algn="just">
              <a:buNone/>
            </a:pPr>
            <a:r>
              <a:rPr lang="en-US" sz="1800" dirty="0">
                <a:latin typeface="Söhne"/>
              </a:rPr>
              <a:t>b) </a:t>
            </a:r>
            <a:r>
              <a:rPr lang="en-GB" sz="1800" dirty="0">
                <a:latin typeface="Söhne"/>
              </a:rPr>
              <a:t>Disallow CR (%0d or \r) and LF (%0a or \n) characters</a:t>
            </a:r>
            <a:endParaRPr lang="en-US" sz="1800" dirty="0">
              <a:latin typeface="Söhne"/>
            </a:endParaRPr>
          </a:p>
          <a:p>
            <a:pPr marL="0" indent="0" algn="just">
              <a:buNone/>
            </a:pPr>
            <a:r>
              <a:rPr lang="en-US" sz="1800" dirty="0">
                <a:latin typeface="Söhne"/>
              </a:rPr>
              <a:t>c) </a:t>
            </a:r>
            <a:r>
              <a:rPr lang="en-GB" sz="1800" dirty="0">
                <a:latin typeface="Söhne"/>
              </a:rPr>
              <a:t>Run a web vulnerability scanner</a:t>
            </a:r>
            <a:endParaRPr lang="en-US" sz="1800" dirty="0">
              <a:latin typeface="Söhne"/>
            </a:endParaRPr>
          </a:p>
          <a:p>
            <a:pPr marL="0" indent="0" algn="just">
              <a:buNone/>
            </a:pPr>
            <a:r>
              <a:rPr lang="en-US" sz="1800" dirty="0">
                <a:latin typeface="Söhne"/>
              </a:rPr>
              <a:t>d) </a:t>
            </a:r>
            <a:r>
              <a:rPr lang="en-GB" sz="1800" dirty="0">
                <a:latin typeface="Söhne"/>
              </a:rPr>
              <a:t>Restrict the web application’s access to unique IPs </a:t>
            </a:r>
          </a:p>
          <a:p>
            <a:pPr marL="0" indent="0" algn="just">
              <a:buNone/>
            </a:pPr>
            <a:r>
              <a:rPr lang="en-US" sz="1800" dirty="0">
                <a:latin typeface="Söhne"/>
              </a:rPr>
              <a:t>e) </a:t>
            </a:r>
            <a:r>
              <a:rPr lang="en-GB" sz="1800" dirty="0">
                <a:latin typeface="Söhne"/>
              </a:rPr>
              <a:t>Comply with RFC 2616 specifications for HTTP/1.1</a:t>
            </a:r>
            <a:endParaRPr lang="en-US" sz="1800" dirty="0">
              <a:latin typeface="Söhne"/>
            </a:endParaRPr>
          </a:p>
          <a:p>
            <a:pPr marL="0" indent="0" algn="just">
              <a:buNone/>
            </a:pPr>
            <a:r>
              <a:rPr lang="en-GB" sz="1800" dirty="0">
                <a:latin typeface="Söhne"/>
              </a:rPr>
              <a:t>f) Parse all user inputs or other forms of encoding before using them in HTTP headers</a:t>
            </a:r>
          </a:p>
          <a:p>
            <a:pPr marL="0" indent="0" algn="just">
              <a:buNone/>
            </a:pPr>
            <a:endParaRPr lang="en-US" sz="1800" i="0" dirty="0">
              <a:effectLst/>
              <a:latin typeface="Söhne"/>
            </a:endParaRPr>
          </a:p>
        </p:txBody>
      </p:sp>
      <p:pic>
        <p:nvPicPr>
          <p:cNvPr id="4" name="Picture 3" descr="A green board with white text&#10;&#10;Description automatically generated">
            <a:extLst>
              <a:ext uri="{FF2B5EF4-FFF2-40B4-BE49-F238E27FC236}">
                <a16:creationId xmlns:a16="http://schemas.microsoft.com/office/drawing/2014/main" id="{1BBEC703-241E-6F4A-2837-3F6A431F4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44232" y="717372"/>
            <a:ext cx="3286235" cy="1667764"/>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4068410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FD59DE6-3276-CABA-37E9-CFE8C5A2432A}"/>
              </a:ext>
            </a:extLst>
          </p:cNvPr>
          <p:cNvSpPr txBox="1"/>
          <p:nvPr/>
        </p:nvSpPr>
        <p:spPr>
          <a:xfrm>
            <a:off x="100585" y="4646792"/>
            <a:ext cx="12088366" cy="1631216"/>
          </a:xfrm>
          <a:prstGeom prst="rect">
            <a:avLst/>
          </a:prstGeom>
          <a:noFill/>
        </p:spPr>
        <p:txBody>
          <a:bodyPr wrap="square">
            <a:spAutoFit/>
          </a:bodyPr>
          <a:lstStyle/>
          <a:p>
            <a:pPr marL="342900" indent="-342900" algn="just">
              <a:buFont typeface="Courier New" panose="02070309020205020404" pitchFamily="49" charset="0"/>
              <a:buChar char="o"/>
            </a:pPr>
            <a:r>
              <a:rPr lang="en-US" sz="2000" dirty="0"/>
              <a:t>Attacker scans the entire SSH server using bots (performs a port scan on TCP port 22) </a:t>
            </a:r>
          </a:p>
          <a:p>
            <a:pPr marL="342900" indent="-342900" algn="just">
              <a:buFont typeface="Courier New" panose="02070309020205020404" pitchFamily="49" charset="0"/>
              <a:buChar char="o"/>
            </a:pPr>
            <a:r>
              <a:rPr lang="en-US" sz="2000" dirty="0"/>
              <a:t>Identify possible vulnerabilities. </a:t>
            </a:r>
          </a:p>
          <a:p>
            <a:pPr marL="342900" indent="-342900" algn="just">
              <a:buFont typeface="Courier New" panose="02070309020205020404" pitchFamily="49" charset="0"/>
              <a:buChar char="o"/>
            </a:pPr>
            <a:r>
              <a:rPr lang="en-US" sz="2000" dirty="0"/>
              <a:t>Brute-force attack and obtain login credentials. </a:t>
            </a:r>
          </a:p>
          <a:p>
            <a:pPr marL="342900" indent="-342900" algn="just">
              <a:buFont typeface="Courier New" panose="02070309020205020404" pitchFamily="49" charset="0"/>
              <a:buChar char="o"/>
            </a:pPr>
            <a:r>
              <a:rPr lang="en-US" sz="2000" dirty="0"/>
              <a:t>Gain unauthorized access to an SSH tunnel. </a:t>
            </a:r>
          </a:p>
          <a:p>
            <a:pPr marL="342900" indent="-342900" algn="just">
              <a:buFont typeface="Courier New" panose="02070309020205020404" pitchFamily="49" charset="0"/>
              <a:buChar char="o"/>
            </a:pPr>
            <a:r>
              <a:rPr lang="en-US" sz="2000" dirty="0"/>
              <a:t>Use the SSH tunnels to transmit malware and other means of exploitation to victims (without being detected). </a:t>
            </a:r>
          </a:p>
        </p:txBody>
      </p:sp>
      <p:pic>
        <p:nvPicPr>
          <p:cNvPr id="3" name="Picture 2">
            <a:extLst>
              <a:ext uri="{FF2B5EF4-FFF2-40B4-BE49-F238E27FC236}">
                <a16:creationId xmlns:a16="http://schemas.microsoft.com/office/drawing/2014/main" id="{AA41940A-99A0-42F0-1098-F45AD93542AF}"/>
              </a:ext>
            </a:extLst>
          </p:cNvPr>
          <p:cNvPicPr>
            <a:picLocks noChangeAspect="1"/>
          </p:cNvPicPr>
          <p:nvPr/>
        </p:nvPicPr>
        <p:blipFill>
          <a:blip r:embed="rId3"/>
          <a:stretch>
            <a:fillRect/>
          </a:stretch>
        </p:blipFill>
        <p:spPr>
          <a:xfrm>
            <a:off x="1059979" y="439914"/>
            <a:ext cx="11046255" cy="3528582"/>
          </a:xfrm>
          <a:prstGeom prst="rect">
            <a:avLst/>
          </a:prstGeom>
        </p:spPr>
      </p:pic>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SSH</a:t>
            </a:r>
            <a:endParaRPr lang="en-GB" sz="3200" dirty="0"/>
          </a:p>
        </p:txBody>
      </p:sp>
      <p:sp>
        <p:nvSpPr>
          <p:cNvPr id="5" name="TextBox 4">
            <a:extLst>
              <a:ext uri="{FF2B5EF4-FFF2-40B4-BE49-F238E27FC236}">
                <a16:creationId xmlns:a16="http://schemas.microsoft.com/office/drawing/2014/main" id="{A08EC139-5D94-008E-4BB6-7D7DCFB3FE3E}"/>
              </a:ext>
            </a:extLst>
          </p:cNvPr>
          <p:cNvSpPr txBox="1"/>
          <p:nvPr/>
        </p:nvSpPr>
        <p:spPr>
          <a:xfrm>
            <a:off x="5779008" y="3429000"/>
            <a:ext cx="2971800" cy="369332"/>
          </a:xfrm>
          <a:prstGeom prst="rect">
            <a:avLst/>
          </a:prstGeom>
          <a:noFill/>
        </p:spPr>
        <p:txBody>
          <a:bodyPr wrap="square">
            <a:spAutoFit/>
          </a:bodyPr>
          <a:lstStyle/>
          <a:p>
            <a:pPr algn="ctr"/>
            <a:r>
              <a:rPr lang="en-US" b="1" dirty="0"/>
              <a:t>SSH brute-force attack</a:t>
            </a:r>
            <a:endParaRPr lang="en-GB" b="1" dirty="0"/>
          </a:p>
        </p:txBody>
      </p:sp>
    </p:spTree>
    <p:extLst>
      <p:ext uri="{BB962C8B-B14F-4D97-AF65-F5344CB8AC3E}">
        <p14:creationId xmlns:p14="http://schemas.microsoft.com/office/powerpoint/2010/main" val="2559258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dirty="0">
                <a:solidFill>
                  <a:srgbClr val="FFFFFF"/>
                </a:solidFill>
              </a:rPr>
              <a:t>Scenario</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210312" y="1496441"/>
            <a:ext cx="11704320" cy="4996434"/>
          </a:xfrm>
        </p:spPr>
        <p:txBody>
          <a:bodyPr vert="horz" lIns="91440" tIns="45720" rIns="91440" bIns="45720" rtlCol="0">
            <a:normAutofit/>
          </a:bodyPr>
          <a:lstStyle/>
          <a:p>
            <a:pPr marL="0" indent="0" algn="just">
              <a:buNone/>
            </a:pPr>
            <a:r>
              <a:rPr lang="en-US" dirty="0">
                <a:solidFill>
                  <a:srgbClr val="FFFFFF"/>
                </a:solidFill>
              </a:rPr>
              <a:t>A web application that allows users to input a URL to fetch the content of a webpage for display on the site. </a:t>
            </a:r>
          </a:p>
          <a:p>
            <a:pPr marL="0" indent="0" algn="just">
              <a:buNone/>
            </a:pPr>
            <a:r>
              <a:rPr lang="en-US" dirty="0">
                <a:solidFill>
                  <a:srgbClr val="FFFFFF"/>
                </a:solidFill>
              </a:rPr>
              <a:t>The application uses a server-side component to fetch the specified URL and then displays the content on the user's browser.</a:t>
            </a:r>
          </a:p>
          <a:p>
            <a:pPr marL="0" indent="0" algn="just">
              <a:buNone/>
            </a:pPr>
            <a:r>
              <a:rPr lang="en-US" dirty="0">
                <a:solidFill>
                  <a:srgbClr val="FFFFFF"/>
                </a:solidFill>
              </a:rPr>
              <a:t>For Example: The application takes a user-provided URL as input. http://internal-server/secret-info into the application. The server, uses the provided URL to make an HTTP request and fetches the content from http://internal-server/secret-info.</a:t>
            </a:r>
          </a:p>
          <a:p>
            <a:pPr marL="0" indent="0" algn="just">
              <a:buNone/>
            </a:pPr>
            <a:r>
              <a:rPr lang="en-US" dirty="0">
                <a:solidFill>
                  <a:srgbClr val="FFFFFF"/>
                </a:solidFill>
              </a:rPr>
              <a:t>Now, using the same application, the attacker, submits http://localhost/admin, which is an internal service or a service on the same network as the server.</a:t>
            </a:r>
          </a:p>
          <a:p>
            <a:pPr marL="0" indent="0" algn="just">
              <a:buNone/>
            </a:pPr>
            <a:r>
              <a:rPr lang="en-US" b="1" dirty="0">
                <a:solidFill>
                  <a:srgbClr val="FFFFFF"/>
                </a:solidFill>
              </a:rPr>
              <a:t>What will happen? </a:t>
            </a:r>
          </a:p>
          <a:p>
            <a:pPr marL="0" indent="0" algn="just">
              <a:buNone/>
            </a:pPr>
            <a:endParaRPr lang="en-US" dirty="0">
              <a:solidFill>
                <a:srgbClr val="FFFFFF"/>
              </a:solidFill>
            </a:endParaRPr>
          </a:p>
        </p:txBody>
      </p:sp>
    </p:spTree>
    <p:extLst>
      <p:ext uri="{BB962C8B-B14F-4D97-AF65-F5344CB8AC3E}">
        <p14:creationId xmlns:p14="http://schemas.microsoft.com/office/powerpoint/2010/main" val="1570560014"/>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CC89A3-857A-4D53-ADCB-0A14B4B40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9FD59DE6-3276-CABA-37E9-CFE8C5A2432A}"/>
              </a:ext>
            </a:extLst>
          </p:cNvPr>
          <p:cNvSpPr txBox="1"/>
          <p:nvPr/>
        </p:nvSpPr>
        <p:spPr>
          <a:xfrm>
            <a:off x="-2" y="5103949"/>
            <a:ext cx="12088366" cy="1015663"/>
          </a:xfrm>
          <a:prstGeom prst="rect">
            <a:avLst/>
          </a:prstGeom>
          <a:noFill/>
        </p:spPr>
        <p:txBody>
          <a:bodyPr wrap="square">
            <a:spAutoFit/>
          </a:bodyPr>
          <a:lstStyle/>
          <a:p>
            <a:pPr marL="342900" indent="-342900" algn="just">
              <a:buFont typeface="Courier New" panose="02070309020205020404" pitchFamily="49" charset="0"/>
              <a:buChar char="o"/>
            </a:pPr>
            <a:r>
              <a:rPr lang="en-US" sz="2000" dirty="0"/>
              <a:t>Server-Side Request Forgery (SSRF) is a security vulnerability that occurs when an attacker is able to make requests on behalf of a server. In SSRF attacks, the attacker can manipulate the server into making requests to other resources, potentially ones that are internal to a network and not directly accessible from the internet.</a:t>
            </a:r>
          </a:p>
        </p:txBody>
      </p:sp>
      <p:pic>
        <p:nvPicPr>
          <p:cNvPr id="4" name="Picture 3">
            <a:extLst>
              <a:ext uri="{FF2B5EF4-FFF2-40B4-BE49-F238E27FC236}">
                <a16:creationId xmlns:a16="http://schemas.microsoft.com/office/drawing/2014/main" id="{7A24446C-CC7F-EE24-2E28-A5468BA3B206}"/>
              </a:ext>
            </a:extLst>
          </p:cNvPr>
          <p:cNvPicPr>
            <a:picLocks noChangeAspect="1"/>
          </p:cNvPicPr>
          <p:nvPr/>
        </p:nvPicPr>
        <p:blipFill>
          <a:blip r:embed="rId3"/>
          <a:stretch>
            <a:fillRect/>
          </a:stretch>
        </p:blipFill>
        <p:spPr>
          <a:xfrm>
            <a:off x="566731" y="48967"/>
            <a:ext cx="11156074" cy="5074920"/>
          </a:xfrm>
          <a:prstGeom prst="rect">
            <a:avLst/>
          </a:prstGeom>
        </p:spPr>
      </p:pic>
      <p:sp>
        <p:nvSpPr>
          <p:cNvPr id="5" name="TextBox 4">
            <a:extLst>
              <a:ext uri="{FF2B5EF4-FFF2-40B4-BE49-F238E27FC236}">
                <a16:creationId xmlns:a16="http://schemas.microsoft.com/office/drawing/2014/main" id="{A08EC139-5D94-008E-4BB6-7D7DCFB3FE3E}"/>
              </a:ext>
            </a:extLst>
          </p:cNvPr>
          <p:cNvSpPr txBox="1"/>
          <p:nvPr/>
        </p:nvSpPr>
        <p:spPr>
          <a:xfrm>
            <a:off x="5678424" y="2926080"/>
            <a:ext cx="2971800" cy="369332"/>
          </a:xfrm>
          <a:prstGeom prst="rect">
            <a:avLst/>
          </a:prstGeom>
          <a:noFill/>
        </p:spPr>
        <p:txBody>
          <a:bodyPr wrap="square">
            <a:spAutoFit/>
          </a:bodyPr>
          <a:lstStyle/>
          <a:p>
            <a:pPr algn="ctr"/>
            <a:r>
              <a:rPr lang="en-US" b="1" dirty="0"/>
              <a:t>Server-side Request Forgery</a:t>
            </a:r>
            <a:endParaRPr lang="en-GB" b="1" dirty="0"/>
          </a:p>
        </p:txBody>
      </p:sp>
      <p:sp>
        <p:nvSpPr>
          <p:cNvPr id="7" name="Title 1">
            <a:extLst>
              <a:ext uri="{FF2B5EF4-FFF2-40B4-BE49-F238E27FC236}">
                <a16:creationId xmlns:a16="http://schemas.microsoft.com/office/drawing/2014/main" id="{59F886E2-7223-3CAC-1550-488B275A977E}"/>
              </a:ext>
            </a:extLst>
          </p:cNvPr>
          <p:cNvSpPr txBox="1">
            <a:spLocks/>
          </p:cNvSpPr>
          <p:nvPr/>
        </p:nvSpPr>
        <p:spPr>
          <a:xfrm>
            <a:off x="0" y="1"/>
            <a:ext cx="7052553" cy="5836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Web Server – SSRF</a:t>
            </a:r>
            <a:endParaRPr lang="en-GB" sz="3200" dirty="0"/>
          </a:p>
        </p:txBody>
      </p:sp>
      <p:sp>
        <p:nvSpPr>
          <p:cNvPr id="2" name="Rectangle 1">
            <a:extLst>
              <a:ext uri="{FF2B5EF4-FFF2-40B4-BE49-F238E27FC236}">
                <a16:creationId xmlns:a16="http://schemas.microsoft.com/office/drawing/2014/main" id="{125366D3-B6FD-73BD-A734-97BD9C376414}"/>
              </a:ext>
            </a:extLst>
          </p:cNvPr>
          <p:cNvSpPr/>
          <p:nvPr/>
        </p:nvSpPr>
        <p:spPr>
          <a:xfrm>
            <a:off x="8598253" y="5862217"/>
            <a:ext cx="3405099"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Mitigation?</a:t>
            </a:r>
            <a:endPar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116247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8281358" cy="583660"/>
          </a:xfrm>
        </p:spPr>
        <p:txBody>
          <a:bodyPr>
            <a:normAutofit/>
          </a:bodyPr>
          <a:lstStyle/>
          <a:p>
            <a:r>
              <a:rPr lang="en-US" sz="3200" dirty="0"/>
              <a:t>Web Server – Application Attacks</a:t>
            </a:r>
            <a:endParaRPr lang="en-GB" sz="3200" dirty="0"/>
          </a:p>
        </p:txBody>
      </p:sp>
      <p:sp>
        <p:nvSpPr>
          <p:cNvPr id="7" name="TextBox 6">
            <a:extLst>
              <a:ext uri="{FF2B5EF4-FFF2-40B4-BE49-F238E27FC236}">
                <a16:creationId xmlns:a16="http://schemas.microsoft.com/office/drawing/2014/main" id="{A598EB93-EFB3-0E1A-F3E0-F26A6E980648}"/>
              </a:ext>
            </a:extLst>
          </p:cNvPr>
          <p:cNvSpPr txBox="1"/>
          <p:nvPr/>
        </p:nvSpPr>
        <p:spPr>
          <a:xfrm>
            <a:off x="93600" y="583661"/>
            <a:ext cx="11231592" cy="5262979"/>
          </a:xfrm>
          <a:prstGeom prst="rect">
            <a:avLst/>
          </a:prstGeom>
          <a:noFill/>
        </p:spPr>
        <p:txBody>
          <a:bodyPr wrap="square">
            <a:spAutoFit/>
          </a:bodyPr>
          <a:lstStyle/>
          <a:p>
            <a:pPr marL="449263" indent="-449263" algn="just">
              <a:buBlip>
                <a:blip r:embed="rId3">
                  <a:extLst>
                    <a:ext uri="{96DAC541-7B7A-43D3-8B79-37D633B846F1}">
                      <asvg:svgBlip xmlns:asvg="http://schemas.microsoft.com/office/drawing/2016/SVG/main" r:embed="rId4"/>
                    </a:ext>
                  </a:extLst>
                </a:blip>
              </a:buBlip>
            </a:pPr>
            <a:r>
              <a:rPr lang="en-US" sz="2800" dirty="0"/>
              <a:t>Parameter/Form Tampering</a:t>
            </a:r>
          </a:p>
          <a:p>
            <a:pPr marL="449263" indent="-449263" algn="just">
              <a:buBlip>
                <a:blip r:embed="rId3">
                  <a:extLst>
                    <a:ext uri="{96DAC541-7B7A-43D3-8B79-37D633B846F1}">
                      <asvg:svgBlip xmlns:asvg="http://schemas.microsoft.com/office/drawing/2016/SVG/main" r:embed="rId4"/>
                    </a:ext>
                  </a:extLst>
                </a:blip>
              </a:buBlip>
            </a:pPr>
            <a:r>
              <a:rPr lang="en-US" sz="2800" dirty="0"/>
              <a:t>Cookie Tampering</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Unvalidated Input and File Injection Attacks</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Session Hijacking</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SQL Injection Attacks</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Directory Traversal</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Denial-of-Service (DoS) Attack</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Cross-Site Scripting (XSS) Attacks</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Buffer Overflow Attacks</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Cross-Site Request Forgery (CSRF) Attack</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Command Injection Attack</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Source Code Disclosure</a:t>
            </a:r>
          </a:p>
        </p:txBody>
      </p:sp>
    </p:spTree>
    <p:extLst>
      <p:ext uri="{BB962C8B-B14F-4D97-AF65-F5344CB8AC3E}">
        <p14:creationId xmlns:p14="http://schemas.microsoft.com/office/powerpoint/2010/main" val="13476385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8281358" cy="583660"/>
          </a:xfrm>
        </p:spPr>
        <p:txBody>
          <a:bodyPr>
            <a:normAutofit/>
          </a:bodyPr>
          <a:lstStyle/>
          <a:p>
            <a:r>
              <a:rPr lang="en-US" sz="3200" dirty="0"/>
              <a:t>Web Server – Attack Methodology</a:t>
            </a:r>
            <a:endParaRPr lang="en-GB" sz="3200" dirty="0"/>
          </a:p>
        </p:txBody>
      </p:sp>
      <p:sp>
        <p:nvSpPr>
          <p:cNvPr id="7" name="TextBox 6">
            <a:extLst>
              <a:ext uri="{FF2B5EF4-FFF2-40B4-BE49-F238E27FC236}">
                <a16:creationId xmlns:a16="http://schemas.microsoft.com/office/drawing/2014/main" id="{A598EB93-EFB3-0E1A-F3E0-F26A6E980648}"/>
              </a:ext>
            </a:extLst>
          </p:cNvPr>
          <p:cNvSpPr txBox="1"/>
          <p:nvPr/>
        </p:nvSpPr>
        <p:spPr>
          <a:xfrm>
            <a:off x="93600" y="583661"/>
            <a:ext cx="11231592" cy="3539430"/>
          </a:xfrm>
          <a:prstGeom prst="rect">
            <a:avLst/>
          </a:prstGeom>
          <a:noFill/>
        </p:spPr>
        <p:txBody>
          <a:bodyPr wrap="square">
            <a:spAutoFit/>
          </a:bodyPr>
          <a:lstStyle/>
          <a:p>
            <a:pPr marL="449263" indent="-449263" algn="just">
              <a:buBlip>
                <a:blip r:embed="rId3">
                  <a:extLst>
                    <a:ext uri="{96DAC541-7B7A-43D3-8B79-37D633B846F1}">
                      <asvg:svgBlip xmlns:asvg="http://schemas.microsoft.com/office/drawing/2016/SVG/main" r:embed="rId4"/>
                    </a:ext>
                  </a:extLst>
                </a:blip>
              </a:buBlip>
            </a:pPr>
            <a:r>
              <a:rPr lang="en-US" sz="2800" dirty="0"/>
              <a:t>Information Gathering</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Web Server Footprinting</a:t>
            </a:r>
          </a:p>
          <a:p>
            <a:pPr marL="449263" indent="-449263" algn="just">
              <a:buBlip>
                <a:blip r:embed="rId3">
                  <a:extLst>
                    <a:ext uri="{96DAC541-7B7A-43D3-8B79-37D633B846F1}">
                      <asvg:svgBlip xmlns:asvg="http://schemas.microsoft.com/office/drawing/2016/SVG/main" r:embed="rId4"/>
                    </a:ext>
                  </a:extLst>
                </a:blip>
              </a:buBlip>
            </a:pPr>
            <a:r>
              <a:rPr lang="en-US" sz="2800" dirty="0"/>
              <a:t>Website Mirroring</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Vulnerability Scanning</a:t>
            </a:r>
          </a:p>
          <a:p>
            <a:pPr marL="449263" indent="-449263" algn="just">
              <a:buBlip>
                <a:blip r:embed="rId3">
                  <a:extLst>
                    <a:ext uri="{96DAC541-7B7A-43D3-8B79-37D633B846F1}">
                      <asvg:svgBlip xmlns:asvg="http://schemas.microsoft.com/office/drawing/2016/SVG/main" r:embed="rId4"/>
                    </a:ext>
                  </a:extLst>
                </a:blip>
              </a:buBlip>
            </a:pPr>
            <a:r>
              <a:rPr lang="en-US" sz="2800" dirty="0"/>
              <a:t>Session Hijacking</a:t>
            </a:r>
          </a:p>
          <a:p>
            <a:pPr marL="449263" indent="-449263" algn="just">
              <a:buBlip>
                <a:blip r:embed="rId3">
                  <a:extLst>
                    <a:ext uri="{96DAC541-7B7A-43D3-8B79-37D633B846F1}">
                      <asvg:svgBlip xmlns:asvg="http://schemas.microsoft.com/office/drawing/2016/SVG/main" r:embed="rId4"/>
                    </a:ext>
                  </a:extLst>
                </a:blip>
              </a:buBlip>
            </a:pPr>
            <a:r>
              <a:rPr lang="en-US" sz="2800" b="0" kern="1200" dirty="0">
                <a:solidFill>
                  <a:schemeClr val="tx1"/>
                </a:solidFill>
                <a:latin typeface="+mn-lt"/>
                <a:ea typeface="+mn-ea"/>
                <a:cs typeface="+mn-cs"/>
              </a:rPr>
              <a:t>Web Server Pas</a:t>
            </a:r>
            <a:r>
              <a:rPr lang="en-US" sz="2800" dirty="0"/>
              <a:t>sword Hacking</a:t>
            </a:r>
            <a:endParaRPr lang="en-US" sz="2800" b="0" kern="1200" dirty="0">
              <a:solidFill>
                <a:schemeClr val="tx1"/>
              </a:solidFill>
              <a:latin typeface="+mn-lt"/>
              <a:ea typeface="+mn-ea"/>
              <a:cs typeface="+mn-cs"/>
            </a:endParaRPr>
          </a:p>
          <a:p>
            <a:pPr marL="449263" indent="-449263" algn="just">
              <a:buBlip>
                <a:blip r:embed="rId3">
                  <a:extLst>
                    <a:ext uri="{96DAC541-7B7A-43D3-8B79-37D633B846F1}">
                      <asvg:svgBlip xmlns:asvg="http://schemas.microsoft.com/office/drawing/2016/SVG/main" r:embed="rId4"/>
                    </a:ext>
                  </a:extLst>
                </a:blip>
              </a:buBlip>
            </a:pPr>
            <a:endParaRPr lang="en-US" sz="2800" b="0" kern="1200" dirty="0">
              <a:solidFill>
                <a:schemeClr val="tx1"/>
              </a:solidFill>
              <a:latin typeface="+mn-lt"/>
              <a:ea typeface="+mn-ea"/>
              <a:cs typeface="+mn-cs"/>
            </a:endParaRPr>
          </a:p>
          <a:p>
            <a:pPr marL="449263" indent="-449263" algn="just">
              <a:buBlip>
                <a:blip r:embed="rId3">
                  <a:extLst>
                    <a:ext uri="{96DAC541-7B7A-43D3-8B79-37D633B846F1}">
                      <asvg:svgBlip xmlns:asvg="http://schemas.microsoft.com/office/drawing/2016/SVG/main" r:embed="rId4"/>
                    </a:ext>
                  </a:extLst>
                </a:blip>
              </a:buBlip>
            </a:pPr>
            <a:endParaRPr lang="en-US" sz="2800" b="0" kern="1200" dirty="0">
              <a:solidFill>
                <a:schemeClr val="tx1"/>
              </a:solidFill>
              <a:latin typeface="+mn-lt"/>
              <a:ea typeface="+mn-ea"/>
              <a:cs typeface="+mn-cs"/>
            </a:endParaRPr>
          </a:p>
        </p:txBody>
      </p:sp>
    </p:spTree>
    <p:extLst>
      <p:ext uri="{BB962C8B-B14F-4D97-AF65-F5344CB8AC3E}">
        <p14:creationId xmlns:p14="http://schemas.microsoft.com/office/powerpoint/2010/main" val="955350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979C02-4D61-E65E-250D-A45DB9160588}"/>
              </a:ext>
            </a:extLst>
          </p:cNvPr>
          <p:cNvPicPr>
            <a:picLocks noChangeAspect="1"/>
          </p:cNvPicPr>
          <p:nvPr/>
        </p:nvPicPr>
        <p:blipFill>
          <a:blip r:embed="rId3"/>
          <a:stretch>
            <a:fillRect/>
          </a:stretch>
        </p:blipFill>
        <p:spPr>
          <a:xfrm>
            <a:off x="5871445" y="1332843"/>
            <a:ext cx="6320555" cy="4192314"/>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8281358" cy="583660"/>
          </a:xfrm>
        </p:spPr>
        <p:txBody>
          <a:bodyPr>
            <a:normAutofit/>
          </a:bodyPr>
          <a:lstStyle/>
          <a:p>
            <a:r>
              <a:rPr lang="en-US" sz="3200" dirty="0"/>
              <a:t>Web Server – Metasploit!!!</a:t>
            </a:r>
            <a:endParaRPr lang="en-GB" sz="3200" dirty="0"/>
          </a:p>
        </p:txBody>
      </p:sp>
      <p:sp>
        <p:nvSpPr>
          <p:cNvPr id="7" name="TextBox 6">
            <a:extLst>
              <a:ext uri="{FF2B5EF4-FFF2-40B4-BE49-F238E27FC236}">
                <a16:creationId xmlns:a16="http://schemas.microsoft.com/office/drawing/2014/main" id="{A598EB93-EFB3-0E1A-F3E0-F26A6E980648}"/>
              </a:ext>
            </a:extLst>
          </p:cNvPr>
          <p:cNvSpPr txBox="1"/>
          <p:nvPr/>
        </p:nvSpPr>
        <p:spPr>
          <a:xfrm>
            <a:off x="93600" y="583661"/>
            <a:ext cx="12098400" cy="3108543"/>
          </a:xfrm>
          <a:prstGeom prst="rect">
            <a:avLst/>
          </a:prstGeom>
          <a:noFill/>
        </p:spPr>
        <p:txBody>
          <a:bodyPr wrap="square">
            <a:spAutoFit/>
          </a:bodyPr>
          <a:lstStyle/>
          <a:p>
            <a:pPr marL="449263"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An attacker may use </a:t>
            </a:r>
          </a:p>
          <a:p>
            <a:pPr marL="906463" lvl="1"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Closed-loop vulnerability validation </a:t>
            </a:r>
          </a:p>
          <a:p>
            <a:pPr marL="906463" lvl="1"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Phishing simulations </a:t>
            </a:r>
          </a:p>
          <a:p>
            <a:pPr marL="906463" lvl="1"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Social engineering </a:t>
            </a:r>
          </a:p>
          <a:p>
            <a:pPr marL="906463" lvl="1"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Manual brute forcing </a:t>
            </a:r>
          </a:p>
          <a:p>
            <a:pPr marL="906463" lvl="1"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Manual exploitation </a:t>
            </a:r>
          </a:p>
          <a:p>
            <a:pPr marL="906463" lvl="1" indent="-449263" algn="just">
              <a:buBlip>
                <a:blip r:embed="rId4">
                  <a:extLst>
                    <a:ext uri="{96DAC541-7B7A-43D3-8B79-37D633B846F1}">
                      <asvg:svgBlip xmlns:asvg="http://schemas.microsoft.com/office/drawing/2016/SVG/main" r:embed="rId5"/>
                    </a:ext>
                  </a:extLst>
                </a:blip>
              </a:buBlip>
            </a:pPr>
            <a:r>
              <a:rPr lang="en-GB" sz="2800" b="0" kern="1200" dirty="0">
                <a:solidFill>
                  <a:schemeClr val="tx1"/>
                </a:solidFill>
                <a:latin typeface="+mn-lt"/>
                <a:ea typeface="+mn-ea"/>
                <a:cs typeface="+mn-cs"/>
              </a:rPr>
              <a:t>Evade-leading defensive solutions</a:t>
            </a:r>
          </a:p>
        </p:txBody>
      </p:sp>
    </p:spTree>
    <p:extLst>
      <p:ext uri="{BB962C8B-B14F-4D97-AF65-F5344CB8AC3E}">
        <p14:creationId xmlns:p14="http://schemas.microsoft.com/office/powerpoint/2010/main" val="36342729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979C02-4D61-E65E-250D-A45DB9160588}"/>
              </a:ext>
            </a:extLst>
          </p:cNvPr>
          <p:cNvPicPr>
            <a:picLocks noChangeAspect="1"/>
          </p:cNvPicPr>
          <p:nvPr/>
        </p:nvPicPr>
        <p:blipFill>
          <a:blip r:embed="rId3"/>
          <a:stretch>
            <a:fillRect/>
          </a:stretch>
        </p:blipFill>
        <p:spPr>
          <a:xfrm>
            <a:off x="5871445" y="1332843"/>
            <a:ext cx="6320555" cy="4192314"/>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8281358" cy="583660"/>
          </a:xfrm>
        </p:spPr>
        <p:txBody>
          <a:bodyPr>
            <a:normAutofit/>
          </a:bodyPr>
          <a:lstStyle/>
          <a:p>
            <a:r>
              <a:rPr lang="en-US" sz="3200" dirty="0"/>
              <a:t>Web Server – Metasploit!!!</a:t>
            </a:r>
            <a:endParaRPr lang="en-GB" sz="3200" dirty="0"/>
          </a:p>
        </p:txBody>
      </p:sp>
      <p:pic>
        <p:nvPicPr>
          <p:cNvPr id="5" name="Picture 4" descr="A blue and orange backpack&#10;&#10;Description automatically generated">
            <a:extLst>
              <a:ext uri="{FF2B5EF4-FFF2-40B4-BE49-F238E27FC236}">
                <a16:creationId xmlns:a16="http://schemas.microsoft.com/office/drawing/2014/main" id="{6F75E0BC-2DF1-04D0-38B8-5BC70CDDD51B}"/>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38407" y="3745691"/>
            <a:ext cx="899512" cy="865031"/>
          </a:xfrm>
          <a:prstGeom prst="rect">
            <a:avLst/>
          </a:prstGeom>
        </p:spPr>
      </p:pic>
      <p:pic>
        <p:nvPicPr>
          <p:cNvPr id="8" name="Graphic 7">
            <a:extLst>
              <a:ext uri="{FF2B5EF4-FFF2-40B4-BE49-F238E27FC236}">
                <a16:creationId xmlns:a16="http://schemas.microsoft.com/office/drawing/2014/main" id="{589E0285-1287-D561-1D3D-B7923D4A8BB5}"/>
              </a:ext>
            </a:extLst>
          </p:cNvPr>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 uri="{837473B0-CC2E-450A-ABE3-18F120FF3D39}">
                <a1611:picAttrSrcUrl xmlns:a1611="http://schemas.microsoft.com/office/drawing/2016/11/main" r:id="rId8"/>
              </a:ext>
            </a:extLst>
          </a:blip>
          <a:stretch>
            <a:fillRect/>
          </a:stretch>
        </p:blipFill>
        <p:spPr>
          <a:xfrm>
            <a:off x="568892" y="1690541"/>
            <a:ext cx="1459235" cy="2920181"/>
          </a:xfrm>
          <a:prstGeom prst="rect">
            <a:avLst/>
          </a:prstGeom>
        </p:spPr>
      </p:pic>
      <p:sp>
        <p:nvSpPr>
          <p:cNvPr id="9" name="Rectangle 8">
            <a:extLst>
              <a:ext uri="{FF2B5EF4-FFF2-40B4-BE49-F238E27FC236}">
                <a16:creationId xmlns:a16="http://schemas.microsoft.com/office/drawing/2014/main" id="{686FFAE2-C30E-0630-291D-5D269117CE27}"/>
              </a:ext>
            </a:extLst>
          </p:cNvPr>
          <p:cNvSpPr/>
          <p:nvPr/>
        </p:nvSpPr>
        <p:spPr>
          <a:xfrm>
            <a:off x="1563188" y="1729606"/>
            <a:ext cx="3843873"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Exploit with a Payload</a:t>
            </a:r>
          </a:p>
        </p:txBody>
      </p:sp>
      <p:sp>
        <p:nvSpPr>
          <p:cNvPr id="10" name="Rectangle 9">
            <a:extLst>
              <a:ext uri="{FF2B5EF4-FFF2-40B4-BE49-F238E27FC236}">
                <a16:creationId xmlns:a16="http://schemas.microsoft.com/office/drawing/2014/main" id="{FC99FA01-8369-E5C0-0622-5C4C652EBD6E}"/>
              </a:ext>
            </a:extLst>
          </p:cNvPr>
          <p:cNvSpPr/>
          <p:nvPr/>
        </p:nvSpPr>
        <p:spPr>
          <a:xfrm>
            <a:off x="2418814" y="3136612"/>
            <a:ext cx="3211713" cy="584775"/>
          </a:xfrm>
          <a:prstGeom prst="rect">
            <a:avLst/>
          </a:prstGeom>
          <a:noFill/>
        </p:spPr>
        <p:txBody>
          <a:bodyPr wrap="none" lIns="91440" tIns="45720" rIns="91440" bIns="45720">
            <a:spAutoFit/>
          </a:bodyPr>
          <a:lstStyle/>
          <a:p>
            <a:pPr algn="ctr"/>
            <a:r>
              <a:rPr lang="en-US" sz="3200" b="0" cap="none" spc="0" dirty="0">
                <a:ln w="0"/>
                <a:solidFill>
                  <a:schemeClr val="tx1"/>
                </a:solidFill>
                <a:effectLst>
                  <a:outerShdw blurRad="38100" dist="19050" dir="2700000" algn="tl" rotWithShape="0">
                    <a:schemeClr val="dk1">
                      <a:alpha val="40000"/>
                    </a:schemeClr>
                  </a:outerShdw>
                </a:effectLst>
              </a:rPr>
              <a:t>Drops the Payload</a:t>
            </a:r>
          </a:p>
        </p:txBody>
      </p:sp>
      <p:sp>
        <p:nvSpPr>
          <p:cNvPr id="11" name="Rectangle 10">
            <a:extLst>
              <a:ext uri="{FF2B5EF4-FFF2-40B4-BE49-F238E27FC236}">
                <a16:creationId xmlns:a16="http://schemas.microsoft.com/office/drawing/2014/main" id="{6A216ABE-2ACC-5167-7154-2EE2524E88BA}"/>
              </a:ext>
            </a:extLst>
          </p:cNvPr>
          <p:cNvSpPr/>
          <p:nvPr/>
        </p:nvSpPr>
        <p:spPr>
          <a:xfrm>
            <a:off x="3076277" y="3855970"/>
            <a:ext cx="1141762" cy="461665"/>
          </a:xfrm>
          <a:prstGeom prst="rect">
            <a:avLst/>
          </a:prstGeom>
          <a:noFill/>
        </p:spPr>
        <p:txBody>
          <a:bodyPr wrap="square" lIns="91440" tIns="45720" rIns="91440" bIns="45720">
            <a:spAutoFit/>
          </a:bodyPr>
          <a:lstStyle/>
          <a:p>
            <a:pPr algn="ctr"/>
            <a:r>
              <a:rPr lang="en-US" sz="2400" b="0" cap="none" spc="0" dirty="0">
                <a:ln w="0"/>
                <a:solidFill>
                  <a:schemeClr val="tx1"/>
                </a:solidFill>
                <a:effectLst>
                  <a:outerShdw blurRad="38100" dist="19050" dir="2700000" algn="tl" rotWithShape="0">
                    <a:schemeClr val="dk1">
                      <a:alpha val="40000"/>
                    </a:schemeClr>
                  </a:outerShdw>
                </a:effectLst>
              </a:rPr>
              <a:t>Singles</a:t>
            </a:r>
          </a:p>
        </p:txBody>
      </p:sp>
      <p:sp>
        <p:nvSpPr>
          <p:cNvPr id="14" name="Rectangle 13">
            <a:extLst>
              <a:ext uri="{FF2B5EF4-FFF2-40B4-BE49-F238E27FC236}">
                <a16:creationId xmlns:a16="http://schemas.microsoft.com/office/drawing/2014/main" id="{BBA9E76B-A303-ECB1-E521-D427A0651A57}"/>
              </a:ext>
            </a:extLst>
          </p:cNvPr>
          <p:cNvSpPr/>
          <p:nvPr/>
        </p:nvSpPr>
        <p:spPr>
          <a:xfrm>
            <a:off x="3485124" y="4405667"/>
            <a:ext cx="1141762" cy="461665"/>
          </a:xfrm>
          <a:prstGeom prst="rect">
            <a:avLst/>
          </a:prstGeom>
          <a:noFill/>
        </p:spPr>
        <p:txBody>
          <a:bodyPr wrap="square" lIns="91440" tIns="45720" rIns="91440" bIns="45720">
            <a:spAutoFit/>
          </a:bodyPr>
          <a:lstStyle/>
          <a:p>
            <a:pPr algn="ctr"/>
            <a:r>
              <a:rPr lang="en-US" sz="2400" dirty="0">
                <a:ln w="0"/>
                <a:effectLst>
                  <a:outerShdw blurRad="38100" dist="19050" dir="2700000" algn="tl" rotWithShape="0">
                    <a:schemeClr val="dk1">
                      <a:alpha val="40000"/>
                    </a:schemeClr>
                  </a:outerShdw>
                </a:effectLst>
              </a:rPr>
              <a:t>Stagers</a:t>
            </a:r>
          </a:p>
        </p:txBody>
      </p:sp>
      <p:sp>
        <p:nvSpPr>
          <p:cNvPr id="15" name="Rectangle 14">
            <a:extLst>
              <a:ext uri="{FF2B5EF4-FFF2-40B4-BE49-F238E27FC236}">
                <a16:creationId xmlns:a16="http://schemas.microsoft.com/office/drawing/2014/main" id="{CC573AA5-8A79-2CB7-E8DE-D14DB8194A4A}"/>
              </a:ext>
            </a:extLst>
          </p:cNvPr>
          <p:cNvSpPr/>
          <p:nvPr/>
        </p:nvSpPr>
        <p:spPr>
          <a:xfrm>
            <a:off x="3961206" y="5001915"/>
            <a:ext cx="1141762" cy="461665"/>
          </a:xfrm>
          <a:prstGeom prst="rect">
            <a:avLst/>
          </a:prstGeom>
          <a:noFill/>
        </p:spPr>
        <p:txBody>
          <a:bodyPr wrap="square" lIns="91440" tIns="45720" rIns="91440" bIns="45720">
            <a:spAutoFit/>
          </a:bodyPr>
          <a:lstStyle/>
          <a:p>
            <a:pPr algn="ctr"/>
            <a:r>
              <a:rPr lang="en-US" sz="2400" dirty="0">
                <a:ln w="0"/>
                <a:effectLst>
                  <a:outerShdw blurRad="38100" dist="19050" dir="2700000" algn="tl" rotWithShape="0">
                    <a:schemeClr val="dk1">
                      <a:alpha val="40000"/>
                    </a:schemeClr>
                  </a:outerShdw>
                </a:effectLst>
              </a:rPr>
              <a:t>Stages</a:t>
            </a:r>
          </a:p>
        </p:txBody>
      </p:sp>
    </p:spTree>
    <p:extLst>
      <p:ext uri="{BB962C8B-B14F-4D97-AF65-F5344CB8AC3E}">
        <p14:creationId xmlns:p14="http://schemas.microsoft.com/office/powerpoint/2010/main" val="1677642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500" fill="hold"/>
                                        <p:tgtEl>
                                          <p:spTgt spid="9"/>
                                        </p:tgtEl>
                                        <p:attrNameLst>
                                          <p:attrName>ppt_x</p:attrName>
                                        </p:attrNameLst>
                                      </p:cBhvr>
                                      <p:tavLst>
                                        <p:tav tm="0">
                                          <p:val>
                                            <p:strVal val="0-#ppt_w/2"/>
                                          </p:val>
                                        </p:tav>
                                        <p:tav tm="100000">
                                          <p:val>
                                            <p:strVal val="#ppt_x"/>
                                          </p:val>
                                        </p:tav>
                                      </p:tavLst>
                                    </p:anim>
                                    <p:anim calcmode="lin" valueType="num">
                                      <p:cBhvr additive="base">
                                        <p:cTn id="13"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7"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7"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 calcmode="lin" valueType="num">
                                      <p:cBhvr additive="base">
                                        <p:cTn id="32" dur="500" fill="hold"/>
                                        <p:tgtEl>
                                          <p:spTgt spid="11"/>
                                        </p:tgtEl>
                                        <p:attrNameLst>
                                          <p:attrName>ppt_x</p:attrName>
                                        </p:attrNameLst>
                                      </p:cBhvr>
                                      <p:tavLst>
                                        <p:tav tm="0">
                                          <p:val>
                                            <p:strVal val="0-#ppt_w/2"/>
                                          </p:val>
                                        </p:tav>
                                        <p:tav tm="100000">
                                          <p:val>
                                            <p:strVal val="#ppt_x"/>
                                          </p:val>
                                        </p:tav>
                                      </p:tavLst>
                                    </p:anim>
                                    <p:anim calcmode="lin" valueType="num">
                                      <p:cBhvr additive="base">
                                        <p:cTn id="33"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 calcmode="lin" valueType="num">
                                      <p:cBhvr additive="base">
                                        <p:cTn id="38" dur="500" fill="hold"/>
                                        <p:tgtEl>
                                          <p:spTgt spid="14"/>
                                        </p:tgtEl>
                                        <p:attrNameLst>
                                          <p:attrName>ppt_x</p:attrName>
                                        </p:attrNameLst>
                                      </p:cBhvr>
                                      <p:tavLst>
                                        <p:tav tm="0">
                                          <p:val>
                                            <p:strVal val="0-#ppt_w/2"/>
                                          </p:val>
                                        </p:tav>
                                        <p:tav tm="100000">
                                          <p:val>
                                            <p:strVal val="#ppt_x"/>
                                          </p:val>
                                        </p:tav>
                                      </p:tavLst>
                                    </p:anim>
                                    <p:anim calcmode="lin" valueType="num">
                                      <p:cBhvr additive="base">
                                        <p:cTn id="39"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8"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 calcmode="lin" valueType="num">
                                      <p:cBhvr additive="base">
                                        <p:cTn id="44" dur="500" fill="hold"/>
                                        <p:tgtEl>
                                          <p:spTgt spid="15"/>
                                        </p:tgtEl>
                                        <p:attrNameLst>
                                          <p:attrName>ppt_x</p:attrName>
                                        </p:attrNameLst>
                                      </p:cBhvr>
                                      <p:tavLst>
                                        <p:tav tm="0">
                                          <p:val>
                                            <p:strVal val="0-#ppt_w/2"/>
                                          </p:val>
                                        </p:tav>
                                        <p:tav tm="100000">
                                          <p:val>
                                            <p:strVal val="#ppt_x"/>
                                          </p:val>
                                        </p:tav>
                                      </p:tavLst>
                                    </p:anim>
                                    <p:anim calcmode="lin" valueType="num">
                                      <p:cBhvr additive="base">
                                        <p:cTn id="45"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4" grpId="0"/>
      <p:bldP spid="1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8281358" cy="583660"/>
          </a:xfrm>
        </p:spPr>
        <p:txBody>
          <a:bodyPr>
            <a:normAutofit/>
          </a:bodyPr>
          <a:lstStyle/>
          <a:p>
            <a:r>
              <a:rPr lang="en-US" sz="3200" dirty="0"/>
              <a:t>Web Server – Metasploit!!!</a:t>
            </a:r>
            <a:endParaRPr lang="en-GB" sz="3200" dirty="0"/>
          </a:p>
        </p:txBody>
      </p:sp>
      <p:sp>
        <p:nvSpPr>
          <p:cNvPr id="7" name="TextBox 6">
            <a:extLst>
              <a:ext uri="{FF2B5EF4-FFF2-40B4-BE49-F238E27FC236}">
                <a16:creationId xmlns:a16="http://schemas.microsoft.com/office/drawing/2014/main" id="{A598EB93-EFB3-0E1A-F3E0-F26A6E980648}"/>
              </a:ext>
            </a:extLst>
          </p:cNvPr>
          <p:cNvSpPr txBox="1"/>
          <p:nvPr/>
        </p:nvSpPr>
        <p:spPr>
          <a:xfrm>
            <a:off x="93600" y="583661"/>
            <a:ext cx="11825131" cy="5262979"/>
          </a:xfrm>
          <a:prstGeom prst="rect">
            <a:avLst/>
          </a:prstGeom>
          <a:noFill/>
        </p:spPr>
        <p:txBody>
          <a:bodyPr wrap="square">
            <a:spAutoFit/>
          </a:bodyPr>
          <a:lstStyle/>
          <a:p>
            <a:pPr marL="449263"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Metasploit enables pen testers </a:t>
            </a:r>
          </a:p>
          <a:p>
            <a:pPr marL="906463" lvl="1"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Quickly complete pen-test assignments by automating repetitive tasks and leveraging multi-level attacks</a:t>
            </a:r>
          </a:p>
          <a:p>
            <a:pPr marL="906463" lvl="1" indent="-449263" algn="just">
              <a:buBlip>
                <a:blip r:embed="rId3">
                  <a:extLst>
                    <a:ext uri="{96DAC541-7B7A-43D3-8B79-37D633B846F1}">
                      <asvg:svgBlip xmlns:asvg="http://schemas.microsoft.com/office/drawing/2016/SVG/main" r:embed="rId4"/>
                    </a:ext>
                  </a:extLst>
                </a:blip>
              </a:buBlip>
            </a:pPr>
            <a:endParaRPr lang="en-GB" sz="2800" b="0" kern="1200" dirty="0">
              <a:solidFill>
                <a:schemeClr val="tx1"/>
              </a:solidFill>
              <a:latin typeface="+mn-lt"/>
              <a:ea typeface="+mn-ea"/>
              <a:cs typeface="+mn-cs"/>
            </a:endParaRPr>
          </a:p>
          <a:p>
            <a:pPr marL="906463" lvl="1"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Assess the security of web applications, network and endpoint systems, as well as email users</a:t>
            </a:r>
          </a:p>
          <a:p>
            <a:pPr marL="906463" lvl="1" indent="-449263" algn="just">
              <a:buBlip>
                <a:blip r:embed="rId3">
                  <a:extLst>
                    <a:ext uri="{96DAC541-7B7A-43D3-8B79-37D633B846F1}">
                      <asvg:svgBlip xmlns:asvg="http://schemas.microsoft.com/office/drawing/2016/SVG/main" r:embed="rId4"/>
                    </a:ext>
                  </a:extLst>
                </a:blip>
              </a:buBlip>
            </a:pPr>
            <a:endParaRPr lang="en-GB" sz="2800" b="0" kern="1200" dirty="0">
              <a:solidFill>
                <a:schemeClr val="tx1"/>
              </a:solidFill>
              <a:latin typeface="+mn-lt"/>
              <a:ea typeface="+mn-ea"/>
              <a:cs typeface="+mn-cs"/>
            </a:endParaRPr>
          </a:p>
          <a:p>
            <a:pPr marL="906463" lvl="1"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Tunnel any traffic through compromised targets to pivot deep into a network </a:t>
            </a:r>
          </a:p>
          <a:p>
            <a:pPr marL="906463" lvl="1" indent="-449263" algn="just">
              <a:buBlip>
                <a:blip r:embed="rId3">
                  <a:extLst>
                    <a:ext uri="{96DAC541-7B7A-43D3-8B79-37D633B846F1}">
                      <asvg:svgBlip xmlns:asvg="http://schemas.microsoft.com/office/drawing/2016/SVG/main" r:embed="rId4"/>
                    </a:ext>
                  </a:extLst>
                </a:blip>
              </a:buBlip>
            </a:pPr>
            <a:endParaRPr lang="en-GB" sz="2800" b="0" kern="1200" dirty="0">
              <a:solidFill>
                <a:schemeClr val="tx1"/>
              </a:solidFill>
              <a:latin typeface="+mn-lt"/>
              <a:ea typeface="+mn-ea"/>
              <a:cs typeface="+mn-cs"/>
            </a:endParaRPr>
          </a:p>
          <a:p>
            <a:pPr marL="906463" lvl="1" indent="-449263" algn="just">
              <a:buBlip>
                <a:blip r:embed="rId3">
                  <a:extLst>
                    <a:ext uri="{96DAC541-7B7A-43D3-8B79-37D633B846F1}">
                      <asvg:svgBlip xmlns:asvg="http://schemas.microsoft.com/office/drawing/2016/SVG/main" r:embed="rId4"/>
                    </a:ext>
                  </a:extLst>
                </a:blip>
              </a:buBlip>
            </a:pPr>
            <a:r>
              <a:rPr lang="en-GB" sz="2800" b="0" kern="1200" dirty="0">
                <a:solidFill>
                  <a:schemeClr val="tx1"/>
                </a:solidFill>
                <a:latin typeface="+mn-lt"/>
                <a:ea typeface="+mn-ea"/>
                <a:cs typeface="+mn-cs"/>
              </a:rPr>
              <a:t>Customize the content and template of executive, audit, and technical reports</a:t>
            </a:r>
          </a:p>
        </p:txBody>
      </p:sp>
    </p:spTree>
    <p:extLst>
      <p:ext uri="{BB962C8B-B14F-4D97-AF65-F5344CB8AC3E}">
        <p14:creationId xmlns:p14="http://schemas.microsoft.com/office/powerpoint/2010/main" val="31922414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people sitting at tables in a room&#10;&#10;Description automatically generated">
            <a:extLst>
              <a:ext uri="{FF2B5EF4-FFF2-40B4-BE49-F238E27FC236}">
                <a16:creationId xmlns:a16="http://schemas.microsoft.com/office/drawing/2014/main" id="{31B3AE1E-4E17-0E33-01FF-BBD989BFEF42}"/>
              </a:ext>
            </a:extLst>
          </p:cNvPr>
          <p:cNvPicPr>
            <a:picLocks noChangeAspect="1"/>
          </p:cNvPicPr>
          <p:nvPr/>
        </p:nvPicPr>
        <p:blipFill rotWithShape="1">
          <a:blip r:embed="rId3" cstate="print">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solidFill>
                  <a:srgbClr val="FFFFFF"/>
                </a:solidFill>
              </a:rPr>
              <a:t>Countermeasures!!!</a:t>
            </a:r>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838200" y="1825625"/>
            <a:ext cx="10515600" cy="4351338"/>
          </a:xfrm>
        </p:spPr>
        <p:txBody>
          <a:bodyPr vert="horz" lIns="91440" tIns="45720" rIns="91440" bIns="45720" rtlCol="0">
            <a:normAutofit/>
          </a:bodyPr>
          <a:lstStyle/>
          <a:p>
            <a:pPr marL="0" indent="0" algn="just">
              <a:buNone/>
            </a:pPr>
            <a:r>
              <a:rPr lang="en-US" dirty="0">
                <a:solidFill>
                  <a:srgbClr val="FFFFFF"/>
                </a:solidFill>
              </a:rPr>
              <a:t>As a team, discuss about the countermeasures – to keep the webservers secured.</a:t>
            </a:r>
          </a:p>
          <a:p>
            <a:pPr marL="1354138" lvl="1" indent="-534988" algn="just">
              <a:buFont typeface="Wingdings" panose="05000000000000000000" pitchFamily="2" charset="2"/>
              <a:buChar char="Ø"/>
            </a:pPr>
            <a:r>
              <a:rPr lang="en-US" dirty="0">
                <a:solidFill>
                  <a:srgbClr val="FFFFFF"/>
                </a:solidFill>
              </a:rPr>
              <a:t>Brief your countermeasures to secure web servers (one countermeasure per team – must be different from another team. So, talk before you proceed)</a:t>
            </a:r>
          </a:p>
          <a:p>
            <a:pPr marL="1354138" lvl="1" indent="-534988" algn="just">
              <a:buFont typeface="Wingdings" panose="05000000000000000000" pitchFamily="2" charset="2"/>
              <a:buChar char="Ø"/>
            </a:pPr>
            <a:r>
              <a:rPr lang="en-US" dirty="0">
                <a:solidFill>
                  <a:srgbClr val="FFFFFF"/>
                </a:solidFill>
              </a:rPr>
              <a:t>Discuss the tools and techniques</a:t>
            </a:r>
          </a:p>
          <a:p>
            <a:pPr marL="1354138" lvl="1" indent="-534988" algn="just">
              <a:buFont typeface="Wingdings" panose="05000000000000000000" pitchFamily="2" charset="2"/>
              <a:buChar char="Ø"/>
            </a:pPr>
            <a:r>
              <a:rPr lang="en-US" dirty="0">
                <a:solidFill>
                  <a:srgbClr val="FFFFFF"/>
                </a:solidFill>
              </a:rPr>
              <a:t>Discuss various methods to detect web server attacks</a:t>
            </a:r>
          </a:p>
          <a:p>
            <a:pPr marL="1354138" lvl="1" indent="-534988" algn="just">
              <a:buFont typeface="Wingdings" panose="05000000000000000000" pitchFamily="2" charset="2"/>
              <a:buChar char="Ø"/>
            </a:pPr>
            <a:r>
              <a:rPr lang="en-US" dirty="0">
                <a:solidFill>
                  <a:srgbClr val="FFFFFF"/>
                </a:solidFill>
              </a:rPr>
              <a:t>Countermeasures</a:t>
            </a:r>
          </a:p>
          <a:p>
            <a:pPr marL="1354138" lvl="1" indent="-534988" algn="just">
              <a:buFont typeface="Wingdings" panose="05000000000000000000" pitchFamily="2" charset="2"/>
              <a:buChar char="Ø"/>
            </a:pPr>
            <a:r>
              <a:rPr lang="en-US" dirty="0">
                <a:solidFill>
                  <a:srgbClr val="FFFFFF"/>
                </a:solidFill>
              </a:rPr>
              <a:t>Defense Techniques</a:t>
            </a:r>
          </a:p>
        </p:txBody>
      </p:sp>
    </p:spTree>
    <p:extLst>
      <p:ext uri="{BB962C8B-B14F-4D97-AF65-F5344CB8AC3E}">
        <p14:creationId xmlns:p14="http://schemas.microsoft.com/office/powerpoint/2010/main" val="42031081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435970" cy="583660"/>
          </a:xfrm>
        </p:spPr>
        <p:txBody>
          <a:bodyPr>
            <a:normAutofit/>
          </a:bodyPr>
          <a:lstStyle/>
          <a:p>
            <a:r>
              <a:rPr lang="en-US" sz="3200" dirty="0"/>
              <a:t>Defending Web Servers </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580726"/>
            <a:ext cx="12192001"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Ports – Monitor all ports on the web servers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800" dirty="0">
                <a:solidFill>
                  <a:srgbClr val="333333"/>
                </a:solidFill>
                <a:latin typeface="Calibri"/>
                <a:cs typeface="Calibri"/>
              </a:rPr>
              <a:t>Server Certificates – Ensures security and are signed by a trusted authority</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the </a:t>
            </a:r>
            <a:r>
              <a:rPr lang="en-GB" sz="2400" u="sng" dirty="0">
                <a:solidFill>
                  <a:srgbClr val="333333"/>
                </a:solidFill>
                <a:latin typeface="Calibri"/>
                <a:cs typeface="Calibri"/>
              </a:rPr>
              <a:t>direct validation </a:t>
            </a:r>
            <a:r>
              <a:rPr lang="en-GB" sz="2400" dirty="0">
                <a:solidFill>
                  <a:srgbClr val="333333"/>
                </a:solidFill>
                <a:latin typeface="Calibri"/>
                <a:cs typeface="Calibri"/>
              </a:rPr>
              <a:t>of certificates. </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a novel protocol that </a:t>
            </a:r>
            <a:r>
              <a:rPr lang="en-GB" sz="2400" u="sng" dirty="0">
                <a:solidFill>
                  <a:srgbClr val="333333"/>
                </a:solidFill>
                <a:latin typeface="Calibri"/>
                <a:cs typeface="Calibri"/>
              </a:rPr>
              <a:t>does not depend on third parties </a:t>
            </a:r>
            <a:r>
              <a:rPr lang="en-GB" sz="2400" dirty="0">
                <a:solidFill>
                  <a:srgbClr val="333333"/>
                </a:solidFill>
                <a:latin typeface="Calibri"/>
                <a:cs typeface="Calibri"/>
              </a:rPr>
              <a:t>for certificate validation.</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Allow domains to </a:t>
            </a:r>
            <a:r>
              <a:rPr lang="en-GB" sz="2400" u="sng" dirty="0">
                <a:solidFill>
                  <a:srgbClr val="333333"/>
                </a:solidFill>
                <a:latin typeface="Calibri"/>
                <a:cs typeface="Calibri"/>
              </a:rPr>
              <a:t>directly and securely examine their certificates </a:t>
            </a:r>
            <a:r>
              <a:rPr lang="en-GB" sz="2400" dirty="0">
                <a:solidFill>
                  <a:srgbClr val="333333"/>
                </a:solidFill>
                <a:latin typeface="Calibri"/>
                <a:cs typeface="Calibri"/>
              </a:rPr>
              <a:t>by using previously established user authentication credentials.</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a </a:t>
            </a:r>
            <a:r>
              <a:rPr lang="en-GB" sz="2400" u="sng" dirty="0">
                <a:solidFill>
                  <a:srgbClr val="333333"/>
                </a:solidFill>
                <a:latin typeface="Calibri"/>
                <a:cs typeface="Calibri"/>
              </a:rPr>
              <a:t>robust cryptographic construction</a:t>
            </a:r>
            <a:r>
              <a:rPr lang="en-GB" sz="2400" dirty="0">
                <a:solidFill>
                  <a:srgbClr val="333333"/>
                </a:solidFill>
                <a:latin typeface="Calibri"/>
                <a:cs typeface="Calibri"/>
              </a:rPr>
              <a:t> that enhances server identity validation and resolves the limitations of third-party solutions.</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Ensure that the certificate </a:t>
            </a:r>
            <a:r>
              <a:rPr lang="en-GB" sz="2400" u="sng" dirty="0">
                <a:solidFill>
                  <a:srgbClr val="333333"/>
                </a:solidFill>
                <a:latin typeface="Calibri"/>
                <a:cs typeface="Calibri"/>
              </a:rPr>
              <a:t>data ranges are valid</a:t>
            </a:r>
            <a:r>
              <a:rPr lang="en-GB" sz="2400" dirty="0">
                <a:solidFill>
                  <a:srgbClr val="333333"/>
                </a:solidFill>
                <a:latin typeface="Calibri"/>
                <a:cs typeface="Calibri"/>
              </a:rPr>
              <a:t> and that certificates are </a:t>
            </a:r>
            <a:r>
              <a:rPr lang="en-GB" sz="2400" u="sng" dirty="0">
                <a:solidFill>
                  <a:srgbClr val="333333"/>
                </a:solidFill>
                <a:latin typeface="Calibri"/>
                <a:cs typeface="Calibri"/>
              </a:rPr>
              <a:t>used for their intended purpose</a:t>
            </a:r>
            <a:r>
              <a:rPr lang="en-GB" sz="2400" dirty="0">
                <a:solidFill>
                  <a:srgbClr val="333333"/>
                </a:solidFill>
                <a:latin typeface="Calibri"/>
                <a:cs typeface="Calibri"/>
              </a:rPr>
              <a:t>.</a:t>
            </a:r>
          </a:p>
          <a:p>
            <a:pPr marL="906463" lvl="2"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Ensure that the </a:t>
            </a:r>
            <a:r>
              <a:rPr lang="en-GB" sz="2400" u="sng" dirty="0">
                <a:solidFill>
                  <a:srgbClr val="333333"/>
                </a:solidFill>
                <a:latin typeface="Calibri"/>
                <a:cs typeface="Calibri"/>
              </a:rPr>
              <a:t>certificate has not been revoked</a:t>
            </a:r>
            <a:r>
              <a:rPr lang="en-GB" sz="2400" dirty="0">
                <a:solidFill>
                  <a:srgbClr val="333333"/>
                </a:solidFill>
                <a:latin typeface="Calibri"/>
                <a:cs typeface="Calibri"/>
              </a:rPr>
              <a:t> and that the certificate’s </a:t>
            </a:r>
            <a:r>
              <a:rPr lang="en-GB" sz="2400" u="sng" dirty="0">
                <a:solidFill>
                  <a:srgbClr val="333333"/>
                </a:solidFill>
                <a:latin typeface="Calibri"/>
                <a:cs typeface="Calibri"/>
              </a:rPr>
              <a:t>public key is valid</a:t>
            </a:r>
            <a:r>
              <a:rPr lang="en-GB" sz="2400" dirty="0">
                <a:solidFill>
                  <a:srgbClr val="333333"/>
                </a:solidFill>
                <a:latin typeface="Calibri"/>
                <a:cs typeface="Calibri"/>
              </a:rPr>
              <a:t> all the way to a trusted root authority.</a:t>
            </a:r>
          </a:p>
          <a:p>
            <a:pPr marL="906463" lvl="2" indent="-449263" algn="just">
              <a:spcBef>
                <a:spcPts val="1000"/>
              </a:spcBef>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cs typeface="Calibri"/>
            </a:endParaRPr>
          </a:p>
          <a:p>
            <a:pPr marL="449263" lvl="1" indent="-449263" algn="just">
              <a:spcBef>
                <a:spcPts val="1000"/>
              </a:spcBef>
              <a:buBlip>
                <a:blip r:embed="rId3">
                  <a:extLst>
                    <a:ext uri="{96DAC541-7B7A-43D3-8B79-37D633B846F1}">
                      <asvg:svgBlip xmlns:asvg="http://schemas.microsoft.com/office/drawing/2016/SVG/main" r:embed="rId4"/>
                    </a:ext>
                  </a:extLst>
                </a:blip>
              </a:buBlip>
            </a:pPr>
            <a:endParaRPr lang="en-US" sz="2800" dirty="0">
              <a:solidFill>
                <a:srgbClr val="333333"/>
              </a:solidFill>
              <a:latin typeface="Calibri"/>
              <a:cs typeface="Calibri"/>
            </a:endParaRPr>
          </a:p>
        </p:txBody>
      </p:sp>
    </p:spTree>
    <p:extLst>
      <p:ext uri="{BB962C8B-B14F-4D97-AF65-F5344CB8AC3E}">
        <p14:creationId xmlns:p14="http://schemas.microsoft.com/office/powerpoint/2010/main" val="9746453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435970" cy="583660"/>
          </a:xfrm>
        </p:spPr>
        <p:txBody>
          <a:bodyPr>
            <a:normAutofit/>
          </a:bodyPr>
          <a:lstStyle/>
          <a:p>
            <a:r>
              <a:rPr lang="en-US" sz="3200" dirty="0"/>
              <a:t>Defending Web Servers </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447990"/>
            <a:ext cx="12192001"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Apply restricted ACLs and block remote registry administration.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Secure the SAM (stand-alone servers only).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Ensure that security-related settings are configured appropriately and that access to the </a:t>
            </a:r>
            <a:r>
              <a:rPr lang="en-GB" sz="2400" dirty="0" err="1">
                <a:solidFill>
                  <a:srgbClr val="333333"/>
                </a:solidFill>
                <a:latin typeface="Calibri"/>
                <a:cs typeface="Calibri"/>
              </a:rPr>
              <a:t>metabase</a:t>
            </a:r>
            <a:r>
              <a:rPr lang="en-GB" sz="2400" dirty="0">
                <a:solidFill>
                  <a:srgbClr val="333333"/>
                </a:solidFill>
                <a:latin typeface="Calibri"/>
                <a:cs typeface="Calibri"/>
              </a:rPr>
              <a:t> file is restricted with hardened NTFS permissions.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Remove unnecessary Internet Server Application Programming Interface (ISAPI) filters from the web server.</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Remove all unnecessary file shares including the default administration shares, if they are not required.</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Secure the shares with restricted NTFS permissions.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Relocate sites and virtual directories to non-system partitions and use IIS web permissions to restrict access.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Remove all unnecessary IIS script mappings for optional file extensions to avoid exploitation of any bugs in the ISAPI extensions that handle these types of files.</a:t>
            </a:r>
          </a:p>
          <a:p>
            <a:pPr marL="449263" lvl="1" indent="-449263" algn="just">
              <a:spcBef>
                <a:spcPts val="1000"/>
              </a:spcBef>
              <a:buBlip>
                <a:blip r:embed="rId3">
                  <a:extLst>
                    <a:ext uri="{96DAC541-7B7A-43D3-8B79-37D633B846F1}">
                      <asvg:svgBlip xmlns:asvg="http://schemas.microsoft.com/office/drawing/2016/SVG/main" r:embed="rId4"/>
                    </a:ext>
                  </a:extLst>
                </a:blip>
              </a:buBlip>
            </a:pPr>
            <a:endParaRPr lang="en-US" sz="2800" dirty="0">
              <a:solidFill>
                <a:srgbClr val="333333"/>
              </a:solidFill>
              <a:latin typeface="Calibri"/>
              <a:cs typeface="Calibri"/>
            </a:endParaRPr>
          </a:p>
        </p:txBody>
      </p:sp>
    </p:spTree>
    <p:extLst>
      <p:ext uri="{BB962C8B-B14F-4D97-AF65-F5344CB8AC3E}">
        <p14:creationId xmlns:p14="http://schemas.microsoft.com/office/powerpoint/2010/main" val="24931449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435970" cy="583660"/>
          </a:xfrm>
        </p:spPr>
        <p:txBody>
          <a:bodyPr>
            <a:normAutofit/>
          </a:bodyPr>
          <a:lstStyle/>
          <a:p>
            <a:r>
              <a:rPr lang="en-US" sz="3200" dirty="0"/>
              <a:t>Defending Web Servers </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0" y="580726"/>
            <a:ext cx="12192001" cy="4845176"/>
          </a:xfrm>
        </p:spPr>
        <p:txBody>
          <a:bodyPr>
            <a:noAutofit/>
          </a:bodyPr>
          <a:lstStyle/>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Enable a minimum level of auditing on the web server and use NTFS permissions to protect log files.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a dedicated machine as a web server.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Create URL mappings to internal servers cautiously.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Do not install the IIS server on a domain controller.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server-side session ID tracking and match connections with timestamps, IP addresses</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If a database server, such as Microsoft SQL Server, is to be used as a backend database, install it on a separate server.</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Use security tools provided with web server software and scanners that automate and simplify the process of securing a web server.</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Physically protect the web server machine in a secure machine room. </a:t>
            </a:r>
          </a:p>
          <a:p>
            <a:pPr marL="449263" lvl="1" indent="-449263" algn="just">
              <a:spcBef>
                <a:spcPts val="1000"/>
              </a:spcBef>
              <a:buBlip>
                <a:blip r:embed="rId3">
                  <a:extLst>
                    <a:ext uri="{96DAC541-7B7A-43D3-8B79-37D633B846F1}">
                      <asvg:svgBlip xmlns:asvg="http://schemas.microsoft.com/office/drawing/2016/SVG/main" r:embed="rId4"/>
                    </a:ext>
                  </a:extLst>
                </a:blip>
              </a:buBlip>
            </a:pPr>
            <a:r>
              <a:rPr lang="en-GB" sz="2400" dirty="0">
                <a:solidFill>
                  <a:srgbClr val="333333"/>
                </a:solidFill>
                <a:latin typeface="Calibri"/>
                <a:cs typeface="Calibri"/>
              </a:rPr>
              <a:t>Do not connect an IIS Server to the Internet until it is fully hardened. </a:t>
            </a:r>
          </a:p>
          <a:p>
            <a:pPr marL="906463" lvl="2" indent="-449263" algn="just">
              <a:spcBef>
                <a:spcPts val="1000"/>
              </a:spcBef>
              <a:buBlip>
                <a:blip r:embed="rId3">
                  <a:extLst>
                    <a:ext uri="{96DAC541-7B7A-43D3-8B79-37D633B846F1}">
                      <asvg:svgBlip xmlns:asvg="http://schemas.microsoft.com/office/drawing/2016/SVG/main" r:embed="rId4"/>
                    </a:ext>
                  </a:extLst>
                </a:blip>
              </a:buBlip>
            </a:pPr>
            <a:endParaRPr lang="en-GB" sz="2400" dirty="0">
              <a:solidFill>
                <a:srgbClr val="333333"/>
              </a:solidFill>
              <a:latin typeface="Calibri"/>
              <a:cs typeface="Calibri"/>
            </a:endParaRPr>
          </a:p>
          <a:p>
            <a:pPr marL="449263" lvl="1" indent="-449263" algn="just">
              <a:spcBef>
                <a:spcPts val="1000"/>
              </a:spcBef>
              <a:buBlip>
                <a:blip r:embed="rId3">
                  <a:extLst>
                    <a:ext uri="{96DAC541-7B7A-43D3-8B79-37D633B846F1}">
                      <asvg:svgBlip xmlns:asvg="http://schemas.microsoft.com/office/drawing/2016/SVG/main" r:embed="rId4"/>
                    </a:ext>
                  </a:extLst>
                </a:blip>
              </a:buBlip>
            </a:pPr>
            <a:endParaRPr lang="en-US" sz="2800" dirty="0">
              <a:solidFill>
                <a:srgbClr val="333333"/>
              </a:solidFill>
              <a:latin typeface="Calibri"/>
              <a:cs typeface="Calibri"/>
            </a:endParaRPr>
          </a:p>
        </p:txBody>
      </p:sp>
    </p:spTree>
    <p:extLst>
      <p:ext uri="{BB962C8B-B14F-4D97-AF65-F5344CB8AC3E}">
        <p14:creationId xmlns:p14="http://schemas.microsoft.com/office/powerpoint/2010/main" val="20282822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Ethical Hacking</a:t>
            </a:r>
          </a:p>
          <a:p>
            <a:r>
              <a:rPr lang="en-GB" i="1" dirty="0"/>
              <a:t>(ACCA7033)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Certified Ethical Hacker (CEH) Version 12</a:t>
            </a:r>
          </a:p>
          <a:p>
            <a:pPr marL="571500" indent="-571500">
              <a:buFont typeface="Wingdings" panose="05000000000000000000" pitchFamily="2" charset="2"/>
              <a:buChar char="§"/>
            </a:pPr>
            <a:r>
              <a:rPr lang="en-GB" sz="1600" b="1" dirty="0">
                <a:effectLst>
                  <a:outerShdw blurRad="38100" dist="38100" dir="2700000" algn="tl">
                    <a:srgbClr val="000000">
                      <a:alpha val="43137"/>
                    </a:srgbClr>
                  </a:outerShdw>
                </a:effectLst>
              </a:rPr>
              <a:t>Title: Thanks to ChatGPT for suggesting an interesting title</a:t>
            </a:r>
          </a:p>
          <a:p>
            <a:endParaRPr lang="en-GB" dirty="0"/>
          </a:p>
        </p:txBody>
      </p:sp>
      <p:sp>
        <p:nvSpPr>
          <p:cNvPr id="6" name="Content Placeholder 2">
            <a:extLst>
              <a:ext uri="{FF2B5EF4-FFF2-40B4-BE49-F238E27FC236}">
                <a16:creationId xmlns:a16="http://schemas.microsoft.com/office/drawing/2014/main" id="{1E68D99A-27DD-57DE-0846-8B4E4BE31417}"/>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a:p>
            <a:endParaRPr lang="en-GB"/>
          </a:p>
          <a:p>
            <a:endParaRPr lang="en-GB"/>
          </a:p>
          <a:p>
            <a:endParaRPr lang="en-GB"/>
          </a:p>
          <a:p>
            <a:r>
              <a:rPr lang="en-GB" b="1" i="1"/>
              <a:t>Ethical Hacking</a:t>
            </a:r>
          </a:p>
          <a:p>
            <a:r>
              <a:rPr lang="en-GB" i="1"/>
              <a:t>(ACCA7033)</a:t>
            </a:r>
            <a:br>
              <a:rPr lang="en-GB" i="1"/>
            </a:br>
            <a:endParaRPr lang="en-GB" i="1"/>
          </a:p>
          <a:p>
            <a:r>
              <a:rPr lang="en-GB"/>
              <a:t>Applied Computing - WISA</a:t>
            </a:r>
            <a:endParaRPr lang="en-GB" dirty="0"/>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2966</Words>
  <Application>Microsoft Office PowerPoint</Application>
  <PresentationFormat>Widescreen</PresentationFormat>
  <Paragraphs>375</Paragraphs>
  <Slides>43</Slides>
  <Notes>38</Notes>
  <HiddenSlides>0</HiddenSlides>
  <MMClips>0</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43</vt:i4>
      </vt:variant>
    </vt:vector>
  </HeadingPairs>
  <TitlesOfParts>
    <vt:vector size="58" baseType="lpstr">
      <vt:lpstr>Söhne</vt:lpstr>
      <vt:lpstr>Aptos Mono</vt:lpstr>
      <vt:lpstr>Arial</vt:lpstr>
      <vt:lpstr>Baguet Script</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1_UWTSD 200_Text 1</vt:lpstr>
      <vt:lpstr>2_UWTSD 200_Text 1</vt:lpstr>
      <vt:lpstr>PowerPoint Presentation</vt:lpstr>
      <vt:lpstr>PowerPoint Presentation</vt:lpstr>
      <vt:lpstr>PowerPoint Presentation</vt:lpstr>
      <vt:lpstr>PowerPoint Presentation</vt:lpstr>
      <vt:lpstr>PowerPoint Presentation</vt:lpstr>
      <vt:lpstr>PowerPoint Presentation</vt:lpstr>
      <vt:lpstr>Understanding Web Servers</vt:lpstr>
      <vt:lpstr>Web Server Security Issues</vt:lpstr>
      <vt:lpstr>Web Server Security Issues</vt:lpstr>
      <vt:lpstr>Web Server Security Issues - Impact</vt:lpstr>
      <vt:lpstr>Understanding Web Application Security</vt:lpstr>
      <vt:lpstr>Understanding Web Application Security</vt:lpstr>
      <vt:lpstr>Web Server Vulnerabilities – Reasons!!!</vt:lpstr>
      <vt:lpstr>Web Server Vulnerabilities – Reasons!!!</vt:lpstr>
      <vt:lpstr>Web Server - Attacks</vt:lpstr>
      <vt:lpstr>Web Server - Attacks</vt:lpstr>
      <vt:lpstr>PowerPoint Presentation</vt:lpstr>
      <vt:lpstr>PowerPoint Presentation</vt:lpstr>
      <vt:lpstr>PowerPoint Presentation</vt:lpstr>
      <vt:lpstr>PowerPoint Presentation</vt:lpstr>
      <vt:lpstr>Directory Traversal Attacks</vt:lpstr>
      <vt:lpstr>PowerPoint Presentation</vt:lpstr>
      <vt:lpstr>PowerPoint Presentation</vt:lpstr>
      <vt:lpstr>Web Server - Misconfigurations</vt:lpstr>
      <vt:lpstr>Web Server – HTTP Response-splitting attack</vt:lpstr>
      <vt:lpstr>Web Server – HTTP Response-splitting attack</vt:lpstr>
      <vt:lpstr>PowerPoint Presentation</vt:lpstr>
      <vt:lpstr>Web Server – HTTP Response-splitting and Web Cache Poisoning - Countermeasures</vt:lpstr>
      <vt:lpstr>PowerPoint Presentation</vt:lpstr>
      <vt:lpstr>PowerPoint Presentation</vt:lpstr>
      <vt:lpstr>Scenario</vt:lpstr>
      <vt:lpstr>PowerPoint Presentation</vt:lpstr>
      <vt:lpstr>Web Server – Application Attacks</vt:lpstr>
      <vt:lpstr>Web Server – Attack Methodology</vt:lpstr>
      <vt:lpstr>Web Server – Metasploit!!!</vt:lpstr>
      <vt:lpstr>Web Server – Metasploit!!!</vt:lpstr>
      <vt:lpstr>Web Server – Metasploit!!!</vt:lpstr>
      <vt:lpstr>Countermeasures!!!</vt:lpstr>
      <vt:lpstr>Defending Web Servers </vt:lpstr>
      <vt:lpstr>Defending Web Servers </vt:lpstr>
      <vt:lpstr>Defending Web Servers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63</cp:revision>
  <dcterms:created xsi:type="dcterms:W3CDTF">2021-03-05T06:07:01Z</dcterms:created>
  <dcterms:modified xsi:type="dcterms:W3CDTF">2023-12-03T19:29:30Z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