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6"/>
  </p:notesMasterIdLst>
  <p:sldIdLst>
    <p:sldId id="269" r:id="rId2"/>
    <p:sldId id="256" r:id="rId3"/>
    <p:sldId id="257" r:id="rId4"/>
    <p:sldId id="258" r:id="rId5"/>
    <p:sldId id="259" r:id="rId6"/>
    <p:sldId id="260" r:id="rId7"/>
    <p:sldId id="261" r:id="rId8"/>
    <p:sldId id="264" r:id="rId9"/>
    <p:sldId id="263" r:id="rId10"/>
    <p:sldId id="262"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1236" y="1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5E0D12-5F8D-4D4F-95DA-2166FD3165BB}" type="datetimeFigureOut">
              <a:rPr lang="en-US" smtClean="0"/>
              <a:t>3/25/2023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BF340F-43B8-40FB-8D54-9DACB4DC52F2}" type="slidenum">
              <a:rPr lang="en-US" smtClean="0"/>
              <a:t>‹#›</a:t>
            </a:fld>
            <a:endParaRPr lang="en-US"/>
          </a:p>
        </p:txBody>
      </p:sp>
    </p:spTree>
    <p:extLst>
      <p:ext uri="{BB962C8B-B14F-4D97-AF65-F5344CB8AC3E}">
        <p14:creationId xmlns:p14="http://schemas.microsoft.com/office/powerpoint/2010/main" val="2292619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current presentation the key skills, behaviors and knowledge required for an HR professional will be discussed. Furthermore, a personal skill audit will be conducted to identify personal qualities and how they can suit the requirements of the profession. The entire presentation will be set in the context of the supply chain management company Integrated Service Solutions Ltd (ISS Linton).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3</a:t>
            </a:fld>
            <a:endParaRPr lang="en-US"/>
          </a:p>
        </p:txBody>
      </p:sp>
    </p:spTree>
    <p:extLst>
      <p:ext uri="{BB962C8B-B14F-4D97-AF65-F5344CB8AC3E}">
        <p14:creationId xmlns:p14="http://schemas.microsoft.com/office/powerpoint/2010/main" val="2211676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career in Human Resource is not an easy option. It demands certain special skills, a certain degree of knowledge and implementation of certain behaviors within oneself (Stone, Cox and Gavin, 2020). The amalgamation of all three aspects makes a thriving career as a HR professional.</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4</a:t>
            </a:fld>
            <a:endParaRPr lang="en-US"/>
          </a:p>
        </p:txBody>
      </p:sp>
    </p:spTree>
    <p:extLst>
      <p:ext uri="{BB962C8B-B14F-4D97-AF65-F5344CB8AC3E}">
        <p14:creationId xmlns:p14="http://schemas.microsoft.com/office/powerpoint/2010/main" val="2693127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human resource manager it is the duty of the individual to formulize, advice and implements effective strategy so that the management of the staff is done in the most optimum way (</a:t>
            </a:r>
            <a:r>
              <a:rPr lang="en-US" sz="1200" kern="1200" dirty="0" err="1">
                <a:solidFill>
                  <a:schemeClr val="tx1"/>
                </a:solidFill>
                <a:effectLst/>
                <a:latin typeface="+mn-lt"/>
                <a:ea typeface="+mn-ea"/>
                <a:cs typeface="+mn-cs"/>
              </a:rPr>
              <a:t>Wijaya,Yadewani</a:t>
            </a:r>
            <a:r>
              <a:rPr lang="en-US" sz="1200" kern="1200" dirty="0">
                <a:solidFill>
                  <a:schemeClr val="tx1"/>
                </a:solidFill>
                <a:effectLst/>
                <a:latin typeface="+mn-lt"/>
                <a:ea typeface="+mn-ea"/>
                <a:cs typeface="+mn-cs"/>
              </a:rPr>
              <a:t> and Karim, 2022). In order to identify the requirement of the staff and allocate proper tasks as per their experience and skills the HR professional requires certain skills which are discussed in the present slide.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5</a:t>
            </a:fld>
            <a:endParaRPr lang="en-US"/>
          </a:p>
        </p:txBody>
      </p:sp>
    </p:spTree>
    <p:extLst>
      <p:ext uri="{BB962C8B-B14F-4D97-AF65-F5344CB8AC3E}">
        <p14:creationId xmlns:p14="http://schemas.microsoft.com/office/powerpoint/2010/main" val="1494344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evaluation of strengths as an HR professional is highly required. It helps in identifying the areas where I can excel as an individual.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7</a:t>
            </a:fld>
            <a:endParaRPr lang="en-US"/>
          </a:p>
        </p:txBody>
      </p:sp>
    </p:spTree>
    <p:extLst>
      <p:ext uri="{BB962C8B-B14F-4D97-AF65-F5344CB8AC3E}">
        <p14:creationId xmlns:p14="http://schemas.microsoft.com/office/powerpoint/2010/main" val="179741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ensure success as an HR professional I have already tried identifying my weak areas. Now, I will have to focus on rectifying the weaknesses so that I can reach at least a good competence level.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8</a:t>
            </a:fld>
            <a:endParaRPr lang="en-US"/>
          </a:p>
        </p:txBody>
      </p:sp>
    </p:spTree>
    <p:extLst>
      <p:ext uri="{BB962C8B-B14F-4D97-AF65-F5344CB8AC3E}">
        <p14:creationId xmlns:p14="http://schemas.microsoft.com/office/powerpoint/2010/main" val="2210602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Opportunities are the external factors which help in enhancing the efficiency level of ISS Linton’s workforce. If in future the company wants to expand further and aim to expand its line of service, then I can grow as an individual by providing additional HR support and providing training to the existing workforce.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9</a:t>
            </a:fld>
            <a:endParaRPr lang="en-US"/>
          </a:p>
        </p:txBody>
      </p:sp>
    </p:spTree>
    <p:extLst>
      <p:ext uri="{BB962C8B-B14F-4D97-AF65-F5344CB8AC3E}">
        <p14:creationId xmlns:p14="http://schemas.microsoft.com/office/powerpoint/2010/main" val="4079931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Threats are both the internal and external factors that can negatively impact my career as a HR professional. In this slide the major threats present in the industry have been portrayed briefly.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10</a:t>
            </a:fld>
            <a:endParaRPr lang="en-US"/>
          </a:p>
        </p:txBody>
      </p:sp>
    </p:spTree>
    <p:extLst>
      <p:ext uri="{BB962C8B-B14F-4D97-AF65-F5344CB8AC3E}">
        <p14:creationId xmlns:p14="http://schemas.microsoft.com/office/powerpoint/2010/main" val="3680233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ISS Linton is an innovative service provider that primarily operates within the fresh products sector. An effective management of the supply chain is required otherwise the quality of the products may degrade (Pandey and </a:t>
            </a:r>
            <a:r>
              <a:rPr lang="en-US" sz="1200" kern="1200" dirty="0" err="1">
                <a:solidFill>
                  <a:schemeClr val="tx1"/>
                </a:solidFill>
                <a:effectLst/>
                <a:latin typeface="+mn-lt"/>
                <a:ea typeface="+mn-ea"/>
                <a:cs typeface="+mn-cs"/>
              </a:rPr>
              <a:t>Anand</a:t>
            </a:r>
            <a:r>
              <a:rPr lang="en-US" sz="1200" kern="1200" dirty="0">
                <a:solidFill>
                  <a:schemeClr val="tx1"/>
                </a:solidFill>
                <a:effectLst/>
                <a:latin typeface="+mn-lt"/>
                <a:ea typeface="+mn-ea"/>
                <a:cs typeface="+mn-cs"/>
              </a:rPr>
              <a:t>, 2020). This industry intrigues me and I feel that I can contribute to the business by using my existing skills such as communication skills, information technology skills etc.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11</a:t>
            </a:fld>
            <a:endParaRPr lang="en-US"/>
          </a:p>
        </p:txBody>
      </p:sp>
    </p:spTree>
    <p:extLst>
      <p:ext uri="{BB962C8B-B14F-4D97-AF65-F5344CB8AC3E}">
        <p14:creationId xmlns:p14="http://schemas.microsoft.com/office/powerpoint/2010/main" val="1021573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current presentation has identified the potential benefits that a HR professional can bring into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The key skills, knowledge and behaviors required to ensure a thriving career in the steam has been further elucidated. Additionally, a personal skill audit and SWOT audit has been conducted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how I can contribute to the independent service providing business of ISS Linton.  </a:t>
            </a:r>
          </a:p>
          <a:p>
            <a:endParaRPr lang="en-US" dirty="0"/>
          </a:p>
        </p:txBody>
      </p:sp>
      <p:sp>
        <p:nvSpPr>
          <p:cNvPr id="4" name="Slide Number Placeholder 3"/>
          <p:cNvSpPr>
            <a:spLocks noGrp="1"/>
          </p:cNvSpPr>
          <p:nvPr>
            <p:ph type="sldNum" sz="quarter" idx="10"/>
          </p:nvPr>
        </p:nvSpPr>
        <p:spPr/>
        <p:txBody>
          <a:bodyPr/>
          <a:lstStyle/>
          <a:p>
            <a:fld id="{19BF340F-43B8-40FB-8D54-9DACB4DC52F2}" type="slidenum">
              <a:rPr lang="en-US" smtClean="0"/>
              <a:t>12</a:t>
            </a:fld>
            <a:endParaRPr lang="en-US"/>
          </a:p>
        </p:txBody>
      </p:sp>
    </p:spTree>
    <p:extLst>
      <p:ext uri="{BB962C8B-B14F-4D97-AF65-F5344CB8AC3E}">
        <p14:creationId xmlns:p14="http://schemas.microsoft.com/office/powerpoint/2010/main" val="1065783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762293EA-583C-4E58-AC78-1E64C3A71857}" type="datetimeFigureOut">
              <a:rPr lang="en-US" smtClean="0"/>
              <a:t>3/25/2023</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9BF4A919-A38B-4AFF-9554-3CE4B8B50EE4}"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62293EA-583C-4E58-AC78-1E64C3A71857}"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F4A919-A38B-4AFF-9554-3CE4B8B50E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762293EA-583C-4E58-AC78-1E64C3A71857}" type="datetimeFigureOut">
              <a:rPr lang="en-US" smtClean="0"/>
              <a:t>3/25/2023</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9BF4A919-A38B-4AFF-9554-3CE4B8B50EE4}"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62293EA-583C-4E58-AC78-1E64C3A71857}"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p>
            <a:fld id="{9BF4A919-A38B-4AFF-9554-3CE4B8B50EE4}"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62293EA-583C-4E58-AC78-1E64C3A71857}" type="datetimeFigureOut">
              <a:rPr lang="en-US" smtClean="0"/>
              <a:t>3/25/2023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p>
            <a:fld id="{9BF4A919-A38B-4AFF-9554-3CE4B8B50EE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62293EA-583C-4E58-AC78-1E64C3A71857}" type="datetimeFigureOut">
              <a:rPr lang="en-US" smtClean="0"/>
              <a:t>3/25/2023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F4A919-A38B-4AFF-9554-3CE4B8B50EE4}"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2293EA-583C-4E58-AC78-1E64C3A71857}" type="datetimeFigureOut">
              <a:rPr lang="en-US" smtClean="0"/>
              <a:t>3/25/2023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F4A919-A38B-4AFF-9554-3CE4B8B50EE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762293EA-583C-4E58-AC78-1E64C3A71857}" type="datetimeFigureOut">
              <a:rPr lang="en-US" smtClean="0"/>
              <a:t>3/25/2023</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9BF4A919-A38B-4AFF-9554-3CE4B8B50EE4}"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762293EA-583C-4E58-AC78-1E64C3A71857}" type="datetimeFigureOut">
              <a:rPr lang="en-US" smtClean="0"/>
              <a:t>3/25/2023</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9BF4A919-A38B-4AFF-9554-3CE4B8B50EE4}"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62293EA-583C-4E58-AC78-1E64C3A71857}"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F4A919-A38B-4AFF-9554-3CE4B8B50E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62293EA-583C-4E58-AC78-1E64C3A71857}"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F4A919-A38B-4AFF-9554-3CE4B8B50EE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762293EA-583C-4E58-AC78-1E64C3A71857}" type="datetimeFigureOut">
              <a:rPr lang="en-US" smtClean="0"/>
              <a:t>3/25/2023</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9BF4A919-A38B-4AFF-9554-3CE4B8B50EE4}"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tmp"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tmp"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4.tmp"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5.tmp"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3811-B97A-E816-94DA-4A7EB52DA68F}"/>
              </a:ext>
            </a:extLst>
          </p:cNvPr>
          <p:cNvSpPr>
            <a:spLocks noGrp="1"/>
          </p:cNvSpPr>
          <p:nvPr>
            <p:ph type="ctrTitle"/>
          </p:nvPr>
        </p:nvSpPr>
        <p:spPr>
          <a:xfrm>
            <a:off x="464234" y="381001"/>
            <a:ext cx="8229600" cy="2899912"/>
          </a:xfrm>
        </p:spPr>
        <p:txBody>
          <a:bodyPr lIns="45720" tIns="45720" rIns="228600" bIns="45720" anchor="b">
            <a:normAutofit/>
            <a:scene3d>
              <a:camera prst="orthographicFront"/>
              <a:lightRig rig="soft" dir="t">
                <a:rot lat="0" lon="0" rev="2400000"/>
              </a:lightRig>
            </a:scene3d>
            <a:sp3d>
              <a:bevelT w="19050" h="12700"/>
            </a:sp3d>
          </a:bodyPr>
          <a:lstStyle/>
          <a:p>
            <a:pPr algn="ctr"/>
            <a:r>
              <a:rPr lang="en-US" sz="2800" dirty="0"/>
              <a:t>Developing Relationships and Workplace Achievements</a:t>
            </a:r>
            <a:br>
              <a:rPr lang="en-US" sz="2800" dirty="0"/>
            </a:br>
            <a:r>
              <a:rPr lang="en-US" sz="2800" dirty="0"/>
              <a:t>Individual Presentation</a:t>
            </a:r>
            <a:br>
              <a:rPr lang="en-US" sz="2800" dirty="0"/>
            </a:br>
            <a:r>
              <a:rPr lang="en-US" sz="2800" dirty="0"/>
              <a:t>BMSW_5102</a:t>
            </a:r>
            <a:br>
              <a:rPr lang="en-US" sz="3600" dirty="0"/>
            </a:br>
            <a:endParaRPr lang="en-US" sz="3600" dirty="0"/>
          </a:p>
        </p:txBody>
      </p:sp>
      <p:sp>
        <p:nvSpPr>
          <p:cNvPr id="3" name="Subtitle 2">
            <a:extLst>
              <a:ext uri="{FF2B5EF4-FFF2-40B4-BE49-F238E27FC236}">
                <a16:creationId xmlns:a16="http://schemas.microsoft.com/office/drawing/2014/main" id="{537EEB2C-69D6-2E83-2198-B03B494FFA3D}"/>
              </a:ext>
            </a:extLst>
          </p:cNvPr>
          <p:cNvSpPr>
            <a:spLocks noGrp="1"/>
          </p:cNvSpPr>
          <p:nvPr>
            <p:ph type="subTitle" idx="1"/>
          </p:nvPr>
        </p:nvSpPr>
        <p:spPr>
          <a:xfrm>
            <a:off x="2133600" y="3423249"/>
            <a:ext cx="6560234" cy="1896373"/>
          </a:xfrm>
        </p:spPr>
        <p:txBody>
          <a:bodyPr lIns="45720" tIns="45720" rIns="246888" bIns="45720" anchor="t">
            <a:normAutofit/>
          </a:bodyPr>
          <a:lstStyle/>
          <a:p>
            <a:pPr algn="ctr"/>
            <a:r>
              <a:rPr lang="en-US" sz="2800" dirty="0"/>
              <a:t>Student Name: Mirabela-Dafina Lungu</a:t>
            </a:r>
            <a:endParaRPr lang="en-US"/>
          </a:p>
          <a:p>
            <a:pPr algn="ctr"/>
            <a:r>
              <a:rPr lang="en-US" sz="2800" dirty="0"/>
              <a:t>Student ID: 2111136</a:t>
            </a:r>
          </a:p>
        </p:txBody>
      </p:sp>
    </p:spTree>
    <p:extLst>
      <p:ext uri="{BB962C8B-B14F-4D97-AF65-F5344CB8AC3E}">
        <p14:creationId xmlns:p14="http://schemas.microsoft.com/office/powerpoint/2010/main" val="2309735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28600"/>
            <a:ext cx="8229600" cy="2209800"/>
          </a:xfrm>
        </p:spPr>
        <p:txBody>
          <a:bodyPr>
            <a:normAutofit fontScale="90000"/>
          </a:bodyPr>
          <a:lstStyle/>
          <a:p>
            <a:pPr algn="ctr"/>
            <a:r>
              <a:rPr lang="en-US" b="1" dirty="0">
                <a:effectLst/>
              </a:rPr>
              <a:t>‘TRAINING AND DEVELOPMENT</a:t>
            </a:r>
            <a:br>
              <a:rPr lang="en-US" dirty="0">
                <a:effectLst/>
              </a:rPr>
            </a:br>
            <a:r>
              <a:rPr lang="en-US" b="1" dirty="0">
                <a:effectLst/>
              </a:rPr>
              <a:t>NEEDS FOR A HR OFFICER’</a:t>
            </a:r>
            <a:endParaRPr lang="en-US" dirty="0"/>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1200" y="2743200"/>
            <a:ext cx="5181600" cy="3962400"/>
          </a:xfrm>
          <a:prstGeom prst="rect">
            <a:avLst/>
          </a:prstGeom>
        </p:spPr>
      </p:pic>
    </p:spTree>
    <p:extLst>
      <p:ext uri="{BB962C8B-B14F-4D97-AF65-F5344CB8AC3E}">
        <p14:creationId xmlns:p14="http://schemas.microsoft.com/office/powerpoint/2010/main" val="2789502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US" b="1" dirty="0">
                <a:effectLst/>
              </a:rPr>
              <a:t>Introduction</a:t>
            </a:r>
            <a:br>
              <a:rPr lang="en-US" dirty="0">
                <a:effectLst/>
              </a:rPr>
            </a:br>
            <a:endParaRPr lang="en-US" dirty="0"/>
          </a:p>
        </p:txBody>
      </p:sp>
      <p:sp>
        <p:nvSpPr>
          <p:cNvPr id="3" name="Content Placeholder 2"/>
          <p:cNvSpPr>
            <a:spLocks noGrp="1"/>
          </p:cNvSpPr>
          <p:nvPr>
            <p:ph idx="1"/>
          </p:nvPr>
        </p:nvSpPr>
        <p:spPr/>
        <p:txBody>
          <a:bodyPr/>
          <a:lstStyle/>
          <a:p>
            <a:pPr lvl="0"/>
            <a:r>
              <a:rPr lang="en-US" dirty="0">
                <a:latin typeface="Arial" panose="020B0604020202020204" pitchFamily="34" charset="0"/>
                <a:cs typeface="Arial" panose="020B0604020202020204" pitchFamily="34" charset="0"/>
              </a:rPr>
              <a:t>The HR professionals ensure the comfort and well-being of the employees</a:t>
            </a:r>
          </a:p>
          <a:p>
            <a:pPr lvl="0"/>
            <a:r>
              <a:rPr lang="en-US" dirty="0">
                <a:latin typeface="Arial" panose="020B0604020202020204" pitchFamily="34" charset="0"/>
                <a:cs typeface="Arial" panose="020B0604020202020204" pitchFamily="34" charset="0"/>
              </a:rPr>
              <a:t>They ensure a optimum level of productivity and efficiency is maintained within the </a:t>
            </a:r>
            <a:r>
              <a:rPr lang="en-US" dirty="0" err="1">
                <a:latin typeface="Arial" panose="020B0604020202020204" pitchFamily="34" charset="0"/>
                <a:cs typeface="Arial" panose="020B0604020202020204" pitchFamily="34" charset="0"/>
              </a:rPr>
              <a:t>organisation</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HR professional also manage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crises and function as talent architects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5529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just"/>
            <a:r>
              <a:rPr lang="en-US" sz="4000" b="1" dirty="0">
                <a:effectLst/>
                <a:latin typeface="Arial" panose="020B0604020202020204" pitchFamily="34" charset="0"/>
                <a:cs typeface="Arial" panose="020B0604020202020204" pitchFamily="34" charset="0"/>
              </a:rPr>
              <a:t>Knowledge, behaviors required</a:t>
            </a:r>
            <a:br>
              <a:rPr lang="en-US" sz="4000" dirty="0">
                <a:effectLst/>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20000"/>
          </a:bodyPr>
          <a:lstStyle/>
          <a:p>
            <a:pPr lvl="0"/>
            <a:r>
              <a:rPr lang="en-US" dirty="0">
                <a:latin typeface="Arial" panose="020B0604020202020204" pitchFamily="34" charset="0"/>
                <a:cs typeface="Arial" panose="020B0604020202020204" pitchFamily="34" charset="0"/>
              </a:rPr>
              <a:t>Knowledge about personnel and Human resources is a must for a HR professional (</a:t>
            </a:r>
            <a:r>
              <a:rPr lang="en-US" dirty="0" err="1">
                <a:latin typeface="Arial" panose="020B0604020202020204" pitchFamily="34" charset="0"/>
                <a:cs typeface="Arial" panose="020B0604020202020204" pitchFamily="34" charset="0"/>
              </a:rPr>
              <a:t>Dhanpat</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2020)</a:t>
            </a:r>
          </a:p>
          <a:p>
            <a:pPr lvl="0"/>
            <a:r>
              <a:rPr lang="en-US" dirty="0">
                <a:latin typeface="Arial" panose="020B0604020202020204" pitchFamily="34" charset="0"/>
                <a:cs typeface="Arial" panose="020B0604020202020204" pitchFamily="34" charset="0"/>
              </a:rPr>
              <a:t>Procedures and principles of personnel recruitments must be known by the individual</a:t>
            </a:r>
          </a:p>
          <a:p>
            <a:pPr lvl="0"/>
            <a:r>
              <a:rPr lang="en-US" dirty="0">
                <a:latin typeface="Arial" panose="020B0604020202020204" pitchFamily="34" charset="0"/>
                <a:cs typeface="Arial" panose="020B0604020202020204" pitchFamily="34" charset="0"/>
              </a:rPr>
              <a:t>Knowledge about labor relations and negotiations, managing personnel information systems is highly required</a:t>
            </a:r>
          </a:p>
          <a:p>
            <a:pPr lvl="0"/>
            <a:r>
              <a:rPr lang="en-US" dirty="0">
                <a:latin typeface="Arial" panose="020B0604020202020204" pitchFamily="34" charset="0"/>
                <a:cs typeface="Arial" panose="020B0604020202020204" pitchFamily="34" charset="0"/>
              </a:rPr>
              <a:t>As stated by McCartney, Murphy and </a:t>
            </a:r>
            <a:r>
              <a:rPr lang="en-US" dirty="0" err="1">
                <a:latin typeface="Arial" panose="020B0604020202020204" pitchFamily="34" charset="0"/>
                <a:cs typeface="Arial" panose="020B0604020202020204" pitchFamily="34" charset="0"/>
              </a:rPr>
              <a:t>Mccarthy</a:t>
            </a:r>
            <a:r>
              <a:rPr lang="en-US" dirty="0">
                <a:latin typeface="Arial" panose="020B0604020202020204" pitchFamily="34" charset="0"/>
                <a:cs typeface="Arial" panose="020B0604020202020204" pitchFamily="34" charset="0"/>
              </a:rPr>
              <a:t> (2021), the job requires integrity to a certain level and the  being ethical and honest</a:t>
            </a:r>
          </a:p>
          <a:p>
            <a:pPr lvl="0"/>
            <a:r>
              <a:rPr lang="en-US" dirty="0">
                <a:latin typeface="Arial" panose="020B0604020202020204" pitchFamily="34" charset="0"/>
                <a:cs typeface="Arial" panose="020B0604020202020204" pitchFamily="34" charset="0"/>
              </a:rPr>
              <a:t>Leadership, flexibility and attention to detail are required behavior in this profession</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286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pPr algn="ctr"/>
            <a:r>
              <a:rPr lang="en-US" b="1" dirty="0">
                <a:effectLst/>
                <a:latin typeface="Arial" panose="020B0604020202020204" pitchFamily="34" charset="0"/>
                <a:cs typeface="Arial" panose="020B0604020202020204" pitchFamily="34" charset="0"/>
              </a:rPr>
              <a:t>Skills Required</a:t>
            </a:r>
            <a:br>
              <a:rPr lang="en-US" dirty="0">
                <a:effectLst/>
              </a:rPr>
            </a:br>
            <a:endParaRPr lang="en-US" dirty="0"/>
          </a:p>
        </p:txBody>
      </p:sp>
      <p:sp>
        <p:nvSpPr>
          <p:cNvPr id="3" name="Content Placeholder 2"/>
          <p:cNvSpPr>
            <a:spLocks noGrp="1"/>
          </p:cNvSpPr>
          <p:nvPr>
            <p:ph idx="1"/>
          </p:nvPr>
        </p:nvSpPr>
        <p:spPr>
          <a:xfrm>
            <a:off x="457200" y="1066800"/>
            <a:ext cx="4114800" cy="5257799"/>
          </a:xfrm>
        </p:spPr>
        <p:txBody>
          <a:bodyPr>
            <a:normAutofit fontScale="70000" lnSpcReduction="20000"/>
          </a:bodyPr>
          <a:lstStyle/>
          <a:p>
            <a:pPr lvl="0"/>
            <a:r>
              <a:rPr lang="en-US" dirty="0">
                <a:latin typeface="Arial" panose="020B0604020202020204" pitchFamily="34" charset="0"/>
                <a:cs typeface="Arial" panose="020B0604020202020204" pitchFamily="34" charset="0"/>
              </a:rPr>
              <a:t>A HR professional must possess the skill of listening actively</a:t>
            </a:r>
          </a:p>
          <a:p>
            <a:pPr lvl="0"/>
            <a:r>
              <a:rPr lang="en-US" dirty="0">
                <a:latin typeface="Arial" panose="020B0604020202020204" pitchFamily="34" charset="0"/>
                <a:cs typeface="Arial" panose="020B0604020202020204" pitchFamily="34" charset="0"/>
              </a:rPr>
              <a:t>As opined by </a:t>
            </a:r>
            <a:r>
              <a:rPr lang="en-US" dirty="0" err="1">
                <a:latin typeface="Arial" panose="020B0604020202020204" pitchFamily="34" charset="0"/>
                <a:cs typeface="Arial" panose="020B0604020202020204" pitchFamily="34" charset="0"/>
              </a:rPr>
              <a:t>Digirolamo</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Tkach</a:t>
            </a:r>
            <a:r>
              <a:rPr lang="en-US" dirty="0">
                <a:latin typeface="Arial" panose="020B0604020202020204" pitchFamily="34" charset="0"/>
                <a:cs typeface="Arial" panose="020B0604020202020204" pitchFamily="34" charset="0"/>
              </a:rPr>
              <a:t> (2019) an effective communication skill is highly required </a:t>
            </a:r>
          </a:p>
          <a:p>
            <a:pPr lvl="0"/>
            <a:r>
              <a:rPr lang="en-US" dirty="0">
                <a:latin typeface="Arial" panose="020B0604020202020204" pitchFamily="34" charset="0"/>
                <a:cs typeface="Arial" panose="020B0604020202020204" pitchFamily="34" charset="0"/>
              </a:rPr>
              <a:t>The HR professional must have a honed up skill of managing personnel resources</a:t>
            </a:r>
          </a:p>
          <a:p>
            <a:pPr lvl="0"/>
            <a:r>
              <a:rPr lang="en-US" dirty="0">
                <a:latin typeface="Arial" panose="020B0604020202020204" pitchFamily="34" charset="0"/>
                <a:cs typeface="Arial" panose="020B0604020202020204" pitchFamily="34" charset="0"/>
              </a:rPr>
              <a:t>Managing a good relation with the departmental managers is needed to fulfill the training needs of the </a:t>
            </a:r>
            <a:r>
              <a:rPr lang="en-US" dirty="0" err="1">
                <a:latin typeface="Arial" panose="020B0604020202020204" pitchFamily="34" charset="0"/>
                <a:cs typeface="Arial" panose="020B0604020202020204" pitchFamily="34" charset="0"/>
              </a:rPr>
              <a:t>personnels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Przytuła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Strzelec</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Krysińska-Kościańska</a:t>
            </a:r>
            <a:r>
              <a:rPr lang="en-US" dirty="0">
                <a:latin typeface="Arial" panose="020B0604020202020204" pitchFamily="34" charset="0"/>
                <a:cs typeface="Arial" panose="020B0604020202020204" pitchFamily="34" charset="0"/>
              </a:rPr>
              <a:t>, 2020)</a:t>
            </a:r>
          </a:p>
          <a:p>
            <a:endParaRPr lang="en-US" dirty="0">
              <a:latin typeface="Arial" panose="020B0604020202020204" pitchFamily="34" charset="0"/>
              <a:cs typeface="Arial" panose="020B0604020202020204" pitchFamily="34" charset="0"/>
            </a:endParaRPr>
          </a:p>
        </p:txBody>
      </p:sp>
      <p:pic>
        <p:nvPicPr>
          <p:cNvPr id="4" name="Picture 3"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639614"/>
            <a:ext cx="4179471" cy="4267200"/>
          </a:xfrm>
          <a:prstGeom prst="rect">
            <a:avLst/>
          </a:prstGeom>
        </p:spPr>
      </p:pic>
    </p:spTree>
    <p:extLst>
      <p:ext uri="{BB962C8B-B14F-4D97-AF65-F5344CB8AC3E}">
        <p14:creationId xmlns:p14="http://schemas.microsoft.com/office/powerpoint/2010/main" val="3969446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effectLst/>
                <a:latin typeface="Arial" panose="020B0604020202020204" pitchFamily="34" charset="0"/>
                <a:cs typeface="Arial" panose="020B0604020202020204" pitchFamily="34" charset="0"/>
              </a:rPr>
              <a:t>Personal skill audit </a:t>
            </a:r>
            <a:br>
              <a:rPr lang="en-US" dirty="0">
                <a:effectLst/>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1725062"/>
              </p:ext>
            </p:extLst>
          </p:nvPr>
        </p:nvGraphicFramePr>
        <p:xfrm>
          <a:off x="457200" y="762001"/>
          <a:ext cx="8305800" cy="5580346"/>
        </p:xfrm>
        <a:graphic>
          <a:graphicData uri="http://schemas.openxmlformats.org/drawingml/2006/table">
            <a:tbl>
              <a:tblPr>
                <a:tableStyleId>{5C22544A-7EE6-4342-B048-85BDC9FD1C3A}</a:tableStyleId>
              </a:tblPr>
              <a:tblGrid>
                <a:gridCol w="1661160">
                  <a:extLst>
                    <a:ext uri="{9D8B030D-6E8A-4147-A177-3AD203B41FA5}">
                      <a16:colId xmlns:a16="http://schemas.microsoft.com/office/drawing/2014/main" val="20000"/>
                    </a:ext>
                  </a:extLst>
                </a:gridCol>
                <a:gridCol w="1661160">
                  <a:extLst>
                    <a:ext uri="{9D8B030D-6E8A-4147-A177-3AD203B41FA5}">
                      <a16:colId xmlns:a16="http://schemas.microsoft.com/office/drawing/2014/main" val="20001"/>
                    </a:ext>
                  </a:extLst>
                </a:gridCol>
                <a:gridCol w="1661160">
                  <a:extLst>
                    <a:ext uri="{9D8B030D-6E8A-4147-A177-3AD203B41FA5}">
                      <a16:colId xmlns:a16="http://schemas.microsoft.com/office/drawing/2014/main" val="20002"/>
                    </a:ext>
                  </a:extLst>
                </a:gridCol>
                <a:gridCol w="1661160">
                  <a:extLst>
                    <a:ext uri="{9D8B030D-6E8A-4147-A177-3AD203B41FA5}">
                      <a16:colId xmlns:a16="http://schemas.microsoft.com/office/drawing/2014/main" val="20003"/>
                    </a:ext>
                  </a:extLst>
                </a:gridCol>
                <a:gridCol w="1661160">
                  <a:extLst>
                    <a:ext uri="{9D8B030D-6E8A-4147-A177-3AD203B41FA5}">
                      <a16:colId xmlns:a16="http://schemas.microsoft.com/office/drawing/2014/main" val="20004"/>
                    </a:ext>
                  </a:extLst>
                </a:gridCol>
              </a:tblGrid>
              <a:tr h="159029">
                <a:tc>
                  <a:txBody>
                    <a:bodyPr/>
                    <a:lstStyle/>
                    <a:p>
                      <a:pPr marL="0" marR="0" algn="just">
                        <a:lnSpc>
                          <a:spcPct val="115000"/>
                        </a:lnSpc>
                        <a:spcBef>
                          <a:spcPts val="0"/>
                        </a:spcBef>
                        <a:spcAft>
                          <a:spcPts val="0"/>
                        </a:spcAft>
                      </a:pPr>
                      <a:r>
                        <a:rPr lang="en-US" sz="700" dirty="0">
                          <a:effectLst/>
                        </a:rPr>
                        <a:t>Name</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0"/>
                  </a:ext>
                </a:extLst>
              </a:tr>
              <a:tr h="283264">
                <a:tc>
                  <a:txBody>
                    <a:bodyPr/>
                    <a:lstStyle/>
                    <a:p>
                      <a:pPr marL="0" marR="0" algn="just">
                        <a:lnSpc>
                          <a:spcPct val="115000"/>
                        </a:lnSpc>
                        <a:spcBef>
                          <a:spcPts val="0"/>
                        </a:spcBef>
                        <a:spcAft>
                          <a:spcPts val="0"/>
                        </a:spcAft>
                      </a:pPr>
                      <a:r>
                        <a:rPr lang="en-US" sz="700" dirty="0">
                          <a:effectLst/>
                        </a:rPr>
                        <a:t>Job role: Human Resource Officer</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1"/>
                  </a:ext>
                </a:extLst>
              </a:tr>
              <a:tr h="283264">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Very good</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dirty="0">
                          <a:effectLst/>
                        </a:rPr>
                        <a:t>Good</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Adequate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Little or no experience</a:t>
                      </a:r>
                      <a:endParaRPr lang="en-US" sz="700">
                        <a:effectLst/>
                        <a:latin typeface="Arial"/>
                        <a:ea typeface="Arial"/>
                      </a:endParaRPr>
                    </a:p>
                  </a:txBody>
                  <a:tcPr marL="22088" marR="22088" marT="22088" marB="22088"/>
                </a:tc>
                <a:extLst>
                  <a:ext uri="{0D108BD9-81ED-4DB2-BD59-A6C34878D82A}">
                    <a16:rowId xmlns:a16="http://schemas.microsoft.com/office/drawing/2014/main" val="10002"/>
                  </a:ext>
                </a:extLst>
              </a:tr>
              <a:tr h="283264">
                <a:tc>
                  <a:txBody>
                    <a:bodyPr/>
                    <a:lstStyle/>
                    <a:p>
                      <a:pPr marL="0" marR="0" algn="just">
                        <a:lnSpc>
                          <a:spcPct val="115000"/>
                        </a:lnSpc>
                        <a:spcBef>
                          <a:spcPts val="0"/>
                        </a:spcBef>
                        <a:spcAft>
                          <a:spcPts val="0"/>
                        </a:spcAft>
                      </a:pPr>
                      <a:r>
                        <a:rPr lang="en-US" sz="700">
                          <a:effectLst/>
                        </a:rPr>
                        <a:t>Information Technology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3"/>
                  </a:ext>
                </a:extLst>
              </a:tr>
              <a:tr h="283264">
                <a:tc>
                  <a:txBody>
                    <a:bodyPr/>
                    <a:lstStyle/>
                    <a:p>
                      <a:pPr marL="0" marR="0" algn="just">
                        <a:lnSpc>
                          <a:spcPct val="115000"/>
                        </a:lnSpc>
                        <a:spcBef>
                          <a:spcPts val="0"/>
                        </a:spcBef>
                        <a:spcAft>
                          <a:spcPts val="0"/>
                        </a:spcAft>
                      </a:pPr>
                      <a:r>
                        <a:rPr lang="en-US" sz="700">
                          <a:effectLst/>
                        </a:rPr>
                        <a:t>Microsoft Office Word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4"/>
                  </a:ext>
                </a:extLst>
              </a:tr>
              <a:tr h="159029">
                <a:tc>
                  <a:txBody>
                    <a:bodyPr/>
                    <a:lstStyle/>
                    <a:p>
                      <a:pPr marL="0" marR="0" algn="just">
                        <a:lnSpc>
                          <a:spcPct val="115000"/>
                        </a:lnSpc>
                        <a:spcBef>
                          <a:spcPts val="0"/>
                        </a:spcBef>
                        <a:spcAft>
                          <a:spcPts val="0"/>
                        </a:spcAft>
                      </a:pPr>
                      <a:r>
                        <a:rPr lang="en-US" sz="700">
                          <a:effectLst/>
                        </a:rPr>
                        <a:t>Excel spreadsheet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5"/>
                  </a:ext>
                </a:extLst>
              </a:tr>
              <a:tr h="159029">
                <a:tc>
                  <a:txBody>
                    <a:bodyPr/>
                    <a:lstStyle/>
                    <a:p>
                      <a:pPr marL="0" marR="0" algn="just">
                        <a:lnSpc>
                          <a:spcPct val="115000"/>
                        </a:lnSpc>
                        <a:spcBef>
                          <a:spcPts val="0"/>
                        </a:spcBef>
                        <a:spcAft>
                          <a:spcPts val="0"/>
                        </a:spcAft>
                      </a:pPr>
                      <a:r>
                        <a:rPr lang="en-US" sz="700">
                          <a:effectLst/>
                        </a:rPr>
                        <a:t>Handling a Database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6"/>
                  </a:ext>
                </a:extLst>
              </a:tr>
              <a:tr h="159029">
                <a:tc>
                  <a:txBody>
                    <a:bodyPr/>
                    <a:lstStyle/>
                    <a:p>
                      <a:pPr marL="0" marR="0" algn="just">
                        <a:lnSpc>
                          <a:spcPct val="115000"/>
                        </a:lnSpc>
                        <a:spcBef>
                          <a:spcPts val="0"/>
                        </a:spcBef>
                        <a:spcAft>
                          <a:spcPts val="0"/>
                        </a:spcAft>
                      </a:pPr>
                      <a:r>
                        <a:rPr lang="en-US" sz="700">
                          <a:effectLst/>
                        </a:rPr>
                        <a:t>specialist HR software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7"/>
                  </a:ext>
                </a:extLst>
              </a:tr>
              <a:tr h="159029">
                <a:tc>
                  <a:txBody>
                    <a:bodyPr/>
                    <a:lstStyle/>
                    <a:p>
                      <a:pPr marL="0" marR="0" algn="just">
                        <a:lnSpc>
                          <a:spcPct val="115000"/>
                        </a:lnSpc>
                        <a:spcBef>
                          <a:spcPts val="0"/>
                        </a:spcBef>
                        <a:spcAft>
                          <a:spcPts val="0"/>
                        </a:spcAft>
                      </a:pPr>
                      <a:r>
                        <a:rPr lang="en-US" sz="700" dirty="0">
                          <a:effectLst/>
                        </a:rPr>
                        <a:t>Use PowerPoint</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8"/>
                  </a:ext>
                </a:extLst>
              </a:tr>
              <a:tr h="159029">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09"/>
                  </a:ext>
                </a:extLst>
              </a:tr>
              <a:tr h="159029">
                <a:tc>
                  <a:txBody>
                    <a:bodyPr/>
                    <a:lstStyle/>
                    <a:p>
                      <a:pPr marL="0" marR="0" algn="just">
                        <a:lnSpc>
                          <a:spcPct val="115000"/>
                        </a:lnSpc>
                        <a:spcBef>
                          <a:spcPts val="0"/>
                        </a:spcBef>
                        <a:spcAft>
                          <a:spcPts val="0"/>
                        </a:spcAft>
                      </a:pPr>
                      <a:r>
                        <a:rPr lang="en-US" sz="700">
                          <a:effectLst/>
                        </a:rPr>
                        <a:t>Communication Skills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dirty="0">
                          <a:effectLst/>
                        </a:rPr>
                        <a:t> </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0"/>
                  </a:ext>
                </a:extLst>
              </a:tr>
              <a:tr h="283264">
                <a:tc>
                  <a:txBody>
                    <a:bodyPr/>
                    <a:lstStyle/>
                    <a:p>
                      <a:pPr marL="0" marR="0" algn="just">
                        <a:lnSpc>
                          <a:spcPct val="115000"/>
                        </a:lnSpc>
                        <a:spcBef>
                          <a:spcPts val="0"/>
                        </a:spcBef>
                        <a:spcAft>
                          <a:spcPts val="0"/>
                        </a:spcAft>
                      </a:pPr>
                      <a:r>
                        <a:rPr lang="en-US" sz="700">
                          <a:effectLst/>
                        </a:rPr>
                        <a:t>Noting down disciplinary hearings</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1"/>
                  </a:ext>
                </a:extLst>
              </a:tr>
              <a:tr h="283264">
                <a:tc>
                  <a:txBody>
                    <a:bodyPr/>
                    <a:lstStyle/>
                    <a:p>
                      <a:pPr marL="0" marR="0" algn="just">
                        <a:lnSpc>
                          <a:spcPct val="115000"/>
                        </a:lnSpc>
                        <a:spcBef>
                          <a:spcPts val="0"/>
                        </a:spcBef>
                        <a:spcAft>
                          <a:spcPts val="0"/>
                        </a:spcAft>
                      </a:pPr>
                      <a:r>
                        <a:rPr lang="en-US" sz="700">
                          <a:effectLst/>
                        </a:rPr>
                        <a:t>Delivering a training session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dirty="0">
                          <a:effectLst/>
                        </a:rPr>
                        <a:t> </a:t>
                      </a:r>
                      <a:endParaRPr lang="en-US" sz="700" dirty="0">
                        <a:effectLst/>
                        <a:latin typeface="Arial"/>
                        <a:ea typeface="Arial"/>
                      </a:endParaRPr>
                    </a:p>
                  </a:txBody>
                  <a:tcPr marL="22088" marR="22088" marT="22088" marB="22088"/>
                </a:tc>
                <a:extLst>
                  <a:ext uri="{0D108BD9-81ED-4DB2-BD59-A6C34878D82A}">
                    <a16:rowId xmlns:a16="http://schemas.microsoft.com/office/drawing/2014/main" val="10012"/>
                  </a:ext>
                </a:extLst>
              </a:tr>
              <a:tr h="159029">
                <a:tc>
                  <a:txBody>
                    <a:bodyPr/>
                    <a:lstStyle/>
                    <a:p>
                      <a:pPr marL="0" marR="0" algn="just">
                        <a:lnSpc>
                          <a:spcPct val="115000"/>
                        </a:lnSpc>
                        <a:spcBef>
                          <a:spcPts val="0"/>
                        </a:spcBef>
                        <a:spcAft>
                          <a:spcPts val="0"/>
                        </a:spcAft>
                      </a:pPr>
                      <a:r>
                        <a:rPr lang="en-US" sz="700">
                          <a:effectLst/>
                        </a:rPr>
                        <a:t>Writing a report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3"/>
                  </a:ext>
                </a:extLst>
              </a:tr>
              <a:tr h="159029">
                <a:tc>
                  <a:txBody>
                    <a:bodyPr/>
                    <a:lstStyle/>
                    <a:p>
                      <a:pPr marL="0" marR="0" algn="just">
                        <a:lnSpc>
                          <a:spcPct val="115000"/>
                        </a:lnSpc>
                        <a:spcBef>
                          <a:spcPts val="0"/>
                        </a:spcBef>
                        <a:spcAft>
                          <a:spcPts val="0"/>
                        </a:spcAft>
                      </a:pPr>
                      <a:r>
                        <a:rPr lang="en-US" sz="700">
                          <a:effectLst/>
                        </a:rPr>
                        <a:t>Interviewing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4"/>
                  </a:ext>
                </a:extLst>
              </a:tr>
              <a:tr h="283264">
                <a:tc>
                  <a:txBody>
                    <a:bodyPr/>
                    <a:lstStyle/>
                    <a:p>
                      <a:pPr marL="0" marR="0" algn="just">
                        <a:lnSpc>
                          <a:spcPct val="115000"/>
                        </a:lnSpc>
                        <a:spcBef>
                          <a:spcPts val="0"/>
                        </a:spcBef>
                        <a:spcAft>
                          <a:spcPts val="0"/>
                        </a:spcAft>
                      </a:pPr>
                      <a:r>
                        <a:rPr lang="en-US" sz="700">
                          <a:effectLst/>
                        </a:rPr>
                        <a:t>Giving effective HR advices</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dirty="0">
                          <a:effectLst/>
                        </a:rPr>
                        <a:t> </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5"/>
                  </a:ext>
                </a:extLst>
              </a:tr>
              <a:tr h="407499">
                <a:tc>
                  <a:txBody>
                    <a:bodyPr/>
                    <a:lstStyle/>
                    <a:p>
                      <a:pPr marL="0" marR="0" algn="just">
                        <a:lnSpc>
                          <a:spcPct val="115000"/>
                        </a:lnSpc>
                        <a:spcBef>
                          <a:spcPts val="0"/>
                        </a:spcBef>
                        <a:spcAft>
                          <a:spcPts val="0"/>
                        </a:spcAft>
                      </a:pPr>
                      <a:r>
                        <a:rPr lang="en-US" sz="700" dirty="0">
                          <a:effectLst/>
                        </a:rPr>
                        <a:t>Drafting terms and conditions of employment</a:t>
                      </a:r>
                      <a:endParaRPr lang="en-US" sz="700" dirty="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6"/>
                  </a:ext>
                </a:extLst>
              </a:tr>
              <a:tr h="159029">
                <a:tc>
                  <a:txBody>
                    <a:bodyPr/>
                    <a:lstStyle/>
                    <a:p>
                      <a:pPr marL="0" marR="0" algn="just">
                        <a:lnSpc>
                          <a:spcPct val="115000"/>
                        </a:lnSpc>
                        <a:spcBef>
                          <a:spcPts val="0"/>
                        </a:spcBef>
                        <a:spcAft>
                          <a:spcPts val="0"/>
                        </a:spcAft>
                      </a:pPr>
                      <a:r>
                        <a:rPr lang="en-US" sz="700">
                          <a:effectLst/>
                        </a:rPr>
                        <a:t>Advising on HR issues</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7"/>
                  </a:ext>
                </a:extLst>
              </a:tr>
              <a:tr h="159029">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8"/>
                  </a:ext>
                </a:extLst>
              </a:tr>
              <a:tr h="159029">
                <a:tc>
                  <a:txBody>
                    <a:bodyPr/>
                    <a:lstStyle/>
                    <a:p>
                      <a:pPr marL="0" marR="0" algn="just">
                        <a:lnSpc>
                          <a:spcPct val="115000"/>
                        </a:lnSpc>
                        <a:spcBef>
                          <a:spcPts val="0"/>
                        </a:spcBef>
                        <a:spcAft>
                          <a:spcPts val="0"/>
                        </a:spcAft>
                      </a:pPr>
                      <a:r>
                        <a:rPr lang="en-US" sz="700">
                          <a:effectLst/>
                        </a:rPr>
                        <a:t>Problem solving skills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19"/>
                  </a:ext>
                </a:extLst>
              </a:tr>
              <a:tr h="780204">
                <a:tc>
                  <a:txBody>
                    <a:bodyPr/>
                    <a:lstStyle/>
                    <a:p>
                      <a:pPr marL="0" marR="0" algn="just">
                        <a:lnSpc>
                          <a:spcPct val="115000"/>
                        </a:lnSpc>
                        <a:spcBef>
                          <a:spcPts val="0"/>
                        </a:spcBef>
                        <a:spcAft>
                          <a:spcPts val="0"/>
                        </a:spcAft>
                      </a:pPr>
                      <a:r>
                        <a:rPr lang="en-US" sz="700">
                          <a:effectLst/>
                        </a:rPr>
                        <a:t>Make good use of verbal reasoning skills, able to handle complex data and make selective use of information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extLst>
                  <a:ext uri="{0D108BD9-81ED-4DB2-BD59-A6C34878D82A}">
                    <a16:rowId xmlns:a16="http://schemas.microsoft.com/office/drawing/2014/main" val="10020"/>
                  </a:ext>
                </a:extLst>
              </a:tr>
              <a:tr h="407499">
                <a:tc>
                  <a:txBody>
                    <a:bodyPr/>
                    <a:lstStyle/>
                    <a:p>
                      <a:pPr marL="0" marR="0" algn="just">
                        <a:lnSpc>
                          <a:spcPct val="115000"/>
                        </a:lnSpc>
                        <a:spcBef>
                          <a:spcPts val="0"/>
                        </a:spcBef>
                        <a:spcAft>
                          <a:spcPts val="0"/>
                        </a:spcAft>
                      </a:pPr>
                      <a:r>
                        <a:rPr lang="en-US" sz="700">
                          <a:effectLst/>
                        </a:rPr>
                        <a:t>Explore more than one solution in order to solve a problem</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a:effectLst/>
                        </a:rPr>
                        <a:t> </a:t>
                      </a:r>
                      <a:endParaRPr lang="en-US" sz="700">
                        <a:effectLst/>
                        <a:latin typeface="Arial"/>
                        <a:ea typeface="Arial"/>
                      </a:endParaRPr>
                    </a:p>
                  </a:txBody>
                  <a:tcPr marL="22088" marR="22088" marT="22088" marB="22088"/>
                </a:tc>
                <a:tc>
                  <a:txBody>
                    <a:bodyPr/>
                    <a:lstStyle/>
                    <a:p>
                      <a:pPr marL="0" marR="0" algn="just">
                        <a:lnSpc>
                          <a:spcPct val="115000"/>
                        </a:lnSpc>
                        <a:spcBef>
                          <a:spcPts val="0"/>
                        </a:spcBef>
                        <a:spcAft>
                          <a:spcPts val="0"/>
                        </a:spcAft>
                      </a:pPr>
                      <a:r>
                        <a:rPr lang="en-US" sz="700" dirty="0">
                          <a:effectLst/>
                        </a:rPr>
                        <a:t> </a:t>
                      </a:r>
                      <a:endParaRPr lang="en-US" sz="700" dirty="0">
                        <a:effectLst/>
                        <a:latin typeface="Arial"/>
                        <a:ea typeface="Arial"/>
                      </a:endParaRPr>
                    </a:p>
                  </a:txBody>
                  <a:tcPr marL="22088" marR="22088" marT="22088" marB="22088"/>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1894684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effectLst/>
              </a:rPr>
              <a:t>Strengths</a:t>
            </a:r>
            <a:br>
              <a:rPr lang="en-US" dirty="0">
                <a:effectLst/>
              </a:rPr>
            </a:br>
            <a:endParaRPr lang="en-US" dirty="0"/>
          </a:p>
        </p:txBody>
      </p:sp>
      <p:sp>
        <p:nvSpPr>
          <p:cNvPr id="3" name="Content Placeholder 2"/>
          <p:cNvSpPr>
            <a:spLocks noGrp="1"/>
          </p:cNvSpPr>
          <p:nvPr>
            <p:ph idx="1"/>
          </p:nvPr>
        </p:nvSpPr>
        <p:spPr/>
        <p:txBody>
          <a:bodyPr/>
          <a:lstStyle/>
          <a:p>
            <a:pPr lvl="0"/>
            <a:r>
              <a:rPr lang="en-US" dirty="0">
                <a:latin typeface="Arial" panose="020B0604020202020204" pitchFamily="34" charset="0"/>
                <a:cs typeface="Arial" panose="020B0604020202020204" pitchFamily="34" charset="0"/>
              </a:rPr>
              <a:t>I have good knowledge in information technology</a:t>
            </a:r>
          </a:p>
          <a:p>
            <a:pPr lvl="0"/>
            <a:r>
              <a:rPr lang="en-US" dirty="0">
                <a:latin typeface="Arial" panose="020B0604020202020204" pitchFamily="34" charset="0"/>
                <a:cs typeface="Arial" panose="020B0604020202020204" pitchFamily="34" charset="0"/>
              </a:rPr>
              <a:t>I can handle basic Microsoft </a:t>
            </a:r>
            <a:r>
              <a:rPr lang="en-US" dirty="0" err="1">
                <a:latin typeface="Arial" panose="020B0604020202020204" pitchFamily="34" charset="0"/>
                <a:cs typeface="Arial" panose="020B0604020202020204" pitchFamily="34" charset="0"/>
              </a:rPr>
              <a:t>softwares</a:t>
            </a:r>
            <a:r>
              <a:rPr lang="en-US" dirty="0">
                <a:latin typeface="Arial" panose="020B0604020202020204" pitchFamily="34" charset="0"/>
                <a:cs typeface="Arial" panose="020B0604020202020204" pitchFamily="34" charset="0"/>
              </a:rPr>
              <a:t> like MS-Word, MS-Excel effectively</a:t>
            </a:r>
          </a:p>
          <a:p>
            <a:pPr lvl="0"/>
            <a:r>
              <a:rPr lang="en-US" dirty="0">
                <a:latin typeface="Arial" panose="020B0604020202020204" pitchFamily="34" charset="0"/>
                <a:cs typeface="Arial" panose="020B0604020202020204" pitchFamily="34" charset="0"/>
              </a:rPr>
              <a:t>Have effective skills of handling the </a:t>
            </a:r>
            <a:r>
              <a:rPr lang="en-US" dirty="0" err="1">
                <a:latin typeface="Arial" panose="020B0604020202020204" pitchFamily="34" charset="0"/>
                <a:cs typeface="Arial" panose="020B0604020202020204" pitchFamily="34" charset="0"/>
              </a:rPr>
              <a:t>powerpoint</a:t>
            </a:r>
            <a:r>
              <a:rPr lang="en-US" dirty="0">
                <a:latin typeface="Arial" panose="020B0604020202020204" pitchFamily="34" charset="0"/>
                <a:cs typeface="Arial" panose="020B0604020202020204" pitchFamily="34" charset="0"/>
              </a:rPr>
              <a:t> software</a:t>
            </a:r>
          </a:p>
          <a:p>
            <a:pPr lvl="0"/>
            <a:r>
              <a:rPr lang="en-US" dirty="0">
                <a:latin typeface="Arial" panose="020B0604020202020204" pitchFamily="34" charset="0"/>
                <a:cs typeface="Arial" panose="020B0604020202020204" pitchFamily="34" charset="0"/>
              </a:rPr>
              <a:t>My report writing skills and advising skills are remarkable</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69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effectLst/>
              </a:rPr>
              <a:t>Weaknesses</a:t>
            </a:r>
            <a:br>
              <a:rPr lang="en-US" dirty="0">
                <a:effectLst/>
              </a:rPr>
            </a:br>
            <a:endParaRPr lang="en-US" dirty="0"/>
          </a:p>
        </p:txBody>
      </p:sp>
      <p:sp>
        <p:nvSpPr>
          <p:cNvPr id="3" name="Content Placeholder 2"/>
          <p:cNvSpPr>
            <a:spLocks noGrp="1"/>
          </p:cNvSpPr>
          <p:nvPr>
            <p:ph idx="1"/>
          </p:nvPr>
        </p:nvSpPr>
        <p:spPr/>
        <p:txBody>
          <a:bodyPr/>
          <a:lstStyle/>
          <a:p>
            <a:pPr lvl="0"/>
            <a:r>
              <a:rPr lang="en-US" dirty="0">
                <a:latin typeface="Arial" panose="020B0604020202020204" pitchFamily="34" charset="0"/>
                <a:cs typeface="Arial" panose="020B0604020202020204" pitchFamily="34" charset="0"/>
              </a:rPr>
              <a:t>I do not have effective knowledge in handling a database to manage the resources at hand</a:t>
            </a:r>
          </a:p>
          <a:p>
            <a:pPr lvl="0"/>
            <a:r>
              <a:rPr lang="en-US" dirty="0">
                <a:latin typeface="Arial" panose="020B0604020202020204" pitchFamily="34" charset="0"/>
                <a:cs typeface="Arial" panose="020B0604020202020204" pitchFamily="34" charset="0"/>
              </a:rPr>
              <a:t>I only have basic idea of handling a </a:t>
            </a:r>
            <a:r>
              <a:rPr lang="en-US" dirty="0" err="1">
                <a:latin typeface="Arial" panose="020B0604020202020204" pitchFamily="34" charset="0"/>
                <a:cs typeface="Arial" panose="020B0604020202020204" pitchFamily="34" charset="0"/>
              </a:rPr>
              <a:t>specialised</a:t>
            </a:r>
            <a:r>
              <a:rPr lang="en-US" dirty="0">
                <a:latin typeface="Arial" panose="020B0604020202020204" pitchFamily="34" charset="0"/>
                <a:cs typeface="Arial" panose="020B0604020202020204" pitchFamily="34" charset="0"/>
              </a:rPr>
              <a:t> tool for handling human resources</a:t>
            </a:r>
          </a:p>
          <a:p>
            <a:pPr lvl="0"/>
            <a:r>
              <a:rPr lang="en-US" dirty="0">
                <a:latin typeface="Arial" panose="020B0604020202020204" pitchFamily="34" charset="0"/>
                <a:cs typeface="Arial" panose="020B0604020202020204" pitchFamily="34" charset="0"/>
              </a:rPr>
              <a:t>I have no prior knowledge of drafting the terms and condition sheet of employment</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892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rPr>
              <a:t>Opportunities</a:t>
            </a:r>
            <a:endParaRPr lang="en-US" dirty="0"/>
          </a:p>
        </p:txBody>
      </p:sp>
      <p:sp>
        <p:nvSpPr>
          <p:cNvPr id="3" name="Content Placeholder 2"/>
          <p:cNvSpPr>
            <a:spLocks noGrp="1"/>
          </p:cNvSpPr>
          <p:nvPr>
            <p:ph idx="1"/>
          </p:nvPr>
        </p:nvSpPr>
        <p:spPr/>
        <p:txBody>
          <a:bodyPr>
            <a:normAutofit lnSpcReduction="10000"/>
          </a:bodyPr>
          <a:lstStyle/>
          <a:p>
            <a:pPr lvl="0"/>
            <a:r>
              <a:rPr lang="en-US" dirty="0">
                <a:latin typeface="Arial" panose="020B0604020202020204" pitchFamily="34" charset="0"/>
                <a:cs typeface="Arial" panose="020B0604020202020204" pitchFamily="34" charset="0"/>
              </a:rPr>
              <a:t>I can </a:t>
            </a:r>
            <a:r>
              <a:rPr lang="en-US" dirty="0" err="1">
                <a:latin typeface="Arial" panose="020B0604020202020204" pitchFamily="34" charset="0"/>
                <a:cs typeface="Arial" panose="020B0604020202020204" pitchFamily="34" charset="0"/>
              </a:rPr>
              <a:t>utilise</a:t>
            </a:r>
            <a:r>
              <a:rPr lang="en-US" dirty="0">
                <a:latin typeface="Arial" panose="020B0604020202020204" pitchFamily="34" charset="0"/>
                <a:cs typeface="Arial" panose="020B0604020202020204" pitchFamily="34" charset="0"/>
              </a:rPr>
              <a:t> the training programs conducted by my office Integrated Service Solutions Ltd (ISS Linton) to enhance my weak areas</a:t>
            </a:r>
          </a:p>
          <a:p>
            <a:pPr lvl="0"/>
            <a:r>
              <a:rPr lang="en-US" dirty="0">
                <a:latin typeface="Arial" panose="020B0604020202020204" pitchFamily="34" charset="0"/>
                <a:cs typeface="Arial" panose="020B0604020202020204" pitchFamily="34" charset="0"/>
              </a:rPr>
              <a:t>I will have to identify the trends of the trade and point out the HR technologies will be required in the upcoming future</a:t>
            </a:r>
          </a:p>
          <a:p>
            <a:pPr lvl="0"/>
            <a:r>
              <a:rPr lang="en-US" dirty="0">
                <a:latin typeface="Arial" panose="020B0604020202020204" pitchFamily="34" charset="0"/>
                <a:cs typeface="Arial" panose="020B0604020202020204" pitchFamily="34" charset="0"/>
              </a:rPr>
              <a:t>A good knowledge of basic information technology tools can help me thrive as a HR professional</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345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rPr>
              <a:t>Threats</a:t>
            </a:r>
            <a:endParaRPr lang="en-US" dirty="0"/>
          </a:p>
        </p:txBody>
      </p:sp>
      <p:sp>
        <p:nvSpPr>
          <p:cNvPr id="3" name="Content Placeholder 2"/>
          <p:cNvSpPr>
            <a:spLocks noGrp="1"/>
          </p:cNvSpPr>
          <p:nvPr>
            <p:ph idx="1"/>
          </p:nvPr>
        </p:nvSpPr>
        <p:spPr/>
        <p:txBody>
          <a:bodyPr/>
          <a:lstStyle/>
          <a:p>
            <a:pPr lvl="0"/>
            <a:r>
              <a:rPr lang="en-US" dirty="0">
                <a:latin typeface="Arial" panose="020B0604020202020204" pitchFamily="34" charset="0"/>
                <a:cs typeface="Arial" panose="020B0604020202020204" pitchFamily="34" charset="0"/>
              </a:rPr>
              <a:t>The development of automation </a:t>
            </a:r>
            <a:r>
              <a:rPr lang="en-US" dirty="0" err="1">
                <a:latin typeface="Arial" panose="020B0604020202020204" pitchFamily="34" charset="0"/>
                <a:cs typeface="Arial" panose="020B0604020202020204" pitchFamily="34" charset="0"/>
              </a:rPr>
              <a:t>softwares</a:t>
            </a:r>
            <a:r>
              <a:rPr lang="en-US" dirty="0">
                <a:latin typeface="Arial" panose="020B0604020202020204" pitchFamily="34" charset="0"/>
                <a:cs typeface="Arial" panose="020B0604020202020204" pitchFamily="34" charset="0"/>
              </a:rPr>
              <a:t> can perform the tasks currently conducted by the HR managers</a:t>
            </a:r>
          </a:p>
          <a:p>
            <a:pPr lvl="0"/>
            <a:r>
              <a:rPr lang="en-US" dirty="0">
                <a:latin typeface="Arial" panose="020B0604020202020204" pitchFamily="34" charset="0"/>
                <a:cs typeface="Arial" panose="020B0604020202020204" pitchFamily="34" charset="0"/>
              </a:rPr>
              <a:t>The perspective of the consumers of ISS Linton about the company can also impact my potential</a:t>
            </a:r>
          </a:p>
          <a:p>
            <a:pPr lvl="0"/>
            <a:r>
              <a:rPr lang="en-US" dirty="0">
                <a:latin typeface="Arial" panose="020B0604020202020204" pitchFamily="34" charset="0"/>
                <a:cs typeface="Arial" panose="020B0604020202020204" pitchFamily="34" charset="0"/>
              </a:rPr>
              <a:t>The HR strength of the competitor companies is better than ISS Linton</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9561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effectLst/>
              </a:rPr>
              <a:t>My contribution to ISS Linton as a HR professional</a:t>
            </a:r>
            <a:endParaRPr lang="en-US" dirty="0"/>
          </a:p>
        </p:txBody>
      </p:sp>
      <p:sp>
        <p:nvSpPr>
          <p:cNvPr id="3" name="Content Placeholder 2"/>
          <p:cNvSpPr>
            <a:spLocks noGrp="1"/>
          </p:cNvSpPr>
          <p:nvPr>
            <p:ph idx="1"/>
          </p:nvPr>
        </p:nvSpPr>
        <p:spPr>
          <a:xfrm>
            <a:off x="457200" y="1524000"/>
            <a:ext cx="4191000" cy="4953000"/>
          </a:xfrm>
        </p:spPr>
        <p:txBody>
          <a:bodyPr>
            <a:normAutofit fontScale="62500" lnSpcReduction="20000"/>
          </a:bodyPr>
          <a:lstStyle/>
          <a:p>
            <a:pPr lvl="0"/>
            <a:r>
              <a:rPr lang="en-US" dirty="0">
                <a:latin typeface="Arial" panose="020B0604020202020204" pitchFamily="34" charset="0"/>
                <a:cs typeface="Arial" panose="020B0604020202020204" pitchFamily="34" charset="0"/>
              </a:rPr>
              <a:t>Prior experience in project management has honed my communication skills</a:t>
            </a:r>
          </a:p>
          <a:p>
            <a:pPr lvl="0"/>
            <a:r>
              <a:rPr lang="en-US" dirty="0">
                <a:latin typeface="Arial" panose="020B0604020202020204" pitchFamily="34" charset="0"/>
                <a:cs typeface="Arial" panose="020B0604020202020204" pitchFamily="34" charset="0"/>
              </a:rPr>
              <a:t>I have the skills required to fit in the job role</a:t>
            </a:r>
          </a:p>
          <a:p>
            <a:pPr lvl="0"/>
            <a:r>
              <a:rPr lang="en-US" dirty="0">
                <a:latin typeface="Arial" panose="020B0604020202020204" pitchFamily="34" charset="0"/>
                <a:cs typeface="Arial" panose="020B0604020202020204" pitchFamily="34" charset="0"/>
              </a:rPr>
              <a:t>I possess a good communication skill which will undoubtedly benefit in managing the flow of information within ISS Linton</a:t>
            </a:r>
          </a:p>
          <a:p>
            <a:pPr lvl="0"/>
            <a:r>
              <a:rPr lang="en-US" dirty="0">
                <a:latin typeface="Arial" panose="020B0604020202020204" pitchFamily="34" charset="0"/>
                <a:cs typeface="Arial" panose="020B0604020202020204" pitchFamily="34" charset="0"/>
              </a:rPr>
              <a:t>I have a flexible attitude which will help me in adapting to the current needs of the </a:t>
            </a:r>
            <a:r>
              <a:rPr lang="en-US" dirty="0" err="1">
                <a:latin typeface="Arial" panose="020B0604020202020204" pitchFamily="34" charset="0"/>
                <a:cs typeface="Arial" panose="020B0604020202020204" pitchFamily="34" charset="0"/>
              </a:rPr>
              <a:t>organisation</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I have acquired knowledge about the industry and the company, and I feel that working as a HR manager intrigues me as an individual</a:t>
            </a:r>
          </a:p>
        </p:txBody>
      </p:sp>
      <p:pic>
        <p:nvPicPr>
          <p:cNvPr id="4" name="Picture 3"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6800" y="1752600"/>
            <a:ext cx="3503508" cy="3468820"/>
          </a:xfrm>
          <a:prstGeom prst="rect">
            <a:avLst/>
          </a:prstGeom>
        </p:spPr>
      </p:pic>
    </p:spTree>
    <p:extLst>
      <p:ext uri="{BB962C8B-B14F-4D97-AF65-F5344CB8AC3E}">
        <p14:creationId xmlns:p14="http://schemas.microsoft.com/office/powerpoint/2010/main" val="1139949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rPr>
              <a:t>Conclusion</a:t>
            </a:r>
            <a:endParaRPr lang="en-US" dirty="0"/>
          </a:p>
        </p:txBody>
      </p:sp>
      <p:sp>
        <p:nvSpPr>
          <p:cNvPr id="3" name="Content Placeholder 2"/>
          <p:cNvSpPr>
            <a:spLocks noGrp="1"/>
          </p:cNvSpPr>
          <p:nvPr>
            <p:ph idx="1"/>
          </p:nvPr>
        </p:nvSpPr>
        <p:spPr/>
        <p:txBody>
          <a:bodyPr>
            <a:normAutofit fontScale="92500" lnSpcReduction="10000"/>
          </a:bodyPr>
          <a:lstStyle/>
          <a:p>
            <a:r>
              <a:rPr lang="en-US" dirty="0">
                <a:latin typeface="Arial" panose="020B0604020202020204" pitchFamily="34" charset="0"/>
                <a:cs typeface="Arial" panose="020B0604020202020204" pitchFamily="34" charset="0"/>
              </a:rPr>
              <a:t>The current presentation has identified the potential benefits that a HR professional can bring into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The key skills, knowledge and behaviors required to ensure a thriving career in the steam has been further elucidated. Additionally, a personal skill audit and SWOT audit has been conducted to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how I can contribute to the independent service providing business of ISS Linton.  </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811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rPr>
              <a:t>References</a:t>
            </a:r>
            <a:endParaRPr lang="en-US" dirty="0"/>
          </a:p>
        </p:txBody>
      </p:sp>
      <p:sp>
        <p:nvSpPr>
          <p:cNvPr id="3" name="Content Placeholder 2"/>
          <p:cNvSpPr>
            <a:spLocks noGrp="1"/>
          </p:cNvSpPr>
          <p:nvPr>
            <p:ph idx="1"/>
          </p:nvPr>
        </p:nvSpPr>
        <p:spPr>
          <a:xfrm>
            <a:off x="457200" y="1646236"/>
            <a:ext cx="8229600" cy="4906963"/>
          </a:xfrm>
        </p:spPr>
        <p:txBody>
          <a:bodyPr>
            <a:noAutofit/>
          </a:bodyPr>
          <a:lstStyle/>
          <a:p>
            <a:r>
              <a:rPr lang="en-US" sz="1500" dirty="0" err="1"/>
              <a:t>Alshurideh</a:t>
            </a:r>
            <a:r>
              <a:rPr lang="en-US" sz="1500" dirty="0"/>
              <a:t>, M.T., Al </a:t>
            </a:r>
            <a:r>
              <a:rPr lang="en-US" sz="1500" dirty="0" err="1"/>
              <a:t>Kurdi</a:t>
            </a:r>
            <a:r>
              <a:rPr lang="en-US" sz="1500" dirty="0"/>
              <a:t>, B., </a:t>
            </a:r>
            <a:r>
              <a:rPr lang="en-US" sz="1500" dirty="0" err="1"/>
              <a:t>Alzoubi</a:t>
            </a:r>
            <a:r>
              <a:rPr lang="en-US" sz="1500" dirty="0"/>
              <a:t>, H.M., Ghazal, T.M., Said, R.A., </a:t>
            </a:r>
            <a:r>
              <a:rPr lang="en-US" sz="1500" dirty="0" err="1"/>
              <a:t>AlHamad</a:t>
            </a:r>
            <a:r>
              <a:rPr lang="en-US" sz="1500" dirty="0"/>
              <a:t>, A.Q., </a:t>
            </a:r>
            <a:r>
              <a:rPr lang="en-US" sz="1500" dirty="0" err="1"/>
              <a:t>Hamadneh</a:t>
            </a:r>
            <a:r>
              <a:rPr lang="en-US" sz="1500" dirty="0"/>
              <a:t>, S., </a:t>
            </a:r>
            <a:r>
              <a:rPr lang="en-US" sz="1500" dirty="0" err="1"/>
              <a:t>Sahawneh</a:t>
            </a:r>
            <a:r>
              <a:rPr lang="en-US" sz="1500" dirty="0"/>
              <a:t>, N. and Al-</a:t>
            </a:r>
            <a:r>
              <a:rPr lang="en-US" sz="1500" dirty="0" err="1"/>
              <a:t>kassem</a:t>
            </a:r>
            <a:r>
              <a:rPr lang="en-US" sz="1500" dirty="0"/>
              <a:t>, A.H., 2022. Fuzzy assisted human resource management for supply chain management issues. </a:t>
            </a:r>
            <a:r>
              <a:rPr lang="en-US" sz="1500" i="1" dirty="0"/>
              <a:t>Annals of Operations Research</a:t>
            </a:r>
            <a:r>
              <a:rPr lang="en-US" sz="1500" dirty="0"/>
              <a:t>, pp.1-19.</a:t>
            </a:r>
          </a:p>
          <a:p>
            <a:r>
              <a:rPr lang="en-US" sz="1500" dirty="0" err="1"/>
              <a:t>Dhanpat</a:t>
            </a:r>
            <a:r>
              <a:rPr lang="en-US" sz="1500" dirty="0"/>
              <a:t>, N., Buthelezi, Z.P., Joe, M.R., </a:t>
            </a:r>
            <a:r>
              <a:rPr lang="en-US" sz="1500" dirty="0" err="1"/>
              <a:t>Maphela</a:t>
            </a:r>
            <a:r>
              <a:rPr lang="en-US" sz="1500" dirty="0"/>
              <a:t>, T.V. and </a:t>
            </a:r>
            <a:r>
              <a:rPr lang="en-US" sz="1500" dirty="0" err="1"/>
              <a:t>Shongwe</a:t>
            </a:r>
            <a:r>
              <a:rPr lang="en-US" sz="1500" dirty="0"/>
              <a:t>, N., 2020. Industry 4.0: The role of human resource professionals. </a:t>
            </a:r>
            <a:r>
              <a:rPr lang="en-US" sz="1500" i="1" dirty="0"/>
              <a:t>SA Journal of Human Resource Management</a:t>
            </a:r>
            <a:r>
              <a:rPr lang="en-US" sz="1500" dirty="0"/>
              <a:t>, </a:t>
            </a:r>
            <a:r>
              <a:rPr lang="en-US" sz="1500" i="1" dirty="0"/>
              <a:t>18</a:t>
            </a:r>
            <a:r>
              <a:rPr lang="en-US" sz="1500" dirty="0"/>
              <a:t>(1), pp.1-11.</a:t>
            </a:r>
          </a:p>
          <a:p>
            <a:r>
              <a:rPr lang="en-US" sz="1500" dirty="0" err="1"/>
              <a:t>Digirolamo</a:t>
            </a:r>
            <a:r>
              <a:rPr lang="en-US" sz="1500" dirty="0"/>
              <a:t>, J.A. and </a:t>
            </a:r>
            <a:r>
              <a:rPr lang="en-US" sz="1500" dirty="0" err="1"/>
              <a:t>Tkach</a:t>
            </a:r>
            <a:r>
              <a:rPr lang="en-US" sz="1500" dirty="0"/>
              <a:t>, J.T., 2019. An exploration of managers and leaders using coaching skills. </a:t>
            </a:r>
            <a:r>
              <a:rPr lang="en-US" sz="1500" i="1" dirty="0"/>
              <a:t>Consulting Psychology Journal: Practice and Research</a:t>
            </a:r>
            <a:r>
              <a:rPr lang="en-US" sz="1500" dirty="0"/>
              <a:t>, </a:t>
            </a:r>
            <a:r>
              <a:rPr lang="en-US" sz="1500" i="1" dirty="0"/>
              <a:t>71</a:t>
            </a:r>
            <a:r>
              <a:rPr lang="en-US" sz="1500" dirty="0"/>
              <a:t>(3), p.195.</a:t>
            </a:r>
          </a:p>
          <a:p>
            <a:r>
              <a:rPr lang="en-US" sz="1500" dirty="0"/>
              <a:t>McCartney, S., Murphy, C. and </a:t>
            </a:r>
            <a:r>
              <a:rPr lang="en-US" sz="1500" dirty="0" err="1"/>
              <a:t>Mccarthy</a:t>
            </a:r>
            <a:r>
              <a:rPr lang="en-US" sz="1500" dirty="0"/>
              <a:t>, J., 2021. 21st century HR: a competency model for the emerging role of HR Analysts. </a:t>
            </a:r>
            <a:r>
              <a:rPr lang="en-US" sz="1500" i="1" dirty="0"/>
              <a:t>Personnel review</a:t>
            </a:r>
            <a:r>
              <a:rPr lang="en-US" sz="1500" dirty="0"/>
              <a:t>, </a:t>
            </a:r>
            <a:r>
              <a:rPr lang="en-US" sz="1500" i="1" dirty="0"/>
              <a:t>50</a:t>
            </a:r>
            <a:r>
              <a:rPr lang="en-US" sz="1500" dirty="0"/>
              <a:t>(6), pp.1495-1513.</a:t>
            </a:r>
          </a:p>
          <a:p>
            <a:r>
              <a:rPr lang="en-US" sz="1500" dirty="0"/>
              <a:t>Pandey, V.K. and </a:t>
            </a:r>
            <a:r>
              <a:rPr lang="en-US" sz="1500" dirty="0" err="1"/>
              <a:t>Anand</a:t>
            </a:r>
            <a:r>
              <a:rPr lang="en-US" sz="1500" dirty="0"/>
              <a:t>, A., 2020. Introduction of soft skills and importance of its implementation in growing stage of students. </a:t>
            </a:r>
            <a:r>
              <a:rPr lang="en-US" sz="1500" i="1" dirty="0"/>
              <a:t>World Journal of Advanced Research and Reviews</a:t>
            </a:r>
            <a:r>
              <a:rPr lang="en-US" sz="1500" dirty="0"/>
              <a:t>, </a:t>
            </a:r>
            <a:r>
              <a:rPr lang="en-US" sz="1500" i="1" dirty="0"/>
              <a:t>8</a:t>
            </a:r>
            <a:r>
              <a:rPr lang="en-US" sz="1500" dirty="0"/>
              <a:t>(3), pp.402-409.</a:t>
            </a:r>
          </a:p>
          <a:p>
            <a:r>
              <a:rPr lang="en-US" sz="1500" dirty="0" err="1"/>
              <a:t>Przytuła</a:t>
            </a:r>
            <a:r>
              <a:rPr lang="en-US" sz="1500" dirty="0"/>
              <a:t>, S., </a:t>
            </a:r>
            <a:r>
              <a:rPr lang="en-US" sz="1500" dirty="0" err="1"/>
              <a:t>Strzelec</a:t>
            </a:r>
            <a:r>
              <a:rPr lang="en-US" sz="1500" dirty="0"/>
              <a:t>, G. and </a:t>
            </a:r>
            <a:r>
              <a:rPr lang="en-US" sz="1500" dirty="0" err="1"/>
              <a:t>Krysińska-Kościańska</a:t>
            </a:r>
            <a:r>
              <a:rPr lang="en-US" sz="1500" dirty="0"/>
              <a:t>, K., 2020. Re-vision of future trends in human resource management (HRM) after COVID-19. </a:t>
            </a:r>
            <a:r>
              <a:rPr lang="en-US" sz="1500" i="1" dirty="0"/>
              <a:t>Journal of Intercultural Management</a:t>
            </a:r>
            <a:r>
              <a:rPr lang="en-US" sz="1500" dirty="0"/>
              <a:t>, </a:t>
            </a:r>
            <a:r>
              <a:rPr lang="en-US" sz="1500" i="1" dirty="0"/>
              <a:t>12</a:t>
            </a:r>
            <a:r>
              <a:rPr lang="en-US" sz="1500" dirty="0"/>
              <a:t>(4), pp.70-90.</a:t>
            </a:r>
          </a:p>
          <a:p>
            <a:r>
              <a:rPr lang="en-US" sz="1500" dirty="0"/>
              <a:t>Stone, R.J., Cox, A. and Gavin, M., 2020. </a:t>
            </a:r>
            <a:r>
              <a:rPr lang="en-US" sz="1500" i="1" dirty="0"/>
              <a:t>Human resource management</a:t>
            </a:r>
            <a:r>
              <a:rPr lang="en-US" sz="1500" dirty="0"/>
              <a:t>. John Wiley &amp; Sons.</a:t>
            </a:r>
          </a:p>
          <a:p>
            <a:r>
              <a:rPr lang="en-US" sz="1500" dirty="0" err="1"/>
              <a:t>Wijaya</a:t>
            </a:r>
            <a:r>
              <a:rPr lang="en-US" sz="1500" dirty="0"/>
              <a:t>, R., </a:t>
            </a:r>
            <a:r>
              <a:rPr lang="en-US" sz="1500" dirty="0" err="1"/>
              <a:t>Yadewani</a:t>
            </a:r>
            <a:r>
              <a:rPr lang="en-US" sz="1500" dirty="0"/>
              <a:t>, D. and Karim, K., 2022. The Effect of Human Resource Skills and Capabilities on SMEs Performance. </a:t>
            </a:r>
            <a:r>
              <a:rPr lang="en-US" sz="1500" i="1" dirty="0"/>
              <a:t>International Journal of Islamic Business and Management Review</a:t>
            </a:r>
            <a:r>
              <a:rPr lang="en-US" sz="1500" dirty="0"/>
              <a:t>, </a:t>
            </a:r>
            <a:r>
              <a:rPr lang="en-US" sz="1500" i="1" dirty="0"/>
              <a:t>2</a:t>
            </a:r>
            <a:r>
              <a:rPr lang="en-US" sz="1500" dirty="0"/>
              <a:t>(1), pp.59-68.</a:t>
            </a:r>
          </a:p>
          <a:p>
            <a:endParaRPr lang="en-US" sz="1500" dirty="0"/>
          </a:p>
        </p:txBody>
      </p:sp>
    </p:spTree>
    <p:extLst>
      <p:ext uri="{BB962C8B-B14F-4D97-AF65-F5344CB8AC3E}">
        <p14:creationId xmlns:p14="http://schemas.microsoft.com/office/powerpoint/2010/main" val="1892633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 y="1066800"/>
            <a:ext cx="8001000" cy="4800600"/>
          </a:xfrm>
        </p:spPr>
      </p:pic>
    </p:spTree>
    <p:extLst>
      <p:ext uri="{BB962C8B-B14F-4D97-AF65-F5344CB8AC3E}">
        <p14:creationId xmlns:p14="http://schemas.microsoft.com/office/powerpoint/2010/main" val="19868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31</TotalTime>
  <Words>1214</Words>
  <Application>Microsoft Office PowerPoint</Application>
  <PresentationFormat>On-screen Show (4:3)</PresentationFormat>
  <Paragraphs>182</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Foundry</vt:lpstr>
      <vt:lpstr>Developing Relationships and Workplace Achievements Individual Presentation BMSW_5102 </vt:lpstr>
      <vt:lpstr>‘TRAINING AND DEVELOPMENT NEEDS FOR A HR OFFICER’</vt:lpstr>
      <vt:lpstr>Introduction </vt:lpstr>
      <vt:lpstr>Knowledge, behaviors required </vt:lpstr>
      <vt:lpstr>Skills Required </vt:lpstr>
      <vt:lpstr>Personal skill audit  </vt:lpstr>
      <vt:lpstr>Strengths </vt:lpstr>
      <vt:lpstr>Weaknesses </vt:lpstr>
      <vt:lpstr>Opportunities</vt:lpstr>
      <vt:lpstr>Threats</vt:lpstr>
      <vt:lpstr>My contribution to ISS Linton as a HR professional</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User</dc:creator>
  <cp:lastModifiedBy>dafymir11@gmail.com</cp:lastModifiedBy>
  <cp:revision>36</cp:revision>
  <dcterms:created xsi:type="dcterms:W3CDTF">2023-03-21T06:49:02Z</dcterms:created>
  <dcterms:modified xsi:type="dcterms:W3CDTF">2023-03-25T18:55:20Z</dcterms:modified>
</cp:coreProperties>
</file>