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theme/theme3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  <p:sldMasterId id="2147483685" r:id="rId2"/>
    <p:sldMasterId id="2147483698" r:id="rId3"/>
  </p:sldMasterIdLst>
  <p:notesMasterIdLst>
    <p:notesMasterId r:id="rId30"/>
  </p:notesMasterIdLst>
  <p:handoutMasterIdLst>
    <p:handoutMasterId r:id="rId31"/>
  </p:handoutMasterIdLst>
  <p:sldIdLst>
    <p:sldId id="256" r:id="rId4"/>
    <p:sldId id="258" r:id="rId5"/>
    <p:sldId id="260" r:id="rId6"/>
    <p:sldId id="262" r:id="rId7"/>
    <p:sldId id="261" r:id="rId8"/>
    <p:sldId id="259" r:id="rId9"/>
    <p:sldId id="263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83" r:id="rId19"/>
    <p:sldId id="284" r:id="rId20"/>
    <p:sldId id="285" r:id="rId21"/>
    <p:sldId id="273" r:id="rId22"/>
    <p:sldId id="274" r:id="rId23"/>
    <p:sldId id="275" r:id="rId24"/>
    <p:sldId id="276" r:id="rId25"/>
    <p:sldId id="277" r:id="rId26"/>
    <p:sldId id="281" r:id="rId27"/>
    <p:sldId id="278" r:id="rId28"/>
    <p:sldId id="280" r:id="rId29"/>
  </p:sldIdLst>
  <p:sldSz cx="9144000" cy="6858000" type="screen4x3"/>
  <p:notesSz cx="6858000" cy="97107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sz="3200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558" autoAdjust="0"/>
    <p:restoredTop sz="77954" autoAdjust="0"/>
  </p:normalViewPr>
  <p:slideViewPr>
    <p:cSldViewPr>
      <p:cViewPr varScale="1">
        <p:scale>
          <a:sx n="34" d="100"/>
          <a:sy n="34" d="100"/>
        </p:scale>
        <p:origin x="-666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1878" y="-102"/>
      </p:cViewPr>
      <p:guideLst>
        <p:guide orient="horz" pos="3058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2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9224963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329EE8F8-7B48-4A5A-9713-6B2A5853620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174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001713" y="728663"/>
            <a:ext cx="4854575" cy="36417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613275"/>
            <a:ext cx="5029200" cy="436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24963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9224963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486CA721-89C0-4DDD-98E3-B944E739CEE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9C6E98E-2FD0-4DAB-A8B7-E8139479B9E8}" type="slidenum">
              <a:rPr lang="en-GB" smtClean="0">
                <a:latin typeface="Arial" pitchFamily="34" charset="0"/>
              </a:rPr>
              <a:pPr/>
              <a:t>1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2A34847-61DD-46FF-9934-58E0B8DFABFA}" type="slidenum">
              <a:rPr lang="en-GB" smtClean="0">
                <a:latin typeface="Arial" pitchFamily="34" charset="0"/>
              </a:rPr>
              <a:pPr/>
              <a:t>2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D520A42-AB21-4C3D-8F3A-9F9E97DCFE00}" type="slidenum">
              <a:rPr lang="en-GB" smtClean="0">
                <a:latin typeface="Arial" pitchFamily="34" charset="0"/>
              </a:rPr>
              <a:pPr/>
              <a:t>3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9917233-BEC6-4F5C-A615-4012DDC7EE4A}" type="slidenum">
              <a:rPr lang="en-GB" smtClean="0">
                <a:latin typeface="Arial" pitchFamily="34" charset="0"/>
              </a:rPr>
              <a:pPr/>
              <a:t>4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F629552-A39A-451A-A2A7-2131743394EA}" type="slidenum">
              <a:rPr lang="en-GB" smtClean="0">
                <a:latin typeface="Arial" pitchFamily="34" charset="0"/>
              </a:rPr>
              <a:pPr/>
              <a:t>5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59C73A6-8B25-43BE-B283-3C7C7D1C8788}" type="slidenum">
              <a:rPr lang="en-GB" smtClean="0">
                <a:latin typeface="Arial" pitchFamily="34" charset="0"/>
              </a:rPr>
              <a:pPr/>
              <a:t>6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9903BC2-CD55-4290-8944-7F62FAD5504B}" type="slidenum">
              <a:rPr lang="en-GB" smtClean="0">
                <a:latin typeface="Arial" pitchFamily="34" charset="0"/>
              </a:rPr>
              <a:pPr/>
              <a:t>7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D9837FD-2413-481D-9B93-A6D96BAE2274}" type="slidenum">
              <a:rPr lang="en-GB" smtClean="0">
                <a:latin typeface="Arial" pitchFamily="34" charset="0"/>
              </a:rPr>
              <a:pPr/>
              <a:t>8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0174763-E0C6-4C19-B806-88E5F59880F2}" type="slidenum">
              <a:rPr lang="en-GB" smtClean="0">
                <a:latin typeface="Arial" pitchFamily="34" charset="0"/>
              </a:rPr>
              <a:pPr/>
              <a:t>9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C02D630-6D2E-45A6-BD88-6D2A532D4550}" type="slidenum">
              <a:rPr lang="en-GB" smtClean="0">
                <a:latin typeface="Arial" pitchFamily="34" charset="0"/>
              </a:rPr>
              <a:pPr/>
              <a:t>10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37242B6-9FE6-471A-9235-80A240781C3C}" type="slidenum">
              <a:rPr lang="en-GB" smtClean="0">
                <a:latin typeface="Arial" pitchFamily="34" charset="0"/>
              </a:rPr>
              <a:pPr/>
              <a:t>11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7B5DE84-D55F-4EA2-84F2-5E6676545ABA}" type="slidenum">
              <a:rPr lang="en-GB" smtClean="0">
                <a:latin typeface="Arial" pitchFamily="34" charset="0"/>
              </a:rPr>
              <a:pPr/>
              <a:t>12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8B2DE77-34E6-4C2A-BCCE-AF585D8BA011}" type="slidenum">
              <a:rPr lang="en-GB" smtClean="0">
                <a:latin typeface="Arial" pitchFamily="34" charset="0"/>
              </a:rPr>
              <a:pPr/>
              <a:t>13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D3103E0-615A-4EEB-BB44-60A4A8803DB4}" type="slidenum">
              <a:rPr lang="en-GB" smtClean="0">
                <a:latin typeface="Arial" pitchFamily="34" charset="0"/>
              </a:rPr>
              <a:pPr/>
              <a:t>14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218A26A-E0D2-4957-A8F9-369168188637}" type="slidenum">
              <a:rPr lang="en-GB" smtClean="0">
                <a:latin typeface="Arial" pitchFamily="34" charset="0"/>
              </a:rPr>
              <a:pPr/>
              <a:t>15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Effective - are the needs of people within the segment homogenous, but different from the needs of people outside?</a:t>
            </a:r>
          </a:p>
          <a:p>
            <a:r>
              <a:rPr lang="en-GB" dirty="0" smtClean="0"/>
              <a:t>Identifiable – can customers in the segment actually be isolated and measured?</a:t>
            </a:r>
          </a:p>
          <a:p>
            <a:r>
              <a:rPr lang="en-GB" dirty="0" smtClean="0"/>
              <a:t>Profitable – is the segment large enough to still achieve</a:t>
            </a:r>
            <a:r>
              <a:rPr lang="en-GB" baseline="0" dirty="0" smtClean="0"/>
              <a:t> economies of scale?</a:t>
            </a:r>
          </a:p>
          <a:p>
            <a:r>
              <a:rPr lang="en-GB" baseline="0" dirty="0" smtClean="0"/>
              <a:t>Accessible – can the segment be reached in media without too much overlap?</a:t>
            </a:r>
          </a:p>
          <a:p>
            <a:r>
              <a:rPr lang="en-GB" baseline="0" dirty="0" smtClean="0"/>
              <a:t>Actionable – does the </a:t>
            </a:r>
            <a:r>
              <a:rPr lang="en-GB" baseline="0" dirty="0" err="1" smtClean="0"/>
              <a:t>bsuiness</a:t>
            </a:r>
            <a:r>
              <a:rPr lang="en-GB" baseline="0" dirty="0" smtClean="0"/>
              <a:t> have the resources to segment its offer in the first place?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86CA721-89C0-4DDD-98E3-B944E739CEEA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212620D-B75F-4146-A724-82D396D1A575}" type="slidenum">
              <a:rPr lang="en-GB" smtClean="0">
                <a:latin typeface="Arial" pitchFamily="34" charset="0"/>
              </a:rPr>
              <a:pPr/>
              <a:t>19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FC6CCC6-A66B-420B-9E1F-DE3C37BA808E}" type="slidenum">
              <a:rPr lang="en-GB" smtClean="0">
                <a:latin typeface="Arial" pitchFamily="34" charset="0"/>
              </a:rPr>
              <a:pPr/>
              <a:t>20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4DC710E-EBF8-412A-9125-EF6F4D41CCE7}" type="slidenum">
              <a:rPr lang="en-GB" smtClean="0">
                <a:latin typeface="Arial" pitchFamily="34" charset="0"/>
              </a:rPr>
              <a:pPr/>
              <a:t>21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1B6010A-557D-416F-928D-A49E32AAEDDF}" type="slidenum">
              <a:rPr lang="en-GB" smtClean="0">
                <a:latin typeface="Arial" pitchFamily="34" charset="0"/>
              </a:rPr>
              <a:pPr/>
              <a:t>22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DEE6171-6313-49E5-87A5-C3329B3A6A32}" type="slidenum">
              <a:rPr lang="en-GB" smtClean="0">
                <a:latin typeface="Arial" pitchFamily="34" charset="0"/>
              </a:rPr>
              <a:pPr/>
              <a:t>23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is the ‘position’ of each one of these in their</a:t>
            </a:r>
            <a:r>
              <a:rPr lang="en-GB" baseline="0" dirty="0" smtClean="0"/>
              <a:t> marketplace?</a:t>
            </a:r>
          </a:p>
          <a:p>
            <a:endParaRPr lang="en-GB" baseline="0" dirty="0" smtClean="0"/>
          </a:p>
          <a:p>
            <a:r>
              <a:rPr lang="en-GB" baseline="0" dirty="0" smtClean="0"/>
              <a:t>Diet coke and Coke Zero  - second one has been aimed more at male drinkers, diet coke at women</a:t>
            </a:r>
          </a:p>
          <a:p>
            <a:endParaRPr lang="en-GB" baseline="0" dirty="0" smtClean="0"/>
          </a:p>
          <a:p>
            <a:r>
              <a:rPr lang="en-GB" baseline="0" dirty="0" smtClean="0"/>
              <a:t>Mecca Cola- as an anti American alternative to Coca Cola</a:t>
            </a:r>
          </a:p>
          <a:p>
            <a:endParaRPr lang="en-GB" baseline="0" dirty="0" smtClean="0"/>
          </a:p>
          <a:p>
            <a:r>
              <a:rPr lang="en-GB" baseline="0" dirty="0" err="1" smtClean="0"/>
              <a:t>Ikea</a:t>
            </a:r>
            <a:r>
              <a:rPr lang="en-GB" baseline="0" dirty="0" smtClean="0"/>
              <a:t> has </a:t>
            </a:r>
            <a:r>
              <a:rPr lang="en-GB" baseline="0" dirty="0" err="1" smtClean="0"/>
              <a:t>succesfully</a:t>
            </a:r>
            <a:r>
              <a:rPr lang="en-GB" baseline="0" dirty="0" smtClean="0"/>
              <a:t> positioned itself in several markets – convenience, low-cost, fashionable/trendy</a:t>
            </a:r>
          </a:p>
          <a:p>
            <a:endParaRPr lang="en-GB" baseline="0" dirty="0" smtClean="0"/>
          </a:p>
          <a:p>
            <a:r>
              <a:rPr lang="en-GB" baseline="0" dirty="0" smtClean="0"/>
              <a:t>Organic produce/food has now become ‘mainstream’ and readily available. But still at a premium/extra cost?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86CA721-89C0-4DDD-98E3-B944E739CEEA}" type="slidenum">
              <a:rPr lang="en-GB" smtClean="0"/>
              <a:pPr>
                <a:defRPr/>
              </a:pPr>
              <a:t>24</a:t>
            </a:fld>
            <a:endParaRPr lang="en-GB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308E480-F8CD-4D31-84F1-7526F7322B7D}" type="slidenum">
              <a:rPr lang="en-GB" smtClean="0">
                <a:latin typeface="Arial" pitchFamily="34" charset="0"/>
              </a:rPr>
              <a:pPr/>
              <a:t>25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9ADE163-BC0A-446C-9255-FD8662470E3A}" type="slidenum">
              <a:rPr lang="en-GB" smtClean="0">
                <a:latin typeface="Arial" pitchFamily="34" charset="0"/>
              </a:rPr>
              <a:pPr/>
              <a:t>26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0B1D50-2BED-441B-992A-0117A6AA42BF}" type="datetime1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</a:t>
            </a: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3E9B37-FF62-4D01-91F8-F1D48857717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EAEF23-CA3C-4A1E-8FF6-14EE9DB423BA}" type="datetime1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</a:t>
            </a: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E88DF9-37F1-4A47-8175-C543134973F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D28F0D-677B-47D2-8B92-F34C0552B780}" type="datetime1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</a:t>
            </a: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474A84-AFCC-4131-9827-AB19E781555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E5035A-C8C1-483F-A2A5-2E0DF5D7555D}" type="datetime1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</a:t>
            </a: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1A17E7-2E09-4EAA-99BF-D7C33205068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931C9B-1806-47FE-AB31-0E404347690A}" type="datetime1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</a:t>
            </a: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15D11D-7648-49AD-A1D6-1269A84F6C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93D955-8345-42BB-9455-3F1C92B83713}" type="datetime1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</a:t>
            </a: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832E9E-4EDE-4A84-B985-5EA257DB3C6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4ABC7D-0A0D-4892-B808-A3CBB49F06AB}" type="datetime1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</a:t>
            </a: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9FF5C4-C0A1-4FDC-BC22-455EE0A0276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5BA2B5-EA54-45A9-A275-ADB5C3A5E2CE}" type="datetime1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</a:t>
            </a: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B9005B-5A83-47F7-AFF5-E8176FD011B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1C9713-E85C-4C03-8142-81CF4BA9AE4D}" type="datetime1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</a:t>
            </a: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5E13D0-E034-49B6-ACE4-9850D697B16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60CA72-39AE-4926-A09E-153377B0D2D4}" type="datetime1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</a:t>
            </a: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949182-AB27-42C0-977C-70F13EB0D03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4C535A-B244-42B9-8D08-C96712B0B107}" type="datetime1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Footer</a:t>
            </a: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9C5B07-B2A2-4EA3-B540-EDF29974816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/>
              <a:t>© Jonathan Groucutt 2006</a:t>
            </a:r>
          </a:p>
          <a:p>
            <a:pPr>
              <a:defRPr/>
            </a:pPr>
            <a:r>
              <a:rPr lang="en-GB"/>
              <a:t>Foundations of Marketing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49A531-E106-4101-BCD8-6A8A75C5292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  <p:transition spd="slow">
    <p:blinds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B614BF-8C10-4FDE-8073-33E0D59C3533}" type="datetimeFigureOut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45218-09E8-4EB2-89FA-405435ED6B1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B614BF-8C10-4FDE-8073-33E0D59C3533}" type="datetimeFigureOut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B7514A-15C0-44A8-B0B1-87A561EF4D3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B614BF-8C10-4FDE-8073-33E0D59C3533}" type="datetimeFigureOut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9960CD-DAC5-4338-99CB-91F4E283CD3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B614BF-8C10-4FDE-8073-33E0D59C3533}" type="datetimeFigureOut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7EAFB0-8F23-48D3-B6B0-2F5B21291D0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B614BF-8C10-4FDE-8073-33E0D59C3533}" type="datetimeFigureOut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6CDBEE-6E26-4A1D-88F6-8B51ABC1ED5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B614BF-8C10-4FDE-8073-33E0D59C3533}" type="datetimeFigureOut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62E4DD-D2E7-45B7-A0E4-40ECE56DD1E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B614BF-8C10-4FDE-8073-33E0D59C3533}" type="datetimeFigureOut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8E80A-4054-4D23-9033-814E67F4E6D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B614BF-8C10-4FDE-8073-33E0D59C3533}" type="datetimeFigureOut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5AF908-70BA-429D-9A7C-612611E8766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B614BF-8C10-4FDE-8073-33E0D59C3533}" type="datetimeFigureOut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F15CC7-FC79-4BFB-A220-7986CA28F24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B614BF-8C10-4FDE-8073-33E0D59C3533}" type="datetimeFigureOut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488E95-A4FD-48D7-AC14-174558B26FC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B614BF-8C10-4FDE-8073-33E0D59C3533}" type="datetimeFigureOut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6E261-FF72-4ACB-BE19-9A282696943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B614BF-8C10-4FDE-8073-33E0D59C3533}" type="datetimeFigureOut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F17D22-3674-4F48-B0B3-4CF00D0BCFB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20FD7-0441-4C53-9293-11439F1F2D7F}" type="datetimeFigureOut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36B9F0-32B0-4D05-8475-E6F5BF05BDE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20FD7-0441-4C53-9293-11439F1F2D7F}" type="datetimeFigureOut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F3BAF1-273C-4FB4-828C-664550BE7AB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20FD7-0441-4C53-9293-11439F1F2D7F}" type="datetimeFigureOut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C0C92F-C961-49D1-A65F-77BEF7E66D5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20FD7-0441-4C53-9293-11439F1F2D7F}" type="datetimeFigureOut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79BFF1-DCC4-4FF2-9DCB-10879AB6D33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20FD7-0441-4C53-9293-11439F1F2D7F}" type="datetimeFigureOut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36C9A9-58FB-4711-B1F7-447E4D49D1E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20FD7-0441-4C53-9293-11439F1F2D7F}" type="datetimeFigureOut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C9742C-B548-4800-B99D-B635BE0B790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20FD7-0441-4C53-9293-11439F1F2D7F}" type="datetimeFigureOut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3A5D1E-3CEF-4FF1-89AA-C728158749C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20FD7-0441-4C53-9293-11439F1F2D7F}" type="datetimeFigureOut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053719-5105-4A1F-90CD-C5A5F4F919A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20FD7-0441-4C53-9293-11439F1F2D7F}" type="datetimeFigureOut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549E2-519E-4BE0-88AC-A2052C49826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20FD7-0441-4C53-9293-11439F1F2D7F}" type="datetimeFigureOut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5CF018-08B6-4B9E-ADA4-FFF98B7839E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20FD7-0441-4C53-9293-11439F1F2D7F}" type="datetimeFigureOut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7F892-40C9-4A92-B423-94F8D546BA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>
                <a:latin typeface="Arial" charset="0"/>
              </a:defRPr>
            </a:lvl1pPr>
          </a:lstStyle>
          <a:p>
            <a:pPr>
              <a:defRPr/>
            </a:pPr>
            <a:fld id="{AA7065BA-6123-45D9-BC89-2826D81B10A1}" type="datetime1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>
                <a:latin typeface="Arial" charset="0"/>
              </a:defRPr>
            </a:lvl1pPr>
          </a:lstStyle>
          <a:p>
            <a:pPr>
              <a:defRPr/>
            </a:pPr>
            <a:r>
              <a:rPr lang="en-US"/>
              <a:t>Footer</a:t>
            </a:r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>
                <a:latin typeface="Arial" charset="0"/>
              </a:defRPr>
            </a:lvl1pPr>
          </a:lstStyle>
          <a:p>
            <a:pPr>
              <a:defRPr/>
            </a:pPr>
            <a:fld id="{501F5864-39FD-4BF5-9EE1-3846E8358F7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  <p:sldLayoutId id="2147483782" r:id="rId12"/>
  </p:sldLayoutIdLst>
  <p:hf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409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fld id="{6CB614BF-8C10-4FDE-8073-33E0D59C3533}" type="datetimeFigureOut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fld id="{2497F8C7-2872-4F5C-8741-7C41177DB8A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  <p:sldLayoutId id="2147483760" r:id="rId2"/>
    <p:sldLayoutId id="2147483761" r:id="rId3"/>
    <p:sldLayoutId id="2147483762" r:id="rId4"/>
    <p:sldLayoutId id="2147483763" r:id="rId5"/>
    <p:sldLayoutId id="2147483764" r:id="rId6"/>
    <p:sldLayoutId id="2147483765" r:id="rId7"/>
    <p:sldLayoutId id="2147483766" r:id="rId8"/>
    <p:sldLayoutId id="2147483767" r:id="rId9"/>
    <p:sldLayoutId id="2147483768" r:id="rId10"/>
    <p:sldLayoutId id="2147483769" r:id="rId11"/>
    <p:sldLayoutId id="214748377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51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fld id="{F5220FD7-0441-4C53-9293-11439F1F2D7F}" type="datetimeFigureOut">
              <a:rPr lang="en-US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fld id="{112F17EC-E50D-4E58-B4DE-9D473C7BF72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2.bin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762000"/>
            <a:ext cx="7772400" cy="1143000"/>
          </a:xfrm>
        </p:spPr>
        <p:txBody>
          <a:bodyPr/>
          <a:lstStyle/>
          <a:p>
            <a:pPr eaLnBrk="1" hangingPunct="1"/>
            <a:r>
              <a:rPr lang="en-GB" smtClean="0"/>
              <a:t>Marketing</a:t>
            </a:r>
            <a:br>
              <a:rPr lang="en-GB" smtClean="0"/>
            </a:br>
            <a:r>
              <a:rPr lang="en-GB" smtClean="0"/>
              <a:t>Tools and Techniques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2971800"/>
            <a:ext cx="6400800" cy="1752600"/>
          </a:xfrm>
        </p:spPr>
        <p:txBody>
          <a:bodyPr/>
          <a:lstStyle/>
          <a:p>
            <a:pPr eaLnBrk="1" hangingPunct="1"/>
            <a:endParaRPr lang="en-GB" smtClean="0"/>
          </a:p>
          <a:p>
            <a:pPr eaLnBrk="1" hangingPunct="1"/>
            <a:r>
              <a:rPr lang="en-GB" smtClean="0"/>
              <a:t>Segmentation, Targeting &amp; Positioning</a:t>
            </a:r>
          </a:p>
          <a:p>
            <a:pPr eaLnBrk="1" hangingPunct="1"/>
            <a:endParaRPr lang="en-GB" smtClean="0"/>
          </a:p>
        </p:txBody>
      </p:sp>
      <p:sp>
        <p:nvSpPr>
          <p:cNvPr id="7172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>
                <a:latin typeface="Arial" pitchFamily="34" charset="0"/>
              </a:rPr>
              <a:t>© Jonathan Groucutt 2006</a:t>
            </a:r>
          </a:p>
          <a:p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717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8AFD683D-A07B-4C03-88C5-7F9F700684C0}" type="slidenum">
              <a:rPr lang="en-GB" smtClean="0">
                <a:latin typeface="Arial" pitchFamily="34" charset="0"/>
              </a:rPr>
              <a:pPr/>
              <a:t>1</a:t>
            </a:fld>
            <a:endParaRPr lang="en-GB" smtClean="0">
              <a:latin typeface="Arial" pitchFamily="34" charset="0"/>
            </a:endParaRPr>
          </a:p>
        </p:txBody>
      </p:sp>
      <p:graphicFrame>
        <p:nvGraphicFramePr>
          <p:cNvPr id="2065" name="Group 17"/>
          <p:cNvGraphicFramePr>
            <a:graphicFrameLocks noGrp="1"/>
          </p:cNvGraphicFramePr>
          <p:nvPr/>
        </p:nvGraphicFramePr>
        <p:xfrm>
          <a:off x="755650" y="692150"/>
          <a:ext cx="7772400" cy="1440160"/>
        </p:xfrm>
        <a:graphic>
          <a:graphicData uri="http://schemas.openxmlformats.org/drawingml/2006/table">
            <a:tbl>
              <a:tblPr/>
              <a:tblGrid>
                <a:gridCol w="7772400"/>
              </a:tblGrid>
              <a:tr h="14401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Learning Outcomes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828800"/>
            <a:ext cx="8153400" cy="4419600"/>
          </a:xfrm>
        </p:spPr>
        <p:txBody>
          <a:bodyPr/>
          <a:lstStyle/>
          <a:p>
            <a:pPr eaLnBrk="1" hangingPunct="1"/>
            <a:r>
              <a:rPr lang="en-GB" sz="2200" smtClean="0"/>
              <a:t>Explain the role of segmentation in B2B and B2C environments.</a:t>
            </a:r>
          </a:p>
          <a:p>
            <a:pPr eaLnBrk="1" hangingPunct="1"/>
            <a:r>
              <a:rPr lang="en-GB" sz="2200" smtClean="0"/>
              <a:t>Critically evaluate the relevance of segmentation within a contemporary B2C marketplace.</a:t>
            </a:r>
          </a:p>
          <a:p>
            <a:pPr eaLnBrk="1" hangingPunct="1"/>
            <a:r>
              <a:rPr lang="en-GB" sz="2200" smtClean="0"/>
              <a:t>Critically evaluate the reasons organizations fail to successfully integrate their markets.</a:t>
            </a:r>
          </a:p>
          <a:p>
            <a:pPr eaLnBrk="1" hangingPunct="1"/>
            <a:r>
              <a:rPr lang="en-GB" sz="2200" smtClean="0"/>
              <a:t>Outline how an organization positions its products or services within the marketplace.</a:t>
            </a:r>
          </a:p>
          <a:p>
            <a:pPr eaLnBrk="1" hangingPunct="1"/>
            <a:r>
              <a:rPr lang="en-GB" sz="2200" smtClean="0"/>
              <a:t>Explain how and why organizations seek to target a specific audience for their product or service.</a:t>
            </a:r>
            <a:r>
              <a:rPr lang="en-GB" sz="2800" smtClean="0"/>
              <a:t> </a:t>
            </a:r>
            <a:endParaRPr lang="en-US" sz="2800" smtClean="0"/>
          </a:p>
        </p:txBody>
      </p:sp>
      <p:sp>
        <p:nvSpPr>
          <p:cNvPr id="8196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>
                <a:latin typeface="Arial" pitchFamily="34" charset="0"/>
              </a:rPr>
              <a:t>© Jonathan Groucutt 2006</a:t>
            </a:r>
          </a:p>
          <a:p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819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10BFAA6-FE16-4503-8C38-0E9B17D4DDA4}" type="slidenum">
              <a:rPr lang="en-GB" smtClean="0">
                <a:latin typeface="Arial" pitchFamily="34" charset="0"/>
              </a:rPr>
              <a:pPr/>
              <a:t>2</a:t>
            </a:fld>
            <a:endParaRPr lang="en-GB" smtClean="0">
              <a:latin typeface="Arial" pitchFamily="34" charset="0"/>
            </a:endParaRPr>
          </a:p>
        </p:txBody>
      </p:sp>
      <p:graphicFrame>
        <p:nvGraphicFramePr>
          <p:cNvPr id="4106" name="Group 10"/>
          <p:cNvGraphicFramePr>
            <a:graphicFrameLocks noGrp="1"/>
          </p:cNvGraphicFramePr>
          <p:nvPr/>
        </p:nvGraphicFramePr>
        <p:xfrm>
          <a:off x="685800" y="609600"/>
          <a:ext cx="7772400" cy="875184"/>
        </p:xfrm>
        <a:graphic>
          <a:graphicData uri="http://schemas.openxmlformats.org/drawingml/2006/table">
            <a:tbl>
              <a:tblPr/>
              <a:tblGrid>
                <a:gridCol w="7772400"/>
              </a:tblGrid>
              <a:tr h="8751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Definition of Segmentation</a:t>
            </a:r>
            <a:endParaRPr lang="en-US" sz="4000" smtClean="0"/>
          </a:p>
        </p:txBody>
      </p:sp>
      <p:pic>
        <p:nvPicPr>
          <p:cNvPr id="9219" name="Picture 5" descr="_11_0575"/>
          <p:cNvPicPr>
            <a:picLocks noGrp="1" noChangeAspect="1" noChangeArrowheads="1"/>
          </p:cNvPicPr>
          <p:nvPr>
            <p:ph type="clipArt"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57200" y="2209800"/>
            <a:ext cx="4267200" cy="3124200"/>
          </a:xfrm>
        </p:spPr>
      </p:pic>
      <p:sp>
        <p:nvSpPr>
          <p:cNvPr id="9220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1752600"/>
            <a:ext cx="3810000" cy="41148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sz="2400" smtClean="0"/>
              <a:t>	‘the subdividing of a market into homogeneous (or similar) subsets of customers, where any subset may conceivably be selected as a target market to be reached with a distinct marketing mix.’</a:t>
            </a:r>
          </a:p>
          <a:p>
            <a:pPr algn="r" eaLnBrk="1" hangingPunct="1">
              <a:buFontTx/>
              <a:buNone/>
            </a:pPr>
            <a:r>
              <a:rPr lang="en-GB" sz="1600" smtClean="0"/>
              <a:t>Kotler (2000) </a:t>
            </a:r>
            <a:endParaRPr lang="en-US" sz="1600" smtClean="0"/>
          </a:p>
        </p:txBody>
      </p:sp>
      <p:sp>
        <p:nvSpPr>
          <p:cNvPr id="9221" name="Footer Placeholder 5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>
                <a:latin typeface="Arial" pitchFamily="34" charset="0"/>
              </a:rPr>
              <a:t>© Jonathan Groucutt 2006</a:t>
            </a:r>
          </a:p>
          <a:p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9222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50FA5664-E5A3-46A8-82E8-D6CCD7488850}" type="slidenum">
              <a:rPr lang="en-GB" smtClean="0">
                <a:latin typeface="Arial" pitchFamily="34" charset="0"/>
              </a:rPr>
              <a:pPr/>
              <a:t>3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9223" name="Text Box 7"/>
          <p:cNvSpPr txBox="1">
            <a:spLocks noChangeArrowheads="1"/>
          </p:cNvSpPr>
          <p:nvPr/>
        </p:nvSpPr>
        <p:spPr bwMode="auto">
          <a:xfrm>
            <a:off x="457200" y="5029200"/>
            <a:ext cx="25066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00"/>
              <a:t>© 2006 Jonathan Groucutt</a:t>
            </a:r>
            <a:endParaRPr lang="en-US" sz="1200"/>
          </a:p>
        </p:txBody>
      </p:sp>
      <p:graphicFrame>
        <p:nvGraphicFramePr>
          <p:cNvPr id="7182" name="Group 14"/>
          <p:cNvGraphicFramePr>
            <a:graphicFrameLocks noGrp="1"/>
          </p:cNvGraphicFramePr>
          <p:nvPr/>
        </p:nvGraphicFramePr>
        <p:xfrm>
          <a:off x="685800" y="609600"/>
          <a:ext cx="7772400" cy="1143000"/>
        </p:xfrm>
        <a:graphic>
          <a:graphicData uri="http://schemas.openxmlformats.org/drawingml/2006/table">
            <a:tbl>
              <a:tblPr/>
              <a:tblGrid>
                <a:gridCol w="7772400"/>
              </a:tblGrid>
              <a:tr h="1143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blinds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Dividing a Market into Segments</a:t>
            </a:r>
            <a:endParaRPr lang="en-US" sz="4000" smtClean="0"/>
          </a:p>
        </p:txBody>
      </p:sp>
      <p:sp>
        <p:nvSpPr>
          <p:cNvPr id="1028" name="Footer Placeholder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>
                <a:latin typeface="Arial" pitchFamily="34" charset="0"/>
              </a:rPr>
              <a:t>© Jonathan Groucutt 2006</a:t>
            </a:r>
          </a:p>
          <a:p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1029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8C291F9-CB6A-4F53-B271-DEC1A14BEB95}" type="slidenum">
              <a:rPr lang="en-GB" smtClean="0">
                <a:latin typeface="Arial" pitchFamily="34" charset="0"/>
              </a:rPr>
              <a:pPr/>
              <a:t>4</a:t>
            </a:fld>
            <a:endParaRPr lang="en-GB" smtClean="0">
              <a:latin typeface="Arial" pitchFamily="34" charset="0"/>
            </a:endParaRPr>
          </a:p>
        </p:txBody>
      </p:sp>
      <p:graphicFrame>
        <p:nvGraphicFramePr>
          <p:cNvPr id="1026" name="Object 3"/>
          <p:cNvGraphicFramePr>
            <a:graphicFrameLocks noChangeAspect="1"/>
          </p:cNvGraphicFramePr>
          <p:nvPr/>
        </p:nvGraphicFramePr>
        <p:xfrm>
          <a:off x="990600" y="1828800"/>
          <a:ext cx="7239000" cy="3870325"/>
        </p:xfrm>
        <a:graphic>
          <a:graphicData uri="http://schemas.openxmlformats.org/presentationml/2006/ole">
            <p:oleObj spid="_x0000_s1026" name="MS Organization Chart 2.0" r:id="rId4" imgW="7772400" imgH="3225600" progId="">
              <p:embed/>
            </p:oleObj>
          </a:graphicData>
        </a:graphic>
      </p:graphicFrame>
      <p:graphicFrame>
        <p:nvGraphicFramePr>
          <p:cNvPr id="9226" name="Group 10"/>
          <p:cNvGraphicFramePr>
            <a:graphicFrameLocks noGrp="1"/>
          </p:cNvGraphicFramePr>
          <p:nvPr/>
        </p:nvGraphicFramePr>
        <p:xfrm>
          <a:off x="685800" y="609600"/>
          <a:ext cx="7772400" cy="1143000"/>
        </p:xfrm>
        <a:graphic>
          <a:graphicData uri="http://schemas.openxmlformats.org/drawingml/2006/table">
            <a:tbl>
              <a:tblPr/>
              <a:tblGrid>
                <a:gridCol w="7772400"/>
              </a:tblGrid>
              <a:tr h="1143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9265" name="Group 49"/>
          <p:cNvGraphicFramePr>
            <a:graphicFrameLocks noGrp="1"/>
          </p:cNvGraphicFramePr>
          <p:nvPr/>
        </p:nvGraphicFramePr>
        <p:xfrm>
          <a:off x="3505200" y="1905000"/>
          <a:ext cx="2209800" cy="838200"/>
        </p:xfrm>
        <a:graphic>
          <a:graphicData uri="http://schemas.openxmlformats.org/drawingml/2006/table">
            <a:tbl>
              <a:tblPr/>
              <a:tblGrid>
                <a:gridCol w="2209800"/>
              </a:tblGrid>
              <a:tr h="838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76250"/>
            <a:ext cx="8229600" cy="1143000"/>
          </a:xfrm>
        </p:spPr>
        <p:txBody>
          <a:bodyPr/>
          <a:lstStyle/>
          <a:p>
            <a:pPr eaLnBrk="1" hangingPunct="1"/>
            <a:r>
              <a:rPr lang="en-GB" sz="4000" smtClean="0"/>
              <a:t>The STP Schematic </a:t>
            </a:r>
            <a:endParaRPr lang="en-US" sz="4000" smtClean="0"/>
          </a:p>
        </p:txBody>
      </p:sp>
      <p:sp>
        <p:nvSpPr>
          <p:cNvPr id="2052" name="Footer Placeholder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>
                <a:latin typeface="Arial" pitchFamily="34" charset="0"/>
              </a:rPr>
              <a:t>© Jonathan Groucutt 2006</a:t>
            </a:r>
          </a:p>
          <a:p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2053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56E4784D-7668-4DFD-A779-A68054254A70}" type="slidenum">
              <a:rPr lang="en-GB" smtClean="0">
                <a:latin typeface="Arial" pitchFamily="34" charset="0"/>
              </a:rPr>
              <a:pPr/>
              <a:t>5</a:t>
            </a:fld>
            <a:endParaRPr lang="en-GB" smtClean="0">
              <a:latin typeface="Arial" pitchFamily="34" charset="0"/>
            </a:endParaRPr>
          </a:p>
        </p:txBody>
      </p:sp>
      <p:graphicFrame>
        <p:nvGraphicFramePr>
          <p:cNvPr id="2050" name="Object 3"/>
          <p:cNvGraphicFramePr>
            <a:graphicFrameLocks noChangeAspect="1"/>
          </p:cNvGraphicFramePr>
          <p:nvPr/>
        </p:nvGraphicFramePr>
        <p:xfrm>
          <a:off x="1219200" y="1905000"/>
          <a:ext cx="6705600" cy="3429000"/>
        </p:xfrm>
        <a:graphic>
          <a:graphicData uri="http://schemas.openxmlformats.org/presentationml/2006/ole">
            <p:oleObj spid="_x0000_s2050" r:id="rId4" imgW="7112000" imgH="4110892" progId="">
              <p:embed/>
            </p:oleObj>
          </a:graphicData>
        </a:graphic>
      </p:graphicFrame>
      <p:sp>
        <p:nvSpPr>
          <p:cNvPr id="2054" name="Line 5"/>
          <p:cNvSpPr>
            <a:spLocks noChangeShapeType="1"/>
          </p:cNvSpPr>
          <p:nvPr/>
        </p:nvSpPr>
        <p:spPr bwMode="auto">
          <a:xfrm flipV="1">
            <a:off x="8229600" y="2667000"/>
            <a:ext cx="0" cy="22860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2055" name="Line 4"/>
          <p:cNvSpPr>
            <a:spLocks noChangeShapeType="1"/>
          </p:cNvSpPr>
          <p:nvPr/>
        </p:nvSpPr>
        <p:spPr bwMode="auto">
          <a:xfrm>
            <a:off x="838200" y="2438400"/>
            <a:ext cx="0" cy="228600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2056" name="Rectangle 6"/>
          <p:cNvSpPr>
            <a:spLocks noChangeArrowheads="1"/>
          </p:cNvSpPr>
          <p:nvPr/>
        </p:nvSpPr>
        <p:spPr bwMode="auto">
          <a:xfrm>
            <a:off x="0" y="1485900"/>
            <a:ext cx="9144000" cy="1173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en-GB" sz="1200">
                <a:cs typeface="Times New Roman" pitchFamily="18" charset="0"/>
              </a:rPr>
              <a:t> </a:t>
            </a:r>
          </a:p>
          <a:p>
            <a:pPr algn="r" eaLnBrk="0" hangingPunct="0"/>
            <a:r>
              <a:rPr lang="en-GB" sz="1100"/>
              <a:t/>
            </a:r>
            <a:br>
              <a:rPr lang="en-GB" sz="1100"/>
            </a:br>
            <a:endParaRPr lang="en-GB" sz="1200">
              <a:cs typeface="Times New Roman" pitchFamily="18" charset="0"/>
            </a:endParaRPr>
          </a:p>
          <a:p>
            <a:pPr algn="just" eaLnBrk="0" hangingPunct="0"/>
            <a:r>
              <a:rPr lang="en-GB" sz="1200">
                <a:cs typeface="Times New Roman" pitchFamily="18" charset="0"/>
              </a:rPr>
              <a:t> </a:t>
            </a:r>
          </a:p>
          <a:p>
            <a:pPr eaLnBrk="0" hangingPunct="0"/>
            <a:endParaRPr lang="en-GB" sz="2400"/>
          </a:p>
        </p:txBody>
      </p:sp>
      <p:sp>
        <p:nvSpPr>
          <p:cNvPr id="2057" name="Rectangle 7"/>
          <p:cNvSpPr>
            <a:spLocks noChangeArrowheads="1"/>
          </p:cNvSpPr>
          <p:nvPr/>
        </p:nvSpPr>
        <p:spPr bwMode="auto">
          <a:xfrm>
            <a:off x="0" y="1485900"/>
            <a:ext cx="91440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just"/>
            <a:r>
              <a:rPr lang="en-GB" sz="1200">
                <a:cs typeface="Times New Roman" pitchFamily="18" charset="0"/>
              </a:rPr>
              <a:t/>
            </a:r>
            <a:br>
              <a:rPr lang="en-GB" sz="1200">
                <a:cs typeface="Times New Roman" pitchFamily="18" charset="0"/>
              </a:rPr>
            </a:br>
            <a:r>
              <a:rPr lang="en-GB" sz="1200">
                <a:cs typeface="Times New Roman" pitchFamily="18" charset="0"/>
              </a:rPr>
              <a:t> </a:t>
            </a:r>
          </a:p>
          <a:p>
            <a:pPr eaLnBrk="0" hangingPunct="0"/>
            <a:endParaRPr lang="en-GB" sz="2400"/>
          </a:p>
        </p:txBody>
      </p:sp>
      <p:sp>
        <p:nvSpPr>
          <p:cNvPr id="2058" name="Text Box 8"/>
          <p:cNvSpPr txBox="1">
            <a:spLocks noChangeArrowheads="1"/>
          </p:cNvSpPr>
          <p:nvPr/>
        </p:nvSpPr>
        <p:spPr bwMode="auto">
          <a:xfrm>
            <a:off x="6700838" y="5486400"/>
            <a:ext cx="244316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00"/>
              <a:t>Adapted from Dibb, 1998</a:t>
            </a:r>
            <a:endParaRPr lang="en-US" sz="1400"/>
          </a:p>
        </p:txBody>
      </p:sp>
      <p:sp>
        <p:nvSpPr>
          <p:cNvPr id="2059" name="Text Box 9"/>
          <p:cNvSpPr txBox="1">
            <a:spLocks noChangeArrowheads="1"/>
          </p:cNvSpPr>
          <p:nvPr/>
        </p:nvSpPr>
        <p:spPr bwMode="auto">
          <a:xfrm rot="-5388165">
            <a:off x="7704137" y="3116263"/>
            <a:ext cx="196532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00"/>
              <a:t>Feedback</a:t>
            </a:r>
            <a:endParaRPr lang="en-US" sz="1400"/>
          </a:p>
        </p:txBody>
      </p:sp>
      <p:graphicFrame>
        <p:nvGraphicFramePr>
          <p:cNvPr id="8208" name="Group 16"/>
          <p:cNvGraphicFramePr>
            <a:graphicFrameLocks noGrp="1"/>
          </p:cNvGraphicFramePr>
          <p:nvPr/>
        </p:nvGraphicFramePr>
        <p:xfrm>
          <a:off x="685800" y="609600"/>
          <a:ext cx="7772400" cy="947192"/>
        </p:xfrm>
        <a:graphic>
          <a:graphicData uri="http://schemas.openxmlformats.org/drawingml/2006/table">
            <a:tbl>
              <a:tblPr/>
              <a:tblGrid>
                <a:gridCol w="7772400"/>
              </a:tblGrid>
              <a:tr h="9471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600" smtClean="0"/>
              <a:t>Benefits of Segmentation, Targeting and Positioning</a:t>
            </a:r>
            <a:endParaRPr lang="en-US" sz="3600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828800"/>
            <a:ext cx="8077200" cy="4114800"/>
          </a:xfrm>
        </p:spPr>
        <p:txBody>
          <a:bodyPr/>
          <a:lstStyle/>
          <a:p>
            <a:pPr eaLnBrk="1" hangingPunct="1"/>
            <a:r>
              <a:rPr lang="en-GB" sz="2800" smtClean="0"/>
              <a:t>More efficient use of resources.</a:t>
            </a:r>
          </a:p>
          <a:p>
            <a:pPr eaLnBrk="1" hangingPunct="1"/>
            <a:r>
              <a:rPr lang="en-GB" sz="2800" smtClean="0"/>
              <a:t>Added clarity to marketing planning.</a:t>
            </a:r>
          </a:p>
          <a:p>
            <a:pPr eaLnBrk="1" hangingPunct="1"/>
            <a:r>
              <a:rPr lang="en-GB" sz="2800" smtClean="0"/>
              <a:t>Increasing opportunity for creating effective customer relationship management (CRM).</a:t>
            </a:r>
          </a:p>
          <a:p>
            <a:pPr eaLnBrk="1" hangingPunct="1"/>
            <a:r>
              <a:rPr lang="en-GB" sz="2800" smtClean="0"/>
              <a:t>Market position analysis in relation to competitors.</a:t>
            </a:r>
          </a:p>
          <a:p>
            <a:pPr eaLnBrk="1" hangingPunct="1"/>
            <a:r>
              <a:rPr lang="en-GB" sz="2800" smtClean="0"/>
              <a:t>Increasing opportunity for gaining and sustaining competitive advantage.</a:t>
            </a:r>
            <a:endParaRPr lang="en-US" sz="2800" smtClean="0"/>
          </a:p>
        </p:txBody>
      </p:sp>
      <p:sp>
        <p:nvSpPr>
          <p:cNvPr id="10244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>
                <a:latin typeface="Arial" pitchFamily="34" charset="0"/>
              </a:rPr>
              <a:t>© Jonathan Groucutt 2006</a:t>
            </a:r>
          </a:p>
          <a:p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1024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9643820-09E6-4271-B9F7-C60F5CF2E913}" type="slidenum">
              <a:rPr lang="en-GB" smtClean="0">
                <a:latin typeface="Arial" pitchFamily="34" charset="0"/>
              </a:rPr>
              <a:pPr/>
              <a:t>6</a:t>
            </a:fld>
            <a:endParaRPr lang="en-GB" smtClean="0">
              <a:latin typeface="Arial" pitchFamily="34" charset="0"/>
            </a:endParaRPr>
          </a:p>
        </p:txBody>
      </p:sp>
      <p:graphicFrame>
        <p:nvGraphicFramePr>
          <p:cNvPr id="6157" name="Group 13"/>
          <p:cNvGraphicFramePr>
            <a:graphicFrameLocks noGrp="1"/>
          </p:cNvGraphicFramePr>
          <p:nvPr/>
        </p:nvGraphicFramePr>
        <p:xfrm>
          <a:off x="611188" y="260350"/>
          <a:ext cx="7772400" cy="1224136"/>
        </p:xfrm>
        <a:graphic>
          <a:graphicData uri="http://schemas.openxmlformats.org/drawingml/2006/table">
            <a:tbl>
              <a:tblPr/>
              <a:tblGrid>
                <a:gridCol w="7772400"/>
              </a:tblGrid>
              <a:tr h="12241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B2B Segmentation </a:t>
            </a:r>
            <a:endParaRPr lang="en-US" sz="4000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828800"/>
            <a:ext cx="77724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400" smtClean="0"/>
              <a:t>Identifies disparate customer needs.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Strategic and tactical approach to match customer needs.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Develop a portfolio of products and services to match customer needs.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Focuses management attention.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Build and maintain a competitive advantage through focus on customers.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smtClean="0"/>
              <a:t>Focus superior customer service. </a:t>
            </a:r>
            <a:endParaRPr lang="en-US" sz="2400" smtClean="0"/>
          </a:p>
        </p:txBody>
      </p:sp>
      <p:sp>
        <p:nvSpPr>
          <p:cNvPr id="11268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>
                <a:latin typeface="Arial" pitchFamily="34" charset="0"/>
              </a:rPr>
              <a:t>© Jonathan Groucutt 2006</a:t>
            </a:r>
          </a:p>
          <a:p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1126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5BBE94C-5B17-4A3E-8E26-83D841BE1129}" type="slidenum">
              <a:rPr lang="en-GB" smtClean="0">
                <a:latin typeface="Arial" pitchFamily="34" charset="0"/>
              </a:rPr>
              <a:pPr/>
              <a:t>7</a:t>
            </a:fld>
            <a:endParaRPr lang="en-GB" smtClean="0">
              <a:latin typeface="Arial" pitchFamily="34" charset="0"/>
            </a:endParaRPr>
          </a:p>
        </p:txBody>
      </p:sp>
      <p:graphicFrame>
        <p:nvGraphicFramePr>
          <p:cNvPr id="10250" name="Group 10"/>
          <p:cNvGraphicFramePr>
            <a:graphicFrameLocks noGrp="1"/>
          </p:cNvGraphicFramePr>
          <p:nvPr/>
        </p:nvGraphicFramePr>
        <p:xfrm>
          <a:off x="642938" y="571500"/>
          <a:ext cx="7772400" cy="769268"/>
        </p:xfrm>
        <a:graphic>
          <a:graphicData uri="http://schemas.openxmlformats.org/drawingml/2006/table">
            <a:tbl>
              <a:tblPr/>
              <a:tblGrid>
                <a:gridCol w="7772400"/>
              </a:tblGrid>
              <a:tr h="7692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B2B – Macro Segmentation (1)</a:t>
            </a:r>
            <a:endParaRPr lang="en-US" sz="4000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752600"/>
            <a:ext cx="7772400" cy="43434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smtClean="0"/>
              <a:t>Which market(s)?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smtClean="0"/>
              <a:t>Business and industrial sectors – SICs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smtClean="0"/>
              <a:t>Geographic location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smtClean="0"/>
              <a:t>Near or at source of raw materials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smtClean="0"/>
              <a:t>Natural environmental conditions e.g. soil and weather conditions – viticulture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smtClean="0"/>
              <a:t>Knowledge and skill e.g. Bangalore (software development)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smtClean="0"/>
              <a:t>Physical infrastructures – clustering of businesses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smtClean="0"/>
              <a:t>Close to markets</a:t>
            </a:r>
            <a:endParaRPr lang="en-US" sz="2400" smtClean="0"/>
          </a:p>
        </p:txBody>
      </p:sp>
      <p:sp>
        <p:nvSpPr>
          <p:cNvPr id="12292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>
                <a:latin typeface="Arial" pitchFamily="34" charset="0"/>
              </a:rPr>
              <a:t>© Jonathan Groucutt 2006</a:t>
            </a:r>
          </a:p>
          <a:p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1229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54C48F7F-09DC-4473-B59D-97669CCE6D4F}" type="slidenum">
              <a:rPr lang="en-GB" smtClean="0">
                <a:latin typeface="Arial" pitchFamily="34" charset="0"/>
              </a:rPr>
              <a:pPr/>
              <a:t>8</a:t>
            </a:fld>
            <a:endParaRPr lang="en-GB" smtClean="0">
              <a:latin typeface="Arial" pitchFamily="34" charset="0"/>
            </a:endParaRPr>
          </a:p>
        </p:txBody>
      </p:sp>
      <p:graphicFrame>
        <p:nvGraphicFramePr>
          <p:cNvPr id="12298" name="Group 10"/>
          <p:cNvGraphicFramePr>
            <a:graphicFrameLocks noGrp="1"/>
          </p:cNvGraphicFramePr>
          <p:nvPr/>
        </p:nvGraphicFramePr>
        <p:xfrm>
          <a:off x="685800" y="609600"/>
          <a:ext cx="7772400" cy="731168"/>
        </p:xfrm>
        <a:graphic>
          <a:graphicData uri="http://schemas.openxmlformats.org/drawingml/2006/table">
            <a:tbl>
              <a:tblPr/>
              <a:tblGrid>
                <a:gridCol w="7772400"/>
              </a:tblGrid>
              <a:tr h="731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600" smtClean="0"/>
              <a:t/>
            </a:r>
            <a:br>
              <a:rPr lang="en-GB" sz="3600" smtClean="0"/>
            </a:br>
            <a:r>
              <a:rPr lang="en-GB" sz="4000" smtClean="0"/>
              <a:t>B2B – Macro Segmentation (2)</a:t>
            </a:r>
            <a:br>
              <a:rPr lang="en-GB" sz="4000" smtClean="0"/>
            </a:br>
            <a:r>
              <a:rPr lang="en-GB" smtClean="0"/>
              <a:t> </a:t>
            </a:r>
            <a:endParaRPr lang="en-US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752600"/>
            <a:ext cx="7772400" cy="4114800"/>
          </a:xfrm>
        </p:spPr>
        <p:txBody>
          <a:bodyPr/>
          <a:lstStyle/>
          <a:p>
            <a:pPr eaLnBrk="1" hangingPunct="1"/>
            <a:r>
              <a:rPr lang="en-GB" sz="2800" smtClean="0"/>
              <a:t>For profit, not for profit and the public sector</a:t>
            </a:r>
          </a:p>
          <a:p>
            <a:pPr eaLnBrk="1" hangingPunct="1"/>
            <a:r>
              <a:rPr lang="en-GB" sz="2800" smtClean="0"/>
              <a:t>Organizational size</a:t>
            </a:r>
          </a:p>
          <a:p>
            <a:pPr lvl="1" eaLnBrk="1" hangingPunct="1"/>
            <a:r>
              <a:rPr lang="en-GB" sz="2400" smtClean="0"/>
              <a:t>Efficient use of resources</a:t>
            </a:r>
          </a:p>
          <a:p>
            <a:pPr lvl="1" eaLnBrk="1" hangingPunct="1"/>
            <a:r>
              <a:rPr lang="en-GB" sz="2400" smtClean="0"/>
              <a:t>Financial security from both supplier and buyer perspective</a:t>
            </a:r>
          </a:p>
          <a:p>
            <a:pPr eaLnBrk="1" hangingPunct="1"/>
            <a:r>
              <a:rPr lang="en-GB" sz="2800" smtClean="0"/>
              <a:t>By product and service provided</a:t>
            </a:r>
          </a:p>
          <a:p>
            <a:pPr lvl="1" eaLnBrk="1" hangingPunct="1"/>
            <a:r>
              <a:rPr lang="en-GB" sz="2400" smtClean="0"/>
              <a:t>End user</a:t>
            </a:r>
          </a:p>
          <a:p>
            <a:pPr lvl="1" eaLnBrk="1" hangingPunct="1"/>
            <a:r>
              <a:rPr lang="en-GB" sz="2400" smtClean="0"/>
              <a:t>Original equipment manufacturers (OEMs)</a:t>
            </a:r>
          </a:p>
          <a:p>
            <a:pPr lvl="1" eaLnBrk="1" hangingPunct="1"/>
            <a:r>
              <a:rPr lang="en-GB" sz="2400" smtClean="0"/>
              <a:t>Distributors</a:t>
            </a:r>
            <a:endParaRPr lang="en-US" sz="2400" smtClean="0"/>
          </a:p>
        </p:txBody>
      </p:sp>
      <p:sp>
        <p:nvSpPr>
          <p:cNvPr id="13316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>
                <a:latin typeface="Arial" pitchFamily="34" charset="0"/>
              </a:rPr>
              <a:t>© Jonathan Groucutt 2006</a:t>
            </a:r>
          </a:p>
          <a:p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1331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4958056-58AE-451A-A9D2-FA47C2F3FF4F}" type="slidenum">
              <a:rPr lang="en-GB" smtClean="0">
                <a:latin typeface="Arial" pitchFamily="34" charset="0"/>
              </a:rPr>
              <a:pPr/>
              <a:t>9</a:t>
            </a:fld>
            <a:endParaRPr lang="en-GB" smtClean="0">
              <a:latin typeface="Arial" pitchFamily="34" charset="0"/>
            </a:endParaRPr>
          </a:p>
        </p:txBody>
      </p:sp>
      <p:graphicFrame>
        <p:nvGraphicFramePr>
          <p:cNvPr id="13322" name="Group 10"/>
          <p:cNvGraphicFramePr>
            <a:graphicFrameLocks noGrp="1"/>
          </p:cNvGraphicFramePr>
          <p:nvPr/>
        </p:nvGraphicFramePr>
        <p:xfrm>
          <a:off x="685800" y="476250"/>
          <a:ext cx="7772400" cy="864096"/>
        </p:xfrm>
        <a:graphic>
          <a:graphicData uri="http://schemas.openxmlformats.org/drawingml/2006/table">
            <a:tbl>
              <a:tblPr/>
              <a:tblGrid>
                <a:gridCol w="7772400"/>
              </a:tblGrid>
              <a:tr h="8640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3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B2B – Micro Segmentation (1)</a:t>
            </a:r>
            <a:endParaRPr lang="en-US" sz="4000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685800" y="1981200"/>
            <a:ext cx="8077200" cy="4114800"/>
          </a:xfrm>
        </p:spPr>
        <p:txBody>
          <a:bodyPr/>
          <a:lstStyle/>
          <a:p>
            <a:pPr eaLnBrk="1" hangingPunct="1"/>
            <a:r>
              <a:rPr lang="en-GB" smtClean="0"/>
              <a:t>Segmenting by organizational buyer behaviour:</a:t>
            </a:r>
          </a:p>
          <a:p>
            <a:pPr lvl="1" eaLnBrk="1" hangingPunct="1"/>
            <a:r>
              <a:rPr lang="en-GB" smtClean="0"/>
              <a:t>Currency of purchasing</a:t>
            </a:r>
          </a:p>
          <a:p>
            <a:pPr lvl="1" eaLnBrk="1" hangingPunct="1"/>
            <a:r>
              <a:rPr lang="en-GB" smtClean="0"/>
              <a:t>Buying level: light, medium or heavy</a:t>
            </a:r>
          </a:p>
          <a:p>
            <a:pPr lvl="1" eaLnBrk="1" hangingPunct="1"/>
            <a:r>
              <a:rPr lang="en-GB" smtClean="0"/>
              <a:t>Buying systems: centralized - decentralized</a:t>
            </a:r>
          </a:p>
          <a:p>
            <a:pPr lvl="1" eaLnBrk="1" hangingPunct="1"/>
            <a:r>
              <a:rPr lang="en-GB" smtClean="0"/>
              <a:t>Single or multiple sources</a:t>
            </a:r>
          </a:p>
          <a:p>
            <a:pPr lvl="1" eaLnBrk="1" hangingPunct="1"/>
            <a:r>
              <a:rPr lang="en-GB" smtClean="0"/>
              <a:t>Payment history</a:t>
            </a:r>
            <a:endParaRPr lang="en-US" smtClean="0"/>
          </a:p>
        </p:txBody>
      </p:sp>
      <p:sp>
        <p:nvSpPr>
          <p:cNvPr id="14340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>
                <a:latin typeface="Arial" pitchFamily="34" charset="0"/>
              </a:rPr>
              <a:t>© Jonathan Groucutt 2006</a:t>
            </a:r>
          </a:p>
          <a:p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1434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ED278487-2996-42E6-B9D4-1077B6686E86}" type="slidenum">
              <a:rPr lang="en-GB" smtClean="0">
                <a:latin typeface="Arial" pitchFamily="34" charset="0"/>
              </a:rPr>
              <a:pPr/>
              <a:t>10</a:t>
            </a:fld>
            <a:endParaRPr lang="en-GB" smtClean="0">
              <a:latin typeface="Arial" pitchFamily="34" charset="0"/>
            </a:endParaRPr>
          </a:p>
        </p:txBody>
      </p:sp>
      <p:graphicFrame>
        <p:nvGraphicFramePr>
          <p:cNvPr id="14346" name="Group 10"/>
          <p:cNvGraphicFramePr>
            <a:graphicFrameLocks noGrp="1"/>
          </p:cNvGraphicFramePr>
          <p:nvPr/>
        </p:nvGraphicFramePr>
        <p:xfrm>
          <a:off x="685800" y="609600"/>
          <a:ext cx="7772400" cy="731168"/>
        </p:xfrm>
        <a:graphic>
          <a:graphicData uri="http://schemas.openxmlformats.org/drawingml/2006/table">
            <a:tbl>
              <a:tblPr/>
              <a:tblGrid>
                <a:gridCol w="7772400"/>
              </a:tblGrid>
              <a:tr h="731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B2B – Micro Segmentation (2)</a:t>
            </a:r>
            <a:endParaRPr lang="en-US" sz="4000" smtClean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2209800"/>
            <a:ext cx="7620000" cy="3886200"/>
          </a:xfrm>
        </p:spPr>
        <p:txBody>
          <a:bodyPr/>
          <a:lstStyle/>
          <a:p>
            <a:pPr eaLnBrk="1" hangingPunct="1"/>
            <a:r>
              <a:rPr lang="en-GB" smtClean="0"/>
              <a:t>Segmenting by group and individual buyer behaviour:</a:t>
            </a:r>
          </a:p>
          <a:p>
            <a:pPr lvl="1" eaLnBrk="1" hangingPunct="1"/>
            <a:r>
              <a:rPr lang="en-GB" smtClean="0"/>
              <a:t>The purchasing decision</a:t>
            </a:r>
          </a:p>
          <a:p>
            <a:pPr lvl="1" eaLnBrk="1" hangingPunct="1"/>
            <a:r>
              <a:rPr lang="en-GB" smtClean="0"/>
              <a:t>Group buyer behaviour</a:t>
            </a:r>
          </a:p>
          <a:p>
            <a:pPr lvl="1" eaLnBrk="1" hangingPunct="1"/>
            <a:r>
              <a:rPr lang="en-GB" smtClean="0"/>
              <a:t>Individual buyer behaviour</a:t>
            </a:r>
            <a:endParaRPr lang="en-US" smtClean="0"/>
          </a:p>
        </p:txBody>
      </p:sp>
      <p:sp>
        <p:nvSpPr>
          <p:cNvPr id="15364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>
                <a:latin typeface="Arial" pitchFamily="34" charset="0"/>
              </a:rPr>
              <a:t>© Jonathan Groucutt 2006</a:t>
            </a:r>
          </a:p>
          <a:p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1536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E578D3FE-4BAE-486E-A759-1757CC2858A9}" type="slidenum">
              <a:rPr lang="en-GB" smtClean="0">
                <a:latin typeface="Arial" pitchFamily="34" charset="0"/>
              </a:rPr>
              <a:pPr/>
              <a:t>11</a:t>
            </a:fld>
            <a:endParaRPr lang="en-GB" smtClean="0">
              <a:latin typeface="Arial" pitchFamily="34" charset="0"/>
            </a:endParaRPr>
          </a:p>
        </p:txBody>
      </p:sp>
      <p:graphicFrame>
        <p:nvGraphicFramePr>
          <p:cNvPr id="15370" name="Group 10"/>
          <p:cNvGraphicFramePr>
            <a:graphicFrameLocks noGrp="1"/>
          </p:cNvGraphicFramePr>
          <p:nvPr/>
        </p:nvGraphicFramePr>
        <p:xfrm>
          <a:off x="685800" y="609600"/>
          <a:ext cx="7772400" cy="1143000"/>
        </p:xfrm>
        <a:graphic>
          <a:graphicData uri="http://schemas.openxmlformats.org/drawingml/2006/table">
            <a:tbl>
              <a:tblPr/>
              <a:tblGrid>
                <a:gridCol w="7772400"/>
              </a:tblGrid>
              <a:tr h="1143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B2C Segmentation (1) </a:t>
            </a:r>
            <a:endParaRPr lang="en-US" sz="4000" smtClean="0"/>
          </a:p>
        </p:txBody>
      </p:sp>
      <p:pic>
        <p:nvPicPr>
          <p:cNvPr id="16387" name="Picture 12" descr="Hong Kong 258"/>
          <p:cNvPicPr>
            <a:picLocks noGrp="1" noChangeAspect="1" noChangeArrowheads="1"/>
          </p:cNvPicPr>
          <p:nvPr>
            <p:ph type="clipArt"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762000" y="2286000"/>
            <a:ext cx="3810000" cy="2665413"/>
          </a:xfrm>
          <a:noFill/>
        </p:spPr>
      </p:pic>
      <p:sp>
        <p:nvSpPr>
          <p:cNvPr id="1638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eaLnBrk="1" hangingPunct="1"/>
            <a:r>
              <a:rPr lang="en-GB" sz="2800" smtClean="0"/>
              <a:t>Geographical location</a:t>
            </a:r>
          </a:p>
          <a:p>
            <a:pPr lvl="1" eaLnBrk="1" hangingPunct="1"/>
            <a:r>
              <a:rPr lang="en-GB" sz="2400" smtClean="0"/>
              <a:t>Local culture (e.g. religious influence)</a:t>
            </a:r>
          </a:p>
          <a:p>
            <a:pPr lvl="1" eaLnBrk="1" hangingPunct="1"/>
            <a:r>
              <a:rPr lang="en-GB" sz="2400" smtClean="0"/>
              <a:t>Most suitable products or services for that particular location</a:t>
            </a:r>
          </a:p>
          <a:p>
            <a:pPr lvl="1" eaLnBrk="1" hangingPunct="1"/>
            <a:r>
              <a:rPr lang="en-GB" sz="2400" smtClean="0"/>
              <a:t>Climate</a:t>
            </a:r>
          </a:p>
          <a:p>
            <a:pPr lvl="1" eaLnBrk="1" hangingPunct="1"/>
            <a:r>
              <a:rPr lang="en-GB" sz="2400" smtClean="0"/>
              <a:t>Local tastes</a:t>
            </a:r>
          </a:p>
          <a:p>
            <a:pPr lvl="1" eaLnBrk="1" hangingPunct="1"/>
            <a:r>
              <a:rPr lang="en-GB" sz="2400" smtClean="0"/>
              <a:t>Changing tastes</a:t>
            </a:r>
            <a:endParaRPr lang="en-US" sz="2400" smtClean="0"/>
          </a:p>
        </p:txBody>
      </p:sp>
      <p:sp>
        <p:nvSpPr>
          <p:cNvPr id="16389" name="Footer Placeholder 5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>
                <a:latin typeface="Arial" pitchFamily="34" charset="0"/>
              </a:rPr>
              <a:t>© Jonathan Groucutt 2006</a:t>
            </a:r>
          </a:p>
          <a:p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16390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47BF59F9-787E-43BD-9E53-7FDE5B561B71}" type="slidenum">
              <a:rPr lang="en-GB" smtClean="0">
                <a:latin typeface="Arial" pitchFamily="34" charset="0"/>
              </a:rPr>
              <a:pPr/>
              <a:t>12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16391" name="Text Box 9"/>
          <p:cNvSpPr txBox="1">
            <a:spLocks noChangeArrowheads="1"/>
          </p:cNvSpPr>
          <p:nvPr/>
        </p:nvSpPr>
        <p:spPr bwMode="auto">
          <a:xfrm>
            <a:off x="533400" y="4800600"/>
            <a:ext cx="1841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en-US"/>
          </a:p>
        </p:txBody>
      </p:sp>
      <p:sp>
        <p:nvSpPr>
          <p:cNvPr id="16392" name="Text Box 13"/>
          <p:cNvSpPr txBox="1">
            <a:spLocks noChangeArrowheads="1"/>
          </p:cNvSpPr>
          <p:nvPr/>
        </p:nvSpPr>
        <p:spPr bwMode="auto">
          <a:xfrm>
            <a:off x="762000" y="4648200"/>
            <a:ext cx="28924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00">
                <a:solidFill>
                  <a:srgbClr val="CC0000"/>
                </a:solidFill>
              </a:rPr>
              <a:t>© 2006 Jonathan Groucutt</a:t>
            </a:r>
            <a:endParaRPr lang="en-US" sz="1200">
              <a:solidFill>
                <a:srgbClr val="CC0000"/>
              </a:solidFill>
            </a:endParaRPr>
          </a:p>
        </p:txBody>
      </p:sp>
      <p:graphicFrame>
        <p:nvGraphicFramePr>
          <p:cNvPr id="16404" name="Group 20"/>
          <p:cNvGraphicFramePr>
            <a:graphicFrameLocks noGrp="1"/>
          </p:cNvGraphicFramePr>
          <p:nvPr/>
        </p:nvGraphicFramePr>
        <p:xfrm>
          <a:off x="685800" y="609600"/>
          <a:ext cx="7772400" cy="1143000"/>
        </p:xfrm>
        <a:graphic>
          <a:graphicData uri="http://schemas.openxmlformats.org/drawingml/2006/table">
            <a:tbl>
              <a:tblPr/>
              <a:tblGrid>
                <a:gridCol w="7772400"/>
              </a:tblGrid>
              <a:tr h="1143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blinds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B2C Segmentation (2)</a:t>
            </a:r>
            <a:endParaRPr lang="en-US" sz="4000" smtClean="0"/>
          </a:p>
        </p:txBody>
      </p:sp>
      <p:pic>
        <p:nvPicPr>
          <p:cNvPr id="17411" name="Picture 5" descr="Copy of Open air market"/>
          <p:cNvPicPr>
            <a:picLocks noGrp="1" noChangeAspect="1" noChangeArrowheads="1"/>
          </p:cNvPicPr>
          <p:nvPr>
            <p:ph type="clipArt"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57200" y="2362200"/>
            <a:ext cx="4114800" cy="2743200"/>
          </a:xfrm>
        </p:spPr>
      </p:pic>
      <p:sp>
        <p:nvSpPr>
          <p:cNvPr id="17412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48200" y="1828800"/>
            <a:ext cx="3810000" cy="4114800"/>
          </a:xfrm>
        </p:spPr>
        <p:txBody>
          <a:bodyPr/>
          <a:lstStyle/>
          <a:p>
            <a:pPr eaLnBrk="1" hangingPunct="1"/>
            <a:r>
              <a:rPr lang="en-GB" sz="2400" smtClean="0"/>
              <a:t>Demographics</a:t>
            </a:r>
          </a:p>
          <a:p>
            <a:pPr lvl="1" eaLnBrk="1" hangingPunct="1"/>
            <a:r>
              <a:rPr lang="en-GB" sz="2000" smtClean="0"/>
              <a:t>Gender</a:t>
            </a:r>
          </a:p>
          <a:p>
            <a:pPr lvl="1" eaLnBrk="1" hangingPunct="1"/>
            <a:r>
              <a:rPr lang="en-GB" sz="2000" smtClean="0"/>
              <a:t>Age</a:t>
            </a:r>
          </a:p>
          <a:p>
            <a:pPr lvl="1" eaLnBrk="1" hangingPunct="1"/>
            <a:r>
              <a:rPr lang="en-GB" sz="2000" smtClean="0"/>
              <a:t>Ethnicity</a:t>
            </a:r>
          </a:p>
          <a:p>
            <a:pPr lvl="1" eaLnBrk="1" hangingPunct="1"/>
            <a:r>
              <a:rPr lang="en-GB" sz="2000" smtClean="0"/>
              <a:t>Religion</a:t>
            </a:r>
          </a:p>
          <a:p>
            <a:pPr lvl="1" eaLnBrk="1" hangingPunct="1"/>
            <a:r>
              <a:rPr lang="en-GB" sz="2000" smtClean="0"/>
              <a:t>Population movements</a:t>
            </a:r>
          </a:p>
          <a:p>
            <a:pPr eaLnBrk="1" hangingPunct="1"/>
            <a:r>
              <a:rPr lang="en-GB" sz="2400" smtClean="0"/>
              <a:t>Geodemographics</a:t>
            </a:r>
          </a:p>
          <a:p>
            <a:pPr lvl="1" eaLnBrk="1" hangingPunct="1"/>
            <a:r>
              <a:rPr lang="en-GB" sz="2000" smtClean="0"/>
              <a:t>Specific profiles within particular geographical locations</a:t>
            </a:r>
            <a:endParaRPr lang="en-US" sz="2000" smtClean="0"/>
          </a:p>
        </p:txBody>
      </p:sp>
      <p:sp>
        <p:nvSpPr>
          <p:cNvPr id="17413" name="Footer Placeholder 5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>
                <a:latin typeface="Arial" pitchFamily="34" charset="0"/>
              </a:rPr>
              <a:t>© Jonathan Groucutt 2006</a:t>
            </a:r>
          </a:p>
          <a:p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17414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898CF7BC-C4BD-4936-8CA2-FA73EB9028A9}" type="slidenum">
              <a:rPr lang="en-GB" smtClean="0">
                <a:latin typeface="Arial" pitchFamily="34" charset="0"/>
              </a:rPr>
              <a:pPr/>
              <a:t>13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17415" name="Text Box 6"/>
          <p:cNvSpPr txBox="1">
            <a:spLocks noChangeArrowheads="1"/>
          </p:cNvSpPr>
          <p:nvPr/>
        </p:nvSpPr>
        <p:spPr bwMode="auto">
          <a:xfrm>
            <a:off x="457200" y="4800600"/>
            <a:ext cx="25066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00">
                <a:solidFill>
                  <a:srgbClr val="CC0000"/>
                </a:solidFill>
              </a:rPr>
              <a:t>© 2006 Jonathan Groucutt</a:t>
            </a:r>
            <a:endParaRPr lang="en-US" sz="1200">
              <a:solidFill>
                <a:srgbClr val="CC0000"/>
              </a:solidFill>
            </a:endParaRPr>
          </a:p>
        </p:txBody>
      </p:sp>
      <p:graphicFrame>
        <p:nvGraphicFramePr>
          <p:cNvPr id="17421" name="Group 13"/>
          <p:cNvGraphicFramePr>
            <a:graphicFrameLocks noGrp="1"/>
          </p:cNvGraphicFramePr>
          <p:nvPr/>
        </p:nvGraphicFramePr>
        <p:xfrm>
          <a:off x="685800" y="609600"/>
          <a:ext cx="7772400" cy="1143000"/>
        </p:xfrm>
        <a:graphic>
          <a:graphicData uri="http://schemas.openxmlformats.org/drawingml/2006/table">
            <a:tbl>
              <a:tblPr/>
              <a:tblGrid>
                <a:gridCol w="7772400"/>
              </a:tblGrid>
              <a:tr h="1143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blinds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B2C Segmentation (3)</a:t>
            </a:r>
            <a:endParaRPr lang="en-US" sz="4000" smtClean="0"/>
          </a:p>
        </p:txBody>
      </p:sp>
      <p:pic>
        <p:nvPicPr>
          <p:cNvPr id="18435" name="Picture 5" descr="AA103"/>
          <p:cNvPicPr>
            <a:picLocks noGrp="1" noChangeAspect="1" noChangeArrowheads="1"/>
          </p:cNvPicPr>
          <p:nvPr>
            <p:ph type="clipArt"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81000" y="2438400"/>
            <a:ext cx="4191000" cy="2794000"/>
          </a:xfrm>
        </p:spPr>
      </p:pic>
      <p:sp>
        <p:nvSpPr>
          <p:cNvPr id="18436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en-GB" sz="2800" smtClean="0"/>
              <a:t>Socio-economic status</a:t>
            </a:r>
          </a:p>
          <a:p>
            <a:pPr lvl="1" eaLnBrk="1" hangingPunct="1"/>
            <a:r>
              <a:rPr lang="en-GB" sz="2400" smtClean="0"/>
              <a:t>Financial status</a:t>
            </a:r>
          </a:p>
          <a:p>
            <a:pPr lvl="1" eaLnBrk="1" hangingPunct="1"/>
            <a:r>
              <a:rPr lang="en-GB" sz="2400" smtClean="0"/>
              <a:t>Savings</a:t>
            </a:r>
          </a:p>
          <a:p>
            <a:pPr lvl="1" eaLnBrk="1" hangingPunct="1"/>
            <a:r>
              <a:rPr lang="en-GB" sz="2400" smtClean="0"/>
              <a:t>Credit rating</a:t>
            </a:r>
          </a:p>
          <a:p>
            <a:pPr lvl="1" eaLnBrk="1" hangingPunct="1"/>
            <a:r>
              <a:rPr lang="en-GB" sz="2400" smtClean="0"/>
              <a:t>Home ownership</a:t>
            </a:r>
          </a:p>
          <a:p>
            <a:pPr lvl="1" eaLnBrk="1" hangingPunct="1"/>
            <a:r>
              <a:rPr lang="en-GB" sz="2400" smtClean="0"/>
              <a:t>Family size</a:t>
            </a:r>
          </a:p>
          <a:p>
            <a:pPr lvl="1" eaLnBrk="1" hangingPunct="1"/>
            <a:r>
              <a:rPr lang="en-GB" sz="2400" smtClean="0"/>
              <a:t>Occupation</a:t>
            </a:r>
            <a:endParaRPr lang="en-US" sz="2400" smtClean="0"/>
          </a:p>
        </p:txBody>
      </p:sp>
      <p:sp>
        <p:nvSpPr>
          <p:cNvPr id="18437" name="Footer Placeholder 5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>
                <a:latin typeface="Arial" pitchFamily="34" charset="0"/>
              </a:rPr>
              <a:t>© Jonathan Groucutt 2006</a:t>
            </a:r>
          </a:p>
          <a:p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18438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E68BF122-882F-4F02-A8CD-156E1563EDB0}" type="slidenum">
              <a:rPr lang="en-GB" smtClean="0">
                <a:latin typeface="Arial" pitchFamily="34" charset="0"/>
              </a:rPr>
              <a:pPr/>
              <a:t>14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18439" name="Text Box 6"/>
          <p:cNvSpPr txBox="1">
            <a:spLocks noChangeArrowheads="1"/>
          </p:cNvSpPr>
          <p:nvPr/>
        </p:nvSpPr>
        <p:spPr bwMode="auto">
          <a:xfrm>
            <a:off x="381000" y="4953000"/>
            <a:ext cx="25066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00">
                <a:solidFill>
                  <a:srgbClr val="CC0000"/>
                </a:solidFill>
              </a:rPr>
              <a:t>© 2006 Jonathan Groucutt</a:t>
            </a:r>
            <a:endParaRPr lang="en-US" sz="1200">
              <a:solidFill>
                <a:srgbClr val="CC0000"/>
              </a:solidFill>
            </a:endParaRPr>
          </a:p>
        </p:txBody>
      </p:sp>
      <p:graphicFrame>
        <p:nvGraphicFramePr>
          <p:cNvPr id="18445" name="Group 13"/>
          <p:cNvGraphicFramePr>
            <a:graphicFrameLocks noGrp="1"/>
          </p:cNvGraphicFramePr>
          <p:nvPr/>
        </p:nvGraphicFramePr>
        <p:xfrm>
          <a:off x="685800" y="609600"/>
          <a:ext cx="7772400" cy="1143000"/>
        </p:xfrm>
        <a:graphic>
          <a:graphicData uri="http://schemas.openxmlformats.org/drawingml/2006/table">
            <a:tbl>
              <a:tblPr/>
              <a:tblGrid>
                <a:gridCol w="7772400"/>
              </a:tblGrid>
              <a:tr h="1143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blinds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B2C Segmentation (4)</a:t>
            </a:r>
            <a:endParaRPr lang="en-US" sz="4000" smtClean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/>
            <a:r>
              <a:rPr lang="en-GB" sz="2400" smtClean="0"/>
              <a:t>Behaviour	</a:t>
            </a:r>
          </a:p>
          <a:p>
            <a:pPr lvl="1" eaLnBrk="1" hangingPunct="1"/>
            <a:r>
              <a:rPr lang="en-GB" sz="2000" smtClean="0"/>
              <a:t>Purchasing habits of individuals</a:t>
            </a:r>
          </a:p>
          <a:p>
            <a:pPr lvl="2" eaLnBrk="1" hangingPunct="1"/>
            <a:r>
              <a:rPr lang="en-GB" sz="1800" smtClean="0"/>
              <a:t>Degree of brand loyalty</a:t>
            </a:r>
          </a:p>
          <a:p>
            <a:pPr lvl="2" eaLnBrk="1" hangingPunct="1"/>
            <a:r>
              <a:rPr lang="en-GB" sz="1800" smtClean="0"/>
              <a:t>Brand switching and level of occurrence</a:t>
            </a:r>
          </a:p>
          <a:p>
            <a:pPr lvl="2" eaLnBrk="1" hangingPunct="1"/>
            <a:r>
              <a:rPr lang="en-GB" sz="1800" smtClean="0"/>
              <a:t>Reasons for brand switching</a:t>
            </a:r>
          </a:p>
          <a:p>
            <a:pPr lvl="2" eaLnBrk="1" hangingPunct="1"/>
            <a:r>
              <a:rPr lang="en-GB" sz="1800" smtClean="0"/>
              <a:t>Frequency of purchasing – particular products and services</a:t>
            </a:r>
            <a:endParaRPr lang="en-US" sz="1800" smtClean="0"/>
          </a:p>
        </p:txBody>
      </p:sp>
      <p:sp>
        <p:nvSpPr>
          <p:cNvPr id="19460" name="Rectangle 4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eaLnBrk="1" hangingPunct="1"/>
            <a:r>
              <a:rPr lang="en-GB" sz="2400" smtClean="0"/>
              <a:t>Lifestyle</a:t>
            </a:r>
          </a:p>
          <a:p>
            <a:pPr lvl="1" eaLnBrk="1" hangingPunct="1"/>
            <a:r>
              <a:rPr lang="en-GB" sz="2000" smtClean="0"/>
              <a:t>Segmentation in relation to how people live their lives</a:t>
            </a:r>
          </a:p>
          <a:p>
            <a:pPr lvl="2" eaLnBrk="1" hangingPunct="1"/>
            <a:r>
              <a:rPr lang="en-GB" sz="1800" smtClean="0"/>
              <a:t>Level of changeability</a:t>
            </a:r>
          </a:p>
          <a:p>
            <a:pPr lvl="2" eaLnBrk="1" hangingPunct="1"/>
            <a:r>
              <a:rPr lang="en-GB" sz="1800" smtClean="0"/>
              <a:t>Factors that create changing circumstances</a:t>
            </a:r>
          </a:p>
          <a:p>
            <a:pPr lvl="2" eaLnBrk="1" hangingPunct="1"/>
            <a:endParaRPr lang="en-GB" sz="1800" smtClean="0"/>
          </a:p>
          <a:p>
            <a:pPr lvl="2" eaLnBrk="1" hangingPunct="1"/>
            <a:endParaRPr lang="en-GB" sz="1800" smtClean="0"/>
          </a:p>
          <a:p>
            <a:pPr lvl="2" eaLnBrk="1" hangingPunct="1"/>
            <a:endParaRPr lang="en-US" sz="1800" smtClean="0"/>
          </a:p>
        </p:txBody>
      </p:sp>
      <p:sp>
        <p:nvSpPr>
          <p:cNvPr id="19461" name="Footer Placeholder 5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>
                <a:latin typeface="Arial" pitchFamily="34" charset="0"/>
              </a:rPr>
              <a:t>© Jonathan Groucutt 2006</a:t>
            </a:r>
          </a:p>
          <a:p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19462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66053E50-6D86-45FD-A45F-AE34B97B9879}" type="slidenum">
              <a:rPr lang="en-GB" smtClean="0">
                <a:latin typeface="Arial" pitchFamily="34" charset="0"/>
              </a:rPr>
              <a:pPr/>
              <a:t>15</a:t>
            </a:fld>
            <a:endParaRPr lang="en-GB" smtClean="0">
              <a:latin typeface="Arial" pitchFamily="34" charset="0"/>
            </a:endParaRPr>
          </a:p>
        </p:txBody>
      </p:sp>
      <p:graphicFrame>
        <p:nvGraphicFramePr>
          <p:cNvPr id="19467" name="Group 11"/>
          <p:cNvGraphicFramePr>
            <a:graphicFrameLocks noGrp="1"/>
          </p:cNvGraphicFramePr>
          <p:nvPr/>
        </p:nvGraphicFramePr>
        <p:xfrm>
          <a:off x="685800" y="609600"/>
          <a:ext cx="7772400" cy="803176"/>
        </p:xfrm>
        <a:graphic>
          <a:graphicData uri="http://schemas.openxmlformats.org/drawingml/2006/table">
            <a:tbl>
              <a:tblPr/>
              <a:tblGrid>
                <a:gridCol w="7772400"/>
              </a:tblGrid>
              <a:tr h="8031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pizza hut pic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3400" y="100013"/>
            <a:ext cx="8001000" cy="6757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1692275" y="304800"/>
            <a:ext cx="6613525" cy="762000"/>
          </a:xfrm>
        </p:spPr>
        <p:txBody>
          <a:bodyPr/>
          <a:lstStyle/>
          <a:p>
            <a:pPr algn="l" eaLnBrk="1" hangingPunct="1"/>
            <a:r>
              <a:rPr lang="en-GB" smtClean="0"/>
              <a:t>Pizza Hut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371600"/>
            <a:ext cx="77724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smtClean="0"/>
              <a:t>Largest fast-food customer database in the world – info on 40m US households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smtClean="0"/>
              <a:t>From phone &amp; on-line orders, POS at 7,500 restaurants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smtClean="0"/>
              <a:t>Favourite toppings, order history etc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smtClean="0"/>
              <a:t>Tracks real-time what commercials people are watching &amp; responds to update CRM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smtClean="0"/>
              <a:t>Targets coupon offers to specific households based on buying behaviour &amp; preferences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2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2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2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2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2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2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2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2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7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smtClean="0"/>
              <a:t>5 Criteria for Segmentation</a:t>
            </a:r>
            <a:br>
              <a:rPr lang="en-GB" dirty="0" smtClean="0"/>
            </a:br>
            <a:r>
              <a:rPr lang="en-GB" sz="2400" b="1" dirty="0" smtClean="0"/>
              <a:t>Doyle &amp; Stern (2006)</a:t>
            </a:r>
            <a:endParaRPr lang="en-US" sz="2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67744" y="1772816"/>
            <a:ext cx="4402832" cy="3268960"/>
          </a:xfrm>
        </p:spPr>
        <p:txBody>
          <a:bodyPr/>
          <a:lstStyle/>
          <a:p>
            <a:r>
              <a:rPr lang="en-GB" sz="4000" dirty="0" smtClean="0"/>
              <a:t>Effective </a:t>
            </a:r>
          </a:p>
          <a:p>
            <a:r>
              <a:rPr lang="en-GB" sz="4000" dirty="0" smtClean="0"/>
              <a:t>Identifiable</a:t>
            </a:r>
          </a:p>
          <a:p>
            <a:r>
              <a:rPr lang="en-GB" sz="4000" dirty="0" smtClean="0"/>
              <a:t>Profitable</a:t>
            </a:r>
          </a:p>
          <a:p>
            <a:r>
              <a:rPr lang="en-GB" sz="4000" dirty="0" smtClean="0"/>
              <a:t>Accessible</a:t>
            </a:r>
          </a:p>
          <a:p>
            <a:r>
              <a:rPr lang="en-GB" sz="4000" dirty="0" smtClean="0"/>
              <a:t>Actionable </a:t>
            </a:r>
            <a:endParaRPr lang="en-US" sz="4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9EAEF23-CA3C-4A1E-8FF6-14EE9DB423BA}" type="datetime1">
              <a:rPr lang="en-US" smtClean="0"/>
              <a:pPr>
                <a:defRPr/>
              </a:pPr>
              <a:t>10/11/2012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Footer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E88DF9-37F1-4A47-8175-C543134973F3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Targeting (1)</a:t>
            </a:r>
            <a:endParaRPr lang="en-US" sz="4000" smtClean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828800"/>
            <a:ext cx="77724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mtClean="0"/>
              <a:t>Focusing of resources on the most suitable segments of the market.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Provides an analysis of the competitors.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Reflection on how to use the marketing mix to gain and sustain a position within a segment.</a:t>
            </a:r>
          </a:p>
          <a:p>
            <a:pPr eaLnBrk="1" hangingPunct="1">
              <a:lnSpc>
                <a:spcPct val="90000"/>
              </a:lnSpc>
            </a:pPr>
            <a:r>
              <a:rPr lang="en-GB" smtClean="0"/>
              <a:t>Find a strategic fit between marketing strategy and longer-term objectives. </a:t>
            </a:r>
            <a:endParaRPr lang="en-US" smtClean="0"/>
          </a:p>
        </p:txBody>
      </p:sp>
      <p:sp>
        <p:nvSpPr>
          <p:cNvPr id="23556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>
                <a:latin typeface="Arial" pitchFamily="34" charset="0"/>
              </a:rPr>
              <a:t>© Jonathan Groucutt 2006</a:t>
            </a:r>
          </a:p>
          <a:p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2355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5034056B-9FF0-4BE1-B868-42BBCA362484}" type="slidenum">
              <a:rPr lang="en-GB" smtClean="0">
                <a:latin typeface="Arial" pitchFamily="34" charset="0"/>
              </a:rPr>
              <a:pPr/>
              <a:t>19</a:t>
            </a:fld>
            <a:endParaRPr lang="en-GB" smtClean="0">
              <a:latin typeface="Arial" pitchFamily="34" charset="0"/>
            </a:endParaRPr>
          </a:p>
        </p:txBody>
      </p:sp>
      <p:graphicFrame>
        <p:nvGraphicFramePr>
          <p:cNvPr id="21514" name="Group 10"/>
          <p:cNvGraphicFramePr>
            <a:graphicFrameLocks noGrp="1"/>
          </p:cNvGraphicFramePr>
          <p:nvPr/>
        </p:nvGraphicFramePr>
        <p:xfrm>
          <a:off x="685800" y="609600"/>
          <a:ext cx="7772400" cy="803176"/>
        </p:xfrm>
        <a:graphic>
          <a:graphicData uri="http://schemas.openxmlformats.org/drawingml/2006/table">
            <a:tbl>
              <a:tblPr/>
              <a:tblGrid>
                <a:gridCol w="7772400"/>
              </a:tblGrid>
              <a:tr h="8031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5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Targeting (2)</a:t>
            </a:r>
            <a:endParaRPr lang="en-US" sz="4000" smtClean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Consideration of any ethical or legal issues that might affect the segments differently.</a:t>
            </a:r>
          </a:p>
          <a:p>
            <a:pPr eaLnBrk="1" hangingPunct="1"/>
            <a:r>
              <a:rPr lang="en-GB" smtClean="0"/>
              <a:t>Improves the communication between seller and buyer.</a:t>
            </a:r>
          </a:p>
          <a:p>
            <a:pPr eaLnBrk="1" hangingPunct="1"/>
            <a:r>
              <a:rPr lang="en-GB" smtClean="0"/>
              <a:t>Allows for focus on segments the organization understands. </a:t>
            </a:r>
            <a:endParaRPr lang="en-US" smtClean="0"/>
          </a:p>
        </p:txBody>
      </p:sp>
      <p:sp>
        <p:nvSpPr>
          <p:cNvPr id="24580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>
                <a:latin typeface="Arial" pitchFamily="34" charset="0"/>
              </a:rPr>
              <a:t>© Jonathan Groucutt 2006</a:t>
            </a:r>
          </a:p>
          <a:p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2458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66623AC0-6D04-4FA1-85A5-1B6B76CCDEB6}" type="slidenum">
              <a:rPr lang="en-GB" smtClean="0">
                <a:latin typeface="Arial" pitchFamily="34" charset="0"/>
              </a:rPr>
              <a:pPr/>
              <a:t>20</a:t>
            </a:fld>
            <a:endParaRPr lang="en-GB" smtClean="0">
              <a:latin typeface="Arial" pitchFamily="34" charset="0"/>
            </a:endParaRPr>
          </a:p>
        </p:txBody>
      </p:sp>
      <p:graphicFrame>
        <p:nvGraphicFramePr>
          <p:cNvPr id="22538" name="Group 10"/>
          <p:cNvGraphicFramePr>
            <a:graphicFrameLocks noGrp="1"/>
          </p:cNvGraphicFramePr>
          <p:nvPr/>
        </p:nvGraphicFramePr>
        <p:xfrm>
          <a:off x="685800" y="609600"/>
          <a:ext cx="7772400" cy="803176"/>
        </p:xfrm>
        <a:graphic>
          <a:graphicData uri="http://schemas.openxmlformats.org/drawingml/2006/table">
            <a:tbl>
              <a:tblPr/>
              <a:tblGrid>
                <a:gridCol w="7772400"/>
              </a:tblGrid>
              <a:tr h="8031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Positioning Determinates </a:t>
            </a:r>
            <a:endParaRPr lang="en-US" sz="4000" smtClean="0"/>
          </a:p>
        </p:txBody>
      </p:sp>
      <p:pic>
        <p:nvPicPr>
          <p:cNvPr id="25603" name="Picture 6" descr="Hong Kong 134"/>
          <p:cNvPicPr>
            <a:picLocks noGrp="1" noChangeAspect="1" noChangeArrowheads="1"/>
          </p:cNvPicPr>
          <p:nvPr>
            <p:ph type="clipArt"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28600" y="2362200"/>
            <a:ext cx="4267200" cy="2890838"/>
          </a:xfrm>
        </p:spPr>
      </p:pic>
      <p:sp>
        <p:nvSpPr>
          <p:cNvPr id="25604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844675"/>
            <a:ext cx="4027487" cy="4395788"/>
          </a:xfrm>
        </p:spPr>
        <p:txBody>
          <a:bodyPr/>
          <a:lstStyle/>
          <a:p>
            <a:pPr eaLnBrk="1" hangingPunct="1"/>
            <a:r>
              <a:rPr lang="en-GB" sz="2400" smtClean="0"/>
              <a:t>Brand attributes</a:t>
            </a:r>
          </a:p>
          <a:p>
            <a:pPr eaLnBrk="1" hangingPunct="1"/>
            <a:r>
              <a:rPr lang="en-GB" sz="2400" smtClean="0"/>
              <a:t>Price/quality relationship</a:t>
            </a:r>
          </a:p>
          <a:p>
            <a:pPr eaLnBrk="1" hangingPunct="1"/>
            <a:r>
              <a:rPr lang="en-GB" sz="2400" smtClean="0"/>
              <a:t>Competitor(s) within the segment(s)</a:t>
            </a:r>
          </a:p>
          <a:p>
            <a:pPr eaLnBrk="1" hangingPunct="1"/>
            <a:r>
              <a:rPr lang="en-GB" sz="2400" smtClean="0"/>
              <a:t>Brand user</a:t>
            </a:r>
          </a:p>
          <a:p>
            <a:pPr eaLnBrk="1" hangingPunct="1"/>
            <a:r>
              <a:rPr lang="en-GB" sz="2400" smtClean="0"/>
              <a:t>Brand class</a:t>
            </a:r>
          </a:p>
          <a:p>
            <a:pPr eaLnBrk="1" hangingPunct="1"/>
            <a:r>
              <a:rPr lang="en-GB" sz="2400" smtClean="0"/>
              <a:t>Positioning across segments</a:t>
            </a:r>
            <a:endParaRPr lang="en-US" sz="2400" smtClean="0"/>
          </a:p>
        </p:txBody>
      </p:sp>
      <p:sp>
        <p:nvSpPr>
          <p:cNvPr id="25605" name="Footer Placeholder 5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>
                <a:latin typeface="Arial" pitchFamily="34" charset="0"/>
              </a:rPr>
              <a:t>© Jonathan Groucutt 2006</a:t>
            </a:r>
          </a:p>
          <a:p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25606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9B63715-78CA-4090-8F57-0CEDAC324CCD}" type="slidenum">
              <a:rPr lang="en-GB" smtClean="0">
                <a:latin typeface="Arial" pitchFamily="34" charset="0"/>
              </a:rPr>
              <a:pPr/>
              <a:t>21</a:t>
            </a:fld>
            <a:endParaRPr lang="en-GB" smtClean="0">
              <a:latin typeface="Arial" pitchFamily="34" charset="0"/>
            </a:endParaRPr>
          </a:p>
        </p:txBody>
      </p:sp>
      <p:sp>
        <p:nvSpPr>
          <p:cNvPr id="25607" name="Text Box 7"/>
          <p:cNvSpPr txBox="1">
            <a:spLocks noChangeArrowheads="1"/>
          </p:cNvSpPr>
          <p:nvPr/>
        </p:nvSpPr>
        <p:spPr bwMode="auto">
          <a:xfrm>
            <a:off x="228600" y="4953000"/>
            <a:ext cx="2506663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00">
                <a:solidFill>
                  <a:srgbClr val="CC0000"/>
                </a:solidFill>
              </a:rPr>
              <a:t>© 2006 Jonathan Groucutt</a:t>
            </a:r>
            <a:endParaRPr lang="en-US" sz="1200">
              <a:solidFill>
                <a:srgbClr val="CC0000"/>
              </a:solidFill>
            </a:endParaRPr>
          </a:p>
        </p:txBody>
      </p:sp>
      <p:graphicFrame>
        <p:nvGraphicFramePr>
          <p:cNvPr id="23570" name="Group 18"/>
          <p:cNvGraphicFramePr>
            <a:graphicFrameLocks noGrp="1"/>
          </p:cNvGraphicFramePr>
          <p:nvPr/>
        </p:nvGraphicFramePr>
        <p:xfrm>
          <a:off x="685800" y="609600"/>
          <a:ext cx="7772400" cy="947738"/>
        </p:xfrm>
        <a:graphic>
          <a:graphicData uri="http://schemas.openxmlformats.org/drawingml/2006/table">
            <a:tbl>
              <a:tblPr/>
              <a:tblGrid>
                <a:gridCol w="7772400"/>
              </a:tblGrid>
              <a:tr h="947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blinds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Repositioning</a:t>
            </a:r>
            <a:endParaRPr lang="en-US" sz="4000" smtClean="0"/>
          </a:p>
        </p:txBody>
      </p:sp>
      <p:sp>
        <p:nvSpPr>
          <p:cNvPr id="2662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685800" y="1981200"/>
            <a:ext cx="3810000" cy="3810000"/>
          </a:xfrm>
        </p:spPr>
        <p:txBody>
          <a:bodyPr/>
          <a:lstStyle/>
          <a:p>
            <a:pPr eaLnBrk="1" hangingPunct="1"/>
            <a:r>
              <a:rPr lang="en-GB" smtClean="0"/>
              <a:t>Evolution of both the company and the brand.</a:t>
            </a:r>
          </a:p>
          <a:p>
            <a:pPr eaLnBrk="1" hangingPunct="1"/>
            <a:r>
              <a:rPr lang="en-GB" smtClean="0"/>
              <a:t>Extending the life of the product or service over the short, medium and/or longer term.</a:t>
            </a:r>
          </a:p>
        </p:txBody>
      </p:sp>
      <p:sp>
        <p:nvSpPr>
          <p:cNvPr id="26628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648200" y="1905000"/>
            <a:ext cx="3810000" cy="3886200"/>
          </a:xfrm>
        </p:spPr>
        <p:txBody>
          <a:bodyPr/>
          <a:lstStyle/>
          <a:p>
            <a:pPr eaLnBrk="1" hangingPunct="1"/>
            <a:r>
              <a:rPr lang="en-GB" smtClean="0"/>
              <a:t>Moving from an incorrect segment to a correct segment.</a:t>
            </a:r>
            <a:endParaRPr lang="en-US" smtClean="0"/>
          </a:p>
          <a:p>
            <a:pPr eaLnBrk="1" hangingPunct="1"/>
            <a:r>
              <a:rPr lang="en-GB" smtClean="0"/>
              <a:t>Changing societal conditions.</a:t>
            </a:r>
          </a:p>
          <a:p>
            <a:pPr eaLnBrk="1" hangingPunct="1"/>
            <a:endParaRPr lang="en-US" smtClean="0"/>
          </a:p>
        </p:txBody>
      </p:sp>
      <p:sp>
        <p:nvSpPr>
          <p:cNvPr id="26629" name="Footer Placeholder 5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>
                <a:latin typeface="Arial" pitchFamily="34" charset="0"/>
              </a:rPr>
              <a:t>© Jonathan Groucutt 2006</a:t>
            </a:r>
          </a:p>
          <a:p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26630" name="Slide Number Placeholder 6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F70126E-EC3F-4E12-819F-762B6C9C2D4E}" type="slidenum">
              <a:rPr lang="en-GB" smtClean="0">
                <a:latin typeface="Arial" pitchFamily="34" charset="0"/>
              </a:rPr>
              <a:pPr/>
              <a:t>22</a:t>
            </a:fld>
            <a:endParaRPr lang="en-GB" smtClean="0">
              <a:latin typeface="Arial" pitchFamily="34" charset="0"/>
            </a:endParaRPr>
          </a:p>
        </p:txBody>
      </p:sp>
      <p:graphicFrame>
        <p:nvGraphicFramePr>
          <p:cNvPr id="25611" name="Group 11"/>
          <p:cNvGraphicFramePr>
            <a:graphicFrameLocks noGrp="1"/>
          </p:cNvGraphicFramePr>
          <p:nvPr/>
        </p:nvGraphicFramePr>
        <p:xfrm>
          <a:off x="685800" y="609600"/>
          <a:ext cx="7772400" cy="803176"/>
        </p:xfrm>
        <a:graphic>
          <a:graphicData uri="http://schemas.openxmlformats.org/drawingml/2006/table">
            <a:tbl>
              <a:tblPr/>
              <a:tblGrid>
                <a:gridCol w="7772400"/>
              </a:tblGrid>
              <a:tr h="8031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Footer Placeholder 3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>
                <a:latin typeface="Arial" pitchFamily="34" charset="0"/>
              </a:rPr>
              <a:t>© Jonathan Groucutt 2006</a:t>
            </a:r>
          </a:p>
          <a:p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27651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D20F97D9-07B3-4081-8FC3-55166AEE16DD}" type="slidenum">
              <a:rPr lang="en-GB" smtClean="0">
                <a:latin typeface="Arial" pitchFamily="34" charset="0"/>
              </a:rPr>
              <a:pPr/>
              <a:t>23</a:t>
            </a:fld>
            <a:endParaRPr lang="en-GB" smtClean="0">
              <a:latin typeface="Arial" pitchFamily="34" charset="0"/>
            </a:endParaRPr>
          </a:p>
        </p:txBody>
      </p:sp>
      <p:pic>
        <p:nvPicPr>
          <p:cNvPr id="27652" name="Picture 21" descr="perceptualma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613" y="1116013"/>
            <a:ext cx="5426075" cy="484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3" name="Text Box 22"/>
          <p:cNvSpPr txBox="1">
            <a:spLocks noChangeArrowheads="1"/>
          </p:cNvSpPr>
          <p:nvPr/>
        </p:nvSpPr>
        <p:spPr bwMode="auto">
          <a:xfrm>
            <a:off x="1547813" y="333375"/>
            <a:ext cx="5040312" cy="376238"/>
          </a:xfrm>
          <a:prstGeom prst="rect">
            <a:avLst/>
          </a:prstGeom>
          <a:noFill/>
          <a:ln w="9525">
            <a:solidFill>
              <a:srgbClr val="CC0000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800">
                <a:solidFill>
                  <a:srgbClr val="CC0000"/>
                </a:solidFill>
              </a:rPr>
              <a:t>Perceptual Map for UK Chocolate Market</a:t>
            </a:r>
            <a:endParaRPr lang="en-US" sz="1800">
              <a:solidFill>
                <a:srgbClr val="CC0000"/>
              </a:solidFill>
            </a:endParaRPr>
          </a:p>
        </p:txBody>
      </p:sp>
    </p:spTree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1331913" y="260350"/>
            <a:ext cx="6332537" cy="647700"/>
          </a:xfrm>
        </p:spPr>
        <p:txBody>
          <a:bodyPr/>
          <a:lstStyle/>
          <a:p>
            <a:pPr eaLnBrk="1" hangingPunct="1"/>
            <a:r>
              <a:rPr lang="en-GB" sz="2000" smtClean="0"/>
              <a:t>Segmentation, Targeting &amp; Positioning Examples</a:t>
            </a:r>
            <a:endParaRPr lang="en-US" sz="2000" smtClean="0"/>
          </a:p>
        </p:txBody>
      </p:sp>
      <p:sp>
        <p:nvSpPr>
          <p:cNvPr id="28675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>
                <a:latin typeface="Arial" pitchFamily="34" charset="0"/>
              </a:rPr>
              <a:t>© Jonathan Groucutt 2006</a:t>
            </a:r>
          </a:p>
          <a:p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2867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5AABC55-187C-458E-BBAF-58C79C2D5234}" type="slidenum">
              <a:rPr lang="en-GB" smtClean="0">
                <a:latin typeface="Arial" pitchFamily="34" charset="0"/>
              </a:rPr>
              <a:pPr/>
              <a:t>24</a:t>
            </a:fld>
            <a:endParaRPr lang="en-GB" smtClean="0">
              <a:latin typeface="Arial" pitchFamily="34" charset="0"/>
            </a:endParaRPr>
          </a:p>
        </p:txBody>
      </p:sp>
      <p:pic>
        <p:nvPicPr>
          <p:cNvPr id="28677" name="Picture 4" descr="logo92x3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1470033">
            <a:off x="539750" y="1484313"/>
            <a:ext cx="2449513" cy="1062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9" name="Picture 6" descr="100px-Diet_coke_00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65900" y="1090613"/>
            <a:ext cx="1270000" cy="1689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80" name="Picture 7" descr="Lg_new_coke_log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6" y="3356992"/>
            <a:ext cx="1781175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81" name="Picture 8" descr="pic_packagi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1187" y="3429000"/>
            <a:ext cx="3191311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82" name="Picture 9" descr="MeccaColaLogo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677480">
            <a:off x="4140200" y="1341438"/>
            <a:ext cx="1552575" cy="93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Summary</a:t>
            </a:r>
            <a:endParaRPr lang="en-US" sz="4000" smtClean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smtClean="0"/>
              <a:t>To gain and sustain competitiveness an organization must: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smtClean="0"/>
              <a:t>Separate the market into appropriate segments that are most likely to deliver the best return on investment.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smtClean="0"/>
              <a:t>Target potential customers within designated segment(s).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smtClean="0"/>
              <a:t>Position the product or service in the mind of the customer. 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smtClean="0"/>
              <a:t>Be prepared to re-position the product or service. 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US" sz="2400" smtClean="0"/>
          </a:p>
        </p:txBody>
      </p:sp>
      <p:sp>
        <p:nvSpPr>
          <p:cNvPr id="29700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>
                <a:latin typeface="Arial" pitchFamily="34" charset="0"/>
              </a:rPr>
              <a:t>© Jonathan Groucutt 2006</a:t>
            </a:r>
          </a:p>
          <a:p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2970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4D716E8-7F0C-45C8-802D-460469B7C461}" type="slidenum">
              <a:rPr lang="en-GB" smtClean="0">
                <a:latin typeface="Arial" pitchFamily="34" charset="0"/>
              </a:rPr>
              <a:pPr/>
              <a:t>25</a:t>
            </a:fld>
            <a:endParaRPr lang="en-GB" smtClean="0">
              <a:latin typeface="Arial" pitchFamily="34" charset="0"/>
            </a:endParaRPr>
          </a:p>
        </p:txBody>
      </p:sp>
      <p:graphicFrame>
        <p:nvGraphicFramePr>
          <p:cNvPr id="27658" name="Group 10"/>
          <p:cNvGraphicFramePr>
            <a:graphicFrameLocks noGrp="1"/>
          </p:cNvGraphicFramePr>
          <p:nvPr/>
        </p:nvGraphicFramePr>
        <p:xfrm>
          <a:off x="685800" y="609600"/>
          <a:ext cx="7772400" cy="803176"/>
        </p:xfrm>
        <a:graphic>
          <a:graphicData uri="http://schemas.openxmlformats.org/drawingml/2006/table">
            <a:tbl>
              <a:tblPr/>
              <a:tblGrid>
                <a:gridCol w="7772400"/>
              </a:tblGrid>
              <a:tr h="8031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build="p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Further Readings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smtClean="0"/>
              <a:t>	</a:t>
            </a:r>
            <a:r>
              <a:rPr lang="en-GB" sz="2800" smtClean="0"/>
              <a:t>Sally Dibb (1998) “Market segmentation: strategies for success”, </a:t>
            </a:r>
            <a:r>
              <a:rPr lang="en-GB" sz="2800" i="1" smtClean="0"/>
              <a:t>Market Intelligence and Planning</a:t>
            </a:r>
            <a:r>
              <a:rPr lang="en-GB" sz="2800" smtClean="0"/>
              <a:t> 16 (7), pp. 394-406</a:t>
            </a:r>
          </a:p>
          <a:p>
            <a:pPr eaLnBrk="1" hangingPunct="1">
              <a:buFontTx/>
              <a:buNone/>
            </a:pPr>
            <a:endParaRPr lang="en-GB" sz="2800" smtClean="0"/>
          </a:p>
          <a:p>
            <a:pPr eaLnBrk="1" hangingPunct="1">
              <a:buFontTx/>
              <a:buNone/>
            </a:pPr>
            <a:r>
              <a:rPr lang="en-GB" sz="2800" smtClean="0"/>
              <a:t>	Also have a look at:</a:t>
            </a:r>
          </a:p>
          <a:p>
            <a:pPr eaLnBrk="1" hangingPunct="1">
              <a:buFontTx/>
              <a:buNone/>
            </a:pPr>
            <a:r>
              <a:rPr lang="en-GB" sz="2800" smtClean="0"/>
              <a:t>	‘Positioning’ at http://money.howstuffworks.com/marketing-plan21.htm</a:t>
            </a:r>
          </a:p>
          <a:p>
            <a:pPr eaLnBrk="1" hangingPunct="1">
              <a:buFontTx/>
              <a:buNone/>
            </a:pPr>
            <a:endParaRPr lang="en-GB" sz="2800" smtClean="0"/>
          </a:p>
        </p:txBody>
      </p:sp>
      <p:sp>
        <p:nvSpPr>
          <p:cNvPr id="30724" name="Footer Placeholder 4"/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/>
          <a:p>
            <a:r>
              <a:rPr lang="en-GB" smtClean="0">
                <a:latin typeface="Arial" pitchFamily="34" charset="0"/>
              </a:rPr>
              <a:t>© Jonathan Groucutt 2006</a:t>
            </a:r>
          </a:p>
          <a:p>
            <a:r>
              <a:rPr lang="en-GB" smtClean="0">
                <a:latin typeface="Arial" pitchFamily="34" charset="0"/>
              </a:rPr>
              <a:t>Foundations of Marketing</a:t>
            </a:r>
          </a:p>
        </p:txBody>
      </p:sp>
      <p:sp>
        <p:nvSpPr>
          <p:cNvPr id="3072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27E7DB3-8123-45C2-B3E2-3F36A7686E6D}" type="slidenum">
              <a:rPr lang="en-GB" smtClean="0">
                <a:latin typeface="Arial" pitchFamily="34" charset="0"/>
              </a:rPr>
              <a:pPr/>
              <a:t>26</a:t>
            </a:fld>
            <a:endParaRPr lang="en-GB" smtClean="0">
              <a:latin typeface="Arial" pitchFamily="34" charset="0"/>
            </a:endParaRPr>
          </a:p>
        </p:txBody>
      </p:sp>
      <p:graphicFrame>
        <p:nvGraphicFramePr>
          <p:cNvPr id="59396" name="Group 4"/>
          <p:cNvGraphicFramePr>
            <a:graphicFrameLocks noGrp="1"/>
          </p:cNvGraphicFramePr>
          <p:nvPr/>
        </p:nvGraphicFramePr>
        <p:xfrm>
          <a:off x="685800" y="404813"/>
          <a:ext cx="7772400" cy="1008112"/>
        </p:xfrm>
        <a:graphic>
          <a:graphicData uri="http://schemas.openxmlformats.org/drawingml/2006/table">
            <a:tbl>
              <a:tblPr/>
              <a:tblGrid>
                <a:gridCol w="7772400"/>
              </a:tblGrid>
              <a:tr h="10081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SD_PP3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689</TotalTime>
  <Words>1096</Words>
  <Application>Microsoft Office PowerPoint</Application>
  <PresentationFormat>On-screen Show (4:3)</PresentationFormat>
  <Paragraphs>260</Paragraphs>
  <Slides>26</Slides>
  <Notes>24</Notes>
  <HiddenSlides>0</HiddenSlides>
  <MMClips>0</MMClips>
  <ScaleCrop>false</ScaleCrop>
  <HeadingPairs>
    <vt:vector size="6" baseType="variant">
      <vt:variant>
        <vt:lpstr>Theme</vt:lpstr>
      </vt:variant>
      <vt:variant>
        <vt:i4>3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0" baseType="lpstr">
      <vt:lpstr>TSD_PP3</vt:lpstr>
      <vt:lpstr>1_Custom Design</vt:lpstr>
      <vt:lpstr>2_Custom Design</vt:lpstr>
      <vt:lpstr>MS Organization Chart 2.0</vt:lpstr>
      <vt:lpstr>Marketing Tools and Techniques</vt:lpstr>
      <vt:lpstr>Learning Outcomes</vt:lpstr>
      <vt:lpstr>Definition of Segmentation</vt:lpstr>
      <vt:lpstr>Dividing a Market into Segments</vt:lpstr>
      <vt:lpstr>The STP Schematic </vt:lpstr>
      <vt:lpstr>Benefits of Segmentation, Targeting and Positioning</vt:lpstr>
      <vt:lpstr>B2B Segmentation </vt:lpstr>
      <vt:lpstr>B2B – Macro Segmentation (1)</vt:lpstr>
      <vt:lpstr> B2B – Macro Segmentation (2)  </vt:lpstr>
      <vt:lpstr>B2B – Micro Segmentation (1)</vt:lpstr>
      <vt:lpstr>B2B – Micro Segmentation (2)</vt:lpstr>
      <vt:lpstr>B2C Segmentation (1) </vt:lpstr>
      <vt:lpstr>B2C Segmentation (2)</vt:lpstr>
      <vt:lpstr>B2C Segmentation (3)</vt:lpstr>
      <vt:lpstr>B2C Segmentation (4)</vt:lpstr>
      <vt:lpstr>Slide 16</vt:lpstr>
      <vt:lpstr>Pizza Hut</vt:lpstr>
      <vt:lpstr>5 Criteria for Segmentation Doyle &amp; Stern (2006)</vt:lpstr>
      <vt:lpstr>Targeting (1)</vt:lpstr>
      <vt:lpstr>Targeting (2)</vt:lpstr>
      <vt:lpstr>Positioning Determinates </vt:lpstr>
      <vt:lpstr>Repositioning</vt:lpstr>
      <vt:lpstr>Slide 23</vt:lpstr>
      <vt:lpstr>Segmentation, Targeting &amp; Positioning Examples</vt:lpstr>
      <vt:lpstr>Summary</vt:lpstr>
      <vt:lpstr>Further Readings</vt:lpstr>
    </vt:vector>
  </TitlesOfParts>
  <Company> Oxford Brookes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Part 1 The Scope of Marketing</dc:title>
  <dc:creator> </dc:creator>
  <cp:lastModifiedBy>sb004</cp:lastModifiedBy>
  <cp:revision>35</cp:revision>
  <dcterms:created xsi:type="dcterms:W3CDTF">2006-04-14T21:41:15Z</dcterms:created>
  <dcterms:modified xsi:type="dcterms:W3CDTF">2012-10-11T14:58:18Z</dcterms:modified>
</cp:coreProperties>
</file>