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70" r:id="rId3"/>
    <p:sldId id="261" r:id="rId4"/>
    <p:sldId id="265" r:id="rId5"/>
    <p:sldId id="262" r:id="rId6"/>
    <p:sldId id="263" r:id="rId7"/>
    <p:sldId id="264" r:id="rId8"/>
    <p:sldId id="269" r:id="rId9"/>
    <p:sldId id="266" r:id="rId10"/>
    <p:sldId id="257" r:id="rId11"/>
    <p:sldId id="258" r:id="rId12"/>
    <p:sldId id="259" r:id="rId13"/>
    <p:sldId id="260"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4FAB25-BB58-48D7-9DE3-45A7EBB25EB0}"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736991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4FAB25-BB58-48D7-9DE3-45A7EBB25EB0}"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2979873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3219663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4FAB25-BB58-48D7-9DE3-45A7EBB25EB0}"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2653442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4FAB25-BB58-48D7-9DE3-45A7EBB25EB0}" type="datetimeFigureOut">
              <a:rPr lang="en-GB" smtClean="0"/>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3830642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4FAB25-BB58-48D7-9DE3-45A7EBB25EB0}" type="datetimeFigureOut">
              <a:rPr lang="en-GB" smtClean="0"/>
              <a:t>01/03/2021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563140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4FAB25-BB58-48D7-9DE3-45A7EBB25EB0}" type="datetimeFigureOut">
              <a:rPr lang="en-GB" smtClean="0"/>
              <a:t>01/03/2021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885195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4FAB25-BB58-48D7-9DE3-45A7EBB25EB0}"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911384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4FAB25-BB58-48D7-9DE3-45A7EBB25EB0}"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894204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2233579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06432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8687826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726337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2986986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4FAB25-BB58-48D7-9DE3-45A7EBB25EB0}"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327547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4FAB25-BB58-48D7-9DE3-45A7EBB25EB0}"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111963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34FAB25-BB58-48D7-9DE3-45A7EBB25EB0}" type="datetimeFigureOut">
              <a:rPr lang="en-GB" smtClean="0"/>
              <a:t>01/03/2021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F3D4AE7-DC2C-44EE-8485-D863F87AD957}" type="slidenum">
              <a:rPr lang="en-GB" smtClean="0"/>
              <a:t>‹#›</a:t>
            </a:fld>
            <a:endParaRPr lang="en-GB"/>
          </a:p>
        </p:txBody>
      </p:sp>
    </p:spTree>
    <p:extLst>
      <p:ext uri="{BB962C8B-B14F-4D97-AF65-F5344CB8AC3E}">
        <p14:creationId xmlns:p14="http://schemas.microsoft.com/office/powerpoint/2010/main" val="544194208"/>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Q3A0mlq35G8" TargetMode="External"/><Relationship Id="rId2" Type="http://schemas.openxmlformats.org/officeDocument/2006/relationships/hyperlink" Target="https://www.youtube.com/watch?v=jjrAIrlROug" TargetMode="External"/><Relationship Id="rId1" Type="http://schemas.openxmlformats.org/officeDocument/2006/relationships/slideLayout" Target="../slideLayouts/slideLayout2.xml"/><Relationship Id="rId6" Type="http://schemas.openxmlformats.org/officeDocument/2006/relationships/hyperlink" Target="https://www.ibtimes.com/world-heritage-sites-threatened-climate-change-nearly-doubles-2014-2613842" TargetMode="External"/><Relationship Id="rId5" Type="http://schemas.openxmlformats.org/officeDocument/2006/relationships/hyperlink" Target="https://www.youtube.com/watch?v=I86WzCpDGpc" TargetMode="External"/><Relationship Id="rId4" Type="http://schemas.openxmlformats.org/officeDocument/2006/relationships/hyperlink" Target="https://www.youtube.com/watch?v=Gusm2Hd6CBI"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2124" y="1096605"/>
            <a:ext cx="10204361" cy="2387600"/>
          </a:xfrm>
        </p:spPr>
        <p:txBody>
          <a:bodyPr/>
          <a:lstStyle/>
          <a:p>
            <a:pPr algn="ctr"/>
            <a:r>
              <a:rPr lang="en-GB" sz="6000" b="1" u="sng" dirty="0"/>
              <a:t>Heritage / Culture  and Sustainability</a:t>
            </a:r>
            <a:r>
              <a:rPr lang="en-GB" sz="6000" dirty="0"/>
              <a:t>.</a:t>
            </a:r>
          </a:p>
        </p:txBody>
      </p:sp>
    </p:spTree>
    <p:extLst>
      <p:ext uri="{BB962C8B-B14F-4D97-AF65-F5344CB8AC3E}">
        <p14:creationId xmlns:p14="http://schemas.microsoft.com/office/powerpoint/2010/main" val="45307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89" y="184597"/>
            <a:ext cx="10097035" cy="1320800"/>
          </a:xfrm>
        </p:spPr>
        <p:txBody>
          <a:bodyPr/>
          <a:lstStyle/>
          <a:p>
            <a:r>
              <a:rPr lang="en-GB" dirty="0"/>
              <a:t>HERITAGE / CULTURE  AND CLIMATE CHANGE!</a:t>
            </a:r>
          </a:p>
        </p:txBody>
      </p:sp>
      <p:sp>
        <p:nvSpPr>
          <p:cNvPr id="3" name="Content Placeholder 2"/>
          <p:cNvSpPr>
            <a:spLocks noGrp="1"/>
          </p:cNvSpPr>
          <p:nvPr>
            <p:ph idx="1"/>
          </p:nvPr>
        </p:nvSpPr>
        <p:spPr>
          <a:xfrm>
            <a:off x="677334" y="1270000"/>
            <a:ext cx="9844705" cy="3880773"/>
          </a:xfrm>
        </p:spPr>
        <p:txBody>
          <a:bodyPr>
            <a:noAutofit/>
          </a:bodyPr>
          <a:lstStyle/>
          <a:p>
            <a:r>
              <a:rPr lang="en-GB" sz="2800" dirty="0"/>
              <a:t>INTRODUCTORY Qs: </a:t>
            </a:r>
          </a:p>
          <a:p>
            <a:endParaRPr lang="en-GB" sz="2800" dirty="0"/>
          </a:p>
          <a:p>
            <a:pPr marL="0" indent="0">
              <a:buNone/>
            </a:pPr>
            <a:r>
              <a:rPr lang="en-GB" sz="2800" dirty="0"/>
              <a:t>*DISCUSSION Q’s</a:t>
            </a:r>
          </a:p>
          <a:p>
            <a:endParaRPr lang="en-GB" sz="800" dirty="0"/>
          </a:p>
          <a:p>
            <a:r>
              <a:rPr lang="en-GB" sz="2800" dirty="0"/>
              <a:t>1) How is Climate Change affecting Heritage and Culture?</a:t>
            </a:r>
          </a:p>
          <a:p>
            <a:r>
              <a:rPr lang="en-GB" sz="2800" dirty="0"/>
              <a:t>2) To what extent is it affecting Heritage and Culture?</a:t>
            </a:r>
          </a:p>
          <a:p>
            <a:r>
              <a:rPr lang="en-GB" sz="2800" dirty="0"/>
              <a:t>3) Can you think of any particular examples affecting Heritage / Culture </a:t>
            </a:r>
          </a:p>
          <a:p>
            <a:r>
              <a:rPr lang="en-GB" sz="2800" dirty="0"/>
              <a:t>4) What action can be taken to alleviate negative impacts?</a:t>
            </a:r>
          </a:p>
        </p:txBody>
      </p:sp>
    </p:spTree>
    <p:extLst>
      <p:ext uri="{BB962C8B-B14F-4D97-AF65-F5344CB8AC3E}">
        <p14:creationId xmlns:p14="http://schemas.microsoft.com/office/powerpoint/2010/main" val="3960034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CONCERNS:</a:t>
            </a:r>
          </a:p>
        </p:txBody>
      </p:sp>
      <p:sp>
        <p:nvSpPr>
          <p:cNvPr id="3" name="Content Placeholder 2"/>
          <p:cNvSpPr>
            <a:spLocks noGrp="1"/>
          </p:cNvSpPr>
          <p:nvPr>
            <p:ph idx="1"/>
          </p:nvPr>
        </p:nvSpPr>
        <p:spPr>
          <a:xfrm>
            <a:off x="348803" y="1433110"/>
            <a:ext cx="10515600" cy="4351338"/>
          </a:xfrm>
        </p:spPr>
        <p:txBody>
          <a:bodyPr>
            <a:noAutofit/>
          </a:bodyPr>
          <a:lstStyle/>
          <a:p>
            <a:pPr marL="0" indent="0">
              <a:buNone/>
            </a:pPr>
            <a:r>
              <a:rPr lang="en-GB" sz="3200" dirty="0"/>
              <a:t>“The global environment faces profound challenges due to addiction to travel and the consumption of resources at unsustainable levels. Planes, trains, cars and other forms of transport are a significant contributor to climate change through the burning of fossil fuels….. The world is experiencing unprecedented levels of species extinction through habitat loss…pollution………..</a:t>
            </a:r>
          </a:p>
          <a:p>
            <a:pPr marL="0" indent="0">
              <a:buNone/>
            </a:pPr>
            <a:r>
              <a:rPr lang="en-GB" sz="3200" dirty="0"/>
              <a:t>We need a new kind of tourism that does not contribute to environmental damage, climate change, pollution and loss of eco-systems” (UNESCO 2016)</a:t>
            </a:r>
          </a:p>
        </p:txBody>
      </p:sp>
    </p:spTree>
    <p:extLst>
      <p:ext uri="{BB962C8B-B14F-4D97-AF65-F5344CB8AC3E}">
        <p14:creationId xmlns:p14="http://schemas.microsoft.com/office/powerpoint/2010/main" val="1113900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CONCERNS:</a:t>
            </a:r>
          </a:p>
        </p:txBody>
      </p:sp>
      <p:sp>
        <p:nvSpPr>
          <p:cNvPr id="3" name="Content Placeholder 2"/>
          <p:cNvSpPr>
            <a:spLocks noGrp="1"/>
          </p:cNvSpPr>
          <p:nvPr>
            <p:ph idx="1"/>
          </p:nvPr>
        </p:nvSpPr>
        <p:spPr>
          <a:xfrm>
            <a:off x="535667" y="1503767"/>
            <a:ext cx="9149246" cy="3880773"/>
          </a:xfrm>
        </p:spPr>
        <p:txBody>
          <a:bodyPr>
            <a:noAutofit/>
          </a:bodyPr>
          <a:lstStyle/>
          <a:p>
            <a:r>
              <a:rPr lang="en-GB" sz="3600" dirty="0"/>
              <a:t>CIIMATE CHANGE  - WHAT IS IT?????</a:t>
            </a:r>
          </a:p>
          <a:p>
            <a:endParaRPr lang="en-GB" sz="3600" dirty="0"/>
          </a:p>
          <a:p>
            <a:pPr marL="0" indent="0">
              <a:buNone/>
            </a:pPr>
            <a:r>
              <a:rPr lang="en-GB" sz="3600" dirty="0"/>
              <a:t>“Scientific evidence has shown that concentrations of the main greenhouse gases, carbon dioxide in the atmosphere are greater now than at any time in the past 800,000 years and that temperatures have risen by 1*C since 1880” </a:t>
            </a:r>
          </a:p>
          <a:p>
            <a:pPr marL="0" indent="0">
              <a:buNone/>
            </a:pPr>
            <a:r>
              <a:rPr lang="en-GB" sz="3600" dirty="0"/>
              <a:t>(UNESCO 2016)</a:t>
            </a:r>
          </a:p>
        </p:txBody>
      </p:sp>
      <p:sp>
        <p:nvSpPr>
          <p:cNvPr id="4" name="Down Arrow 3"/>
          <p:cNvSpPr/>
          <p:nvPr/>
        </p:nvSpPr>
        <p:spPr>
          <a:xfrm>
            <a:off x="3593206" y="2150772"/>
            <a:ext cx="1159098" cy="81136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4300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r>
              <a:rPr lang="en-GB" dirty="0"/>
              <a:t>ENVIRONMENTAL MGT: </a:t>
            </a:r>
          </a:p>
        </p:txBody>
      </p:sp>
      <p:sp>
        <p:nvSpPr>
          <p:cNvPr id="3" name="Content Placeholder 2"/>
          <p:cNvSpPr>
            <a:spLocks noGrp="1"/>
          </p:cNvSpPr>
          <p:nvPr>
            <p:ph idx="1"/>
          </p:nvPr>
        </p:nvSpPr>
        <p:spPr>
          <a:xfrm>
            <a:off x="548545" y="561662"/>
            <a:ext cx="10515600" cy="5032375"/>
          </a:xfrm>
        </p:spPr>
        <p:txBody>
          <a:bodyPr>
            <a:noAutofit/>
          </a:bodyPr>
          <a:lstStyle/>
          <a:p>
            <a:r>
              <a:rPr lang="en-GB" sz="2800" dirty="0"/>
              <a:t>Over the past few decades, many sustainability agendas have been considered and introduced globally.</a:t>
            </a:r>
          </a:p>
          <a:p>
            <a:pPr marL="0" indent="0">
              <a:buNone/>
            </a:pPr>
            <a:r>
              <a:rPr lang="en-GB" sz="2800" dirty="0"/>
              <a:t> </a:t>
            </a:r>
          </a:p>
          <a:p>
            <a:r>
              <a:rPr lang="en-GB" sz="2800" dirty="0"/>
              <a:t>1</a:t>
            </a:r>
            <a:r>
              <a:rPr lang="en-GB" sz="2400" dirty="0"/>
              <a:t>) 1987 </a:t>
            </a:r>
            <a:r>
              <a:rPr lang="en-GB" sz="2400" dirty="0" err="1"/>
              <a:t>Bruntland</a:t>
            </a:r>
            <a:r>
              <a:rPr lang="en-GB" sz="2400" dirty="0"/>
              <a:t> Report  - “Our Common Future”  -  </a:t>
            </a:r>
            <a:r>
              <a:rPr lang="en-GB" sz="2400" i="1" dirty="0"/>
              <a:t>Sustainability that meets the needs of the present without compromising the needs of future generations….!</a:t>
            </a:r>
          </a:p>
          <a:p>
            <a:r>
              <a:rPr lang="en-GB" sz="2400" dirty="0"/>
              <a:t>2) 1992 Rio Summit – UN - Agenda 21 (178 Countries adopted a sustainable plan).</a:t>
            </a:r>
          </a:p>
          <a:p>
            <a:r>
              <a:rPr lang="en-GB" sz="2400" dirty="0"/>
              <a:t>3) 2000 – Millennium Summit.</a:t>
            </a:r>
          </a:p>
          <a:p>
            <a:r>
              <a:rPr lang="en-GB" sz="2400" dirty="0"/>
              <a:t>4) 2012 = Rio + 20…… “The Future We Want”</a:t>
            </a:r>
          </a:p>
          <a:p>
            <a:r>
              <a:rPr lang="en-GB" sz="2400" dirty="0"/>
              <a:t>5) 2015 – PARIS AGREEMENT  - Sustainable Policy Shaping  - (SDGs – Heritage  / Culture recognised)</a:t>
            </a:r>
          </a:p>
          <a:p>
            <a:r>
              <a:rPr lang="en-GB" sz="2400" dirty="0"/>
              <a:t>6) FUTURE = “TRANSFORMING OUR WORLD: The 2030 Agenda for Sustainable Development” - --  17 SDGs Set. </a:t>
            </a:r>
          </a:p>
        </p:txBody>
      </p:sp>
      <p:sp>
        <p:nvSpPr>
          <p:cNvPr id="4" name="Down Arrow 3"/>
          <p:cNvSpPr/>
          <p:nvPr/>
        </p:nvSpPr>
        <p:spPr>
          <a:xfrm>
            <a:off x="7920507" y="1320800"/>
            <a:ext cx="914400" cy="62391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04776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5819" y="147392"/>
            <a:ext cx="8596668" cy="1320800"/>
          </a:xfrm>
        </p:spPr>
        <p:txBody>
          <a:bodyPr/>
          <a:lstStyle/>
          <a:p>
            <a:r>
              <a:rPr lang="en-GB" dirty="0"/>
              <a:t>HERITAGE TOURISM </a:t>
            </a:r>
          </a:p>
        </p:txBody>
      </p:sp>
      <p:sp>
        <p:nvSpPr>
          <p:cNvPr id="3" name="Content Placeholder 2"/>
          <p:cNvSpPr>
            <a:spLocks noGrp="1"/>
          </p:cNvSpPr>
          <p:nvPr>
            <p:ph idx="1"/>
          </p:nvPr>
        </p:nvSpPr>
        <p:spPr>
          <a:xfrm>
            <a:off x="361682" y="807792"/>
            <a:ext cx="10515600" cy="5125791"/>
          </a:xfrm>
        </p:spPr>
        <p:txBody>
          <a:bodyPr>
            <a:noAutofit/>
          </a:bodyPr>
          <a:lstStyle/>
          <a:p>
            <a:r>
              <a:rPr lang="en-GB" sz="2400" dirty="0"/>
              <a:t>For Heritage and Cultural sites, the concerns of environmental impacts and the importance for conservation / preservation, extends wider, due to the fragility and sensitivity of such products.</a:t>
            </a:r>
          </a:p>
          <a:p>
            <a:pPr marL="0" indent="0">
              <a:buNone/>
            </a:pPr>
            <a:endParaRPr lang="en-GB" sz="1100" dirty="0"/>
          </a:p>
          <a:p>
            <a:r>
              <a:rPr lang="en-GB" sz="2400" dirty="0"/>
              <a:t>With general tourism numbers growing exponentially, issues for ‘fragile’ heritage / cultural sites can be particularly devastating - - - therefore sustainability and conservation concerns can be significant!</a:t>
            </a:r>
          </a:p>
          <a:p>
            <a:endParaRPr lang="en-GB" sz="800" dirty="0"/>
          </a:p>
          <a:p>
            <a:pPr marL="0" indent="0">
              <a:buNone/>
            </a:pPr>
            <a:r>
              <a:rPr lang="en-GB" sz="2400" dirty="0"/>
              <a:t>SIZE AND SCALE OF HERITAGE TOURISM.</a:t>
            </a:r>
          </a:p>
          <a:p>
            <a:endParaRPr lang="en-GB" sz="800" i="1" dirty="0"/>
          </a:p>
          <a:p>
            <a:r>
              <a:rPr lang="en-GB" sz="2000" b="1" i="1" dirty="0"/>
              <a:t>“Cultural Tourism is one of the largest and fastest-growing global tourism markets” </a:t>
            </a:r>
            <a:r>
              <a:rPr lang="en-GB" sz="2000" i="1" dirty="0"/>
              <a:t>(UNESCO 2016)</a:t>
            </a:r>
          </a:p>
          <a:p>
            <a:r>
              <a:rPr lang="en-GB" sz="2000" b="1" i="1" dirty="0"/>
              <a:t>“Cultural Tourism accounts for 40% of world tourism revenues.” </a:t>
            </a:r>
            <a:r>
              <a:rPr lang="en-GB" sz="2000" i="1" dirty="0"/>
              <a:t>(</a:t>
            </a:r>
            <a:r>
              <a:rPr lang="en-GB" sz="2000" i="1" dirty="0" err="1"/>
              <a:t>Hosagrahar</a:t>
            </a:r>
            <a:r>
              <a:rPr lang="en-GB" sz="2000" i="1" dirty="0"/>
              <a:t> 2017)</a:t>
            </a:r>
          </a:p>
          <a:p>
            <a:r>
              <a:rPr lang="en-GB" sz="2000" b="1" i="1" dirty="0"/>
              <a:t>“Cultural Tourism is the single most important resource for international tourism” </a:t>
            </a:r>
          </a:p>
          <a:p>
            <a:pPr marL="0" indent="0">
              <a:buNone/>
            </a:pPr>
            <a:r>
              <a:rPr lang="en-GB" sz="2000" i="1" dirty="0"/>
              <a:t>   (Graham 2000)</a:t>
            </a:r>
          </a:p>
        </p:txBody>
      </p:sp>
    </p:spTree>
    <p:extLst>
      <p:ext uri="{BB962C8B-B14F-4D97-AF65-F5344CB8AC3E}">
        <p14:creationId xmlns:p14="http://schemas.microsoft.com/office/powerpoint/2010/main" val="2717144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241" y="0"/>
            <a:ext cx="8596668" cy="1320800"/>
          </a:xfrm>
        </p:spPr>
        <p:txBody>
          <a:bodyPr/>
          <a:lstStyle/>
          <a:p>
            <a:r>
              <a:rPr lang="en-GB" dirty="0"/>
              <a:t>Heritage and Sustainability </a:t>
            </a:r>
          </a:p>
        </p:txBody>
      </p:sp>
      <p:sp>
        <p:nvSpPr>
          <p:cNvPr id="3" name="Content Placeholder 2"/>
          <p:cNvSpPr>
            <a:spLocks noGrp="1"/>
          </p:cNvSpPr>
          <p:nvPr>
            <p:ph idx="1"/>
          </p:nvPr>
        </p:nvSpPr>
        <p:spPr>
          <a:xfrm>
            <a:off x="142740" y="927279"/>
            <a:ext cx="11061879" cy="5415565"/>
          </a:xfrm>
        </p:spPr>
        <p:txBody>
          <a:bodyPr>
            <a:normAutofit/>
          </a:bodyPr>
          <a:lstStyle/>
          <a:p>
            <a:r>
              <a:rPr lang="en-GB" sz="2000" dirty="0"/>
              <a:t>For TANGIBLE heritage – there are significant concerns for such sites. </a:t>
            </a:r>
          </a:p>
          <a:p>
            <a:endParaRPr lang="en-GB" sz="2000" dirty="0"/>
          </a:p>
          <a:p>
            <a:r>
              <a:rPr lang="en-GB" sz="2000" dirty="0"/>
              <a:t>1000 World Heritage sites – in 163 countries – vital sites, but many are under huge environmental pressures.</a:t>
            </a:r>
          </a:p>
          <a:p>
            <a:endParaRPr lang="en-GB" sz="2000" dirty="0"/>
          </a:p>
          <a:p>
            <a:pPr marL="0" indent="0">
              <a:buNone/>
            </a:pPr>
            <a:r>
              <a:rPr lang="en-GB" sz="2000" dirty="0"/>
              <a:t>	EG: VENICE and its LAGOONS / GALAPAGOS ISLANDS = = GREATLY vulnerable from </a:t>
            </a:r>
          </a:p>
          <a:p>
            <a:pPr marL="0" indent="0">
              <a:buNone/>
            </a:pPr>
            <a:r>
              <a:rPr lang="en-GB" sz="2000" dirty="0"/>
              <a:t>            Environmental Damage and Climate Change.</a:t>
            </a:r>
          </a:p>
          <a:p>
            <a:endParaRPr lang="en-GB" sz="2000" dirty="0"/>
          </a:p>
          <a:p>
            <a:r>
              <a:rPr lang="en-GB" sz="2000" dirty="0"/>
              <a:t>PROBLEM: Climate Change IS exacerbating the already existing concerns for many WHS.</a:t>
            </a:r>
          </a:p>
          <a:p>
            <a:endParaRPr lang="en-GB" sz="2000" dirty="0"/>
          </a:p>
          <a:p>
            <a:pPr marL="0" indent="0">
              <a:buNone/>
            </a:pPr>
            <a:r>
              <a:rPr lang="en-GB" sz="2000" dirty="0"/>
              <a:t>Effects of Climate Change (</a:t>
            </a:r>
            <a:r>
              <a:rPr lang="en-GB" sz="2000" dirty="0" err="1"/>
              <a:t>eg</a:t>
            </a:r>
            <a:r>
              <a:rPr lang="en-GB" sz="2000" dirty="0"/>
              <a:t>; flooding / storms / droughts / temp changes…..) all have the   capacity to drastically alter (change or degrade) WHS.</a:t>
            </a:r>
          </a:p>
        </p:txBody>
      </p:sp>
    </p:spTree>
    <p:extLst>
      <p:ext uri="{BB962C8B-B14F-4D97-AF65-F5344CB8AC3E}">
        <p14:creationId xmlns:p14="http://schemas.microsoft.com/office/powerpoint/2010/main" val="3745519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CLIPS / ARTICLES:</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hlinkClick r:id="rId2"/>
              </a:rPr>
              <a:t>https://www.youtube.com/watch?v=jjrAIrlROug</a:t>
            </a:r>
            <a:endParaRPr lang="en-GB" dirty="0"/>
          </a:p>
          <a:p>
            <a:pPr marL="0" indent="0">
              <a:buNone/>
            </a:pPr>
            <a:r>
              <a:rPr lang="en-GB" dirty="0">
                <a:hlinkClick r:id="rId3"/>
              </a:rPr>
              <a:t>https://www.youtube.com/watch?v=Q3A0mlq35G8</a:t>
            </a:r>
            <a:endParaRPr lang="en-GB" dirty="0"/>
          </a:p>
          <a:p>
            <a:pPr marL="0" indent="0">
              <a:buNone/>
            </a:pPr>
            <a:r>
              <a:rPr lang="en-GB" dirty="0">
                <a:hlinkClick r:id="rId4"/>
              </a:rPr>
              <a:t>https://www.youtube.com/watch?v=Gusm2Hd6CBI</a:t>
            </a:r>
            <a:endParaRPr lang="en-GB" dirty="0"/>
          </a:p>
          <a:p>
            <a:pPr marL="0" indent="0">
              <a:buNone/>
            </a:pPr>
            <a:r>
              <a:rPr lang="en-GB" dirty="0">
                <a:hlinkClick r:id="rId5"/>
              </a:rPr>
              <a:t>https://www.youtube.com/watch?v=I86WzCpDGpc</a:t>
            </a:r>
            <a:endParaRPr lang="en-GB" dirty="0"/>
          </a:p>
          <a:p>
            <a:pPr marL="0" indent="0">
              <a:buNone/>
            </a:pPr>
            <a:endParaRPr lang="en-GB" dirty="0"/>
          </a:p>
          <a:p>
            <a:endParaRPr lang="en-GB" dirty="0">
              <a:hlinkClick r:id="rId6"/>
            </a:endParaRPr>
          </a:p>
          <a:p>
            <a:pPr marL="0" indent="0">
              <a:buNone/>
            </a:pPr>
            <a:r>
              <a:rPr lang="en-GB" dirty="0">
                <a:hlinkClick r:id="rId6"/>
              </a:rPr>
              <a:t>https://www.ibtimes.com/world-heritage-sites-threatened-climate-change-nearly-doubles-2014-2613842</a:t>
            </a:r>
            <a:endParaRPr lang="en-GB" dirty="0"/>
          </a:p>
        </p:txBody>
      </p:sp>
    </p:spTree>
    <p:extLst>
      <p:ext uri="{BB962C8B-B14F-4D97-AF65-F5344CB8AC3E}">
        <p14:creationId xmlns:p14="http://schemas.microsoft.com/office/powerpoint/2010/main" val="27703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Heritage and Sustainability </a:t>
            </a:r>
          </a:p>
        </p:txBody>
      </p:sp>
      <p:sp>
        <p:nvSpPr>
          <p:cNvPr id="3" name="Content Placeholder 2"/>
          <p:cNvSpPr>
            <a:spLocks noGrp="1"/>
          </p:cNvSpPr>
          <p:nvPr>
            <p:ph idx="1"/>
          </p:nvPr>
        </p:nvSpPr>
        <p:spPr>
          <a:xfrm>
            <a:off x="838200" y="1546382"/>
            <a:ext cx="10515600" cy="4351338"/>
          </a:xfrm>
        </p:spPr>
        <p:txBody>
          <a:bodyPr>
            <a:normAutofit/>
          </a:bodyPr>
          <a:lstStyle/>
          <a:p>
            <a:r>
              <a:rPr lang="en-GB" sz="2000" dirty="0"/>
              <a:t>2005 UNESCO SURVEY – Found that 72% of WHS properties were being affected by Climate Change = MAJOR THREAT to WHS.</a:t>
            </a:r>
          </a:p>
          <a:p>
            <a:endParaRPr lang="en-GB" sz="2000" dirty="0"/>
          </a:p>
          <a:p>
            <a:r>
              <a:rPr lang="en-GB" sz="2000" dirty="0"/>
              <a:t>Many sites now at ‘Tipping Points’  - - - - - 2014 = 130 WHS in danger of long term risk from sea level rise (</a:t>
            </a:r>
            <a:r>
              <a:rPr lang="en-GB" sz="2000" dirty="0" err="1"/>
              <a:t>eg</a:t>
            </a:r>
            <a:r>
              <a:rPr lang="en-GB" sz="2000" dirty="0"/>
              <a:t>; Mont Saint Michel and Bay)</a:t>
            </a:r>
          </a:p>
        </p:txBody>
      </p:sp>
      <p:pic>
        <p:nvPicPr>
          <p:cNvPr id="1026" name="Picture 2" descr="https://tse4.mm.bing.net/th?id=OIP.sJd6WU8HqSmhrJHoL5AGcgHaEm&amp;pid=Api&amp;P=0&amp;w=288&amp;h=18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6239" y="3722051"/>
            <a:ext cx="5447763" cy="239439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056069" y="3615452"/>
            <a:ext cx="2691684" cy="3139321"/>
          </a:xfrm>
          <a:prstGeom prst="rect">
            <a:avLst/>
          </a:prstGeom>
          <a:noFill/>
        </p:spPr>
        <p:txBody>
          <a:bodyPr wrap="square" rtlCol="0">
            <a:spAutoFit/>
          </a:bodyPr>
          <a:lstStyle/>
          <a:p>
            <a:r>
              <a:rPr lang="en-GB" b="1" i="1" dirty="0">
                <a:solidFill>
                  <a:srgbClr val="FF0000"/>
                </a:solidFill>
              </a:rPr>
              <a:t>Fortunately more than 40% of WHS are in Europe </a:t>
            </a:r>
          </a:p>
          <a:p>
            <a:r>
              <a:rPr lang="en-GB" b="1" i="1" dirty="0">
                <a:solidFill>
                  <a:srgbClr val="FF0000"/>
                </a:solidFill>
              </a:rPr>
              <a:t>-(France one of the most popular destinations for International Visitors) = Benefits for protection and attracting discerning tourists. </a:t>
            </a:r>
            <a:r>
              <a:rPr lang="en-GB" dirty="0"/>
              <a:t>(UNESCO)</a:t>
            </a:r>
          </a:p>
        </p:txBody>
      </p:sp>
    </p:spTree>
    <p:extLst>
      <p:ext uri="{BB962C8B-B14F-4D97-AF65-F5344CB8AC3E}">
        <p14:creationId xmlns:p14="http://schemas.microsoft.com/office/powerpoint/2010/main" val="1751926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85" y="184597"/>
            <a:ext cx="8596668" cy="1320800"/>
          </a:xfrm>
        </p:spPr>
        <p:txBody>
          <a:bodyPr/>
          <a:lstStyle/>
          <a:p>
            <a:r>
              <a:rPr lang="en-GB" dirty="0"/>
              <a:t>Heritage and Sustainability</a:t>
            </a:r>
          </a:p>
        </p:txBody>
      </p:sp>
      <p:sp>
        <p:nvSpPr>
          <p:cNvPr id="3" name="Content Placeholder 2"/>
          <p:cNvSpPr>
            <a:spLocks noGrp="1"/>
          </p:cNvSpPr>
          <p:nvPr>
            <p:ph idx="1"/>
          </p:nvPr>
        </p:nvSpPr>
        <p:spPr>
          <a:xfrm>
            <a:off x="258651" y="1076817"/>
            <a:ext cx="11255062" cy="4794116"/>
          </a:xfrm>
        </p:spPr>
        <p:txBody>
          <a:bodyPr>
            <a:noAutofit/>
          </a:bodyPr>
          <a:lstStyle/>
          <a:p>
            <a:r>
              <a:rPr lang="en-GB" sz="2000" dirty="0"/>
              <a:t>Sustainable planning and management of tourism is one of the most pressing challenges for Heritage / Culture  (UNESCO).</a:t>
            </a:r>
          </a:p>
          <a:p>
            <a:endParaRPr lang="en-GB" sz="2000" dirty="0"/>
          </a:p>
          <a:p>
            <a:pPr marL="0" indent="0">
              <a:buNone/>
            </a:pPr>
            <a:r>
              <a:rPr lang="en-GB" sz="2000" dirty="0"/>
              <a:t>	</a:t>
            </a:r>
            <a:r>
              <a:rPr lang="en-GB" sz="2000" i="1" dirty="0"/>
              <a:t>See key REPORTS = </a:t>
            </a:r>
            <a:r>
              <a:rPr lang="en-GB" sz="2000" i="1" dirty="0" err="1"/>
              <a:t>i</a:t>
            </a:r>
            <a:r>
              <a:rPr lang="en-GB" sz="2000" i="1" dirty="0"/>
              <a:t>) World Heritage and Tourism in a Changing Climate, ii) Policy 	Document on the Impacts of Climate Change on World Heritage Properties, iii) </a:t>
            </a:r>
          </a:p>
          <a:p>
            <a:pPr marL="0" indent="0">
              <a:buNone/>
            </a:pPr>
            <a:r>
              <a:rPr lang="en-GB" sz="2000" i="1" dirty="0"/>
              <a:t>      ICOMOS International Cultural Tourism Charter Principles – implemented </a:t>
            </a:r>
            <a:r>
              <a:rPr lang="en-GB" sz="2000" i="1" dirty="0" err="1"/>
              <a:t>Mgt</a:t>
            </a:r>
            <a:r>
              <a:rPr lang="en-GB" sz="2000" i="1" dirty="0"/>
              <a:t> Responses…..</a:t>
            </a:r>
          </a:p>
          <a:p>
            <a:endParaRPr lang="en-GB" sz="2000" dirty="0"/>
          </a:p>
          <a:p>
            <a:r>
              <a:rPr lang="en-GB" sz="2000" dirty="0"/>
              <a:t>In recent years, UNESCO has created ‘guides’ on how to protect heritage. </a:t>
            </a:r>
          </a:p>
          <a:p>
            <a:endParaRPr lang="en-GB" sz="2000" dirty="0"/>
          </a:p>
          <a:p>
            <a:pPr marL="0" indent="0">
              <a:buNone/>
            </a:pPr>
            <a:r>
              <a:rPr lang="en-GB" sz="2000" dirty="0"/>
              <a:t>	EG: UNESCO SUSTAINABLE TOOL KIT = Strategic Foundations of KIT :</a:t>
            </a:r>
          </a:p>
          <a:p>
            <a:endParaRPr lang="en-GB" sz="2000" dirty="0"/>
          </a:p>
          <a:p>
            <a:pPr marL="0" indent="0">
              <a:buNone/>
            </a:pPr>
            <a:r>
              <a:rPr lang="en-GB" sz="2000" b="1" dirty="0"/>
              <a:t>	UNDERSTANDING – STRATEGY – GOVERNANCE – ENGAGEMENT - COMMUNICATION – 	INFRASTRUCTURE – VALUE – BEHAVIOUR – INVESTMENT – MONITORING. </a:t>
            </a:r>
          </a:p>
        </p:txBody>
      </p:sp>
      <p:sp>
        <p:nvSpPr>
          <p:cNvPr id="4" name="Down Arrow 3"/>
          <p:cNvSpPr/>
          <p:nvPr/>
        </p:nvSpPr>
        <p:spPr>
          <a:xfrm>
            <a:off x="4919730" y="1674254"/>
            <a:ext cx="334850" cy="5924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8242479" y="5022760"/>
            <a:ext cx="1287887" cy="4765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7688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Heritage and Sustainability</a:t>
            </a:r>
          </a:p>
        </p:txBody>
      </p:sp>
      <p:sp>
        <p:nvSpPr>
          <p:cNvPr id="3" name="Content Placeholder 2"/>
          <p:cNvSpPr>
            <a:spLocks noGrp="1"/>
          </p:cNvSpPr>
          <p:nvPr>
            <p:ph idx="1"/>
          </p:nvPr>
        </p:nvSpPr>
        <p:spPr>
          <a:xfrm>
            <a:off x="677334" y="1571223"/>
            <a:ext cx="8596668" cy="5061397"/>
          </a:xfrm>
        </p:spPr>
        <p:txBody>
          <a:bodyPr>
            <a:normAutofit/>
          </a:bodyPr>
          <a:lstStyle/>
          <a:p>
            <a:r>
              <a:rPr lang="en-GB" sz="2400" dirty="0"/>
              <a:t>It is vitally important for heritage sites to </a:t>
            </a:r>
            <a:r>
              <a:rPr lang="en-GB" sz="2400" b="1" i="1" u="sng" dirty="0"/>
              <a:t>KNOW</a:t>
            </a:r>
            <a:r>
              <a:rPr lang="en-GB" sz="2400" dirty="0"/>
              <a:t> their product…. without this essential knowledge, action to address sustainability is likely to be largely ineffective. (UNESCO 2016) </a:t>
            </a:r>
          </a:p>
          <a:p>
            <a:endParaRPr lang="en-GB" sz="2400" dirty="0"/>
          </a:p>
          <a:p>
            <a:endParaRPr lang="en-GB" sz="2400" dirty="0"/>
          </a:p>
          <a:p>
            <a:r>
              <a:rPr lang="en-GB" sz="2400" b="1" dirty="0">
                <a:solidFill>
                  <a:schemeClr val="accent5">
                    <a:lumMod val="75000"/>
                  </a:schemeClr>
                </a:solidFill>
              </a:rPr>
              <a:t>“You cannot manage tourism or help shape it in progressive ways without having a basic understanding of WHAT it is and HOW it affects people and places” </a:t>
            </a:r>
          </a:p>
          <a:p>
            <a:pPr marL="0" indent="0">
              <a:buNone/>
            </a:pPr>
            <a:r>
              <a:rPr lang="en-GB" sz="2400" b="1" dirty="0">
                <a:solidFill>
                  <a:schemeClr val="accent5">
                    <a:lumMod val="75000"/>
                  </a:schemeClr>
                </a:solidFill>
              </a:rPr>
              <a:t>    UNESCO Sustainable Tourism Online Toolkit. </a:t>
            </a:r>
          </a:p>
        </p:txBody>
      </p:sp>
    </p:spTree>
    <p:extLst>
      <p:ext uri="{BB962C8B-B14F-4D97-AF65-F5344CB8AC3E}">
        <p14:creationId xmlns:p14="http://schemas.microsoft.com/office/powerpoint/2010/main" val="3182260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914400"/>
          </a:xfrm>
        </p:spPr>
        <p:txBody>
          <a:bodyPr/>
          <a:lstStyle/>
          <a:p>
            <a:r>
              <a:rPr lang="en-GB" dirty="0"/>
              <a:t>Heritage and Sustainability MGT</a:t>
            </a:r>
          </a:p>
        </p:txBody>
      </p:sp>
      <p:sp>
        <p:nvSpPr>
          <p:cNvPr id="3" name="Content Placeholder 2"/>
          <p:cNvSpPr>
            <a:spLocks noGrp="1"/>
          </p:cNvSpPr>
          <p:nvPr>
            <p:ph idx="1"/>
          </p:nvPr>
        </p:nvSpPr>
        <p:spPr>
          <a:xfrm>
            <a:off x="838200" y="566670"/>
            <a:ext cx="10515600" cy="6291331"/>
          </a:xfrm>
        </p:spPr>
        <p:txBody>
          <a:bodyPr>
            <a:normAutofit lnSpcReduction="10000"/>
          </a:bodyPr>
          <a:lstStyle/>
          <a:p>
            <a:pPr marL="0" indent="0">
              <a:buNone/>
            </a:pPr>
            <a:r>
              <a:rPr lang="en-GB" dirty="0"/>
              <a:t>Site Management: Key information required for Sustainable Development. </a:t>
            </a:r>
          </a:p>
          <a:p>
            <a:pPr marL="0" indent="0">
              <a:buNone/>
            </a:pPr>
            <a:endParaRPr lang="en-GB" dirty="0"/>
          </a:p>
          <a:p>
            <a:r>
              <a:rPr lang="en-GB" dirty="0"/>
              <a:t>1) How many tourists received?</a:t>
            </a:r>
          </a:p>
          <a:p>
            <a:r>
              <a:rPr lang="en-GB" dirty="0"/>
              <a:t>2) How long do they stay?</a:t>
            </a:r>
          </a:p>
          <a:p>
            <a:r>
              <a:rPr lang="en-GB" dirty="0"/>
              <a:t>3) Who are your tourists?</a:t>
            </a:r>
          </a:p>
          <a:p>
            <a:r>
              <a:rPr lang="en-GB" dirty="0"/>
              <a:t>4) Are you attracting the most ‘advantageous’ tourists?</a:t>
            </a:r>
          </a:p>
          <a:p>
            <a:r>
              <a:rPr lang="en-GB" dirty="0"/>
              <a:t>5) How to tourists ‘move around’</a:t>
            </a:r>
          </a:p>
          <a:p>
            <a:r>
              <a:rPr lang="en-GB" dirty="0"/>
              <a:t>6) Where do they go?</a:t>
            </a:r>
          </a:p>
          <a:p>
            <a:r>
              <a:rPr lang="en-GB" dirty="0"/>
              <a:t>7) What are their motivations?</a:t>
            </a:r>
          </a:p>
          <a:p>
            <a:r>
              <a:rPr lang="en-GB" dirty="0"/>
              <a:t>8) What do they care about?</a:t>
            </a:r>
          </a:p>
          <a:p>
            <a:r>
              <a:rPr lang="en-GB" dirty="0"/>
              <a:t>9) What are the positive and negative impacts from their visit?</a:t>
            </a:r>
          </a:p>
          <a:p>
            <a:r>
              <a:rPr lang="en-GB" dirty="0"/>
              <a:t>10) How many visitors can the site withstand?</a:t>
            </a:r>
          </a:p>
          <a:p>
            <a:r>
              <a:rPr lang="en-GB" dirty="0"/>
              <a:t>11) Is the ‘carrying capacity’ appreciated within the site?</a:t>
            </a:r>
          </a:p>
          <a:p>
            <a:r>
              <a:rPr lang="en-GB" dirty="0"/>
              <a:t>12) How do the visitors spend their money? </a:t>
            </a:r>
          </a:p>
          <a:p>
            <a:r>
              <a:rPr lang="en-GB" dirty="0"/>
              <a:t>13) Who picks up the cost of heritage?</a:t>
            </a:r>
          </a:p>
          <a:p>
            <a:r>
              <a:rPr lang="en-GB" dirty="0"/>
              <a:t>14) Who are the essential partners / stakeholders to develop / sustain the product.</a:t>
            </a:r>
          </a:p>
        </p:txBody>
      </p:sp>
    </p:spTree>
    <p:extLst>
      <p:ext uri="{BB962C8B-B14F-4D97-AF65-F5344CB8AC3E}">
        <p14:creationId xmlns:p14="http://schemas.microsoft.com/office/powerpoint/2010/main" val="833013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Heritage and Sustainability</a:t>
            </a:r>
          </a:p>
        </p:txBody>
      </p:sp>
      <p:sp>
        <p:nvSpPr>
          <p:cNvPr id="3" name="Content Placeholder 2"/>
          <p:cNvSpPr>
            <a:spLocks noGrp="1"/>
          </p:cNvSpPr>
          <p:nvPr>
            <p:ph idx="1"/>
          </p:nvPr>
        </p:nvSpPr>
        <p:spPr/>
        <p:txBody>
          <a:bodyPr>
            <a:noAutofit/>
          </a:bodyPr>
          <a:lstStyle/>
          <a:p>
            <a:r>
              <a:rPr lang="en-GB" sz="3600" dirty="0"/>
              <a:t>KEY FACTORS FOR CONSIDERATION:</a:t>
            </a:r>
          </a:p>
          <a:p>
            <a:endParaRPr lang="en-GB" sz="3600" dirty="0"/>
          </a:p>
          <a:p>
            <a:pPr>
              <a:buFont typeface="Wingdings" panose="05000000000000000000" pitchFamily="2" charset="2"/>
              <a:buChar char="§"/>
            </a:pPr>
            <a:r>
              <a:rPr lang="en-GB" sz="3600" dirty="0"/>
              <a:t>SUPPLY</a:t>
            </a:r>
          </a:p>
          <a:p>
            <a:pPr>
              <a:buFont typeface="Wingdings" panose="05000000000000000000" pitchFamily="2" charset="2"/>
              <a:buChar char="§"/>
            </a:pPr>
            <a:r>
              <a:rPr lang="en-GB" sz="3600" dirty="0"/>
              <a:t>DEMAND</a:t>
            </a:r>
          </a:p>
          <a:p>
            <a:pPr>
              <a:buFont typeface="Wingdings" panose="05000000000000000000" pitchFamily="2" charset="2"/>
              <a:buChar char="§"/>
            </a:pPr>
            <a:r>
              <a:rPr lang="en-GB" sz="3600" dirty="0"/>
              <a:t>COMMUNITY</a:t>
            </a:r>
          </a:p>
          <a:p>
            <a:pPr>
              <a:buFont typeface="Wingdings" panose="05000000000000000000" pitchFamily="2" charset="2"/>
              <a:buChar char="§"/>
            </a:pPr>
            <a:r>
              <a:rPr lang="en-GB" sz="3600" dirty="0"/>
              <a:t>IMPACTS</a:t>
            </a:r>
          </a:p>
        </p:txBody>
      </p:sp>
    </p:spTree>
    <p:extLst>
      <p:ext uri="{BB962C8B-B14F-4D97-AF65-F5344CB8AC3E}">
        <p14:creationId xmlns:p14="http://schemas.microsoft.com/office/powerpoint/2010/main" val="38570487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5060"/>
            <a:ext cx="8596668" cy="1320800"/>
          </a:xfrm>
        </p:spPr>
        <p:txBody>
          <a:bodyPr/>
          <a:lstStyle/>
          <a:p>
            <a:r>
              <a:rPr lang="en-GB" dirty="0"/>
              <a:t>Heritage and Sustainability</a:t>
            </a:r>
          </a:p>
        </p:txBody>
      </p:sp>
      <p:sp>
        <p:nvSpPr>
          <p:cNvPr id="3" name="Content Placeholder 2"/>
          <p:cNvSpPr>
            <a:spLocks noGrp="1"/>
          </p:cNvSpPr>
          <p:nvPr>
            <p:ph idx="1"/>
          </p:nvPr>
        </p:nvSpPr>
        <p:spPr>
          <a:xfrm>
            <a:off x="677334" y="894367"/>
            <a:ext cx="8596668" cy="5653824"/>
          </a:xfrm>
        </p:spPr>
        <p:txBody>
          <a:bodyPr>
            <a:noAutofit/>
          </a:bodyPr>
          <a:lstStyle/>
          <a:p>
            <a:r>
              <a:rPr lang="en-GB" sz="2400" dirty="0"/>
              <a:t>CAVEAT!!!! </a:t>
            </a:r>
          </a:p>
          <a:p>
            <a:pPr marL="0" indent="0">
              <a:buNone/>
            </a:pPr>
            <a:r>
              <a:rPr lang="en-GB" sz="2400" dirty="0"/>
              <a:t>    CONSERVATION VRS COMMERCIALISATION???</a:t>
            </a:r>
          </a:p>
          <a:p>
            <a:endParaRPr lang="en-GB" sz="2400" dirty="0"/>
          </a:p>
          <a:p>
            <a:pPr marL="0" indent="0">
              <a:buNone/>
            </a:pPr>
            <a:r>
              <a:rPr lang="en-GB" sz="2400" dirty="0"/>
              <a:t>Many Heritage sites (WHS included) rely on Tourism for their viability - - however with added pressures of climate change / sustainability concerns, there is an obvious dilemma in focus for many sites. </a:t>
            </a:r>
          </a:p>
          <a:p>
            <a:endParaRPr lang="en-GB" sz="2400" dirty="0"/>
          </a:p>
          <a:p>
            <a:pPr marL="0" indent="0">
              <a:buNone/>
            </a:pPr>
            <a:r>
              <a:rPr lang="en-GB" sz="2400" dirty="0"/>
              <a:t>PROBLEM = NEED TO ATTRACT TOURISTS FOR PRODUCT VIABILITY , </a:t>
            </a:r>
            <a:r>
              <a:rPr lang="en-GB" sz="2400" b="1" u="sng" dirty="0">
                <a:solidFill>
                  <a:schemeClr val="accent5">
                    <a:lumMod val="75000"/>
                  </a:schemeClr>
                </a:solidFill>
              </a:rPr>
              <a:t>however</a:t>
            </a:r>
            <a:r>
              <a:rPr lang="en-GB" sz="2400" dirty="0"/>
              <a:t> ACCEPT THAT THERE WILL BE FURTHER ENVIRONMENTAL DAMAGE FROM ATTRACTING TOURISTS.</a:t>
            </a:r>
          </a:p>
          <a:p>
            <a:pPr marL="0" indent="0">
              <a:buNone/>
            </a:pPr>
            <a:endParaRPr lang="en-GB" sz="2400" dirty="0"/>
          </a:p>
          <a:p>
            <a:pPr marL="0" indent="0">
              <a:buNone/>
            </a:pPr>
            <a:r>
              <a:rPr lang="en-GB" sz="2400" dirty="0"/>
              <a:t>Climate Change issues  / concerns COMPOUNDED! </a:t>
            </a:r>
          </a:p>
        </p:txBody>
      </p:sp>
      <p:sp>
        <p:nvSpPr>
          <p:cNvPr id="4" name="Down Arrow 3"/>
          <p:cNvSpPr/>
          <p:nvPr/>
        </p:nvSpPr>
        <p:spPr>
          <a:xfrm>
            <a:off x="4288664" y="3533462"/>
            <a:ext cx="373488" cy="8371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916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Heritage and Sustainability</a:t>
            </a:r>
          </a:p>
        </p:txBody>
      </p:sp>
      <p:sp>
        <p:nvSpPr>
          <p:cNvPr id="3" name="Content Placeholder 2"/>
          <p:cNvSpPr>
            <a:spLocks noGrp="1"/>
          </p:cNvSpPr>
          <p:nvPr>
            <p:ph idx="1"/>
          </p:nvPr>
        </p:nvSpPr>
        <p:spPr>
          <a:xfrm>
            <a:off x="360607" y="2160589"/>
            <a:ext cx="9569003" cy="3880773"/>
          </a:xfrm>
        </p:spPr>
        <p:txBody>
          <a:bodyPr>
            <a:normAutofit lnSpcReduction="10000"/>
          </a:bodyPr>
          <a:lstStyle/>
          <a:p>
            <a:r>
              <a:rPr lang="en-GB" sz="4000" dirty="0"/>
              <a:t>WAY FORWARD???</a:t>
            </a:r>
          </a:p>
          <a:p>
            <a:endParaRPr lang="en-GB" sz="4000" dirty="0"/>
          </a:p>
          <a:p>
            <a:pPr marL="0" indent="0">
              <a:buNone/>
            </a:pPr>
            <a:r>
              <a:rPr lang="en-GB" sz="4000" dirty="0"/>
              <a:t>	CASES  / DISCUSSION</a:t>
            </a:r>
          </a:p>
          <a:p>
            <a:pPr marL="0" indent="0">
              <a:buNone/>
            </a:pPr>
            <a:endParaRPr lang="en-GB" sz="4000" dirty="0"/>
          </a:p>
          <a:p>
            <a:pPr marL="0" indent="0">
              <a:buNone/>
            </a:pPr>
            <a:r>
              <a:rPr lang="en-GB" sz="3000" i="1" dirty="0"/>
              <a:t>In small groups identify key concerns and actions taken with respect to WHS.</a:t>
            </a:r>
          </a:p>
        </p:txBody>
      </p:sp>
      <p:sp>
        <p:nvSpPr>
          <p:cNvPr id="4" name="Down Arrow 3"/>
          <p:cNvSpPr/>
          <p:nvPr/>
        </p:nvSpPr>
        <p:spPr>
          <a:xfrm>
            <a:off x="5756856" y="2575775"/>
            <a:ext cx="1133341" cy="8500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002899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1189</TotalTime>
  <Words>1184</Words>
  <Application>Microsoft Office PowerPoint</Application>
  <PresentationFormat>Widescreen</PresentationFormat>
  <Paragraphs>120</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Trebuchet MS</vt:lpstr>
      <vt:lpstr>Wingdings</vt:lpstr>
      <vt:lpstr>Wingdings 3</vt:lpstr>
      <vt:lpstr>Facet</vt:lpstr>
      <vt:lpstr>Heritage / Culture  and Sustainability.</vt:lpstr>
      <vt:lpstr>HERITAGE / CULTURE  AND CLIMATE CHANGE!</vt:lpstr>
      <vt:lpstr>ENVIRONMENTAL CONCERNS:</vt:lpstr>
      <vt:lpstr>ENVIRONMENTAL CONCERNS:</vt:lpstr>
      <vt:lpstr>ENVIRONMENTAL MGT: </vt:lpstr>
      <vt:lpstr>HERITAGE TOURISM </vt:lpstr>
      <vt:lpstr>Heritage and Sustainability </vt:lpstr>
      <vt:lpstr>CLIPS / ARTICLES:</vt:lpstr>
      <vt:lpstr>Heritage and Sustainability </vt:lpstr>
      <vt:lpstr>Heritage and Sustainability</vt:lpstr>
      <vt:lpstr>Heritage and Sustainability</vt:lpstr>
      <vt:lpstr>Heritage and Sustainability MGT</vt:lpstr>
      <vt:lpstr>Heritage and Sustainability</vt:lpstr>
      <vt:lpstr>Heritage and Sustainability</vt:lpstr>
      <vt:lpstr>Heritage and Sustainability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Heritage and Sustainability.</dc:title>
  <dc:creator>Kathryn Flynn</dc:creator>
  <cp:lastModifiedBy>Kathryn PC</cp:lastModifiedBy>
  <cp:revision>25</cp:revision>
  <dcterms:created xsi:type="dcterms:W3CDTF">2019-10-29T19:59:43Z</dcterms:created>
  <dcterms:modified xsi:type="dcterms:W3CDTF">2021-03-02T14:53:48Z</dcterms:modified>
</cp:coreProperties>
</file>