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7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6" r:id="rId11"/>
    <p:sldId id="267" r:id="rId12"/>
    <p:sldId id="262" r:id="rId13"/>
    <p:sldId id="272" r:id="rId14"/>
    <p:sldId id="264" r:id="rId15"/>
    <p:sldId id="265" r:id="rId16"/>
    <p:sldId id="269" r:id="rId17"/>
    <p:sldId id="270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6" d="100"/>
          <a:sy n="56" d="100"/>
        </p:scale>
        <p:origin x="158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258D8F-3AA7-4CA3-9DB9-164C4938695E}" type="doc">
      <dgm:prSet loTypeId="urn:microsoft.com/office/officeart/2005/8/layout/vList2" loCatId="list" qsTypeId="urn:microsoft.com/office/officeart/2005/8/quickstyle/simple2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42E273A2-7393-4617-86A1-EFA55BB961FC}">
      <dgm:prSet/>
      <dgm:spPr/>
      <dgm:t>
        <a:bodyPr/>
        <a:lstStyle/>
        <a:p>
          <a:r>
            <a:rPr lang="en-GB"/>
            <a:t>Little Steps Care: a high-quality childcare centre in Birmingham.</a:t>
          </a:r>
          <a:endParaRPr lang="en-US"/>
        </a:p>
      </dgm:t>
    </dgm:pt>
    <dgm:pt modelId="{D0EA462D-532C-40F8-A5C4-14EF6458E794}" type="parTrans" cxnId="{76D33100-8BD4-4917-A96F-0926A5EEBCAB}">
      <dgm:prSet/>
      <dgm:spPr/>
      <dgm:t>
        <a:bodyPr/>
        <a:lstStyle/>
        <a:p>
          <a:endParaRPr lang="en-US"/>
        </a:p>
      </dgm:t>
    </dgm:pt>
    <dgm:pt modelId="{09417C16-42E9-43DB-BC6A-3DF38D07B088}" type="sibTrans" cxnId="{76D33100-8BD4-4917-A96F-0926A5EEBCAB}">
      <dgm:prSet/>
      <dgm:spPr/>
      <dgm:t>
        <a:bodyPr/>
        <a:lstStyle/>
        <a:p>
          <a:endParaRPr lang="en-US"/>
        </a:p>
      </dgm:t>
    </dgm:pt>
    <dgm:pt modelId="{043B5191-D44D-4C7D-A6BF-CD2D3EFEAF68}">
      <dgm:prSet/>
      <dgm:spPr/>
      <dgm:t>
        <a:bodyPr/>
        <a:lstStyle/>
        <a:p>
          <a:r>
            <a:rPr lang="en-GB"/>
            <a:t>Offers full-day, half-day, and after-school care (ages 6 months–5 years).</a:t>
          </a:r>
          <a:endParaRPr lang="en-US"/>
        </a:p>
      </dgm:t>
    </dgm:pt>
    <dgm:pt modelId="{BF7A1919-E1FB-4D7C-AE65-FF60B524806A}" type="parTrans" cxnId="{5436BBDA-B8A4-425D-90D7-98634C1247DA}">
      <dgm:prSet/>
      <dgm:spPr/>
      <dgm:t>
        <a:bodyPr/>
        <a:lstStyle/>
        <a:p>
          <a:endParaRPr lang="en-US"/>
        </a:p>
      </dgm:t>
    </dgm:pt>
    <dgm:pt modelId="{1C0EA7D0-783C-4BD2-A35C-48D203B418A1}" type="sibTrans" cxnId="{5436BBDA-B8A4-425D-90D7-98634C1247DA}">
      <dgm:prSet/>
      <dgm:spPr/>
      <dgm:t>
        <a:bodyPr/>
        <a:lstStyle/>
        <a:p>
          <a:endParaRPr lang="en-US"/>
        </a:p>
      </dgm:t>
    </dgm:pt>
    <dgm:pt modelId="{4F168FE5-101F-466D-B08D-FE01BCDEFFC3}">
      <dgm:prSet/>
      <dgm:spPr/>
      <dgm:t>
        <a:bodyPr/>
        <a:lstStyle/>
        <a:p>
          <a:r>
            <a:rPr lang="en-GB" dirty="0"/>
            <a:t>Operates Mon–Fri, 07:30 am – 06:30 pm.</a:t>
          </a:r>
          <a:endParaRPr lang="en-US" dirty="0"/>
        </a:p>
      </dgm:t>
    </dgm:pt>
    <dgm:pt modelId="{1FCD1CAE-B053-4268-9118-3F9E672652E9}" type="parTrans" cxnId="{1F92D232-0753-4E56-90BF-524E326EC8FF}">
      <dgm:prSet/>
      <dgm:spPr/>
      <dgm:t>
        <a:bodyPr/>
        <a:lstStyle/>
        <a:p>
          <a:endParaRPr lang="en-US"/>
        </a:p>
      </dgm:t>
    </dgm:pt>
    <dgm:pt modelId="{7E63843E-6FF4-4479-95CA-B38EB5C7AE87}" type="sibTrans" cxnId="{1F92D232-0753-4E56-90BF-524E326EC8FF}">
      <dgm:prSet/>
      <dgm:spPr/>
      <dgm:t>
        <a:bodyPr/>
        <a:lstStyle/>
        <a:p>
          <a:endParaRPr lang="en-US"/>
        </a:p>
      </dgm:t>
    </dgm:pt>
    <dgm:pt modelId="{81B95BF3-C770-4E92-B847-2237C58C29F5}">
      <dgm:prSet/>
      <dgm:spPr/>
      <dgm:t>
        <a:bodyPr/>
        <a:lstStyle/>
        <a:p>
          <a:r>
            <a:rPr lang="en-GB"/>
            <a:t>Based on EYFS standards with flexible service packages.</a:t>
          </a:r>
          <a:endParaRPr lang="en-US"/>
        </a:p>
      </dgm:t>
    </dgm:pt>
    <dgm:pt modelId="{4EF9963B-A72D-4A01-951C-82301128E4B1}" type="parTrans" cxnId="{4D3E2659-3E3C-4D16-81AD-4C780D11073E}">
      <dgm:prSet/>
      <dgm:spPr/>
      <dgm:t>
        <a:bodyPr/>
        <a:lstStyle/>
        <a:p>
          <a:endParaRPr lang="en-US"/>
        </a:p>
      </dgm:t>
    </dgm:pt>
    <dgm:pt modelId="{A3DC2145-F5D9-4785-8119-6595E6C5E0DE}" type="sibTrans" cxnId="{4D3E2659-3E3C-4D16-81AD-4C780D11073E}">
      <dgm:prSet/>
      <dgm:spPr/>
      <dgm:t>
        <a:bodyPr/>
        <a:lstStyle/>
        <a:p>
          <a:endParaRPr lang="en-US"/>
        </a:p>
      </dgm:t>
    </dgm:pt>
    <dgm:pt modelId="{34EDA58D-F0A8-4D32-8C77-F36F9AE05632}">
      <dgm:prSet/>
      <dgm:spPr/>
      <dgm:t>
        <a:bodyPr/>
        <a:lstStyle/>
        <a:p>
          <a:r>
            <a:rPr lang="en-GB"/>
            <a:t>Competitive pricing (~£263/week average UK rate).</a:t>
          </a:r>
          <a:endParaRPr lang="en-US"/>
        </a:p>
      </dgm:t>
    </dgm:pt>
    <dgm:pt modelId="{164DF1D0-F4BC-459D-B739-18D9177B9D20}" type="parTrans" cxnId="{E08C59B8-F1CF-4AA5-AA3E-B4D56359581D}">
      <dgm:prSet/>
      <dgm:spPr/>
      <dgm:t>
        <a:bodyPr/>
        <a:lstStyle/>
        <a:p>
          <a:endParaRPr lang="en-US"/>
        </a:p>
      </dgm:t>
    </dgm:pt>
    <dgm:pt modelId="{D1DC5CC9-1953-4863-9DE9-64A8A5F20AC5}" type="sibTrans" cxnId="{E08C59B8-F1CF-4AA5-AA3E-B4D56359581D}">
      <dgm:prSet/>
      <dgm:spPr/>
      <dgm:t>
        <a:bodyPr/>
        <a:lstStyle/>
        <a:p>
          <a:endParaRPr lang="en-US"/>
        </a:p>
      </dgm:t>
    </dgm:pt>
    <dgm:pt modelId="{BF5AF4BB-1ECA-48FF-9D65-1E5623FBA89B}">
      <dgm:prSet/>
      <dgm:spPr/>
      <dgm:t>
        <a:bodyPr/>
        <a:lstStyle/>
        <a:p>
          <a:r>
            <a:rPr lang="en-GB"/>
            <a:t>Expected 12% demand growth (Birmingham City Council, 2025).</a:t>
          </a:r>
          <a:endParaRPr lang="en-US"/>
        </a:p>
      </dgm:t>
    </dgm:pt>
    <dgm:pt modelId="{35A68E45-77DB-4A03-B80F-64ADE8EE2763}" type="parTrans" cxnId="{88D248DF-37DC-4130-8FC7-3FAC45D6D027}">
      <dgm:prSet/>
      <dgm:spPr/>
      <dgm:t>
        <a:bodyPr/>
        <a:lstStyle/>
        <a:p>
          <a:endParaRPr lang="en-US"/>
        </a:p>
      </dgm:t>
    </dgm:pt>
    <dgm:pt modelId="{8B1C5770-078D-4CAE-9579-1DBBB2049CA0}" type="sibTrans" cxnId="{88D248DF-37DC-4130-8FC7-3FAC45D6D027}">
      <dgm:prSet/>
      <dgm:spPr/>
      <dgm:t>
        <a:bodyPr/>
        <a:lstStyle/>
        <a:p>
          <a:endParaRPr lang="en-US"/>
        </a:p>
      </dgm:t>
    </dgm:pt>
    <dgm:pt modelId="{660E3A39-0F48-42F7-8C0F-33307B452717}" type="pres">
      <dgm:prSet presAssocID="{2F258D8F-3AA7-4CA3-9DB9-164C4938695E}" presName="linear" presStyleCnt="0">
        <dgm:presLayoutVars>
          <dgm:animLvl val="lvl"/>
          <dgm:resizeHandles val="exact"/>
        </dgm:presLayoutVars>
      </dgm:prSet>
      <dgm:spPr/>
    </dgm:pt>
    <dgm:pt modelId="{C6C7BD4C-4509-4802-BAB9-D7E2EA48F90A}" type="pres">
      <dgm:prSet presAssocID="{42E273A2-7393-4617-86A1-EFA55BB961F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25239B6-DA30-43E9-91D4-F4B6F2521321}" type="pres">
      <dgm:prSet presAssocID="{09417C16-42E9-43DB-BC6A-3DF38D07B088}" presName="spacer" presStyleCnt="0"/>
      <dgm:spPr/>
    </dgm:pt>
    <dgm:pt modelId="{4949A38E-B55C-4A7D-8D9C-318F7B1B0E31}" type="pres">
      <dgm:prSet presAssocID="{043B5191-D44D-4C7D-A6BF-CD2D3EFEAF6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00B1F9F-7A9F-4121-A403-F2881672C613}" type="pres">
      <dgm:prSet presAssocID="{1C0EA7D0-783C-4BD2-A35C-48D203B418A1}" presName="spacer" presStyleCnt="0"/>
      <dgm:spPr/>
    </dgm:pt>
    <dgm:pt modelId="{520E9947-C54B-4A09-9319-5A4B3AD0271D}" type="pres">
      <dgm:prSet presAssocID="{4F168FE5-101F-466D-B08D-FE01BCDEFFC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3D546F2-2807-4BD2-A848-18B76841637E}" type="pres">
      <dgm:prSet presAssocID="{7E63843E-6FF4-4479-95CA-B38EB5C7AE87}" presName="spacer" presStyleCnt="0"/>
      <dgm:spPr/>
    </dgm:pt>
    <dgm:pt modelId="{8CC0B4BE-4774-43F3-BC29-449224E00303}" type="pres">
      <dgm:prSet presAssocID="{81B95BF3-C770-4E92-B847-2237C58C29F5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34888AB-BC6C-47E4-B58C-16F7DBCC98D0}" type="pres">
      <dgm:prSet presAssocID="{A3DC2145-F5D9-4785-8119-6595E6C5E0DE}" presName="spacer" presStyleCnt="0"/>
      <dgm:spPr/>
    </dgm:pt>
    <dgm:pt modelId="{9F6EAFF9-EF2B-4402-AB70-52B9FB61D10C}" type="pres">
      <dgm:prSet presAssocID="{34EDA58D-F0A8-4D32-8C77-F36F9AE05632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5CB38E5-4ECE-4C7D-9D6C-A60EF2A2297C}" type="pres">
      <dgm:prSet presAssocID="{D1DC5CC9-1953-4863-9DE9-64A8A5F20AC5}" presName="spacer" presStyleCnt="0"/>
      <dgm:spPr/>
    </dgm:pt>
    <dgm:pt modelId="{49A7606A-C72B-43BF-BF44-C478B36BC07E}" type="pres">
      <dgm:prSet presAssocID="{BF5AF4BB-1ECA-48FF-9D65-1E5623FBA89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76D33100-8BD4-4917-A96F-0926A5EEBCAB}" srcId="{2F258D8F-3AA7-4CA3-9DB9-164C4938695E}" destId="{42E273A2-7393-4617-86A1-EFA55BB961FC}" srcOrd="0" destOrd="0" parTransId="{D0EA462D-532C-40F8-A5C4-14EF6458E794}" sibTransId="{09417C16-42E9-43DB-BC6A-3DF38D07B088}"/>
    <dgm:cxn modelId="{2F0C8E02-0B88-460E-A9C4-9354C6945FD8}" type="presOf" srcId="{81B95BF3-C770-4E92-B847-2237C58C29F5}" destId="{8CC0B4BE-4774-43F3-BC29-449224E00303}" srcOrd="0" destOrd="0" presId="urn:microsoft.com/office/officeart/2005/8/layout/vList2"/>
    <dgm:cxn modelId="{D613D511-9240-4B9E-A13B-B4045F85348C}" type="presOf" srcId="{4F168FE5-101F-466D-B08D-FE01BCDEFFC3}" destId="{520E9947-C54B-4A09-9319-5A4B3AD0271D}" srcOrd="0" destOrd="0" presId="urn:microsoft.com/office/officeart/2005/8/layout/vList2"/>
    <dgm:cxn modelId="{1F92D232-0753-4E56-90BF-524E326EC8FF}" srcId="{2F258D8F-3AA7-4CA3-9DB9-164C4938695E}" destId="{4F168FE5-101F-466D-B08D-FE01BCDEFFC3}" srcOrd="2" destOrd="0" parTransId="{1FCD1CAE-B053-4268-9118-3F9E672652E9}" sibTransId="{7E63843E-6FF4-4479-95CA-B38EB5C7AE87}"/>
    <dgm:cxn modelId="{CF104E47-5688-49D3-A0B6-E8AA05D3BA17}" type="presOf" srcId="{BF5AF4BB-1ECA-48FF-9D65-1E5623FBA89B}" destId="{49A7606A-C72B-43BF-BF44-C478B36BC07E}" srcOrd="0" destOrd="0" presId="urn:microsoft.com/office/officeart/2005/8/layout/vList2"/>
    <dgm:cxn modelId="{4D3E2659-3E3C-4D16-81AD-4C780D11073E}" srcId="{2F258D8F-3AA7-4CA3-9DB9-164C4938695E}" destId="{81B95BF3-C770-4E92-B847-2237C58C29F5}" srcOrd="3" destOrd="0" parTransId="{4EF9963B-A72D-4A01-951C-82301128E4B1}" sibTransId="{A3DC2145-F5D9-4785-8119-6595E6C5E0DE}"/>
    <dgm:cxn modelId="{E08C59B8-F1CF-4AA5-AA3E-B4D56359581D}" srcId="{2F258D8F-3AA7-4CA3-9DB9-164C4938695E}" destId="{34EDA58D-F0A8-4D32-8C77-F36F9AE05632}" srcOrd="4" destOrd="0" parTransId="{164DF1D0-F4BC-459D-B739-18D9177B9D20}" sibTransId="{D1DC5CC9-1953-4863-9DE9-64A8A5F20AC5}"/>
    <dgm:cxn modelId="{45E4C7BC-DB94-4476-A238-EA4DCCFBC04E}" type="presOf" srcId="{34EDA58D-F0A8-4D32-8C77-F36F9AE05632}" destId="{9F6EAFF9-EF2B-4402-AB70-52B9FB61D10C}" srcOrd="0" destOrd="0" presId="urn:microsoft.com/office/officeart/2005/8/layout/vList2"/>
    <dgm:cxn modelId="{91A57CC4-D752-47AA-B7FB-92FF6BB76D66}" type="presOf" srcId="{043B5191-D44D-4C7D-A6BF-CD2D3EFEAF68}" destId="{4949A38E-B55C-4A7D-8D9C-318F7B1B0E31}" srcOrd="0" destOrd="0" presId="urn:microsoft.com/office/officeart/2005/8/layout/vList2"/>
    <dgm:cxn modelId="{74E6F9CE-AE6B-4991-842E-F6DF90CE4011}" type="presOf" srcId="{42E273A2-7393-4617-86A1-EFA55BB961FC}" destId="{C6C7BD4C-4509-4802-BAB9-D7E2EA48F90A}" srcOrd="0" destOrd="0" presId="urn:microsoft.com/office/officeart/2005/8/layout/vList2"/>
    <dgm:cxn modelId="{5436BBDA-B8A4-425D-90D7-98634C1247DA}" srcId="{2F258D8F-3AA7-4CA3-9DB9-164C4938695E}" destId="{043B5191-D44D-4C7D-A6BF-CD2D3EFEAF68}" srcOrd="1" destOrd="0" parTransId="{BF7A1919-E1FB-4D7C-AE65-FF60B524806A}" sibTransId="{1C0EA7D0-783C-4BD2-A35C-48D203B418A1}"/>
    <dgm:cxn modelId="{88D248DF-37DC-4130-8FC7-3FAC45D6D027}" srcId="{2F258D8F-3AA7-4CA3-9DB9-164C4938695E}" destId="{BF5AF4BB-1ECA-48FF-9D65-1E5623FBA89B}" srcOrd="5" destOrd="0" parTransId="{35A68E45-77DB-4A03-B80F-64ADE8EE2763}" sibTransId="{8B1C5770-078D-4CAE-9579-1DBBB2049CA0}"/>
    <dgm:cxn modelId="{572E7EF6-8D7B-426B-9270-C0A56DDF20FE}" type="presOf" srcId="{2F258D8F-3AA7-4CA3-9DB9-164C4938695E}" destId="{660E3A39-0F48-42F7-8C0F-33307B452717}" srcOrd="0" destOrd="0" presId="urn:microsoft.com/office/officeart/2005/8/layout/vList2"/>
    <dgm:cxn modelId="{D6A169B9-88F8-4BB5-B480-1BD00392DEEB}" type="presParOf" srcId="{660E3A39-0F48-42F7-8C0F-33307B452717}" destId="{C6C7BD4C-4509-4802-BAB9-D7E2EA48F90A}" srcOrd="0" destOrd="0" presId="urn:microsoft.com/office/officeart/2005/8/layout/vList2"/>
    <dgm:cxn modelId="{2B428370-50FC-4F8F-AA09-09A74820504D}" type="presParOf" srcId="{660E3A39-0F48-42F7-8C0F-33307B452717}" destId="{825239B6-DA30-43E9-91D4-F4B6F2521321}" srcOrd="1" destOrd="0" presId="urn:microsoft.com/office/officeart/2005/8/layout/vList2"/>
    <dgm:cxn modelId="{C6FCC57E-CA93-4C16-8015-762FF973894A}" type="presParOf" srcId="{660E3A39-0F48-42F7-8C0F-33307B452717}" destId="{4949A38E-B55C-4A7D-8D9C-318F7B1B0E31}" srcOrd="2" destOrd="0" presId="urn:microsoft.com/office/officeart/2005/8/layout/vList2"/>
    <dgm:cxn modelId="{4A7817A8-0BEA-4863-A08D-DE366BB82EC9}" type="presParOf" srcId="{660E3A39-0F48-42F7-8C0F-33307B452717}" destId="{300B1F9F-7A9F-4121-A403-F2881672C613}" srcOrd="3" destOrd="0" presId="urn:microsoft.com/office/officeart/2005/8/layout/vList2"/>
    <dgm:cxn modelId="{86208B06-216F-41EA-987C-04BB85C16A99}" type="presParOf" srcId="{660E3A39-0F48-42F7-8C0F-33307B452717}" destId="{520E9947-C54B-4A09-9319-5A4B3AD0271D}" srcOrd="4" destOrd="0" presId="urn:microsoft.com/office/officeart/2005/8/layout/vList2"/>
    <dgm:cxn modelId="{DC6F1E0C-2921-4CBA-9648-20ED05AD485A}" type="presParOf" srcId="{660E3A39-0F48-42F7-8C0F-33307B452717}" destId="{E3D546F2-2807-4BD2-A848-18B76841637E}" srcOrd="5" destOrd="0" presId="urn:microsoft.com/office/officeart/2005/8/layout/vList2"/>
    <dgm:cxn modelId="{D0D8F719-BD68-431D-A163-9AA62D920548}" type="presParOf" srcId="{660E3A39-0F48-42F7-8C0F-33307B452717}" destId="{8CC0B4BE-4774-43F3-BC29-449224E00303}" srcOrd="6" destOrd="0" presId="urn:microsoft.com/office/officeart/2005/8/layout/vList2"/>
    <dgm:cxn modelId="{CDF13ACF-5E44-4CFB-B55C-15671D8D1713}" type="presParOf" srcId="{660E3A39-0F48-42F7-8C0F-33307B452717}" destId="{034888AB-BC6C-47E4-B58C-16F7DBCC98D0}" srcOrd="7" destOrd="0" presId="urn:microsoft.com/office/officeart/2005/8/layout/vList2"/>
    <dgm:cxn modelId="{96D44201-F839-489F-A9CD-33136E62E0BC}" type="presParOf" srcId="{660E3A39-0F48-42F7-8C0F-33307B452717}" destId="{9F6EAFF9-EF2B-4402-AB70-52B9FB61D10C}" srcOrd="8" destOrd="0" presId="urn:microsoft.com/office/officeart/2005/8/layout/vList2"/>
    <dgm:cxn modelId="{BAB92837-44FD-4A85-BE4E-5D2D04566A0A}" type="presParOf" srcId="{660E3A39-0F48-42F7-8C0F-33307B452717}" destId="{65CB38E5-4ECE-4C7D-9D6C-A60EF2A2297C}" srcOrd="9" destOrd="0" presId="urn:microsoft.com/office/officeart/2005/8/layout/vList2"/>
    <dgm:cxn modelId="{11240DCD-7154-4855-861E-383501AF5339}" type="presParOf" srcId="{660E3A39-0F48-42F7-8C0F-33307B452717}" destId="{49A7606A-C72B-43BF-BF44-C478B36BC07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DDF76F-E979-4C67-B0FC-6273DBED9CF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516CB23-302D-4FBA-8745-92A1915ED089}">
      <dgm:prSet/>
      <dgm:spPr/>
      <dgm:t>
        <a:bodyPr/>
        <a:lstStyle/>
        <a:p>
          <a:r>
            <a:rPr lang="en-GB"/>
            <a:t>Vision: To provide nurturing, safe, and educational childcare that supports child development and working parents.</a:t>
          </a:r>
          <a:endParaRPr lang="en-US"/>
        </a:p>
      </dgm:t>
    </dgm:pt>
    <dgm:pt modelId="{F2C17675-4623-4160-8261-17D5B1D8672B}" type="parTrans" cxnId="{B105E06A-3A82-4C13-8114-27C321AA0EEF}">
      <dgm:prSet/>
      <dgm:spPr/>
      <dgm:t>
        <a:bodyPr/>
        <a:lstStyle/>
        <a:p>
          <a:endParaRPr lang="en-US"/>
        </a:p>
      </dgm:t>
    </dgm:pt>
    <dgm:pt modelId="{67E43D70-507F-4C30-AEFE-386BCE1843AA}" type="sibTrans" cxnId="{B105E06A-3A82-4C13-8114-27C321AA0EEF}">
      <dgm:prSet/>
      <dgm:spPr/>
      <dgm:t>
        <a:bodyPr/>
        <a:lstStyle/>
        <a:p>
          <a:endParaRPr lang="en-US"/>
        </a:p>
      </dgm:t>
    </dgm:pt>
    <dgm:pt modelId="{A0E1495B-C7E1-460A-B46E-62C9ECA382B9}">
      <dgm:prSet/>
      <dgm:spPr/>
      <dgm:t>
        <a:bodyPr/>
        <a:lstStyle/>
        <a:p>
          <a:r>
            <a:rPr lang="en-GB" dirty="0"/>
            <a:t>Mission: To combine professional care, qualified staff, and EYFS principles to promote holistic early years learning.</a:t>
          </a:r>
          <a:endParaRPr lang="en-US" dirty="0"/>
        </a:p>
      </dgm:t>
    </dgm:pt>
    <dgm:pt modelId="{7622467B-C3A0-41A1-9ED6-FF5696C83538}" type="parTrans" cxnId="{213C6C73-DBCE-4E5D-AE5D-B0D32B043822}">
      <dgm:prSet/>
      <dgm:spPr/>
      <dgm:t>
        <a:bodyPr/>
        <a:lstStyle/>
        <a:p>
          <a:endParaRPr lang="en-US"/>
        </a:p>
      </dgm:t>
    </dgm:pt>
    <dgm:pt modelId="{7E090A21-62ED-4646-8364-A5DFDA2518AE}" type="sibTrans" cxnId="{213C6C73-DBCE-4E5D-AE5D-B0D32B043822}">
      <dgm:prSet/>
      <dgm:spPr/>
      <dgm:t>
        <a:bodyPr/>
        <a:lstStyle/>
        <a:p>
          <a:endParaRPr lang="en-US"/>
        </a:p>
      </dgm:t>
    </dgm:pt>
    <dgm:pt modelId="{0C3B0246-9CAE-4017-BD8B-680F17CC3DE7}" type="pres">
      <dgm:prSet presAssocID="{38DDF76F-E979-4C67-B0FC-6273DBED9CF2}" presName="linear" presStyleCnt="0">
        <dgm:presLayoutVars>
          <dgm:animLvl val="lvl"/>
          <dgm:resizeHandles val="exact"/>
        </dgm:presLayoutVars>
      </dgm:prSet>
      <dgm:spPr/>
    </dgm:pt>
    <dgm:pt modelId="{99166A7C-C15D-402A-9BB2-0F4B4F3C4BDA}" type="pres">
      <dgm:prSet presAssocID="{A516CB23-302D-4FBA-8745-92A1915ED08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B9D833D-175D-4280-A0C5-DA5C177018A3}" type="pres">
      <dgm:prSet presAssocID="{67E43D70-507F-4C30-AEFE-386BCE1843AA}" presName="spacer" presStyleCnt="0"/>
      <dgm:spPr/>
    </dgm:pt>
    <dgm:pt modelId="{A6AAF437-D227-40D2-959E-FDD42A349981}" type="pres">
      <dgm:prSet presAssocID="{A0E1495B-C7E1-460A-B46E-62C9ECA382B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105E06A-3A82-4C13-8114-27C321AA0EEF}" srcId="{38DDF76F-E979-4C67-B0FC-6273DBED9CF2}" destId="{A516CB23-302D-4FBA-8745-92A1915ED089}" srcOrd="0" destOrd="0" parTransId="{F2C17675-4623-4160-8261-17D5B1D8672B}" sibTransId="{67E43D70-507F-4C30-AEFE-386BCE1843AA}"/>
    <dgm:cxn modelId="{213C6C73-DBCE-4E5D-AE5D-B0D32B043822}" srcId="{38DDF76F-E979-4C67-B0FC-6273DBED9CF2}" destId="{A0E1495B-C7E1-460A-B46E-62C9ECA382B9}" srcOrd="1" destOrd="0" parTransId="{7622467B-C3A0-41A1-9ED6-FF5696C83538}" sibTransId="{7E090A21-62ED-4646-8364-A5DFDA2518AE}"/>
    <dgm:cxn modelId="{206BC955-2C27-4DC0-82E8-C80FBF0004FB}" type="presOf" srcId="{38DDF76F-E979-4C67-B0FC-6273DBED9CF2}" destId="{0C3B0246-9CAE-4017-BD8B-680F17CC3DE7}" srcOrd="0" destOrd="0" presId="urn:microsoft.com/office/officeart/2005/8/layout/vList2"/>
    <dgm:cxn modelId="{1EE9CB7E-FFF0-4A21-9F95-0C71137E5C0F}" type="presOf" srcId="{A516CB23-302D-4FBA-8745-92A1915ED089}" destId="{99166A7C-C15D-402A-9BB2-0F4B4F3C4BDA}" srcOrd="0" destOrd="0" presId="urn:microsoft.com/office/officeart/2005/8/layout/vList2"/>
    <dgm:cxn modelId="{59D208C3-2CF9-4C0E-B400-B66A63741FE8}" type="presOf" srcId="{A0E1495B-C7E1-460A-B46E-62C9ECA382B9}" destId="{A6AAF437-D227-40D2-959E-FDD42A349981}" srcOrd="0" destOrd="0" presId="urn:microsoft.com/office/officeart/2005/8/layout/vList2"/>
    <dgm:cxn modelId="{77C3CB0B-78ED-4856-A4CF-C1F2D3E35900}" type="presParOf" srcId="{0C3B0246-9CAE-4017-BD8B-680F17CC3DE7}" destId="{99166A7C-C15D-402A-9BB2-0F4B4F3C4BDA}" srcOrd="0" destOrd="0" presId="urn:microsoft.com/office/officeart/2005/8/layout/vList2"/>
    <dgm:cxn modelId="{5D0C53A9-9F48-428F-8A2A-2651380583DD}" type="presParOf" srcId="{0C3B0246-9CAE-4017-BD8B-680F17CC3DE7}" destId="{EB9D833D-175D-4280-A0C5-DA5C177018A3}" srcOrd="1" destOrd="0" presId="urn:microsoft.com/office/officeart/2005/8/layout/vList2"/>
    <dgm:cxn modelId="{DA15B7E5-B531-4A69-8667-0B8E35D7BD1D}" type="presParOf" srcId="{0C3B0246-9CAE-4017-BD8B-680F17CC3DE7}" destId="{A6AAF437-D227-40D2-959E-FDD42A34998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63845D-BC37-418B-AEAD-FB1A50CF3D7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6AA55B2C-3982-4F51-BEE9-D22B6EB004E3}">
      <dgm:prSet/>
      <dgm:spPr/>
      <dgm:t>
        <a:bodyPr/>
        <a:lstStyle/>
        <a:p>
          <a:r>
            <a:rPr lang="en-GB" dirty="0"/>
            <a:t>Private Limited Company (Ltd) registered under Companies Act 2006.</a:t>
          </a:r>
          <a:endParaRPr lang="en-US" dirty="0"/>
        </a:p>
      </dgm:t>
    </dgm:pt>
    <dgm:pt modelId="{5441D213-899B-4E3B-83CA-558B15125F48}" type="parTrans" cxnId="{A049709F-BB8A-421A-94EC-04E2AC9520A3}">
      <dgm:prSet/>
      <dgm:spPr/>
      <dgm:t>
        <a:bodyPr/>
        <a:lstStyle/>
        <a:p>
          <a:endParaRPr lang="en-US"/>
        </a:p>
      </dgm:t>
    </dgm:pt>
    <dgm:pt modelId="{A5821C92-CA3A-475E-8C9C-5C733936B7B7}" type="sibTrans" cxnId="{A049709F-BB8A-421A-94EC-04E2AC9520A3}">
      <dgm:prSet/>
      <dgm:spPr/>
      <dgm:t>
        <a:bodyPr/>
        <a:lstStyle/>
        <a:p>
          <a:endParaRPr lang="en-US"/>
        </a:p>
      </dgm:t>
    </dgm:pt>
    <dgm:pt modelId="{53F76E3E-9F5E-47A7-BDDF-DAAF524207DD}">
      <dgm:prSet/>
      <dgm:spPr/>
      <dgm:t>
        <a:bodyPr/>
        <a:lstStyle/>
        <a:p>
          <a:r>
            <a:rPr lang="en-GB"/>
            <a:t>Limited liability protection and investor confidence.</a:t>
          </a:r>
          <a:endParaRPr lang="en-US"/>
        </a:p>
      </dgm:t>
    </dgm:pt>
    <dgm:pt modelId="{E380930B-ABA1-4495-AA1D-93F84C52A584}" type="parTrans" cxnId="{48034506-4C64-498C-A4FE-7DA3085C8BDD}">
      <dgm:prSet/>
      <dgm:spPr/>
      <dgm:t>
        <a:bodyPr/>
        <a:lstStyle/>
        <a:p>
          <a:endParaRPr lang="en-US"/>
        </a:p>
      </dgm:t>
    </dgm:pt>
    <dgm:pt modelId="{827CE981-7F19-4DB6-8F52-AE424EB9D60A}" type="sibTrans" cxnId="{48034506-4C64-498C-A4FE-7DA3085C8BDD}">
      <dgm:prSet/>
      <dgm:spPr/>
      <dgm:t>
        <a:bodyPr/>
        <a:lstStyle/>
        <a:p>
          <a:endParaRPr lang="en-US"/>
        </a:p>
      </dgm:t>
    </dgm:pt>
    <dgm:pt modelId="{5C637431-ADF5-411C-8B36-12266E35964E}">
      <dgm:prSet/>
      <dgm:spPr/>
      <dgm:t>
        <a:bodyPr/>
        <a:lstStyle/>
        <a:p>
          <a:r>
            <a:rPr lang="en-GB"/>
            <a:t>Registered with Ofsted under the Childcare Act 2006.</a:t>
          </a:r>
          <a:endParaRPr lang="en-US"/>
        </a:p>
      </dgm:t>
    </dgm:pt>
    <dgm:pt modelId="{37524D38-5A6A-4EE0-B289-11FC0146928B}" type="parTrans" cxnId="{D2D864BD-AB70-4B83-9C00-41CF1CA87424}">
      <dgm:prSet/>
      <dgm:spPr/>
      <dgm:t>
        <a:bodyPr/>
        <a:lstStyle/>
        <a:p>
          <a:endParaRPr lang="en-US"/>
        </a:p>
      </dgm:t>
    </dgm:pt>
    <dgm:pt modelId="{9D091A3A-993A-4099-AC1F-BA5844C2BE63}" type="sibTrans" cxnId="{D2D864BD-AB70-4B83-9C00-41CF1CA87424}">
      <dgm:prSet/>
      <dgm:spPr/>
      <dgm:t>
        <a:bodyPr/>
        <a:lstStyle/>
        <a:p>
          <a:endParaRPr lang="en-US"/>
        </a:p>
      </dgm:t>
    </dgm:pt>
    <dgm:pt modelId="{05BEEAD6-585E-477F-9AF3-6E18D2F60AF6}">
      <dgm:prSet/>
      <dgm:spPr/>
      <dgm:t>
        <a:bodyPr/>
        <a:lstStyle/>
        <a:p>
          <a:r>
            <a:rPr lang="en-GB"/>
            <a:t>Complies with safety, safeguarding, GDPR, and EYFS standards.</a:t>
          </a:r>
          <a:endParaRPr lang="en-US"/>
        </a:p>
      </dgm:t>
    </dgm:pt>
    <dgm:pt modelId="{EA36D99A-C054-4548-8013-B28DA955C0AB}" type="parTrans" cxnId="{1303707A-6CB0-49FC-9E69-3012CE6DAE79}">
      <dgm:prSet/>
      <dgm:spPr/>
      <dgm:t>
        <a:bodyPr/>
        <a:lstStyle/>
        <a:p>
          <a:endParaRPr lang="en-US"/>
        </a:p>
      </dgm:t>
    </dgm:pt>
    <dgm:pt modelId="{822D9A16-2C96-4AAB-A3F8-AE1389AE210D}" type="sibTrans" cxnId="{1303707A-6CB0-49FC-9E69-3012CE6DAE79}">
      <dgm:prSet/>
      <dgm:spPr/>
      <dgm:t>
        <a:bodyPr/>
        <a:lstStyle/>
        <a:p>
          <a:endParaRPr lang="en-US"/>
        </a:p>
      </dgm:t>
    </dgm:pt>
    <dgm:pt modelId="{E61612FF-A917-4AD8-8477-A705BEAFBBEB}" type="pres">
      <dgm:prSet presAssocID="{E163845D-BC37-418B-AEAD-FB1A50CF3D70}" presName="root" presStyleCnt="0">
        <dgm:presLayoutVars>
          <dgm:dir/>
          <dgm:resizeHandles val="exact"/>
        </dgm:presLayoutVars>
      </dgm:prSet>
      <dgm:spPr/>
    </dgm:pt>
    <dgm:pt modelId="{B6E06240-8E8E-4AC4-A6ED-ED8EC7114641}" type="pres">
      <dgm:prSet presAssocID="{6AA55B2C-3982-4F51-BEE9-D22B6EB004E3}" presName="compNode" presStyleCnt="0"/>
      <dgm:spPr/>
    </dgm:pt>
    <dgm:pt modelId="{6C204375-6943-4138-8335-1A0238D3AF96}" type="pres">
      <dgm:prSet presAssocID="{6AA55B2C-3982-4F51-BEE9-D22B6EB004E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B0B20335-B2EB-404E-8F11-D31A2F95E14A}" type="pres">
      <dgm:prSet presAssocID="{6AA55B2C-3982-4F51-BEE9-D22B6EB004E3}" presName="spaceRect" presStyleCnt="0"/>
      <dgm:spPr/>
    </dgm:pt>
    <dgm:pt modelId="{B986D38A-7C2A-4B45-AFEB-2E15979F9F54}" type="pres">
      <dgm:prSet presAssocID="{6AA55B2C-3982-4F51-BEE9-D22B6EB004E3}" presName="textRect" presStyleLbl="revTx" presStyleIdx="0" presStyleCnt="4">
        <dgm:presLayoutVars>
          <dgm:chMax val="1"/>
          <dgm:chPref val="1"/>
        </dgm:presLayoutVars>
      </dgm:prSet>
      <dgm:spPr/>
    </dgm:pt>
    <dgm:pt modelId="{0114A27B-AEFF-4E02-A29F-EA508B3B6023}" type="pres">
      <dgm:prSet presAssocID="{A5821C92-CA3A-475E-8C9C-5C733936B7B7}" presName="sibTrans" presStyleCnt="0"/>
      <dgm:spPr/>
    </dgm:pt>
    <dgm:pt modelId="{C310E73F-2224-4A0E-A5FC-1C48C64A6AD2}" type="pres">
      <dgm:prSet presAssocID="{53F76E3E-9F5E-47A7-BDDF-DAAF524207DD}" presName="compNode" presStyleCnt="0"/>
      <dgm:spPr/>
    </dgm:pt>
    <dgm:pt modelId="{0A9E3EA7-57E8-4BA5-88B2-B2A9D4B4E4AC}" type="pres">
      <dgm:prSet presAssocID="{53F76E3E-9F5E-47A7-BDDF-DAAF524207D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1595BE63-47BA-462C-8F25-B16646985A2E}" type="pres">
      <dgm:prSet presAssocID="{53F76E3E-9F5E-47A7-BDDF-DAAF524207DD}" presName="spaceRect" presStyleCnt="0"/>
      <dgm:spPr/>
    </dgm:pt>
    <dgm:pt modelId="{51819060-E06C-44C2-B4BD-8428770F4B19}" type="pres">
      <dgm:prSet presAssocID="{53F76E3E-9F5E-47A7-BDDF-DAAF524207DD}" presName="textRect" presStyleLbl="revTx" presStyleIdx="1" presStyleCnt="4">
        <dgm:presLayoutVars>
          <dgm:chMax val="1"/>
          <dgm:chPref val="1"/>
        </dgm:presLayoutVars>
      </dgm:prSet>
      <dgm:spPr/>
    </dgm:pt>
    <dgm:pt modelId="{6C75AD28-2B41-4CF0-9086-941E067BE0C9}" type="pres">
      <dgm:prSet presAssocID="{827CE981-7F19-4DB6-8F52-AE424EB9D60A}" presName="sibTrans" presStyleCnt="0"/>
      <dgm:spPr/>
    </dgm:pt>
    <dgm:pt modelId="{63D56448-69BC-4989-B8C9-784F58C51651}" type="pres">
      <dgm:prSet presAssocID="{5C637431-ADF5-411C-8B36-12266E35964E}" presName="compNode" presStyleCnt="0"/>
      <dgm:spPr/>
    </dgm:pt>
    <dgm:pt modelId="{42A277A6-1188-4FD9-B09C-2732B4295E13}" type="pres">
      <dgm:prSet presAssocID="{5C637431-ADF5-411C-8B36-12266E35964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roller"/>
        </a:ext>
      </dgm:extLst>
    </dgm:pt>
    <dgm:pt modelId="{C2A62636-95B5-4DE0-8296-25D56B1459F4}" type="pres">
      <dgm:prSet presAssocID="{5C637431-ADF5-411C-8B36-12266E35964E}" presName="spaceRect" presStyleCnt="0"/>
      <dgm:spPr/>
    </dgm:pt>
    <dgm:pt modelId="{30941243-B49D-43BB-8009-6EB69BBDD01A}" type="pres">
      <dgm:prSet presAssocID="{5C637431-ADF5-411C-8B36-12266E35964E}" presName="textRect" presStyleLbl="revTx" presStyleIdx="2" presStyleCnt="4">
        <dgm:presLayoutVars>
          <dgm:chMax val="1"/>
          <dgm:chPref val="1"/>
        </dgm:presLayoutVars>
      </dgm:prSet>
      <dgm:spPr/>
    </dgm:pt>
    <dgm:pt modelId="{662EAA69-6EF9-463A-92B8-45D1A5636C76}" type="pres">
      <dgm:prSet presAssocID="{9D091A3A-993A-4099-AC1F-BA5844C2BE63}" presName="sibTrans" presStyleCnt="0"/>
      <dgm:spPr/>
    </dgm:pt>
    <dgm:pt modelId="{F5EEF3C3-F856-44D7-9CE2-0D9E0FC7C5AF}" type="pres">
      <dgm:prSet presAssocID="{05BEEAD6-585E-477F-9AF3-6E18D2F60AF6}" presName="compNode" presStyleCnt="0"/>
      <dgm:spPr/>
    </dgm:pt>
    <dgm:pt modelId="{B7CD1153-87B8-4E60-BE40-5EF0BF94EFC5}" type="pres">
      <dgm:prSet presAssocID="{05BEEAD6-585E-477F-9AF3-6E18D2F60AF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"/>
        </a:ext>
      </dgm:extLst>
    </dgm:pt>
    <dgm:pt modelId="{CE6DBDAF-5334-4F9D-B96F-BC1C8502F1F6}" type="pres">
      <dgm:prSet presAssocID="{05BEEAD6-585E-477F-9AF3-6E18D2F60AF6}" presName="spaceRect" presStyleCnt="0"/>
      <dgm:spPr/>
    </dgm:pt>
    <dgm:pt modelId="{1208F525-4DAE-4582-A864-BF28DEA2E63D}" type="pres">
      <dgm:prSet presAssocID="{05BEEAD6-585E-477F-9AF3-6E18D2F60AF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8034506-4C64-498C-A4FE-7DA3085C8BDD}" srcId="{E163845D-BC37-418B-AEAD-FB1A50CF3D70}" destId="{53F76E3E-9F5E-47A7-BDDF-DAAF524207DD}" srcOrd="1" destOrd="0" parTransId="{E380930B-ABA1-4495-AA1D-93F84C52A584}" sibTransId="{827CE981-7F19-4DB6-8F52-AE424EB9D60A}"/>
    <dgm:cxn modelId="{E9F88C6D-C7BB-46A4-8513-F62DD85B8AA4}" type="presOf" srcId="{05BEEAD6-585E-477F-9AF3-6E18D2F60AF6}" destId="{1208F525-4DAE-4582-A864-BF28DEA2E63D}" srcOrd="0" destOrd="0" presId="urn:microsoft.com/office/officeart/2018/2/layout/IconLabelList"/>
    <dgm:cxn modelId="{0E3AF16F-FB43-44E6-98D0-EF4EEC70DAAF}" type="presOf" srcId="{E163845D-BC37-418B-AEAD-FB1A50CF3D70}" destId="{E61612FF-A917-4AD8-8477-A705BEAFBBEB}" srcOrd="0" destOrd="0" presId="urn:microsoft.com/office/officeart/2018/2/layout/IconLabelList"/>
    <dgm:cxn modelId="{1303707A-6CB0-49FC-9E69-3012CE6DAE79}" srcId="{E163845D-BC37-418B-AEAD-FB1A50CF3D70}" destId="{05BEEAD6-585E-477F-9AF3-6E18D2F60AF6}" srcOrd="3" destOrd="0" parTransId="{EA36D99A-C054-4548-8013-B28DA955C0AB}" sibTransId="{822D9A16-2C96-4AAB-A3F8-AE1389AE210D}"/>
    <dgm:cxn modelId="{BDFE1B7B-12F2-4B17-86F8-6E5FC6C6F6A2}" type="presOf" srcId="{53F76E3E-9F5E-47A7-BDDF-DAAF524207DD}" destId="{51819060-E06C-44C2-B4BD-8428770F4B19}" srcOrd="0" destOrd="0" presId="urn:microsoft.com/office/officeart/2018/2/layout/IconLabelList"/>
    <dgm:cxn modelId="{A049709F-BB8A-421A-94EC-04E2AC9520A3}" srcId="{E163845D-BC37-418B-AEAD-FB1A50CF3D70}" destId="{6AA55B2C-3982-4F51-BEE9-D22B6EB004E3}" srcOrd="0" destOrd="0" parTransId="{5441D213-899B-4E3B-83CA-558B15125F48}" sibTransId="{A5821C92-CA3A-475E-8C9C-5C733936B7B7}"/>
    <dgm:cxn modelId="{C58B59A0-961C-45E2-8D38-F9F19932ACF0}" type="presOf" srcId="{6AA55B2C-3982-4F51-BEE9-D22B6EB004E3}" destId="{B986D38A-7C2A-4B45-AFEB-2E15979F9F54}" srcOrd="0" destOrd="0" presId="urn:microsoft.com/office/officeart/2018/2/layout/IconLabelList"/>
    <dgm:cxn modelId="{D2D864BD-AB70-4B83-9C00-41CF1CA87424}" srcId="{E163845D-BC37-418B-AEAD-FB1A50CF3D70}" destId="{5C637431-ADF5-411C-8B36-12266E35964E}" srcOrd="2" destOrd="0" parTransId="{37524D38-5A6A-4EE0-B289-11FC0146928B}" sibTransId="{9D091A3A-993A-4099-AC1F-BA5844C2BE63}"/>
    <dgm:cxn modelId="{80F15CE3-2C7A-47C7-971A-4F8BBF3F98C6}" type="presOf" srcId="{5C637431-ADF5-411C-8B36-12266E35964E}" destId="{30941243-B49D-43BB-8009-6EB69BBDD01A}" srcOrd="0" destOrd="0" presId="urn:microsoft.com/office/officeart/2018/2/layout/IconLabelList"/>
    <dgm:cxn modelId="{3B96B2B9-C979-4238-AD71-90FF478A208E}" type="presParOf" srcId="{E61612FF-A917-4AD8-8477-A705BEAFBBEB}" destId="{B6E06240-8E8E-4AC4-A6ED-ED8EC7114641}" srcOrd="0" destOrd="0" presId="urn:microsoft.com/office/officeart/2018/2/layout/IconLabelList"/>
    <dgm:cxn modelId="{D95D451F-8BC8-4EE5-B034-EFAB7679EB75}" type="presParOf" srcId="{B6E06240-8E8E-4AC4-A6ED-ED8EC7114641}" destId="{6C204375-6943-4138-8335-1A0238D3AF96}" srcOrd="0" destOrd="0" presId="urn:microsoft.com/office/officeart/2018/2/layout/IconLabelList"/>
    <dgm:cxn modelId="{A0E55055-12CC-4EF9-BB26-1BCA49B15E4B}" type="presParOf" srcId="{B6E06240-8E8E-4AC4-A6ED-ED8EC7114641}" destId="{B0B20335-B2EB-404E-8F11-D31A2F95E14A}" srcOrd="1" destOrd="0" presId="urn:microsoft.com/office/officeart/2018/2/layout/IconLabelList"/>
    <dgm:cxn modelId="{506C4ABE-92B7-4C85-ABB1-E74DF755DA32}" type="presParOf" srcId="{B6E06240-8E8E-4AC4-A6ED-ED8EC7114641}" destId="{B986D38A-7C2A-4B45-AFEB-2E15979F9F54}" srcOrd="2" destOrd="0" presId="urn:microsoft.com/office/officeart/2018/2/layout/IconLabelList"/>
    <dgm:cxn modelId="{214B5054-362E-4835-9617-D8C3F317C5A4}" type="presParOf" srcId="{E61612FF-A917-4AD8-8477-A705BEAFBBEB}" destId="{0114A27B-AEFF-4E02-A29F-EA508B3B6023}" srcOrd="1" destOrd="0" presId="urn:microsoft.com/office/officeart/2018/2/layout/IconLabelList"/>
    <dgm:cxn modelId="{F5B88695-6CCE-4ABC-B013-F8A32F809BBD}" type="presParOf" srcId="{E61612FF-A917-4AD8-8477-A705BEAFBBEB}" destId="{C310E73F-2224-4A0E-A5FC-1C48C64A6AD2}" srcOrd="2" destOrd="0" presId="urn:microsoft.com/office/officeart/2018/2/layout/IconLabelList"/>
    <dgm:cxn modelId="{4F5C3E41-D482-4DEB-A0C6-287C916E88A6}" type="presParOf" srcId="{C310E73F-2224-4A0E-A5FC-1C48C64A6AD2}" destId="{0A9E3EA7-57E8-4BA5-88B2-B2A9D4B4E4AC}" srcOrd="0" destOrd="0" presId="urn:microsoft.com/office/officeart/2018/2/layout/IconLabelList"/>
    <dgm:cxn modelId="{88A41AE0-8231-4F02-9577-5F6369499E82}" type="presParOf" srcId="{C310E73F-2224-4A0E-A5FC-1C48C64A6AD2}" destId="{1595BE63-47BA-462C-8F25-B16646985A2E}" srcOrd="1" destOrd="0" presId="urn:microsoft.com/office/officeart/2018/2/layout/IconLabelList"/>
    <dgm:cxn modelId="{EDC80695-5824-4662-91E4-4A9D0E8B329B}" type="presParOf" srcId="{C310E73F-2224-4A0E-A5FC-1C48C64A6AD2}" destId="{51819060-E06C-44C2-B4BD-8428770F4B19}" srcOrd="2" destOrd="0" presId="urn:microsoft.com/office/officeart/2018/2/layout/IconLabelList"/>
    <dgm:cxn modelId="{E94BA8DE-56B5-4B16-8D67-F5C5DBA93C9D}" type="presParOf" srcId="{E61612FF-A917-4AD8-8477-A705BEAFBBEB}" destId="{6C75AD28-2B41-4CF0-9086-941E067BE0C9}" srcOrd="3" destOrd="0" presId="urn:microsoft.com/office/officeart/2018/2/layout/IconLabelList"/>
    <dgm:cxn modelId="{6911D27F-81D3-467A-8B39-121A6C9C0110}" type="presParOf" srcId="{E61612FF-A917-4AD8-8477-A705BEAFBBEB}" destId="{63D56448-69BC-4989-B8C9-784F58C51651}" srcOrd="4" destOrd="0" presId="urn:microsoft.com/office/officeart/2018/2/layout/IconLabelList"/>
    <dgm:cxn modelId="{8E6A8228-9600-4B5D-B51A-28CAF45546B5}" type="presParOf" srcId="{63D56448-69BC-4989-B8C9-784F58C51651}" destId="{42A277A6-1188-4FD9-B09C-2732B4295E13}" srcOrd="0" destOrd="0" presId="urn:microsoft.com/office/officeart/2018/2/layout/IconLabelList"/>
    <dgm:cxn modelId="{D4F4F754-3E2C-4822-AC28-C277C28A0C2B}" type="presParOf" srcId="{63D56448-69BC-4989-B8C9-784F58C51651}" destId="{C2A62636-95B5-4DE0-8296-25D56B1459F4}" srcOrd="1" destOrd="0" presId="urn:microsoft.com/office/officeart/2018/2/layout/IconLabelList"/>
    <dgm:cxn modelId="{177B24C9-DE0F-4EF8-A4B3-5F683D298F2F}" type="presParOf" srcId="{63D56448-69BC-4989-B8C9-784F58C51651}" destId="{30941243-B49D-43BB-8009-6EB69BBDD01A}" srcOrd="2" destOrd="0" presId="urn:microsoft.com/office/officeart/2018/2/layout/IconLabelList"/>
    <dgm:cxn modelId="{8C1BA6F9-E4ED-43B1-985F-3BF71B1FB653}" type="presParOf" srcId="{E61612FF-A917-4AD8-8477-A705BEAFBBEB}" destId="{662EAA69-6EF9-463A-92B8-45D1A5636C76}" srcOrd="5" destOrd="0" presId="urn:microsoft.com/office/officeart/2018/2/layout/IconLabelList"/>
    <dgm:cxn modelId="{B0F7DD69-0B4A-4846-8B8D-34C9CBA4A06A}" type="presParOf" srcId="{E61612FF-A917-4AD8-8477-A705BEAFBBEB}" destId="{F5EEF3C3-F856-44D7-9CE2-0D9E0FC7C5AF}" srcOrd="6" destOrd="0" presId="urn:microsoft.com/office/officeart/2018/2/layout/IconLabelList"/>
    <dgm:cxn modelId="{6978530E-771D-4ADE-B1B5-E6F9F4007326}" type="presParOf" srcId="{F5EEF3C3-F856-44D7-9CE2-0D9E0FC7C5AF}" destId="{B7CD1153-87B8-4E60-BE40-5EF0BF94EFC5}" srcOrd="0" destOrd="0" presId="urn:microsoft.com/office/officeart/2018/2/layout/IconLabelList"/>
    <dgm:cxn modelId="{76A4DB46-4FAA-44F2-9FB1-C19CDE2FDDA7}" type="presParOf" srcId="{F5EEF3C3-F856-44D7-9CE2-0D9E0FC7C5AF}" destId="{CE6DBDAF-5334-4F9D-B96F-BC1C8502F1F6}" srcOrd="1" destOrd="0" presId="urn:microsoft.com/office/officeart/2018/2/layout/IconLabelList"/>
    <dgm:cxn modelId="{A2747EFF-FC47-40C5-AA06-1E9A5826FCFC}" type="presParOf" srcId="{F5EEF3C3-F856-44D7-9CE2-0D9E0FC7C5AF}" destId="{1208F525-4DAE-4582-A864-BF28DEA2E63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967961C-A433-45A7-9476-E11F99A3B71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198683-09CB-4ADC-B8B2-0914909D117C}">
      <dgm:prSet custT="1"/>
      <dgm:spPr/>
      <dgm:t>
        <a:bodyPr/>
        <a:lstStyle/>
        <a:p>
          <a:r>
            <a:rPr lang="en-GB" sz="1400" dirty="0">
              <a:solidFill>
                <a:schemeClr val="tx1"/>
              </a:solidFill>
              <a:latin typeface="Amasis MT Pro Black" panose="02040A04050005020304" pitchFamily="18" charset="0"/>
            </a:rPr>
            <a:t>TARGET PARENTS WITH  KIDS</a:t>
          </a:r>
          <a:endParaRPr lang="en-US" sz="1400" dirty="0">
            <a:solidFill>
              <a:schemeClr val="tx1"/>
            </a:solidFill>
            <a:latin typeface="Amasis MT Pro Black" panose="02040A04050005020304" pitchFamily="18" charset="0"/>
          </a:endParaRPr>
        </a:p>
      </dgm:t>
    </dgm:pt>
    <dgm:pt modelId="{B77962ED-8280-4EDA-8190-801D7EE71776}" type="parTrans" cxnId="{F56C7A88-9D1E-4B77-BEC0-47F39BE26690}">
      <dgm:prSet/>
      <dgm:spPr/>
      <dgm:t>
        <a:bodyPr/>
        <a:lstStyle/>
        <a:p>
          <a:endParaRPr lang="en-US"/>
        </a:p>
      </dgm:t>
    </dgm:pt>
    <dgm:pt modelId="{5B8F8D2C-894D-4FBC-8035-9B9BF1A45D4A}" type="sibTrans" cxnId="{F56C7A88-9D1E-4B77-BEC0-47F39BE26690}">
      <dgm:prSet/>
      <dgm:spPr/>
      <dgm:t>
        <a:bodyPr/>
        <a:lstStyle/>
        <a:p>
          <a:endParaRPr lang="en-US"/>
        </a:p>
      </dgm:t>
    </dgm:pt>
    <dgm:pt modelId="{21A5EA01-FDE4-4C56-B3EB-13F0063F27A7}">
      <dgm:prSet custT="1"/>
      <dgm:spPr/>
      <dgm:t>
        <a:bodyPr/>
        <a:lstStyle/>
        <a:p>
          <a:r>
            <a:rPr lang="en-GB" sz="1400" dirty="0">
              <a:solidFill>
                <a:schemeClr val="tx1"/>
              </a:solidFill>
              <a:latin typeface="Amasis MT Pro Black" panose="02040A04050005020304" pitchFamily="18" charset="0"/>
            </a:rPr>
            <a:t>KIDS AGE…… 6MONTHS TO 5YEARS</a:t>
          </a:r>
          <a:endParaRPr lang="en-US" sz="1400" dirty="0">
            <a:solidFill>
              <a:schemeClr val="tx1"/>
            </a:solidFill>
            <a:latin typeface="Amasis MT Pro Black" panose="02040A04050005020304" pitchFamily="18" charset="0"/>
          </a:endParaRPr>
        </a:p>
      </dgm:t>
    </dgm:pt>
    <dgm:pt modelId="{7878ADF4-58A5-4221-AC57-DC387C70E1E8}" type="parTrans" cxnId="{140F039E-F26F-4C0E-972E-5924499E805D}">
      <dgm:prSet/>
      <dgm:spPr/>
      <dgm:t>
        <a:bodyPr/>
        <a:lstStyle/>
        <a:p>
          <a:endParaRPr lang="en-US"/>
        </a:p>
      </dgm:t>
    </dgm:pt>
    <dgm:pt modelId="{44016394-60E1-4295-BA4A-385891F1A387}" type="sibTrans" cxnId="{140F039E-F26F-4C0E-972E-5924499E805D}">
      <dgm:prSet/>
      <dgm:spPr/>
      <dgm:t>
        <a:bodyPr/>
        <a:lstStyle/>
        <a:p>
          <a:endParaRPr lang="en-US"/>
        </a:p>
      </dgm:t>
    </dgm:pt>
    <dgm:pt modelId="{28EBDDCD-5784-4CE0-968F-BACD6112C3FE}">
      <dgm:prSet custT="1"/>
      <dgm:spPr/>
      <dgm:t>
        <a:bodyPr/>
        <a:lstStyle/>
        <a:p>
          <a:r>
            <a:rPr lang="en-GB" sz="1400" dirty="0">
              <a:solidFill>
                <a:schemeClr val="tx1"/>
              </a:solidFill>
              <a:latin typeface="Amasis MT Pro Black" panose="02040A04050005020304" pitchFamily="18" charset="0"/>
            </a:rPr>
            <a:t>AREA…………BIRMINGHAM</a:t>
          </a:r>
          <a:endParaRPr lang="en-US" sz="1400" dirty="0">
            <a:solidFill>
              <a:schemeClr val="tx1"/>
            </a:solidFill>
            <a:latin typeface="Amasis MT Pro Black" panose="02040A04050005020304" pitchFamily="18" charset="0"/>
          </a:endParaRPr>
        </a:p>
      </dgm:t>
    </dgm:pt>
    <dgm:pt modelId="{C5C3A0E9-A2E8-4EEC-A937-71A425D22301}" type="parTrans" cxnId="{F3CB5891-9437-4737-B1D1-154B22CBEF34}">
      <dgm:prSet/>
      <dgm:spPr/>
      <dgm:t>
        <a:bodyPr/>
        <a:lstStyle/>
        <a:p>
          <a:endParaRPr lang="en-US"/>
        </a:p>
      </dgm:t>
    </dgm:pt>
    <dgm:pt modelId="{C57E0428-763F-4584-8111-6647822A4791}" type="sibTrans" cxnId="{F3CB5891-9437-4737-B1D1-154B22CBEF34}">
      <dgm:prSet/>
      <dgm:spPr/>
      <dgm:t>
        <a:bodyPr/>
        <a:lstStyle/>
        <a:p>
          <a:endParaRPr lang="en-US"/>
        </a:p>
      </dgm:t>
    </dgm:pt>
    <dgm:pt modelId="{E32FEFDB-A5E8-444F-83AA-77F99AC8A801}">
      <dgm:prSet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  <a:latin typeface="Amasis MT Pro Black" panose="02040A04050005020304" pitchFamily="18" charset="0"/>
            </a:rPr>
            <a:t>Little Steps </a:t>
          </a:r>
          <a:r>
            <a:rPr lang="en-GB" sz="1400" dirty="0">
              <a:solidFill>
                <a:schemeClr val="tx1"/>
              </a:solidFill>
              <a:latin typeface="Amasis MT Pro Black" panose="02040A04050005020304" pitchFamily="18" charset="0"/>
            </a:rPr>
            <a:t>Care is a place for parents who want peace of mind</a:t>
          </a:r>
          <a:r>
            <a:rPr lang="en-GB" sz="1300" dirty="0"/>
            <a:t>.</a:t>
          </a:r>
          <a:endParaRPr lang="en-US" sz="1300" dirty="0"/>
        </a:p>
      </dgm:t>
    </dgm:pt>
    <dgm:pt modelId="{666259C0-F122-4963-8381-092B5C085681}" type="parTrans" cxnId="{5154AC77-753C-4136-87C7-445748CF5999}">
      <dgm:prSet/>
      <dgm:spPr/>
      <dgm:t>
        <a:bodyPr/>
        <a:lstStyle/>
        <a:p>
          <a:endParaRPr lang="en-US"/>
        </a:p>
      </dgm:t>
    </dgm:pt>
    <dgm:pt modelId="{C52021A7-E32F-4825-9BD0-9EF3048D2BCF}" type="sibTrans" cxnId="{5154AC77-753C-4136-87C7-445748CF5999}">
      <dgm:prSet/>
      <dgm:spPr/>
      <dgm:t>
        <a:bodyPr/>
        <a:lstStyle/>
        <a:p>
          <a:endParaRPr lang="en-US"/>
        </a:p>
      </dgm:t>
    </dgm:pt>
    <dgm:pt modelId="{5CE9D40A-F2C3-403C-84E7-7BCD1E39489A}">
      <dgm:prSet custT="1"/>
      <dgm:spPr/>
      <dgm:t>
        <a:bodyPr/>
        <a:lstStyle/>
        <a:p>
          <a:r>
            <a:rPr lang="en-GB" sz="1400" dirty="0">
              <a:solidFill>
                <a:schemeClr val="tx1"/>
              </a:solidFill>
              <a:latin typeface="Amasis MT Pro Black" panose="02040A04050005020304" pitchFamily="18" charset="0"/>
            </a:rPr>
            <a:t>It provides a safe and educational environment where every child learns</a:t>
          </a:r>
          <a:endParaRPr lang="en-US" sz="1400" dirty="0">
            <a:solidFill>
              <a:schemeClr val="tx1"/>
            </a:solidFill>
            <a:latin typeface="Amasis MT Pro Black" panose="02040A04050005020304" pitchFamily="18" charset="0"/>
          </a:endParaRPr>
        </a:p>
      </dgm:t>
    </dgm:pt>
    <dgm:pt modelId="{176B9771-178D-40F8-A57E-AC4E87BD81D1}" type="parTrans" cxnId="{77745CC1-ADE0-41EF-B133-7E1E51A89FE1}">
      <dgm:prSet/>
      <dgm:spPr/>
      <dgm:t>
        <a:bodyPr/>
        <a:lstStyle/>
        <a:p>
          <a:endParaRPr lang="en-US"/>
        </a:p>
      </dgm:t>
    </dgm:pt>
    <dgm:pt modelId="{0EF2615F-B76E-498C-8E05-87DCD81B3142}" type="sibTrans" cxnId="{77745CC1-ADE0-41EF-B133-7E1E51A89FE1}">
      <dgm:prSet/>
      <dgm:spPr/>
      <dgm:t>
        <a:bodyPr/>
        <a:lstStyle/>
        <a:p>
          <a:endParaRPr lang="en-US"/>
        </a:p>
      </dgm:t>
    </dgm:pt>
    <dgm:pt modelId="{C57B5288-BF7E-4339-9A05-31CE29E0A426}">
      <dgm:prSet custT="1"/>
      <dgm:spPr/>
      <dgm:t>
        <a:bodyPr/>
        <a:lstStyle/>
        <a:p>
          <a:r>
            <a:rPr lang="en-GB" sz="1300" dirty="0"/>
            <a:t>,</a:t>
          </a:r>
          <a:r>
            <a:rPr lang="en-GB" sz="1800" dirty="0">
              <a:solidFill>
                <a:schemeClr val="tx1"/>
              </a:solidFill>
              <a:latin typeface="Amasis MT Pro Black" panose="02040A04050005020304" pitchFamily="18" charset="0"/>
            </a:rPr>
            <a:t>play and grow  jut like home</a:t>
          </a:r>
          <a:endParaRPr lang="en-US" sz="1800" dirty="0">
            <a:solidFill>
              <a:schemeClr val="tx1"/>
            </a:solidFill>
            <a:latin typeface="Amasis MT Pro Black" panose="02040A04050005020304" pitchFamily="18" charset="0"/>
          </a:endParaRPr>
        </a:p>
      </dgm:t>
    </dgm:pt>
    <dgm:pt modelId="{CA58BE1F-2C93-4A5D-999B-671FF5465F39}" type="parTrans" cxnId="{031C0881-A320-4CE3-BC38-05C361747DFF}">
      <dgm:prSet/>
      <dgm:spPr/>
      <dgm:t>
        <a:bodyPr/>
        <a:lstStyle/>
        <a:p>
          <a:endParaRPr lang="en-US"/>
        </a:p>
      </dgm:t>
    </dgm:pt>
    <dgm:pt modelId="{A93FAF24-22A0-4CB7-B984-50B31B7827C0}" type="sibTrans" cxnId="{031C0881-A320-4CE3-BC38-05C361747DFF}">
      <dgm:prSet/>
      <dgm:spPr/>
      <dgm:t>
        <a:bodyPr/>
        <a:lstStyle/>
        <a:p>
          <a:endParaRPr lang="en-US"/>
        </a:p>
      </dgm:t>
    </dgm:pt>
    <dgm:pt modelId="{C3CAE083-A279-4E0D-9E7F-E54B222F41C2}" type="pres">
      <dgm:prSet presAssocID="{7967961C-A433-45A7-9476-E11F99A3B71A}" presName="Name0" presStyleCnt="0">
        <dgm:presLayoutVars>
          <dgm:dir/>
          <dgm:resizeHandles val="exact"/>
        </dgm:presLayoutVars>
      </dgm:prSet>
      <dgm:spPr/>
    </dgm:pt>
    <dgm:pt modelId="{6D48C276-98D3-40E7-82DA-421AF37570CA}" type="pres">
      <dgm:prSet presAssocID="{91198683-09CB-4ADC-B8B2-0914909D117C}" presName="node" presStyleLbl="node1" presStyleIdx="0" presStyleCnt="6">
        <dgm:presLayoutVars>
          <dgm:bulletEnabled val="1"/>
        </dgm:presLayoutVars>
      </dgm:prSet>
      <dgm:spPr/>
    </dgm:pt>
    <dgm:pt modelId="{C0B63E89-0DE2-4111-8707-29A043BEA338}" type="pres">
      <dgm:prSet presAssocID="{5B8F8D2C-894D-4FBC-8035-9B9BF1A45D4A}" presName="sibTrans" presStyleLbl="sibTrans1D1" presStyleIdx="0" presStyleCnt="5"/>
      <dgm:spPr/>
    </dgm:pt>
    <dgm:pt modelId="{B293AD9D-EA7D-4544-9A66-509BE052A9EF}" type="pres">
      <dgm:prSet presAssocID="{5B8F8D2C-894D-4FBC-8035-9B9BF1A45D4A}" presName="connectorText" presStyleLbl="sibTrans1D1" presStyleIdx="0" presStyleCnt="5"/>
      <dgm:spPr/>
    </dgm:pt>
    <dgm:pt modelId="{A4C7D533-F43F-4E60-B99A-D5E6AE3FF191}" type="pres">
      <dgm:prSet presAssocID="{21A5EA01-FDE4-4C56-B3EB-13F0063F27A7}" presName="node" presStyleLbl="node1" presStyleIdx="1" presStyleCnt="6">
        <dgm:presLayoutVars>
          <dgm:bulletEnabled val="1"/>
        </dgm:presLayoutVars>
      </dgm:prSet>
      <dgm:spPr/>
    </dgm:pt>
    <dgm:pt modelId="{4ECCB27E-C5AA-45EA-A664-461096D8A851}" type="pres">
      <dgm:prSet presAssocID="{44016394-60E1-4295-BA4A-385891F1A387}" presName="sibTrans" presStyleLbl="sibTrans1D1" presStyleIdx="1" presStyleCnt="5"/>
      <dgm:spPr/>
    </dgm:pt>
    <dgm:pt modelId="{93DA71E7-A5D6-438D-BFAF-52B75B0157F4}" type="pres">
      <dgm:prSet presAssocID="{44016394-60E1-4295-BA4A-385891F1A387}" presName="connectorText" presStyleLbl="sibTrans1D1" presStyleIdx="1" presStyleCnt="5"/>
      <dgm:spPr/>
    </dgm:pt>
    <dgm:pt modelId="{C0761F5F-D4E0-4E82-BE32-9C755470900A}" type="pres">
      <dgm:prSet presAssocID="{28EBDDCD-5784-4CE0-968F-BACD6112C3FE}" presName="node" presStyleLbl="node1" presStyleIdx="2" presStyleCnt="6">
        <dgm:presLayoutVars>
          <dgm:bulletEnabled val="1"/>
        </dgm:presLayoutVars>
      </dgm:prSet>
      <dgm:spPr/>
    </dgm:pt>
    <dgm:pt modelId="{C2926119-B13D-415E-9359-01FBA43C6165}" type="pres">
      <dgm:prSet presAssocID="{C57E0428-763F-4584-8111-6647822A4791}" presName="sibTrans" presStyleLbl="sibTrans1D1" presStyleIdx="2" presStyleCnt="5"/>
      <dgm:spPr/>
    </dgm:pt>
    <dgm:pt modelId="{80F7AC33-2ABF-48BC-89F1-206AB912CB50}" type="pres">
      <dgm:prSet presAssocID="{C57E0428-763F-4584-8111-6647822A4791}" presName="connectorText" presStyleLbl="sibTrans1D1" presStyleIdx="2" presStyleCnt="5"/>
      <dgm:spPr/>
    </dgm:pt>
    <dgm:pt modelId="{1DF5257F-3D65-496D-B63C-32E4B912AEE2}" type="pres">
      <dgm:prSet presAssocID="{E32FEFDB-A5E8-444F-83AA-77F99AC8A801}" presName="node" presStyleLbl="node1" presStyleIdx="3" presStyleCnt="6" custLinFactNeighborX="156" custLinFactNeighborY="8786">
        <dgm:presLayoutVars>
          <dgm:bulletEnabled val="1"/>
        </dgm:presLayoutVars>
      </dgm:prSet>
      <dgm:spPr/>
    </dgm:pt>
    <dgm:pt modelId="{11941441-C066-4E9F-B649-D60AFD2DBC82}" type="pres">
      <dgm:prSet presAssocID="{C52021A7-E32F-4825-9BD0-9EF3048D2BCF}" presName="sibTrans" presStyleLbl="sibTrans1D1" presStyleIdx="3" presStyleCnt="5"/>
      <dgm:spPr/>
    </dgm:pt>
    <dgm:pt modelId="{CC0389C0-DC5B-4EBD-A697-C0F3E7D45A05}" type="pres">
      <dgm:prSet presAssocID="{C52021A7-E32F-4825-9BD0-9EF3048D2BCF}" presName="connectorText" presStyleLbl="sibTrans1D1" presStyleIdx="3" presStyleCnt="5"/>
      <dgm:spPr/>
    </dgm:pt>
    <dgm:pt modelId="{C8171D91-D7D8-4DD2-8555-CCE4A35CFFBE}" type="pres">
      <dgm:prSet presAssocID="{5CE9D40A-F2C3-403C-84E7-7BCD1E39489A}" presName="node" presStyleLbl="node1" presStyleIdx="4" presStyleCnt="6" custLinFactNeighborX="4350" custLinFactNeighborY="3313">
        <dgm:presLayoutVars>
          <dgm:bulletEnabled val="1"/>
        </dgm:presLayoutVars>
      </dgm:prSet>
      <dgm:spPr/>
    </dgm:pt>
    <dgm:pt modelId="{A6979B8C-581E-485D-9B08-DAC028D7F33A}" type="pres">
      <dgm:prSet presAssocID="{0EF2615F-B76E-498C-8E05-87DCD81B3142}" presName="sibTrans" presStyleLbl="sibTrans1D1" presStyleIdx="4" presStyleCnt="5"/>
      <dgm:spPr/>
    </dgm:pt>
    <dgm:pt modelId="{A15C7704-3BE9-486D-8CEB-5AE969A82445}" type="pres">
      <dgm:prSet presAssocID="{0EF2615F-B76E-498C-8E05-87DCD81B3142}" presName="connectorText" presStyleLbl="sibTrans1D1" presStyleIdx="4" presStyleCnt="5"/>
      <dgm:spPr/>
    </dgm:pt>
    <dgm:pt modelId="{896DE265-CD4D-489A-B9E5-7E5FB21CF9D7}" type="pres">
      <dgm:prSet presAssocID="{C57B5288-BF7E-4339-9A05-31CE29E0A426}" presName="node" presStyleLbl="node1" presStyleIdx="5" presStyleCnt="6">
        <dgm:presLayoutVars>
          <dgm:bulletEnabled val="1"/>
        </dgm:presLayoutVars>
      </dgm:prSet>
      <dgm:spPr/>
    </dgm:pt>
  </dgm:ptLst>
  <dgm:cxnLst>
    <dgm:cxn modelId="{A9896918-0FF5-4B52-8D6E-5BCB987F0DA5}" type="presOf" srcId="{91198683-09CB-4ADC-B8B2-0914909D117C}" destId="{6D48C276-98D3-40E7-82DA-421AF37570CA}" srcOrd="0" destOrd="0" presId="urn:microsoft.com/office/officeart/2016/7/layout/RepeatingBendingProcessNew"/>
    <dgm:cxn modelId="{3423B235-9F2E-429F-9026-04E4FB135B44}" type="presOf" srcId="{5CE9D40A-F2C3-403C-84E7-7BCD1E39489A}" destId="{C8171D91-D7D8-4DD2-8555-CCE4A35CFFBE}" srcOrd="0" destOrd="0" presId="urn:microsoft.com/office/officeart/2016/7/layout/RepeatingBendingProcessNew"/>
    <dgm:cxn modelId="{22CDD640-DB6D-4E54-AAB1-AFE1483BC374}" type="presOf" srcId="{C57B5288-BF7E-4339-9A05-31CE29E0A426}" destId="{896DE265-CD4D-489A-B9E5-7E5FB21CF9D7}" srcOrd="0" destOrd="0" presId="urn:microsoft.com/office/officeart/2016/7/layout/RepeatingBendingProcessNew"/>
    <dgm:cxn modelId="{ED3D3465-85A4-4FCC-BFCF-C9E37168F889}" type="presOf" srcId="{28EBDDCD-5784-4CE0-968F-BACD6112C3FE}" destId="{C0761F5F-D4E0-4E82-BE32-9C755470900A}" srcOrd="0" destOrd="0" presId="urn:microsoft.com/office/officeart/2016/7/layout/RepeatingBendingProcessNew"/>
    <dgm:cxn modelId="{C6812247-04A0-4B19-B197-532A3DCECC76}" type="presOf" srcId="{C52021A7-E32F-4825-9BD0-9EF3048D2BCF}" destId="{CC0389C0-DC5B-4EBD-A697-C0F3E7D45A05}" srcOrd="1" destOrd="0" presId="urn:microsoft.com/office/officeart/2016/7/layout/RepeatingBendingProcessNew"/>
    <dgm:cxn modelId="{5154AC77-753C-4136-87C7-445748CF5999}" srcId="{7967961C-A433-45A7-9476-E11F99A3B71A}" destId="{E32FEFDB-A5E8-444F-83AA-77F99AC8A801}" srcOrd="3" destOrd="0" parTransId="{666259C0-F122-4963-8381-092B5C085681}" sibTransId="{C52021A7-E32F-4825-9BD0-9EF3048D2BCF}"/>
    <dgm:cxn modelId="{2A05F058-2CB8-4876-BFFA-914DA97438C8}" type="presOf" srcId="{7967961C-A433-45A7-9476-E11F99A3B71A}" destId="{C3CAE083-A279-4E0D-9E7F-E54B222F41C2}" srcOrd="0" destOrd="0" presId="urn:microsoft.com/office/officeart/2016/7/layout/RepeatingBendingProcessNew"/>
    <dgm:cxn modelId="{9FC6927D-DE67-4B8C-82E8-83C3332870C7}" type="presOf" srcId="{0EF2615F-B76E-498C-8E05-87DCD81B3142}" destId="{A6979B8C-581E-485D-9B08-DAC028D7F33A}" srcOrd="0" destOrd="0" presId="urn:microsoft.com/office/officeart/2016/7/layout/RepeatingBendingProcessNew"/>
    <dgm:cxn modelId="{031C0881-A320-4CE3-BC38-05C361747DFF}" srcId="{7967961C-A433-45A7-9476-E11F99A3B71A}" destId="{C57B5288-BF7E-4339-9A05-31CE29E0A426}" srcOrd="5" destOrd="0" parTransId="{CA58BE1F-2C93-4A5D-999B-671FF5465F39}" sibTransId="{A93FAF24-22A0-4CB7-B984-50B31B7827C0}"/>
    <dgm:cxn modelId="{F56C7A88-9D1E-4B77-BEC0-47F39BE26690}" srcId="{7967961C-A433-45A7-9476-E11F99A3B71A}" destId="{91198683-09CB-4ADC-B8B2-0914909D117C}" srcOrd="0" destOrd="0" parTransId="{B77962ED-8280-4EDA-8190-801D7EE71776}" sibTransId="{5B8F8D2C-894D-4FBC-8035-9B9BF1A45D4A}"/>
    <dgm:cxn modelId="{930E948B-02F8-4A0E-A475-4F15489F3046}" type="presOf" srcId="{C57E0428-763F-4584-8111-6647822A4791}" destId="{C2926119-B13D-415E-9359-01FBA43C6165}" srcOrd="0" destOrd="0" presId="urn:microsoft.com/office/officeart/2016/7/layout/RepeatingBendingProcessNew"/>
    <dgm:cxn modelId="{F3CB5891-9437-4737-B1D1-154B22CBEF34}" srcId="{7967961C-A433-45A7-9476-E11F99A3B71A}" destId="{28EBDDCD-5784-4CE0-968F-BACD6112C3FE}" srcOrd="2" destOrd="0" parTransId="{C5C3A0E9-A2E8-4EEC-A937-71A425D22301}" sibTransId="{C57E0428-763F-4584-8111-6647822A4791}"/>
    <dgm:cxn modelId="{140F039E-F26F-4C0E-972E-5924499E805D}" srcId="{7967961C-A433-45A7-9476-E11F99A3B71A}" destId="{21A5EA01-FDE4-4C56-B3EB-13F0063F27A7}" srcOrd="1" destOrd="0" parTransId="{7878ADF4-58A5-4221-AC57-DC387C70E1E8}" sibTransId="{44016394-60E1-4295-BA4A-385891F1A387}"/>
    <dgm:cxn modelId="{F0C7DFA4-9062-48E6-A7E8-AA13C108B544}" type="presOf" srcId="{21A5EA01-FDE4-4C56-B3EB-13F0063F27A7}" destId="{A4C7D533-F43F-4E60-B99A-D5E6AE3FF191}" srcOrd="0" destOrd="0" presId="urn:microsoft.com/office/officeart/2016/7/layout/RepeatingBendingProcessNew"/>
    <dgm:cxn modelId="{3A3CBEA6-EEF9-4507-B2C2-E3D02FBF0041}" type="presOf" srcId="{E32FEFDB-A5E8-444F-83AA-77F99AC8A801}" destId="{1DF5257F-3D65-496D-B63C-32E4B912AEE2}" srcOrd="0" destOrd="0" presId="urn:microsoft.com/office/officeart/2016/7/layout/RepeatingBendingProcessNew"/>
    <dgm:cxn modelId="{8BE450A8-9A96-4B3F-901D-F51B8E5DB27A}" type="presOf" srcId="{0EF2615F-B76E-498C-8E05-87DCD81B3142}" destId="{A15C7704-3BE9-486D-8CEB-5AE969A82445}" srcOrd="1" destOrd="0" presId="urn:microsoft.com/office/officeart/2016/7/layout/RepeatingBendingProcessNew"/>
    <dgm:cxn modelId="{77745CC1-ADE0-41EF-B133-7E1E51A89FE1}" srcId="{7967961C-A433-45A7-9476-E11F99A3B71A}" destId="{5CE9D40A-F2C3-403C-84E7-7BCD1E39489A}" srcOrd="4" destOrd="0" parTransId="{176B9771-178D-40F8-A57E-AC4E87BD81D1}" sibTransId="{0EF2615F-B76E-498C-8E05-87DCD81B3142}"/>
    <dgm:cxn modelId="{0FD204CB-6681-4073-978E-00C86A7D80F2}" type="presOf" srcId="{44016394-60E1-4295-BA4A-385891F1A387}" destId="{93DA71E7-A5D6-438D-BFAF-52B75B0157F4}" srcOrd="1" destOrd="0" presId="urn:microsoft.com/office/officeart/2016/7/layout/RepeatingBendingProcessNew"/>
    <dgm:cxn modelId="{7A678FCB-4863-4A84-8BB0-AE21569B5633}" type="presOf" srcId="{5B8F8D2C-894D-4FBC-8035-9B9BF1A45D4A}" destId="{B293AD9D-EA7D-4544-9A66-509BE052A9EF}" srcOrd="1" destOrd="0" presId="urn:microsoft.com/office/officeart/2016/7/layout/RepeatingBendingProcessNew"/>
    <dgm:cxn modelId="{3284CCCC-482D-4015-9FEA-059ACDE94A89}" type="presOf" srcId="{C52021A7-E32F-4825-9BD0-9EF3048D2BCF}" destId="{11941441-C066-4E9F-B649-D60AFD2DBC82}" srcOrd="0" destOrd="0" presId="urn:microsoft.com/office/officeart/2016/7/layout/RepeatingBendingProcessNew"/>
    <dgm:cxn modelId="{EA7568D6-97BB-4A7D-8E91-8C773C0CB6B7}" type="presOf" srcId="{44016394-60E1-4295-BA4A-385891F1A387}" destId="{4ECCB27E-C5AA-45EA-A664-461096D8A851}" srcOrd="0" destOrd="0" presId="urn:microsoft.com/office/officeart/2016/7/layout/RepeatingBendingProcessNew"/>
    <dgm:cxn modelId="{9CF18DD8-B5A6-4167-B902-46DFF7FE345D}" type="presOf" srcId="{C57E0428-763F-4584-8111-6647822A4791}" destId="{80F7AC33-2ABF-48BC-89F1-206AB912CB50}" srcOrd="1" destOrd="0" presId="urn:microsoft.com/office/officeart/2016/7/layout/RepeatingBendingProcessNew"/>
    <dgm:cxn modelId="{69ACD0F0-2B02-4E24-B768-EC45FAE38374}" type="presOf" srcId="{5B8F8D2C-894D-4FBC-8035-9B9BF1A45D4A}" destId="{C0B63E89-0DE2-4111-8707-29A043BEA338}" srcOrd="0" destOrd="0" presId="urn:microsoft.com/office/officeart/2016/7/layout/RepeatingBendingProcessNew"/>
    <dgm:cxn modelId="{18439506-2018-4B87-8F34-A1917FB1D634}" type="presParOf" srcId="{C3CAE083-A279-4E0D-9E7F-E54B222F41C2}" destId="{6D48C276-98D3-40E7-82DA-421AF37570CA}" srcOrd="0" destOrd="0" presId="urn:microsoft.com/office/officeart/2016/7/layout/RepeatingBendingProcessNew"/>
    <dgm:cxn modelId="{2F16DB20-42AB-4A07-8C82-3FFDB202ADD9}" type="presParOf" srcId="{C3CAE083-A279-4E0D-9E7F-E54B222F41C2}" destId="{C0B63E89-0DE2-4111-8707-29A043BEA338}" srcOrd="1" destOrd="0" presId="urn:microsoft.com/office/officeart/2016/7/layout/RepeatingBendingProcessNew"/>
    <dgm:cxn modelId="{07A57349-CFAB-4780-8D36-9E9F6BB1C6BA}" type="presParOf" srcId="{C0B63E89-0DE2-4111-8707-29A043BEA338}" destId="{B293AD9D-EA7D-4544-9A66-509BE052A9EF}" srcOrd="0" destOrd="0" presId="urn:microsoft.com/office/officeart/2016/7/layout/RepeatingBendingProcessNew"/>
    <dgm:cxn modelId="{26286993-E872-49DB-8507-C5631650E532}" type="presParOf" srcId="{C3CAE083-A279-4E0D-9E7F-E54B222F41C2}" destId="{A4C7D533-F43F-4E60-B99A-D5E6AE3FF191}" srcOrd="2" destOrd="0" presId="urn:microsoft.com/office/officeart/2016/7/layout/RepeatingBendingProcessNew"/>
    <dgm:cxn modelId="{4FB1FA5E-BCFE-46C9-B96C-CEC12B2B64A6}" type="presParOf" srcId="{C3CAE083-A279-4E0D-9E7F-E54B222F41C2}" destId="{4ECCB27E-C5AA-45EA-A664-461096D8A851}" srcOrd="3" destOrd="0" presId="urn:microsoft.com/office/officeart/2016/7/layout/RepeatingBendingProcessNew"/>
    <dgm:cxn modelId="{5AA12C78-8A3F-4BFC-A072-F5699F8F568D}" type="presParOf" srcId="{4ECCB27E-C5AA-45EA-A664-461096D8A851}" destId="{93DA71E7-A5D6-438D-BFAF-52B75B0157F4}" srcOrd="0" destOrd="0" presId="urn:microsoft.com/office/officeart/2016/7/layout/RepeatingBendingProcessNew"/>
    <dgm:cxn modelId="{E46444C8-89F6-47DB-8799-EB2C83AB2268}" type="presParOf" srcId="{C3CAE083-A279-4E0D-9E7F-E54B222F41C2}" destId="{C0761F5F-D4E0-4E82-BE32-9C755470900A}" srcOrd="4" destOrd="0" presId="urn:microsoft.com/office/officeart/2016/7/layout/RepeatingBendingProcessNew"/>
    <dgm:cxn modelId="{C8E59309-29B0-4B40-91F1-8CCA354D1B99}" type="presParOf" srcId="{C3CAE083-A279-4E0D-9E7F-E54B222F41C2}" destId="{C2926119-B13D-415E-9359-01FBA43C6165}" srcOrd="5" destOrd="0" presId="urn:microsoft.com/office/officeart/2016/7/layout/RepeatingBendingProcessNew"/>
    <dgm:cxn modelId="{F610F16C-7B87-4F44-873F-8096DD503393}" type="presParOf" srcId="{C2926119-B13D-415E-9359-01FBA43C6165}" destId="{80F7AC33-2ABF-48BC-89F1-206AB912CB50}" srcOrd="0" destOrd="0" presId="urn:microsoft.com/office/officeart/2016/7/layout/RepeatingBendingProcessNew"/>
    <dgm:cxn modelId="{43E02F42-223A-499F-82AA-9E5A397CB630}" type="presParOf" srcId="{C3CAE083-A279-4E0D-9E7F-E54B222F41C2}" destId="{1DF5257F-3D65-496D-B63C-32E4B912AEE2}" srcOrd="6" destOrd="0" presId="urn:microsoft.com/office/officeart/2016/7/layout/RepeatingBendingProcessNew"/>
    <dgm:cxn modelId="{87E798F9-68CB-40AA-8576-B497B73585EC}" type="presParOf" srcId="{C3CAE083-A279-4E0D-9E7F-E54B222F41C2}" destId="{11941441-C066-4E9F-B649-D60AFD2DBC82}" srcOrd="7" destOrd="0" presId="urn:microsoft.com/office/officeart/2016/7/layout/RepeatingBendingProcessNew"/>
    <dgm:cxn modelId="{58FFCFB3-318C-40E3-B660-F339B222768C}" type="presParOf" srcId="{11941441-C066-4E9F-B649-D60AFD2DBC82}" destId="{CC0389C0-DC5B-4EBD-A697-C0F3E7D45A05}" srcOrd="0" destOrd="0" presId="urn:microsoft.com/office/officeart/2016/7/layout/RepeatingBendingProcessNew"/>
    <dgm:cxn modelId="{51D39B8A-2E30-436B-9ABD-FCF21B8D04F5}" type="presParOf" srcId="{C3CAE083-A279-4E0D-9E7F-E54B222F41C2}" destId="{C8171D91-D7D8-4DD2-8555-CCE4A35CFFBE}" srcOrd="8" destOrd="0" presId="urn:microsoft.com/office/officeart/2016/7/layout/RepeatingBendingProcessNew"/>
    <dgm:cxn modelId="{022691EF-94FE-472C-8C63-87F1D3164FD1}" type="presParOf" srcId="{C3CAE083-A279-4E0D-9E7F-E54B222F41C2}" destId="{A6979B8C-581E-485D-9B08-DAC028D7F33A}" srcOrd="9" destOrd="0" presId="urn:microsoft.com/office/officeart/2016/7/layout/RepeatingBendingProcessNew"/>
    <dgm:cxn modelId="{F2105B88-4F84-413C-8EA6-7DD896A61B89}" type="presParOf" srcId="{A6979B8C-581E-485D-9B08-DAC028D7F33A}" destId="{A15C7704-3BE9-486D-8CEB-5AE969A82445}" srcOrd="0" destOrd="0" presId="urn:microsoft.com/office/officeart/2016/7/layout/RepeatingBendingProcessNew"/>
    <dgm:cxn modelId="{27310E69-1B0D-46F3-9F52-605CCDF0A77D}" type="presParOf" srcId="{C3CAE083-A279-4E0D-9E7F-E54B222F41C2}" destId="{896DE265-CD4D-489A-B9E5-7E5FB21CF9D7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D03729-2FCF-41C9-854C-952D1A1BB93B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2B6C70D-BB79-4BB9-80DE-12ECD44494E3}">
      <dgm:prSet/>
      <dgm:spPr/>
      <dgm:t>
        <a:bodyPr/>
        <a:lstStyle/>
        <a:p>
          <a:r>
            <a:rPr lang="en-GB"/>
            <a:t>Little Steps Care will deliver premium childcare and support families in Birmingham.</a:t>
          </a:r>
          <a:endParaRPr lang="en-US"/>
        </a:p>
      </dgm:t>
    </dgm:pt>
    <dgm:pt modelId="{8E5AB11F-489E-444D-A818-2FCB0A452911}" type="parTrans" cxnId="{739B42B0-057A-41A5-9A52-40556F0C8376}">
      <dgm:prSet/>
      <dgm:spPr/>
      <dgm:t>
        <a:bodyPr/>
        <a:lstStyle/>
        <a:p>
          <a:endParaRPr lang="en-US"/>
        </a:p>
      </dgm:t>
    </dgm:pt>
    <dgm:pt modelId="{59631A5C-C57F-4A81-93D6-BC55F1B08F16}" type="sibTrans" cxnId="{739B42B0-057A-41A5-9A52-40556F0C8376}">
      <dgm:prSet/>
      <dgm:spPr/>
      <dgm:t>
        <a:bodyPr/>
        <a:lstStyle/>
        <a:p>
          <a:endParaRPr lang="en-US"/>
        </a:p>
      </dgm:t>
    </dgm:pt>
    <dgm:pt modelId="{91379B26-E570-4061-9DFF-5F27CAE91931}">
      <dgm:prSet/>
      <dgm:spPr/>
      <dgm:t>
        <a:bodyPr/>
        <a:lstStyle/>
        <a:p>
          <a:r>
            <a:rPr lang="en-GB"/>
            <a:t>Combines EYFS excellence, financial prudence, and sustainability.</a:t>
          </a:r>
          <a:endParaRPr lang="en-US"/>
        </a:p>
      </dgm:t>
    </dgm:pt>
    <dgm:pt modelId="{17AC4BFA-E5D3-4B3E-B133-217F727137D5}" type="parTrans" cxnId="{FBEB8B86-0BE3-45A1-9D0A-94D8DF51F90C}">
      <dgm:prSet/>
      <dgm:spPr/>
      <dgm:t>
        <a:bodyPr/>
        <a:lstStyle/>
        <a:p>
          <a:endParaRPr lang="en-US"/>
        </a:p>
      </dgm:t>
    </dgm:pt>
    <dgm:pt modelId="{5FF759C4-7FE9-4C09-8456-45AFB10BCBF6}" type="sibTrans" cxnId="{FBEB8B86-0BE3-45A1-9D0A-94D8DF51F90C}">
      <dgm:prSet/>
      <dgm:spPr/>
      <dgm:t>
        <a:bodyPr/>
        <a:lstStyle/>
        <a:p>
          <a:endParaRPr lang="en-US"/>
        </a:p>
      </dgm:t>
    </dgm:pt>
    <dgm:pt modelId="{1CD9F20C-0EAD-46FD-92AE-AA5E96F4DBAD}">
      <dgm:prSet/>
      <dgm:spPr/>
      <dgm:t>
        <a:bodyPr/>
        <a:lstStyle/>
        <a:p>
          <a:r>
            <a:rPr lang="en-GB"/>
            <a:t>Strengthens local social and economic development.</a:t>
          </a:r>
          <a:endParaRPr lang="en-US"/>
        </a:p>
      </dgm:t>
    </dgm:pt>
    <dgm:pt modelId="{13393AB9-CEEC-4293-8F23-D619F67E73F0}" type="parTrans" cxnId="{78448DB2-521E-4D88-B458-A98B8DC15388}">
      <dgm:prSet/>
      <dgm:spPr/>
      <dgm:t>
        <a:bodyPr/>
        <a:lstStyle/>
        <a:p>
          <a:endParaRPr lang="en-US"/>
        </a:p>
      </dgm:t>
    </dgm:pt>
    <dgm:pt modelId="{428E4CC4-4072-4B0F-8EB6-007BE367AB8C}" type="sibTrans" cxnId="{78448DB2-521E-4D88-B458-A98B8DC15388}">
      <dgm:prSet/>
      <dgm:spPr/>
      <dgm:t>
        <a:bodyPr/>
        <a:lstStyle/>
        <a:p>
          <a:endParaRPr lang="en-US"/>
        </a:p>
      </dgm:t>
    </dgm:pt>
    <dgm:pt modelId="{1A2BC7E6-0BE7-4E4A-8B57-F7EB813FB430}" type="pres">
      <dgm:prSet presAssocID="{BDD03729-2FCF-41C9-854C-952D1A1BB93B}" presName="Name0" presStyleCnt="0">
        <dgm:presLayoutVars>
          <dgm:dir/>
          <dgm:animLvl val="lvl"/>
          <dgm:resizeHandles val="exact"/>
        </dgm:presLayoutVars>
      </dgm:prSet>
      <dgm:spPr/>
    </dgm:pt>
    <dgm:pt modelId="{CB7F7AF7-6A4A-4F4A-808D-12EC07C08BFE}" type="pres">
      <dgm:prSet presAssocID="{1CD9F20C-0EAD-46FD-92AE-AA5E96F4DBAD}" presName="boxAndChildren" presStyleCnt="0"/>
      <dgm:spPr/>
    </dgm:pt>
    <dgm:pt modelId="{7BACE096-0FAB-4ACC-A062-5E1B0F1B1355}" type="pres">
      <dgm:prSet presAssocID="{1CD9F20C-0EAD-46FD-92AE-AA5E96F4DBAD}" presName="parentTextBox" presStyleLbl="node1" presStyleIdx="0" presStyleCnt="3"/>
      <dgm:spPr/>
    </dgm:pt>
    <dgm:pt modelId="{F761E603-C341-4506-8C7D-4763BE399200}" type="pres">
      <dgm:prSet presAssocID="{5FF759C4-7FE9-4C09-8456-45AFB10BCBF6}" presName="sp" presStyleCnt="0"/>
      <dgm:spPr/>
    </dgm:pt>
    <dgm:pt modelId="{E2927248-359F-4319-B4CE-2A44791CC29C}" type="pres">
      <dgm:prSet presAssocID="{91379B26-E570-4061-9DFF-5F27CAE91931}" presName="arrowAndChildren" presStyleCnt="0"/>
      <dgm:spPr/>
    </dgm:pt>
    <dgm:pt modelId="{057B13E0-746E-4F9F-A10F-480E52AF29D6}" type="pres">
      <dgm:prSet presAssocID="{91379B26-E570-4061-9DFF-5F27CAE91931}" presName="parentTextArrow" presStyleLbl="node1" presStyleIdx="1" presStyleCnt="3"/>
      <dgm:spPr/>
    </dgm:pt>
    <dgm:pt modelId="{EB4B4F5F-E50D-4694-893D-425A514F9FED}" type="pres">
      <dgm:prSet presAssocID="{59631A5C-C57F-4A81-93D6-BC55F1B08F16}" presName="sp" presStyleCnt="0"/>
      <dgm:spPr/>
    </dgm:pt>
    <dgm:pt modelId="{94C9E71D-09A6-46C9-BCF4-BF3952B7EF7F}" type="pres">
      <dgm:prSet presAssocID="{82B6C70D-BB79-4BB9-80DE-12ECD44494E3}" presName="arrowAndChildren" presStyleCnt="0"/>
      <dgm:spPr/>
    </dgm:pt>
    <dgm:pt modelId="{10D65D65-7BEA-43E6-BCE2-08B3BAFE6E2F}" type="pres">
      <dgm:prSet presAssocID="{82B6C70D-BB79-4BB9-80DE-12ECD44494E3}" presName="parentTextArrow" presStyleLbl="node1" presStyleIdx="2" presStyleCnt="3"/>
      <dgm:spPr/>
    </dgm:pt>
  </dgm:ptLst>
  <dgm:cxnLst>
    <dgm:cxn modelId="{D6EE6717-4758-4E91-A911-67DA63A84394}" type="presOf" srcId="{82B6C70D-BB79-4BB9-80DE-12ECD44494E3}" destId="{10D65D65-7BEA-43E6-BCE2-08B3BAFE6E2F}" srcOrd="0" destOrd="0" presId="urn:microsoft.com/office/officeart/2005/8/layout/process4"/>
    <dgm:cxn modelId="{A51E5937-3739-4F96-A781-9C4CC752D413}" type="presOf" srcId="{1CD9F20C-0EAD-46FD-92AE-AA5E96F4DBAD}" destId="{7BACE096-0FAB-4ACC-A062-5E1B0F1B1355}" srcOrd="0" destOrd="0" presId="urn:microsoft.com/office/officeart/2005/8/layout/process4"/>
    <dgm:cxn modelId="{87B88876-C679-488E-8D87-B658FA171636}" type="presOf" srcId="{BDD03729-2FCF-41C9-854C-952D1A1BB93B}" destId="{1A2BC7E6-0BE7-4E4A-8B57-F7EB813FB430}" srcOrd="0" destOrd="0" presId="urn:microsoft.com/office/officeart/2005/8/layout/process4"/>
    <dgm:cxn modelId="{FBEB8B86-0BE3-45A1-9D0A-94D8DF51F90C}" srcId="{BDD03729-2FCF-41C9-854C-952D1A1BB93B}" destId="{91379B26-E570-4061-9DFF-5F27CAE91931}" srcOrd="1" destOrd="0" parTransId="{17AC4BFA-E5D3-4B3E-B133-217F727137D5}" sibTransId="{5FF759C4-7FE9-4C09-8456-45AFB10BCBF6}"/>
    <dgm:cxn modelId="{AB4515A7-8EAF-4AE3-BFE3-2C4710ADD0AC}" type="presOf" srcId="{91379B26-E570-4061-9DFF-5F27CAE91931}" destId="{057B13E0-746E-4F9F-A10F-480E52AF29D6}" srcOrd="0" destOrd="0" presId="urn:microsoft.com/office/officeart/2005/8/layout/process4"/>
    <dgm:cxn modelId="{739B42B0-057A-41A5-9A52-40556F0C8376}" srcId="{BDD03729-2FCF-41C9-854C-952D1A1BB93B}" destId="{82B6C70D-BB79-4BB9-80DE-12ECD44494E3}" srcOrd="0" destOrd="0" parTransId="{8E5AB11F-489E-444D-A818-2FCB0A452911}" sibTransId="{59631A5C-C57F-4A81-93D6-BC55F1B08F16}"/>
    <dgm:cxn modelId="{78448DB2-521E-4D88-B458-A98B8DC15388}" srcId="{BDD03729-2FCF-41C9-854C-952D1A1BB93B}" destId="{1CD9F20C-0EAD-46FD-92AE-AA5E96F4DBAD}" srcOrd="2" destOrd="0" parTransId="{13393AB9-CEEC-4293-8F23-D619F67E73F0}" sibTransId="{428E4CC4-4072-4B0F-8EB6-007BE367AB8C}"/>
    <dgm:cxn modelId="{79B5AA4C-E228-43C2-94D9-47A9C888C7AC}" type="presParOf" srcId="{1A2BC7E6-0BE7-4E4A-8B57-F7EB813FB430}" destId="{CB7F7AF7-6A4A-4F4A-808D-12EC07C08BFE}" srcOrd="0" destOrd="0" presId="urn:microsoft.com/office/officeart/2005/8/layout/process4"/>
    <dgm:cxn modelId="{A75D5E41-476A-4DCE-A4C2-69053CA1994C}" type="presParOf" srcId="{CB7F7AF7-6A4A-4F4A-808D-12EC07C08BFE}" destId="{7BACE096-0FAB-4ACC-A062-5E1B0F1B1355}" srcOrd="0" destOrd="0" presId="urn:microsoft.com/office/officeart/2005/8/layout/process4"/>
    <dgm:cxn modelId="{8F567578-0EF7-4C20-9FBA-35614575EF0B}" type="presParOf" srcId="{1A2BC7E6-0BE7-4E4A-8B57-F7EB813FB430}" destId="{F761E603-C341-4506-8C7D-4763BE399200}" srcOrd="1" destOrd="0" presId="urn:microsoft.com/office/officeart/2005/8/layout/process4"/>
    <dgm:cxn modelId="{6F648798-E0AA-43E8-86D0-BC393029F8F7}" type="presParOf" srcId="{1A2BC7E6-0BE7-4E4A-8B57-F7EB813FB430}" destId="{E2927248-359F-4319-B4CE-2A44791CC29C}" srcOrd="2" destOrd="0" presId="urn:microsoft.com/office/officeart/2005/8/layout/process4"/>
    <dgm:cxn modelId="{3322E67A-5287-41BC-9D48-23590764A1BC}" type="presParOf" srcId="{E2927248-359F-4319-B4CE-2A44791CC29C}" destId="{057B13E0-746E-4F9F-A10F-480E52AF29D6}" srcOrd="0" destOrd="0" presId="urn:microsoft.com/office/officeart/2005/8/layout/process4"/>
    <dgm:cxn modelId="{6E0F6704-CEC1-439C-B0B2-E92AB13CC2F9}" type="presParOf" srcId="{1A2BC7E6-0BE7-4E4A-8B57-F7EB813FB430}" destId="{EB4B4F5F-E50D-4694-893D-425A514F9FED}" srcOrd="3" destOrd="0" presId="urn:microsoft.com/office/officeart/2005/8/layout/process4"/>
    <dgm:cxn modelId="{5C53E7E8-8E7D-41CD-8C9D-50F237D0271D}" type="presParOf" srcId="{1A2BC7E6-0BE7-4E4A-8B57-F7EB813FB430}" destId="{94C9E71D-09A6-46C9-BCF4-BF3952B7EF7F}" srcOrd="4" destOrd="0" presId="urn:microsoft.com/office/officeart/2005/8/layout/process4"/>
    <dgm:cxn modelId="{F64D5269-6210-4C4B-B9D0-A5A7D3C94101}" type="presParOf" srcId="{94C9E71D-09A6-46C9-BCF4-BF3952B7EF7F}" destId="{10D65D65-7BEA-43E6-BCE2-08B3BAFE6E2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5C4ED16-A2F2-440E-9B5B-B8536BD47245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7ED4E50-0498-4106-AE40-69932759DF85}">
      <dgm:prSet/>
      <dgm:spPr/>
      <dgm:t>
        <a:bodyPr/>
        <a:lstStyle/>
        <a:p>
          <a:r>
            <a:rPr lang="en-GB" dirty="0"/>
            <a:t>Birmingham City Council (2025) – Early Years Update.</a:t>
          </a:r>
          <a:endParaRPr lang="en-US" dirty="0"/>
        </a:p>
      </dgm:t>
    </dgm:pt>
    <dgm:pt modelId="{97BFF1A9-FD4F-411C-99EC-53C91D508CA7}" type="parTrans" cxnId="{3FDB7FBA-41EC-4E8B-9A2F-F60C9869BDC2}">
      <dgm:prSet/>
      <dgm:spPr/>
      <dgm:t>
        <a:bodyPr/>
        <a:lstStyle/>
        <a:p>
          <a:endParaRPr lang="en-US"/>
        </a:p>
      </dgm:t>
    </dgm:pt>
    <dgm:pt modelId="{088EAF74-5295-49E4-B4F0-44CAAF354AD7}" type="sibTrans" cxnId="{3FDB7FBA-41EC-4E8B-9A2F-F60C9869BDC2}">
      <dgm:prSet/>
      <dgm:spPr/>
      <dgm:t>
        <a:bodyPr/>
        <a:lstStyle/>
        <a:p>
          <a:endParaRPr lang="en-US"/>
        </a:p>
      </dgm:t>
    </dgm:pt>
    <dgm:pt modelId="{A1464589-019B-47B8-952E-4614545F3A77}">
      <dgm:prSet/>
      <dgm:spPr/>
      <dgm:t>
        <a:bodyPr/>
        <a:lstStyle/>
        <a:p>
          <a:r>
            <a:rPr lang="en-GB"/>
            <a:t>British Business Bank (2025) – Net Zero for SMEs.</a:t>
          </a:r>
          <a:endParaRPr lang="en-US"/>
        </a:p>
      </dgm:t>
    </dgm:pt>
    <dgm:pt modelId="{F7AB20F7-8D63-49B6-A0C6-BF0B6CDCCD44}" type="parTrans" cxnId="{67E14467-4F7A-47A3-92DD-1371176655D2}">
      <dgm:prSet/>
      <dgm:spPr/>
      <dgm:t>
        <a:bodyPr/>
        <a:lstStyle/>
        <a:p>
          <a:endParaRPr lang="en-US"/>
        </a:p>
      </dgm:t>
    </dgm:pt>
    <dgm:pt modelId="{F531C434-ADC3-4945-94BD-4EE293518DA6}" type="sibTrans" cxnId="{67E14467-4F7A-47A3-92DD-1371176655D2}">
      <dgm:prSet/>
      <dgm:spPr/>
      <dgm:t>
        <a:bodyPr/>
        <a:lstStyle/>
        <a:p>
          <a:endParaRPr lang="en-US"/>
        </a:p>
      </dgm:t>
    </dgm:pt>
    <dgm:pt modelId="{44953C93-C8F7-4E80-82CE-E134E5C86717}">
      <dgm:prSet/>
      <dgm:spPr/>
      <dgm:t>
        <a:bodyPr/>
        <a:lstStyle/>
        <a:p>
          <a:r>
            <a:rPr lang="en-GB"/>
            <a:t>Coram (2025) – Childcare Survey 2025.</a:t>
          </a:r>
          <a:endParaRPr lang="en-US"/>
        </a:p>
      </dgm:t>
    </dgm:pt>
    <dgm:pt modelId="{5D4E5295-D3CA-428C-AE44-36ADF7604D22}" type="parTrans" cxnId="{591A1FA0-A42A-42D3-86DC-316418DC9A38}">
      <dgm:prSet/>
      <dgm:spPr/>
      <dgm:t>
        <a:bodyPr/>
        <a:lstStyle/>
        <a:p>
          <a:endParaRPr lang="en-US"/>
        </a:p>
      </dgm:t>
    </dgm:pt>
    <dgm:pt modelId="{BD6D53A8-1626-48C1-898C-72C8B76C8A09}" type="sibTrans" cxnId="{591A1FA0-A42A-42D3-86DC-316418DC9A38}">
      <dgm:prSet/>
      <dgm:spPr/>
      <dgm:t>
        <a:bodyPr/>
        <a:lstStyle/>
        <a:p>
          <a:endParaRPr lang="en-US"/>
        </a:p>
      </dgm:t>
    </dgm:pt>
    <dgm:pt modelId="{64B10F55-CDEE-4AC8-A686-37F1734138F3}">
      <dgm:prSet/>
      <dgm:spPr/>
      <dgm:t>
        <a:bodyPr/>
        <a:lstStyle/>
        <a:p>
          <a:r>
            <a:rPr lang="en-GB"/>
            <a:t>Foundation Years (2022) – EYFS Framework.</a:t>
          </a:r>
          <a:endParaRPr lang="en-US"/>
        </a:p>
      </dgm:t>
    </dgm:pt>
    <dgm:pt modelId="{76FDF638-3228-4E76-AD2E-31FF725003DF}" type="parTrans" cxnId="{A2E9F7E8-A240-49B9-BED4-18267322EA60}">
      <dgm:prSet/>
      <dgm:spPr/>
      <dgm:t>
        <a:bodyPr/>
        <a:lstStyle/>
        <a:p>
          <a:endParaRPr lang="en-US"/>
        </a:p>
      </dgm:t>
    </dgm:pt>
    <dgm:pt modelId="{889A02EE-8954-4A4F-80D8-7B5D43FEA20B}" type="sibTrans" cxnId="{A2E9F7E8-A240-49B9-BED4-18267322EA60}">
      <dgm:prSet/>
      <dgm:spPr/>
      <dgm:t>
        <a:bodyPr/>
        <a:lstStyle/>
        <a:p>
          <a:endParaRPr lang="en-US"/>
        </a:p>
      </dgm:t>
    </dgm:pt>
    <dgm:pt modelId="{2B1FD63C-04E8-4342-A557-BC7482A1EFB4}">
      <dgm:prSet/>
      <dgm:spPr/>
      <dgm:t>
        <a:bodyPr/>
        <a:lstStyle/>
        <a:p>
          <a:r>
            <a:rPr lang="en-GB"/>
            <a:t>NDNA (2025) – Childcare Expansion Report.</a:t>
          </a:r>
          <a:endParaRPr lang="en-US"/>
        </a:p>
      </dgm:t>
    </dgm:pt>
    <dgm:pt modelId="{47AD9A76-C227-4931-884D-9655AB337A43}" type="parTrans" cxnId="{43E04732-4D82-42A3-BD81-EC8619FFC38F}">
      <dgm:prSet/>
      <dgm:spPr/>
      <dgm:t>
        <a:bodyPr/>
        <a:lstStyle/>
        <a:p>
          <a:endParaRPr lang="en-US"/>
        </a:p>
      </dgm:t>
    </dgm:pt>
    <dgm:pt modelId="{AB85A869-2BF9-4700-AA14-D5192B49D2C5}" type="sibTrans" cxnId="{43E04732-4D82-42A3-BD81-EC8619FFC38F}">
      <dgm:prSet/>
      <dgm:spPr/>
      <dgm:t>
        <a:bodyPr/>
        <a:lstStyle/>
        <a:p>
          <a:endParaRPr lang="en-US"/>
        </a:p>
      </dgm:t>
    </dgm:pt>
    <dgm:pt modelId="{AC35712B-06E0-49FC-B147-5C7F83A0449F}" type="pres">
      <dgm:prSet presAssocID="{A5C4ED16-A2F2-440E-9B5B-B8536BD47245}" presName="vert0" presStyleCnt="0">
        <dgm:presLayoutVars>
          <dgm:dir/>
          <dgm:animOne val="branch"/>
          <dgm:animLvl val="lvl"/>
        </dgm:presLayoutVars>
      </dgm:prSet>
      <dgm:spPr/>
    </dgm:pt>
    <dgm:pt modelId="{1489DE90-0152-4DE5-A5B3-E19AAA7EAC13}" type="pres">
      <dgm:prSet presAssocID="{C7ED4E50-0498-4106-AE40-69932759DF85}" presName="thickLine" presStyleLbl="alignNode1" presStyleIdx="0" presStyleCnt="5"/>
      <dgm:spPr/>
    </dgm:pt>
    <dgm:pt modelId="{6C4DE891-FD8D-4FA0-9226-301FB5C70312}" type="pres">
      <dgm:prSet presAssocID="{C7ED4E50-0498-4106-AE40-69932759DF85}" presName="horz1" presStyleCnt="0"/>
      <dgm:spPr/>
    </dgm:pt>
    <dgm:pt modelId="{95C00AA0-65AB-4B7D-B869-CA9A4ECD0F31}" type="pres">
      <dgm:prSet presAssocID="{C7ED4E50-0498-4106-AE40-69932759DF85}" presName="tx1" presStyleLbl="revTx" presStyleIdx="0" presStyleCnt="5"/>
      <dgm:spPr/>
    </dgm:pt>
    <dgm:pt modelId="{09814DAD-DA35-43F6-A6BE-BC798188BB62}" type="pres">
      <dgm:prSet presAssocID="{C7ED4E50-0498-4106-AE40-69932759DF85}" presName="vert1" presStyleCnt="0"/>
      <dgm:spPr/>
    </dgm:pt>
    <dgm:pt modelId="{33BCA0A2-865C-496D-9E89-A89B39C0B515}" type="pres">
      <dgm:prSet presAssocID="{A1464589-019B-47B8-952E-4614545F3A77}" presName="thickLine" presStyleLbl="alignNode1" presStyleIdx="1" presStyleCnt="5"/>
      <dgm:spPr/>
    </dgm:pt>
    <dgm:pt modelId="{2965C38D-0804-48B5-BB29-82DDD01A4CFC}" type="pres">
      <dgm:prSet presAssocID="{A1464589-019B-47B8-952E-4614545F3A77}" presName="horz1" presStyleCnt="0"/>
      <dgm:spPr/>
    </dgm:pt>
    <dgm:pt modelId="{6F4E27BC-A297-4F1B-8D0C-D52EDD2E3624}" type="pres">
      <dgm:prSet presAssocID="{A1464589-019B-47B8-952E-4614545F3A77}" presName="tx1" presStyleLbl="revTx" presStyleIdx="1" presStyleCnt="5"/>
      <dgm:spPr/>
    </dgm:pt>
    <dgm:pt modelId="{15B9563D-174D-432C-A8A8-A076729EB3C2}" type="pres">
      <dgm:prSet presAssocID="{A1464589-019B-47B8-952E-4614545F3A77}" presName="vert1" presStyleCnt="0"/>
      <dgm:spPr/>
    </dgm:pt>
    <dgm:pt modelId="{DC33C0C1-084D-461A-80C5-2F73FD64AA2B}" type="pres">
      <dgm:prSet presAssocID="{44953C93-C8F7-4E80-82CE-E134E5C86717}" presName="thickLine" presStyleLbl="alignNode1" presStyleIdx="2" presStyleCnt="5"/>
      <dgm:spPr/>
    </dgm:pt>
    <dgm:pt modelId="{95DC96C3-EFC2-4DE3-8693-349550972041}" type="pres">
      <dgm:prSet presAssocID="{44953C93-C8F7-4E80-82CE-E134E5C86717}" presName="horz1" presStyleCnt="0"/>
      <dgm:spPr/>
    </dgm:pt>
    <dgm:pt modelId="{7018E1DC-DF81-47A1-AA1A-661037E42034}" type="pres">
      <dgm:prSet presAssocID="{44953C93-C8F7-4E80-82CE-E134E5C86717}" presName="tx1" presStyleLbl="revTx" presStyleIdx="2" presStyleCnt="5"/>
      <dgm:spPr/>
    </dgm:pt>
    <dgm:pt modelId="{3B8C2F91-2010-41F8-8630-571D07EDCB35}" type="pres">
      <dgm:prSet presAssocID="{44953C93-C8F7-4E80-82CE-E134E5C86717}" presName="vert1" presStyleCnt="0"/>
      <dgm:spPr/>
    </dgm:pt>
    <dgm:pt modelId="{C9D19A78-4978-43B0-908E-5988590BF3D3}" type="pres">
      <dgm:prSet presAssocID="{64B10F55-CDEE-4AC8-A686-37F1734138F3}" presName="thickLine" presStyleLbl="alignNode1" presStyleIdx="3" presStyleCnt="5"/>
      <dgm:spPr/>
    </dgm:pt>
    <dgm:pt modelId="{FB6472B3-B365-498A-9401-1EA0DE767913}" type="pres">
      <dgm:prSet presAssocID="{64B10F55-CDEE-4AC8-A686-37F1734138F3}" presName="horz1" presStyleCnt="0"/>
      <dgm:spPr/>
    </dgm:pt>
    <dgm:pt modelId="{9E1420B4-B9E1-470D-96E1-5330C8D2941A}" type="pres">
      <dgm:prSet presAssocID="{64B10F55-CDEE-4AC8-A686-37F1734138F3}" presName="tx1" presStyleLbl="revTx" presStyleIdx="3" presStyleCnt="5"/>
      <dgm:spPr/>
    </dgm:pt>
    <dgm:pt modelId="{DC3F378B-7052-4076-877F-4CC717452EF4}" type="pres">
      <dgm:prSet presAssocID="{64B10F55-CDEE-4AC8-A686-37F1734138F3}" presName="vert1" presStyleCnt="0"/>
      <dgm:spPr/>
    </dgm:pt>
    <dgm:pt modelId="{94B1D685-C81B-4D45-86AE-70D67224228F}" type="pres">
      <dgm:prSet presAssocID="{2B1FD63C-04E8-4342-A557-BC7482A1EFB4}" presName="thickLine" presStyleLbl="alignNode1" presStyleIdx="4" presStyleCnt="5"/>
      <dgm:spPr/>
    </dgm:pt>
    <dgm:pt modelId="{73F5564F-6A73-4D72-8E19-24C12560F9B7}" type="pres">
      <dgm:prSet presAssocID="{2B1FD63C-04E8-4342-A557-BC7482A1EFB4}" presName="horz1" presStyleCnt="0"/>
      <dgm:spPr/>
    </dgm:pt>
    <dgm:pt modelId="{D63896F0-03B2-41A3-9701-2C125E980303}" type="pres">
      <dgm:prSet presAssocID="{2B1FD63C-04E8-4342-A557-BC7482A1EFB4}" presName="tx1" presStyleLbl="revTx" presStyleIdx="4" presStyleCnt="5"/>
      <dgm:spPr/>
    </dgm:pt>
    <dgm:pt modelId="{6D03936A-BB71-46AD-83E8-3EAFA98398E4}" type="pres">
      <dgm:prSet presAssocID="{2B1FD63C-04E8-4342-A557-BC7482A1EFB4}" presName="vert1" presStyleCnt="0"/>
      <dgm:spPr/>
    </dgm:pt>
  </dgm:ptLst>
  <dgm:cxnLst>
    <dgm:cxn modelId="{12D5F227-393A-4548-8F53-9BFBD8617943}" type="presOf" srcId="{2B1FD63C-04E8-4342-A557-BC7482A1EFB4}" destId="{D63896F0-03B2-41A3-9701-2C125E980303}" srcOrd="0" destOrd="0" presId="urn:microsoft.com/office/officeart/2008/layout/LinedList"/>
    <dgm:cxn modelId="{43E04732-4D82-42A3-BD81-EC8619FFC38F}" srcId="{A5C4ED16-A2F2-440E-9B5B-B8536BD47245}" destId="{2B1FD63C-04E8-4342-A557-BC7482A1EFB4}" srcOrd="4" destOrd="0" parTransId="{47AD9A76-C227-4931-884D-9655AB337A43}" sibTransId="{AB85A869-2BF9-4700-AA14-D5192B49D2C5}"/>
    <dgm:cxn modelId="{67E14467-4F7A-47A3-92DD-1371176655D2}" srcId="{A5C4ED16-A2F2-440E-9B5B-B8536BD47245}" destId="{A1464589-019B-47B8-952E-4614545F3A77}" srcOrd="1" destOrd="0" parTransId="{F7AB20F7-8D63-49B6-A0C6-BF0B6CDCCD44}" sibTransId="{F531C434-ADC3-4945-94BD-4EE293518DA6}"/>
    <dgm:cxn modelId="{FF48EF6A-CF52-401A-998B-E7977F54BAEE}" type="presOf" srcId="{64B10F55-CDEE-4AC8-A686-37F1734138F3}" destId="{9E1420B4-B9E1-470D-96E1-5330C8D2941A}" srcOrd="0" destOrd="0" presId="urn:microsoft.com/office/officeart/2008/layout/LinedList"/>
    <dgm:cxn modelId="{EFA8764F-968F-4AEF-A0E6-0B0C0FF5BD7D}" type="presOf" srcId="{A5C4ED16-A2F2-440E-9B5B-B8536BD47245}" destId="{AC35712B-06E0-49FC-B147-5C7F83A0449F}" srcOrd="0" destOrd="0" presId="urn:microsoft.com/office/officeart/2008/layout/LinedList"/>
    <dgm:cxn modelId="{4F395A7C-2244-42F8-91EF-4C8BCFB7D9F9}" type="presOf" srcId="{A1464589-019B-47B8-952E-4614545F3A77}" destId="{6F4E27BC-A297-4F1B-8D0C-D52EDD2E3624}" srcOrd="0" destOrd="0" presId="urn:microsoft.com/office/officeart/2008/layout/LinedList"/>
    <dgm:cxn modelId="{770A337F-BE6F-4272-B992-B0E3AD3CC106}" type="presOf" srcId="{C7ED4E50-0498-4106-AE40-69932759DF85}" destId="{95C00AA0-65AB-4B7D-B869-CA9A4ECD0F31}" srcOrd="0" destOrd="0" presId="urn:microsoft.com/office/officeart/2008/layout/LinedList"/>
    <dgm:cxn modelId="{5A604D82-8F76-4B9D-A18D-36F632757944}" type="presOf" srcId="{44953C93-C8F7-4E80-82CE-E134E5C86717}" destId="{7018E1DC-DF81-47A1-AA1A-661037E42034}" srcOrd="0" destOrd="0" presId="urn:microsoft.com/office/officeart/2008/layout/LinedList"/>
    <dgm:cxn modelId="{591A1FA0-A42A-42D3-86DC-316418DC9A38}" srcId="{A5C4ED16-A2F2-440E-9B5B-B8536BD47245}" destId="{44953C93-C8F7-4E80-82CE-E134E5C86717}" srcOrd="2" destOrd="0" parTransId="{5D4E5295-D3CA-428C-AE44-36ADF7604D22}" sibTransId="{BD6D53A8-1626-48C1-898C-72C8B76C8A09}"/>
    <dgm:cxn modelId="{3FDB7FBA-41EC-4E8B-9A2F-F60C9869BDC2}" srcId="{A5C4ED16-A2F2-440E-9B5B-B8536BD47245}" destId="{C7ED4E50-0498-4106-AE40-69932759DF85}" srcOrd="0" destOrd="0" parTransId="{97BFF1A9-FD4F-411C-99EC-53C91D508CA7}" sibTransId="{088EAF74-5295-49E4-B4F0-44CAAF354AD7}"/>
    <dgm:cxn modelId="{A2E9F7E8-A240-49B9-BED4-18267322EA60}" srcId="{A5C4ED16-A2F2-440E-9B5B-B8536BD47245}" destId="{64B10F55-CDEE-4AC8-A686-37F1734138F3}" srcOrd="3" destOrd="0" parTransId="{76FDF638-3228-4E76-AD2E-31FF725003DF}" sibTransId="{889A02EE-8954-4A4F-80D8-7B5D43FEA20B}"/>
    <dgm:cxn modelId="{444620FB-DAF3-49BF-80A8-3A96B2DE4F21}" type="presParOf" srcId="{AC35712B-06E0-49FC-B147-5C7F83A0449F}" destId="{1489DE90-0152-4DE5-A5B3-E19AAA7EAC13}" srcOrd="0" destOrd="0" presId="urn:microsoft.com/office/officeart/2008/layout/LinedList"/>
    <dgm:cxn modelId="{B51FE984-5915-47CF-AA28-05BBE8C3BA6F}" type="presParOf" srcId="{AC35712B-06E0-49FC-B147-5C7F83A0449F}" destId="{6C4DE891-FD8D-4FA0-9226-301FB5C70312}" srcOrd="1" destOrd="0" presId="urn:microsoft.com/office/officeart/2008/layout/LinedList"/>
    <dgm:cxn modelId="{11F17B28-05DE-4952-BFC5-70B93952D143}" type="presParOf" srcId="{6C4DE891-FD8D-4FA0-9226-301FB5C70312}" destId="{95C00AA0-65AB-4B7D-B869-CA9A4ECD0F31}" srcOrd="0" destOrd="0" presId="urn:microsoft.com/office/officeart/2008/layout/LinedList"/>
    <dgm:cxn modelId="{5A0E5134-1610-41F1-B4CC-D8B491E9C479}" type="presParOf" srcId="{6C4DE891-FD8D-4FA0-9226-301FB5C70312}" destId="{09814DAD-DA35-43F6-A6BE-BC798188BB62}" srcOrd="1" destOrd="0" presId="urn:microsoft.com/office/officeart/2008/layout/LinedList"/>
    <dgm:cxn modelId="{6DE976D8-2413-47B7-BC17-7D2FBE32F506}" type="presParOf" srcId="{AC35712B-06E0-49FC-B147-5C7F83A0449F}" destId="{33BCA0A2-865C-496D-9E89-A89B39C0B515}" srcOrd="2" destOrd="0" presId="urn:microsoft.com/office/officeart/2008/layout/LinedList"/>
    <dgm:cxn modelId="{846822F3-9B1E-40D7-B33D-C2A5F5EE37F1}" type="presParOf" srcId="{AC35712B-06E0-49FC-B147-5C7F83A0449F}" destId="{2965C38D-0804-48B5-BB29-82DDD01A4CFC}" srcOrd="3" destOrd="0" presId="urn:microsoft.com/office/officeart/2008/layout/LinedList"/>
    <dgm:cxn modelId="{67CECFFE-F1D2-45E9-B4B7-B6470CE04288}" type="presParOf" srcId="{2965C38D-0804-48B5-BB29-82DDD01A4CFC}" destId="{6F4E27BC-A297-4F1B-8D0C-D52EDD2E3624}" srcOrd="0" destOrd="0" presId="urn:microsoft.com/office/officeart/2008/layout/LinedList"/>
    <dgm:cxn modelId="{A6DA6437-613D-4820-8CA4-ADC349F9045C}" type="presParOf" srcId="{2965C38D-0804-48B5-BB29-82DDD01A4CFC}" destId="{15B9563D-174D-432C-A8A8-A076729EB3C2}" srcOrd="1" destOrd="0" presId="urn:microsoft.com/office/officeart/2008/layout/LinedList"/>
    <dgm:cxn modelId="{A42F141B-D590-4FF7-B578-B539C976FA90}" type="presParOf" srcId="{AC35712B-06E0-49FC-B147-5C7F83A0449F}" destId="{DC33C0C1-084D-461A-80C5-2F73FD64AA2B}" srcOrd="4" destOrd="0" presId="urn:microsoft.com/office/officeart/2008/layout/LinedList"/>
    <dgm:cxn modelId="{D30604EF-565C-4CB8-AC4C-9C9DED34C4D9}" type="presParOf" srcId="{AC35712B-06E0-49FC-B147-5C7F83A0449F}" destId="{95DC96C3-EFC2-4DE3-8693-349550972041}" srcOrd="5" destOrd="0" presId="urn:microsoft.com/office/officeart/2008/layout/LinedList"/>
    <dgm:cxn modelId="{4E42BA8D-EB71-4D5E-8427-1BA099B8D7CE}" type="presParOf" srcId="{95DC96C3-EFC2-4DE3-8693-349550972041}" destId="{7018E1DC-DF81-47A1-AA1A-661037E42034}" srcOrd="0" destOrd="0" presId="urn:microsoft.com/office/officeart/2008/layout/LinedList"/>
    <dgm:cxn modelId="{B64BE6D6-7B6F-4830-BF92-30A37415E198}" type="presParOf" srcId="{95DC96C3-EFC2-4DE3-8693-349550972041}" destId="{3B8C2F91-2010-41F8-8630-571D07EDCB35}" srcOrd="1" destOrd="0" presId="urn:microsoft.com/office/officeart/2008/layout/LinedList"/>
    <dgm:cxn modelId="{364BCE2E-E000-47EF-ACAF-3975F3D19C06}" type="presParOf" srcId="{AC35712B-06E0-49FC-B147-5C7F83A0449F}" destId="{C9D19A78-4978-43B0-908E-5988590BF3D3}" srcOrd="6" destOrd="0" presId="urn:microsoft.com/office/officeart/2008/layout/LinedList"/>
    <dgm:cxn modelId="{5659FAF8-345D-4E01-B705-B68CE01C85D6}" type="presParOf" srcId="{AC35712B-06E0-49FC-B147-5C7F83A0449F}" destId="{FB6472B3-B365-498A-9401-1EA0DE767913}" srcOrd="7" destOrd="0" presId="urn:microsoft.com/office/officeart/2008/layout/LinedList"/>
    <dgm:cxn modelId="{EB2CE185-2535-409F-9088-A6C37868918E}" type="presParOf" srcId="{FB6472B3-B365-498A-9401-1EA0DE767913}" destId="{9E1420B4-B9E1-470D-96E1-5330C8D2941A}" srcOrd="0" destOrd="0" presId="urn:microsoft.com/office/officeart/2008/layout/LinedList"/>
    <dgm:cxn modelId="{1CEBA03C-4C3A-40B5-B42C-43921611DB3D}" type="presParOf" srcId="{FB6472B3-B365-498A-9401-1EA0DE767913}" destId="{DC3F378B-7052-4076-877F-4CC717452EF4}" srcOrd="1" destOrd="0" presId="urn:microsoft.com/office/officeart/2008/layout/LinedList"/>
    <dgm:cxn modelId="{6249A309-7E26-4BE7-B943-DB86FC3953DA}" type="presParOf" srcId="{AC35712B-06E0-49FC-B147-5C7F83A0449F}" destId="{94B1D685-C81B-4D45-86AE-70D67224228F}" srcOrd="8" destOrd="0" presId="urn:microsoft.com/office/officeart/2008/layout/LinedList"/>
    <dgm:cxn modelId="{55F54507-92A0-44F5-A62B-C76672DD51DB}" type="presParOf" srcId="{AC35712B-06E0-49FC-B147-5C7F83A0449F}" destId="{73F5564F-6A73-4D72-8E19-24C12560F9B7}" srcOrd="9" destOrd="0" presId="urn:microsoft.com/office/officeart/2008/layout/LinedList"/>
    <dgm:cxn modelId="{741C2F3D-C814-4D13-AC62-E14140A5B0DB}" type="presParOf" srcId="{73F5564F-6A73-4D72-8E19-24C12560F9B7}" destId="{D63896F0-03B2-41A3-9701-2C125E980303}" srcOrd="0" destOrd="0" presId="urn:microsoft.com/office/officeart/2008/layout/LinedList"/>
    <dgm:cxn modelId="{C4FAB2D5-6890-4070-9425-233BFE2A5268}" type="presParOf" srcId="{73F5564F-6A73-4D72-8E19-24C12560F9B7}" destId="{6D03936A-BB71-46AD-83E8-3EAFA98398E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7BD4C-4509-4802-BAB9-D7E2EA48F90A}">
      <dsp:nvSpPr>
        <dsp:cNvPr id="0" name=""/>
        <dsp:cNvSpPr/>
      </dsp:nvSpPr>
      <dsp:spPr>
        <a:xfrm>
          <a:off x="0" y="902"/>
          <a:ext cx="5410153" cy="59587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Little Steps Care: a high-quality childcare centre in Birmingham.</a:t>
          </a:r>
          <a:endParaRPr lang="en-US" sz="1500" kern="1200"/>
        </a:p>
      </dsp:txBody>
      <dsp:txXfrm>
        <a:off x="29088" y="29990"/>
        <a:ext cx="5351977" cy="537701"/>
      </dsp:txXfrm>
    </dsp:sp>
    <dsp:sp modelId="{4949A38E-B55C-4A7D-8D9C-318F7B1B0E31}">
      <dsp:nvSpPr>
        <dsp:cNvPr id="0" name=""/>
        <dsp:cNvSpPr/>
      </dsp:nvSpPr>
      <dsp:spPr>
        <a:xfrm>
          <a:off x="0" y="639979"/>
          <a:ext cx="5410153" cy="59587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Offers full-day, half-day, and after-school care (ages 6 months–5 years).</a:t>
          </a:r>
          <a:endParaRPr lang="en-US" sz="1500" kern="1200"/>
        </a:p>
      </dsp:txBody>
      <dsp:txXfrm>
        <a:off x="29088" y="669067"/>
        <a:ext cx="5351977" cy="537701"/>
      </dsp:txXfrm>
    </dsp:sp>
    <dsp:sp modelId="{520E9947-C54B-4A09-9319-5A4B3AD0271D}">
      <dsp:nvSpPr>
        <dsp:cNvPr id="0" name=""/>
        <dsp:cNvSpPr/>
      </dsp:nvSpPr>
      <dsp:spPr>
        <a:xfrm>
          <a:off x="0" y="1279057"/>
          <a:ext cx="5410153" cy="59587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Operates Mon–Fri, 07:30 am – 06:30 pm.</a:t>
          </a:r>
          <a:endParaRPr lang="en-US" sz="1500" kern="1200" dirty="0"/>
        </a:p>
      </dsp:txBody>
      <dsp:txXfrm>
        <a:off x="29088" y="1308145"/>
        <a:ext cx="5351977" cy="537701"/>
      </dsp:txXfrm>
    </dsp:sp>
    <dsp:sp modelId="{8CC0B4BE-4774-43F3-BC29-449224E00303}">
      <dsp:nvSpPr>
        <dsp:cNvPr id="0" name=""/>
        <dsp:cNvSpPr/>
      </dsp:nvSpPr>
      <dsp:spPr>
        <a:xfrm>
          <a:off x="0" y="1918134"/>
          <a:ext cx="5410153" cy="59587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Based on EYFS standards with flexible service packages.</a:t>
          </a:r>
          <a:endParaRPr lang="en-US" sz="1500" kern="1200"/>
        </a:p>
      </dsp:txBody>
      <dsp:txXfrm>
        <a:off x="29088" y="1947222"/>
        <a:ext cx="5351977" cy="537701"/>
      </dsp:txXfrm>
    </dsp:sp>
    <dsp:sp modelId="{9F6EAFF9-EF2B-4402-AB70-52B9FB61D10C}">
      <dsp:nvSpPr>
        <dsp:cNvPr id="0" name=""/>
        <dsp:cNvSpPr/>
      </dsp:nvSpPr>
      <dsp:spPr>
        <a:xfrm>
          <a:off x="0" y="2557211"/>
          <a:ext cx="5410153" cy="59587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Competitive pricing (~£263/week average UK rate).</a:t>
          </a:r>
          <a:endParaRPr lang="en-US" sz="1500" kern="1200"/>
        </a:p>
      </dsp:txBody>
      <dsp:txXfrm>
        <a:off x="29088" y="2586299"/>
        <a:ext cx="5351977" cy="537701"/>
      </dsp:txXfrm>
    </dsp:sp>
    <dsp:sp modelId="{49A7606A-C72B-43BF-BF44-C478B36BC07E}">
      <dsp:nvSpPr>
        <dsp:cNvPr id="0" name=""/>
        <dsp:cNvSpPr/>
      </dsp:nvSpPr>
      <dsp:spPr>
        <a:xfrm>
          <a:off x="0" y="3196289"/>
          <a:ext cx="5410153" cy="59587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Expected 12% demand growth (Birmingham City Council, 2025).</a:t>
          </a:r>
          <a:endParaRPr lang="en-US" sz="1500" kern="1200"/>
        </a:p>
      </dsp:txBody>
      <dsp:txXfrm>
        <a:off x="29088" y="3225377"/>
        <a:ext cx="5351977" cy="5377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166A7C-C15D-402A-9BB2-0F4B4F3C4BDA}">
      <dsp:nvSpPr>
        <dsp:cNvPr id="0" name=""/>
        <dsp:cNvSpPr/>
      </dsp:nvSpPr>
      <dsp:spPr>
        <a:xfrm>
          <a:off x="0" y="3473"/>
          <a:ext cx="5141517" cy="18556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Vision: To provide nurturing, safe, and educational childcare that supports child development and working parents.</a:t>
          </a:r>
          <a:endParaRPr lang="en-US" sz="2600" kern="1200"/>
        </a:p>
      </dsp:txBody>
      <dsp:txXfrm>
        <a:off x="90584" y="94057"/>
        <a:ext cx="4960349" cy="1674452"/>
      </dsp:txXfrm>
    </dsp:sp>
    <dsp:sp modelId="{A6AAF437-D227-40D2-959E-FDD42A349981}">
      <dsp:nvSpPr>
        <dsp:cNvPr id="0" name=""/>
        <dsp:cNvSpPr/>
      </dsp:nvSpPr>
      <dsp:spPr>
        <a:xfrm>
          <a:off x="0" y="1933973"/>
          <a:ext cx="5141517" cy="1855620"/>
        </a:xfrm>
        <a:prstGeom prst="roundRect">
          <a:avLst/>
        </a:prstGeom>
        <a:gradFill rotWithShape="0">
          <a:gsLst>
            <a:gs pos="0">
              <a:schemeClr val="accent2">
                <a:hueOff val="-1459563"/>
                <a:satOff val="-12734"/>
                <a:lumOff val="-16471"/>
                <a:alphaOff val="0"/>
                <a:tint val="96000"/>
                <a:lumMod val="102000"/>
              </a:schemeClr>
            </a:gs>
            <a:gs pos="100000">
              <a:schemeClr val="accent2">
                <a:hueOff val="-1459563"/>
                <a:satOff val="-12734"/>
                <a:lumOff val="-16471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Mission: To combine professional care, qualified staff, and EYFS principles to promote holistic early years learning.</a:t>
          </a:r>
          <a:endParaRPr lang="en-US" sz="2600" kern="1200" dirty="0"/>
        </a:p>
      </dsp:txBody>
      <dsp:txXfrm>
        <a:off x="90584" y="2024557"/>
        <a:ext cx="4960349" cy="16744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204375-6943-4138-8335-1A0238D3AF96}">
      <dsp:nvSpPr>
        <dsp:cNvPr id="0" name=""/>
        <dsp:cNvSpPr/>
      </dsp:nvSpPr>
      <dsp:spPr>
        <a:xfrm>
          <a:off x="660566" y="270744"/>
          <a:ext cx="982668" cy="9826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86D38A-7C2A-4B45-AFEB-2E15979F9F54}">
      <dsp:nvSpPr>
        <dsp:cNvPr id="0" name=""/>
        <dsp:cNvSpPr/>
      </dsp:nvSpPr>
      <dsp:spPr>
        <a:xfrm>
          <a:off x="60046" y="1559736"/>
          <a:ext cx="21837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Private Limited Company (Ltd) registered under Companies Act 2006.</a:t>
          </a:r>
          <a:endParaRPr lang="en-US" sz="1600" kern="1200" dirty="0"/>
        </a:p>
      </dsp:txBody>
      <dsp:txXfrm>
        <a:off x="60046" y="1559736"/>
        <a:ext cx="2183707" cy="720000"/>
      </dsp:txXfrm>
    </dsp:sp>
    <dsp:sp modelId="{0A9E3EA7-57E8-4BA5-88B2-B2A9D4B4E4AC}">
      <dsp:nvSpPr>
        <dsp:cNvPr id="0" name=""/>
        <dsp:cNvSpPr/>
      </dsp:nvSpPr>
      <dsp:spPr>
        <a:xfrm>
          <a:off x="3226421" y="270744"/>
          <a:ext cx="982668" cy="9826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19060-E06C-44C2-B4BD-8428770F4B19}">
      <dsp:nvSpPr>
        <dsp:cNvPr id="0" name=""/>
        <dsp:cNvSpPr/>
      </dsp:nvSpPr>
      <dsp:spPr>
        <a:xfrm>
          <a:off x="2625902" y="1559736"/>
          <a:ext cx="21837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Limited liability protection and investor confidence.</a:t>
          </a:r>
          <a:endParaRPr lang="en-US" sz="1600" kern="1200"/>
        </a:p>
      </dsp:txBody>
      <dsp:txXfrm>
        <a:off x="2625902" y="1559736"/>
        <a:ext cx="2183707" cy="720000"/>
      </dsp:txXfrm>
    </dsp:sp>
    <dsp:sp modelId="{42A277A6-1188-4FD9-B09C-2732B4295E13}">
      <dsp:nvSpPr>
        <dsp:cNvPr id="0" name=""/>
        <dsp:cNvSpPr/>
      </dsp:nvSpPr>
      <dsp:spPr>
        <a:xfrm>
          <a:off x="660566" y="2825663"/>
          <a:ext cx="982668" cy="9826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941243-B49D-43BB-8009-6EB69BBDD01A}">
      <dsp:nvSpPr>
        <dsp:cNvPr id="0" name=""/>
        <dsp:cNvSpPr/>
      </dsp:nvSpPr>
      <dsp:spPr>
        <a:xfrm>
          <a:off x="60046" y="4114655"/>
          <a:ext cx="21837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Registered with Ofsted under the Childcare Act 2006.</a:t>
          </a:r>
          <a:endParaRPr lang="en-US" sz="1600" kern="1200"/>
        </a:p>
      </dsp:txBody>
      <dsp:txXfrm>
        <a:off x="60046" y="4114655"/>
        <a:ext cx="2183707" cy="720000"/>
      </dsp:txXfrm>
    </dsp:sp>
    <dsp:sp modelId="{B7CD1153-87B8-4E60-BE40-5EF0BF94EFC5}">
      <dsp:nvSpPr>
        <dsp:cNvPr id="0" name=""/>
        <dsp:cNvSpPr/>
      </dsp:nvSpPr>
      <dsp:spPr>
        <a:xfrm>
          <a:off x="3226421" y="2825663"/>
          <a:ext cx="982668" cy="9826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08F525-4DAE-4582-A864-BF28DEA2E63D}">
      <dsp:nvSpPr>
        <dsp:cNvPr id="0" name=""/>
        <dsp:cNvSpPr/>
      </dsp:nvSpPr>
      <dsp:spPr>
        <a:xfrm>
          <a:off x="2625902" y="4114655"/>
          <a:ext cx="21837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Complies with safety, safeguarding, GDPR, and EYFS standards.</a:t>
          </a:r>
          <a:endParaRPr lang="en-US" sz="1600" kern="1200"/>
        </a:p>
      </dsp:txBody>
      <dsp:txXfrm>
        <a:off x="2625902" y="4114655"/>
        <a:ext cx="2183707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B63E89-0DE2-4111-8707-29A043BEA338}">
      <dsp:nvSpPr>
        <dsp:cNvPr id="0" name=""/>
        <dsp:cNvSpPr/>
      </dsp:nvSpPr>
      <dsp:spPr>
        <a:xfrm>
          <a:off x="1725867" y="815084"/>
          <a:ext cx="36614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6145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99021" y="858819"/>
        <a:ext cx="19837" cy="3971"/>
      </dsp:txXfrm>
    </dsp:sp>
    <dsp:sp modelId="{6D48C276-98D3-40E7-82DA-421AF37570CA}">
      <dsp:nvSpPr>
        <dsp:cNvPr id="0" name=""/>
        <dsp:cNvSpPr/>
      </dsp:nvSpPr>
      <dsp:spPr>
        <a:xfrm>
          <a:off x="2688" y="343311"/>
          <a:ext cx="1724978" cy="10349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525" tIns="88724" rIns="84525" bIns="8872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Black" panose="02040A04050005020304" pitchFamily="18" charset="0"/>
            </a:rPr>
            <a:t>TARGET PARENTS WITH  KIDS</a:t>
          </a:r>
          <a:endParaRPr lang="en-US" sz="1400" kern="1200" dirty="0">
            <a:solidFill>
              <a:schemeClr val="tx1"/>
            </a:solidFill>
            <a:latin typeface="Amasis MT Pro Black" panose="02040A04050005020304" pitchFamily="18" charset="0"/>
          </a:endParaRPr>
        </a:p>
      </dsp:txBody>
      <dsp:txXfrm>
        <a:off x="2688" y="343311"/>
        <a:ext cx="1724978" cy="1034987"/>
      </dsp:txXfrm>
    </dsp:sp>
    <dsp:sp modelId="{4ECCB27E-C5AA-45EA-A664-461096D8A851}">
      <dsp:nvSpPr>
        <dsp:cNvPr id="0" name=""/>
        <dsp:cNvSpPr/>
      </dsp:nvSpPr>
      <dsp:spPr>
        <a:xfrm>
          <a:off x="865178" y="1376498"/>
          <a:ext cx="2121723" cy="366145"/>
        </a:xfrm>
        <a:custGeom>
          <a:avLst/>
          <a:gdLst/>
          <a:ahLst/>
          <a:cxnLst/>
          <a:rect l="0" t="0" r="0" b="0"/>
          <a:pathLst>
            <a:path>
              <a:moveTo>
                <a:pt x="2121723" y="0"/>
              </a:moveTo>
              <a:lnTo>
                <a:pt x="2121723" y="200172"/>
              </a:lnTo>
              <a:lnTo>
                <a:pt x="0" y="200172"/>
              </a:lnTo>
              <a:lnTo>
                <a:pt x="0" y="366145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72077" y="1557585"/>
        <a:ext cx="107924" cy="3971"/>
      </dsp:txXfrm>
    </dsp:sp>
    <dsp:sp modelId="{A4C7D533-F43F-4E60-B99A-D5E6AE3FF191}">
      <dsp:nvSpPr>
        <dsp:cNvPr id="0" name=""/>
        <dsp:cNvSpPr/>
      </dsp:nvSpPr>
      <dsp:spPr>
        <a:xfrm>
          <a:off x="2124412" y="343311"/>
          <a:ext cx="1724978" cy="10349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525" tIns="88724" rIns="84525" bIns="8872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Black" panose="02040A04050005020304" pitchFamily="18" charset="0"/>
            </a:rPr>
            <a:t>KIDS AGE…… 6MONTHS TO 5YEARS</a:t>
          </a:r>
          <a:endParaRPr lang="en-US" sz="1400" kern="1200" dirty="0">
            <a:solidFill>
              <a:schemeClr val="tx1"/>
            </a:solidFill>
            <a:latin typeface="Amasis MT Pro Black" panose="02040A04050005020304" pitchFamily="18" charset="0"/>
          </a:endParaRPr>
        </a:p>
      </dsp:txBody>
      <dsp:txXfrm>
        <a:off x="2124412" y="343311"/>
        <a:ext cx="1724978" cy="1034987"/>
      </dsp:txXfrm>
    </dsp:sp>
    <dsp:sp modelId="{C2926119-B13D-415E-9359-01FBA43C6165}">
      <dsp:nvSpPr>
        <dsp:cNvPr id="0" name=""/>
        <dsp:cNvSpPr/>
      </dsp:nvSpPr>
      <dsp:spPr>
        <a:xfrm>
          <a:off x="1725867" y="2246817"/>
          <a:ext cx="36883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01516" y="45720"/>
              </a:lnTo>
              <a:lnTo>
                <a:pt x="201516" y="136653"/>
              </a:lnTo>
              <a:lnTo>
                <a:pt x="368833" y="136653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00043" y="2290551"/>
        <a:ext cx="20482" cy="3971"/>
      </dsp:txXfrm>
    </dsp:sp>
    <dsp:sp modelId="{C0761F5F-D4E0-4E82-BE32-9C755470900A}">
      <dsp:nvSpPr>
        <dsp:cNvPr id="0" name=""/>
        <dsp:cNvSpPr/>
      </dsp:nvSpPr>
      <dsp:spPr>
        <a:xfrm>
          <a:off x="2688" y="1775043"/>
          <a:ext cx="1724978" cy="10349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525" tIns="88724" rIns="84525" bIns="8872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Black" panose="02040A04050005020304" pitchFamily="18" charset="0"/>
            </a:rPr>
            <a:t>AREA…………BIRMINGHAM</a:t>
          </a:r>
          <a:endParaRPr lang="en-US" sz="1400" kern="1200" dirty="0">
            <a:solidFill>
              <a:schemeClr val="tx1"/>
            </a:solidFill>
            <a:latin typeface="Amasis MT Pro Black" panose="02040A04050005020304" pitchFamily="18" charset="0"/>
          </a:endParaRPr>
        </a:p>
      </dsp:txBody>
      <dsp:txXfrm>
        <a:off x="2688" y="1775043"/>
        <a:ext cx="1724978" cy="1034987"/>
      </dsp:txXfrm>
    </dsp:sp>
    <dsp:sp modelId="{11941441-C066-4E9F-B649-D60AFD2DBC82}">
      <dsp:nvSpPr>
        <dsp:cNvPr id="0" name=""/>
        <dsp:cNvSpPr/>
      </dsp:nvSpPr>
      <dsp:spPr>
        <a:xfrm>
          <a:off x="940214" y="2899164"/>
          <a:ext cx="2049375" cy="309500"/>
        </a:xfrm>
        <a:custGeom>
          <a:avLst/>
          <a:gdLst/>
          <a:ahLst/>
          <a:cxnLst/>
          <a:rect l="0" t="0" r="0" b="0"/>
          <a:pathLst>
            <a:path>
              <a:moveTo>
                <a:pt x="2049375" y="0"/>
              </a:moveTo>
              <a:lnTo>
                <a:pt x="2049375" y="171850"/>
              </a:lnTo>
              <a:lnTo>
                <a:pt x="0" y="171850"/>
              </a:lnTo>
              <a:lnTo>
                <a:pt x="0" y="30950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12967" y="3051928"/>
        <a:ext cx="103870" cy="3971"/>
      </dsp:txXfrm>
    </dsp:sp>
    <dsp:sp modelId="{1DF5257F-3D65-496D-B63C-32E4B912AEE2}">
      <dsp:nvSpPr>
        <dsp:cNvPr id="0" name=""/>
        <dsp:cNvSpPr/>
      </dsp:nvSpPr>
      <dsp:spPr>
        <a:xfrm>
          <a:off x="2127101" y="1865977"/>
          <a:ext cx="1724978" cy="10349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525" tIns="88724" rIns="84525" bIns="887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Amasis MT Pro Black" panose="02040A04050005020304" pitchFamily="18" charset="0"/>
            </a:rPr>
            <a:t>Little Steps </a:t>
          </a:r>
          <a:r>
            <a:rPr lang="en-GB" sz="1400" kern="1200" dirty="0">
              <a:solidFill>
                <a:schemeClr val="tx1"/>
              </a:solidFill>
              <a:latin typeface="Amasis MT Pro Black" panose="02040A04050005020304" pitchFamily="18" charset="0"/>
            </a:rPr>
            <a:t>Care is a place for parents who want peace of mind</a:t>
          </a:r>
          <a:r>
            <a:rPr lang="en-GB" sz="1300" kern="1200" dirty="0"/>
            <a:t>.</a:t>
          </a:r>
          <a:endParaRPr lang="en-US" sz="1300" kern="1200" dirty="0"/>
        </a:p>
      </dsp:txBody>
      <dsp:txXfrm>
        <a:off x="2127101" y="1865977"/>
        <a:ext cx="1724978" cy="1034987"/>
      </dsp:txXfrm>
    </dsp:sp>
    <dsp:sp modelId="{A6979B8C-581E-485D-9B08-DAC028D7F33A}">
      <dsp:nvSpPr>
        <dsp:cNvPr id="0" name=""/>
        <dsp:cNvSpPr/>
      </dsp:nvSpPr>
      <dsp:spPr>
        <a:xfrm>
          <a:off x="1800904" y="3678549"/>
          <a:ext cx="2911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80009"/>
              </a:moveTo>
              <a:lnTo>
                <a:pt x="162654" y="80009"/>
              </a:lnTo>
              <a:lnTo>
                <a:pt x="162654" y="45720"/>
              </a:lnTo>
              <a:lnTo>
                <a:pt x="291108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38370" y="3722283"/>
        <a:ext cx="16176" cy="3971"/>
      </dsp:txXfrm>
    </dsp:sp>
    <dsp:sp modelId="{C8171D91-D7D8-4DD2-8555-CCE4A35CFFBE}">
      <dsp:nvSpPr>
        <dsp:cNvPr id="0" name=""/>
        <dsp:cNvSpPr/>
      </dsp:nvSpPr>
      <dsp:spPr>
        <a:xfrm>
          <a:off x="77725" y="3241064"/>
          <a:ext cx="1724978" cy="10349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525" tIns="88724" rIns="84525" bIns="8872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masis MT Pro Black" panose="02040A04050005020304" pitchFamily="18" charset="0"/>
            </a:rPr>
            <a:t>It provides a safe and educational environment where every child learns</a:t>
          </a:r>
          <a:endParaRPr lang="en-US" sz="1400" kern="1200" dirty="0">
            <a:solidFill>
              <a:schemeClr val="tx1"/>
            </a:solidFill>
            <a:latin typeface="Amasis MT Pro Black" panose="02040A04050005020304" pitchFamily="18" charset="0"/>
          </a:endParaRPr>
        </a:p>
      </dsp:txBody>
      <dsp:txXfrm>
        <a:off x="77725" y="3241064"/>
        <a:ext cx="1724978" cy="1034987"/>
      </dsp:txXfrm>
    </dsp:sp>
    <dsp:sp modelId="{896DE265-CD4D-489A-B9E5-7E5FB21CF9D7}">
      <dsp:nvSpPr>
        <dsp:cNvPr id="0" name=""/>
        <dsp:cNvSpPr/>
      </dsp:nvSpPr>
      <dsp:spPr>
        <a:xfrm>
          <a:off x="2124412" y="3206775"/>
          <a:ext cx="1724978" cy="10349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525" tIns="88724" rIns="84525" bIns="8872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,</a:t>
          </a:r>
          <a:r>
            <a:rPr lang="en-GB" sz="1800" kern="1200" dirty="0">
              <a:solidFill>
                <a:schemeClr val="tx1"/>
              </a:solidFill>
              <a:latin typeface="Amasis MT Pro Black" panose="02040A04050005020304" pitchFamily="18" charset="0"/>
            </a:rPr>
            <a:t>play and grow  jut like home</a:t>
          </a:r>
          <a:endParaRPr lang="en-US" sz="1800" kern="1200" dirty="0">
            <a:solidFill>
              <a:schemeClr val="tx1"/>
            </a:solidFill>
            <a:latin typeface="Amasis MT Pro Black" panose="02040A04050005020304" pitchFamily="18" charset="0"/>
          </a:endParaRPr>
        </a:p>
      </dsp:txBody>
      <dsp:txXfrm>
        <a:off x="2124412" y="3206775"/>
        <a:ext cx="1724978" cy="10349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ACE096-0FAB-4ACC-A062-5E1B0F1B1355}">
      <dsp:nvSpPr>
        <dsp:cNvPr id="0" name=""/>
        <dsp:cNvSpPr/>
      </dsp:nvSpPr>
      <dsp:spPr>
        <a:xfrm>
          <a:off x="0" y="3843104"/>
          <a:ext cx="4869656" cy="126139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Strengthens local social and economic development.</a:t>
          </a:r>
          <a:endParaRPr lang="en-US" sz="2200" kern="1200"/>
        </a:p>
      </dsp:txBody>
      <dsp:txXfrm>
        <a:off x="0" y="3843104"/>
        <a:ext cx="4869656" cy="1261392"/>
      </dsp:txXfrm>
    </dsp:sp>
    <dsp:sp modelId="{057B13E0-746E-4F9F-A10F-480E52AF29D6}">
      <dsp:nvSpPr>
        <dsp:cNvPr id="0" name=""/>
        <dsp:cNvSpPr/>
      </dsp:nvSpPr>
      <dsp:spPr>
        <a:xfrm rot="10800000">
          <a:off x="0" y="1922003"/>
          <a:ext cx="4869656" cy="1940022"/>
        </a:xfrm>
        <a:prstGeom prst="upArrowCallout">
          <a:avLst/>
        </a:prstGeom>
        <a:solidFill>
          <a:schemeClr val="accent2">
            <a:hueOff val="-729781"/>
            <a:satOff val="-6367"/>
            <a:lumOff val="-823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Combines EYFS excellence, financial prudence, and sustainability.</a:t>
          </a:r>
          <a:endParaRPr lang="en-US" sz="2200" kern="1200"/>
        </a:p>
      </dsp:txBody>
      <dsp:txXfrm rot="10800000">
        <a:off x="0" y="1922003"/>
        <a:ext cx="4869656" cy="1260568"/>
      </dsp:txXfrm>
    </dsp:sp>
    <dsp:sp modelId="{10D65D65-7BEA-43E6-BCE2-08B3BAFE6E2F}">
      <dsp:nvSpPr>
        <dsp:cNvPr id="0" name=""/>
        <dsp:cNvSpPr/>
      </dsp:nvSpPr>
      <dsp:spPr>
        <a:xfrm rot="10800000">
          <a:off x="0" y="902"/>
          <a:ext cx="4869656" cy="1940022"/>
        </a:xfrm>
        <a:prstGeom prst="upArrowCallout">
          <a:avLst/>
        </a:prstGeom>
        <a:solidFill>
          <a:schemeClr val="accent2">
            <a:hueOff val="-1459563"/>
            <a:satOff val="-12734"/>
            <a:lumOff val="-1647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Little Steps Care will deliver premium childcare and support families in Birmingham.</a:t>
          </a:r>
          <a:endParaRPr lang="en-US" sz="2200" kern="1200"/>
        </a:p>
      </dsp:txBody>
      <dsp:txXfrm rot="10800000">
        <a:off x="0" y="902"/>
        <a:ext cx="4869656" cy="126056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89DE90-0152-4DE5-A5B3-E19AAA7EAC13}">
      <dsp:nvSpPr>
        <dsp:cNvPr id="0" name=""/>
        <dsp:cNvSpPr/>
      </dsp:nvSpPr>
      <dsp:spPr>
        <a:xfrm>
          <a:off x="0" y="461"/>
          <a:ext cx="668655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C00AA0-65AB-4B7D-B869-CA9A4ECD0F31}">
      <dsp:nvSpPr>
        <dsp:cNvPr id="0" name=""/>
        <dsp:cNvSpPr/>
      </dsp:nvSpPr>
      <dsp:spPr>
        <a:xfrm>
          <a:off x="0" y="461"/>
          <a:ext cx="6686550" cy="755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Birmingham City Council (2025) – Early Years Update.</a:t>
          </a:r>
          <a:endParaRPr lang="en-US" sz="2300" kern="1200" dirty="0"/>
        </a:p>
      </dsp:txBody>
      <dsp:txXfrm>
        <a:off x="0" y="461"/>
        <a:ext cx="6686550" cy="755339"/>
      </dsp:txXfrm>
    </dsp:sp>
    <dsp:sp modelId="{33BCA0A2-865C-496D-9E89-A89B39C0B515}">
      <dsp:nvSpPr>
        <dsp:cNvPr id="0" name=""/>
        <dsp:cNvSpPr/>
      </dsp:nvSpPr>
      <dsp:spPr>
        <a:xfrm>
          <a:off x="0" y="755801"/>
          <a:ext cx="668655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4E27BC-A297-4F1B-8D0C-D52EDD2E3624}">
      <dsp:nvSpPr>
        <dsp:cNvPr id="0" name=""/>
        <dsp:cNvSpPr/>
      </dsp:nvSpPr>
      <dsp:spPr>
        <a:xfrm>
          <a:off x="0" y="755801"/>
          <a:ext cx="6686550" cy="755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British Business Bank (2025) – Net Zero for SMEs.</a:t>
          </a:r>
          <a:endParaRPr lang="en-US" sz="2300" kern="1200"/>
        </a:p>
      </dsp:txBody>
      <dsp:txXfrm>
        <a:off x="0" y="755801"/>
        <a:ext cx="6686550" cy="755339"/>
      </dsp:txXfrm>
    </dsp:sp>
    <dsp:sp modelId="{DC33C0C1-084D-461A-80C5-2F73FD64AA2B}">
      <dsp:nvSpPr>
        <dsp:cNvPr id="0" name=""/>
        <dsp:cNvSpPr/>
      </dsp:nvSpPr>
      <dsp:spPr>
        <a:xfrm>
          <a:off x="0" y="1511141"/>
          <a:ext cx="668655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018E1DC-DF81-47A1-AA1A-661037E42034}">
      <dsp:nvSpPr>
        <dsp:cNvPr id="0" name=""/>
        <dsp:cNvSpPr/>
      </dsp:nvSpPr>
      <dsp:spPr>
        <a:xfrm>
          <a:off x="0" y="1511141"/>
          <a:ext cx="6686550" cy="755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Coram (2025) – Childcare Survey 2025.</a:t>
          </a:r>
          <a:endParaRPr lang="en-US" sz="2300" kern="1200"/>
        </a:p>
      </dsp:txBody>
      <dsp:txXfrm>
        <a:off x="0" y="1511141"/>
        <a:ext cx="6686550" cy="755339"/>
      </dsp:txXfrm>
    </dsp:sp>
    <dsp:sp modelId="{C9D19A78-4978-43B0-908E-5988590BF3D3}">
      <dsp:nvSpPr>
        <dsp:cNvPr id="0" name=""/>
        <dsp:cNvSpPr/>
      </dsp:nvSpPr>
      <dsp:spPr>
        <a:xfrm>
          <a:off x="0" y="2266480"/>
          <a:ext cx="668655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1420B4-B9E1-470D-96E1-5330C8D2941A}">
      <dsp:nvSpPr>
        <dsp:cNvPr id="0" name=""/>
        <dsp:cNvSpPr/>
      </dsp:nvSpPr>
      <dsp:spPr>
        <a:xfrm>
          <a:off x="0" y="2266480"/>
          <a:ext cx="6686550" cy="755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Foundation Years (2022) – EYFS Framework.</a:t>
          </a:r>
          <a:endParaRPr lang="en-US" sz="2300" kern="1200"/>
        </a:p>
      </dsp:txBody>
      <dsp:txXfrm>
        <a:off x="0" y="2266480"/>
        <a:ext cx="6686550" cy="755339"/>
      </dsp:txXfrm>
    </dsp:sp>
    <dsp:sp modelId="{94B1D685-C81B-4D45-86AE-70D67224228F}">
      <dsp:nvSpPr>
        <dsp:cNvPr id="0" name=""/>
        <dsp:cNvSpPr/>
      </dsp:nvSpPr>
      <dsp:spPr>
        <a:xfrm>
          <a:off x="0" y="3021820"/>
          <a:ext cx="668655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3896F0-03B2-41A3-9701-2C125E980303}">
      <dsp:nvSpPr>
        <dsp:cNvPr id="0" name=""/>
        <dsp:cNvSpPr/>
      </dsp:nvSpPr>
      <dsp:spPr>
        <a:xfrm>
          <a:off x="0" y="3021820"/>
          <a:ext cx="6686550" cy="755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NDNA (2025) – Childcare Expansion Report.</a:t>
          </a:r>
          <a:endParaRPr lang="en-US" sz="2300" kern="1200"/>
        </a:p>
      </dsp:txBody>
      <dsp:txXfrm>
        <a:off x="0" y="3021820"/>
        <a:ext cx="6686550" cy="7553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380052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266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36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406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369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96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860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191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856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359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249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009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301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6428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8678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4203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515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515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9" r:id="rId2"/>
    <p:sldLayoutId id="2147483850" r:id="rId3"/>
    <p:sldLayoutId id="2147483851" r:id="rId4"/>
    <p:sldLayoutId id="2147483852" r:id="rId5"/>
    <p:sldLayoutId id="2147483853" r:id="rId6"/>
    <p:sldLayoutId id="2147483854" r:id="rId7"/>
    <p:sldLayoutId id="2147483855" r:id="rId8"/>
    <p:sldLayoutId id="2147483856" r:id="rId9"/>
    <p:sldLayoutId id="2147483857" r:id="rId10"/>
    <p:sldLayoutId id="2147483858" r:id="rId11"/>
    <p:sldLayoutId id="2147483859" r:id="rId12"/>
    <p:sldLayoutId id="2147483860" r:id="rId13"/>
    <p:sldLayoutId id="2147483861" r:id="rId14"/>
    <p:sldLayoutId id="2147483862" r:id="rId15"/>
    <p:sldLayoutId id="2147483863" r:id="rId16"/>
    <p:sldLayoutId id="214748386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4.png"/><Relationship Id="rId7" Type="http://schemas.openxmlformats.org/officeDocument/2006/relationships/diagramData" Target="../diagrams/data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svg"/><Relationship Id="rId11" Type="http://schemas.microsoft.com/office/2007/relationships/diagramDrawing" Target="../diagrams/drawing1.xml"/><Relationship Id="rId5" Type="http://schemas.openxmlformats.org/officeDocument/2006/relationships/image" Target="../media/image6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5.svg"/><Relationship Id="rId9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8.pn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9.sv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9" name="Group 98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109" y="0"/>
            <a:ext cx="1827609" cy="6858001"/>
            <a:chOff x="1320800" y="0"/>
            <a:chExt cx="2436813" cy="6858001"/>
          </a:xfrm>
        </p:grpSpPr>
        <p:sp>
          <p:nvSpPr>
            <p:cNvPr id="100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1" name="TextBox 60">
            <a:extLst>
              <a:ext uri="{FF2B5EF4-FFF2-40B4-BE49-F238E27FC236}">
                <a16:creationId xmlns:a16="http://schemas.microsoft.com/office/drawing/2014/main" id="{9884E713-6EEC-620E-50BE-C25EAE5E2FA0}"/>
              </a:ext>
            </a:extLst>
          </p:cNvPr>
          <p:cNvSpPr txBox="1"/>
          <p:nvPr/>
        </p:nvSpPr>
        <p:spPr>
          <a:xfrm>
            <a:off x="1113233" y="685800"/>
            <a:ext cx="7514035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n w="3175" cmpd="sng">
                  <a:noFill/>
                </a:ln>
                <a:solidFill>
                  <a:schemeClr val="accent1"/>
                </a:solidFill>
                <a:latin typeface="Aptos Black" panose="020B0004020202020204" pitchFamily="34" charset="0"/>
                <a:ea typeface="+mj-ea"/>
                <a:cs typeface="+mj-cs"/>
              </a:rPr>
              <a:t>LITTLE STEPS </a:t>
            </a:r>
            <a:r>
              <a:rPr lang="en-US" sz="4000" dirty="0">
                <a:ln w="3175" cmpd="sng">
                  <a:noFill/>
                </a:ln>
                <a:solidFill>
                  <a:schemeClr val="accent1"/>
                </a:solidFill>
                <a:latin typeface="Aptos Black" panose="020B0004020202020204" pitchFamily="34" charset="0"/>
                <a:ea typeface="+mj-ea"/>
                <a:cs typeface="Aharoni" panose="02010803020104030203" pitchFamily="2" charset="-79"/>
              </a:rPr>
              <a:t>CARE</a:t>
            </a:r>
          </a:p>
        </p:txBody>
      </p:sp>
      <p:pic>
        <p:nvPicPr>
          <p:cNvPr id="7" name="Picture 6" descr="A logo for a nursery&#10;&#10;Description automatically generated">
            <a:extLst>
              <a:ext uri="{FF2B5EF4-FFF2-40B4-BE49-F238E27FC236}">
                <a16:creationId xmlns:a16="http://schemas.microsoft.com/office/drawing/2014/main" id="{9FD94EFE-3557-D21F-AC7F-77F603D9D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1024" y="4821956"/>
            <a:ext cx="2220076" cy="182901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4285" y="2144103"/>
            <a:ext cx="2565045" cy="368541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lvl="2" algn="l"/>
            <a:endParaRPr lang="en-US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en-US" dirty="0">
                <a:latin typeface="Arial Black" panose="020B0A04020102020204" pitchFamily="34" charset="0"/>
                <a:cs typeface="Aharoni" panose="02010803020104030203" pitchFamily="2" charset="-79"/>
              </a:rPr>
              <a:t>A Quality Child Care Centre</a:t>
            </a:r>
          </a:p>
          <a:p>
            <a:pPr algn="ctr"/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  <a:cs typeface="Aharoni" panose="02010803020104030203" pitchFamily="2" charset="-79"/>
              </a:rPr>
              <a:t>Module: Enterprise and Entrepreneurship (LCLM4006)</a:t>
            </a:r>
          </a:p>
          <a:p>
            <a:pPr algn="ctr"/>
            <a:r>
              <a:rPr lang="en-US" dirty="0">
                <a:latin typeface="Arial Black" panose="020B0A04020102020204" pitchFamily="34" charset="0"/>
                <a:cs typeface="Aharoni" panose="02010803020104030203" pitchFamily="2" charset="-79"/>
              </a:rPr>
              <a:t>Student: Shamim Younis |</a:t>
            </a:r>
          </a:p>
          <a:p>
            <a:pPr algn="ctr"/>
            <a:r>
              <a:rPr lang="en-US" dirty="0">
                <a:latin typeface="Arial Black" panose="020B0A04020102020204" pitchFamily="34" charset="0"/>
                <a:cs typeface="Aharoni" panose="02010803020104030203" pitchFamily="2" charset="-79"/>
              </a:rPr>
              <a:t> ID: 2313915</a:t>
            </a:r>
          </a:p>
          <a:p>
            <a:pPr algn="ctr"/>
            <a:r>
              <a:rPr lang="en-US" dirty="0">
                <a:latin typeface="Arial Black" panose="020B0A04020102020204" pitchFamily="34" charset="0"/>
                <a:cs typeface="Aharoni" panose="02010803020104030203" pitchFamily="2" charset="-79"/>
              </a:rPr>
              <a:t>Date: October 2025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3" y="685800"/>
            <a:ext cx="7514035" cy="118533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7030A0"/>
                </a:solidFill>
                <a:latin typeface="Arial Rounded MT Bold" panose="020F0704030504030204" pitchFamily="34" charset="0"/>
              </a:rPr>
              <a:t>Introduction</a:t>
            </a:r>
          </a:p>
        </p:txBody>
      </p:sp>
      <p:pic>
        <p:nvPicPr>
          <p:cNvPr id="4" name="Graphic 3" descr="Call center with solid fill">
            <a:extLst>
              <a:ext uri="{FF2B5EF4-FFF2-40B4-BE49-F238E27FC236}">
                <a16:creationId xmlns:a16="http://schemas.microsoft.com/office/drawing/2014/main" id="{72AB8FDA-81E7-861C-70FF-06CC746B04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36642" y="1998131"/>
            <a:ext cx="1766661" cy="1766661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7" name="Graphic 6" descr="Smiling face outline with solid fill">
            <a:extLst>
              <a:ext uri="{FF2B5EF4-FFF2-40B4-BE49-F238E27FC236}">
                <a16:creationId xmlns:a16="http://schemas.microsoft.com/office/drawing/2014/main" id="{E05A8CCB-354D-F5BF-0369-178C741B6E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36642" y="4024539"/>
            <a:ext cx="1766661" cy="1766661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ABD5E8-7020-9F32-8420-FCA9DE1FB5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1869240"/>
              </p:ext>
            </p:extLst>
          </p:nvPr>
        </p:nvGraphicFramePr>
        <p:xfrm>
          <a:off x="3217114" y="1998131"/>
          <a:ext cx="5410153" cy="3793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3" y="685800"/>
            <a:ext cx="7514035" cy="1185333"/>
          </a:xfrm>
        </p:spPr>
        <p:txBody>
          <a:bodyPr>
            <a:normAutofit/>
          </a:bodyPr>
          <a:lstStyle/>
          <a:p>
            <a:r>
              <a:rPr lang="en-GB">
                <a:latin typeface="Amasis MT Pro Black" panose="02040A04050005020304" pitchFamily="18" charset="0"/>
              </a:rPr>
              <a:t>Vision and Mission</a:t>
            </a:r>
          </a:p>
        </p:txBody>
      </p:sp>
      <p:pic>
        <p:nvPicPr>
          <p:cNvPr id="4" name="Graphic 3" descr="Group brainstorm with solid fill">
            <a:extLst>
              <a:ext uri="{FF2B5EF4-FFF2-40B4-BE49-F238E27FC236}">
                <a16:creationId xmlns:a16="http://schemas.microsoft.com/office/drawing/2014/main" id="{ED5D4539-0AC1-89AC-27A5-BFFD4B5AB8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89430" y="2874971"/>
            <a:ext cx="2037837" cy="203783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005B83-C364-5738-09D2-E0BEA5D238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4904854"/>
              </p:ext>
            </p:extLst>
          </p:nvPr>
        </p:nvGraphicFramePr>
        <p:xfrm>
          <a:off x="1113233" y="1998133"/>
          <a:ext cx="5141517" cy="3793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 Rounded MT Bold" panose="020F0704030504030204" pitchFamily="34" charset="0"/>
              </a:rPr>
              <a:t>Legal Format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F6F436-7C22-739F-50FE-B1FE088876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6869097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3" y="685800"/>
            <a:ext cx="7514035" cy="1185333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</a:rPr>
              <a:t>Management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3233" y="1998133"/>
            <a:ext cx="5141517" cy="3793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900">
                <a:latin typeface="Arial Black" panose="020B0A04020102020204" pitchFamily="34" charset="0"/>
              </a:rPr>
              <a:t>Managing Director – Finance &amp; strategy.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900">
                <a:latin typeface="Arial Black" panose="020B0A04020102020204" pitchFamily="34" charset="0"/>
              </a:rPr>
              <a:t>Operations Manager – HR, daily operations, compliance.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900">
                <a:latin typeface="Arial Black" panose="020B0A04020102020204" pitchFamily="34" charset="0"/>
              </a:rPr>
              <a:t>Early Years Coordinator – Curriculum delivery (EYFS).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900">
                <a:latin typeface="Arial Black" panose="020B0A04020102020204" pitchFamily="34" charset="0"/>
              </a:rPr>
              <a:t>Qualified Level 3+ Childcare Practitioners.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900">
                <a:latin typeface="Arial Black" panose="020B0A04020102020204" pitchFamily="34" charset="0"/>
              </a:rPr>
              <a:t>Ongoing staff training and compliance audits.</a:t>
            </a:r>
          </a:p>
        </p:txBody>
      </p:sp>
      <p:pic>
        <p:nvPicPr>
          <p:cNvPr id="9" name="Graphic 8" descr="Management outline">
            <a:extLst>
              <a:ext uri="{FF2B5EF4-FFF2-40B4-BE49-F238E27FC236}">
                <a16:creationId xmlns:a16="http://schemas.microsoft.com/office/drawing/2014/main" id="{A31D399F-D9C2-C3CF-24A8-6E5060F90E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89430" y="2874971"/>
            <a:ext cx="2037837" cy="203783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3" y="685800"/>
            <a:ext cx="7514035" cy="1185333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7030A0"/>
                </a:solidFill>
                <a:latin typeface="Arial Black" panose="020B0A04020102020204" pitchFamily="34" charset="0"/>
              </a:rPr>
              <a:t>PESTLE Analysis Overview</a:t>
            </a:r>
          </a:p>
        </p:txBody>
      </p:sp>
      <p:pic>
        <p:nvPicPr>
          <p:cNvPr id="5" name="Graphic 4" descr="Research with solid fill">
            <a:extLst>
              <a:ext uri="{FF2B5EF4-FFF2-40B4-BE49-F238E27FC236}">
                <a16:creationId xmlns:a16="http://schemas.microsoft.com/office/drawing/2014/main" id="{E32A8A20-6AE7-6548-9191-E734C6DE2D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8230" y="2873559"/>
            <a:ext cx="2040661" cy="2040661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74999" y="1998133"/>
            <a:ext cx="5454651" cy="3793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500" dirty="0">
                <a:latin typeface="Arial Black" panose="020B0A04020102020204" pitchFamily="34" charset="0"/>
              </a:rPr>
              <a:t>Political – Government support (Childcare Act 2006), compliance pressures.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500" dirty="0">
                <a:latin typeface="Arial Black" panose="020B0A04020102020204" pitchFamily="34" charset="0"/>
              </a:rPr>
              <a:t>Economic – £6.5bn sector; inflation and wage growth affect margins.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500" dirty="0">
                <a:latin typeface="Arial Black" panose="020B0A04020102020204" pitchFamily="34" charset="0"/>
              </a:rPr>
              <a:t>Social – 90,000+ children (0–5) in Birmingham; dual-income family growth.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500" dirty="0">
                <a:latin typeface="Arial Black" panose="020B0A04020102020204" pitchFamily="34" charset="0"/>
              </a:rPr>
              <a:t>Technological – Use of digital management software (Family, Bright wheel).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500" dirty="0">
                <a:latin typeface="Arial Black" panose="020B0A04020102020204" pitchFamily="34" charset="0"/>
              </a:rPr>
              <a:t>Legal – Ofsted, Health &amp; Safety Act 1974, GDPR, Safeguarding Acts.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3" y="685800"/>
            <a:ext cx="7514035" cy="1185333"/>
          </a:xfrm>
        </p:spPr>
        <p:txBody>
          <a:bodyPr>
            <a:normAutofit/>
          </a:bodyPr>
          <a:lstStyle/>
          <a:p>
            <a:r>
              <a:rPr lang="en-GB">
                <a:latin typeface="Arial Black" panose="020B0A04020102020204" pitchFamily="34" charset="0"/>
              </a:rPr>
              <a:t>Competitor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3233" y="1998133"/>
            <a:ext cx="5141517" cy="3793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700">
                <a:latin typeface="Arial Black" panose="020B0A04020102020204" pitchFamily="34" charset="0"/>
              </a:rPr>
              <a:t>Cotton Tails Too (Rubery) – Outstanding, CCTV, high staff ratio.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700">
                <a:latin typeface="Arial Black" panose="020B0A04020102020204" pitchFamily="34" charset="0"/>
              </a:rPr>
              <a:t>Banana Moon Edgbaston – Outstanding, strong parent partnership.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700">
                <a:latin typeface="Arial Black" panose="020B0A04020102020204" pitchFamily="34" charset="0"/>
              </a:rPr>
              <a:t>Busy Bears Kings Heath – Outstanding, homely environment.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700">
                <a:latin typeface="Arial Black" panose="020B0A04020102020204" pitchFamily="34" charset="0"/>
              </a:rPr>
              <a:t>Kids Planet Moseley – Child-centred, healthy meals.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700">
                <a:latin typeface="Arial Black" panose="020B0A04020102020204" pitchFamily="34" charset="0"/>
              </a:rPr>
              <a:t>University of Birmingham Day Nurseries – Good, eco-initiatives.</a:t>
            </a:r>
          </a:p>
        </p:txBody>
      </p:sp>
      <p:pic>
        <p:nvPicPr>
          <p:cNvPr id="5" name="Graphic 4" descr="Remote work outline">
            <a:extLst>
              <a:ext uri="{FF2B5EF4-FFF2-40B4-BE49-F238E27FC236}">
                <a16:creationId xmlns:a16="http://schemas.microsoft.com/office/drawing/2014/main" id="{0EE0CBAB-D3C7-3EF1-03ED-EDF03E2C59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89430" y="2874971"/>
            <a:ext cx="2037837" cy="203783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17698" y="-12875"/>
            <a:ext cx="1953297" cy="6890194"/>
            <a:chOff x="2199787" y="-12875"/>
            <a:chExt cx="2679011" cy="6890194"/>
          </a:xfrm>
        </p:grpSpPr>
        <p:sp useBgFill="1">
          <p:nvSpPr>
            <p:cNvPr id="12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3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70459" y="0"/>
            <a:ext cx="1827609" cy="6858001"/>
            <a:chOff x="1320800" y="0"/>
            <a:chExt cx="2436813" cy="6858001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1799" y="685800"/>
            <a:ext cx="5509418" cy="1413933"/>
          </a:xfrm>
        </p:spPr>
        <p:txBody>
          <a:bodyPr>
            <a:normAutofit/>
          </a:bodyPr>
          <a:lstStyle/>
          <a:p>
            <a:r>
              <a:rPr lang="en-GB">
                <a:latin typeface="Arial Black" panose="020B0A04020102020204" pitchFamily="34" charset="0"/>
              </a:rPr>
              <a:t>Competitive Advantage</a:t>
            </a: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83A71B40-2DA2-CF23-D926-D4F671E5F3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348" r="37022" b="-1"/>
          <a:stretch>
            <a:fillRect/>
          </a:stretch>
        </p:blipFill>
        <p:spPr>
          <a:xfrm>
            <a:off x="20" y="10"/>
            <a:ext cx="2594352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2900" y="2048933"/>
            <a:ext cx="5744367" cy="3742267"/>
          </a:xfrm>
        </p:spPr>
        <p:txBody>
          <a:bodyPr>
            <a:normAutofit/>
          </a:bodyPr>
          <a:lstStyle/>
          <a:p>
            <a:endParaRPr lang="en-GB" sz="2200"/>
          </a:p>
          <a:p>
            <a:pPr>
              <a:spcAft>
                <a:spcPts val="600"/>
              </a:spcAft>
            </a:pPr>
            <a:r>
              <a:rPr lang="en-GB" sz="2200">
                <a:latin typeface="Arial Black" panose="020B0A04020102020204" pitchFamily="34" charset="0"/>
              </a:rPr>
              <a:t>Flexible care for working parents.</a:t>
            </a:r>
          </a:p>
          <a:p>
            <a:pPr>
              <a:spcAft>
                <a:spcPts val="600"/>
              </a:spcAft>
            </a:pPr>
            <a:r>
              <a:rPr lang="en-GB" sz="2200">
                <a:latin typeface="Arial Black" panose="020B0A04020102020204" pitchFamily="34" charset="0"/>
              </a:rPr>
              <a:t>Qualified staff (Level 3+).</a:t>
            </a:r>
          </a:p>
          <a:p>
            <a:pPr>
              <a:spcAft>
                <a:spcPts val="600"/>
              </a:spcAft>
            </a:pPr>
            <a:r>
              <a:rPr lang="en-GB" sz="2200">
                <a:latin typeface="Arial Black" panose="020B0A04020102020204" pitchFamily="34" charset="0"/>
              </a:rPr>
              <a:t>Affordable pricing and transparent communication.</a:t>
            </a:r>
          </a:p>
          <a:p>
            <a:pPr>
              <a:spcAft>
                <a:spcPts val="600"/>
              </a:spcAft>
            </a:pPr>
            <a:r>
              <a:rPr lang="en-GB" sz="2200">
                <a:latin typeface="Arial Black" panose="020B0A04020102020204" pitchFamily="34" charset="0"/>
              </a:rPr>
              <a:t>Strong community partnerships.</a:t>
            </a:r>
          </a:p>
          <a:p>
            <a:pPr>
              <a:spcAft>
                <a:spcPts val="600"/>
              </a:spcAft>
            </a:pPr>
            <a:r>
              <a:rPr lang="en-GB" sz="2200">
                <a:latin typeface="Arial Black" panose="020B0A04020102020204" pitchFamily="34" charset="0"/>
              </a:rPr>
              <a:t>Sustainability and eco-friendly practices.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8910" y="1066800"/>
            <a:ext cx="6684168" cy="1185333"/>
          </a:xfrm>
        </p:spPr>
        <p:txBody>
          <a:bodyPr>
            <a:normAutofit/>
          </a:bodyPr>
          <a:lstStyle/>
          <a:p>
            <a:br>
              <a:rPr lang="en-GB" sz="3200" dirty="0">
                <a:solidFill>
                  <a:srgbClr val="7030A0"/>
                </a:solidFill>
                <a:latin typeface="Arial Black" panose="020B0A04020102020204" pitchFamily="34" charset="0"/>
              </a:rPr>
            </a:br>
            <a:r>
              <a:rPr lang="en-GB" sz="3200" dirty="0">
                <a:solidFill>
                  <a:srgbClr val="7030A0"/>
                </a:solidFill>
                <a:latin typeface="Arial Black" panose="020B0A04020102020204" pitchFamily="34" charset="0"/>
              </a:rPr>
              <a:t>Marketing Strategies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74999" y="1998133"/>
            <a:ext cx="5454651" cy="3793067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endParaRPr lang="en-GB" sz="19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900" dirty="0">
                <a:latin typeface="Arial Black" panose="020B0A04020102020204" pitchFamily="34" charset="0"/>
              </a:rPr>
              <a:t>Digital marketing via Facebook, Instagram,</a:t>
            </a:r>
          </a:p>
          <a:p>
            <a:pPr marL="0" indent="0">
              <a:lnSpc>
                <a:spcPct val="90000"/>
              </a:lnSpc>
              <a:spcAft>
                <a:spcPts val="600"/>
              </a:spcAft>
              <a:buNone/>
            </a:pPr>
            <a:r>
              <a:rPr lang="en-GB" sz="1900" dirty="0">
                <a:latin typeface="Arial Black" panose="020B0A04020102020204" pitchFamily="34" charset="0"/>
              </a:rPr>
              <a:t>     Google Ads.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900" dirty="0">
                <a:latin typeface="Arial Black" panose="020B0A04020102020204" pitchFamily="34" charset="0"/>
              </a:rPr>
              <a:t>SEO-optimised website with reviews and</a:t>
            </a:r>
          </a:p>
          <a:p>
            <a:pPr marL="0" indent="0">
              <a:lnSpc>
                <a:spcPct val="90000"/>
              </a:lnSpc>
              <a:spcAft>
                <a:spcPts val="600"/>
              </a:spcAft>
              <a:buNone/>
            </a:pPr>
            <a:r>
              <a:rPr lang="en-GB" sz="1900" dirty="0">
                <a:latin typeface="Arial Black" panose="020B0A04020102020204" pitchFamily="34" charset="0"/>
              </a:rPr>
              <a:t>     virtual tours.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900" dirty="0">
                <a:latin typeface="Arial Black" panose="020B0A04020102020204" pitchFamily="34" charset="0"/>
              </a:rPr>
              <a:t>Community partnerships with local schools and health centres.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900" dirty="0">
                <a:latin typeface="Arial Black" panose="020B0A04020102020204" pitchFamily="34" charset="0"/>
              </a:rPr>
              <a:t>Participation in parenting fairs and family events.</a:t>
            </a:r>
            <a:endParaRPr lang="en-GB" sz="19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900" dirty="0">
                <a:latin typeface="Arial Black" panose="020B0A04020102020204" pitchFamily="34" charset="0"/>
              </a:rPr>
              <a:t>Referral and loyalty programs (sibling discounts).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900" dirty="0">
                <a:latin typeface="Arial Black" panose="020B0A04020102020204" pitchFamily="34" charset="0"/>
              </a:rPr>
              <a:t>Public relations: promote positive reviews and Ofsted rating.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900" dirty="0">
                <a:latin typeface="Arial Black" panose="020B0A04020102020204" pitchFamily="34" charset="0"/>
              </a:rPr>
              <a:t>Parent communication via newsletters and apps.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300" dirty="0">
              <a:latin typeface="Arial Black" panose="020B0A040201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296EA-A437-A2BF-6A68-7CE217605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570" y="1"/>
            <a:ext cx="7704667" cy="158877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/>
                </a:solidFill>
                <a:latin typeface="Amasis MT Pro Black" panose="02040A04050005020304" pitchFamily="18" charset="0"/>
              </a:rPr>
              <a:t>MARKETING  STRETGIES</a:t>
            </a:r>
            <a:br>
              <a:rPr lang="en-GB" sz="3200" dirty="0">
                <a:solidFill>
                  <a:schemeClr val="accent1"/>
                </a:solidFill>
                <a:latin typeface="Amasis MT Pro Black" panose="02040A04050005020304" pitchFamily="18" charset="0"/>
              </a:rPr>
            </a:br>
            <a:r>
              <a:rPr lang="en-GB" sz="3200" dirty="0">
                <a:solidFill>
                  <a:schemeClr val="accent1"/>
                </a:solidFill>
                <a:latin typeface="Amasis MT Pro Black" panose="02040A04050005020304" pitchFamily="18" charset="0"/>
              </a:rPr>
              <a:t>AND SEGMENTATION</a:t>
            </a:r>
          </a:p>
        </p:txBody>
      </p:sp>
      <p:graphicFrame>
        <p:nvGraphicFramePr>
          <p:cNvPr id="10" name="Content Placeholder 6">
            <a:extLst>
              <a:ext uri="{FF2B5EF4-FFF2-40B4-BE49-F238E27FC236}">
                <a16:creationId xmlns:a16="http://schemas.microsoft.com/office/drawing/2014/main" id="{5A943A08-FCDF-65BC-9117-F96D9F60F70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39993306"/>
              </p:ext>
            </p:extLst>
          </p:nvPr>
        </p:nvGraphicFramePr>
        <p:xfrm>
          <a:off x="4823385" y="1794510"/>
          <a:ext cx="3852080" cy="4585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D8E0B34-784A-18FC-E8FC-4BE762A7F6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2663" y="1257300"/>
            <a:ext cx="3740150" cy="4778375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endParaRPr lang="en-GB" sz="19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100" dirty="0">
                <a:latin typeface="Amasis MT Pro Black" panose="02040A04050005020304" pitchFamily="18" charset="0"/>
              </a:rPr>
              <a:t>Digital marketing via Facebook, Instagram,</a:t>
            </a:r>
          </a:p>
          <a:p>
            <a:pPr marL="0" indent="0">
              <a:lnSpc>
                <a:spcPct val="90000"/>
              </a:lnSpc>
              <a:spcAft>
                <a:spcPts val="600"/>
              </a:spcAft>
              <a:buNone/>
            </a:pPr>
            <a:r>
              <a:rPr lang="en-GB" sz="2100" dirty="0">
                <a:latin typeface="Amasis MT Pro Black" panose="02040A04050005020304" pitchFamily="18" charset="0"/>
              </a:rPr>
              <a:t>     Google Ads.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100" dirty="0">
                <a:latin typeface="Amasis MT Pro Black" panose="02040A04050005020304" pitchFamily="18" charset="0"/>
              </a:rPr>
              <a:t>SEO-optimised website with reviews and</a:t>
            </a:r>
          </a:p>
          <a:p>
            <a:pPr marL="0" indent="0">
              <a:lnSpc>
                <a:spcPct val="90000"/>
              </a:lnSpc>
              <a:spcAft>
                <a:spcPts val="600"/>
              </a:spcAft>
              <a:buNone/>
            </a:pPr>
            <a:r>
              <a:rPr lang="en-GB" sz="2100" dirty="0">
                <a:latin typeface="Amasis MT Pro Black" panose="02040A04050005020304" pitchFamily="18" charset="0"/>
              </a:rPr>
              <a:t>     virtual tours.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100" dirty="0">
                <a:latin typeface="Amasis MT Pro Black" panose="02040A04050005020304" pitchFamily="18" charset="0"/>
              </a:rPr>
              <a:t>Community partnerships with local schools and health centres.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100" dirty="0">
                <a:latin typeface="Amasis MT Pro Black" panose="02040A04050005020304" pitchFamily="18" charset="0"/>
              </a:rPr>
              <a:t>Participation in parenting fairs and family events.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100" dirty="0">
                <a:latin typeface="Amasis MT Pro Black" panose="02040A04050005020304" pitchFamily="18" charset="0"/>
              </a:rPr>
              <a:t>Referral and loyalty programs (sibling discounts).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100" dirty="0">
                <a:latin typeface="Amasis MT Pro Black" panose="02040A04050005020304" pitchFamily="18" charset="0"/>
              </a:rPr>
              <a:t>Public relations: promote positive reviews and Ofsted rating.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100" dirty="0">
                <a:latin typeface="Amasis MT Pro Black" panose="02040A04050005020304" pitchFamily="18" charset="0"/>
              </a:rPr>
              <a:t>Parent communication via newsletters and apps.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3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47400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3" y="685800"/>
            <a:ext cx="7514035" cy="1185333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7030A0"/>
                </a:solidFill>
                <a:latin typeface="Amasis MT Pro Black" panose="02040A04050005020304" pitchFamily="18" charset="0"/>
              </a:rPr>
              <a:t>Funding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3233" y="1998133"/>
            <a:ext cx="5141517" cy="3793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>
                <a:latin typeface="Arial Black" panose="020B0A04020102020204" pitchFamily="34" charset="0"/>
              </a:rPr>
              <a:t>Total required: £105,000 (Start-Up Loan £100,000 + £5,000 personal investment).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>
                <a:latin typeface="Arial Black" panose="020B0A04020102020204" pitchFamily="34" charset="0"/>
              </a:rPr>
              <a:t>Covers licensing, equipment, staffing, and marketing costs.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>
                <a:latin typeface="Arial Black" panose="020B0A04020102020204" pitchFamily="34" charset="0"/>
              </a:rPr>
              <a:t>Includes six-month contingency fund for operational stability.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>
                <a:latin typeface="Arial Black" panose="020B0A04020102020204" pitchFamily="34" charset="0"/>
              </a:rPr>
              <a:t>Ensures compliance with EYFS and Ofsted regulations.</a:t>
            </a:r>
          </a:p>
        </p:txBody>
      </p:sp>
      <p:pic>
        <p:nvPicPr>
          <p:cNvPr id="5" name="Graphic 4" descr="Loan with solid fill">
            <a:extLst>
              <a:ext uri="{FF2B5EF4-FFF2-40B4-BE49-F238E27FC236}">
                <a16:creationId xmlns:a16="http://schemas.microsoft.com/office/drawing/2014/main" id="{18BE7BE0-12F1-5303-2A1B-2639DB32A8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89430" y="2874971"/>
            <a:ext cx="2037837" cy="203783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3" y="685800"/>
            <a:ext cx="7514035" cy="118533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latin typeface="Arial Black" panose="020B0A04020102020204" pitchFamily="34" charset="0"/>
              </a:rPr>
              <a:t>Start-up Expenses </a:t>
            </a:r>
            <a:br>
              <a:rPr lang="en-GB" sz="3700">
                <a:latin typeface="Arial Black" panose="020B0A04020102020204" pitchFamily="34" charset="0"/>
              </a:rPr>
            </a:br>
            <a:r>
              <a:rPr lang="en-GB" sz="3700">
                <a:latin typeface="Arial Black" panose="020B0A04020102020204" pitchFamily="34" charset="0"/>
              </a:rPr>
              <a:t>(Month 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3233" y="1998133"/>
            <a:ext cx="5141517" cy="3793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>
                <a:latin typeface="Arial Black" panose="020B0A04020102020204" pitchFamily="34" charset="0"/>
              </a:rPr>
              <a:t>Staff wages – £7,000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>
                <a:latin typeface="Arial Black" panose="020B0A04020102020204" pitchFamily="34" charset="0"/>
              </a:rPr>
              <a:t>Rent – £2,200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>
                <a:latin typeface="Arial Black" panose="020B0A04020102020204" pitchFamily="34" charset="0"/>
              </a:rPr>
              <a:t>Equipment – £3,000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>
                <a:latin typeface="Arial Black" panose="020B0A04020102020204" pitchFamily="34" charset="0"/>
              </a:rPr>
              <a:t>Insurance – £180 | Utilities – £250 | Marketing – £500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>
                <a:latin typeface="Arial Black" panose="020B0A04020102020204" pitchFamily="34" charset="0"/>
              </a:rPr>
              <a:t>Professional fees – £400 | Other costs – £3,720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>
                <a:latin typeface="Arial Black" panose="020B0A04020102020204" pitchFamily="34" charset="0"/>
              </a:rPr>
              <a:t>Total Outflows: £17,250 | Net Cash Flow: £14,250</a:t>
            </a:r>
          </a:p>
        </p:txBody>
      </p:sp>
      <p:pic>
        <p:nvPicPr>
          <p:cNvPr id="5" name="Graphic 4" descr="Soundwave with solid fill">
            <a:extLst>
              <a:ext uri="{FF2B5EF4-FFF2-40B4-BE49-F238E27FC236}">
                <a16:creationId xmlns:a16="http://schemas.microsoft.com/office/drawing/2014/main" id="{92931212-B725-E2F3-CFDC-360857A58A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89430" y="2874971"/>
            <a:ext cx="2037837" cy="203783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 sz="2500">
                <a:solidFill>
                  <a:srgbClr val="FFFFFF"/>
                </a:solidFill>
                <a:latin typeface="Amasis MT Pro Black" panose="02040A04050005020304" pitchFamily="18" charset="0"/>
              </a:rPr>
              <a:t>Conclusion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D434EB-EFDE-24FA-8263-907B03AB5E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8112186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 descr="A close-up of several blue paper&#10;&#10;Description automatically generated">
            <a:extLst>
              <a:ext uri="{FF2B5EF4-FFF2-40B4-BE49-F238E27FC236}">
                <a16:creationId xmlns:a16="http://schemas.microsoft.com/office/drawing/2014/main" id="{FF2CD2E3-37C9-7E79-6287-A6C7ABBDD2E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l="11000" r="-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693" y="624110"/>
            <a:ext cx="6683766" cy="128089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7030A0"/>
                </a:solidFill>
                <a:latin typeface="Amasis MT Pro Black" panose="02040A04050005020304" pitchFamily="18" charset="0"/>
              </a:rPr>
              <a:t>References</a:t>
            </a:r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66C0E75D-9383-153E-CE67-2CC25A8907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5464079"/>
              </p:ext>
            </p:extLst>
          </p:nvPr>
        </p:nvGraphicFramePr>
        <p:xfrm>
          <a:off x="1941909" y="2133600"/>
          <a:ext cx="6686550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7af613744cd09002d59ef7c71c91e93c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36af7db1775820113f540f1895688c33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8C5464CA-8349-40D4-B846-60CF7A0A64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F7D1A8E-0B7C-4EC0-9C9B-C6DC51A01C7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35141CA-AA9C-419D-84D9-B5BFAA4EB039}">
  <ds:schemaRefs>
    <ds:schemaRef ds:uri="http://schemas.microsoft.com/office/2006/documentManagement/types"/>
    <ds:schemaRef ds:uri="http://www.w3.org/XML/1998/namespace"/>
    <ds:schemaRef ds:uri="http://schemas.microsoft.com/office/2006/metadata/properties"/>
    <ds:schemaRef ds:uri="ccfc14db-0f45-423b-b2f5-752f8f8a0ada"/>
    <ds:schemaRef ds:uri="http://purl.org/dc/elements/1.1/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1173</TotalTime>
  <Words>742</Words>
  <Application>Microsoft Office PowerPoint</Application>
  <PresentationFormat>On-screen Show (4:3)</PresentationFormat>
  <Paragraphs>102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Aharoni</vt:lpstr>
      <vt:lpstr>Amasis MT Pro Black</vt:lpstr>
      <vt:lpstr>Aptos Black</vt:lpstr>
      <vt:lpstr>Arial</vt:lpstr>
      <vt:lpstr>Arial Black</vt:lpstr>
      <vt:lpstr>Arial Rounded MT Bold</vt:lpstr>
      <vt:lpstr>Corbel</vt:lpstr>
      <vt:lpstr>Parallax</vt:lpstr>
      <vt:lpstr>PowerPoint Presentation</vt:lpstr>
      <vt:lpstr>Introduction</vt:lpstr>
      <vt:lpstr>Vision and Mission</vt:lpstr>
      <vt:lpstr>Legal Format</vt:lpstr>
      <vt:lpstr>Management Structure</vt:lpstr>
      <vt:lpstr>PESTLE Analysis Overview</vt:lpstr>
      <vt:lpstr>Competitor Analysis</vt:lpstr>
      <vt:lpstr>Competitive Advantage</vt:lpstr>
      <vt:lpstr> Marketing Strategies </vt:lpstr>
      <vt:lpstr>MARKETING  STRETGIES AND SEGMENTATION</vt:lpstr>
      <vt:lpstr>Funding Requirements</vt:lpstr>
      <vt:lpstr>Start-up Expenses  (Month 1)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sheeno younis</dc:creator>
  <cp:keywords/>
  <dc:description>generated using python-pptx</dc:description>
  <cp:lastModifiedBy>3722</cp:lastModifiedBy>
  <cp:revision>9</cp:revision>
  <dcterms:created xsi:type="dcterms:W3CDTF">2013-01-27T09:14:16Z</dcterms:created>
  <dcterms:modified xsi:type="dcterms:W3CDTF">2025-11-04T21:39:50Z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