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74194" autoAdjust="0"/>
  </p:normalViewPr>
  <p:slideViewPr>
    <p:cSldViewPr>
      <p:cViewPr varScale="1">
        <p:scale>
          <a:sx n="63" d="100"/>
          <a:sy n="63" d="100"/>
        </p:scale>
        <p:origin x="1380" y="5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3A4AE7B-AF6D-4A14-B60B-FACD75C5DC43}" type="datetimeFigureOut">
              <a:rPr lang="en-US" smtClean="0"/>
              <a:pPr/>
              <a:t>4/2/2023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184229B-2A17-4008-8AF5-1EABD28FFC88}" type="slidenum">
              <a:rPr lang="en-US" smtClean="0"/>
              <a:pPr/>
              <a:t>‹#›</a:t>
            </a:fld>
            <a:endParaRPr lang="en-US"/>
          </a:p>
        </p:txBody>
      </p:sp>
    </p:spTree>
    <p:extLst>
      <p:ext uri="{BB962C8B-B14F-4D97-AF65-F5344CB8AC3E}">
        <p14:creationId xmlns:p14="http://schemas.microsoft.com/office/powerpoint/2010/main" val="33943077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7184229B-2A17-4008-8AF5-1EABD28FFC88}"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On the other hand, psychopathology is regarded as the study of behaviour, experiences as well as abnormal cognition which is different from social norms. The study will discuss the mental disorder which is an emotionally unstable personality disorder (EUPD) in detail. Symptoms of these issues will also be included in the study along with the contemporary support and treatments. Past and present services related to this disorder along with the statistics will be highlighted. The study will also include the available treatment for this disorder in the economy.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184229B-2A17-4008-8AF5-1EABD28FFC88}"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Besides that, changes in mood and impulsive behaviour among individuals can be reflected due to EUPD. The reason behind this disorder is the different interactions between genetic factors along with adverse life events. Usually, abnormalities in the front limbic networks are the reasons for the disorder among individuals. People can start feeling emptiness in their life due to this personality disorder. This is also associated with a lack of identity and unstable mood and relationships. Moreover, individuals have the fear of abandonment and dangerous impulsive behaviour with respect to this disorder. In the UK, the prevalence of borderline personality disorder among individuals can vary from 0.7% to 2% in the general population. Besides that, it is present in 20% of inpatients in psychiatric wards (nice, 2023). Moreover, 10 to 30% of outpatients are also suffering from a similar mental disorder. Among these percentages, most of the individuals are women. This can lead to self-harm among individuals as well. The rapid fluctuation from periods to confidence is the usual pattern of this disorder. Most of the time, it has been reflected that the individuals suffering from this order are prone towards suicide. The individual starts to have hallucinations and delusions as major symptoms of this disorder (Tidy, 2022).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184229B-2A17-4008-8AF5-1EABD28FFC88}"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kern="1200" dirty="0">
                <a:solidFill>
                  <a:schemeClr val="tx1"/>
                </a:solidFill>
                <a:latin typeface="+mn-lt"/>
                <a:ea typeface="+mn-ea"/>
                <a:cs typeface="+mn-cs"/>
              </a:rPr>
              <a:t>There are usually two types of EUPD and they can be regarded as impulsive and borderline type. An impulsive type personality disorder is related to the instability of emotions as well as the absence of impulse control. Threatening behaviour becomes common for individuals who are having an impulsive type of disorder. Sometimes it is related to the outburst of violence with respect to criticism by others. Impulsive type can be regarded in two ways which are aggressive and explosive. On the other hand, borderline type of personality disorder is where individuals are having emotional instability. Unclear self-images and aims of individuals are common due to borderline type of personality disorder (Tidy, 2022). Chronic feelings of Emptiness are common in case of the borderline type of personality disorder. This is also related to unstable relationships which can cause emotional crises. This will result in a series of suicidal threats as well as acts of self-harm.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Common signs and symptoms of EUPD can be regarded as impulsivity and mood swings among individuals. Patients suffering from this disorder can get overwhelming fear of abandonment. Besides that, extreme anxiety and irritability can come with this disorder among people. Anger issues, suicidal thoughts and self-harm are common symptoms of the situation (Parsonage, 2022). It is also related to paranoia as well as being suspicious of other people. Besides that, individuals can get thought of as feeling empty and worthless. Individuals suffering from EUPD are unable to develop strong relationships with people. This will result in unstable and shallow relationships. Rapid changes in opinions among these people can be reflected due to this disorder. Sometimes, people can have feelings of dissociation due to the impact of this disorder.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184229B-2A17-4008-8AF5-1EABD28FFC88}"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sz="1200" kern="1200" dirty="0">
                <a:solidFill>
                  <a:schemeClr val="tx1"/>
                </a:solidFill>
                <a:latin typeface="+mn-lt"/>
                <a:ea typeface="+mn-ea"/>
                <a:cs typeface="+mn-cs"/>
              </a:rPr>
              <a:t>Besides that, reduction in impulsiveness and managing emotions for people will be possible through the help of psychotherapy. Improvement of relationships among people is reflected in this scenario. Different types of psychotherapy can be adapted for the improvement of the condition of the patient. Dialectical behaviour therapy is a method of including group as well as individual therapies that are designed to treat borderline personality disorder. Skill-based approaches are used in accordance to teach individuals to manage their emotions. Improvement of relationships as well as tolerating distress will be possible with the help of this therapy. Schema-focused therapy can be regarded as a method of therapy that can be done individually or in a group (</a:t>
            </a:r>
            <a:r>
              <a:rPr lang="en-GB" sz="1200" kern="1200" dirty="0" err="1">
                <a:solidFill>
                  <a:schemeClr val="tx1"/>
                </a:solidFill>
                <a:latin typeface="+mn-lt"/>
                <a:ea typeface="+mn-ea"/>
                <a:cs typeface="+mn-cs"/>
              </a:rPr>
              <a:t>Mayoclinic</a:t>
            </a:r>
            <a:r>
              <a:rPr lang="en-GB" sz="1200" kern="1200" dirty="0">
                <a:solidFill>
                  <a:schemeClr val="tx1"/>
                </a:solidFill>
                <a:latin typeface="+mn-lt"/>
                <a:ea typeface="+mn-ea"/>
                <a:cs typeface="+mn-cs"/>
              </a:rPr>
              <a:t>, 2023). Identifying the needs of the patients is possible through the help of this therapy and this will be beneficial to understand negative life patterns. Surviving these disorders will be possible in accordance with this type of therapy. Individuals who are hard in different ways can be treated based on this therapy. Individual needs are being met in a healthy manner for the adaptation of positive life patterns in this therapy.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184229B-2A17-4008-8AF5-1EABD28FFC88}"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This will be beneficial for the improvement of the relationship between the patient and the therapist (</a:t>
            </a:r>
            <a:r>
              <a:rPr lang="en-GB" sz="1200" kern="1200" dirty="0" err="1">
                <a:solidFill>
                  <a:schemeClr val="tx1"/>
                </a:solidFill>
                <a:latin typeface="+mn-lt"/>
                <a:ea typeface="+mn-ea"/>
                <a:cs typeface="+mn-cs"/>
              </a:rPr>
              <a:t>Mayoclinic</a:t>
            </a:r>
            <a:r>
              <a:rPr lang="en-GB" sz="1200" kern="1200" dirty="0">
                <a:solidFill>
                  <a:schemeClr val="tx1"/>
                </a:solidFill>
                <a:latin typeface="+mn-lt"/>
                <a:ea typeface="+mn-ea"/>
                <a:cs typeface="+mn-cs"/>
              </a:rPr>
              <a:t>, 2023). Adaptation of the insights can be applied in ongoing situations with the help of psychotherapy. Good psychiatric management is also used for the case of borderline personality disorder. A therapist can help the patient to understand the emotionally difficult movements by considering their feelings. Medications and inclusion of groups and family members are required in this therapy to help the patient. There is no particular type of medication that can help in treating personality disorders. However, certain medications can be utilised in the treatment of the symptoms of personality disorders such as depression, anxiety, impulsiveness and aggression. Antidepressants, mood-stabilizing drugs and anti-psychotics can be used to cure the symptoms of personality disorder.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184229B-2A17-4008-8AF5-1EABD28FFC88}"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sz="1200" kern="1200" dirty="0">
                <a:solidFill>
                  <a:schemeClr val="tx1"/>
                </a:solidFill>
                <a:latin typeface="+mn-lt"/>
                <a:ea typeface="+mn-ea"/>
                <a:cs typeface="+mn-cs"/>
              </a:rPr>
              <a:t>Psychoanalytic psychotherapy was the major treatment that was being used during the previous time for the treatment of this mental disorder among patients. This was regarded as the pernicious motive of the patient group at that time. Among the academic psychiatrist, borderline personality disorder has become a major topic for the improvement of treatment. Different research was conducted to understand the symptoms and to enhance the treatment of the same. The research has found that borderline personality disorder was not related to depression or schizophrenia. Due to childhood abuse among individuals, it was common to get affected by personality disorders among patients. Besides that, negative gender biases have become a reason for the disorder among women. Clinicians have started to change their opinion about the treatment of this disorder. According to them, patients suffering from this disorder need therapy and continuous treatment.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latin typeface="+mn-lt"/>
                <a:ea typeface="+mn-ea"/>
                <a:cs typeface="+mn-cs"/>
              </a:rPr>
              <a:t>Mentalization</a:t>
            </a:r>
            <a:r>
              <a:rPr lang="en-GB" sz="1200" kern="1200" dirty="0">
                <a:solidFill>
                  <a:schemeClr val="tx1"/>
                </a:solidFill>
                <a:latin typeface="+mn-lt"/>
                <a:ea typeface="+mn-ea"/>
                <a:cs typeface="+mn-cs"/>
              </a:rPr>
              <a:t>-based therapy is another type of talk therapy helping individuals to identify their thoughts and feelings at any moment. The creation of alternative perspectives is possible through the help of the adaptation of this therapy. Individuals are being to learn and think before reacting to any situation in this therapy. System training for emotional predictability and problem-solving can also be adopted in the situation for the treatment of borderline personality disorder. This is usually a 20 weeks treatment which can help the individuals to work in groups and to incorporate their family members as well as friends. All of them are included during the treatment procedure to help the individual to get over his thoughts, emotions and beliefs (NHS, 2021). This is used with other types of therapies for the treatment of borderline personality disorder.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Recognition of borderline personality disorder and treatment of the same has been possible through the help of the therapist. Besides that, problematic parent and child interactions have become a part of this therapy to improve the mental condition of the patients. On the other hand, clinicians started to understand what are the needs of the patients and what must be included during the therapies. Patient-therapist collaboration must become a part of the treatment. Family involvement in psycho-education is needed to cure patients of this type of disorder (</a:t>
            </a:r>
            <a:r>
              <a:rPr lang="en-GB" sz="1200" kern="1200" dirty="0" err="1">
                <a:solidFill>
                  <a:schemeClr val="tx1"/>
                </a:solidFill>
                <a:latin typeface="+mn-lt"/>
                <a:ea typeface="+mn-ea"/>
                <a:cs typeface="+mn-cs"/>
              </a:rPr>
              <a:t>Grenyer</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2019). Medication will be needed to treat the symptoms of this mental disorder. This is how time has changed the treatment of personality disorder however; there are still stigmas about borderline personality disorder. Health professionals need to avoid working with this type of stigma. On the other hand, a lack of awareness and Research can still be encountered with respect to this type of mental disorder in the economy.</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184229B-2A17-4008-8AF5-1EABD28FFC88}"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According to surveys, there are 1.6% of the general population is suffering from a borderline personality disorder (Chapman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2022). Besides that, there is nearly 20% of the inpatient psychiatric population with this type of disorder. On the other hand, the rate of obsessive-compulsive personality disorder among individuals is around 5% of the general population (Chapman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2022).</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Nearly 75% of patients are women who are suffering from borderline personality disorder. On the other hand, women are more likely to seek help regarding the treatment of this mental disorder rather than men in the economy. It is high in the population in England and Wales. Moreover, prisoners are also suffering from this mental disorder. Borderline personality disorder has been found among 23% of male remand prisoners and 14% of sentenced male prisoners. Besides that, 20% of female prisoners are also suffering from a similar type of disorder (nice, 2023).</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184229B-2A17-4008-8AF5-1EABD28FFC88}"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kern="1200" dirty="0">
                <a:solidFill>
                  <a:schemeClr val="tx1"/>
                </a:solidFill>
                <a:latin typeface="+mn-lt"/>
                <a:ea typeface="+mn-ea"/>
                <a:cs typeface="+mn-cs"/>
              </a:rPr>
              <a:t>Handling difficulties on their own will be possible for the patients through the help of the achievement of therapy. Stress management tools are being taught to the patients based on this therapy (Mental Health General, 2022). This can help the patients to become calm in different situations. Besides that, it has been reflected that there is a low dropout rate in this therapy rather than in other treatments hence it can be regarded as highly effective. Moreover, the therapy is intensive for the patients which can achieve quick results. However, patients need commitment towards the achievement of this therapy and to improve their situation. Lifestyle changes of patients will also become a part with respect to this treatment of mental disorders. Sometimes, this therapy can become traumatic as it will bring a fast incidence of the patient.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Transference-focused psychotherapy has the benefit of the engagement of the therapist with the person and his treatment. This is also beneficial as it is a structured method with clear rules. Patients can be continuously healthy to engage with the outside world rather than isolating themselves. Besides that, individuals can be taught about the good and bad things. Group therapy as well as emergency service is included in this type of therapy. However, this does not focus on the past incidents among the individuals which can be the reason for limiting the exploration of past abuse and managing the same (</a:t>
            </a:r>
            <a:r>
              <a:rPr lang="en-GB" sz="1200" kern="1200" dirty="0" err="1">
                <a:solidFill>
                  <a:schemeClr val="tx1"/>
                </a:solidFill>
                <a:latin typeface="+mn-lt"/>
                <a:ea typeface="+mn-ea"/>
                <a:cs typeface="+mn-cs"/>
              </a:rPr>
              <a:t>Hersh</a:t>
            </a:r>
            <a:r>
              <a:rPr lang="en-GB" sz="1200" kern="1200" dirty="0">
                <a:solidFill>
                  <a:schemeClr val="tx1"/>
                </a:solidFill>
                <a:latin typeface="+mn-lt"/>
                <a:ea typeface="+mn-ea"/>
                <a:cs typeface="+mn-cs"/>
              </a:rPr>
              <a:t>, 2021). Other issues related to borderline personality disorder cannot be treated through the help of this therapy hence individuals will be required to take other treatments as well. </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Mentalization</a:t>
            </a:r>
            <a:r>
              <a:rPr lang="en-GB" sz="1200" kern="1200" dirty="0">
                <a:solidFill>
                  <a:schemeClr val="tx1"/>
                </a:solidFill>
                <a:latin typeface="+mn-lt"/>
                <a:ea typeface="+mn-ea"/>
                <a:cs typeface="+mn-cs"/>
              </a:rPr>
              <a:t>-based therapy can be adapted for the treatment of individuals suffering from borderline personality disorder.  The benefits of using this therapy can be regarded as helping everyone who is included in the patient circle. This not only enhances the mental health of the patients but is responsible for improving the relationships and friendships of the patient with other individuals. As it is group therapy hence the patient can get relevant knowledge from others about this mental condition. Moreover, patients will think that they are not alone in this situation and there are other individuals who are making their way towards the treatment. Multiple conditions associated with the personality disorder can be treated through the help of </a:t>
            </a:r>
            <a:r>
              <a:rPr lang="en-GB" sz="1200" kern="1200" dirty="0" err="1">
                <a:solidFill>
                  <a:schemeClr val="tx1"/>
                </a:solidFill>
                <a:latin typeface="+mn-lt"/>
                <a:ea typeface="+mn-ea"/>
                <a:cs typeface="+mn-cs"/>
              </a:rPr>
              <a:t>mentalization</a:t>
            </a:r>
            <a:r>
              <a:rPr lang="en-GB" sz="1200" kern="1200" dirty="0">
                <a:solidFill>
                  <a:schemeClr val="tx1"/>
                </a:solidFill>
                <a:latin typeface="+mn-lt"/>
                <a:ea typeface="+mn-ea"/>
                <a:cs typeface="+mn-cs"/>
              </a:rPr>
              <a:t>-based therapy. This is responsible for treating the condition of eating disorders as well as depression among individuals. The past and present conditions of the individual are taken into account by the clinician. Thereafter, changes in the thought process of the patients will be possible through the help of this type of treatment. This therapy can provide long-term benefits to individuals. On the other hand, a challenge related to </a:t>
            </a:r>
            <a:r>
              <a:rPr lang="en-GB" sz="1200" kern="1200" dirty="0" err="1">
                <a:solidFill>
                  <a:schemeClr val="tx1"/>
                </a:solidFill>
                <a:latin typeface="+mn-lt"/>
                <a:ea typeface="+mn-ea"/>
                <a:cs typeface="+mn-cs"/>
              </a:rPr>
              <a:t>mentalization</a:t>
            </a:r>
            <a:r>
              <a:rPr lang="en-GB" sz="1200" kern="1200" dirty="0">
                <a:solidFill>
                  <a:schemeClr val="tx1"/>
                </a:solidFill>
                <a:latin typeface="+mn-lt"/>
                <a:ea typeface="+mn-ea"/>
                <a:cs typeface="+mn-cs"/>
              </a:rPr>
              <a:t>-based therapy is that it can take a long time for patients to recover from the condition. It will take nearly 1 to 2 years which is not guaranteed by the clinician as well (Mental Health General, 2022). Besides that, clinicians will need to face difficulties towards making changes in the lifestyle of individuals. Sometimes, the therapy can become too intensive for the patients which can deteriorate their mental health.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184229B-2A17-4008-8AF5-1EABD28FFC88}"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kern="1200" dirty="0">
                <a:solidFill>
                  <a:schemeClr val="tx1"/>
                </a:solidFill>
                <a:latin typeface="+mn-lt"/>
                <a:ea typeface="+mn-ea"/>
                <a:cs typeface="+mn-cs"/>
              </a:rPr>
              <a:t>However, according to the AWIA code of practice, clinicians need to include the individual during the intervention of the mental disorder (</a:t>
            </a:r>
            <a:r>
              <a:rPr lang="en-GB" sz="1200" kern="1200" dirty="0" err="1">
                <a:solidFill>
                  <a:schemeClr val="tx1"/>
                </a:solidFill>
                <a:latin typeface="+mn-lt"/>
                <a:ea typeface="+mn-ea"/>
                <a:cs typeface="+mn-cs"/>
              </a:rPr>
              <a:t>gov</a:t>
            </a:r>
            <a:r>
              <a:rPr lang="en-GB" sz="1200" kern="1200" dirty="0">
                <a:solidFill>
                  <a:schemeClr val="tx1"/>
                </a:solidFill>
                <a:latin typeface="+mn-lt"/>
                <a:ea typeface="+mn-ea"/>
                <a:cs typeface="+mn-cs"/>
              </a:rPr>
              <a:t>, 2023). The present and past wishes of the adult must be considered during the treatment. Consultation with the guardian, as well as family members, will be required as per this provision in the economy.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Psychiatrists are the professional support required by individuals suffering from a borderline personality disorder. They are medical doctors who are experts in Mental Health and specialist in the diagnosis of mental health problems such as mental disorders. Patients with borderline personality disorder are entitled to receive treatment for their mental condition like other illnesses. Besides that, professionals need to show respect as well as compassion towards the patients for their treatment. According to Mental Health Act 2007, treatment among the people who are suffering with serious mental health disorders must be treated. However, issues with this legislation are that sometimes it can be without the consent of the patient. On the other hand, it has been noticed that many of the psychiatric wards are overcrowded. </a:t>
            </a:r>
            <a:r>
              <a:rPr lang="en-US" sz="1200" kern="1200" dirty="0">
                <a:solidFill>
                  <a:schemeClr val="tx1"/>
                </a:solidFill>
                <a:latin typeface="+mn-lt"/>
                <a:ea typeface="+mn-ea"/>
                <a:cs typeface="+mn-cs"/>
              </a:rPr>
              <a:t>Independent Mental Health Advocate (IMHA) and Community Treatment Order (CTO) are not working properly. Clinicians are not treating the patients properly and that is an issue of this legislation (</a:t>
            </a:r>
            <a:r>
              <a:rPr lang="en-US" sz="1200" kern="1200" dirty="0" err="1">
                <a:solidFill>
                  <a:schemeClr val="tx1"/>
                </a:solidFill>
                <a:latin typeface="+mn-lt"/>
                <a:ea typeface="+mn-ea"/>
                <a:cs typeface="+mn-cs"/>
              </a:rPr>
              <a:t>Lexology</a:t>
            </a:r>
            <a:r>
              <a:rPr lang="en-US" sz="1200" kern="1200" dirty="0">
                <a:solidFill>
                  <a:schemeClr val="tx1"/>
                </a:solidFill>
                <a:latin typeface="+mn-lt"/>
                <a:ea typeface="+mn-ea"/>
                <a:cs typeface="+mn-cs"/>
              </a:rPr>
              <a:t>, 2023).</a:t>
            </a:r>
            <a:endParaRPr lang="en-US" sz="1200" kern="1200">
              <a:solidFill>
                <a:schemeClr val="tx1"/>
              </a:solidFill>
              <a:latin typeface="+mn-lt"/>
              <a:ea typeface="+mn-ea"/>
              <a:cs typeface="+mn-cs"/>
            </a:endParaRPr>
          </a:p>
          <a:p>
            <a:r>
              <a:rPr lang="en-GB" sz="1200" kern="1200">
                <a:solidFill>
                  <a:schemeClr val="tx1"/>
                </a:solidFill>
                <a:latin typeface="+mn-lt"/>
                <a:ea typeface="+mn-ea"/>
                <a:cs typeface="+mn-cs"/>
              </a:rPr>
              <a:t>A </a:t>
            </a:r>
            <a:r>
              <a:rPr lang="en-GB" sz="1200" kern="1200" dirty="0">
                <a:solidFill>
                  <a:schemeClr val="tx1"/>
                </a:solidFill>
                <a:latin typeface="+mn-lt"/>
                <a:ea typeface="+mn-ea"/>
                <a:cs typeface="+mn-cs"/>
              </a:rPr>
              <a:t>code of practice has been implemented based on the mental health act 1983 in the UK. Appropriate medical treatment is required for individuals who are suffering from a mental disorder. Assessment of this disorder is possible through the help of the clinical judgement of clinicians. Besides that, the legislation has proposed to develop a care plan for the prevention of the worsening of the mental disorder of the patient. The care plan must be developed based on the individual needs of the patients. Symptoms and manifestations are evaluated for the development of the care plan. Intense and long-term treatments are needed to be adopted with respect to the cure of EUPD. The patient needs to achieve sustainable long-term change in the lifestyle in accordance with the improvement of the treatment. Voluntary engagement of the patient will be required for the preparation of the care plan to maintain its sustainability (assets, 2023).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code of practice suggests that developing motivation and engaging patients for long-term care plans can be difficult. However, the therapist needs to focus on the engagement of the patients in the treatment. Different approaches can be adopted for treating patients who are suffering from personality disorders. In this scenario, nurse and specialist care can be included for the management of the risks due to this disorder. Besides that, the psycho-social model can be adopted by clinicians for the intervention of this issue. A community treatment order can also be utilised for treating individuals suffering from personality disorders. The clinicians have the responsibility of recycling the individuals in the community who have been suffering from personality disorders. Individuals obtaining long-term care from clinicians will be needed to be rehabilitated in the community with the help of the clinicians. </a:t>
            </a:r>
            <a:endParaRPr lang="en-US" sz="1200" kern="1200" dirty="0">
              <a:solidFill>
                <a:schemeClr val="tx1"/>
              </a:solidFill>
              <a:latin typeface="+mn-lt"/>
              <a:ea typeface="+mn-ea"/>
              <a:cs typeface="+mn-cs"/>
            </a:endParaRPr>
          </a:p>
          <a:p>
            <a:br>
              <a:rPr lang="en-GB" sz="1200" b="1" kern="1200" dirty="0">
                <a:solidFill>
                  <a:schemeClr val="tx1"/>
                </a:solidFill>
                <a:latin typeface="+mn-lt"/>
                <a:ea typeface="+mn-ea"/>
                <a:cs typeface="+mn-cs"/>
              </a:rPr>
            </a:br>
            <a:r>
              <a:rPr lang="en-GB" sz="1200" b="1"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184229B-2A17-4008-8AF5-1EABD28FFC88}"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latin typeface="+mn-lt"/>
                <a:ea typeface="+mn-ea"/>
                <a:cs typeface="+mn-cs"/>
              </a:rPr>
              <a:t>Mentallization</a:t>
            </a:r>
            <a:r>
              <a:rPr lang="en-GB" sz="1200" kern="1200" dirty="0">
                <a:solidFill>
                  <a:schemeClr val="tx1"/>
                </a:solidFill>
                <a:latin typeface="+mn-lt"/>
                <a:ea typeface="+mn-ea"/>
                <a:cs typeface="+mn-cs"/>
              </a:rPr>
              <a:t>-based therapy and dialectical behaviour are required for the treatment of borderline personality disorder. Besides that, medications are also needed for the treatment of the other symptoms associated with this mental disorder. The study has reflected that women take professional services rather than men who are suffering from borderline personality disorder. The benefits and limitations of the therapy have also been depicted through the help of the study. It has analysed the importance of the mental health act 1983 in accordance with the development of provisions for the treatment of individuals with this mental disorder.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184229B-2A17-4008-8AF5-1EABD28FFC88}" type="slidenum">
              <a:rPr lang="en-US" smtClean="0"/>
              <a:pPr/>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kern="1200" dirty="0">
                <a:solidFill>
                  <a:schemeClr val="tx1"/>
                </a:solidFill>
                <a:latin typeface="+mn-lt"/>
                <a:ea typeface="+mn-ea"/>
                <a:cs typeface="+mn-cs"/>
              </a:rPr>
              <a:t>assets 2023. </a:t>
            </a:r>
            <a:r>
              <a:rPr lang="en-GB" sz="1200" i="1" kern="1200" dirty="0">
                <a:solidFill>
                  <a:schemeClr val="tx1"/>
                </a:solidFill>
                <a:latin typeface="+mn-lt"/>
                <a:ea typeface="+mn-ea"/>
                <a:cs typeface="+mn-cs"/>
              </a:rPr>
              <a:t>Assets.publishing.service.gov.uk</a:t>
            </a:r>
            <a:r>
              <a:rPr lang="en-GB" sz="1200" kern="1200" dirty="0">
                <a:solidFill>
                  <a:schemeClr val="tx1"/>
                </a:solidFill>
                <a:latin typeface="+mn-lt"/>
                <a:ea typeface="+mn-ea"/>
                <a:cs typeface="+mn-cs"/>
              </a:rPr>
              <a:t>. [Online] Available at: https://assets.publishing.service.gov.uk/government/uploads/system/uploads/attachment_data/file/435512/MHA_Code_of_Practice.PDF [Accessed on 26 March 2023].</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Chapman, J., </a:t>
            </a:r>
            <a:r>
              <a:rPr lang="en-GB" sz="1200" kern="1200" dirty="0" err="1">
                <a:solidFill>
                  <a:schemeClr val="tx1"/>
                </a:solidFill>
                <a:latin typeface="+mn-lt"/>
                <a:ea typeface="+mn-ea"/>
                <a:cs typeface="+mn-cs"/>
              </a:rPr>
              <a:t>Jamil</a:t>
            </a:r>
            <a:r>
              <a:rPr lang="en-GB" sz="1200" kern="1200" dirty="0">
                <a:solidFill>
                  <a:schemeClr val="tx1"/>
                </a:solidFill>
                <a:latin typeface="+mn-lt"/>
                <a:ea typeface="+mn-ea"/>
                <a:cs typeface="+mn-cs"/>
              </a:rPr>
              <a:t>, R. and Fleisher, C. 2022. </a:t>
            </a:r>
            <a:r>
              <a:rPr lang="en-GB" sz="1200" i="1" kern="1200" dirty="0">
                <a:solidFill>
                  <a:schemeClr val="tx1"/>
                </a:solidFill>
                <a:latin typeface="+mn-lt"/>
                <a:ea typeface="+mn-ea"/>
                <a:cs typeface="+mn-cs"/>
              </a:rPr>
              <a:t>Borderline Personality Disorder</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StatPearls</a:t>
            </a:r>
            <a:r>
              <a:rPr lang="en-GB" sz="1200" kern="1200" dirty="0">
                <a:solidFill>
                  <a:schemeClr val="tx1"/>
                </a:solidFill>
                <a:latin typeface="+mn-lt"/>
                <a:ea typeface="+mn-ea"/>
                <a:cs typeface="+mn-cs"/>
              </a:rPr>
              <a:t> Publishing.</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gov</a:t>
            </a:r>
            <a:r>
              <a:rPr lang="en-GB" sz="1200" kern="1200" dirty="0">
                <a:solidFill>
                  <a:schemeClr val="tx1"/>
                </a:solidFill>
                <a:latin typeface="+mn-lt"/>
                <a:ea typeface="+mn-ea"/>
                <a:cs typeface="+mn-cs"/>
              </a:rPr>
              <a:t> 2023. </a:t>
            </a:r>
            <a:r>
              <a:rPr lang="en-GB" sz="1200" i="1" kern="1200" dirty="0">
                <a:solidFill>
                  <a:schemeClr val="tx1"/>
                </a:solidFill>
                <a:latin typeface="+mn-lt"/>
                <a:ea typeface="+mn-ea"/>
                <a:cs typeface="+mn-cs"/>
              </a:rPr>
              <a:t>Adults with incapacity: code of practice for medical practitioners</a:t>
            </a:r>
            <a:r>
              <a:rPr lang="en-GB" sz="1200" b="1" i="1" kern="1200" dirty="0">
                <a:solidFill>
                  <a:schemeClr val="tx1"/>
                </a:solidFill>
                <a:latin typeface="+mn-lt"/>
                <a:ea typeface="+mn-ea"/>
                <a:cs typeface="+mn-cs"/>
              </a:rPr>
              <a:t> </a:t>
            </a:r>
            <a:r>
              <a:rPr lang="en-GB" sz="1200" kern="1200" dirty="0">
                <a:solidFill>
                  <a:schemeClr val="tx1"/>
                </a:solidFill>
                <a:latin typeface="+mn-lt"/>
                <a:ea typeface="+mn-ea"/>
                <a:cs typeface="+mn-cs"/>
              </a:rPr>
              <a:t>[Online] Available at: https://www.gov.scot/publications/adults-incapacity-scotland-act-2000-code-practice-third-edition-practitioners-authorised-carry-out-medical-treatment-research-under-part-5-act/ [Accessed on 26 March 2023].</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Grenyer</a:t>
            </a:r>
            <a:r>
              <a:rPr lang="en-GB" sz="1200" kern="1200" dirty="0">
                <a:solidFill>
                  <a:schemeClr val="tx1"/>
                </a:solidFill>
                <a:latin typeface="+mn-lt"/>
                <a:ea typeface="+mn-ea"/>
                <a:cs typeface="+mn-cs"/>
              </a:rPr>
              <a:t>, B.F., Bailey, R.C., Lewis, K.L., Matthias, M., </a:t>
            </a:r>
            <a:r>
              <a:rPr lang="en-GB" sz="1200" kern="1200" dirty="0" err="1">
                <a:solidFill>
                  <a:schemeClr val="tx1"/>
                </a:solidFill>
                <a:latin typeface="+mn-lt"/>
                <a:ea typeface="+mn-ea"/>
                <a:cs typeface="+mn-cs"/>
              </a:rPr>
              <a:t>Garretty</a:t>
            </a:r>
            <a:r>
              <a:rPr lang="en-GB" sz="1200" kern="1200" dirty="0">
                <a:solidFill>
                  <a:schemeClr val="tx1"/>
                </a:solidFill>
                <a:latin typeface="+mn-lt"/>
                <a:ea typeface="+mn-ea"/>
                <a:cs typeface="+mn-cs"/>
              </a:rPr>
              <a:t>, T. and </a:t>
            </a:r>
            <a:r>
              <a:rPr lang="en-GB" sz="1200" kern="1200" dirty="0" err="1">
                <a:solidFill>
                  <a:schemeClr val="tx1"/>
                </a:solidFill>
                <a:latin typeface="+mn-lt"/>
                <a:ea typeface="+mn-ea"/>
                <a:cs typeface="+mn-cs"/>
              </a:rPr>
              <a:t>Bickerton</a:t>
            </a:r>
            <a:r>
              <a:rPr lang="en-GB" sz="1200" kern="1200" dirty="0">
                <a:solidFill>
                  <a:schemeClr val="tx1"/>
                </a:solidFill>
                <a:latin typeface="+mn-lt"/>
                <a:ea typeface="+mn-ea"/>
                <a:cs typeface="+mn-cs"/>
              </a:rPr>
              <a:t>, A., 2019. A randomized controlled trial of group </a:t>
            </a:r>
            <a:r>
              <a:rPr lang="en-GB" sz="1200" kern="1200" dirty="0" err="1">
                <a:solidFill>
                  <a:schemeClr val="tx1"/>
                </a:solidFill>
                <a:latin typeface="+mn-lt"/>
                <a:ea typeface="+mn-ea"/>
                <a:cs typeface="+mn-cs"/>
              </a:rPr>
              <a:t>psychoeducation</a:t>
            </a:r>
            <a:r>
              <a:rPr lang="en-GB" sz="1200" kern="1200" dirty="0">
                <a:solidFill>
                  <a:schemeClr val="tx1"/>
                </a:solidFill>
                <a:latin typeface="+mn-lt"/>
                <a:ea typeface="+mn-ea"/>
                <a:cs typeface="+mn-cs"/>
              </a:rPr>
              <a:t> for carers of persons with borderline personality disorder. </a:t>
            </a:r>
            <a:r>
              <a:rPr lang="en-GB" sz="1200" i="1" kern="1200" dirty="0">
                <a:solidFill>
                  <a:schemeClr val="tx1"/>
                </a:solidFill>
                <a:latin typeface="+mn-lt"/>
                <a:ea typeface="+mn-ea"/>
                <a:cs typeface="+mn-cs"/>
              </a:rPr>
              <a:t>Journal of personality disorders</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33</a:t>
            </a:r>
            <a:r>
              <a:rPr lang="en-GB" sz="1200" kern="1200" dirty="0">
                <a:solidFill>
                  <a:schemeClr val="tx1"/>
                </a:solidFill>
                <a:latin typeface="+mn-lt"/>
                <a:ea typeface="+mn-ea"/>
                <a:cs typeface="+mn-cs"/>
              </a:rPr>
              <a:t>(2), pp.214-228.</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Hersh</a:t>
            </a:r>
            <a:r>
              <a:rPr lang="en-GB" sz="1200" kern="1200" dirty="0">
                <a:solidFill>
                  <a:schemeClr val="tx1"/>
                </a:solidFill>
                <a:latin typeface="+mn-lt"/>
                <a:ea typeface="+mn-ea"/>
                <a:cs typeface="+mn-cs"/>
              </a:rPr>
              <a:t>, R.G., 2021. Applied Transference-focused Psychotherapy: An overview and update. </a:t>
            </a:r>
            <a:r>
              <a:rPr lang="en-GB" sz="1200" i="1" kern="1200" dirty="0">
                <a:solidFill>
                  <a:schemeClr val="tx1"/>
                </a:solidFill>
                <a:latin typeface="+mn-lt"/>
                <a:ea typeface="+mn-ea"/>
                <a:cs typeface="+mn-cs"/>
              </a:rPr>
              <a:t>Psychodynamic Psychiatry</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49</a:t>
            </a:r>
            <a:r>
              <a:rPr lang="en-GB" sz="1200" kern="1200" dirty="0">
                <a:solidFill>
                  <a:schemeClr val="tx1"/>
                </a:solidFill>
                <a:latin typeface="+mn-lt"/>
                <a:ea typeface="+mn-ea"/>
                <a:cs typeface="+mn-cs"/>
              </a:rPr>
              <a:t>(2), pp.273-295.</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Mayoclinic</a:t>
            </a:r>
            <a:r>
              <a:rPr lang="en-GB" sz="1200" kern="1200" dirty="0">
                <a:solidFill>
                  <a:schemeClr val="tx1"/>
                </a:solidFill>
                <a:latin typeface="+mn-lt"/>
                <a:ea typeface="+mn-ea"/>
                <a:cs typeface="+mn-cs"/>
              </a:rPr>
              <a:t> 2023.</a:t>
            </a:r>
            <a:r>
              <a:rPr lang="en-GB" sz="1200" i="1" kern="1200" dirty="0">
                <a:solidFill>
                  <a:schemeClr val="tx1"/>
                </a:solidFill>
                <a:latin typeface="+mn-lt"/>
                <a:ea typeface="+mn-ea"/>
                <a:cs typeface="+mn-cs"/>
              </a:rPr>
              <a:t> Borderline personality disorder - Diagnosis and treatment - Mayo Clinic</a:t>
            </a:r>
            <a:r>
              <a:rPr lang="en-GB" sz="1200" kern="1200" dirty="0">
                <a:solidFill>
                  <a:schemeClr val="tx1"/>
                </a:solidFill>
                <a:latin typeface="+mn-lt"/>
                <a:ea typeface="+mn-ea"/>
                <a:cs typeface="+mn-cs"/>
              </a:rPr>
              <a:t> [Online] Available at: https://www.mayoclinic.org/diseases-conditions/borderline-personality-disorder/diagnosis-treatment/drc-20370242 [Accessed on 26 March 2023].</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Mental Health General 2022. </a:t>
            </a:r>
            <a:r>
              <a:rPr lang="en-GB" sz="1200" i="1" kern="1200" dirty="0">
                <a:solidFill>
                  <a:schemeClr val="tx1"/>
                </a:solidFill>
                <a:latin typeface="+mn-lt"/>
                <a:ea typeface="+mn-ea"/>
                <a:cs typeface="+mn-cs"/>
              </a:rPr>
              <a:t>The Advantages and Disadvantages of </a:t>
            </a:r>
            <a:r>
              <a:rPr lang="en-GB" sz="1200" i="1" kern="1200" dirty="0" err="1">
                <a:solidFill>
                  <a:schemeClr val="tx1"/>
                </a:solidFill>
                <a:latin typeface="+mn-lt"/>
                <a:ea typeface="+mn-ea"/>
                <a:cs typeface="+mn-cs"/>
              </a:rPr>
              <a:t>Mentalisation</a:t>
            </a:r>
            <a:r>
              <a:rPr lang="en-GB" sz="1200" i="1" kern="1200" dirty="0">
                <a:solidFill>
                  <a:schemeClr val="tx1"/>
                </a:solidFill>
                <a:latin typeface="+mn-lt"/>
                <a:ea typeface="+mn-ea"/>
                <a:cs typeface="+mn-cs"/>
              </a:rPr>
              <a:t> Based Therapy - Mental Health General</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Mental Health General</a:t>
            </a:r>
            <a:r>
              <a:rPr lang="en-GB" sz="1200" kern="1200" dirty="0">
                <a:solidFill>
                  <a:schemeClr val="tx1"/>
                </a:solidFill>
                <a:latin typeface="+mn-lt"/>
                <a:ea typeface="+mn-ea"/>
                <a:cs typeface="+mn-cs"/>
              </a:rPr>
              <a:t>. [Online] Available at: https://www.mentalhealthgeneral.com/the-advantages-and-disadvantages-of-mentalisation-based-therapy/ [Accessed on 26 March 2023].</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Mental Health General 2022. </a:t>
            </a:r>
            <a:r>
              <a:rPr lang="en-GB" sz="1200" i="1" kern="1200" dirty="0">
                <a:solidFill>
                  <a:schemeClr val="tx1"/>
                </a:solidFill>
                <a:latin typeface="+mn-lt"/>
                <a:ea typeface="+mn-ea"/>
                <a:cs typeface="+mn-cs"/>
              </a:rPr>
              <a:t>The Advantages and Disadvantages of Dialectical Behavioural Therapy - Mental Health General, Mental Health General.</a:t>
            </a:r>
            <a:r>
              <a:rPr lang="en-GB" sz="1200" kern="1200" dirty="0">
                <a:solidFill>
                  <a:schemeClr val="tx1"/>
                </a:solidFill>
                <a:latin typeface="+mn-lt"/>
                <a:ea typeface="+mn-ea"/>
                <a:cs typeface="+mn-cs"/>
              </a:rPr>
              <a:t> [Online] Available at: https://www.mentalhealthgeneral.com/the-advantages-and-disadvantages-of-dialectical-behavioural-therapy/ [Accessed on 26 March 2023].</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NHS 2021. </a:t>
            </a:r>
            <a:r>
              <a:rPr lang="en-GB" sz="1200" i="1" kern="1200" dirty="0">
                <a:solidFill>
                  <a:schemeClr val="tx1"/>
                </a:solidFill>
                <a:latin typeface="+mn-lt"/>
                <a:ea typeface="+mn-ea"/>
                <a:cs typeface="+mn-cs"/>
              </a:rPr>
              <a:t>Treatment - Borderline personality disorder</a:t>
            </a:r>
            <a:r>
              <a:rPr lang="en-GB" sz="1200" kern="1200" dirty="0">
                <a:solidFill>
                  <a:schemeClr val="tx1"/>
                </a:solidFill>
                <a:latin typeface="+mn-lt"/>
                <a:ea typeface="+mn-ea"/>
                <a:cs typeface="+mn-cs"/>
              </a:rPr>
              <a:t> [Online] Available at: https://www.nhs.uk/mental-health/conditions/borderline-personality-disorder/treatment/ [Accessed on 26 March 2023].</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nice 2023. </a:t>
            </a:r>
            <a:r>
              <a:rPr lang="en-GB" sz="1200" i="1" kern="1200" dirty="0">
                <a:solidFill>
                  <a:schemeClr val="tx1"/>
                </a:solidFill>
                <a:latin typeface="+mn-lt"/>
                <a:ea typeface="+mn-ea"/>
                <a:cs typeface="+mn-cs"/>
              </a:rPr>
              <a:t>Nice.org.uk</a:t>
            </a:r>
            <a:r>
              <a:rPr lang="en-GB" sz="1200" kern="1200" dirty="0">
                <a:solidFill>
                  <a:schemeClr val="tx1"/>
                </a:solidFill>
                <a:latin typeface="+mn-lt"/>
                <a:ea typeface="+mn-ea"/>
                <a:cs typeface="+mn-cs"/>
              </a:rPr>
              <a:t>. [Online] Available at: https://www.nice.org.uk/guidance/cg78/documents/personality-disorders-borderline-final-scope2 [Accessed on 26 March 2023].</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Parsonage, L. 2022. </a:t>
            </a:r>
            <a:r>
              <a:rPr lang="en-GB" sz="1200" i="1" kern="1200" dirty="0">
                <a:solidFill>
                  <a:schemeClr val="tx1"/>
                </a:solidFill>
                <a:latin typeface="+mn-lt"/>
                <a:ea typeface="+mn-ea"/>
                <a:cs typeface="+mn-cs"/>
              </a:rPr>
              <a:t>Emotionally Unstable Personality Disorder (EUPD)</a:t>
            </a:r>
            <a:r>
              <a:rPr lang="en-GB" sz="1200" kern="1200" dirty="0">
                <a:solidFill>
                  <a:schemeClr val="tx1"/>
                </a:solidFill>
                <a:latin typeface="+mn-lt"/>
                <a:ea typeface="+mn-ea"/>
                <a:cs typeface="+mn-cs"/>
              </a:rPr>
              <a:t> [Online] Available at: https://www.priorygroup.com/mental-health/personality-disorder-treatment/emotionally-unstable-personality-disorder-eupd [Accessed on 26 March 2023].</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Tidy, D. 2022. </a:t>
            </a:r>
            <a:r>
              <a:rPr lang="en-GB" sz="1200" i="1" kern="1200" dirty="0">
                <a:solidFill>
                  <a:schemeClr val="tx1"/>
                </a:solidFill>
                <a:latin typeface="+mn-lt"/>
                <a:ea typeface="+mn-ea"/>
                <a:cs typeface="+mn-cs"/>
              </a:rPr>
              <a:t>Emotionally Unstable Personality Disorder (Types and Symptoms)</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Patient.info</a:t>
            </a:r>
            <a:r>
              <a:rPr lang="en-GB" sz="1200" kern="1200" dirty="0">
                <a:solidFill>
                  <a:schemeClr val="tx1"/>
                </a:solidFill>
                <a:latin typeface="+mn-lt"/>
                <a:ea typeface="+mn-ea"/>
                <a:cs typeface="+mn-cs"/>
              </a:rPr>
              <a:t>. [Online] Available at: https://patient.info/doctor/emotionally-unstable-personality-disorder [Accessed on 26 March 2023].</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Your health in mind</a:t>
            </a:r>
            <a:r>
              <a:rPr lang="en-GB" sz="1200" i="1" kern="1200" dirty="0">
                <a:solidFill>
                  <a:schemeClr val="tx1"/>
                </a:solidFill>
                <a:latin typeface="+mn-lt"/>
                <a:ea typeface="+mn-ea"/>
                <a:cs typeface="+mn-cs"/>
              </a:rPr>
              <a:t> </a:t>
            </a:r>
            <a:r>
              <a:rPr lang="en-GB" sz="1200" kern="1200" dirty="0">
                <a:solidFill>
                  <a:schemeClr val="tx1"/>
                </a:solidFill>
                <a:latin typeface="+mn-lt"/>
                <a:ea typeface="+mn-ea"/>
                <a:cs typeface="+mn-cs"/>
              </a:rPr>
              <a:t>2023</a:t>
            </a:r>
            <a:r>
              <a:rPr lang="en-GB" sz="1200" i="1" kern="1200" dirty="0">
                <a:solidFill>
                  <a:schemeClr val="tx1"/>
                </a:solidFill>
                <a:latin typeface="+mn-lt"/>
                <a:ea typeface="+mn-ea"/>
                <a:cs typeface="+mn-cs"/>
              </a:rPr>
              <a:t>. Who can help with borderline personality disorder?</a:t>
            </a:r>
            <a:r>
              <a:rPr lang="en-GB" sz="1200" kern="1200" dirty="0">
                <a:solidFill>
                  <a:schemeClr val="tx1"/>
                </a:solidFill>
                <a:latin typeface="+mn-lt"/>
                <a:ea typeface="+mn-ea"/>
                <a:cs typeface="+mn-cs"/>
              </a:rPr>
              <a:t> [Online] Available at: https://www.yourhealthinmind.org/mental-illnesses-disorders/bpd/who-can-help [Accessed on 26 March 2023].</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184229B-2A17-4008-8AF5-1EABD28FFC88}" type="slidenum">
              <a:rPr lang="en-US" smtClean="0"/>
              <a:pPr/>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1D8BD707-D9CF-40AE-B4C6-C98DA3205C09}" type="datetimeFigureOut">
              <a:rPr lang="en-US" smtClean="0"/>
              <a:pPr/>
              <a:t>4/2/2023</a:t>
            </a:fld>
            <a:endParaRPr lang="en-US"/>
          </a:p>
        </p:txBody>
      </p:sp>
      <p:sp>
        <p:nvSpPr>
          <p:cNvPr id="17" name="Footer Placeholder 16"/>
          <p:cNvSpPr>
            <a:spLocks noGrp="1"/>
          </p:cNvSpPr>
          <p:nvPr>
            <p:ph type="ftr" sz="quarter" idx="11"/>
          </p:nvPr>
        </p:nvSpPr>
        <p:spPr/>
        <p:txBody>
          <a:bodyPr/>
          <a:lstStyle/>
          <a:p>
            <a:endParaRPr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B6F15528-21DE-4FAA-801E-634DDDAF4B2B}" type="slidenum">
              <a:rPr lang="en-US" smtClean="0"/>
              <a:pPr/>
              <a:t>‹#›</a:t>
            </a:fld>
            <a:endParaRPr lang="en-US"/>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361688" y="1026372"/>
            <a:ext cx="457200" cy="441325"/>
          </a:xfrm>
        </p:spPr>
        <p:txBody>
          <a:bodyPr/>
          <a:lstStyle/>
          <a:p>
            <a:fld id="{B6F15528-21DE-4FAA-801E-634DDDAF4B2B}" type="slidenum">
              <a:rPr lang="en-US" smtClean="0"/>
              <a:pPr/>
              <a:t>‹#›</a:t>
            </a:fld>
            <a:endParaRPr 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4/2/2023</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B6F15528-21DE-4FAA-801E-634DDDAF4B2B}" type="slidenum">
              <a:rPr lang="en-US" smtClean="0"/>
              <a:pPr/>
              <a:t>‹#›</a:t>
            </a:fld>
            <a:endParaRPr 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1D8BD707-D9CF-40AE-B4C6-C98DA3205C09}" type="datetimeFigureOut">
              <a:rPr lang="en-US" smtClean="0"/>
              <a:pPr/>
              <a:t>4/2/2023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1D8BD707-D9CF-40AE-B4C6-C98DA3205C09}" type="datetimeFigureOut">
              <a:rPr lang="en-US" smtClean="0"/>
              <a:pPr/>
              <a:t>4/2/2023</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B6F15528-21DE-4FAA-801E-634DDDAF4B2B}" type="slidenum">
              <a:rPr lang="en-US" smtClean="0"/>
              <a:pPr/>
              <a:t>‹#›</a:t>
            </a:fld>
            <a:endParaRPr lang="en-US"/>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4343400" y="1036020"/>
            <a:ext cx="457200" cy="441325"/>
          </a:xfrm>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1D8BD707-D9CF-40AE-B4C6-C98DA3205C09}" type="datetimeFigureOut">
              <a:rPr lang="en-US" smtClean="0"/>
              <a:pPr/>
              <a:t>4/2/2023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B6F15528-21DE-4FAA-801E-634DDDAF4B2B}" type="slidenum">
              <a:rPr lang="en-US" smtClean="0"/>
              <a:pPr/>
              <a:t>‹#›</a:t>
            </a:fld>
            <a:endParaRPr 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4/2/2023</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B6F15528-21DE-4FAA-801E-634DDDAF4B2B}" type="slidenum">
              <a:rPr lang="en-US" smtClean="0"/>
              <a:pPr/>
              <a:t>‹#›</a:t>
            </a:fld>
            <a:endParaRPr 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1D8BD707-D9CF-40AE-B4C6-C98DA3205C09}" type="datetimeFigureOut">
              <a:rPr lang="en-US" smtClean="0"/>
              <a:pPr/>
              <a:t>4/2/2023</a:t>
            </a:fld>
            <a:endParaRPr lang="en-US"/>
          </a:p>
        </p:txBody>
      </p:sp>
      <p:sp>
        <p:nvSpPr>
          <p:cNvPr id="6" name="Footer Placeholder 5"/>
          <p:cNvSpPr>
            <a:spLocks noGrp="1"/>
          </p:cNvSpPr>
          <p:nvPr>
            <p:ph type="ftr" sz="quarter" idx="11"/>
          </p:nvPr>
        </p:nvSpPr>
        <p:spPr>
          <a:xfrm>
            <a:off x="301752" y="6410848"/>
            <a:ext cx="3584448" cy="365760"/>
          </a:xfrm>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B6F15528-21DE-4FAA-801E-634DDDAF4B2B}" type="slidenum">
              <a:rPr lang="en-US" smtClean="0"/>
              <a:pPr/>
              <a:t>‹#›</a:t>
            </a:fld>
            <a:endParaRPr 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4/2/2023</a:t>
            </a:fld>
            <a:endParaRPr lang="en-US"/>
          </a:p>
        </p:txBody>
      </p:sp>
      <p:sp>
        <p:nvSpPr>
          <p:cNvPr id="5" name="Footer Placeholder 4"/>
          <p:cNvSpPr>
            <a:spLocks noGrp="1"/>
          </p:cNvSpPr>
          <p:nvPr>
            <p:ph type="ftr" sz="quarter" idx="11"/>
          </p:nvPr>
        </p:nvSpPr>
        <p:spPr/>
        <p:txBody>
          <a:bodyPr/>
          <a:lstStyle/>
          <a:p>
            <a:endParaRPr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1D8BD707-D9CF-40AE-B4C6-C98DA3205C09}" type="datetimeFigureOut">
              <a:rPr lang="en-US" smtClean="0"/>
              <a:pPr/>
              <a:t>4/2/2023</a:t>
            </a:fld>
            <a:endParaRPr lang="en-US"/>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US"/>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B6F15528-21DE-4FAA-801E-634DDDAF4B2B}" type="slidenum">
              <a:rPr lang="en-US" smtClean="0"/>
              <a:pPr/>
              <a:t>‹#›</a:t>
            </a:fld>
            <a:endParaRPr 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838200" y="4419600"/>
            <a:ext cx="7848600" cy="1295400"/>
          </a:xfrm>
        </p:spPr>
        <p:txBody>
          <a:bodyPr/>
          <a:lstStyle/>
          <a:p>
            <a:pPr algn="l"/>
            <a:r>
              <a:rPr lang="en-GB" dirty="0"/>
              <a:t>Student </a:t>
            </a:r>
            <a:r>
              <a:rPr lang="en-GB" dirty="0" err="1"/>
              <a:t>Name:MARGARETA</a:t>
            </a:r>
            <a:r>
              <a:rPr lang="en-GB" dirty="0"/>
              <a:t> DRAGOI</a:t>
            </a:r>
            <a:endParaRPr lang="en-US" dirty="0"/>
          </a:p>
          <a:p>
            <a:pPr algn="l"/>
            <a:r>
              <a:rPr lang="en-GB" dirty="0"/>
              <a:t>Student ID:2019145</a:t>
            </a:r>
          </a:p>
          <a:p>
            <a:pPr algn="l"/>
            <a:endParaRPr lang="en-GB" dirty="0"/>
          </a:p>
          <a:p>
            <a:pPr algn="l"/>
            <a:r>
              <a:rPr lang="en-GB" dirty="0"/>
              <a:t>			LECTURER: BIANCA SANFILIPPO </a:t>
            </a:r>
            <a:endParaRPr lang="en-US" dirty="0"/>
          </a:p>
          <a:p>
            <a:pPr algn="l"/>
            <a:endParaRPr lang="en-US" dirty="0"/>
          </a:p>
        </p:txBody>
      </p:sp>
      <p:sp>
        <p:nvSpPr>
          <p:cNvPr id="2" name="Title 1"/>
          <p:cNvSpPr>
            <a:spLocks noGrp="1"/>
          </p:cNvSpPr>
          <p:nvPr>
            <p:ph type="ctrTitle"/>
          </p:nvPr>
        </p:nvSpPr>
        <p:spPr>
          <a:xfrm>
            <a:off x="381000" y="152400"/>
            <a:ext cx="8305800" cy="4038600"/>
          </a:xfrm>
        </p:spPr>
        <p:txBody>
          <a:bodyPr>
            <a:normAutofit fontScale="90000"/>
          </a:bodyPr>
          <a:lstStyle/>
          <a:p>
            <a:br>
              <a:rPr lang="en-GB" b="1" dirty="0"/>
            </a:br>
            <a:br>
              <a:rPr lang="en-GB" b="1" dirty="0"/>
            </a:br>
            <a:br>
              <a:rPr lang="en-GB" b="1" dirty="0"/>
            </a:br>
            <a:br>
              <a:rPr lang="en-GB" dirty="0"/>
            </a:br>
            <a:r>
              <a:rPr lang="en-GB" sz="4400" b="1" dirty="0"/>
              <a:t>Mental Disorders and Psychopathology</a:t>
            </a:r>
            <a:br>
              <a:rPr lang="en-GB" sz="4400" b="1" dirty="0"/>
            </a:br>
            <a:br>
              <a:rPr lang="en-GB" dirty="0"/>
            </a:br>
            <a:r>
              <a:rPr lang="en-GB" sz="4000" dirty="0"/>
              <a:t>EMOTIONALLY UNSTABLE PERSONALITY DISORDER-</a:t>
            </a:r>
            <a:r>
              <a:rPr lang="en-GB" sz="4000" b="1" dirty="0">
                <a:solidFill>
                  <a:schemeClr val="accent1">
                    <a:lumMod val="50000"/>
                  </a:schemeClr>
                </a:solidFill>
              </a:rPr>
              <a:t>BORDERLINE  TYPE</a:t>
            </a:r>
            <a:br>
              <a:rPr lang="en-US" dirty="0"/>
            </a:b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a:t>BORDERLINE CLASSIFICATION WITHIN ICD</a:t>
            </a:r>
          </a:p>
        </p:txBody>
      </p:sp>
      <p:sp>
        <p:nvSpPr>
          <p:cNvPr id="3" name="Content Placeholder 2"/>
          <p:cNvSpPr>
            <a:spLocks noGrp="1"/>
          </p:cNvSpPr>
          <p:nvPr>
            <p:ph sz="quarter" idx="1"/>
          </p:nvPr>
        </p:nvSpPr>
        <p:spPr>
          <a:xfrm>
            <a:off x="301752" y="1527048"/>
            <a:ext cx="8503920" cy="5102352"/>
          </a:xfrm>
        </p:spPr>
        <p:txBody>
          <a:bodyPr>
            <a:normAutofit/>
          </a:bodyPr>
          <a:lstStyle/>
          <a:p>
            <a:r>
              <a:rPr lang="en-GB" dirty="0"/>
              <a:t>Chapter V  “ Mental and behavioural disorders”</a:t>
            </a:r>
          </a:p>
          <a:p>
            <a:endParaRPr lang="en-GB" dirty="0"/>
          </a:p>
          <a:p>
            <a:r>
              <a:rPr lang="en-GB" dirty="0"/>
              <a:t>F60-F69 Disorders of adult personality and behaviour</a:t>
            </a:r>
          </a:p>
          <a:p>
            <a:endParaRPr lang="en-GB" dirty="0"/>
          </a:p>
          <a:p>
            <a:r>
              <a:rPr lang="en-GB" dirty="0"/>
              <a:t>F60.3 Emotionally unstable personality disorder</a:t>
            </a:r>
          </a:p>
          <a:p>
            <a:r>
              <a:rPr lang="en-GB" dirty="0"/>
              <a:t>.30 Impulsive type .</a:t>
            </a:r>
          </a:p>
          <a:p>
            <a:r>
              <a:rPr lang="en-GB" b="1" dirty="0">
                <a:solidFill>
                  <a:schemeClr val="accent1">
                    <a:lumMod val="75000"/>
                  </a:schemeClr>
                </a:solidFill>
              </a:rPr>
              <a:t>31 Borderline type</a:t>
            </a:r>
            <a:endParaRPr lang="en-US" b="1" dirty="0">
              <a:solidFill>
                <a:schemeClr val="accent1">
                  <a:lumMod val="75000"/>
                </a:schemeClr>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228600"/>
            <a:ext cx="8534400" cy="1298448"/>
          </a:xfrm>
        </p:spPr>
        <p:txBody>
          <a:bodyPr>
            <a:normAutofit fontScale="90000"/>
          </a:bodyPr>
          <a:lstStyle/>
          <a:p>
            <a:br>
              <a:rPr lang="en-GB" b="1" dirty="0"/>
            </a:br>
            <a:br>
              <a:rPr lang="en-GB" b="1" dirty="0"/>
            </a:br>
            <a:r>
              <a:rPr lang="en-GB" sz="3100" b="1" dirty="0"/>
              <a:t>What is mental disorder?</a:t>
            </a:r>
            <a:br>
              <a:rPr lang="en-GB" sz="3100" b="1" dirty="0"/>
            </a:br>
            <a:r>
              <a:rPr lang="en-GB" sz="3100" b="1" dirty="0"/>
              <a:t>How this impact individuals? </a:t>
            </a:r>
            <a:br>
              <a:rPr lang="en-US" b="1" dirty="0"/>
            </a:br>
            <a:endParaRPr lang="en-US" dirty="0"/>
          </a:p>
        </p:txBody>
      </p:sp>
      <p:sp>
        <p:nvSpPr>
          <p:cNvPr id="3" name="Content Placeholder 2"/>
          <p:cNvSpPr>
            <a:spLocks noGrp="1"/>
          </p:cNvSpPr>
          <p:nvPr>
            <p:ph sz="quarter" idx="1"/>
          </p:nvPr>
        </p:nvSpPr>
        <p:spPr/>
        <p:txBody>
          <a:bodyPr/>
          <a:lstStyle/>
          <a:p>
            <a:r>
              <a:rPr lang="en-GB" dirty="0"/>
              <a:t>Mental disorder can be regarded as the clinically significant disturbance of cognition, behaviour as well as emotional regulation of an individual ( Chapman et al., 2022).</a:t>
            </a:r>
          </a:p>
          <a:p>
            <a:r>
              <a:rPr lang="en-GB" dirty="0"/>
              <a:t>This is linked with the impairment of important areas of functioning of an individual as well as continuous distress. </a:t>
            </a:r>
            <a:endParaRPr lang="en-US" dirty="0"/>
          </a:p>
        </p:txBody>
      </p:sp>
      <p:pic>
        <p:nvPicPr>
          <p:cNvPr id="5" name="Picture 2" descr="What Is a Personality Disorder? Borderline, Histrionic, Narcissistic &amp; More"/>
          <p:cNvPicPr>
            <a:picLocks noChangeAspect="1" noChangeArrowheads="1"/>
          </p:cNvPicPr>
          <p:nvPr/>
        </p:nvPicPr>
        <p:blipFill>
          <a:blip r:embed="rId3"/>
          <a:srcRect/>
          <a:stretch>
            <a:fillRect/>
          </a:stretch>
        </p:blipFill>
        <p:spPr bwMode="auto">
          <a:xfrm>
            <a:off x="3124200" y="4495800"/>
            <a:ext cx="3048000" cy="1638301"/>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228600"/>
            <a:ext cx="8534400" cy="914400"/>
          </a:xfrm>
        </p:spPr>
        <p:txBody>
          <a:bodyPr>
            <a:noAutofit/>
          </a:bodyPr>
          <a:lstStyle/>
          <a:p>
            <a:r>
              <a:rPr lang="en-GB" sz="2400" b="1" dirty="0"/>
              <a:t>Who is affected by EUPD? And how?</a:t>
            </a:r>
            <a:br>
              <a:rPr lang="en-GB" sz="2400" b="1" dirty="0"/>
            </a:br>
            <a:r>
              <a:rPr lang="en-GB" sz="2400" b="1" dirty="0"/>
              <a:t>Symptoms </a:t>
            </a:r>
            <a:br>
              <a:rPr lang="en-US" sz="2400" dirty="0"/>
            </a:br>
            <a:endParaRPr lang="en-US" sz="2400" dirty="0"/>
          </a:p>
        </p:txBody>
      </p:sp>
      <p:sp>
        <p:nvSpPr>
          <p:cNvPr id="3" name="Content Placeholder 2"/>
          <p:cNvSpPr>
            <a:spLocks noGrp="1"/>
          </p:cNvSpPr>
          <p:nvPr>
            <p:ph sz="quarter" idx="1"/>
          </p:nvPr>
        </p:nvSpPr>
        <p:spPr>
          <a:xfrm>
            <a:off x="3429001" y="1527048"/>
            <a:ext cx="5376672" cy="4572000"/>
          </a:xfrm>
        </p:spPr>
        <p:txBody>
          <a:bodyPr>
            <a:noAutofit/>
          </a:bodyPr>
          <a:lstStyle/>
          <a:p>
            <a:r>
              <a:rPr lang="en-GB" sz="2400" dirty="0"/>
              <a:t>An emotionally unstable personality disorder (EUPD) is regarded as 1 of 10 personality disorders according to the ICD 10 classification system. </a:t>
            </a:r>
          </a:p>
          <a:p>
            <a:r>
              <a:rPr lang="en-GB" sz="2400" dirty="0"/>
              <a:t>Characteristics of this disorder can be regarded as the pervasive instability of interpersonal relationships along with the changes in self-image.</a:t>
            </a:r>
          </a:p>
          <a:p>
            <a:r>
              <a:rPr lang="en-GB" sz="2400" dirty="0"/>
              <a:t>The individual starts to have hallucinations and delusions as major symptoms of this disorder ( Tidy, 2022)</a:t>
            </a:r>
            <a:endParaRPr lang="en-US" sz="2400" dirty="0"/>
          </a:p>
        </p:txBody>
      </p:sp>
      <p:pic>
        <p:nvPicPr>
          <p:cNvPr id="35842" name="Picture 2" descr="Borderline Personality Disorder: What It Is and How to Get Help - CNET"/>
          <p:cNvPicPr>
            <a:picLocks noChangeAspect="1" noChangeArrowheads="1"/>
          </p:cNvPicPr>
          <p:nvPr/>
        </p:nvPicPr>
        <p:blipFill>
          <a:blip r:embed="rId3"/>
          <a:srcRect/>
          <a:stretch>
            <a:fillRect/>
          </a:stretch>
        </p:blipFill>
        <p:spPr bwMode="auto">
          <a:xfrm>
            <a:off x="533401" y="2743200"/>
            <a:ext cx="2971799" cy="24384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How EUPD affects individuals?</a:t>
            </a:r>
          </a:p>
        </p:txBody>
      </p:sp>
      <p:sp>
        <p:nvSpPr>
          <p:cNvPr id="3" name="Content Placeholder 2"/>
          <p:cNvSpPr>
            <a:spLocks noGrp="1"/>
          </p:cNvSpPr>
          <p:nvPr>
            <p:ph sz="quarter" idx="1"/>
          </p:nvPr>
        </p:nvSpPr>
        <p:spPr>
          <a:xfrm>
            <a:off x="301752" y="1527048"/>
            <a:ext cx="5641848" cy="4572000"/>
          </a:xfrm>
        </p:spPr>
        <p:txBody>
          <a:bodyPr>
            <a:noAutofit/>
          </a:bodyPr>
          <a:lstStyle/>
          <a:p>
            <a:r>
              <a:rPr lang="en-GB" sz="2400" dirty="0"/>
              <a:t>The quality of life of individuals can get harmed due to this reason. </a:t>
            </a:r>
          </a:p>
          <a:p>
            <a:r>
              <a:rPr lang="en-GB" sz="2400" dirty="0"/>
              <a:t>It is also associated with the psychological and occupational functioning of the people. </a:t>
            </a:r>
          </a:p>
          <a:p>
            <a:r>
              <a:rPr lang="en-GB" sz="2400" dirty="0"/>
              <a:t>However, this can be recovered over a period of time although most people continue to have interpersonal difficulties based on this disorder. </a:t>
            </a:r>
          </a:p>
          <a:p>
            <a:r>
              <a:rPr lang="en-GB" sz="2400" dirty="0"/>
              <a:t>Unclear self-image and aims of individuals are common due to borderline personality disorder ( Tidy, 2022).</a:t>
            </a:r>
            <a:endParaRPr lang="en-US" sz="2400" dirty="0"/>
          </a:p>
        </p:txBody>
      </p:sp>
      <p:pic>
        <p:nvPicPr>
          <p:cNvPr id="34818" name="Picture 2" descr="What are Personality Disorders? Types, Causes, Symptoms &amp; Treatment | Hiwell"/>
          <p:cNvPicPr>
            <a:picLocks noChangeAspect="1" noChangeArrowheads="1"/>
          </p:cNvPicPr>
          <p:nvPr/>
        </p:nvPicPr>
        <p:blipFill>
          <a:blip r:embed="rId3" cstate="print"/>
          <a:srcRect/>
          <a:stretch>
            <a:fillRect/>
          </a:stretch>
        </p:blipFill>
        <p:spPr bwMode="auto">
          <a:xfrm>
            <a:off x="6096000" y="2590800"/>
            <a:ext cx="2221088" cy="26670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762000"/>
            <a:ext cx="8534400" cy="758952"/>
          </a:xfrm>
        </p:spPr>
        <p:txBody>
          <a:bodyPr>
            <a:noAutofit/>
          </a:bodyPr>
          <a:lstStyle/>
          <a:p>
            <a:r>
              <a:rPr lang="en-GB" sz="2000" b="1" dirty="0"/>
              <a:t>An overview and evaluation of the historical and contemporary support, treatment and provisions for those living with BORDERLINE</a:t>
            </a:r>
            <a:br>
              <a:rPr lang="en-US" sz="2000" dirty="0"/>
            </a:br>
            <a:endParaRPr lang="en-US" sz="2000" dirty="0"/>
          </a:p>
        </p:txBody>
      </p:sp>
      <p:sp>
        <p:nvSpPr>
          <p:cNvPr id="3" name="Content Placeholder 2"/>
          <p:cNvSpPr>
            <a:spLocks noGrp="1"/>
          </p:cNvSpPr>
          <p:nvPr>
            <p:ph sz="quarter" idx="1"/>
          </p:nvPr>
        </p:nvSpPr>
        <p:spPr>
          <a:xfrm>
            <a:off x="3505200" y="1524000"/>
            <a:ext cx="5337048" cy="4572000"/>
          </a:xfrm>
        </p:spPr>
        <p:txBody>
          <a:bodyPr>
            <a:normAutofit/>
          </a:bodyPr>
          <a:lstStyle/>
          <a:p>
            <a:r>
              <a:rPr lang="en-GB" sz="2000" dirty="0"/>
              <a:t>In accordance with borderline personality disorder, psychotherapy can be adopted. </a:t>
            </a:r>
          </a:p>
          <a:p>
            <a:r>
              <a:rPr lang="en-GB" sz="2000" dirty="0"/>
              <a:t>This is also regarded as talk therapy which is the major and most important method for treating borderline personality disorder. </a:t>
            </a:r>
          </a:p>
          <a:p>
            <a:r>
              <a:rPr lang="en-GB" sz="2000" dirty="0"/>
              <a:t>The aim of psychotherapy is to help individuals to focus on their current abilities to function properly. </a:t>
            </a:r>
          </a:p>
          <a:p>
            <a:r>
              <a:rPr lang="en-GB" sz="2000" dirty="0"/>
              <a:t>Schema-focused therapy can be regarded as a method of therapy that can be done individually or in a group (</a:t>
            </a:r>
            <a:r>
              <a:rPr lang="en-GB" sz="2000" dirty="0" err="1"/>
              <a:t>Mayoclinic</a:t>
            </a:r>
            <a:r>
              <a:rPr lang="en-GB" sz="2000" dirty="0"/>
              <a:t>, 2023)</a:t>
            </a:r>
            <a:endParaRPr lang="en-US" sz="2000" dirty="0"/>
          </a:p>
        </p:txBody>
      </p:sp>
      <p:pic>
        <p:nvPicPr>
          <p:cNvPr id="33794" name="Picture 2" descr="Symptoms and Types of Personality Disorders | Bell Foundation®"/>
          <p:cNvPicPr>
            <a:picLocks noChangeAspect="1" noChangeArrowheads="1"/>
          </p:cNvPicPr>
          <p:nvPr/>
        </p:nvPicPr>
        <p:blipFill>
          <a:blip r:embed="rId3"/>
          <a:srcRect/>
          <a:stretch>
            <a:fillRect/>
          </a:stretch>
        </p:blipFill>
        <p:spPr bwMode="auto">
          <a:xfrm>
            <a:off x="381000" y="2895600"/>
            <a:ext cx="2895600" cy="2090166"/>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1066800"/>
          </a:xfrm>
        </p:spPr>
        <p:txBody>
          <a:bodyPr>
            <a:noAutofit/>
          </a:bodyPr>
          <a:lstStyle/>
          <a:p>
            <a:r>
              <a:rPr lang="en-GB" sz="2000" b="1" dirty="0"/>
              <a:t>An overview and evaluation of the historical and contemporary support, treatment and provisions for those living with the EUPD</a:t>
            </a:r>
            <a:endParaRPr lang="en-US" sz="2000" b="1" dirty="0"/>
          </a:p>
        </p:txBody>
      </p:sp>
      <p:sp>
        <p:nvSpPr>
          <p:cNvPr id="3" name="Content Placeholder 2"/>
          <p:cNvSpPr>
            <a:spLocks noGrp="1"/>
          </p:cNvSpPr>
          <p:nvPr>
            <p:ph sz="quarter" idx="1"/>
          </p:nvPr>
        </p:nvSpPr>
        <p:spPr>
          <a:xfrm>
            <a:off x="301752" y="1527048"/>
            <a:ext cx="5641848" cy="4572000"/>
          </a:xfrm>
        </p:spPr>
        <p:txBody>
          <a:bodyPr>
            <a:normAutofit lnSpcReduction="10000"/>
          </a:bodyPr>
          <a:lstStyle/>
          <a:p>
            <a:r>
              <a:rPr lang="en-GB" sz="2400" dirty="0"/>
              <a:t>This type of disorder can also be heard through the help of transference-focused psychotherapy (Hersh, 2021).</a:t>
            </a:r>
          </a:p>
          <a:p>
            <a:r>
              <a:rPr lang="en-GB" sz="2400" dirty="0"/>
              <a:t>This is also known as psychodynamic psychotherapy which has the objective of understanding the emotions and interpersonal difficulties of an individual. </a:t>
            </a:r>
          </a:p>
          <a:p>
            <a:r>
              <a:rPr lang="en-GB" sz="2400" dirty="0"/>
              <a:t>This will be beneficial for the improvement of the relationship between the patient and the therapist (</a:t>
            </a:r>
            <a:r>
              <a:rPr lang="en-GB" sz="2400" dirty="0" err="1"/>
              <a:t>Mayoclinic</a:t>
            </a:r>
            <a:r>
              <a:rPr lang="en-GB" sz="2400" dirty="0"/>
              <a:t>, 2023)</a:t>
            </a:r>
            <a:endParaRPr lang="en-US" sz="2400" dirty="0"/>
          </a:p>
        </p:txBody>
      </p:sp>
      <p:pic>
        <p:nvPicPr>
          <p:cNvPr id="32770" name="Picture 2" descr="The Symptoms and Challenges of Borderline Personality Disorder | Avalon  Malibu"/>
          <p:cNvPicPr>
            <a:picLocks noChangeAspect="1" noChangeArrowheads="1"/>
          </p:cNvPicPr>
          <p:nvPr/>
        </p:nvPicPr>
        <p:blipFill>
          <a:blip r:embed="rId3"/>
          <a:srcRect/>
          <a:stretch>
            <a:fillRect/>
          </a:stretch>
        </p:blipFill>
        <p:spPr bwMode="auto">
          <a:xfrm>
            <a:off x="6096000" y="2667000"/>
            <a:ext cx="2367115" cy="297180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762000"/>
            <a:ext cx="8534400" cy="758952"/>
          </a:xfrm>
        </p:spPr>
        <p:txBody>
          <a:bodyPr>
            <a:noAutofit/>
          </a:bodyPr>
          <a:lstStyle/>
          <a:p>
            <a:r>
              <a:rPr lang="en-GB" sz="2400" b="1" dirty="0"/>
              <a:t>The past and present services related to BORDERLINE</a:t>
            </a:r>
            <a:br>
              <a:rPr lang="en-US" sz="2400" dirty="0"/>
            </a:br>
            <a:endParaRPr lang="en-US" sz="2400" dirty="0"/>
          </a:p>
        </p:txBody>
      </p:sp>
      <p:sp>
        <p:nvSpPr>
          <p:cNvPr id="3" name="Content Placeholder 2"/>
          <p:cNvSpPr>
            <a:spLocks noGrp="1"/>
          </p:cNvSpPr>
          <p:nvPr>
            <p:ph sz="quarter" idx="1"/>
          </p:nvPr>
        </p:nvSpPr>
        <p:spPr>
          <a:xfrm>
            <a:off x="3276600" y="1527048"/>
            <a:ext cx="5529072" cy="4572000"/>
          </a:xfrm>
        </p:spPr>
        <p:txBody>
          <a:bodyPr>
            <a:normAutofit lnSpcReduction="10000"/>
          </a:bodyPr>
          <a:lstStyle/>
          <a:p>
            <a:r>
              <a:rPr lang="en-GB" sz="2400" dirty="0"/>
              <a:t>Borderline personality disorder has already been found among people in the previous time along with the recognition of its syndrome. </a:t>
            </a:r>
          </a:p>
          <a:p>
            <a:r>
              <a:rPr lang="en-GB" sz="2400" dirty="0"/>
              <a:t>Correlation between borderline personality disorder as well as depression has been reflected in previous times as well. </a:t>
            </a:r>
          </a:p>
          <a:p>
            <a:r>
              <a:rPr lang="en-GB" sz="2400" dirty="0"/>
              <a:t>Patient-therapist collaboration must become a part of the treatment. Family involvement in psycho-education is needed to cure patients (</a:t>
            </a:r>
            <a:r>
              <a:rPr lang="en-GB" sz="2400" dirty="0" err="1"/>
              <a:t>Grenyer</a:t>
            </a:r>
            <a:r>
              <a:rPr lang="en-GB" sz="2400" dirty="0"/>
              <a:t> et al., 2019)</a:t>
            </a:r>
            <a:endParaRPr lang="en-US" sz="2400" dirty="0"/>
          </a:p>
        </p:txBody>
      </p:sp>
      <p:sp>
        <p:nvSpPr>
          <p:cNvPr id="31746" name="AutoShape 2" descr="Personality Disorders Treatment | Amen Clinic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1748" name="AutoShape 4" descr="Personality Disorders Treatment | Amen Clinic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1750" name="Picture 6" descr="Borderline Personality Disorder Overview | Cottonwood Tucson Blog"/>
          <p:cNvPicPr>
            <a:picLocks noChangeAspect="1" noChangeArrowheads="1"/>
          </p:cNvPicPr>
          <p:nvPr/>
        </p:nvPicPr>
        <p:blipFill>
          <a:blip r:embed="rId3"/>
          <a:srcRect/>
          <a:stretch>
            <a:fillRect/>
          </a:stretch>
        </p:blipFill>
        <p:spPr bwMode="auto">
          <a:xfrm>
            <a:off x="457200" y="2438400"/>
            <a:ext cx="2743200" cy="264160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533400"/>
            <a:ext cx="8534400" cy="758952"/>
          </a:xfrm>
        </p:spPr>
        <p:txBody>
          <a:bodyPr>
            <a:noAutofit/>
          </a:bodyPr>
          <a:lstStyle/>
          <a:p>
            <a:r>
              <a:rPr lang="en-GB" sz="2000" b="1" dirty="0"/>
              <a:t>Data, statistics, and information from published studies and reports about BORDERLINE</a:t>
            </a:r>
            <a:br>
              <a:rPr lang="en-US" sz="2000" dirty="0"/>
            </a:br>
            <a:endParaRPr lang="en-US" sz="2000" dirty="0"/>
          </a:p>
        </p:txBody>
      </p:sp>
      <p:sp>
        <p:nvSpPr>
          <p:cNvPr id="3" name="Content Placeholder 2"/>
          <p:cNvSpPr>
            <a:spLocks noGrp="1"/>
          </p:cNvSpPr>
          <p:nvPr>
            <p:ph sz="quarter" idx="1"/>
          </p:nvPr>
        </p:nvSpPr>
        <p:spPr>
          <a:xfrm>
            <a:off x="301752" y="1527048"/>
            <a:ext cx="5337048" cy="4572000"/>
          </a:xfrm>
        </p:spPr>
        <p:txBody>
          <a:bodyPr>
            <a:normAutofit/>
          </a:bodyPr>
          <a:lstStyle/>
          <a:p>
            <a:pPr algn="just"/>
            <a:r>
              <a:rPr lang="en-GB" sz="2000" dirty="0"/>
              <a:t>Ten personality disorders have already been identified and they have been grouped through three clusters which are A, B and C. </a:t>
            </a:r>
          </a:p>
          <a:p>
            <a:pPr algn="just"/>
            <a:r>
              <a:rPr lang="en-GB" sz="2000" dirty="0"/>
              <a:t>Borderline personality disorder is part of cluster B disorder. </a:t>
            </a:r>
          </a:p>
          <a:p>
            <a:pPr algn="just"/>
            <a:r>
              <a:rPr lang="en-GB" sz="2000" dirty="0"/>
              <a:t>The characteristics of this disorder can be regarded as hypersensitivity to rejection as well as the inability to develop better relationships.</a:t>
            </a:r>
          </a:p>
          <a:p>
            <a:pPr algn="just"/>
            <a:r>
              <a:rPr lang="en-GB" sz="2000" dirty="0"/>
              <a:t>According to surveys, there are 1.6% of the general population is suffering from a borderline personality disorder ( Chapman et al., 2022)</a:t>
            </a:r>
            <a:endParaRPr lang="en-US" sz="2000" dirty="0"/>
          </a:p>
        </p:txBody>
      </p:sp>
      <p:pic>
        <p:nvPicPr>
          <p:cNvPr id="5" name="Picture 2" descr="Personality Disorders: Types and Characteristics"/>
          <p:cNvPicPr>
            <a:picLocks noChangeAspect="1" noChangeArrowheads="1"/>
          </p:cNvPicPr>
          <p:nvPr/>
        </p:nvPicPr>
        <p:blipFill>
          <a:blip r:embed="rId3" cstate="print"/>
          <a:srcRect/>
          <a:stretch>
            <a:fillRect/>
          </a:stretch>
        </p:blipFill>
        <p:spPr bwMode="auto">
          <a:xfrm>
            <a:off x="5638800" y="2667000"/>
            <a:ext cx="3009900" cy="228600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533400"/>
            <a:ext cx="8534400" cy="758952"/>
          </a:xfrm>
        </p:spPr>
        <p:txBody>
          <a:bodyPr>
            <a:noAutofit/>
          </a:bodyPr>
          <a:lstStyle/>
          <a:p>
            <a:r>
              <a:rPr lang="en-GB" sz="2400" b="1" dirty="0"/>
              <a:t>Analyse the positives and negatives of treatments available for BORDERLINE</a:t>
            </a:r>
            <a:br>
              <a:rPr lang="en-US" sz="2400" dirty="0"/>
            </a:br>
            <a:endParaRPr lang="en-US" sz="2400" dirty="0"/>
          </a:p>
        </p:txBody>
      </p:sp>
      <p:sp>
        <p:nvSpPr>
          <p:cNvPr id="3" name="Content Placeholder 2"/>
          <p:cNvSpPr>
            <a:spLocks noGrp="1"/>
          </p:cNvSpPr>
          <p:nvPr>
            <p:ph sz="quarter" idx="1"/>
          </p:nvPr>
        </p:nvSpPr>
        <p:spPr>
          <a:xfrm>
            <a:off x="2743200" y="1527048"/>
            <a:ext cx="6062472" cy="4572000"/>
          </a:xfrm>
        </p:spPr>
        <p:txBody>
          <a:bodyPr>
            <a:normAutofit lnSpcReduction="10000"/>
          </a:bodyPr>
          <a:lstStyle/>
          <a:p>
            <a:r>
              <a:rPr lang="en-GB" sz="2400" dirty="0"/>
              <a:t>The benefits of dialectical behavioural therapy are the management of the emotional side of the patients. </a:t>
            </a:r>
          </a:p>
          <a:p>
            <a:r>
              <a:rPr lang="en-GB" sz="2400" dirty="0"/>
              <a:t>Solutions for finding the lack of emotional regulation among patients are possible through the help of this therapy. </a:t>
            </a:r>
          </a:p>
          <a:p>
            <a:r>
              <a:rPr lang="en-GB" sz="2400" dirty="0"/>
              <a:t>This is also associated with teaching individuals strong coping mechanisms in different situations. </a:t>
            </a:r>
          </a:p>
          <a:p>
            <a:r>
              <a:rPr lang="en-GB" sz="2400" dirty="0"/>
              <a:t>Stress management tools are being taught to the patients based on this therapy ( Mental Health General, 2022)</a:t>
            </a:r>
            <a:endParaRPr lang="en-US" sz="2400" dirty="0"/>
          </a:p>
        </p:txBody>
      </p:sp>
      <p:pic>
        <p:nvPicPr>
          <p:cNvPr id="29698" name="Picture 2" descr="14 Behaviors That Reveal Histrionic Personality Disorder"/>
          <p:cNvPicPr>
            <a:picLocks noChangeAspect="1" noChangeArrowheads="1"/>
          </p:cNvPicPr>
          <p:nvPr/>
        </p:nvPicPr>
        <p:blipFill>
          <a:blip r:embed="rId3"/>
          <a:srcRect/>
          <a:stretch>
            <a:fillRect/>
          </a:stretch>
        </p:blipFill>
        <p:spPr bwMode="auto">
          <a:xfrm>
            <a:off x="304801" y="2209800"/>
            <a:ext cx="2209799" cy="2895600"/>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457200"/>
            <a:ext cx="8534400" cy="758952"/>
          </a:xfrm>
        </p:spPr>
        <p:txBody>
          <a:bodyPr>
            <a:noAutofit/>
          </a:bodyPr>
          <a:lstStyle/>
          <a:p>
            <a:r>
              <a:rPr lang="en-GB" sz="2000" b="1" dirty="0"/>
              <a:t> Issues in the provision, professional support or policy about BORDERLINE</a:t>
            </a:r>
            <a:br>
              <a:rPr lang="en-US" sz="2000" dirty="0"/>
            </a:br>
            <a:endParaRPr lang="en-US" sz="2000" dirty="0"/>
          </a:p>
        </p:txBody>
      </p:sp>
      <p:sp>
        <p:nvSpPr>
          <p:cNvPr id="3" name="Content Placeholder 2"/>
          <p:cNvSpPr>
            <a:spLocks noGrp="1"/>
          </p:cNvSpPr>
          <p:nvPr>
            <p:ph sz="quarter" idx="1"/>
          </p:nvPr>
        </p:nvSpPr>
        <p:spPr>
          <a:xfrm>
            <a:off x="301752" y="1527048"/>
            <a:ext cx="4956048" cy="4572000"/>
          </a:xfrm>
        </p:spPr>
        <p:txBody>
          <a:bodyPr>
            <a:normAutofit fontScale="92500" lnSpcReduction="20000"/>
          </a:bodyPr>
          <a:lstStyle/>
          <a:p>
            <a:r>
              <a:rPr lang="en-GB" dirty="0"/>
              <a:t>AWIA Code of practice for medical practitioners has become a major provision for treating adults who are aged 16 or over (NHS, 2021).</a:t>
            </a:r>
          </a:p>
          <a:p>
            <a:r>
              <a:rPr lang="en-GB" dirty="0"/>
              <a:t>This is being used with the other provisions in the economy. </a:t>
            </a:r>
          </a:p>
          <a:p>
            <a:r>
              <a:rPr lang="en-GB" dirty="0"/>
              <a:t>In case of emergency or immediate treatment where the patient is unconscious and seriously injured, necessary steps are needed to be taken by the clinicians. (gov, 2023)</a:t>
            </a:r>
            <a:endParaRPr lang="en-US" dirty="0"/>
          </a:p>
        </p:txBody>
      </p:sp>
      <p:pic>
        <p:nvPicPr>
          <p:cNvPr id="28674" name="Picture 2" descr="Multiple personality disorder explained: Know causes, symptoms and more |  Multiple News – India TV"/>
          <p:cNvPicPr>
            <a:picLocks noChangeAspect="1" noChangeArrowheads="1"/>
          </p:cNvPicPr>
          <p:nvPr/>
        </p:nvPicPr>
        <p:blipFill>
          <a:blip r:embed="rId3"/>
          <a:srcRect/>
          <a:stretch>
            <a:fillRect/>
          </a:stretch>
        </p:blipFill>
        <p:spPr bwMode="auto">
          <a:xfrm>
            <a:off x="5343292" y="2819400"/>
            <a:ext cx="3256156" cy="1828800"/>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457200"/>
            <a:ext cx="8534400" cy="758952"/>
          </a:xfrm>
        </p:spPr>
        <p:txBody>
          <a:bodyPr>
            <a:normAutofit fontScale="90000"/>
          </a:bodyPr>
          <a:lstStyle/>
          <a:p>
            <a:r>
              <a:rPr lang="en-GB" b="1" dirty="0"/>
              <a:t>Conclusion </a:t>
            </a:r>
            <a:br>
              <a:rPr lang="en-US" b="1" dirty="0"/>
            </a:br>
            <a:endParaRPr lang="en-US" dirty="0"/>
          </a:p>
        </p:txBody>
      </p:sp>
      <p:sp>
        <p:nvSpPr>
          <p:cNvPr id="3" name="Content Placeholder 2"/>
          <p:cNvSpPr>
            <a:spLocks noGrp="1"/>
          </p:cNvSpPr>
          <p:nvPr>
            <p:ph sz="quarter" idx="1"/>
          </p:nvPr>
        </p:nvSpPr>
        <p:spPr/>
        <p:txBody>
          <a:bodyPr/>
          <a:lstStyle/>
          <a:p>
            <a:r>
              <a:rPr lang="en-GB" dirty="0"/>
              <a:t>The study has discussed emotionally unstable personality disorder – BORDERLINE TYPE Symptoms related to this disorder can be regarded as fear of abandonment, feeling of emptiness as well as self-harm. (Parsonage, 2022)</a:t>
            </a:r>
            <a:endParaRPr lang="en-US" dirty="0"/>
          </a:p>
        </p:txBody>
      </p:sp>
      <p:pic>
        <p:nvPicPr>
          <p:cNvPr id="27650" name="Picture 2" descr="Borderline Personality Disorder - Symptoms and More"/>
          <p:cNvPicPr>
            <a:picLocks noChangeAspect="1" noChangeArrowheads="1"/>
          </p:cNvPicPr>
          <p:nvPr/>
        </p:nvPicPr>
        <p:blipFill>
          <a:blip r:embed="rId3"/>
          <a:srcRect/>
          <a:stretch>
            <a:fillRect/>
          </a:stretch>
        </p:blipFill>
        <p:spPr bwMode="auto">
          <a:xfrm>
            <a:off x="3505200" y="3733800"/>
            <a:ext cx="2422525" cy="2422525"/>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457200"/>
            <a:ext cx="8534400" cy="758952"/>
          </a:xfrm>
        </p:spPr>
        <p:txBody>
          <a:bodyPr>
            <a:normAutofit fontScale="90000"/>
          </a:bodyPr>
          <a:lstStyle/>
          <a:p>
            <a:r>
              <a:rPr lang="en-GB" b="1" dirty="0"/>
              <a:t>Reference List</a:t>
            </a:r>
            <a:br>
              <a:rPr lang="en-US" b="1" dirty="0"/>
            </a:br>
            <a:endParaRPr lang="en-US" dirty="0"/>
          </a:p>
        </p:txBody>
      </p:sp>
      <p:sp>
        <p:nvSpPr>
          <p:cNvPr id="3" name="Content Placeholder 2"/>
          <p:cNvSpPr>
            <a:spLocks noGrp="1"/>
          </p:cNvSpPr>
          <p:nvPr>
            <p:ph sz="quarter" idx="1"/>
          </p:nvPr>
        </p:nvSpPr>
        <p:spPr/>
        <p:txBody>
          <a:bodyPr>
            <a:noAutofit/>
          </a:bodyPr>
          <a:lstStyle/>
          <a:p>
            <a:r>
              <a:rPr lang="en-GB" sz="1000" dirty="0"/>
              <a:t>assets 2023. </a:t>
            </a:r>
            <a:r>
              <a:rPr lang="en-GB" sz="1000" i="1" dirty="0"/>
              <a:t>Assets.publishing.service.gov.uk</a:t>
            </a:r>
            <a:r>
              <a:rPr lang="en-GB" sz="1000" dirty="0"/>
              <a:t>. [Online] Available at: https://assets.publishing.service.gov.uk/government/uploads/system/uploads/attachment_data/file/435512/MHA_Code_of_Practice.PDF [Accessed on 26 March 2023].</a:t>
            </a:r>
            <a:endParaRPr lang="en-US" sz="1000" dirty="0"/>
          </a:p>
          <a:p>
            <a:r>
              <a:rPr lang="en-GB" sz="1000" dirty="0"/>
              <a:t>Chapman, J., </a:t>
            </a:r>
            <a:r>
              <a:rPr lang="en-GB" sz="1000" dirty="0" err="1"/>
              <a:t>Jamil</a:t>
            </a:r>
            <a:r>
              <a:rPr lang="en-GB" sz="1000" dirty="0"/>
              <a:t>, R. and Fleisher, C. 2022. </a:t>
            </a:r>
            <a:r>
              <a:rPr lang="en-GB" sz="1000" i="1" dirty="0"/>
              <a:t>Borderline Personality Disorder</a:t>
            </a:r>
            <a:r>
              <a:rPr lang="en-GB" sz="1000" dirty="0"/>
              <a:t>. </a:t>
            </a:r>
            <a:r>
              <a:rPr lang="en-GB" sz="1000" dirty="0" err="1"/>
              <a:t>StatPearls</a:t>
            </a:r>
            <a:r>
              <a:rPr lang="en-GB" sz="1000" dirty="0"/>
              <a:t> Publishing.</a:t>
            </a:r>
            <a:endParaRPr lang="en-US" sz="1000" dirty="0"/>
          </a:p>
          <a:p>
            <a:r>
              <a:rPr lang="en-GB" sz="1000" dirty="0" err="1"/>
              <a:t>gov</a:t>
            </a:r>
            <a:r>
              <a:rPr lang="en-GB" sz="1000" dirty="0"/>
              <a:t> 2023. </a:t>
            </a:r>
            <a:r>
              <a:rPr lang="en-GB" sz="1000" i="1" dirty="0"/>
              <a:t>Adults with incapacity: code of practice for medical practitioners</a:t>
            </a:r>
            <a:r>
              <a:rPr lang="en-GB" sz="1000" b="1" i="1" dirty="0"/>
              <a:t> </a:t>
            </a:r>
            <a:r>
              <a:rPr lang="en-GB" sz="1000" dirty="0"/>
              <a:t>[Online] Available at: https://www.gov.scot/publications/adults-incapacity-scotland-act-2000-code-practice-third-edition-practitioners-authorised-carry-out-medical-treatment-research-under-part-5-act/ [Accessed on 26 March 2023].</a:t>
            </a:r>
            <a:endParaRPr lang="en-US" sz="1000" dirty="0"/>
          </a:p>
          <a:p>
            <a:r>
              <a:rPr lang="en-GB" sz="1000" dirty="0" err="1"/>
              <a:t>Grenyer</a:t>
            </a:r>
            <a:r>
              <a:rPr lang="en-GB" sz="1000" dirty="0"/>
              <a:t>, B.F., Bailey, R.C., Lewis, K.L., Matthias, M., </a:t>
            </a:r>
            <a:r>
              <a:rPr lang="en-GB" sz="1000" dirty="0" err="1"/>
              <a:t>Garretty</a:t>
            </a:r>
            <a:r>
              <a:rPr lang="en-GB" sz="1000" dirty="0"/>
              <a:t>, T. and </a:t>
            </a:r>
            <a:r>
              <a:rPr lang="en-GB" sz="1000" dirty="0" err="1"/>
              <a:t>Bickerton</a:t>
            </a:r>
            <a:r>
              <a:rPr lang="en-GB" sz="1000" dirty="0"/>
              <a:t>, A., 2019. A randomized controlled trial of group </a:t>
            </a:r>
            <a:r>
              <a:rPr lang="en-GB" sz="1000" dirty="0" err="1"/>
              <a:t>psychoeducation</a:t>
            </a:r>
            <a:r>
              <a:rPr lang="en-GB" sz="1000" dirty="0"/>
              <a:t> for carers of persons with borderline personality disorder. </a:t>
            </a:r>
            <a:r>
              <a:rPr lang="en-GB" sz="1000" i="1" dirty="0"/>
              <a:t>Journal of personality disorders</a:t>
            </a:r>
            <a:r>
              <a:rPr lang="en-GB" sz="1000" dirty="0"/>
              <a:t>, </a:t>
            </a:r>
            <a:r>
              <a:rPr lang="en-GB" sz="1000" i="1" dirty="0"/>
              <a:t>33</a:t>
            </a:r>
            <a:r>
              <a:rPr lang="en-GB" sz="1000" dirty="0"/>
              <a:t>(2), pp.214-228.</a:t>
            </a:r>
            <a:endParaRPr lang="en-US" sz="1000" dirty="0"/>
          </a:p>
          <a:p>
            <a:r>
              <a:rPr lang="en-GB" sz="1000" dirty="0" err="1"/>
              <a:t>Hersh</a:t>
            </a:r>
            <a:r>
              <a:rPr lang="en-GB" sz="1000" dirty="0"/>
              <a:t>, R.G., 2021. Applied Transference-focused Psychotherapy: An overview and update. </a:t>
            </a:r>
            <a:r>
              <a:rPr lang="en-GB" sz="1000" i="1" dirty="0"/>
              <a:t>Psychodynamic Psychiatry</a:t>
            </a:r>
            <a:r>
              <a:rPr lang="en-GB" sz="1000" dirty="0"/>
              <a:t>, </a:t>
            </a:r>
            <a:r>
              <a:rPr lang="en-GB" sz="1000" i="1" dirty="0"/>
              <a:t>49</a:t>
            </a:r>
            <a:r>
              <a:rPr lang="en-GB" sz="1000" dirty="0"/>
              <a:t>(2), pp.273-295.</a:t>
            </a:r>
            <a:endParaRPr lang="en-US" sz="1000" dirty="0"/>
          </a:p>
          <a:p>
            <a:r>
              <a:rPr lang="en-GB" sz="1000" dirty="0" err="1"/>
              <a:t>Mayoclinic</a:t>
            </a:r>
            <a:r>
              <a:rPr lang="en-GB" sz="1000" dirty="0"/>
              <a:t> 2023.</a:t>
            </a:r>
            <a:r>
              <a:rPr lang="en-GB" sz="1000" i="1" dirty="0"/>
              <a:t> Borderline personality disorder - Diagnosis and treatment - Mayo Clinic</a:t>
            </a:r>
            <a:r>
              <a:rPr lang="en-GB" sz="1000" dirty="0"/>
              <a:t> [Online] Available at: https://www.mayoclinic.org/diseases-conditions/borderline-personality-disorder/diagnosis-treatment/drc-20370242 [Accessed on 26 March 2023].</a:t>
            </a:r>
            <a:endParaRPr lang="en-US" sz="1000" dirty="0"/>
          </a:p>
          <a:p>
            <a:r>
              <a:rPr lang="en-GB" sz="1000" dirty="0"/>
              <a:t>Mental Health General 2022. </a:t>
            </a:r>
            <a:r>
              <a:rPr lang="en-GB" sz="1000" i="1" dirty="0"/>
              <a:t>The Advantages and Disadvantages of </a:t>
            </a:r>
            <a:r>
              <a:rPr lang="en-GB" sz="1000" i="1" dirty="0" err="1"/>
              <a:t>Mentalisation</a:t>
            </a:r>
            <a:r>
              <a:rPr lang="en-GB" sz="1000" i="1" dirty="0"/>
              <a:t> Based Therapy - Mental Health General</a:t>
            </a:r>
            <a:r>
              <a:rPr lang="en-GB" sz="1000" dirty="0"/>
              <a:t>, </a:t>
            </a:r>
            <a:r>
              <a:rPr lang="en-GB" sz="1000" i="1" dirty="0"/>
              <a:t>Mental Health General</a:t>
            </a:r>
            <a:r>
              <a:rPr lang="en-GB" sz="1000" dirty="0"/>
              <a:t>. [Online] Available at: https://www.mentalhealthgeneral.com/the-advantages-and-disadvantages-of-mentalisation-based-therapy/ [Accessed on 26 March 2023].</a:t>
            </a:r>
            <a:endParaRPr lang="en-US" sz="1000" dirty="0"/>
          </a:p>
          <a:p>
            <a:r>
              <a:rPr lang="en-GB" sz="1000" dirty="0"/>
              <a:t>Mental Health General 2022. </a:t>
            </a:r>
            <a:r>
              <a:rPr lang="en-GB" sz="1000" i="1" dirty="0"/>
              <a:t>The Advantages and Disadvantages of Dialectical Behavioural Therapy - Mental Health General, Mental Health General.</a:t>
            </a:r>
            <a:r>
              <a:rPr lang="en-GB" sz="1000" dirty="0"/>
              <a:t> [Online] Available at: https://www.mentalhealthgeneral.com/the-advantages-and-disadvantages-of-dialectical-behavioural-therapy/ [Accessed on 26 March 2023].</a:t>
            </a:r>
            <a:endParaRPr lang="en-US" sz="1000" dirty="0"/>
          </a:p>
          <a:p>
            <a:r>
              <a:rPr lang="en-GB" sz="1000" dirty="0"/>
              <a:t>NHS 2021. </a:t>
            </a:r>
            <a:r>
              <a:rPr lang="en-GB" sz="1000" i="1" dirty="0"/>
              <a:t>Treatment - Borderline personality disorder</a:t>
            </a:r>
            <a:r>
              <a:rPr lang="en-GB" sz="1000" dirty="0"/>
              <a:t> [Online] Available at: https://www.nhs.uk/mental-health/conditions/borderline-personality-disorder/treatment/ [Accessed on 26 March 2023].</a:t>
            </a:r>
            <a:endParaRPr lang="en-US" sz="1000" dirty="0"/>
          </a:p>
          <a:p>
            <a:r>
              <a:rPr lang="en-GB" sz="1000" dirty="0"/>
              <a:t>nice 2023. </a:t>
            </a:r>
            <a:r>
              <a:rPr lang="en-GB" sz="1000" i="1" dirty="0"/>
              <a:t>Nice.org.uk</a:t>
            </a:r>
            <a:r>
              <a:rPr lang="en-GB" sz="1000" dirty="0"/>
              <a:t>. [Online] Available at: https://www.nice.org.uk/guidance/cg78/documents/personality-disorders-borderline-final-scope2 [Accessed on 26 March 2023].</a:t>
            </a:r>
            <a:endParaRPr lang="en-US" sz="1000" dirty="0"/>
          </a:p>
          <a:p>
            <a:r>
              <a:rPr lang="en-GB" sz="1000" dirty="0"/>
              <a:t>Parsonage, L. 2022. </a:t>
            </a:r>
            <a:r>
              <a:rPr lang="en-GB" sz="1000" i="1" dirty="0"/>
              <a:t>Emotionally Unstable Personality Disorder (EUPD)</a:t>
            </a:r>
            <a:r>
              <a:rPr lang="en-GB" sz="1000" dirty="0"/>
              <a:t> [Online] Available at: https://www.priorygroup.com/mental-health/personality-disorder-treatment/emotionally-unstable-personality-disorder-eupd [Accessed on 26 March 2023].</a:t>
            </a:r>
            <a:endParaRPr lang="en-US" sz="1000" dirty="0"/>
          </a:p>
          <a:p>
            <a:r>
              <a:rPr lang="en-GB" sz="1000" dirty="0"/>
              <a:t>Tidy, D. 2022. </a:t>
            </a:r>
            <a:r>
              <a:rPr lang="en-GB" sz="1000" i="1" dirty="0"/>
              <a:t>Emotionally Unstable Personality Disorder (Types and Symptoms)</a:t>
            </a:r>
            <a:r>
              <a:rPr lang="en-GB" sz="1000" dirty="0"/>
              <a:t>, </a:t>
            </a:r>
            <a:r>
              <a:rPr lang="en-GB" sz="1000" i="1" dirty="0"/>
              <a:t>Patient.info</a:t>
            </a:r>
            <a:r>
              <a:rPr lang="en-GB" sz="1000" dirty="0"/>
              <a:t>. [Online] Available at: https://patient.info/doctor/emotionally-unstable-personality-disorder [Accessed on 26 March 2023].</a:t>
            </a:r>
            <a:endParaRPr lang="en-US" sz="1000" dirty="0"/>
          </a:p>
          <a:p>
            <a:r>
              <a:rPr lang="en-GB" sz="1000" dirty="0"/>
              <a:t>Your health in mind</a:t>
            </a:r>
            <a:r>
              <a:rPr lang="en-GB" sz="1000" i="1" dirty="0"/>
              <a:t> </a:t>
            </a:r>
            <a:r>
              <a:rPr lang="en-GB" sz="1000" dirty="0"/>
              <a:t>2023</a:t>
            </a:r>
            <a:r>
              <a:rPr lang="en-GB" sz="1000" i="1" dirty="0"/>
              <a:t>. Who can help with borderline personality disorder?</a:t>
            </a:r>
            <a:r>
              <a:rPr lang="en-GB" sz="1000" dirty="0"/>
              <a:t> [Online] Available at: https://www.yourhealthinmind.org/mental-illnesses-disorders/bpd/who-can-help [Accessed on 26 March 2023].</a:t>
            </a:r>
            <a:endParaRPr lang="en-US" sz="1000" dirty="0"/>
          </a:p>
          <a:p>
            <a:r>
              <a:rPr lang="en-GB" sz="1000" dirty="0"/>
              <a:t> </a:t>
            </a:r>
            <a:endParaRPr lang="en-US" sz="1000" dirty="0"/>
          </a:p>
          <a:p>
            <a:endParaRPr lang="en-US" sz="1000"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0</TotalTime>
  <Words>4781</Words>
  <Application>Microsoft Office PowerPoint</Application>
  <PresentationFormat>On-screen Show (4:3)</PresentationFormat>
  <Paragraphs>115</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Calibri</vt:lpstr>
      <vt:lpstr>Georgia</vt:lpstr>
      <vt:lpstr>Wingdings</vt:lpstr>
      <vt:lpstr>Wingdings 2</vt:lpstr>
      <vt:lpstr>Civic</vt:lpstr>
      <vt:lpstr>    Mental Disorders and Psychopathology  EMOTIONALLY UNSTABLE PERSONALITY DISORDER-BORDERLINE  TYPE </vt:lpstr>
      <vt:lpstr>BORDERLINE CLASSIFICATION WITHIN ICD</vt:lpstr>
      <vt:lpstr>  What is mental disorder? How this impact individuals?  </vt:lpstr>
      <vt:lpstr>Who is affected by EUPD? And how? Symptoms  </vt:lpstr>
      <vt:lpstr>How EUPD affects individuals?</vt:lpstr>
      <vt:lpstr>An overview and evaluation of the historical and contemporary support, treatment and provisions for those living with BORDERLINE </vt:lpstr>
      <vt:lpstr>An overview and evaluation of the historical and contemporary support, treatment and provisions for those living with the EUPD</vt:lpstr>
      <vt:lpstr>The past and present services related to BORDERLINE </vt:lpstr>
      <vt:lpstr>Data, statistics, and information from published studies and reports about BORDERLINE </vt:lpstr>
      <vt:lpstr>Analyse the positives and negatives of treatments available for BORDERLINE </vt:lpstr>
      <vt:lpstr> Issues in the provision, professional support or policy about BORDERLINE </vt:lpstr>
      <vt:lpstr>Conclusion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2023-03-29T07:16:10Z</dcterms:created>
  <dcterms:modified xsi:type="dcterms:W3CDTF">2023-04-02T11:47:45Z</dcterms:modified>
</cp:coreProperties>
</file>