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660" r:id="rId2"/>
    <p:sldMasterId id="2147483648" r:id="rId3"/>
  </p:sldMasterIdLst>
  <p:sldIdLst>
    <p:sldId id="265" r:id="rId4"/>
    <p:sldId id="266" r:id="rId5"/>
    <p:sldId id="267" r:id="rId6"/>
    <p:sldId id="268" r:id="rId7"/>
    <p:sldId id="259" r:id="rId8"/>
    <p:sldId id="269" r:id="rId9"/>
    <p:sldId id="270" r:id="rId10"/>
    <p:sldId id="271" r:id="rId11"/>
    <p:sldId id="272" r:id="rId12"/>
    <p:sldId id="256" r:id="rId13"/>
    <p:sldId id="257" r:id="rId14"/>
    <p:sldId id="258" r:id="rId15"/>
    <p:sldId id="260" r:id="rId16"/>
    <p:sldId id="261" r:id="rId17"/>
    <p:sldId id="262" r:id="rId18"/>
    <p:sldId id="263" r:id="rId19"/>
    <p:sldId id="264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1622B9-5F23-2F7F-48B6-D8BD9B888E98}" v="282" dt="2026-06-13T09:40:31.381"/>
    <p1510:client id="{A8EC5390-22BA-00AE-3AA1-34A99EA93942}" v="435" dt="2026-06-13T11:07:49.200"/>
    <p1510:client id="{B3683810-A4E7-FEA2-AE2B-25F62F7DFD75}" v="193" dt="2026-06-13T11:32:16.5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Relationship Id="rId4" Type="http://schemas.openxmlformats.org/officeDocument/2006/relationships/image" Target="../media/image21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svg"/><Relationship Id="rId1" Type="http://schemas.openxmlformats.org/officeDocument/2006/relationships/image" Target="../media/image25.svg"/><Relationship Id="rId4" Type="http://schemas.openxmlformats.org/officeDocument/2006/relationships/image" Target="../media/image2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Relationship Id="rId4" Type="http://schemas.openxmlformats.org/officeDocument/2006/relationships/image" Target="../media/image21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svg"/><Relationship Id="rId1" Type="http://schemas.openxmlformats.org/officeDocument/2006/relationships/image" Target="../media/image25.svg"/><Relationship Id="rId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4AAB36-50D0-4A1E-939E-49131E0D640F}" type="doc">
      <dgm:prSet loTypeId="urn:microsoft.com/office/officeart/2005/8/layout/chevron2" loCatId="process" qsTypeId="urn:microsoft.com/office/officeart/2005/8/quickstyle/simple5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7D76E31E-92DC-4249-A3AA-E306293B0E73}">
      <dgm:prSet phldrT="[Text]" phldr="0"/>
      <dgm:spPr/>
      <dgm:t>
        <a:bodyPr/>
        <a:lstStyle/>
        <a:p>
          <a:r>
            <a:rPr lang="en-US" b="1">
              <a:latin typeface="Grandview Display"/>
            </a:rPr>
            <a:t>X</a:t>
          </a:r>
          <a:endParaRPr lang="en-US" b="1"/>
        </a:p>
      </dgm:t>
    </dgm:pt>
    <dgm:pt modelId="{E6E5DA05-DD1C-4EC6-A1A3-285D359B1955}" type="parTrans" cxnId="{251FED5D-B3C3-4220-B1BE-CF10C6B490FC}">
      <dgm:prSet/>
      <dgm:spPr/>
      <dgm:t>
        <a:bodyPr/>
        <a:lstStyle/>
        <a:p>
          <a:endParaRPr lang="en-US"/>
        </a:p>
      </dgm:t>
    </dgm:pt>
    <dgm:pt modelId="{D2D46901-BF37-4171-A432-23A27702E7AB}" type="sibTrans" cxnId="{251FED5D-B3C3-4220-B1BE-CF10C6B490FC}">
      <dgm:prSet/>
      <dgm:spPr/>
      <dgm:t>
        <a:bodyPr/>
        <a:lstStyle/>
        <a:p>
          <a:endParaRPr lang="en-US"/>
        </a:p>
      </dgm:t>
    </dgm:pt>
    <dgm:pt modelId="{603D2FF8-ABFF-4919-ADF2-EAB48BE850F0}">
      <dgm:prSet phldrT="[Text]" phldr="0"/>
      <dgm:spPr/>
      <dgm:t>
        <a:bodyPr/>
        <a:lstStyle/>
        <a:p>
          <a:pPr rtl="0"/>
          <a:r>
            <a:rPr lang="en-US" b="1">
              <a:latin typeface="Grandview Display"/>
            </a:rPr>
            <a:t>Confusion about where and how to record information</a:t>
          </a:r>
          <a:endParaRPr lang="en-US" b="1"/>
        </a:p>
      </dgm:t>
    </dgm:pt>
    <dgm:pt modelId="{17A43F59-10AF-454C-B5CF-4230265F82ED}" type="parTrans" cxnId="{B411BAF9-B7ED-469B-92E7-CE2A9FA1B1D7}">
      <dgm:prSet/>
      <dgm:spPr/>
      <dgm:t>
        <a:bodyPr/>
        <a:lstStyle/>
        <a:p>
          <a:endParaRPr lang="en-US"/>
        </a:p>
      </dgm:t>
    </dgm:pt>
    <dgm:pt modelId="{C98C2A06-2505-4870-8AD2-4573C8760984}" type="sibTrans" cxnId="{B411BAF9-B7ED-469B-92E7-CE2A9FA1B1D7}">
      <dgm:prSet/>
      <dgm:spPr/>
      <dgm:t>
        <a:bodyPr/>
        <a:lstStyle/>
        <a:p>
          <a:endParaRPr lang="en-US"/>
        </a:p>
      </dgm:t>
    </dgm:pt>
    <dgm:pt modelId="{F323BF48-6A49-4218-93FC-93B1072CE7DC}">
      <dgm:prSet phldrT="[Text]" phldr="0"/>
      <dgm:spPr/>
      <dgm:t>
        <a:bodyPr/>
        <a:lstStyle/>
        <a:p>
          <a:r>
            <a:rPr lang="en-US" b="1">
              <a:latin typeface="Grandview Display"/>
            </a:rPr>
            <a:t>X</a:t>
          </a:r>
          <a:endParaRPr lang="en-US" b="1"/>
        </a:p>
      </dgm:t>
    </dgm:pt>
    <dgm:pt modelId="{79E7CD24-2CB5-459C-82C0-B88DD1EC3C4D}" type="parTrans" cxnId="{61C8DD20-6B53-4385-ACD0-F83031C28079}">
      <dgm:prSet/>
      <dgm:spPr/>
      <dgm:t>
        <a:bodyPr/>
        <a:lstStyle/>
        <a:p>
          <a:endParaRPr lang="en-US"/>
        </a:p>
      </dgm:t>
    </dgm:pt>
    <dgm:pt modelId="{1E4EA142-3AB2-44B8-85A6-A805346A056B}" type="sibTrans" cxnId="{61C8DD20-6B53-4385-ACD0-F83031C28079}">
      <dgm:prSet/>
      <dgm:spPr/>
      <dgm:t>
        <a:bodyPr/>
        <a:lstStyle/>
        <a:p>
          <a:endParaRPr lang="en-US"/>
        </a:p>
      </dgm:t>
    </dgm:pt>
    <dgm:pt modelId="{C2E47807-4F33-4FF4-B7D9-FD4BD1D20B87}">
      <dgm:prSet phldrT="[Text]" phldr="0"/>
      <dgm:spPr/>
      <dgm:t>
        <a:bodyPr/>
        <a:lstStyle/>
        <a:p>
          <a:pPr rtl="0"/>
          <a:r>
            <a:rPr lang="en-US" b="1">
              <a:latin typeface="Grandview Display"/>
            </a:rPr>
            <a:t>Staff currently are finding duplicate work, this is wasting time.</a:t>
          </a:r>
          <a:endParaRPr lang="en-US" b="1"/>
        </a:p>
      </dgm:t>
    </dgm:pt>
    <dgm:pt modelId="{8B650A8B-F530-442C-B43D-23E9192BB796}" type="parTrans" cxnId="{BC1C2A8B-7A59-4CA1-ADFA-DF68FA03834D}">
      <dgm:prSet/>
      <dgm:spPr/>
      <dgm:t>
        <a:bodyPr/>
        <a:lstStyle/>
        <a:p>
          <a:endParaRPr lang="en-US"/>
        </a:p>
      </dgm:t>
    </dgm:pt>
    <dgm:pt modelId="{F6E904DD-357B-41E0-AA24-ACC6C0661307}" type="sibTrans" cxnId="{BC1C2A8B-7A59-4CA1-ADFA-DF68FA03834D}">
      <dgm:prSet/>
      <dgm:spPr/>
      <dgm:t>
        <a:bodyPr/>
        <a:lstStyle/>
        <a:p>
          <a:endParaRPr lang="en-US"/>
        </a:p>
      </dgm:t>
    </dgm:pt>
    <dgm:pt modelId="{CEF8C9B5-E55F-4790-9E5D-7DCE156EADAF}">
      <dgm:prSet phldrT="[Text]" phldr="0"/>
      <dgm:spPr/>
      <dgm:t>
        <a:bodyPr/>
        <a:lstStyle/>
        <a:p>
          <a:r>
            <a:rPr lang="en-US" b="1">
              <a:latin typeface="Grandview Display"/>
            </a:rPr>
            <a:t>X</a:t>
          </a:r>
          <a:endParaRPr lang="en-US" b="1"/>
        </a:p>
      </dgm:t>
    </dgm:pt>
    <dgm:pt modelId="{201F26DB-FA16-4E6A-BEEC-7F557A97E5AC}" type="parTrans" cxnId="{DD51FC8B-A9D4-4A3D-9E1F-316F6C99A0CC}">
      <dgm:prSet/>
      <dgm:spPr/>
      <dgm:t>
        <a:bodyPr/>
        <a:lstStyle/>
        <a:p>
          <a:endParaRPr lang="en-US"/>
        </a:p>
      </dgm:t>
    </dgm:pt>
    <dgm:pt modelId="{1FA570CF-B9AC-436B-89DB-06C64209A6F1}" type="sibTrans" cxnId="{DD51FC8B-A9D4-4A3D-9E1F-316F6C99A0CC}">
      <dgm:prSet/>
      <dgm:spPr/>
      <dgm:t>
        <a:bodyPr/>
        <a:lstStyle/>
        <a:p>
          <a:endParaRPr lang="en-US"/>
        </a:p>
      </dgm:t>
    </dgm:pt>
    <dgm:pt modelId="{D9250B4A-31AD-4F0C-A920-8F648DAEF4D4}">
      <dgm:prSet phldrT="[Text]" phldr="0"/>
      <dgm:spPr/>
      <dgm:t>
        <a:bodyPr/>
        <a:lstStyle/>
        <a:p>
          <a:pPr rtl="0"/>
          <a:r>
            <a:rPr lang="en-US" b="1">
              <a:latin typeface="Grandview Display"/>
            </a:rPr>
            <a:t>Documents look messy, unclear and records are being missed</a:t>
          </a:r>
          <a:endParaRPr lang="en-US" b="1"/>
        </a:p>
      </dgm:t>
    </dgm:pt>
    <dgm:pt modelId="{F11ACDFE-01E0-4253-A597-FEC06DAE8FB2}" type="parTrans" cxnId="{B48DA1FD-9030-454A-8473-7AFEBABA86CF}">
      <dgm:prSet/>
      <dgm:spPr/>
      <dgm:t>
        <a:bodyPr/>
        <a:lstStyle/>
        <a:p>
          <a:endParaRPr lang="en-US"/>
        </a:p>
      </dgm:t>
    </dgm:pt>
    <dgm:pt modelId="{AFD5C673-01F4-4F59-AD21-C09C9C8BEAF5}" type="sibTrans" cxnId="{B48DA1FD-9030-454A-8473-7AFEBABA86CF}">
      <dgm:prSet/>
      <dgm:spPr/>
      <dgm:t>
        <a:bodyPr/>
        <a:lstStyle/>
        <a:p>
          <a:endParaRPr lang="en-US"/>
        </a:p>
      </dgm:t>
    </dgm:pt>
    <dgm:pt modelId="{D4462AD1-3E46-41AF-B8B3-E82A92E680AF}" type="pres">
      <dgm:prSet presAssocID="{914AAB36-50D0-4A1E-939E-49131E0D640F}" presName="linearFlow" presStyleCnt="0">
        <dgm:presLayoutVars>
          <dgm:dir/>
          <dgm:animLvl val="lvl"/>
          <dgm:resizeHandles val="exact"/>
        </dgm:presLayoutVars>
      </dgm:prSet>
      <dgm:spPr/>
    </dgm:pt>
    <dgm:pt modelId="{B3F39AD9-334F-4E1F-AAC4-FFC7171DDB3A}" type="pres">
      <dgm:prSet presAssocID="{7D76E31E-92DC-4249-A3AA-E306293B0E73}" presName="composite" presStyleCnt="0"/>
      <dgm:spPr/>
    </dgm:pt>
    <dgm:pt modelId="{81128458-EB22-4D91-873E-A7708397A5F5}" type="pres">
      <dgm:prSet presAssocID="{7D76E31E-92DC-4249-A3AA-E306293B0E73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569D11FC-4A60-4386-A5CC-E8E52FA1CE5D}" type="pres">
      <dgm:prSet presAssocID="{7D76E31E-92DC-4249-A3AA-E306293B0E73}" presName="descendantText" presStyleLbl="alignAcc1" presStyleIdx="0" presStyleCnt="3">
        <dgm:presLayoutVars>
          <dgm:bulletEnabled val="1"/>
        </dgm:presLayoutVars>
      </dgm:prSet>
      <dgm:spPr/>
    </dgm:pt>
    <dgm:pt modelId="{AEF5F0C6-EA93-42B7-850C-EC643E39F3DD}" type="pres">
      <dgm:prSet presAssocID="{D2D46901-BF37-4171-A432-23A27702E7AB}" presName="sp" presStyleCnt="0"/>
      <dgm:spPr/>
    </dgm:pt>
    <dgm:pt modelId="{177C881F-FFE1-4D6E-BEB7-DEFE880B1E60}" type="pres">
      <dgm:prSet presAssocID="{F323BF48-6A49-4218-93FC-93B1072CE7DC}" presName="composite" presStyleCnt="0"/>
      <dgm:spPr/>
    </dgm:pt>
    <dgm:pt modelId="{BA72281C-6C63-47C2-9726-27A2879D167C}" type="pres">
      <dgm:prSet presAssocID="{F323BF48-6A49-4218-93FC-93B1072CE7DC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9DE72B39-3BD3-48D1-A42D-4F4029A17EBC}" type="pres">
      <dgm:prSet presAssocID="{F323BF48-6A49-4218-93FC-93B1072CE7DC}" presName="descendantText" presStyleLbl="alignAcc1" presStyleIdx="1" presStyleCnt="3">
        <dgm:presLayoutVars>
          <dgm:bulletEnabled val="1"/>
        </dgm:presLayoutVars>
      </dgm:prSet>
      <dgm:spPr/>
    </dgm:pt>
    <dgm:pt modelId="{046332BB-110C-4145-96E8-F3CB2DA522D2}" type="pres">
      <dgm:prSet presAssocID="{1E4EA142-3AB2-44B8-85A6-A805346A056B}" presName="sp" presStyleCnt="0"/>
      <dgm:spPr/>
    </dgm:pt>
    <dgm:pt modelId="{79941EE0-B3E5-42D1-80E2-E4A3EB66A1BD}" type="pres">
      <dgm:prSet presAssocID="{CEF8C9B5-E55F-4790-9E5D-7DCE156EADAF}" presName="composite" presStyleCnt="0"/>
      <dgm:spPr/>
    </dgm:pt>
    <dgm:pt modelId="{3C312A2E-01D5-4301-9AA1-40F4A6681D05}" type="pres">
      <dgm:prSet presAssocID="{CEF8C9B5-E55F-4790-9E5D-7DCE156EADAF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9E1B977-17EE-4BAA-90F0-8878A0EC8DAA}" type="pres">
      <dgm:prSet presAssocID="{CEF8C9B5-E55F-4790-9E5D-7DCE156EADAF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C78AF202-6803-4584-A525-4AFD0EF26B2C}" type="presOf" srcId="{603D2FF8-ABFF-4919-ADF2-EAB48BE850F0}" destId="{569D11FC-4A60-4386-A5CC-E8E52FA1CE5D}" srcOrd="0" destOrd="0" presId="urn:microsoft.com/office/officeart/2005/8/layout/chevron2"/>
    <dgm:cxn modelId="{61C8DD20-6B53-4385-ACD0-F83031C28079}" srcId="{914AAB36-50D0-4A1E-939E-49131E0D640F}" destId="{F323BF48-6A49-4218-93FC-93B1072CE7DC}" srcOrd="1" destOrd="0" parTransId="{79E7CD24-2CB5-459C-82C0-B88DD1EC3C4D}" sibTransId="{1E4EA142-3AB2-44B8-85A6-A805346A056B}"/>
    <dgm:cxn modelId="{49BDA737-F3B8-4A1D-BC3F-3AF212959B0D}" type="presOf" srcId="{7D76E31E-92DC-4249-A3AA-E306293B0E73}" destId="{81128458-EB22-4D91-873E-A7708397A5F5}" srcOrd="0" destOrd="0" presId="urn:microsoft.com/office/officeart/2005/8/layout/chevron2"/>
    <dgm:cxn modelId="{251FED5D-B3C3-4220-B1BE-CF10C6B490FC}" srcId="{914AAB36-50D0-4A1E-939E-49131E0D640F}" destId="{7D76E31E-92DC-4249-A3AA-E306293B0E73}" srcOrd="0" destOrd="0" parTransId="{E6E5DA05-DD1C-4EC6-A1A3-285D359B1955}" sibTransId="{D2D46901-BF37-4171-A432-23A27702E7AB}"/>
    <dgm:cxn modelId="{7BD94B56-0963-4858-B1F2-DFDB7B1C176B}" type="presOf" srcId="{CEF8C9B5-E55F-4790-9E5D-7DCE156EADAF}" destId="{3C312A2E-01D5-4301-9AA1-40F4A6681D05}" srcOrd="0" destOrd="0" presId="urn:microsoft.com/office/officeart/2005/8/layout/chevron2"/>
    <dgm:cxn modelId="{E6E47F79-18A8-40A3-998F-6DD4F9281707}" type="presOf" srcId="{F323BF48-6A49-4218-93FC-93B1072CE7DC}" destId="{BA72281C-6C63-47C2-9726-27A2879D167C}" srcOrd="0" destOrd="0" presId="urn:microsoft.com/office/officeart/2005/8/layout/chevron2"/>
    <dgm:cxn modelId="{443C7D87-FE5B-42E1-A41B-EC043A8FCE3D}" type="presOf" srcId="{C2E47807-4F33-4FF4-B7D9-FD4BD1D20B87}" destId="{9DE72B39-3BD3-48D1-A42D-4F4029A17EBC}" srcOrd="0" destOrd="0" presId="urn:microsoft.com/office/officeart/2005/8/layout/chevron2"/>
    <dgm:cxn modelId="{BC1C2A8B-7A59-4CA1-ADFA-DF68FA03834D}" srcId="{F323BF48-6A49-4218-93FC-93B1072CE7DC}" destId="{C2E47807-4F33-4FF4-B7D9-FD4BD1D20B87}" srcOrd="0" destOrd="0" parTransId="{8B650A8B-F530-442C-B43D-23E9192BB796}" sibTransId="{F6E904DD-357B-41E0-AA24-ACC6C0661307}"/>
    <dgm:cxn modelId="{DD51FC8B-A9D4-4A3D-9E1F-316F6C99A0CC}" srcId="{914AAB36-50D0-4A1E-939E-49131E0D640F}" destId="{CEF8C9B5-E55F-4790-9E5D-7DCE156EADAF}" srcOrd="2" destOrd="0" parTransId="{201F26DB-FA16-4E6A-BEEC-7F557A97E5AC}" sibTransId="{1FA570CF-B9AC-436B-89DB-06C64209A6F1}"/>
    <dgm:cxn modelId="{9F9D38A6-29D1-4C77-B7B8-616A6929F9D0}" type="presOf" srcId="{914AAB36-50D0-4A1E-939E-49131E0D640F}" destId="{D4462AD1-3E46-41AF-B8B3-E82A92E680AF}" srcOrd="0" destOrd="0" presId="urn:microsoft.com/office/officeart/2005/8/layout/chevron2"/>
    <dgm:cxn modelId="{2B51B7B8-F50E-404C-B4F0-549A860BC4E4}" type="presOf" srcId="{D9250B4A-31AD-4F0C-A920-8F648DAEF4D4}" destId="{39E1B977-17EE-4BAA-90F0-8878A0EC8DAA}" srcOrd="0" destOrd="0" presId="urn:microsoft.com/office/officeart/2005/8/layout/chevron2"/>
    <dgm:cxn modelId="{B411BAF9-B7ED-469B-92E7-CE2A9FA1B1D7}" srcId="{7D76E31E-92DC-4249-A3AA-E306293B0E73}" destId="{603D2FF8-ABFF-4919-ADF2-EAB48BE850F0}" srcOrd="0" destOrd="0" parTransId="{17A43F59-10AF-454C-B5CF-4230265F82ED}" sibTransId="{C98C2A06-2505-4870-8AD2-4573C8760984}"/>
    <dgm:cxn modelId="{B48DA1FD-9030-454A-8473-7AFEBABA86CF}" srcId="{CEF8C9B5-E55F-4790-9E5D-7DCE156EADAF}" destId="{D9250B4A-31AD-4F0C-A920-8F648DAEF4D4}" srcOrd="0" destOrd="0" parTransId="{F11ACDFE-01E0-4253-A597-FEC06DAE8FB2}" sibTransId="{AFD5C673-01F4-4F59-AD21-C09C9C8BEAF5}"/>
    <dgm:cxn modelId="{91A0788F-E215-4335-BFD0-A9AA61258D8D}" type="presParOf" srcId="{D4462AD1-3E46-41AF-B8B3-E82A92E680AF}" destId="{B3F39AD9-334F-4E1F-AAC4-FFC7171DDB3A}" srcOrd="0" destOrd="0" presId="urn:microsoft.com/office/officeart/2005/8/layout/chevron2"/>
    <dgm:cxn modelId="{F83F2603-9058-4880-B95C-0E47AB9059B5}" type="presParOf" srcId="{B3F39AD9-334F-4E1F-AAC4-FFC7171DDB3A}" destId="{81128458-EB22-4D91-873E-A7708397A5F5}" srcOrd="0" destOrd="0" presId="urn:microsoft.com/office/officeart/2005/8/layout/chevron2"/>
    <dgm:cxn modelId="{6AD65ED5-6AC6-4962-903C-B144524F69DB}" type="presParOf" srcId="{B3F39AD9-334F-4E1F-AAC4-FFC7171DDB3A}" destId="{569D11FC-4A60-4386-A5CC-E8E52FA1CE5D}" srcOrd="1" destOrd="0" presId="urn:microsoft.com/office/officeart/2005/8/layout/chevron2"/>
    <dgm:cxn modelId="{D8CEE7A9-49E6-4E1F-BDC8-8C0BCC442560}" type="presParOf" srcId="{D4462AD1-3E46-41AF-B8B3-E82A92E680AF}" destId="{AEF5F0C6-EA93-42B7-850C-EC643E39F3DD}" srcOrd="1" destOrd="0" presId="urn:microsoft.com/office/officeart/2005/8/layout/chevron2"/>
    <dgm:cxn modelId="{ACBF5B43-50F3-4171-896E-81AEF60E55CB}" type="presParOf" srcId="{D4462AD1-3E46-41AF-B8B3-E82A92E680AF}" destId="{177C881F-FFE1-4D6E-BEB7-DEFE880B1E60}" srcOrd="2" destOrd="0" presId="urn:microsoft.com/office/officeart/2005/8/layout/chevron2"/>
    <dgm:cxn modelId="{960A2D0E-2F59-4757-919C-5BE02C6204B9}" type="presParOf" srcId="{177C881F-FFE1-4D6E-BEB7-DEFE880B1E60}" destId="{BA72281C-6C63-47C2-9726-27A2879D167C}" srcOrd="0" destOrd="0" presId="urn:microsoft.com/office/officeart/2005/8/layout/chevron2"/>
    <dgm:cxn modelId="{18C62C62-2B36-495C-B0A6-C74C7B915121}" type="presParOf" srcId="{177C881F-FFE1-4D6E-BEB7-DEFE880B1E60}" destId="{9DE72B39-3BD3-48D1-A42D-4F4029A17EBC}" srcOrd="1" destOrd="0" presId="urn:microsoft.com/office/officeart/2005/8/layout/chevron2"/>
    <dgm:cxn modelId="{E0534CF5-BBDB-478B-AB19-E46A52C639A2}" type="presParOf" srcId="{D4462AD1-3E46-41AF-B8B3-E82A92E680AF}" destId="{046332BB-110C-4145-96E8-F3CB2DA522D2}" srcOrd="3" destOrd="0" presId="urn:microsoft.com/office/officeart/2005/8/layout/chevron2"/>
    <dgm:cxn modelId="{D3294B5B-AC09-4513-8CF0-017968EDA694}" type="presParOf" srcId="{D4462AD1-3E46-41AF-B8B3-E82A92E680AF}" destId="{79941EE0-B3E5-42D1-80E2-E4A3EB66A1BD}" srcOrd="4" destOrd="0" presId="urn:microsoft.com/office/officeart/2005/8/layout/chevron2"/>
    <dgm:cxn modelId="{2D538224-A10E-44D8-90F8-66746302096B}" type="presParOf" srcId="{79941EE0-B3E5-42D1-80E2-E4A3EB66A1BD}" destId="{3C312A2E-01D5-4301-9AA1-40F4A6681D05}" srcOrd="0" destOrd="0" presId="urn:microsoft.com/office/officeart/2005/8/layout/chevron2"/>
    <dgm:cxn modelId="{2E0D3C21-AF9F-4DC7-B852-4E5289568A88}" type="presParOf" srcId="{79941EE0-B3E5-42D1-80E2-E4A3EB66A1BD}" destId="{39E1B977-17EE-4BAA-90F0-8878A0EC8DA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9F15F1-F2F1-47D7-9233-7630E0A7E6A9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1A1A92FA-6ABA-4376-A008-63F5BBF5094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 Display" panose="020F0302020204030204"/>
              <a:ea typeface="+mn-ea"/>
              <a:cs typeface="+mn-cs"/>
            </a:rPr>
            <a:t>Staff scheduling/rotas</a:t>
          </a:r>
          <a:endParaRPr lang="en-GB">
            <a:latin typeface="Aptos" panose="020B0004020202020204"/>
            <a:ea typeface="+mn-ea"/>
            <a:cs typeface="+mn-cs"/>
          </a:endParaRPr>
        </a:p>
      </dgm:t>
    </dgm:pt>
    <dgm:pt modelId="{53FA6C73-DCAD-40AE-8134-0719135CBFA7}" type="parTrans" cxnId="{5C714652-6481-4FF9-9E46-C46F670ABBB5}">
      <dgm:prSet/>
      <dgm:spPr/>
      <dgm:t>
        <a:bodyPr/>
        <a:lstStyle/>
        <a:p>
          <a:endParaRPr lang="en-US"/>
        </a:p>
      </dgm:t>
    </dgm:pt>
    <dgm:pt modelId="{1F320CC1-3985-4285-A021-881092845A96}" type="sibTrans" cxnId="{5C714652-6481-4FF9-9E46-C46F670ABBB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77E5A33-0D6E-4C92-BE92-2969C184CF1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"/>
              <a:ea typeface="+mn-ea"/>
              <a:cs typeface="+mn-cs"/>
            </a:rPr>
            <a:t>My workplace task involves, how to create a staff schedule/rotas to run the nursing home smoothly.</a:t>
          </a:r>
        </a:p>
      </dgm:t>
    </dgm:pt>
    <dgm:pt modelId="{EDA0661F-DC70-44DB-BC57-E97D34F2CF76}" type="parTrans" cxnId="{009E1ED6-6F2D-4CDC-893E-0A8651F808D4}">
      <dgm:prSet/>
      <dgm:spPr/>
      <dgm:t>
        <a:bodyPr/>
        <a:lstStyle/>
        <a:p>
          <a:endParaRPr lang="en-US"/>
        </a:p>
      </dgm:t>
    </dgm:pt>
    <dgm:pt modelId="{760DA543-D3B3-4A89-B791-BB24A07E5FBD}" type="sibTrans" cxnId="{009E1ED6-6F2D-4CDC-893E-0A8651F808D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FD7CBF0-8B9F-4A10-AE29-923680BD668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" panose="020B0004020202020204"/>
              <a:ea typeface="+mn-ea"/>
              <a:cs typeface="+mn-cs"/>
            </a:rPr>
            <a:t>Schedule/rotas are will be for the following staff members RGN HCA ,</a:t>
          </a:r>
          <a:r>
            <a:rPr lang="en-GB">
              <a:latin typeface="Aptos Display" panose="020F0302020204030204"/>
              <a:ea typeface="+mn-ea"/>
              <a:cs typeface="+mn-cs"/>
            </a:rPr>
            <a:t> senior HCA's </a:t>
          </a:r>
          <a:r>
            <a:rPr lang="en-GB">
              <a:latin typeface="Aptos" panose="020B0004020202020204"/>
              <a:ea typeface="+mn-ea"/>
              <a:cs typeface="+mn-cs"/>
            </a:rPr>
            <a:t>bank staff, care </a:t>
          </a:r>
          <a:r>
            <a:rPr lang="en-GB">
              <a:latin typeface="Aptos Display" panose="020F0302020204030204"/>
              <a:ea typeface="+mn-ea"/>
              <a:cs typeface="+mn-cs"/>
            </a:rPr>
            <a:t>managers.</a:t>
          </a:r>
          <a:r>
            <a:rPr lang="en-GB">
              <a:latin typeface="Aptos" panose="020B0004020202020204"/>
              <a:ea typeface="+mn-ea"/>
              <a:cs typeface="+mn-cs"/>
            </a:rPr>
            <a:t> </a:t>
          </a:r>
          <a:endParaRPr lang="en-US">
            <a:latin typeface="Aptos" panose="020B0004020202020204"/>
            <a:ea typeface="+mn-ea"/>
            <a:cs typeface="+mn-cs"/>
          </a:endParaRPr>
        </a:p>
      </dgm:t>
    </dgm:pt>
    <dgm:pt modelId="{744E9CFD-B900-4F04-B4CA-C7F60CE944C4}" type="parTrans" cxnId="{70C72805-F68A-4CA3-B4F3-ED3F97830270}">
      <dgm:prSet/>
      <dgm:spPr/>
      <dgm:t>
        <a:bodyPr/>
        <a:lstStyle/>
        <a:p>
          <a:endParaRPr lang="en-US"/>
        </a:p>
      </dgm:t>
    </dgm:pt>
    <dgm:pt modelId="{D6FCBA01-C2E9-45A1-AE90-6DEB3E472696}" type="sibTrans" cxnId="{70C72805-F68A-4CA3-B4F3-ED3F9783027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259765B-B98F-4D4F-9CAE-C3BA5891B064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ptos Display" panose="020F0302020204030204"/>
              <a:ea typeface="+mn-ea"/>
              <a:cs typeface="+mn-cs"/>
            </a:rPr>
            <a:t>When creating a rota, we need to keep both buildings in mind ensuring the number of staff are balance in both shits.</a:t>
          </a:r>
          <a:endParaRPr lang="en-GB">
            <a:latin typeface="Aptos" panose="020B0004020202020204"/>
            <a:ea typeface="+mn-ea"/>
            <a:cs typeface="+mn-cs"/>
          </a:endParaRPr>
        </a:p>
      </dgm:t>
    </dgm:pt>
    <dgm:pt modelId="{19D04A6C-A54B-49B7-BED7-49C77FFC3D44}" type="parTrans" cxnId="{582B69CA-35F1-4259-A701-18EE885CAE95}">
      <dgm:prSet/>
      <dgm:spPr/>
    </dgm:pt>
    <dgm:pt modelId="{5936AC4D-C264-4BEE-8EBA-226BE4324CEE}" type="sibTrans" cxnId="{582B69CA-35F1-4259-A701-18EE885CAE95}">
      <dgm:prSet/>
      <dgm:spPr/>
    </dgm:pt>
    <dgm:pt modelId="{5FEEA214-973B-4570-BE3C-4ADBF42ADC2D}" type="pres">
      <dgm:prSet presAssocID="{2A9F15F1-F2F1-47D7-9233-7630E0A7E6A9}" presName="root" presStyleCnt="0">
        <dgm:presLayoutVars>
          <dgm:dir/>
          <dgm:resizeHandles val="exact"/>
        </dgm:presLayoutVars>
      </dgm:prSet>
      <dgm:spPr/>
    </dgm:pt>
    <dgm:pt modelId="{86F205B3-BD99-4469-9470-1AAB5D1F4604}" type="pres">
      <dgm:prSet presAssocID="{2A9F15F1-F2F1-47D7-9233-7630E0A7E6A9}" presName="container" presStyleCnt="0">
        <dgm:presLayoutVars>
          <dgm:dir/>
          <dgm:resizeHandles val="exact"/>
        </dgm:presLayoutVars>
      </dgm:prSet>
      <dgm:spPr/>
    </dgm:pt>
    <dgm:pt modelId="{6793A0B5-30CC-4FF2-ACDA-E7EFD3288C0F}" type="pres">
      <dgm:prSet presAssocID="{1A1A92FA-6ABA-4376-A008-63F5BBF50942}" presName="compNode" presStyleCnt="0"/>
      <dgm:spPr/>
    </dgm:pt>
    <dgm:pt modelId="{8FC8320E-C7A2-464E-A536-E65C6F27CA13}" type="pres">
      <dgm:prSet presAssocID="{1A1A92FA-6ABA-4376-A008-63F5BBF50942}" presName="iconBgRect" presStyleLbl="bgShp" presStyleIdx="0" presStyleCnt="4"/>
      <dgm:spPr/>
    </dgm:pt>
    <dgm:pt modelId="{B8CBE30D-8794-4598-8922-C47B6FB4EFAF}" type="pres">
      <dgm:prSet presAssocID="{1A1A92FA-6ABA-4376-A008-63F5BBF50942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9C36AEE8-9B33-4341-BABB-79C0DBCFDA72}" type="pres">
      <dgm:prSet presAssocID="{1A1A92FA-6ABA-4376-A008-63F5BBF50942}" presName="spaceRect" presStyleCnt="0"/>
      <dgm:spPr/>
    </dgm:pt>
    <dgm:pt modelId="{AF43CCE7-7729-4688-A6B9-9C8014051659}" type="pres">
      <dgm:prSet presAssocID="{1A1A92FA-6ABA-4376-A008-63F5BBF50942}" presName="textRect" presStyleLbl="revTx" presStyleIdx="0" presStyleCnt="4">
        <dgm:presLayoutVars>
          <dgm:chMax val="1"/>
          <dgm:chPref val="1"/>
        </dgm:presLayoutVars>
      </dgm:prSet>
      <dgm:spPr/>
    </dgm:pt>
    <dgm:pt modelId="{259B40BB-24BC-4742-925A-0EF97EC13C42}" type="pres">
      <dgm:prSet presAssocID="{1F320CC1-3985-4285-A021-881092845A96}" presName="sibTrans" presStyleLbl="sibTrans2D1" presStyleIdx="0" presStyleCnt="0"/>
      <dgm:spPr/>
    </dgm:pt>
    <dgm:pt modelId="{4FE15B14-3909-4CAF-A16D-AFF54DAFDDEA}" type="pres">
      <dgm:prSet presAssocID="{477E5A33-0D6E-4C92-BE92-2969C184CF1D}" presName="compNode" presStyleCnt="0"/>
      <dgm:spPr/>
    </dgm:pt>
    <dgm:pt modelId="{EAF79BD9-FEB3-41C4-9684-8DEC15214C49}" type="pres">
      <dgm:prSet presAssocID="{477E5A33-0D6E-4C92-BE92-2969C184CF1D}" presName="iconBgRect" presStyleLbl="bgShp" presStyleIdx="1" presStyleCnt="4"/>
      <dgm:spPr/>
    </dgm:pt>
    <dgm:pt modelId="{0260E7D4-2710-4C82-82DE-24BC5096D53D}" type="pres">
      <dgm:prSet presAssocID="{477E5A33-0D6E-4C92-BE92-2969C184CF1D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CDDD5F0E-22C4-4B02-ACF3-8E849CC94EE8}" type="pres">
      <dgm:prSet presAssocID="{477E5A33-0D6E-4C92-BE92-2969C184CF1D}" presName="spaceRect" presStyleCnt="0"/>
      <dgm:spPr/>
    </dgm:pt>
    <dgm:pt modelId="{D434EC85-2735-4C99-9697-48B252C1E745}" type="pres">
      <dgm:prSet presAssocID="{477E5A33-0D6E-4C92-BE92-2969C184CF1D}" presName="textRect" presStyleLbl="revTx" presStyleIdx="1" presStyleCnt="4">
        <dgm:presLayoutVars>
          <dgm:chMax val="1"/>
          <dgm:chPref val="1"/>
        </dgm:presLayoutVars>
      </dgm:prSet>
      <dgm:spPr/>
    </dgm:pt>
    <dgm:pt modelId="{E97249F7-E454-4926-A340-C7450E25706B}" type="pres">
      <dgm:prSet presAssocID="{760DA543-D3B3-4A89-B791-BB24A07E5FBD}" presName="sibTrans" presStyleLbl="sibTrans2D1" presStyleIdx="0" presStyleCnt="0"/>
      <dgm:spPr/>
    </dgm:pt>
    <dgm:pt modelId="{01248F2C-7689-4833-8C68-B0B2217B85A5}" type="pres">
      <dgm:prSet presAssocID="{AFD7CBF0-8B9F-4A10-AE29-923680BD668A}" presName="compNode" presStyleCnt="0"/>
      <dgm:spPr/>
    </dgm:pt>
    <dgm:pt modelId="{E4D768C0-9CD3-4A2D-91C3-40850F84C2D9}" type="pres">
      <dgm:prSet presAssocID="{AFD7CBF0-8B9F-4A10-AE29-923680BD668A}" presName="iconBgRect" presStyleLbl="bgShp" presStyleIdx="2" presStyleCnt="4"/>
      <dgm:spPr/>
    </dgm:pt>
    <dgm:pt modelId="{474E86AA-043A-4017-9810-ED006E474522}" type="pres">
      <dgm:prSet presAssocID="{AFD7CBF0-8B9F-4A10-AE29-923680BD668A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3A801F93-92CD-4E10-A708-3A319F51D419}" type="pres">
      <dgm:prSet presAssocID="{AFD7CBF0-8B9F-4A10-AE29-923680BD668A}" presName="spaceRect" presStyleCnt="0"/>
      <dgm:spPr/>
    </dgm:pt>
    <dgm:pt modelId="{5FAF487B-E135-417A-AE3A-4DBE3BEB5CC8}" type="pres">
      <dgm:prSet presAssocID="{AFD7CBF0-8B9F-4A10-AE29-923680BD668A}" presName="textRect" presStyleLbl="revTx" presStyleIdx="2" presStyleCnt="4">
        <dgm:presLayoutVars>
          <dgm:chMax val="1"/>
          <dgm:chPref val="1"/>
        </dgm:presLayoutVars>
      </dgm:prSet>
      <dgm:spPr/>
    </dgm:pt>
    <dgm:pt modelId="{EEAC592B-CB44-409E-8C93-8C9C0E07DEA1}" type="pres">
      <dgm:prSet presAssocID="{D6FCBA01-C2E9-45A1-AE90-6DEB3E472696}" presName="sibTrans" presStyleLbl="sibTrans2D1" presStyleIdx="0" presStyleCnt="0"/>
      <dgm:spPr/>
    </dgm:pt>
    <dgm:pt modelId="{7D374247-3ED5-4E4C-AC19-87CA917681EF}" type="pres">
      <dgm:prSet presAssocID="{0259765B-B98F-4D4F-9CAE-C3BA5891B064}" presName="compNode" presStyleCnt="0"/>
      <dgm:spPr/>
    </dgm:pt>
    <dgm:pt modelId="{53328F94-F588-452E-BEA8-5285956B2386}" type="pres">
      <dgm:prSet presAssocID="{0259765B-B98F-4D4F-9CAE-C3BA5891B064}" presName="iconBgRect" presStyleLbl="bgShp" presStyleIdx="3" presStyleCnt="4"/>
      <dgm:spPr/>
    </dgm:pt>
    <dgm:pt modelId="{7BCC1DF8-4D79-4061-8B22-B5FB5A63AB78}" type="pres">
      <dgm:prSet presAssocID="{0259765B-B98F-4D4F-9CAE-C3BA5891B064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7BF18EBD-6AE2-4CD0-BD6F-CC1581E33109}" type="pres">
      <dgm:prSet presAssocID="{0259765B-B98F-4D4F-9CAE-C3BA5891B064}" presName="spaceRect" presStyleCnt="0"/>
      <dgm:spPr/>
    </dgm:pt>
    <dgm:pt modelId="{1F705A9D-CDF0-4573-98E1-85572219BAB5}" type="pres">
      <dgm:prSet presAssocID="{0259765B-B98F-4D4F-9CAE-C3BA5891B064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70C72805-F68A-4CA3-B4F3-ED3F97830270}" srcId="{2A9F15F1-F2F1-47D7-9233-7630E0A7E6A9}" destId="{AFD7CBF0-8B9F-4A10-AE29-923680BD668A}" srcOrd="2" destOrd="0" parTransId="{744E9CFD-B900-4F04-B4CA-C7F60CE944C4}" sibTransId="{D6FCBA01-C2E9-45A1-AE90-6DEB3E472696}"/>
    <dgm:cxn modelId="{A8738509-D49A-4D74-8EF7-C02951FB61EF}" type="presOf" srcId="{2A9F15F1-F2F1-47D7-9233-7630E0A7E6A9}" destId="{5FEEA214-973B-4570-BE3C-4ADBF42ADC2D}" srcOrd="0" destOrd="0" presId="urn:microsoft.com/office/officeart/2018/2/layout/IconCircleList"/>
    <dgm:cxn modelId="{5C714652-6481-4FF9-9E46-C46F670ABBB5}" srcId="{2A9F15F1-F2F1-47D7-9233-7630E0A7E6A9}" destId="{1A1A92FA-6ABA-4376-A008-63F5BBF50942}" srcOrd="0" destOrd="0" parTransId="{53FA6C73-DCAD-40AE-8134-0719135CBFA7}" sibTransId="{1F320CC1-3985-4285-A021-881092845A96}"/>
    <dgm:cxn modelId="{74B1E97F-626F-4AFD-B021-E6A843D2E216}" type="presOf" srcId="{AFD7CBF0-8B9F-4A10-AE29-923680BD668A}" destId="{5FAF487B-E135-417A-AE3A-4DBE3BEB5CC8}" srcOrd="0" destOrd="0" presId="urn:microsoft.com/office/officeart/2018/2/layout/IconCircleList"/>
    <dgm:cxn modelId="{DBD09090-3858-4C34-A258-F3DD0B1F54E8}" type="presOf" srcId="{760DA543-D3B3-4A89-B791-BB24A07E5FBD}" destId="{E97249F7-E454-4926-A340-C7450E25706B}" srcOrd="0" destOrd="0" presId="urn:microsoft.com/office/officeart/2018/2/layout/IconCircleList"/>
    <dgm:cxn modelId="{D0824E9A-0C30-4603-9E27-8EC2242CEB62}" type="presOf" srcId="{D6FCBA01-C2E9-45A1-AE90-6DEB3E472696}" destId="{EEAC592B-CB44-409E-8C93-8C9C0E07DEA1}" srcOrd="0" destOrd="0" presId="urn:microsoft.com/office/officeart/2018/2/layout/IconCircleList"/>
    <dgm:cxn modelId="{CCB9DEBA-03A9-4F45-A641-CD2C69E8DFBD}" type="presOf" srcId="{0259765B-B98F-4D4F-9CAE-C3BA5891B064}" destId="{1F705A9D-CDF0-4573-98E1-85572219BAB5}" srcOrd="0" destOrd="0" presId="urn:microsoft.com/office/officeart/2018/2/layout/IconCircleList"/>
    <dgm:cxn modelId="{FA75A2C8-0AED-4F93-B0DF-83CD61E59947}" type="presOf" srcId="{1F320CC1-3985-4285-A021-881092845A96}" destId="{259B40BB-24BC-4742-925A-0EF97EC13C42}" srcOrd="0" destOrd="0" presId="urn:microsoft.com/office/officeart/2018/2/layout/IconCircleList"/>
    <dgm:cxn modelId="{582B69CA-35F1-4259-A701-18EE885CAE95}" srcId="{2A9F15F1-F2F1-47D7-9233-7630E0A7E6A9}" destId="{0259765B-B98F-4D4F-9CAE-C3BA5891B064}" srcOrd="3" destOrd="0" parTransId="{19D04A6C-A54B-49B7-BED7-49C77FFC3D44}" sibTransId="{5936AC4D-C264-4BEE-8EBA-226BE4324CEE}"/>
    <dgm:cxn modelId="{81E0D6CB-40AE-4D57-BFB6-DFA231DBE079}" type="presOf" srcId="{1A1A92FA-6ABA-4376-A008-63F5BBF50942}" destId="{AF43CCE7-7729-4688-A6B9-9C8014051659}" srcOrd="0" destOrd="0" presId="urn:microsoft.com/office/officeart/2018/2/layout/IconCircleList"/>
    <dgm:cxn modelId="{009E1ED6-6F2D-4CDC-893E-0A8651F808D4}" srcId="{2A9F15F1-F2F1-47D7-9233-7630E0A7E6A9}" destId="{477E5A33-0D6E-4C92-BE92-2969C184CF1D}" srcOrd="1" destOrd="0" parTransId="{EDA0661F-DC70-44DB-BC57-E97D34F2CF76}" sibTransId="{760DA543-D3B3-4A89-B791-BB24A07E5FBD}"/>
    <dgm:cxn modelId="{7FE7ECEB-CFC1-4754-8C52-92FE30C65CD0}" type="presOf" srcId="{477E5A33-0D6E-4C92-BE92-2969C184CF1D}" destId="{D434EC85-2735-4C99-9697-48B252C1E745}" srcOrd="0" destOrd="0" presId="urn:microsoft.com/office/officeart/2018/2/layout/IconCircleList"/>
    <dgm:cxn modelId="{351855BA-EBE0-4278-8DDC-6212341BA667}" type="presParOf" srcId="{5FEEA214-973B-4570-BE3C-4ADBF42ADC2D}" destId="{86F205B3-BD99-4469-9470-1AAB5D1F4604}" srcOrd="0" destOrd="0" presId="urn:microsoft.com/office/officeart/2018/2/layout/IconCircleList"/>
    <dgm:cxn modelId="{C8A2565D-F6D3-4EC7-8C33-200256AB973A}" type="presParOf" srcId="{86F205B3-BD99-4469-9470-1AAB5D1F4604}" destId="{6793A0B5-30CC-4FF2-ACDA-E7EFD3288C0F}" srcOrd="0" destOrd="0" presId="urn:microsoft.com/office/officeart/2018/2/layout/IconCircleList"/>
    <dgm:cxn modelId="{42199A54-4AFD-4DB2-8873-673E58BC6A2E}" type="presParOf" srcId="{6793A0B5-30CC-4FF2-ACDA-E7EFD3288C0F}" destId="{8FC8320E-C7A2-464E-A536-E65C6F27CA13}" srcOrd="0" destOrd="0" presId="urn:microsoft.com/office/officeart/2018/2/layout/IconCircleList"/>
    <dgm:cxn modelId="{621D5C3B-951E-4070-8720-C4490FF79611}" type="presParOf" srcId="{6793A0B5-30CC-4FF2-ACDA-E7EFD3288C0F}" destId="{B8CBE30D-8794-4598-8922-C47B6FB4EFAF}" srcOrd="1" destOrd="0" presId="urn:microsoft.com/office/officeart/2018/2/layout/IconCircleList"/>
    <dgm:cxn modelId="{B334BDE9-A5FF-4A50-99B2-97E5F77DB7F0}" type="presParOf" srcId="{6793A0B5-30CC-4FF2-ACDA-E7EFD3288C0F}" destId="{9C36AEE8-9B33-4341-BABB-79C0DBCFDA72}" srcOrd="2" destOrd="0" presId="urn:microsoft.com/office/officeart/2018/2/layout/IconCircleList"/>
    <dgm:cxn modelId="{383ACDA3-B005-4028-B9A7-D83C33AEC6D1}" type="presParOf" srcId="{6793A0B5-30CC-4FF2-ACDA-E7EFD3288C0F}" destId="{AF43CCE7-7729-4688-A6B9-9C8014051659}" srcOrd="3" destOrd="0" presId="urn:microsoft.com/office/officeart/2018/2/layout/IconCircleList"/>
    <dgm:cxn modelId="{0EC60F03-F977-4A61-936C-25FBE6D187FE}" type="presParOf" srcId="{86F205B3-BD99-4469-9470-1AAB5D1F4604}" destId="{259B40BB-24BC-4742-925A-0EF97EC13C42}" srcOrd="1" destOrd="0" presId="urn:microsoft.com/office/officeart/2018/2/layout/IconCircleList"/>
    <dgm:cxn modelId="{3EE85B8E-590C-4D1A-BACB-5018FF64A834}" type="presParOf" srcId="{86F205B3-BD99-4469-9470-1AAB5D1F4604}" destId="{4FE15B14-3909-4CAF-A16D-AFF54DAFDDEA}" srcOrd="2" destOrd="0" presId="urn:microsoft.com/office/officeart/2018/2/layout/IconCircleList"/>
    <dgm:cxn modelId="{66294BFA-84CE-449D-8BBD-CD1651139A22}" type="presParOf" srcId="{4FE15B14-3909-4CAF-A16D-AFF54DAFDDEA}" destId="{EAF79BD9-FEB3-41C4-9684-8DEC15214C49}" srcOrd="0" destOrd="0" presId="urn:microsoft.com/office/officeart/2018/2/layout/IconCircleList"/>
    <dgm:cxn modelId="{F1F308B2-810B-4E9E-B70A-989BBA8A2039}" type="presParOf" srcId="{4FE15B14-3909-4CAF-A16D-AFF54DAFDDEA}" destId="{0260E7D4-2710-4C82-82DE-24BC5096D53D}" srcOrd="1" destOrd="0" presId="urn:microsoft.com/office/officeart/2018/2/layout/IconCircleList"/>
    <dgm:cxn modelId="{B812DBB5-A58E-4C1B-B28E-B2185251A8A2}" type="presParOf" srcId="{4FE15B14-3909-4CAF-A16D-AFF54DAFDDEA}" destId="{CDDD5F0E-22C4-4B02-ACF3-8E849CC94EE8}" srcOrd="2" destOrd="0" presId="urn:microsoft.com/office/officeart/2018/2/layout/IconCircleList"/>
    <dgm:cxn modelId="{F2F0F7A5-EFD2-4CDD-9645-1F908D071950}" type="presParOf" srcId="{4FE15B14-3909-4CAF-A16D-AFF54DAFDDEA}" destId="{D434EC85-2735-4C99-9697-48B252C1E745}" srcOrd="3" destOrd="0" presId="urn:microsoft.com/office/officeart/2018/2/layout/IconCircleList"/>
    <dgm:cxn modelId="{B831067B-3D4E-42B3-A4B8-7B30D0F2C3BD}" type="presParOf" srcId="{86F205B3-BD99-4469-9470-1AAB5D1F4604}" destId="{E97249F7-E454-4926-A340-C7450E25706B}" srcOrd="3" destOrd="0" presId="urn:microsoft.com/office/officeart/2018/2/layout/IconCircleList"/>
    <dgm:cxn modelId="{E4B5A940-F672-4C9E-8C39-7270C56CB8B0}" type="presParOf" srcId="{86F205B3-BD99-4469-9470-1AAB5D1F4604}" destId="{01248F2C-7689-4833-8C68-B0B2217B85A5}" srcOrd="4" destOrd="0" presId="urn:microsoft.com/office/officeart/2018/2/layout/IconCircleList"/>
    <dgm:cxn modelId="{114BB8EB-87A5-467B-8DA0-84ED3889D46D}" type="presParOf" srcId="{01248F2C-7689-4833-8C68-B0B2217B85A5}" destId="{E4D768C0-9CD3-4A2D-91C3-40850F84C2D9}" srcOrd="0" destOrd="0" presId="urn:microsoft.com/office/officeart/2018/2/layout/IconCircleList"/>
    <dgm:cxn modelId="{89B0CA4F-C824-4FBF-972E-CB773177925A}" type="presParOf" srcId="{01248F2C-7689-4833-8C68-B0B2217B85A5}" destId="{474E86AA-043A-4017-9810-ED006E474522}" srcOrd="1" destOrd="0" presId="urn:microsoft.com/office/officeart/2018/2/layout/IconCircleList"/>
    <dgm:cxn modelId="{3EE2B651-DFA5-4ABB-B266-ECB50BC64912}" type="presParOf" srcId="{01248F2C-7689-4833-8C68-B0B2217B85A5}" destId="{3A801F93-92CD-4E10-A708-3A319F51D419}" srcOrd="2" destOrd="0" presId="urn:microsoft.com/office/officeart/2018/2/layout/IconCircleList"/>
    <dgm:cxn modelId="{F44BE7C5-C1EF-436F-948E-E28A19646132}" type="presParOf" srcId="{01248F2C-7689-4833-8C68-B0B2217B85A5}" destId="{5FAF487B-E135-417A-AE3A-4DBE3BEB5CC8}" srcOrd="3" destOrd="0" presId="urn:microsoft.com/office/officeart/2018/2/layout/IconCircleList"/>
    <dgm:cxn modelId="{F76F9AB1-4E17-4D45-AB8B-B6F8DC347EC5}" type="presParOf" srcId="{86F205B3-BD99-4469-9470-1AAB5D1F4604}" destId="{EEAC592B-CB44-409E-8C93-8C9C0E07DEA1}" srcOrd="5" destOrd="0" presId="urn:microsoft.com/office/officeart/2018/2/layout/IconCircleList"/>
    <dgm:cxn modelId="{F200CACE-5162-4391-AB1D-E4F4107FD62F}" type="presParOf" srcId="{86F205B3-BD99-4469-9470-1AAB5D1F4604}" destId="{7D374247-3ED5-4E4C-AC19-87CA917681EF}" srcOrd="6" destOrd="0" presId="urn:microsoft.com/office/officeart/2018/2/layout/IconCircleList"/>
    <dgm:cxn modelId="{0F7D8D27-8F14-45EA-9A5B-4649DE610457}" type="presParOf" srcId="{7D374247-3ED5-4E4C-AC19-87CA917681EF}" destId="{53328F94-F588-452E-BEA8-5285956B2386}" srcOrd="0" destOrd="0" presId="urn:microsoft.com/office/officeart/2018/2/layout/IconCircleList"/>
    <dgm:cxn modelId="{4032AD6C-81DB-4063-A5DF-A6EFF0C6DDE1}" type="presParOf" srcId="{7D374247-3ED5-4E4C-AC19-87CA917681EF}" destId="{7BCC1DF8-4D79-4061-8B22-B5FB5A63AB78}" srcOrd="1" destOrd="0" presId="urn:microsoft.com/office/officeart/2018/2/layout/IconCircleList"/>
    <dgm:cxn modelId="{0CBBD56C-DC24-47D8-81EA-7D042688B796}" type="presParOf" srcId="{7D374247-3ED5-4E4C-AC19-87CA917681EF}" destId="{7BF18EBD-6AE2-4CD0-BD6F-CC1581E33109}" srcOrd="2" destOrd="0" presId="urn:microsoft.com/office/officeart/2018/2/layout/IconCircleList"/>
    <dgm:cxn modelId="{DE2AB7A4-CA24-43F7-B99D-19670497A363}" type="presParOf" srcId="{7D374247-3ED5-4E4C-AC19-87CA917681EF}" destId="{1F705A9D-CDF0-4573-98E1-85572219BAB5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59A495-DBA0-4220-80BB-DFB6E79464B0}" type="doc">
      <dgm:prSet loTypeId="urn:microsoft.com/office/officeart/2016/7/layout/LinearBlockProcessNumbered" loCatId="process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A75FA9F-DB9F-4520-A3E5-E8B4314ED0E5}">
      <dgm:prSet/>
      <dgm:spPr/>
      <dgm:t>
        <a:bodyPr/>
        <a:lstStyle/>
        <a:p>
          <a:r>
            <a:rPr lang="en-GB"/>
            <a:t>You can make multiple copies of spreadsheet to easily make schedules or rotas for staff.</a:t>
          </a:r>
          <a:endParaRPr lang="en-US"/>
        </a:p>
      </dgm:t>
    </dgm:pt>
    <dgm:pt modelId="{69FBFAD4-0974-4E93-A328-6EDB523C2C6E}" type="parTrans" cxnId="{B7B05BC9-F175-48A9-9307-AA763DF42452}">
      <dgm:prSet/>
      <dgm:spPr/>
      <dgm:t>
        <a:bodyPr/>
        <a:lstStyle/>
        <a:p>
          <a:endParaRPr lang="en-US"/>
        </a:p>
      </dgm:t>
    </dgm:pt>
    <dgm:pt modelId="{14D111A5-FDFD-4687-B933-B59C1EBA4083}" type="sibTrans" cxnId="{B7B05BC9-F175-48A9-9307-AA763DF42452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3C134EBC-2C31-455C-BD9A-9E522DA95EAC}">
      <dgm:prSet/>
      <dgm:spPr/>
      <dgm:t>
        <a:bodyPr/>
        <a:lstStyle/>
        <a:p>
          <a:r>
            <a:rPr lang="en-GB"/>
            <a:t>You can make advance rotas for up to 4 weeks on the same spreadsheet by inserting worksheet on the bottom.</a:t>
          </a:r>
          <a:endParaRPr lang="en-US"/>
        </a:p>
      </dgm:t>
    </dgm:pt>
    <dgm:pt modelId="{33CE4AE2-938E-49BD-A5D5-BBDFF60ABB0F}" type="parTrans" cxnId="{49D2D24A-9C8C-4739-A3BD-A379D00B6211}">
      <dgm:prSet/>
      <dgm:spPr/>
      <dgm:t>
        <a:bodyPr/>
        <a:lstStyle/>
        <a:p>
          <a:endParaRPr lang="en-US"/>
        </a:p>
      </dgm:t>
    </dgm:pt>
    <dgm:pt modelId="{B37F1913-CDCA-4388-8BAD-EE809A58318D}" type="sibTrans" cxnId="{49D2D24A-9C8C-4739-A3BD-A379D00B6211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4D02A9EB-613F-4E61-B705-E2D917559C8D}">
      <dgm:prSet/>
      <dgm:spPr/>
      <dgm:t>
        <a:bodyPr/>
        <a:lstStyle/>
        <a:p>
          <a:r>
            <a:rPr lang="en-GB"/>
            <a:t>In my next slide I will show you a dummy schedule/rota for Riverdale Nursing home for both buildings.</a:t>
          </a:r>
          <a:endParaRPr lang="en-US"/>
        </a:p>
      </dgm:t>
    </dgm:pt>
    <dgm:pt modelId="{A98540C3-E2BF-4DF3-9442-315B28DF1F8E}" type="parTrans" cxnId="{83B0DFF4-FD77-4D1E-B5CD-C333470C4B11}">
      <dgm:prSet/>
      <dgm:spPr/>
      <dgm:t>
        <a:bodyPr/>
        <a:lstStyle/>
        <a:p>
          <a:endParaRPr lang="en-US"/>
        </a:p>
      </dgm:t>
    </dgm:pt>
    <dgm:pt modelId="{AC73514A-C311-41AD-9BCE-F32B4C18EA18}" type="sibTrans" cxnId="{83B0DFF4-FD77-4D1E-B5CD-C333470C4B11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4BFD4A75-2CAF-4BE1-B2EC-86A536D7A867}" type="pres">
      <dgm:prSet presAssocID="{A159A495-DBA0-4220-80BB-DFB6E79464B0}" presName="Name0" presStyleCnt="0">
        <dgm:presLayoutVars>
          <dgm:animLvl val="lvl"/>
          <dgm:resizeHandles val="exact"/>
        </dgm:presLayoutVars>
      </dgm:prSet>
      <dgm:spPr/>
    </dgm:pt>
    <dgm:pt modelId="{4731839C-49E3-4815-8B61-E0C165713A50}" type="pres">
      <dgm:prSet presAssocID="{9A75FA9F-DB9F-4520-A3E5-E8B4314ED0E5}" presName="compositeNode" presStyleCnt="0">
        <dgm:presLayoutVars>
          <dgm:bulletEnabled val="1"/>
        </dgm:presLayoutVars>
      </dgm:prSet>
      <dgm:spPr/>
    </dgm:pt>
    <dgm:pt modelId="{FAFDA0D9-DA97-4B29-8146-FFD0EEEB221B}" type="pres">
      <dgm:prSet presAssocID="{9A75FA9F-DB9F-4520-A3E5-E8B4314ED0E5}" presName="bgRect" presStyleLbl="alignNode1" presStyleIdx="0" presStyleCnt="3"/>
      <dgm:spPr/>
    </dgm:pt>
    <dgm:pt modelId="{13E77914-CD37-42BE-821D-74D94A2821DE}" type="pres">
      <dgm:prSet presAssocID="{14D111A5-FDFD-4687-B933-B59C1EBA4083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C67B3510-9BDC-4A4E-9206-3C551975E99B}" type="pres">
      <dgm:prSet presAssocID="{9A75FA9F-DB9F-4520-A3E5-E8B4314ED0E5}" presName="nodeRect" presStyleLbl="alignNode1" presStyleIdx="0" presStyleCnt="3">
        <dgm:presLayoutVars>
          <dgm:bulletEnabled val="1"/>
        </dgm:presLayoutVars>
      </dgm:prSet>
      <dgm:spPr/>
    </dgm:pt>
    <dgm:pt modelId="{368EA297-B13B-47EF-8135-FE4A546A38CC}" type="pres">
      <dgm:prSet presAssocID="{14D111A5-FDFD-4687-B933-B59C1EBA4083}" presName="sibTrans" presStyleCnt="0"/>
      <dgm:spPr/>
    </dgm:pt>
    <dgm:pt modelId="{25FA6FA6-76D5-4564-ABC0-0A2736BBE8D7}" type="pres">
      <dgm:prSet presAssocID="{3C134EBC-2C31-455C-BD9A-9E522DA95EAC}" presName="compositeNode" presStyleCnt="0">
        <dgm:presLayoutVars>
          <dgm:bulletEnabled val="1"/>
        </dgm:presLayoutVars>
      </dgm:prSet>
      <dgm:spPr/>
    </dgm:pt>
    <dgm:pt modelId="{A17ED276-EA59-4EAD-AA33-622B1873C1C4}" type="pres">
      <dgm:prSet presAssocID="{3C134EBC-2C31-455C-BD9A-9E522DA95EAC}" presName="bgRect" presStyleLbl="alignNode1" presStyleIdx="1" presStyleCnt="3"/>
      <dgm:spPr/>
    </dgm:pt>
    <dgm:pt modelId="{C8253E73-8469-4A19-A2DE-D5CFB71D995F}" type="pres">
      <dgm:prSet presAssocID="{B37F1913-CDCA-4388-8BAD-EE809A58318D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FC72B537-F084-41F9-A279-8246B48F2CBB}" type="pres">
      <dgm:prSet presAssocID="{3C134EBC-2C31-455C-BD9A-9E522DA95EAC}" presName="nodeRect" presStyleLbl="alignNode1" presStyleIdx="1" presStyleCnt="3">
        <dgm:presLayoutVars>
          <dgm:bulletEnabled val="1"/>
        </dgm:presLayoutVars>
      </dgm:prSet>
      <dgm:spPr/>
    </dgm:pt>
    <dgm:pt modelId="{5E196C68-E330-4337-95DB-F1FD5A959C20}" type="pres">
      <dgm:prSet presAssocID="{B37F1913-CDCA-4388-8BAD-EE809A58318D}" presName="sibTrans" presStyleCnt="0"/>
      <dgm:spPr/>
    </dgm:pt>
    <dgm:pt modelId="{5B81E72E-8A1E-4743-807F-1A764327A14D}" type="pres">
      <dgm:prSet presAssocID="{4D02A9EB-613F-4E61-B705-E2D917559C8D}" presName="compositeNode" presStyleCnt="0">
        <dgm:presLayoutVars>
          <dgm:bulletEnabled val="1"/>
        </dgm:presLayoutVars>
      </dgm:prSet>
      <dgm:spPr/>
    </dgm:pt>
    <dgm:pt modelId="{4D5D4A0F-63E9-4A64-8E02-8F3258FC19DE}" type="pres">
      <dgm:prSet presAssocID="{4D02A9EB-613F-4E61-B705-E2D917559C8D}" presName="bgRect" presStyleLbl="alignNode1" presStyleIdx="2" presStyleCnt="3"/>
      <dgm:spPr/>
    </dgm:pt>
    <dgm:pt modelId="{5D6F7572-990F-40CD-A116-12350CB1AF5D}" type="pres">
      <dgm:prSet presAssocID="{AC73514A-C311-41AD-9BCE-F32B4C18EA18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9C84EC61-7C8F-4642-A9B4-5CCD3E0D4E43}" type="pres">
      <dgm:prSet presAssocID="{4D02A9EB-613F-4E61-B705-E2D917559C8D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B5CB0C34-951E-45EC-A1D9-14BE02FD38B7}" type="presOf" srcId="{3C134EBC-2C31-455C-BD9A-9E522DA95EAC}" destId="{FC72B537-F084-41F9-A279-8246B48F2CBB}" srcOrd="1" destOrd="0" presId="urn:microsoft.com/office/officeart/2016/7/layout/LinearBlockProcessNumbered"/>
    <dgm:cxn modelId="{E0726636-8CA7-4390-8A8F-9D5887F8D6FD}" type="presOf" srcId="{4D02A9EB-613F-4E61-B705-E2D917559C8D}" destId="{9C84EC61-7C8F-4642-A9B4-5CCD3E0D4E43}" srcOrd="1" destOrd="0" presId="urn:microsoft.com/office/officeart/2016/7/layout/LinearBlockProcessNumbered"/>
    <dgm:cxn modelId="{9488B75F-D9D6-48C9-9A59-3D8B316CC51B}" type="presOf" srcId="{A159A495-DBA0-4220-80BB-DFB6E79464B0}" destId="{4BFD4A75-2CAF-4BE1-B2EC-86A536D7A867}" srcOrd="0" destOrd="0" presId="urn:microsoft.com/office/officeart/2016/7/layout/LinearBlockProcessNumbered"/>
    <dgm:cxn modelId="{49D2D24A-9C8C-4739-A3BD-A379D00B6211}" srcId="{A159A495-DBA0-4220-80BB-DFB6E79464B0}" destId="{3C134EBC-2C31-455C-BD9A-9E522DA95EAC}" srcOrd="1" destOrd="0" parTransId="{33CE4AE2-938E-49BD-A5D5-BBDFF60ABB0F}" sibTransId="{B37F1913-CDCA-4388-8BAD-EE809A58318D}"/>
    <dgm:cxn modelId="{2D24D46F-8CDE-4105-AC3A-5620FE3310EB}" type="presOf" srcId="{B37F1913-CDCA-4388-8BAD-EE809A58318D}" destId="{C8253E73-8469-4A19-A2DE-D5CFB71D995F}" srcOrd="0" destOrd="0" presId="urn:microsoft.com/office/officeart/2016/7/layout/LinearBlockProcessNumbered"/>
    <dgm:cxn modelId="{F8F79C8D-5B21-4B2C-AA26-62DCA6DF5994}" type="presOf" srcId="{9A75FA9F-DB9F-4520-A3E5-E8B4314ED0E5}" destId="{FAFDA0D9-DA97-4B29-8146-FFD0EEEB221B}" srcOrd="0" destOrd="0" presId="urn:microsoft.com/office/officeart/2016/7/layout/LinearBlockProcessNumbered"/>
    <dgm:cxn modelId="{53DE0D9B-ABBC-4BE8-A612-22A8EC2E3438}" type="presOf" srcId="{4D02A9EB-613F-4E61-B705-E2D917559C8D}" destId="{4D5D4A0F-63E9-4A64-8E02-8F3258FC19DE}" srcOrd="0" destOrd="0" presId="urn:microsoft.com/office/officeart/2016/7/layout/LinearBlockProcessNumbered"/>
    <dgm:cxn modelId="{138DE7A4-2927-43CD-B6F7-C38A4EE5BFC3}" type="presOf" srcId="{AC73514A-C311-41AD-9BCE-F32B4C18EA18}" destId="{5D6F7572-990F-40CD-A116-12350CB1AF5D}" srcOrd="0" destOrd="0" presId="urn:microsoft.com/office/officeart/2016/7/layout/LinearBlockProcessNumbered"/>
    <dgm:cxn modelId="{B830B9C2-CB31-4F6D-AFBE-06B8C5BD7F24}" type="presOf" srcId="{14D111A5-FDFD-4687-B933-B59C1EBA4083}" destId="{13E77914-CD37-42BE-821D-74D94A2821DE}" srcOrd="0" destOrd="0" presId="urn:microsoft.com/office/officeart/2016/7/layout/LinearBlockProcessNumbered"/>
    <dgm:cxn modelId="{B7B05BC9-F175-48A9-9307-AA763DF42452}" srcId="{A159A495-DBA0-4220-80BB-DFB6E79464B0}" destId="{9A75FA9F-DB9F-4520-A3E5-E8B4314ED0E5}" srcOrd="0" destOrd="0" parTransId="{69FBFAD4-0974-4E93-A328-6EDB523C2C6E}" sibTransId="{14D111A5-FDFD-4687-B933-B59C1EBA4083}"/>
    <dgm:cxn modelId="{9EC337DF-3CE0-46EF-9B44-32E31217E280}" type="presOf" srcId="{9A75FA9F-DB9F-4520-A3E5-E8B4314ED0E5}" destId="{C67B3510-9BDC-4A4E-9206-3C551975E99B}" srcOrd="1" destOrd="0" presId="urn:microsoft.com/office/officeart/2016/7/layout/LinearBlockProcessNumbered"/>
    <dgm:cxn modelId="{7B73B4E8-D034-42C3-B87D-391376A1CBEA}" type="presOf" srcId="{3C134EBC-2C31-455C-BD9A-9E522DA95EAC}" destId="{A17ED276-EA59-4EAD-AA33-622B1873C1C4}" srcOrd="0" destOrd="0" presId="urn:microsoft.com/office/officeart/2016/7/layout/LinearBlockProcessNumbered"/>
    <dgm:cxn modelId="{83B0DFF4-FD77-4D1E-B5CD-C333470C4B11}" srcId="{A159A495-DBA0-4220-80BB-DFB6E79464B0}" destId="{4D02A9EB-613F-4E61-B705-E2D917559C8D}" srcOrd="2" destOrd="0" parTransId="{A98540C3-E2BF-4DF3-9442-315B28DF1F8E}" sibTransId="{AC73514A-C311-41AD-9BCE-F32B4C18EA18}"/>
    <dgm:cxn modelId="{66C96579-6D66-492E-87C0-08FBE1B7D74B}" type="presParOf" srcId="{4BFD4A75-2CAF-4BE1-B2EC-86A536D7A867}" destId="{4731839C-49E3-4815-8B61-E0C165713A50}" srcOrd="0" destOrd="0" presId="urn:microsoft.com/office/officeart/2016/7/layout/LinearBlockProcessNumbered"/>
    <dgm:cxn modelId="{65B8EE57-7F00-444D-B6F6-B7152EF98744}" type="presParOf" srcId="{4731839C-49E3-4815-8B61-E0C165713A50}" destId="{FAFDA0D9-DA97-4B29-8146-FFD0EEEB221B}" srcOrd="0" destOrd="0" presId="urn:microsoft.com/office/officeart/2016/7/layout/LinearBlockProcessNumbered"/>
    <dgm:cxn modelId="{052C0727-B193-419D-A053-C4AF0B6682F0}" type="presParOf" srcId="{4731839C-49E3-4815-8B61-E0C165713A50}" destId="{13E77914-CD37-42BE-821D-74D94A2821DE}" srcOrd="1" destOrd="0" presId="urn:microsoft.com/office/officeart/2016/7/layout/LinearBlockProcessNumbered"/>
    <dgm:cxn modelId="{3846B587-E152-4668-B6E4-8B7F7BB45EEB}" type="presParOf" srcId="{4731839C-49E3-4815-8B61-E0C165713A50}" destId="{C67B3510-9BDC-4A4E-9206-3C551975E99B}" srcOrd="2" destOrd="0" presId="urn:microsoft.com/office/officeart/2016/7/layout/LinearBlockProcessNumbered"/>
    <dgm:cxn modelId="{7BF16654-8759-47F1-A4FE-1B07B702303D}" type="presParOf" srcId="{4BFD4A75-2CAF-4BE1-B2EC-86A536D7A867}" destId="{368EA297-B13B-47EF-8135-FE4A546A38CC}" srcOrd="1" destOrd="0" presId="urn:microsoft.com/office/officeart/2016/7/layout/LinearBlockProcessNumbered"/>
    <dgm:cxn modelId="{FD69972D-3848-4A89-9EEB-7E03E34169DF}" type="presParOf" srcId="{4BFD4A75-2CAF-4BE1-B2EC-86A536D7A867}" destId="{25FA6FA6-76D5-4564-ABC0-0A2736BBE8D7}" srcOrd="2" destOrd="0" presId="urn:microsoft.com/office/officeart/2016/7/layout/LinearBlockProcessNumbered"/>
    <dgm:cxn modelId="{C4ECBB21-1D51-4394-A7BF-42AC8178146B}" type="presParOf" srcId="{25FA6FA6-76D5-4564-ABC0-0A2736BBE8D7}" destId="{A17ED276-EA59-4EAD-AA33-622B1873C1C4}" srcOrd="0" destOrd="0" presId="urn:microsoft.com/office/officeart/2016/7/layout/LinearBlockProcessNumbered"/>
    <dgm:cxn modelId="{47680A58-5385-4636-A727-4DFBBF60A596}" type="presParOf" srcId="{25FA6FA6-76D5-4564-ABC0-0A2736BBE8D7}" destId="{C8253E73-8469-4A19-A2DE-D5CFB71D995F}" srcOrd="1" destOrd="0" presId="urn:microsoft.com/office/officeart/2016/7/layout/LinearBlockProcessNumbered"/>
    <dgm:cxn modelId="{136BEE2D-C843-4C93-9BC6-A7B36D84F386}" type="presParOf" srcId="{25FA6FA6-76D5-4564-ABC0-0A2736BBE8D7}" destId="{FC72B537-F084-41F9-A279-8246B48F2CBB}" srcOrd="2" destOrd="0" presId="urn:microsoft.com/office/officeart/2016/7/layout/LinearBlockProcessNumbered"/>
    <dgm:cxn modelId="{FB8EA505-F1F1-47F8-AA22-0F03B407CD15}" type="presParOf" srcId="{4BFD4A75-2CAF-4BE1-B2EC-86A536D7A867}" destId="{5E196C68-E330-4337-95DB-F1FD5A959C20}" srcOrd="3" destOrd="0" presId="urn:microsoft.com/office/officeart/2016/7/layout/LinearBlockProcessNumbered"/>
    <dgm:cxn modelId="{22864544-5248-4A40-8396-D924604BE144}" type="presParOf" srcId="{4BFD4A75-2CAF-4BE1-B2EC-86A536D7A867}" destId="{5B81E72E-8A1E-4743-807F-1A764327A14D}" srcOrd="4" destOrd="0" presId="urn:microsoft.com/office/officeart/2016/7/layout/LinearBlockProcessNumbered"/>
    <dgm:cxn modelId="{4B43E7F6-7C57-4DFD-9403-3B12A47A13B6}" type="presParOf" srcId="{5B81E72E-8A1E-4743-807F-1A764327A14D}" destId="{4D5D4A0F-63E9-4A64-8E02-8F3258FC19DE}" srcOrd="0" destOrd="0" presId="urn:microsoft.com/office/officeart/2016/7/layout/LinearBlockProcessNumbered"/>
    <dgm:cxn modelId="{3BE029AB-BDEB-49FA-B52C-075063DAE587}" type="presParOf" srcId="{5B81E72E-8A1E-4743-807F-1A764327A14D}" destId="{5D6F7572-990F-40CD-A116-12350CB1AF5D}" srcOrd="1" destOrd="0" presId="urn:microsoft.com/office/officeart/2016/7/layout/LinearBlockProcessNumbered"/>
    <dgm:cxn modelId="{9BFC5B6C-0395-4A67-86D6-F2B952410C58}" type="presParOf" srcId="{5B81E72E-8A1E-4743-807F-1A764327A14D}" destId="{9C84EC61-7C8F-4642-A9B4-5CCD3E0D4E43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2EE927F-0D0E-4CE4-979D-D21388D09E4C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B28755-8E4D-4CBD-8A77-E98CB111D63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Organised – all information is stored in one place and has a good structure. </a:t>
          </a:r>
          <a:endParaRPr lang="en-US"/>
        </a:p>
      </dgm:t>
    </dgm:pt>
    <dgm:pt modelId="{961CE673-EC10-4F60-BECA-D67B73760AAD}" type="parTrans" cxnId="{83B281DC-1359-4B13-8BE2-44D3A78B0F73}">
      <dgm:prSet/>
      <dgm:spPr/>
      <dgm:t>
        <a:bodyPr/>
        <a:lstStyle/>
        <a:p>
          <a:endParaRPr lang="en-US"/>
        </a:p>
      </dgm:t>
    </dgm:pt>
    <dgm:pt modelId="{35055F79-F375-4DD5-8AA0-E1D37341CD3E}" type="sibTrans" cxnId="{83B281DC-1359-4B13-8BE2-44D3A78B0F73}">
      <dgm:prSet/>
      <dgm:spPr/>
      <dgm:t>
        <a:bodyPr/>
        <a:lstStyle/>
        <a:p>
          <a:endParaRPr lang="en-US"/>
        </a:p>
      </dgm:t>
    </dgm:pt>
    <dgm:pt modelId="{AF9CF880-7696-4635-898B-BFECE3EBA49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More than 1 person can work on the file at the same time. This can encourage teamwork.</a:t>
          </a:r>
          <a:endParaRPr lang="en-US"/>
        </a:p>
      </dgm:t>
    </dgm:pt>
    <dgm:pt modelId="{33B92E62-8956-4C5B-9F53-789563EEEB6A}" type="parTrans" cxnId="{40128D18-F029-4BD5-B739-E9C981559642}">
      <dgm:prSet/>
      <dgm:spPr/>
      <dgm:t>
        <a:bodyPr/>
        <a:lstStyle/>
        <a:p>
          <a:endParaRPr lang="en-US"/>
        </a:p>
      </dgm:t>
    </dgm:pt>
    <dgm:pt modelId="{388A00F2-9174-45B8-9069-B0FB4CBD2D6E}" type="sibTrans" cxnId="{40128D18-F029-4BD5-B739-E9C981559642}">
      <dgm:prSet/>
      <dgm:spPr/>
      <dgm:t>
        <a:bodyPr/>
        <a:lstStyle/>
        <a:p>
          <a:endParaRPr lang="en-US"/>
        </a:p>
      </dgm:t>
    </dgm:pt>
    <dgm:pt modelId="{9C81ABC9-B342-4887-B594-C2A6533AD68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Work can be saved automatically if using the online version. And can then be accessed from any device.</a:t>
          </a:r>
          <a:endParaRPr lang="en-US"/>
        </a:p>
      </dgm:t>
    </dgm:pt>
    <dgm:pt modelId="{8E7FE4A3-B379-44B2-B11C-72058BE8ADE0}" type="parTrans" cxnId="{7DFAFB4A-4CA1-493E-AA8C-86B8C6DBFC0A}">
      <dgm:prSet/>
      <dgm:spPr/>
      <dgm:t>
        <a:bodyPr/>
        <a:lstStyle/>
        <a:p>
          <a:endParaRPr lang="en-US"/>
        </a:p>
      </dgm:t>
    </dgm:pt>
    <dgm:pt modelId="{BA2D61EE-385F-4440-ADD6-66174FFBCD15}" type="sibTrans" cxnId="{7DFAFB4A-4CA1-493E-AA8C-86B8C6DBFC0A}">
      <dgm:prSet/>
      <dgm:spPr/>
      <dgm:t>
        <a:bodyPr/>
        <a:lstStyle/>
        <a:p>
          <a:endParaRPr lang="en-US"/>
        </a:p>
      </dgm:t>
    </dgm:pt>
    <dgm:pt modelId="{19200935-D8DB-4E8F-98C2-5E672ADA490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Can be used on Desktop, online and mobile phones.</a:t>
          </a:r>
          <a:endParaRPr lang="en-US"/>
        </a:p>
      </dgm:t>
    </dgm:pt>
    <dgm:pt modelId="{8B294CA4-DFF8-4EE7-A24B-4F37EB9282A3}" type="parTrans" cxnId="{3A95E9F1-5F31-4DED-8443-8D009C1E92EB}">
      <dgm:prSet/>
      <dgm:spPr/>
      <dgm:t>
        <a:bodyPr/>
        <a:lstStyle/>
        <a:p>
          <a:endParaRPr lang="en-US"/>
        </a:p>
      </dgm:t>
    </dgm:pt>
    <dgm:pt modelId="{52387377-B361-4026-95C7-FECC36829C59}" type="sibTrans" cxnId="{3A95E9F1-5F31-4DED-8443-8D009C1E92EB}">
      <dgm:prSet/>
      <dgm:spPr/>
      <dgm:t>
        <a:bodyPr/>
        <a:lstStyle/>
        <a:p>
          <a:endParaRPr lang="en-US"/>
        </a:p>
      </dgm:t>
    </dgm:pt>
    <dgm:pt modelId="{7B26B088-5B99-4D10-8CE9-F56B94E5752B}" type="pres">
      <dgm:prSet presAssocID="{52EE927F-0D0E-4CE4-979D-D21388D09E4C}" presName="root" presStyleCnt="0">
        <dgm:presLayoutVars>
          <dgm:dir/>
          <dgm:resizeHandles val="exact"/>
        </dgm:presLayoutVars>
      </dgm:prSet>
      <dgm:spPr/>
    </dgm:pt>
    <dgm:pt modelId="{D5833A2B-E987-45F6-88A1-E098B5927DB3}" type="pres">
      <dgm:prSet presAssocID="{B3B28755-8E4D-4CBD-8A77-E98CB111D635}" presName="compNode" presStyleCnt="0"/>
      <dgm:spPr/>
    </dgm:pt>
    <dgm:pt modelId="{54AE4954-7D32-41C6-8F08-B7F90AD686A0}" type="pres">
      <dgm:prSet presAssocID="{B3B28755-8E4D-4CBD-8A77-E98CB111D635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F96F7A5-801E-4494-B646-22D748C3AD05}" type="pres">
      <dgm:prSet presAssocID="{B3B28755-8E4D-4CBD-8A77-E98CB111D635}" presName="spaceRect" presStyleCnt="0"/>
      <dgm:spPr/>
    </dgm:pt>
    <dgm:pt modelId="{D1D2CB54-CEAD-4A0D-BF23-F8266CB04AE2}" type="pres">
      <dgm:prSet presAssocID="{B3B28755-8E4D-4CBD-8A77-E98CB111D635}" presName="textRect" presStyleLbl="revTx" presStyleIdx="0" presStyleCnt="4">
        <dgm:presLayoutVars>
          <dgm:chMax val="1"/>
          <dgm:chPref val="1"/>
        </dgm:presLayoutVars>
      </dgm:prSet>
      <dgm:spPr/>
    </dgm:pt>
    <dgm:pt modelId="{43555D38-F943-46AA-8D19-03F821CC8F65}" type="pres">
      <dgm:prSet presAssocID="{35055F79-F375-4DD5-8AA0-E1D37341CD3E}" presName="sibTrans" presStyleCnt="0"/>
      <dgm:spPr/>
    </dgm:pt>
    <dgm:pt modelId="{43335106-D4D9-45B6-82BB-65C4D623FF65}" type="pres">
      <dgm:prSet presAssocID="{AF9CF880-7696-4635-898B-BFECE3EBA498}" presName="compNode" presStyleCnt="0"/>
      <dgm:spPr/>
    </dgm:pt>
    <dgm:pt modelId="{6B30A5BA-6A0B-4741-9695-53FEFCC520C5}" type="pres">
      <dgm:prSet presAssocID="{AF9CF880-7696-4635-898B-BFECE3EBA498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7763FEC7-A38A-431D-911F-F7291592A374}" type="pres">
      <dgm:prSet presAssocID="{AF9CF880-7696-4635-898B-BFECE3EBA498}" presName="spaceRect" presStyleCnt="0"/>
      <dgm:spPr/>
    </dgm:pt>
    <dgm:pt modelId="{E64DA907-2126-4CB7-93E9-A874617F8532}" type="pres">
      <dgm:prSet presAssocID="{AF9CF880-7696-4635-898B-BFECE3EBA498}" presName="textRect" presStyleLbl="revTx" presStyleIdx="1" presStyleCnt="4">
        <dgm:presLayoutVars>
          <dgm:chMax val="1"/>
          <dgm:chPref val="1"/>
        </dgm:presLayoutVars>
      </dgm:prSet>
      <dgm:spPr/>
    </dgm:pt>
    <dgm:pt modelId="{9780F4F1-4C6D-480D-985D-60CBCAC8F35A}" type="pres">
      <dgm:prSet presAssocID="{388A00F2-9174-45B8-9069-B0FB4CBD2D6E}" presName="sibTrans" presStyleCnt="0"/>
      <dgm:spPr/>
    </dgm:pt>
    <dgm:pt modelId="{8598E9FE-09F0-4FA7-81D5-DBB826E4F875}" type="pres">
      <dgm:prSet presAssocID="{9C81ABC9-B342-4887-B594-C2A6533AD686}" presName="compNode" presStyleCnt="0"/>
      <dgm:spPr/>
    </dgm:pt>
    <dgm:pt modelId="{4C3DE2C4-4A06-47FD-A1D1-A9E0171BE336}" type="pres">
      <dgm:prSet presAssocID="{9C81ABC9-B342-4887-B594-C2A6533AD686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sk"/>
        </a:ext>
      </dgm:extLst>
    </dgm:pt>
    <dgm:pt modelId="{F8121393-A7FB-4621-8109-26B58289F01C}" type="pres">
      <dgm:prSet presAssocID="{9C81ABC9-B342-4887-B594-C2A6533AD686}" presName="spaceRect" presStyleCnt="0"/>
      <dgm:spPr/>
    </dgm:pt>
    <dgm:pt modelId="{C623182A-1960-4B00-BBC1-4F61C8A52048}" type="pres">
      <dgm:prSet presAssocID="{9C81ABC9-B342-4887-B594-C2A6533AD686}" presName="textRect" presStyleLbl="revTx" presStyleIdx="2" presStyleCnt="4">
        <dgm:presLayoutVars>
          <dgm:chMax val="1"/>
          <dgm:chPref val="1"/>
        </dgm:presLayoutVars>
      </dgm:prSet>
      <dgm:spPr/>
    </dgm:pt>
    <dgm:pt modelId="{294C9FD5-3123-4689-B7A4-6BEE89B368CB}" type="pres">
      <dgm:prSet presAssocID="{BA2D61EE-385F-4440-ADD6-66174FFBCD15}" presName="sibTrans" presStyleCnt="0"/>
      <dgm:spPr/>
    </dgm:pt>
    <dgm:pt modelId="{237ED8C0-8FC7-419E-A458-B293F2F9C8BB}" type="pres">
      <dgm:prSet presAssocID="{19200935-D8DB-4E8F-98C2-5E672ADA490D}" presName="compNode" presStyleCnt="0"/>
      <dgm:spPr/>
    </dgm:pt>
    <dgm:pt modelId="{6FB7A8F3-454E-4308-AA9A-98E0C760F3F1}" type="pres">
      <dgm:prSet presAssocID="{19200935-D8DB-4E8F-98C2-5E672ADA490D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22BBFF03-3F97-494E-B144-F386E37F337D}" type="pres">
      <dgm:prSet presAssocID="{19200935-D8DB-4E8F-98C2-5E672ADA490D}" presName="spaceRect" presStyleCnt="0"/>
      <dgm:spPr/>
    </dgm:pt>
    <dgm:pt modelId="{35278D55-8DDB-4486-A1BF-1B88AE5A9BAA}" type="pres">
      <dgm:prSet presAssocID="{19200935-D8DB-4E8F-98C2-5E672ADA490D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7CB23E03-220F-48A2-B82D-D97A07F45642}" type="presOf" srcId="{19200935-D8DB-4E8F-98C2-5E672ADA490D}" destId="{35278D55-8DDB-4486-A1BF-1B88AE5A9BAA}" srcOrd="0" destOrd="0" presId="urn:microsoft.com/office/officeart/2018/2/layout/IconLabelList"/>
    <dgm:cxn modelId="{40128D18-F029-4BD5-B739-E9C981559642}" srcId="{52EE927F-0D0E-4CE4-979D-D21388D09E4C}" destId="{AF9CF880-7696-4635-898B-BFECE3EBA498}" srcOrd="1" destOrd="0" parTransId="{33B92E62-8956-4C5B-9F53-789563EEEB6A}" sibTransId="{388A00F2-9174-45B8-9069-B0FB4CBD2D6E}"/>
    <dgm:cxn modelId="{27174034-70B7-4192-9E15-8D2954350790}" type="presOf" srcId="{B3B28755-8E4D-4CBD-8A77-E98CB111D635}" destId="{D1D2CB54-CEAD-4A0D-BF23-F8266CB04AE2}" srcOrd="0" destOrd="0" presId="urn:microsoft.com/office/officeart/2018/2/layout/IconLabelList"/>
    <dgm:cxn modelId="{7DFAFB4A-4CA1-493E-AA8C-86B8C6DBFC0A}" srcId="{52EE927F-0D0E-4CE4-979D-D21388D09E4C}" destId="{9C81ABC9-B342-4887-B594-C2A6533AD686}" srcOrd="2" destOrd="0" parTransId="{8E7FE4A3-B379-44B2-B11C-72058BE8ADE0}" sibTransId="{BA2D61EE-385F-4440-ADD6-66174FFBCD15}"/>
    <dgm:cxn modelId="{A80B9A59-0586-41CE-A206-24C43B458752}" type="presOf" srcId="{AF9CF880-7696-4635-898B-BFECE3EBA498}" destId="{E64DA907-2126-4CB7-93E9-A874617F8532}" srcOrd="0" destOrd="0" presId="urn:microsoft.com/office/officeart/2018/2/layout/IconLabelList"/>
    <dgm:cxn modelId="{C87D708E-7820-4C7D-A3AF-41B84BC91A11}" type="presOf" srcId="{9C81ABC9-B342-4887-B594-C2A6533AD686}" destId="{C623182A-1960-4B00-BBC1-4F61C8A52048}" srcOrd="0" destOrd="0" presId="urn:microsoft.com/office/officeart/2018/2/layout/IconLabelList"/>
    <dgm:cxn modelId="{83B281DC-1359-4B13-8BE2-44D3A78B0F73}" srcId="{52EE927F-0D0E-4CE4-979D-D21388D09E4C}" destId="{B3B28755-8E4D-4CBD-8A77-E98CB111D635}" srcOrd="0" destOrd="0" parTransId="{961CE673-EC10-4F60-BECA-D67B73760AAD}" sibTransId="{35055F79-F375-4DD5-8AA0-E1D37341CD3E}"/>
    <dgm:cxn modelId="{A5659CE2-C5A6-4717-9836-C4C4AE1E4FF8}" type="presOf" srcId="{52EE927F-0D0E-4CE4-979D-D21388D09E4C}" destId="{7B26B088-5B99-4D10-8CE9-F56B94E5752B}" srcOrd="0" destOrd="0" presId="urn:microsoft.com/office/officeart/2018/2/layout/IconLabelList"/>
    <dgm:cxn modelId="{3A95E9F1-5F31-4DED-8443-8D009C1E92EB}" srcId="{52EE927F-0D0E-4CE4-979D-D21388D09E4C}" destId="{19200935-D8DB-4E8F-98C2-5E672ADA490D}" srcOrd="3" destOrd="0" parTransId="{8B294CA4-DFF8-4EE7-A24B-4F37EB9282A3}" sibTransId="{52387377-B361-4026-95C7-FECC36829C59}"/>
    <dgm:cxn modelId="{AD4A5F68-ED92-4A8C-8CA1-A2038CD42549}" type="presParOf" srcId="{7B26B088-5B99-4D10-8CE9-F56B94E5752B}" destId="{D5833A2B-E987-45F6-88A1-E098B5927DB3}" srcOrd="0" destOrd="0" presId="urn:microsoft.com/office/officeart/2018/2/layout/IconLabelList"/>
    <dgm:cxn modelId="{68C73941-9388-4D37-9DE6-D3ACDF8730E5}" type="presParOf" srcId="{D5833A2B-E987-45F6-88A1-E098B5927DB3}" destId="{54AE4954-7D32-41C6-8F08-B7F90AD686A0}" srcOrd="0" destOrd="0" presId="urn:microsoft.com/office/officeart/2018/2/layout/IconLabelList"/>
    <dgm:cxn modelId="{36CF9408-E4DD-4FF0-89E7-1F0A1ABAC1BF}" type="presParOf" srcId="{D5833A2B-E987-45F6-88A1-E098B5927DB3}" destId="{CF96F7A5-801E-4494-B646-22D748C3AD05}" srcOrd="1" destOrd="0" presId="urn:microsoft.com/office/officeart/2018/2/layout/IconLabelList"/>
    <dgm:cxn modelId="{4A6AC351-9E1A-458F-BFF0-F5E62B0B8B5C}" type="presParOf" srcId="{D5833A2B-E987-45F6-88A1-E098B5927DB3}" destId="{D1D2CB54-CEAD-4A0D-BF23-F8266CB04AE2}" srcOrd="2" destOrd="0" presId="urn:microsoft.com/office/officeart/2018/2/layout/IconLabelList"/>
    <dgm:cxn modelId="{4C0632BF-B031-4911-80F3-AAF1E61890D4}" type="presParOf" srcId="{7B26B088-5B99-4D10-8CE9-F56B94E5752B}" destId="{43555D38-F943-46AA-8D19-03F821CC8F65}" srcOrd="1" destOrd="0" presId="urn:microsoft.com/office/officeart/2018/2/layout/IconLabelList"/>
    <dgm:cxn modelId="{A07D2BC7-BCBD-4C4C-A7AE-D696A1BC0200}" type="presParOf" srcId="{7B26B088-5B99-4D10-8CE9-F56B94E5752B}" destId="{43335106-D4D9-45B6-82BB-65C4D623FF65}" srcOrd="2" destOrd="0" presId="urn:microsoft.com/office/officeart/2018/2/layout/IconLabelList"/>
    <dgm:cxn modelId="{127BB994-37BC-48FD-B633-564A0B4BC710}" type="presParOf" srcId="{43335106-D4D9-45B6-82BB-65C4D623FF65}" destId="{6B30A5BA-6A0B-4741-9695-53FEFCC520C5}" srcOrd="0" destOrd="0" presId="urn:microsoft.com/office/officeart/2018/2/layout/IconLabelList"/>
    <dgm:cxn modelId="{53C86346-94A3-4AB1-B3F1-9156B519AEC6}" type="presParOf" srcId="{43335106-D4D9-45B6-82BB-65C4D623FF65}" destId="{7763FEC7-A38A-431D-911F-F7291592A374}" srcOrd="1" destOrd="0" presId="urn:microsoft.com/office/officeart/2018/2/layout/IconLabelList"/>
    <dgm:cxn modelId="{3C5DB77A-D520-450A-9756-631C234C0F6F}" type="presParOf" srcId="{43335106-D4D9-45B6-82BB-65C4D623FF65}" destId="{E64DA907-2126-4CB7-93E9-A874617F8532}" srcOrd="2" destOrd="0" presId="urn:microsoft.com/office/officeart/2018/2/layout/IconLabelList"/>
    <dgm:cxn modelId="{82677B6B-824C-4A8C-8A63-FAD95CE3259E}" type="presParOf" srcId="{7B26B088-5B99-4D10-8CE9-F56B94E5752B}" destId="{9780F4F1-4C6D-480D-985D-60CBCAC8F35A}" srcOrd="3" destOrd="0" presId="urn:microsoft.com/office/officeart/2018/2/layout/IconLabelList"/>
    <dgm:cxn modelId="{9E586F91-BA9A-4653-BFEB-0D29E526F55C}" type="presParOf" srcId="{7B26B088-5B99-4D10-8CE9-F56B94E5752B}" destId="{8598E9FE-09F0-4FA7-81D5-DBB826E4F875}" srcOrd="4" destOrd="0" presId="urn:microsoft.com/office/officeart/2018/2/layout/IconLabelList"/>
    <dgm:cxn modelId="{11D77AA5-7159-43DB-A3C3-37D16CB3F683}" type="presParOf" srcId="{8598E9FE-09F0-4FA7-81D5-DBB826E4F875}" destId="{4C3DE2C4-4A06-47FD-A1D1-A9E0171BE336}" srcOrd="0" destOrd="0" presId="urn:microsoft.com/office/officeart/2018/2/layout/IconLabelList"/>
    <dgm:cxn modelId="{C50B99B5-645C-4EB7-84FA-D8E58C91FA18}" type="presParOf" srcId="{8598E9FE-09F0-4FA7-81D5-DBB826E4F875}" destId="{F8121393-A7FB-4621-8109-26B58289F01C}" srcOrd="1" destOrd="0" presId="urn:microsoft.com/office/officeart/2018/2/layout/IconLabelList"/>
    <dgm:cxn modelId="{66C3F3AA-0A35-4A68-9BEB-5692E58D0499}" type="presParOf" srcId="{8598E9FE-09F0-4FA7-81D5-DBB826E4F875}" destId="{C623182A-1960-4B00-BBC1-4F61C8A52048}" srcOrd="2" destOrd="0" presId="urn:microsoft.com/office/officeart/2018/2/layout/IconLabelList"/>
    <dgm:cxn modelId="{E6A73A82-CC65-4721-A45B-781C8C339293}" type="presParOf" srcId="{7B26B088-5B99-4D10-8CE9-F56B94E5752B}" destId="{294C9FD5-3123-4689-B7A4-6BEE89B368CB}" srcOrd="5" destOrd="0" presId="urn:microsoft.com/office/officeart/2018/2/layout/IconLabelList"/>
    <dgm:cxn modelId="{D5AEEA86-25C7-4702-9701-4582BB1906C0}" type="presParOf" srcId="{7B26B088-5B99-4D10-8CE9-F56B94E5752B}" destId="{237ED8C0-8FC7-419E-A458-B293F2F9C8BB}" srcOrd="6" destOrd="0" presId="urn:microsoft.com/office/officeart/2018/2/layout/IconLabelList"/>
    <dgm:cxn modelId="{FC798EF9-0168-4FDD-A231-82F987C484C2}" type="presParOf" srcId="{237ED8C0-8FC7-419E-A458-B293F2F9C8BB}" destId="{6FB7A8F3-454E-4308-AA9A-98E0C760F3F1}" srcOrd="0" destOrd="0" presId="urn:microsoft.com/office/officeart/2018/2/layout/IconLabelList"/>
    <dgm:cxn modelId="{193126DB-5577-4DF6-84B8-B7757750EFA7}" type="presParOf" srcId="{237ED8C0-8FC7-419E-A458-B293F2F9C8BB}" destId="{22BBFF03-3F97-494E-B144-F386E37F337D}" srcOrd="1" destOrd="0" presId="urn:microsoft.com/office/officeart/2018/2/layout/IconLabelList"/>
    <dgm:cxn modelId="{526DF386-2449-4205-9A74-44A3A5E778E1}" type="presParOf" srcId="{237ED8C0-8FC7-419E-A458-B293F2F9C8BB}" destId="{35278D55-8DDB-4486-A1BF-1B88AE5A9BA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128458-EB22-4D91-873E-A7708397A5F5}">
      <dsp:nvSpPr>
        <dsp:cNvPr id="0" name=""/>
        <dsp:cNvSpPr/>
      </dsp:nvSpPr>
      <dsp:spPr>
        <a:xfrm rot="5400000">
          <a:off x="-131532" y="132048"/>
          <a:ext cx="876886" cy="613820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Grandview Display"/>
            </a:rPr>
            <a:t>X</a:t>
          </a:r>
          <a:endParaRPr lang="en-US" sz="1600" b="1" kern="1200"/>
        </a:p>
      </dsp:txBody>
      <dsp:txXfrm rot="-5400000">
        <a:off x="1" y="307425"/>
        <a:ext cx="613820" cy="263066"/>
      </dsp:txXfrm>
    </dsp:sp>
    <dsp:sp modelId="{569D11FC-4A60-4386-A5CC-E8E52FA1CE5D}">
      <dsp:nvSpPr>
        <dsp:cNvPr id="0" name=""/>
        <dsp:cNvSpPr/>
      </dsp:nvSpPr>
      <dsp:spPr>
        <a:xfrm rot="5400000">
          <a:off x="1970883" y="-1356547"/>
          <a:ext cx="569975" cy="32841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b="1" kern="1200">
              <a:latin typeface="Grandview Display"/>
            </a:rPr>
            <a:t>Confusion about where and how to record information</a:t>
          </a:r>
          <a:endParaRPr lang="en-US" sz="1500" b="1" kern="1200"/>
        </a:p>
      </dsp:txBody>
      <dsp:txXfrm rot="-5400000">
        <a:off x="613820" y="28340"/>
        <a:ext cx="3256278" cy="514327"/>
      </dsp:txXfrm>
    </dsp:sp>
    <dsp:sp modelId="{BA72281C-6C63-47C2-9726-27A2879D167C}">
      <dsp:nvSpPr>
        <dsp:cNvPr id="0" name=""/>
        <dsp:cNvSpPr/>
      </dsp:nvSpPr>
      <dsp:spPr>
        <a:xfrm rot="5400000">
          <a:off x="-131532" y="828274"/>
          <a:ext cx="876886" cy="613820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Grandview Display"/>
            </a:rPr>
            <a:t>X</a:t>
          </a:r>
          <a:endParaRPr lang="en-US" sz="1600" b="1" kern="1200"/>
        </a:p>
      </dsp:txBody>
      <dsp:txXfrm rot="-5400000">
        <a:off x="1" y="1003651"/>
        <a:ext cx="613820" cy="263066"/>
      </dsp:txXfrm>
    </dsp:sp>
    <dsp:sp modelId="{9DE72B39-3BD3-48D1-A42D-4F4029A17EBC}">
      <dsp:nvSpPr>
        <dsp:cNvPr id="0" name=""/>
        <dsp:cNvSpPr/>
      </dsp:nvSpPr>
      <dsp:spPr>
        <a:xfrm rot="5400000">
          <a:off x="1970883" y="-660321"/>
          <a:ext cx="569975" cy="32841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b="1" kern="1200">
              <a:latin typeface="Grandview Display"/>
            </a:rPr>
            <a:t>Staff currently are finding duplicate work, this is wasting time.</a:t>
          </a:r>
          <a:endParaRPr lang="en-US" sz="1500" b="1" kern="1200"/>
        </a:p>
      </dsp:txBody>
      <dsp:txXfrm rot="-5400000">
        <a:off x="613820" y="724566"/>
        <a:ext cx="3256278" cy="514327"/>
      </dsp:txXfrm>
    </dsp:sp>
    <dsp:sp modelId="{3C312A2E-01D5-4301-9AA1-40F4A6681D05}">
      <dsp:nvSpPr>
        <dsp:cNvPr id="0" name=""/>
        <dsp:cNvSpPr/>
      </dsp:nvSpPr>
      <dsp:spPr>
        <a:xfrm rot="5400000">
          <a:off x="-131532" y="1524501"/>
          <a:ext cx="876886" cy="613820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Grandview Display"/>
            </a:rPr>
            <a:t>X</a:t>
          </a:r>
          <a:endParaRPr lang="en-US" sz="1600" b="1" kern="1200"/>
        </a:p>
      </dsp:txBody>
      <dsp:txXfrm rot="-5400000">
        <a:off x="1" y="1699878"/>
        <a:ext cx="613820" cy="263066"/>
      </dsp:txXfrm>
    </dsp:sp>
    <dsp:sp modelId="{39E1B977-17EE-4BAA-90F0-8878A0EC8DAA}">
      <dsp:nvSpPr>
        <dsp:cNvPr id="0" name=""/>
        <dsp:cNvSpPr/>
      </dsp:nvSpPr>
      <dsp:spPr>
        <a:xfrm rot="5400000">
          <a:off x="1970883" y="35905"/>
          <a:ext cx="569975" cy="32841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b="1" kern="1200">
              <a:latin typeface="Grandview Display"/>
            </a:rPr>
            <a:t>Documents look messy, unclear and records are being missed</a:t>
          </a:r>
          <a:endParaRPr lang="en-US" sz="1500" b="1" kern="1200"/>
        </a:p>
      </dsp:txBody>
      <dsp:txXfrm rot="-5400000">
        <a:off x="613820" y="1420792"/>
        <a:ext cx="3256278" cy="5143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C8320E-C7A2-464E-A536-E65C6F27CA13}">
      <dsp:nvSpPr>
        <dsp:cNvPr id="0" name=""/>
        <dsp:cNvSpPr/>
      </dsp:nvSpPr>
      <dsp:spPr>
        <a:xfrm>
          <a:off x="282221" y="368029"/>
          <a:ext cx="1371985" cy="13719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CBE30D-8794-4598-8922-C47B6FB4EFAF}">
      <dsp:nvSpPr>
        <dsp:cNvPr id="0" name=""/>
        <dsp:cNvSpPr/>
      </dsp:nvSpPr>
      <dsp:spPr>
        <a:xfrm>
          <a:off x="570337" y="656145"/>
          <a:ext cx="795751" cy="7957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43CCE7-7729-4688-A6B9-9C8014051659}">
      <dsp:nvSpPr>
        <dsp:cNvPr id="0" name=""/>
        <dsp:cNvSpPr/>
      </dsp:nvSpPr>
      <dsp:spPr>
        <a:xfrm>
          <a:off x="1948202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ptos Display" panose="020F0302020204030204"/>
              <a:ea typeface="+mn-ea"/>
              <a:cs typeface="+mn-cs"/>
            </a:rPr>
            <a:t>Staff scheduling/rotas</a:t>
          </a:r>
          <a:endParaRPr lang="en-GB" sz="2000" kern="1200">
            <a:latin typeface="Aptos" panose="020B0004020202020204"/>
            <a:ea typeface="+mn-ea"/>
            <a:cs typeface="+mn-cs"/>
          </a:endParaRPr>
        </a:p>
      </dsp:txBody>
      <dsp:txXfrm>
        <a:off x="1948202" y="368029"/>
        <a:ext cx="3233964" cy="1371985"/>
      </dsp:txXfrm>
    </dsp:sp>
    <dsp:sp modelId="{EAF79BD9-FEB3-41C4-9684-8DEC15214C49}">
      <dsp:nvSpPr>
        <dsp:cNvPr id="0" name=""/>
        <dsp:cNvSpPr/>
      </dsp:nvSpPr>
      <dsp:spPr>
        <a:xfrm>
          <a:off x="5745661" y="368029"/>
          <a:ext cx="1371985" cy="137198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60E7D4-2710-4C82-82DE-24BC5096D53D}">
      <dsp:nvSpPr>
        <dsp:cNvPr id="0" name=""/>
        <dsp:cNvSpPr/>
      </dsp:nvSpPr>
      <dsp:spPr>
        <a:xfrm>
          <a:off x="6033778" y="656145"/>
          <a:ext cx="795751" cy="7957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34EC85-2735-4C99-9697-48B252C1E745}">
      <dsp:nvSpPr>
        <dsp:cNvPr id="0" name=""/>
        <dsp:cNvSpPr/>
      </dsp:nvSpPr>
      <dsp:spPr>
        <a:xfrm>
          <a:off x="7411643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ptos"/>
              <a:ea typeface="+mn-ea"/>
              <a:cs typeface="+mn-cs"/>
            </a:rPr>
            <a:t>My workplace task involves, how to create a staff schedule/rotas to run the nursing home smoothly.</a:t>
          </a:r>
        </a:p>
      </dsp:txBody>
      <dsp:txXfrm>
        <a:off x="7411643" y="368029"/>
        <a:ext cx="3233964" cy="1371985"/>
      </dsp:txXfrm>
    </dsp:sp>
    <dsp:sp modelId="{E4D768C0-9CD3-4A2D-91C3-40850F84C2D9}">
      <dsp:nvSpPr>
        <dsp:cNvPr id="0" name=""/>
        <dsp:cNvSpPr/>
      </dsp:nvSpPr>
      <dsp:spPr>
        <a:xfrm>
          <a:off x="282221" y="2452790"/>
          <a:ext cx="1371985" cy="137198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4E86AA-043A-4017-9810-ED006E474522}">
      <dsp:nvSpPr>
        <dsp:cNvPr id="0" name=""/>
        <dsp:cNvSpPr/>
      </dsp:nvSpPr>
      <dsp:spPr>
        <a:xfrm>
          <a:off x="570337" y="2740907"/>
          <a:ext cx="795751" cy="7957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F487B-E135-417A-AE3A-4DBE3BEB5CC8}">
      <dsp:nvSpPr>
        <dsp:cNvPr id="0" name=""/>
        <dsp:cNvSpPr/>
      </dsp:nvSpPr>
      <dsp:spPr>
        <a:xfrm>
          <a:off x="1948202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ptos" panose="020B0004020202020204"/>
              <a:ea typeface="+mn-ea"/>
              <a:cs typeface="+mn-cs"/>
            </a:rPr>
            <a:t>Schedule/rotas are will be for the following staff members RGN HCA ,</a:t>
          </a:r>
          <a:r>
            <a:rPr lang="en-GB" sz="2000" kern="1200">
              <a:latin typeface="Aptos Display" panose="020F0302020204030204"/>
              <a:ea typeface="+mn-ea"/>
              <a:cs typeface="+mn-cs"/>
            </a:rPr>
            <a:t> senior HCA's </a:t>
          </a:r>
          <a:r>
            <a:rPr lang="en-GB" sz="2000" kern="1200">
              <a:latin typeface="Aptos" panose="020B0004020202020204"/>
              <a:ea typeface="+mn-ea"/>
              <a:cs typeface="+mn-cs"/>
            </a:rPr>
            <a:t>bank staff, care </a:t>
          </a:r>
          <a:r>
            <a:rPr lang="en-GB" sz="2000" kern="1200">
              <a:latin typeface="Aptos Display" panose="020F0302020204030204"/>
              <a:ea typeface="+mn-ea"/>
              <a:cs typeface="+mn-cs"/>
            </a:rPr>
            <a:t>managers.</a:t>
          </a:r>
          <a:r>
            <a:rPr lang="en-GB" sz="2000" kern="1200">
              <a:latin typeface="Aptos" panose="020B0004020202020204"/>
              <a:ea typeface="+mn-ea"/>
              <a:cs typeface="+mn-cs"/>
            </a:rPr>
            <a:t> </a:t>
          </a:r>
          <a:endParaRPr lang="en-US" sz="2000" kern="1200">
            <a:latin typeface="Aptos" panose="020B0004020202020204"/>
            <a:ea typeface="+mn-ea"/>
            <a:cs typeface="+mn-cs"/>
          </a:endParaRPr>
        </a:p>
      </dsp:txBody>
      <dsp:txXfrm>
        <a:off x="1948202" y="2452790"/>
        <a:ext cx="3233964" cy="1371985"/>
      </dsp:txXfrm>
    </dsp:sp>
    <dsp:sp modelId="{53328F94-F588-452E-BEA8-5285956B2386}">
      <dsp:nvSpPr>
        <dsp:cNvPr id="0" name=""/>
        <dsp:cNvSpPr/>
      </dsp:nvSpPr>
      <dsp:spPr>
        <a:xfrm>
          <a:off x="5745661" y="2452790"/>
          <a:ext cx="1371985" cy="13719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CC1DF8-4D79-4061-8B22-B5FB5A63AB78}">
      <dsp:nvSpPr>
        <dsp:cNvPr id="0" name=""/>
        <dsp:cNvSpPr/>
      </dsp:nvSpPr>
      <dsp:spPr>
        <a:xfrm>
          <a:off x="6033778" y="2740907"/>
          <a:ext cx="795751" cy="79575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705A9D-CDF0-4573-98E1-85572219BAB5}">
      <dsp:nvSpPr>
        <dsp:cNvPr id="0" name=""/>
        <dsp:cNvSpPr/>
      </dsp:nvSpPr>
      <dsp:spPr>
        <a:xfrm>
          <a:off x="7411643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>
              <a:latin typeface="Aptos Display" panose="020F0302020204030204"/>
              <a:ea typeface="+mn-ea"/>
              <a:cs typeface="+mn-cs"/>
            </a:rPr>
            <a:t>When creating a rota, we need to keep both buildings in mind ensuring the number of staff are balance in both shits.</a:t>
          </a:r>
          <a:endParaRPr lang="en-GB" sz="2000" kern="1200">
            <a:latin typeface="Aptos" panose="020B0004020202020204"/>
            <a:ea typeface="+mn-ea"/>
            <a:cs typeface="+mn-cs"/>
          </a:endParaRPr>
        </a:p>
      </dsp:txBody>
      <dsp:txXfrm>
        <a:off x="7411643" y="2452790"/>
        <a:ext cx="3233964" cy="13719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DA0D9-DA97-4B29-8146-FFD0EEEB221B}">
      <dsp:nvSpPr>
        <dsp:cNvPr id="0" name=""/>
        <dsp:cNvSpPr/>
      </dsp:nvSpPr>
      <dsp:spPr>
        <a:xfrm>
          <a:off x="520" y="1461303"/>
          <a:ext cx="2109427" cy="2531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65" tIns="0" rIns="208365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You can make multiple copies of spreadsheet to easily make schedules or rotas for staff.</a:t>
          </a:r>
          <a:endParaRPr lang="en-US" sz="1400" kern="1200"/>
        </a:p>
      </dsp:txBody>
      <dsp:txXfrm>
        <a:off x="520" y="2473828"/>
        <a:ext cx="2109427" cy="1518787"/>
      </dsp:txXfrm>
    </dsp:sp>
    <dsp:sp modelId="{13E77914-CD37-42BE-821D-74D94A2821DE}">
      <dsp:nvSpPr>
        <dsp:cNvPr id="0" name=""/>
        <dsp:cNvSpPr/>
      </dsp:nvSpPr>
      <dsp:spPr>
        <a:xfrm>
          <a:off x="520" y="1461303"/>
          <a:ext cx="2109427" cy="101252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65" tIns="165100" rIns="208365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01</a:t>
          </a:r>
        </a:p>
      </dsp:txBody>
      <dsp:txXfrm>
        <a:off x="520" y="1461303"/>
        <a:ext cx="2109427" cy="1012525"/>
      </dsp:txXfrm>
    </dsp:sp>
    <dsp:sp modelId="{A17ED276-EA59-4EAD-AA33-622B1873C1C4}">
      <dsp:nvSpPr>
        <dsp:cNvPr id="0" name=""/>
        <dsp:cNvSpPr/>
      </dsp:nvSpPr>
      <dsp:spPr>
        <a:xfrm>
          <a:off x="2278702" y="1461303"/>
          <a:ext cx="2109427" cy="2531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65" tIns="0" rIns="208365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You can make advance rotas for up to 4 weeks on the same spreadsheet by inserting worksheet on the bottom.</a:t>
          </a:r>
          <a:endParaRPr lang="en-US" sz="1400" kern="1200"/>
        </a:p>
      </dsp:txBody>
      <dsp:txXfrm>
        <a:off x="2278702" y="2473828"/>
        <a:ext cx="2109427" cy="1518787"/>
      </dsp:txXfrm>
    </dsp:sp>
    <dsp:sp modelId="{C8253E73-8469-4A19-A2DE-D5CFB71D995F}">
      <dsp:nvSpPr>
        <dsp:cNvPr id="0" name=""/>
        <dsp:cNvSpPr/>
      </dsp:nvSpPr>
      <dsp:spPr>
        <a:xfrm>
          <a:off x="2278702" y="1461303"/>
          <a:ext cx="2109427" cy="101252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65" tIns="165100" rIns="208365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02</a:t>
          </a:r>
        </a:p>
      </dsp:txBody>
      <dsp:txXfrm>
        <a:off x="2278702" y="1461303"/>
        <a:ext cx="2109427" cy="1012525"/>
      </dsp:txXfrm>
    </dsp:sp>
    <dsp:sp modelId="{4D5D4A0F-63E9-4A64-8E02-8F3258FC19DE}">
      <dsp:nvSpPr>
        <dsp:cNvPr id="0" name=""/>
        <dsp:cNvSpPr/>
      </dsp:nvSpPr>
      <dsp:spPr>
        <a:xfrm>
          <a:off x="4556884" y="1461303"/>
          <a:ext cx="2109427" cy="2531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65" tIns="0" rIns="208365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In my next slide I will show you a dummy schedule/rota for Riverdale Nursing home for both buildings.</a:t>
          </a:r>
          <a:endParaRPr lang="en-US" sz="1400" kern="1200"/>
        </a:p>
      </dsp:txBody>
      <dsp:txXfrm>
        <a:off x="4556884" y="2473828"/>
        <a:ext cx="2109427" cy="1518787"/>
      </dsp:txXfrm>
    </dsp:sp>
    <dsp:sp modelId="{5D6F7572-990F-40CD-A116-12350CB1AF5D}">
      <dsp:nvSpPr>
        <dsp:cNvPr id="0" name=""/>
        <dsp:cNvSpPr/>
      </dsp:nvSpPr>
      <dsp:spPr>
        <a:xfrm>
          <a:off x="4556884" y="1461303"/>
          <a:ext cx="2109427" cy="101252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65" tIns="165100" rIns="208365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03</a:t>
          </a:r>
        </a:p>
      </dsp:txBody>
      <dsp:txXfrm>
        <a:off x="4556884" y="1461303"/>
        <a:ext cx="2109427" cy="10125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AE4954-7D32-41C6-8F08-B7F90AD686A0}">
      <dsp:nvSpPr>
        <dsp:cNvPr id="0" name=""/>
        <dsp:cNvSpPr/>
      </dsp:nvSpPr>
      <dsp:spPr>
        <a:xfrm>
          <a:off x="1320629" y="226123"/>
          <a:ext cx="696884" cy="69688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D2CB54-CEAD-4A0D-BF23-F8266CB04AE2}">
      <dsp:nvSpPr>
        <dsp:cNvPr id="0" name=""/>
        <dsp:cNvSpPr/>
      </dsp:nvSpPr>
      <dsp:spPr>
        <a:xfrm>
          <a:off x="894755" y="1159740"/>
          <a:ext cx="1548632" cy="61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Organised – all information is stored in one place and has a good structure. </a:t>
          </a:r>
          <a:endParaRPr lang="en-US" sz="1100" kern="1200"/>
        </a:p>
      </dsp:txBody>
      <dsp:txXfrm>
        <a:off x="894755" y="1159740"/>
        <a:ext cx="1548632" cy="619453"/>
      </dsp:txXfrm>
    </dsp:sp>
    <dsp:sp modelId="{6B30A5BA-6A0B-4741-9695-53FEFCC520C5}">
      <dsp:nvSpPr>
        <dsp:cNvPr id="0" name=""/>
        <dsp:cNvSpPr/>
      </dsp:nvSpPr>
      <dsp:spPr>
        <a:xfrm>
          <a:off x="3140272" y="226123"/>
          <a:ext cx="696884" cy="69688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4DA907-2126-4CB7-93E9-A874617F8532}">
      <dsp:nvSpPr>
        <dsp:cNvPr id="0" name=""/>
        <dsp:cNvSpPr/>
      </dsp:nvSpPr>
      <dsp:spPr>
        <a:xfrm>
          <a:off x="2714398" y="1159740"/>
          <a:ext cx="1548632" cy="61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More than 1 person can work on the file at the same time. This can encourage teamwork.</a:t>
          </a:r>
          <a:endParaRPr lang="en-US" sz="1100" kern="1200"/>
        </a:p>
      </dsp:txBody>
      <dsp:txXfrm>
        <a:off x="2714398" y="1159740"/>
        <a:ext cx="1548632" cy="619453"/>
      </dsp:txXfrm>
    </dsp:sp>
    <dsp:sp modelId="{4C3DE2C4-4A06-47FD-A1D1-A9E0171BE336}">
      <dsp:nvSpPr>
        <dsp:cNvPr id="0" name=""/>
        <dsp:cNvSpPr/>
      </dsp:nvSpPr>
      <dsp:spPr>
        <a:xfrm>
          <a:off x="1320629" y="2166352"/>
          <a:ext cx="696884" cy="69688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23182A-1960-4B00-BBC1-4F61C8A52048}">
      <dsp:nvSpPr>
        <dsp:cNvPr id="0" name=""/>
        <dsp:cNvSpPr/>
      </dsp:nvSpPr>
      <dsp:spPr>
        <a:xfrm>
          <a:off x="894755" y="3099969"/>
          <a:ext cx="1548632" cy="61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Work can be saved automatically if using the online version. And can then be accessed from any device.</a:t>
          </a:r>
          <a:endParaRPr lang="en-US" sz="1100" kern="1200"/>
        </a:p>
      </dsp:txBody>
      <dsp:txXfrm>
        <a:off x="894755" y="3099969"/>
        <a:ext cx="1548632" cy="619453"/>
      </dsp:txXfrm>
    </dsp:sp>
    <dsp:sp modelId="{6FB7A8F3-454E-4308-AA9A-98E0C760F3F1}">
      <dsp:nvSpPr>
        <dsp:cNvPr id="0" name=""/>
        <dsp:cNvSpPr/>
      </dsp:nvSpPr>
      <dsp:spPr>
        <a:xfrm>
          <a:off x="3140272" y="2166352"/>
          <a:ext cx="696884" cy="69688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278D55-8DDB-4486-A1BF-1B88AE5A9BAA}">
      <dsp:nvSpPr>
        <dsp:cNvPr id="0" name=""/>
        <dsp:cNvSpPr/>
      </dsp:nvSpPr>
      <dsp:spPr>
        <a:xfrm>
          <a:off x="2714398" y="3099969"/>
          <a:ext cx="1548632" cy="619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Can be used on Desktop, online and mobile phones.</a:t>
          </a:r>
          <a:endParaRPr lang="en-US" sz="1100" kern="1200"/>
        </a:p>
      </dsp:txBody>
      <dsp:txXfrm>
        <a:off x="2714398" y="3099969"/>
        <a:ext cx="1548632" cy="6194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2252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709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174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968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6/14/2026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135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6/14/2026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567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6/14/2026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96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342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26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521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33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76B2-291E-2B7B-B5C8-22334300CC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3942E2-A083-7924-85F0-C34640D1A9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BBB8F-46E7-D92D-E37A-7BA454973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131BB-02AA-3063-FF25-40D572923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C256E-6994-250C-5F2A-43C527288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8668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5AF09-94A2-4285-484F-14AE03735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81B4F-2E2D-CDEC-886B-E1EFBE7D5C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607A5-44D4-6685-A834-549CACE6E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BF56D-C193-24C1-A083-15DDDFE59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17C9C-DCB5-C3F3-FF7E-0DC7F64E4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8155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161FE-0721-9A7C-9E74-4973F5CC5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5ECE27-1134-463B-F39F-376DA0563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A89F46-B0C1-32ED-9C00-2D22BCEF0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00DA4F-E126-2B78-A554-599D8E1F7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246C94-6453-85DF-6863-4F2228437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611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2B5AC-6251-4966-05BC-D2C8B2489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10135-E799-84AC-479F-550A5FB7C0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0A23B-A7C1-DA56-765B-A8E26F7CEF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842168-033A-416F-7173-922BA374C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6EC3CE-064F-77D6-DEC9-0D9BB5517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CAA0BA-6E3E-5EDE-6450-DA34B8397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8798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86B2D-C108-651A-2D32-140FE7FCB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C2D835-D934-E855-7EC9-FC6C502B15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6D2D15-66B0-B59C-1A06-159D8AA0A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DDF5B4-3EAB-A578-4A57-F54D8868F5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28F18A-E2E9-FCF5-979E-701F9FECF5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962E61-140F-BF04-F58E-FAACAD9AF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E66774-061C-08D4-7A3F-EF5368F8A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B4854F-CB2E-E83C-D1CF-8367E53A1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736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DCD83-1C78-4BF0-4D74-365963E66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ED5D9C-9962-1476-D300-8A20719AF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0D3435-90FA-518D-A49E-57BA29748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CC98E6-24A2-3817-4F22-EC1450A1A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672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790344-736C-DFEA-2EA8-A94EE7978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3153A5-CA39-44C0-C55F-EB4C203BC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9B9C6-A5D9-8782-00EC-43BB70673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6196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90D5D-53F3-B89B-3567-BACA532D1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FA052-E033-F5F4-5328-41469F9CD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BC55EA-5D01-3239-C05C-6C08D2DD9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497358-78A6-7A07-3B89-6CAD43E47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6C663E-7849-2AD5-E210-A0722C47D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B0E6D2-7541-B1BA-83A6-B665488A7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0162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81363-654C-C81B-9036-1103D7BB6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3C8B5C-036B-448F-D984-EE558FB3A8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E33047-4F85-B456-3144-FFEB47CE25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5E9030-0ECB-B560-6AB6-E16E33099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021507-F744-F65A-33E1-AA6D3E26B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D9D0D-8898-2388-E2D6-7B0147AA6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0593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CDFA1-18B1-62D8-BD65-ED3D9AD65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99249B-E8CD-6C5B-089A-662C2C2F7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5CD0E7-5665-CC8E-88FA-7AEFA0670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F317B9-5AD0-F53F-8730-143417177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DBD11-D401-3259-D8D0-B71381DB8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1722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86188B-5935-7834-C68C-62E06A8296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92FF3F-06D4-29A6-DD12-4A22D3ADB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227B15-7608-A95A-9DA9-90ED01391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9CA64-7F52-3D0F-AFE2-606525812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19891-26CA-F233-A693-FA3E6F51F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38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86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612494-3AAC-C286-7247-6238BA97C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030C15-19B9-0871-E135-804B9ECBE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C233B0-CD18-ED28-F2B2-273945DC66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F88196-0F91-4282-9E1D-8FFEC8E83201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29849-AE46-40F9-5875-E36C43248D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5CD99-7737-C571-40A8-73F3CA6336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51D023-B754-44FD-8983-72F1100D0F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e.nhs.uk" TargetMode="External"/><Relationship Id="rId2" Type="http://schemas.openxmlformats.org/officeDocument/2006/relationships/hyperlink" Target="https://eur01.safelinks.protection.outlook.com/?url=https%3A%2F%2Fwww.england.nhs.uk%2Flong-read%2Fmicrosoft-teams-and-remote-working%2F&amp;data=05%7C02%7C2541964%40student.uwtsd.ac.uk%7C90aa4f0dba014749b69f08dec9282ee6%7C4e0f11f9046e45059cb8db2152311e21%7C0%7C0%7C639169371582316358%7CUnknown%7CTWFpbGZsb3d8eyJFbXB0eU1hcGkiOnRydWUsIlYiOiIwLjAuMDAwMCIsIlAiOiJXaW4zMiIsIkFOIjoiTWFpbCIsIldUIjoyfQ%3D%3D%7C0%7C%7C%7C&amp;sdata=BW4lMvyr59bod3Xq1vc%2FKlS8M%2FsfpfklMNHxibYp594%3D&amp;reserved=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england.nhs.uk" TargetMode="External"/><Relationship Id="rId4" Type="http://schemas.openxmlformats.org/officeDocument/2006/relationships/hyperlink" Target="https://www.microsoft.com/en-gb/microsoft-teams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faq.org/posts/2018/09/why-gdpr-is-important-even-for-businesses-outside-the-eu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aredocs.co.uk/general-data-protection-regulation-in-care-homes-blog/" TargetMode="Externa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ranborne.tech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hyperlink" Target="http://www.this.nhs.uk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ranborne.tech/" TargetMode="External"/><Relationship Id="rId2" Type="http://schemas.openxmlformats.org/officeDocument/2006/relationships/hyperlink" Target="https://www.cqc.org.uk/guidance-regulation/providers/regulations-service-providers-and-manager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igital.nhs.uk/services/national-care-records-service" TargetMode="External"/><Relationship Id="rId4" Type="http://schemas.openxmlformats.org/officeDocument/2006/relationships/hyperlink" Target="https://www.caredocs.co.uk/general-data-protection-regulation-in-care-homes-blog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support.microsoft.com/en-gb/office/what-is-excel-94b00f50-5896-479c-b0c5-ff74603b35a3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support.microsoft.com/en-gb/office/share-your-excel-workbook-with-others-8d8a52bb-03c3-4933-ab6c-330aabf1e589?culture=en-gb&amp;country=gb" TargetMode="Externa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en-gb/office/what-is-excel-94b00f50-5896-479c-b0c5-ff74603b35a3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microsoft.com/en-gb/microsoft-365/what-is-microsoft-365" TargetMode="External"/><Relationship Id="rId5" Type="http://schemas.openxmlformats.org/officeDocument/2006/relationships/hyperlink" Target="https://www.microsoft.com/en-us/microsoft-365/excel/spreadsheets" TargetMode="External"/><Relationship Id="rId4" Type="http://schemas.openxmlformats.org/officeDocument/2006/relationships/hyperlink" Target="https://support.microsoft.com/en-gb/office/share-your-excel-workbook-with-others-8d8a52bb-03c3-4933-ab6c-330aabf1e589?culture=en-gb&amp;country=gb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26726-ms-powerpoint-picture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Question_mark.png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Relationship Id="rId4" Type="http://schemas.openxmlformats.org/officeDocument/2006/relationships/hyperlink" Target="https://creativecommons.org/licenses/by-sa/3.0/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83375-74AD-E16A-7330-6ED511697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1"/>
              <a:t>Module Code: LCHS4007</a:t>
            </a:r>
            <a:br>
              <a:rPr lang="en-US" b="0" i="1"/>
            </a:br>
            <a:r>
              <a:rPr lang="en-US" b="0" i="1"/>
              <a:t>Module: Digital Skills &amp; Research Methods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19C847F6-1CF1-D72B-005A-24B730709D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2331253"/>
              </p:ext>
            </p:extLst>
          </p:nvPr>
        </p:nvGraphicFramePr>
        <p:xfrm>
          <a:off x="612775" y="1909271"/>
          <a:ext cx="4489786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9300">
                  <a:extLst>
                    <a:ext uri="{9D8B030D-6E8A-4147-A177-3AD203B41FA5}">
                      <a16:colId xmlns:a16="http://schemas.microsoft.com/office/drawing/2014/main" val="489066498"/>
                    </a:ext>
                  </a:extLst>
                </a:gridCol>
                <a:gridCol w="2180486">
                  <a:extLst>
                    <a:ext uri="{9D8B030D-6E8A-4147-A177-3AD203B41FA5}">
                      <a16:colId xmlns:a16="http://schemas.microsoft.com/office/drawing/2014/main" val="314711783"/>
                    </a:ext>
                  </a:extLst>
                </a:gridCol>
              </a:tblGrid>
              <a:tr h="300573">
                <a:tc>
                  <a:txBody>
                    <a:bodyPr/>
                    <a:lstStyle/>
                    <a:p>
                      <a:r>
                        <a:rPr lang="en-US"/>
                        <a:t>Name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Student number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931931"/>
                  </a:ext>
                </a:extLst>
              </a:tr>
              <a:tr h="300573">
                <a:tc>
                  <a:txBody>
                    <a:bodyPr/>
                    <a:lstStyle/>
                    <a:p>
                      <a:r>
                        <a:rPr lang="en-US"/>
                        <a:t>Zarina Begum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2542797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305768"/>
                  </a:ext>
                </a:extLst>
              </a:tr>
              <a:tr h="300573">
                <a:tc>
                  <a:txBody>
                    <a:bodyPr/>
                    <a:lstStyle/>
                    <a:p>
                      <a:r>
                        <a:rPr lang="en-US"/>
                        <a:t>Assia Shah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1913607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697432"/>
                  </a:ext>
                </a:extLst>
              </a:tr>
              <a:tr h="300573">
                <a:tc>
                  <a:txBody>
                    <a:bodyPr/>
                    <a:lstStyle/>
                    <a:p>
                      <a:r>
                        <a:rPr lang="en-US"/>
                        <a:t>Zulaikhaa Begum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2541964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2057520"/>
                  </a:ext>
                </a:extLst>
              </a:tr>
              <a:tr h="300573">
                <a:tc>
                  <a:txBody>
                    <a:bodyPr/>
                    <a:lstStyle/>
                    <a:p>
                      <a:r>
                        <a:rPr lang="en-US"/>
                        <a:t>Nargess Abasi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2010987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4773531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FFF476-C219-A555-0D4C-996398946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4841-42A1-4A50-A323-5C17636C2919}" type="datetime1"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4389E-7797-D66B-E6B8-DEB3A1014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21366-0F72-8784-528C-D5AD661D6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</a:t>
            </a:fld>
            <a:endParaRPr 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844C82B-218F-507A-607F-FF5F9535B4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008673"/>
              </p:ext>
            </p:extLst>
          </p:nvPr>
        </p:nvGraphicFramePr>
        <p:xfrm>
          <a:off x="376983" y="5876072"/>
          <a:ext cx="708797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3986">
                  <a:extLst>
                    <a:ext uri="{9D8B030D-6E8A-4147-A177-3AD203B41FA5}">
                      <a16:colId xmlns:a16="http://schemas.microsoft.com/office/drawing/2014/main" val="3804775589"/>
                    </a:ext>
                  </a:extLst>
                </a:gridCol>
                <a:gridCol w="3543986">
                  <a:extLst>
                    <a:ext uri="{9D8B030D-6E8A-4147-A177-3AD203B41FA5}">
                      <a16:colId xmlns:a16="http://schemas.microsoft.com/office/drawing/2014/main" val="23602920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Lecturer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Aliyuda Ali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6677811"/>
                  </a:ext>
                </a:extLst>
              </a:tr>
            </a:tbl>
          </a:graphicData>
        </a:graphic>
      </p:graphicFrame>
      <p:pic>
        <p:nvPicPr>
          <p:cNvPr id="9" name="Picture 8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4F3F622E-1E92-BCC0-9694-3ED2BC4B9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013" y="1913279"/>
            <a:ext cx="4178235" cy="314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53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and typing on keyboard">
            <a:extLst>
              <a:ext uri="{FF2B5EF4-FFF2-40B4-BE49-F238E27FC236}">
                <a16:creationId xmlns:a16="http://schemas.microsoft.com/office/drawing/2014/main" id="{C76F6F0B-FAFC-68B2-D9D5-A39567A429C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/>
          </a:blip>
          <a:srcRect t="15705"/>
          <a:stretch>
            <a:fillRect/>
          </a:stretch>
        </p:blipFill>
        <p:spPr>
          <a:xfrm>
            <a:off x="187225" y="4223142"/>
            <a:ext cx="3576871" cy="20125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2301FE-4196-1FF7-2C91-83A0A3F17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67000" y="2328334"/>
            <a:ext cx="6858000" cy="1367896"/>
          </a:xfrm>
        </p:spPr>
        <p:txBody>
          <a:bodyPr>
            <a:normAutofit/>
          </a:bodyPr>
          <a:lstStyle/>
          <a:p>
            <a:pPr algn="ctr"/>
            <a:r>
              <a:rPr lang="en-GB" sz="4400"/>
              <a:t>Staff communication at </a:t>
            </a:r>
            <a:r>
              <a:rPr lang="en-GB" sz="4400" err="1"/>
              <a:t>riverdale</a:t>
            </a:r>
            <a:r>
              <a:rPr lang="en-GB" sz="4400"/>
              <a:t> nursing home </a:t>
            </a:r>
            <a:endParaRPr lang="en-US" sz="44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433E49-D8D9-1147-518B-E22C0E1B2B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1" y="3602038"/>
            <a:ext cx="6857999" cy="953029"/>
          </a:xfrm>
        </p:spPr>
        <p:txBody>
          <a:bodyPr>
            <a:normAutofit fontScale="62500" lnSpcReduction="20000"/>
          </a:bodyPr>
          <a:lstStyle/>
          <a:p>
            <a:pPr algn="ctr">
              <a:lnSpc>
                <a:spcPct val="110000"/>
              </a:lnSpc>
            </a:pPr>
            <a:r>
              <a:rPr lang="en-GB" sz="2200"/>
              <a:t>LCHS4007- DIGITAL SKILLS AND RESEARCH METHODS – </a:t>
            </a:r>
            <a:r>
              <a:rPr lang="en-GB" sz="2200" err="1"/>
              <a:t>ALIYUDA</a:t>
            </a:r>
            <a:r>
              <a:rPr lang="en-GB" sz="2200"/>
              <a:t> ALI</a:t>
            </a:r>
          </a:p>
          <a:p>
            <a:pPr algn="ctr">
              <a:lnSpc>
                <a:spcPct val="110000"/>
              </a:lnSpc>
            </a:pPr>
            <a:r>
              <a:rPr lang="en-GB" sz="2200"/>
              <a:t>ZULAIKHAA BEGUM</a:t>
            </a:r>
          </a:p>
          <a:p>
            <a:pPr algn="ctr">
              <a:lnSpc>
                <a:spcPct val="110000"/>
              </a:lnSpc>
            </a:pPr>
            <a:r>
              <a:rPr lang="en-GB" sz="2200"/>
              <a:t>2541964</a:t>
            </a:r>
          </a:p>
          <a:p>
            <a:pPr algn="ctr">
              <a:lnSpc>
                <a:spcPct val="110000"/>
              </a:lnSpc>
            </a:pPr>
            <a:endParaRPr lang="en-US" sz="1100"/>
          </a:p>
        </p:txBody>
      </p:sp>
      <p:pic>
        <p:nvPicPr>
          <p:cNvPr id="5" name="Picture 4" descr="Five square speech bubbles in colour">
            <a:extLst>
              <a:ext uri="{FF2B5EF4-FFF2-40B4-BE49-F238E27FC236}">
                <a16:creationId xmlns:a16="http://schemas.microsoft.com/office/drawing/2014/main" id="{F1D766D0-4622-E4ED-F7A1-6381B62CD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7892" y="4670888"/>
            <a:ext cx="2407954" cy="16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605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DF1F5-251B-C68B-FE95-9C9FEBC60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C540B-72F2-3C7A-2208-1AEE214B3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67763"/>
            <a:ext cx="9905999" cy="4626030"/>
          </a:xfrm>
        </p:spPr>
        <p:txBody>
          <a:bodyPr/>
          <a:lstStyle/>
          <a:p>
            <a:r>
              <a:rPr lang="en-GB"/>
              <a:t>WORKPLACE TASK- STAFF COMMUNICATION </a:t>
            </a:r>
          </a:p>
          <a:p>
            <a:pPr marL="0" indent="0">
              <a:buNone/>
            </a:pPr>
            <a:r>
              <a:rPr lang="en-GB" sz="1800" err="1"/>
              <a:t>Riverdale</a:t>
            </a:r>
            <a:r>
              <a:rPr lang="en-GB" sz="1800"/>
              <a:t> nursing home has carers, nurses and admin staff working throughout the day.</a:t>
            </a:r>
          </a:p>
          <a:p>
            <a:pPr marL="0" indent="0">
              <a:buNone/>
            </a:pPr>
            <a:r>
              <a:rPr lang="en-GB" sz="1800"/>
              <a:t>The case study shows many communication issues that they are facing such as –</a:t>
            </a:r>
          </a:p>
          <a:p>
            <a:pPr marL="0" indent="0">
              <a:buNone/>
            </a:pPr>
            <a:r>
              <a:rPr lang="en-GB" sz="1800"/>
              <a:t>- Missed messages</a:t>
            </a:r>
          </a:p>
          <a:p>
            <a:pPr marL="0" indent="0">
              <a:buNone/>
            </a:pPr>
            <a:r>
              <a:rPr lang="en-GB" sz="1800"/>
              <a:t>- Confusion between staff</a:t>
            </a:r>
          </a:p>
          <a:p>
            <a:pPr>
              <a:buFontTx/>
              <a:buChar char="-"/>
            </a:pPr>
            <a:r>
              <a:rPr lang="en-GB" sz="1800"/>
              <a:t>Repeated tasks</a:t>
            </a:r>
          </a:p>
          <a:p>
            <a:pPr>
              <a:buFontTx/>
              <a:buChar char="-"/>
            </a:pPr>
            <a:r>
              <a:rPr lang="en-GB" sz="1800"/>
              <a:t>Delays in sharing important information. </a:t>
            </a:r>
          </a:p>
          <a:p>
            <a:endParaRPr lang="en-GB" sz="1800"/>
          </a:p>
          <a:p>
            <a:r>
              <a:rPr lang="en-GB" sz="1800"/>
              <a:t>Good communication is important in health and social care because it helps staff work together and provide safe care to the residents (West and Allen, 2022)</a:t>
            </a:r>
          </a:p>
          <a:p>
            <a:endParaRPr lang="en-GB" sz="1800"/>
          </a:p>
          <a:p>
            <a:endParaRPr lang="en-GB" sz="1800"/>
          </a:p>
        </p:txBody>
      </p:sp>
      <p:pic>
        <p:nvPicPr>
          <p:cNvPr id="4" name="Picture 3" descr="Persons talking to each other">
            <a:extLst>
              <a:ext uri="{FF2B5EF4-FFF2-40B4-BE49-F238E27FC236}">
                <a16:creationId xmlns:a16="http://schemas.microsoft.com/office/drawing/2014/main" id="{B17A41AE-0ED6-FA08-9591-58D4988C6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2120" y="3077488"/>
            <a:ext cx="3143143" cy="209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22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E731C-5335-C563-136A-58BB6BFAC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Microsoft teams </a:t>
            </a:r>
            <a:endParaRPr lang="en-US"/>
          </a:p>
        </p:txBody>
      </p:sp>
      <p:pic>
        <p:nvPicPr>
          <p:cNvPr id="4" name="Content Placeholder 3" descr="UBC Microsoft Teams Guide | Learning Technology Hub">
            <a:extLst>
              <a:ext uri="{FF2B5EF4-FFF2-40B4-BE49-F238E27FC236}">
                <a16:creationId xmlns:a16="http://schemas.microsoft.com/office/drawing/2014/main" id="{CA2E953D-FA83-174A-9D06-B3D48D19C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73520" y="2386988"/>
            <a:ext cx="2550200" cy="23716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89B335-EE53-9F9E-C5E1-076ABDC8C654}"/>
              </a:ext>
            </a:extLst>
          </p:cNvPr>
          <p:cNvSpPr txBox="1"/>
          <p:nvPr/>
        </p:nvSpPr>
        <p:spPr>
          <a:xfrm>
            <a:off x="1450274" y="2049426"/>
            <a:ext cx="84983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00"/>
              <a:t>Microsoft teams Is a communication and collaboration tool that is part of Microsoft 365. </a:t>
            </a:r>
          </a:p>
          <a:p>
            <a:pPr algn="l"/>
            <a:endParaRPr lang="en-GB" sz="2200"/>
          </a:p>
          <a:p>
            <a:pPr algn="l"/>
            <a:r>
              <a:rPr lang="en-GB" sz="2200"/>
              <a:t>It allows staff to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/>
              <a:t>Send instant messages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/>
              <a:t>Create group chats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/>
              <a:t>Hold online meetings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/>
              <a:t>Communicate across different shifts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20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20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200"/>
              <a:t>Teams helps organisations improve communication by keeping information in one place (Microsoft, 2025). </a:t>
            </a: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370234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5F54E-54B3-F557-B6ED-859776AEF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I chose Microsoft teams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1E844-66C2-A12D-AF1E-6C402B323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592" y="1701703"/>
            <a:ext cx="9905999" cy="5156297"/>
          </a:xfrm>
        </p:spPr>
        <p:txBody>
          <a:bodyPr>
            <a:normAutofit/>
          </a:bodyPr>
          <a:lstStyle/>
          <a:p>
            <a:r>
              <a:rPr lang="en-GB"/>
              <a:t>I chose Microsoft teams because the main issue in the case study was poor communication. Microsoft teams would help staff to- </a:t>
            </a:r>
          </a:p>
          <a:p>
            <a:endParaRPr lang="en-GB"/>
          </a:p>
          <a:p>
            <a:r>
              <a:rPr lang="en-GB"/>
              <a:t>Contact each other quickly </a:t>
            </a:r>
          </a:p>
          <a:p>
            <a:r>
              <a:rPr lang="en-GB"/>
              <a:t>Share important updates </a:t>
            </a:r>
          </a:p>
          <a:p>
            <a:r>
              <a:rPr lang="en-GB"/>
              <a:t>Communicate between shifts </a:t>
            </a:r>
          </a:p>
          <a:p>
            <a:r>
              <a:rPr lang="en-GB"/>
              <a:t>Keep records of conversation </a:t>
            </a:r>
          </a:p>
          <a:p>
            <a:r>
              <a:rPr lang="en-GB"/>
              <a:t>Work together more effectively </a:t>
            </a:r>
          </a:p>
          <a:p>
            <a:endParaRPr lang="en-GB"/>
          </a:p>
        </p:txBody>
      </p:sp>
      <p:pic>
        <p:nvPicPr>
          <p:cNvPr id="5" name="Picture 4" descr="Sending Mail Free Stock Photo - Public Domain Pictures">
            <a:extLst>
              <a:ext uri="{FF2B5EF4-FFF2-40B4-BE49-F238E27FC236}">
                <a16:creationId xmlns:a16="http://schemas.microsoft.com/office/drawing/2014/main" id="{BCB07D71-FD14-1CD8-E001-E4DFBAA9C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1283" y="2921485"/>
            <a:ext cx="4623718" cy="311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97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EC01C-9EEE-C67C-A4C7-382175C4A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373" y="327514"/>
            <a:ext cx="9905998" cy="1478570"/>
          </a:xfrm>
        </p:spPr>
        <p:txBody>
          <a:bodyPr/>
          <a:lstStyle/>
          <a:p>
            <a:r>
              <a:rPr lang="en-GB"/>
              <a:t>How teams could improve </a:t>
            </a:r>
            <a:r>
              <a:rPr lang="en-GB" err="1"/>
              <a:t>coummunication</a:t>
            </a:r>
            <a:r>
              <a:rPr lang="en-GB"/>
              <a:t>: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49ADD-AC32-017C-9623-8FA37845B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779" y="1658143"/>
            <a:ext cx="9905999" cy="3541714"/>
          </a:xfrm>
        </p:spPr>
        <p:txBody>
          <a:bodyPr>
            <a:normAutofit/>
          </a:bodyPr>
          <a:lstStyle/>
          <a:p>
            <a:r>
              <a:rPr lang="en-GB"/>
              <a:t>Microsoft teams could improve communication at riverdale nursing home by</a:t>
            </a:r>
          </a:p>
          <a:p>
            <a:endParaRPr lang="en-GB"/>
          </a:p>
          <a:p>
            <a:r>
              <a:rPr lang="en-GB"/>
              <a:t>Reducing missed messages </a:t>
            </a:r>
          </a:p>
          <a:p>
            <a:r>
              <a:rPr lang="en-GB"/>
              <a:t>Improving shift handovers</a:t>
            </a:r>
          </a:p>
          <a:p>
            <a:r>
              <a:rPr lang="en-GB"/>
              <a:t>Making updates available for all staff</a:t>
            </a:r>
          </a:p>
          <a:p>
            <a:r>
              <a:rPr lang="en-GB"/>
              <a:t>Allowing staff to ask questions quickly</a:t>
            </a:r>
          </a:p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8F2C42-6C24-2BBB-2E4C-A2C9C1AF6DA1}"/>
              </a:ext>
            </a:extLst>
          </p:cNvPr>
          <p:cNvSpPr txBox="1"/>
          <p:nvPr/>
        </p:nvSpPr>
        <p:spPr>
          <a:xfrm>
            <a:off x="1078619" y="5492017"/>
            <a:ext cx="7270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/>
              <a:t>Good communication helps staff provide better and safer care for residents (NHS England, 2023).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77812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DF06A-0173-2A44-603C-5E6EC4079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02974"/>
            <a:ext cx="9905998" cy="1478570"/>
          </a:xfrm>
        </p:spPr>
        <p:txBody>
          <a:bodyPr/>
          <a:lstStyle/>
          <a:p>
            <a:r>
              <a:rPr lang="en-GB"/>
              <a:t>How teams could improve efficiency: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F6817-657B-39B3-56FE-2F98A23B3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32160"/>
            <a:ext cx="9905999" cy="3541714"/>
          </a:xfrm>
        </p:spPr>
        <p:txBody>
          <a:bodyPr>
            <a:normAutofit/>
          </a:bodyPr>
          <a:lstStyle/>
          <a:p>
            <a:r>
              <a:rPr lang="en-GB"/>
              <a:t>Microsoft could make daily work more efficient by</a:t>
            </a:r>
          </a:p>
          <a:p>
            <a:endParaRPr lang="en-GB"/>
          </a:p>
          <a:p>
            <a:r>
              <a:rPr lang="en-GB"/>
              <a:t>Making communication faster</a:t>
            </a:r>
          </a:p>
          <a:p>
            <a:r>
              <a:rPr lang="en-GB"/>
              <a:t>Helping staff respond more quickly </a:t>
            </a:r>
          </a:p>
          <a:p>
            <a:r>
              <a:rPr lang="en-GB"/>
              <a:t>Keeping important information organised</a:t>
            </a:r>
          </a:p>
          <a:p>
            <a:r>
              <a:rPr lang="en-GB"/>
              <a:t>Reducing time spent searching for information.</a:t>
            </a:r>
          </a:p>
          <a:p>
            <a:endParaRPr lang="en-GB"/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344ED8-1194-DB53-B486-71659B68E8B4}"/>
              </a:ext>
            </a:extLst>
          </p:cNvPr>
          <p:cNvSpPr txBox="1"/>
          <p:nvPr/>
        </p:nvSpPr>
        <p:spPr>
          <a:xfrm>
            <a:off x="1141412" y="5613474"/>
            <a:ext cx="8440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/>
              <a:t>Digital communication systems can improve workplace efficiency  and support better teamwork (NHS England, 2024)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637355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B6312B-8CA3-A9C2-18FF-D7CB44F96756}"/>
              </a:ext>
            </a:extLst>
          </p:cNvPr>
          <p:cNvSpPr txBox="1"/>
          <p:nvPr/>
        </p:nvSpPr>
        <p:spPr>
          <a:xfrm>
            <a:off x="782875" y="5180594"/>
            <a:ext cx="5313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/>
              <a:t>Microsoft teams  teams is designed to support communications and collaboration  within organisations (Microsoft, 2025)</a:t>
            </a:r>
            <a:endParaRPr lang="en-US" b="1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02D33DBC-AF70-1523-C7E1-005C9586F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8047" y="0"/>
            <a:ext cx="9905998" cy="1478570"/>
          </a:xfrm>
        </p:spPr>
        <p:txBody>
          <a:bodyPr/>
          <a:lstStyle/>
          <a:p>
            <a:r>
              <a:rPr lang="en-GB"/>
              <a:t>Advantages and disadvantages of    Microsoft teams.</a:t>
            </a:r>
            <a:endParaRPr lang="en-US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3C5D5F2B-57EC-F93D-BE0C-6E9237572E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6163" y="1452442"/>
            <a:ext cx="4878389" cy="5405558"/>
          </a:xfrm>
        </p:spPr>
        <p:txBody>
          <a:bodyPr>
            <a:normAutofit fontScale="92500"/>
          </a:bodyPr>
          <a:lstStyle/>
          <a:p>
            <a:r>
              <a:rPr lang="en-GB" b="1" u="sng"/>
              <a:t>Advantages:</a:t>
            </a:r>
          </a:p>
          <a:p>
            <a:r>
              <a:rPr lang="en-GB"/>
              <a:t>Easy to use </a:t>
            </a:r>
          </a:p>
          <a:p>
            <a:r>
              <a:rPr lang="en-GB"/>
              <a:t>Fast communication</a:t>
            </a:r>
          </a:p>
          <a:p>
            <a:r>
              <a:rPr lang="en-GB"/>
              <a:t>Accessible one phones and computers </a:t>
            </a:r>
          </a:p>
          <a:p>
            <a:r>
              <a:rPr lang="en-GB"/>
              <a:t>Messages can be saved and reviewed later </a:t>
            </a:r>
          </a:p>
          <a:p>
            <a:r>
              <a:rPr lang="en-GB"/>
              <a:t>Allows quick sharing files</a:t>
            </a:r>
            <a:endParaRPr lang="en-US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3BFD2783-BE9C-DC3E-A4AA-9F78B3B24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98742" y="1478570"/>
            <a:ext cx="4875211" cy="3541714"/>
          </a:xfrm>
        </p:spPr>
        <p:txBody>
          <a:bodyPr>
            <a:normAutofit fontScale="92500"/>
          </a:bodyPr>
          <a:lstStyle/>
          <a:p>
            <a:r>
              <a:rPr lang="en-GB" b="1" u="sng"/>
              <a:t>Disadvantages:</a:t>
            </a:r>
          </a:p>
          <a:p>
            <a:r>
              <a:rPr lang="en-GB"/>
              <a:t>Staff may require training </a:t>
            </a:r>
          </a:p>
          <a:p>
            <a:r>
              <a:rPr lang="en-GB"/>
              <a:t>Internet connections is needed at all times</a:t>
            </a:r>
          </a:p>
          <a:p>
            <a:r>
              <a:rPr lang="en-GB"/>
              <a:t>Technical issues may occasionally occur</a:t>
            </a:r>
          </a:p>
          <a:p>
            <a:r>
              <a:rPr lang="en-GB"/>
              <a:t>To many notifications can become distracting.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B851569-3F53-13D2-33FD-BBDA9CF81CE3}"/>
              </a:ext>
            </a:extLst>
          </p:cNvPr>
          <p:cNvSpPr txBox="1"/>
          <p:nvPr/>
        </p:nvSpPr>
        <p:spPr>
          <a:xfrm>
            <a:off x="6096000" y="5020284"/>
            <a:ext cx="5669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/>
              <a:t>Healthcare organisations should provide training when introducing new digital systems. (Health Education England, 2023).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140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854D8-C84E-B93C-1A79-AA2BC81FB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5176" y="203567"/>
            <a:ext cx="9905998" cy="1478570"/>
          </a:xfrm>
        </p:spPr>
        <p:txBody>
          <a:bodyPr/>
          <a:lstStyle/>
          <a:p>
            <a:r>
              <a:rPr lang="en-GB"/>
              <a:t>References: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65DC2-6A57-FD10-D852-DECF4692D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791" y="2616493"/>
            <a:ext cx="9299222" cy="1128705"/>
          </a:xfrm>
        </p:spPr>
        <p:txBody>
          <a:bodyPr/>
          <a:lstStyle/>
          <a:p>
            <a:r>
              <a:rPr lang="en-GB" sz="1800" b="0" i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NHS England (2023). </a:t>
            </a:r>
            <a:r>
              <a:rPr lang="en-GB" sz="1800" b="0" i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NHS England» Microsoft Teams and remote working</a:t>
            </a:r>
            <a:r>
              <a:rPr lang="en-GB" sz="1800" b="0" i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.  Available at: </a:t>
            </a:r>
            <a:r>
              <a:rPr lang="en-GB" sz="1800" b="0" i="0">
                <a:solidFill>
                  <a:srgbClr val="469EF5"/>
                </a:solidFill>
                <a:effectLst/>
                <a:latin typeface="Aptos" panose="020B0004020202020204" pitchFamily="34" charset="0"/>
                <a:hlinkClick r:id="rId2"/>
              </a:rPr>
              <a:t>https://</a:t>
            </a:r>
            <a:r>
              <a:rPr lang="en-GB" sz="1800" b="0" i="0" err="1">
                <a:solidFill>
                  <a:srgbClr val="469EF5"/>
                </a:solidFill>
                <a:effectLst/>
                <a:latin typeface="Aptos" panose="020B0004020202020204" pitchFamily="34" charset="0"/>
                <a:hlinkClick r:id="rId2"/>
              </a:rPr>
              <a:t>www.england.nhs.uk</a:t>
            </a:r>
            <a:r>
              <a:rPr lang="en-GB" sz="1800" b="0" i="0">
                <a:solidFill>
                  <a:srgbClr val="469EF5"/>
                </a:solidFill>
                <a:effectLst/>
                <a:latin typeface="Aptos" panose="020B0004020202020204" pitchFamily="34" charset="0"/>
                <a:hlinkClick r:id="rId2"/>
              </a:rPr>
              <a:t>/long-read/</a:t>
            </a:r>
            <a:r>
              <a:rPr lang="en-GB" sz="1800" b="0" i="0" err="1">
                <a:solidFill>
                  <a:srgbClr val="469EF5"/>
                </a:solidFill>
                <a:effectLst/>
                <a:latin typeface="Aptos" panose="020B0004020202020204" pitchFamily="34" charset="0"/>
                <a:hlinkClick r:id="rId2"/>
              </a:rPr>
              <a:t>microsoft-teams-and</a:t>
            </a:r>
            <a:r>
              <a:rPr lang="en-GB" sz="1800" b="0" i="0">
                <a:solidFill>
                  <a:srgbClr val="469EF5"/>
                </a:solidFill>
                <a:effectLst/>
                <a:latin typeface="Aptos" panose="020B0004020202020204" pitchFamily="34" charset="0"/>
                <a:hlinkClick r:id="rId2"/>
              </a:rPr>
              <a:t>-remote-working/.</a:t>
            </a:r>
            <a:endParaRPr lang="en-GB" sz="1800" b="0" i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8E17A3-375C-8911-36DF-302C7A16BE0E}"/>
              </a:ext>
            </a:extLst>
          </p:cNvPr>
          <p:cNvSpPr txBox="1"/>
          <p:nvPr/>
        </p:nvSpPr>
        <p:spPr>
          <a:xfrm>
            <a:off x="5181600" y="2514600"/>
            <a:ext cx="1828800" cy="182880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E217C0-54E8-B0AA-A0B8-7078066F915C}"/>
              </a:ext>
            </a:extLst>
          </p:cNvPr>
          <p:cNvSpPr txBox="1"/>
          <p:nvPr/>
        </p:nvSpPr>
        <p:spPr>
          <a:xfrm>
            <a:off x="5334000" y="2667000"/>
            <a:ext cx="1828800" cy="182880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15CEB9-AC6A-CFC3-870F-BE055D2D3E2A}"/>
              </a:ext>
            </a:extLst>
          </p:cNvPr>
          <p:cNvSpPr txBox="1"/>
          <p:nvPr/>
        </p:nvSpPr>
        <p:spPr>
          <a:xfrm>
            <a:off x="5171831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F9BC32-18EB-BDA0-B144-AAD9B59D6E68}"/>
              </a:ext>
            </a:extLst>
          </p:cNvPr>
          <p:cNvSpPr txBox="1"/>
          <p:nvPr/>
        </p:nvSpPr>
        <p:spPr>
          <a:xfrm>
            <a:off x="5173536" y="2512584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2E535D8-146B-B4EC-A060-C3595F5897BB}"/>
              </a:ext>
            </a:extLst>
          </p:cNvPr>
          <p:cNvSpPr txBox="1"/>
          <p:nvPr/>
        </p:nvSpPr>
        <p:spPr>
          <a:xfrm>
            <a:off x="5176668" y="2513367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3D6AB3E-F38D-F876-5F80-7D248A734339}"/>
              </a:ext>
            </a:extLst>
          </p:cNvPr>
          <p:cNvSpPr txBox="1"/>
          <p:nvPr/>
        </p:nvSpPr>
        <p:spPr>
          <a:xfrm>
            <a:off x="1362990" y="1743497"/>
            <a:ext cx="8804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/>
              <a:t>Health Education England (2023) Digital skills framework for health and care. Available at: </a:t>
            </a:r>
            <a:r>
              <a:rPr lang="en-US">
                <a:hlinkClick r:id="rId3"/>
              </a:rPr>
              <a:t>https://</a:t>
            </a:r>
            <a:r>
              <a:rPr lang="en-US" err="1">
                <a:hlinkClick r:id="rId3"/>
              </a:rPr>
              <a:t>www.hee.nhs.uk</a:t>
            </a:r>
            <a:r>
              <a:rPr lang="en-GB"/>
              <a:t>. </a:t>
            </a:r>
            <a:r>
              <a:rPr lang="en-US"/>
              <a:t> (Accessed: </a:t>
            </a:r>
            <a:r>
              <a:rPr lang="en-GB"/>
              <a:t>12 </a:t>
            </a:r>
            <a:r>
              <a:rPr lang="en-US"/>
              <a:t>June 2026).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88F95D-809F-8FF4-921F-145F2AC42128}"/>
              </a:ext>
            </a:extLst>
          </p:cNvPr>
          <p:cNvSpPr txBox="1"/>
          <p:nvPr/>
        </p:nvSpPr>
        <p:spPr>
          <a:xfrm>
            <a:off x="1355176" y="4582553"/>
            <a:ext cx="8125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/>
              <a:t>Microsoft (2025) Microsoft Teams. Available at: </a:t>
            </a:r>
            <a:r>
              <a:rPr lang="en-US">
                <a:hlinkClick r:id="rId4"/>
              </a:rPr>
              <a:t>https://</a:t>
            </a:r>
            <a:r>
              <a:rPr lang="en-US" err="1">
                <a:hlinkClick r:id="rId4"/>
              </a:rPr>
              <a:t>www.microsoft.com</a:t>
            </a:r>
            <a:r>
              <a:rPr lang="en-US">
                <a:hlinkClick r:id="rId4"/>
              </a:rPr>
              <a:t>/en-gb/</a:t>
            </a:r>
            <a:r>
              <a:rPr lang="en-US" err="1">
                <a:hlinkClick r:id="rId4"/>
              </a:rPr>
              <a:t>microsoft-teams</a:t>
            </a:r>
            <a:r>
              <a:rPr lang="en-GB"/>
              <a:t>. </a:t>
            </a:r>
            <a:r>
              <a:rPr lang="en-US"/>
              <a:t> (Accessed: 1</a:t>
            </a:r>
            <a:r>
              <a:rPr lang="en-GB"/>
              <a:t>2</a:t>
            </a:r>
            <a:r>
              <a:rPr lang="en-US"/>
              <a:t> June 2026).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9480683-2FFD-D1C9-7E38-6428DA534EE2}"/>
              </a:ext>
            </a:extLst>
          </p:cNvPr>
          <p:cNvSpPr txBox="1"/>
          <p:nvPr/>
        </p:nvSpPr>
        <p:spPr>
          <a:xfrm>
            <a:off x="1355176" y="3648697"/>
            <a:ext cx="8360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/>
              <a:t>NHS England (2024) Digital communication in healthcare. Available at: </a:t>
            </a:r>
            <a:r>
              <a:rPr lang="en-US">
                <a:hlinkClick r:id="rId5"/>
              </a:rPr>
              <a:t>https://</a:t>
            </a:r>
            <a:r>
              <a:rPr lang="en-US" err="1">
                <a:hlinkClick r:id="rId5"/>
              </a:rPr>
              <a:t>www.england.nhs.uk</a:t>
            </a:r>
            <a:r>
              <a:rPr lang="en-GB"/>
              <a:t>. </a:t>
            </a:r>
            <a:r>
              <a:rPr lang="en-US"/>
              <a:t> (Accessed: 1</a:t>
            </a:r>
            <a:r>
              <a:rPr lang="en-GB"/>
              <a:t>2</a:t>
            </a:r>
            <a:r>
              <a:rPr lang="en-US"/>
              <a:t> June 2026).</a:t>
            </a:r>
          </a:p>
        </p:txBody>
      </p:sp>
    </p:spTree>
    <p:extLst>
      <p:ext uri="{BB962C8B-B14F-4D97-AF65-F5344CB8AC3E}">
        <p14:creationId xmlns:p14="http://schemas.microsoft.com/office/powerpoint/2010/main" val="2533986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117" y="952500"/>
            <a:ext cx="4124557" cy="352425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Digital Tool Recommendations - Riverside Nursing Home</a:t>
            </a: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Task- Writing care related documents/ </a:t>
            </a: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care documentation</a:t>
            </a: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2300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0" y="5251450"/>
            <a:ext cx="4057650" cy="9715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100" b="1" cap="all" spc="300"/>
              <a:t>Zarina Begum</a:t>
            </a:r>
          </a:p>
          <a:p>
            <a:pPr marL="0" indent="0">
              <a:buNone/>
            </a:pPr>
            <a:endParaRPr lang="en-US" sz="1100" b="1" cap="all" spc="300"/>
          </a:p>
          <a:p>
            <a:pPr marL="0" indent="0">
              <a:buNone/>
            </a:pPr>
            <a:r>
              <a:rPr lang="en-US" sz="1100" b="1" cap="all" spc="300"/>
              <a:t>5th June 2026</a:t>
            </a:r>
          </a:p>
        </p:txBody>
      </p:sp>
      <p:pic>
        <p:nvPicPr>
          <p:cNvPr id="7" name="Picture 6" descr="A person writing on a notebook&#10;&#10;AI-generated content may be incorrect.">
            <a:extLst>
              <a:ext uri="{FF2B5EF4-FFF2-40B4-BE49-F238E27FC236}">
                <a16:creationId xmlns:a16="http://schemas.microsoft.com/office/drawing/2014/main" id="{A6146646-37FE-0D2F-DAB2-1F351CB4A4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858" r="18690" b="-1"/>
          <a:stretch>
            <a:fillRect/>
          </a:stretch>
        </p:blipFill>
        <p:spPr>
          <a:xfrm>
            <a:off x="5261956" y="10"/>
            <a:ext cx="693004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hourglass with a white sand running through it&#10;&#10;AI-generated content may be incorrect.">
            <a:extLst>
              <a:ext uri="{FF2B5EF4-FFF2-40B4-BE49-F238E27FC236}">
                <a16:creationId xmlns:a16="http://schemas.microsoft.com/office/drawing/2014/main" id="{50159D03-9841-C273-4CE7-D9C6B5E516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604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738A79-314A-AAC3-45EE-6F6B83800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451" y="1352492"/>
            <a:ext cx="4665540" cy="1143000"/>
          </a:xfrm>
        </p:spPr>
        <p:txBody>
          <a:bodyPr anchor="t">
            <a:normAutofit/>
          </a:bodyPr>
          <a:lstStyle/>
          <a:p>
            <a:r>
              <a:rPr lang="en-GB"/>
              <a:t>Presentation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953CB-55B8-5100-42B8-628E27A9F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454" y="2662356"/>
            <a:ext cx="4665546" cy="305791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The task </a:t>
            </a:r>
          </a:p>
          <a:p>
            <a:r>
              <a:rPr lang="en-GB"/>
              <a:t>Recommended tool </a:t>
            </a:r>
          </a:p>
          <a:p>
            <a:r>
              <a:rPr lang="en-GB"/>
              <a:t>Benefits </a:t>
            </a:r>
          </a:p>
          <a:p>
            <a:r>
              <a:rPr lang="en-GB"/>
              <a:t>Advantages and limitations</a:t>
            </a:r>
          </a:p>
          <a:p>
            <a:r>
              <a:rPr lang="en-GB"/>
              <a:t>Conclusions </a:t>
            </a:r>
          </a:p>
          <a:p>
            <a:r>
              <a:rPr lang="en-GB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008224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867E4-D578-11A4-6552-23C78F507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Task – Care Documentation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43E61B-024C-54D9-80D7-FDF9D09AD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Create individual care/support plans, daily notes, risk assessments &amp; medical records including reviews, signed and dated.</a:t>
            </a:r>
          </a:p>
          <a:p>
            <a:r>
              <a:rPr lang="en-GB"/>
              <a:t>Record daily care given, any observations &amp; changes in health across all shifts.</a:t>
            </a:r>
          </a:p>
          <a:p>
            <a:r>
              <a:rPr lang="en-GB"/>
              <a:t>Current issues at Riverdale: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B241CDC-33F9-15D1-20E3-FA94E2C1C1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8441654"/>
              </p:ext>
            </p:extLst>
          </p:nvPr>
        </p:nvGraphicFramePr>
        <p:xfrm>
          <a:off x="4220308" y="4325815"/>
          <a:ext cx="3897923" cy="2270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94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09B7E-DB57-5DFE-5D2D-5DC1E89BE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377780"/>
            <a:ext cx="4261104" cy="109728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>
                <a:solidFill>
                  <a:srgbClr val="0070C0"/>
                </a:solidFill>
              </a:rPr>
              <a:t>Recommended Tool</a:t>
            </a:r>
            <a:br>
              <a:rPr lang="en-US" sz="2300">
                <a:solidFill>
                  <a:srgbClr val="0070C0"/>
                </a:solidFill>
              </a:rPr>
            </a:br>
            <a:r>
              <a:rPr lang="en-US" sz="2300">
                <a:solidFill>
                  <a:srgbClr val="0070C0"/>
                </a:solidFill>
              </a:rPr>
              <a:t>Microsoft Word </a:t>
            </a:r>
            <a:br>
              <a:rPr lang="en-US" sz="2300">
                <a:solidFill>
                  <a:srgbClr val="0070C0"/>
                </a:solidFill>
              </a:rPr>
            </a:br>
            <a:endParaRPr lang="en-GB" sz="2300" b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C1D43-AD52-9396-CC7D-56E79379A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79" y="1145726"/>
            <a:ext cx="4261104" cy="412188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  <a:buFont typeface="Wingdings" panose="020B0604020202020204" pitchFamily="34" charset="0"/>
              <a:buChar char="v"/>
            </a:pPr>
            <a:r>
              <a:rPr lang="en-US" sz="1700" b="1"/>
              <a:t>Easy to use &amp; follow by staff team.</a:t>
            </a:r>
            <a:endParaRPr lang="en-GB" sz="1700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v"/>
            </a:pPr>
            <a:endParaRPr lang="en-US" sz="1700" b="1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v"/>
            </a:pPr>
            <a:r>
              <a:rPr lang="en-US" sz="1700" b="1"/>
              <a:t>simple to create templates and use Same layout across the care home.</a:t>
            </a:r>
            <a:endParaRPr lang="en-GB" sz="1700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v"/>
            </a:pPr>
            <a:endParaRPr lang="en-US" sz="1700" b="1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v"/>
            </a:pPr>
            <a:r>
              <a:rPr lang="en-US" sz="1700" b="1"/>
              <a:t>works effectively alongside other Microsoft tools.</a:t>
            </a:r>
            <a:endParaRPr lang="en-GB" sz="1700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v"/>
            </a:pPr>
            <a:endParaRPr lang="en-US" sz="1700" b="1"/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v"/>
            </a:pPr>
            <a:r>
              <a:rPr lang="en-US" sz="1700" b="1"/>
              <a:t>A clear, professional &amp; structured tool to use.</a:t>
            </a:r>
            <a:br>
              <a:rPr lang="en-US" sz="1700" b="1"/>
            </a:br>
            <a:endParaRPr lang="en-GB" sz="1700"/>
          </a:p>
        </p:txBody>
      </p:sp>
      <p:pic>
        <p:nvPicPr>
          <p:cNvPr id="6" name="Picture 5" descr="A blue background with a white padlock and yellow stars&#10;&#10;AI-generated content may be incorrect.">
            <a:extLst>
              <a:ext uri="{FF2B5EF4-FFF2-40B4-BE49-F238E27FC236}">
                <a16:creationId xmlns:a16="http://schemas.microsoft.com/office/drawing/2014/main" id="{9B468F22-6D3D-E251-C0C0-5DE8E5099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12727" y="4035136"/>
            <a:ext cx="3241964" cy="2140527"/>
          </a:xfrm>
          <a:prstGeom prst="rect">
            <a:avLst/>
          </a:prstGeom>
        </p:spPr>
      </p:pic>
      <p:sp>
        <p:nvSpPr>
          <p:cNvPr id="8" name="TextBox 15">
            <a:extLst>
              <a:ext uri="{FF2B5EF4-FFF2-40B4-BE49-F238E27FC236}">
                <a16:creationId xmlns:a16="http://schemas.microsoft.com/office/drawing/2014/main" id="{4E9E3896-5514-B760-BDDA-D77149A6CB54}"/>
              </a:ext>
            </a:extLst>
          </p:cNvPr>
          <p:cNvSpPr txBox="1"/>
          <p:nvPr/>
        </p:nvSpPr>
        <p:spPr>
          <a:xfrm>
            <a:off x="7079673" y="6300354"/>
            <a:ext cx="9144000" cy="317500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err="1"/>
              <a:t>ThePhoto</a:t>
            </a:r>
            <a:r>
              <a:rPr lang="en-US" sz="1400"/>
              <a:t> by </a:t>
            </a:r>
            <a:r>
              <a:rPr lang="en-US" sz="1400" err="1"/>
              <a:t>PhotoAuthor</a:t>
            </a:r>
            <a:r>
              <a:rPr lang="en-US" sz="1400"/>
              <a:t> is licensed under CCYYSA.</a:t>
            </a:r>
          </a:p>
        </p:txBody>
      </p:sp>
      <p:pic>
        <p:nvPicPr>
          <p:cNvPr id="9" name="Picture 8" descr="Creating a New Blank Document and Finding Your Way Around | Computer ...">
            <a:extLst>
              <a:ext uri="{FF2B5EF4-FFF2-40B4-BE49-F238E27FC236}">
                <a16:creationId xmlns:a16="http://schemas.microsoft.com/office/drawing/2014/main" id="{A0F57E9D-3517-75C0-7FF9-0A76BB9AFE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3480" y="470189"/>
            <a:ext cx="2980459" cy="29666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96F041-9B83-0128-5055-2FE2F8C446D0}"/>
              </a:ext>
            </a:extLst>
          </p:cNvPr>
          <p:cNvSpPr txBox="1"/>
          <p:nvPr/>
        </p:nvSpPr>
        <p:spPr>
          <a:xfrm>
            <a:off x="257576" y="4857648"/>
            <a:ext cx="7936027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i="0" u="none" strike="noStrike" baseline="0">
                <a:solidFill>
                  <a:srgbClr val="000000"/>
                </a:solidFill>
                <a:latin typeface="Consolas"/>
                <a:ea typeface="Arial"/>
                <a:cs typeface="Arial"/>
              </a:rPr>
              <a:t>"There should be appropriate and organisational measures in place to protect the personal data that is handled" available:</a:t>
            </a:r>
            <a:r>
              <a:rPr lang="en-GB" sz="1600" b="1" i="0" u="none" strike="noStrike" baseline="0">
                <a:solidFill>
                  <a:srgbClr val="7030A0"/>
                </a:solidFill>
                <a:latin typeface="Consolas"/>
                <a:ea typeface="Arial"/>
                <a:cs typeface="Arial"/>
              </a:rPr>
              <a:t> </a:t>
            </a:r>
            <a:r>
              <a:rPr lang="en-GB" sz="1600" b="0" i="0" u="sng" strike="noStrike" baseline="0">
                <a:solidFill>
                  <a:srgbClr val="169C9A"/>
                </a:solidFill>
                <a:latin typeface="Neue Haas Grotesk Text Pro"/>
                <a:ea typeface="Arial"/>
                <a:cs typeface="Arial"/>
                <a:hlinkClick r:id="rId5"/>
              </a:rPr>
              <a:t>https://www.caredocs.co.uk/general-data-protection-regulation-in-care-homes-blog/</a:t>
            </a:r>
            <a:r>
              <a:rPr lang="en-GB" sz="1600" b="0" i="0" u="none" strike="noStrike" baseline="0">
                <a:solidFill>
                  <a:srgbClr val="000000"/>
                </a:solidFill>
                <a:latin typeface="Neue Haas Grotesk Text Pro"/>
                <a:ea typeface="Arial"/>
                <a:cs typeface="Arial"/>
              </a:rPr>
              <a:t>  accessed 13.06.2026</a:t>
            </a:r>
            <a:r>
              <a:rPr lang="en-US" sz="1600" b="0" i="0">
                <a:solidFill>
                  <a:srgbClr val="000000"/>
                </a:solidFill>
                <a:latin typeface="Neue Haas Grotesk Text Pro"/>
                <a:ea typeface="Arial"/>
                <a:cs typeface="Arial"/>
              </a:rPr>
              <a:t>​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432662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3FDAC-ABE2-F80F-D4F6-583627CBA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Benefits </a:t>
            </a:r>
            <a:br>
              <a:rPr lang="en-GB"/>
            </a:br>
            <a:r>
              <a:rPr lang="en-GB"/>
              <a:t>Efficiency and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CACBD-B9AA-E91E-2031-25F83CC06CD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GB" b="1" u="sng">
                <a:solidFill>
                  <a:srgbClr val="0070C0"/>
                </a:solidFill>
              </a:rPr>
              <a:t>Improves efficiency </a:t>
            </a:r>
          </a:p>
          <a:p>
            <a:r>
              <a:rPr lang="en-GB"/>
              <a:t>Have standard templates to save time </a:t>
            </a:r>
          </a:p>
          <a:p>
            <a:r>
              <a:rPr lang="en-GB"/>
              <a:t>Neater and professional documents, no re-writing by hand.</a:t>
            </a:r>
          </a:p>
          <a:p>
            <a:r>
              <a:rPr lang="en-GB"/>
              <a:t>Edit and update instantly.</a:t>
            </a:r>
          </a:p>
          <a:p>
            <a:r>
              <a:rPr lang="en-GB"/>
              <a:t>Reduce duplicate paperwork and errors occurring.</a:t>
            </a:r>
          </a:p>
          <a:p>
            <a:r>
              <a:rPr lang="en-GB"/>
              <a:t>Save records securely.</a:t>
            </a:r>
          </a:p>
          <a:p>
            <a:endParaRPr lang="en-GB"/>
          </a:p>
          <a:p>
            <a:pPr marL="0" indent="0">
              <a:buNone/>
            </a:pPr>
            <a:r>
              <a:rPr lang="en-GB" sz="1400">
                <a:hlinkClick r:id="rId2"/>
              </a:rPr>
              <a:t>www.cranborne.tech</a:t>
            </a:r>
            <a:r>
              <a:rPr lang="en-GB" sz="1400"/>
              <a:t> , 2026, (accessed 13.06.26)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84E273-AB04-EE83-387B-8F62D407C89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GB" b="1" u="sng">
                <a:solidFill>
                  <a:srgbClr val="0070C0"/>
                </a:solidFill>
              </a:rPr>
              <a:t>Improves </a:t>
            </a:r>
            <a:r>
              <a:rPr lang="en-GB" b="1" u="sng" err="1">
                <a:solidFill>
                  <a:srgbClr val="0070C0"/>
                </a:solidFill>
              </a:rPr>
              <a:t>commumica</a:t>
            </a:r>
            <a:r>
              <a:rPr lang="en-GB" b="1" u="sng" err="1">
                <a:solidFill>
                  <a:srgbClr val="0070C0"/>
                </a:solidFill>
                <a:latin typeface="Neue Haas Grotesk Text Pro"/>
              </a:rPr>
              <a:t>tion</a:t>
            </a:r>
            <a:endParaRPr lang="en-US" b="1" u="sng">
              <a:solidFill>
                <a:srgbClr val="0070C0"/>
              </a:solidFill>
            </a:endParaRPr>
          </a:p>
          <a:p>
            <a:r>
              <a:rPr lang="en-GB"/>
              <a:t>Clear for new and existing staff to follow and keep up to date.</a:t>
            </a:r>
          </a:p>
          <a:p>
            <a:r>
              <a:rPr lang="en-GB"/>
              <a:t>Safe handovers between shifts.</a:t>
            </a:r>
          </a:p>
          <a:p>
            <a:r>
              <a:rPr lang="en-GB"/>
              <a:t>All documents easy to review with dates and staff signatures. 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926E96-82C5-16EF-CA56-90BF24CB9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A555-674E-49CB-A5E3-58FEEB5009B4}" type="datetime1"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D808B8-53F9-38F5-BE3B-AF82896A6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633A92-D77D-4FBF-BF82-89BBD9D2D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72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67260-7513-129B-541E-13BCE99F0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792" y="453451"/>
            <a:ext cx="10745788" cy="1143292"/>
          </a:xfrm>
        </p:spPr>
        <p:txBody>
          <a:bodyPr/>
          <a:lstStyle/>
          <a:p>
            <a:r>
              <a:rPr lang="en-GB"/>
              <a:t>      Advantages and       </a:t>
            </a:r>
            <a:r>
              <a:rPr lang="en-GB" err="1"/>
              <a:t>Limimtations</a:t>
            </a:r>
            <a:r>
              <a:rPr lang="en-GB"/>
              <a:t> 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6F3590-943C-BAD2-66BC-59E65CFC40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prstGeom prst="flowChartConnector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GB"/>
              <a:t>Advantages (strengths)</a:t>
            </a:r>
          </a:p>
        </p:txBody>
      </p:sp>
      <p:pic>
        <p:nvPicPr>
          <p:cNvPr id="10" name="Content Placeholder 9" descr="Checkbox Ticked with solid fill">
            <a:extLst>
              <a:ext uri="{FF2B5EF4-FFF2-40B4-BE49-F238E27FC236}">
                <a16:creationId xmlns:a16="http://schemas.microsoft.com/office/drawing/2014/main" id="{F4C9EFCF-9FAF-161E-36B6-582EAB39AF1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74228" y="372739"/>
            <a:ext cx="653143" cy="653143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8E85AF-B21D-4F5C-3B82-7F5960D34E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/>
              <a:t>           Limitations (weaknesses)</a:t>
            </a:r>
          </a:p>
        </p:txBody>
      </p:sp>
      <p:pic>
        <p:nvPicPr>
          <p:cNvPr id="11" name="Content Placeholder 10" descr="Warning outline">
            <a:extLst>
              <a:ext uri="{FF2B5EF4-FFF2-40B4-BE49-F238E27FC236}">
                <a16:creationId xmlns:a16="http://schemas.microsoft.com/office/drawing/2014/main" id="{B5F16CFF-1650-8FCA-85D3-EC67D772275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46705" y="442378"/>
            <a:ext cx="511629" cy="478973"/>
          </a:xfrm>
          <a:prstGeom prst="rect">
            <a:avLst/>
          </a:prstGeom>
        </p:spPr>
      </p:pic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EB370C-772D-5136-F997-CBB75AC5D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E640F-430F-4069-9DC5-E56A7DF46FB2}" type="datetime1">
              <a:t>6/14/2026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C8C8A1-F451-1426-0428-2CE77F760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6245F3-E46E-EA2F-EDE6-89472DDA3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15</a:t>
            </a:fld>
            <a:endParaRPr lang="en-US"/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AEB1F66A-49D9-C447-2C0E-256B34ACF2F3}"/>
              </a:ext>
            </a:extLst>
          </p:cNvPr>
          <p:cNvSpPr/>
          <p:nvPr/>
        </p:nvSpPr>
        <p:spPr>
          <a:xfrm>
            <a:off x="819149" y="1733549"/>
            <a:ext cx="457200" cy="45720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05C3BE74-38C9-7DD6-F69D-69FDFF356942}"/>
              </a:ext>
            </a:extLst>
          </p:cNvPr>
          <p:cNvSpPr/>
          <p:nvPr/>
        </p:nvSpPr>
        <p:spPr>
          <a:xfrm>
            <a:off x="6297385" y="1728107"/>
            <a:ext cx="457200" cy="4572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246708-47CF-2814-AA7C-87FDE563D665}"/>
              </a:ext>
            </a:extLst>
          </p:cNvPr>
          <p:cNvSpPr txBox="1"/>
          <p:nvPr/>
        </p:nvSpPr>
        <p:spPr>
          <a:xfrm>
            <a:off x="1279072" y="2574471"/>
            <a:ext cx="4180112" cy="40934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solidFill>
                  <a:srgbClr val="00B050"/>
                </a:solidFill>
              </a:rPr>
              <a:t>Compatible with current systems</a:t>
            </a:r>
          </a:p>
          <a:p>
            <a:endParaRPr lang="en-GB" sz="2000" b="1">
              <a:solidFill>
                <a:srgbClr val="00B050"/>
              </a:solidFill>
            </a:endParaRPr>
          </a:p>
          <a:p>
            <a:r>
              <a:rPr lang="en-GB" sz="2000" b="1">
                <a:solidFill>
                  <a:srgbClr val="00B050"/>
                </a:solidFill>
              </a:rPr>
              <a:t>Meets CQC standards (CQC, 2023</a:t>
            </a:r>
          </a:p>
          <a:p>
            <a:endParaRPr lang="en-GB" sz="2000" b="1">
              <a:solidFill>
                <a:srgbClr val="00B050"/>
              </a:solidFill>
            </a:endParaRPr>
          </a:p>
          <a:p>
            <a:r>
              <a:rPr lang="en-GB" sz="2000" b="1">
                <a:solidFill>
                  <a:srgbClr val="00B050"/>
                </a:solidFill>
              </a:rPr>
              <a:t>Easy to use and safely store.</a:t>
            </a:r>
          </a:p>
          <a:p>
            <a:endParaRPr lang="en-GB" sz="2000" b="1">
              <a:solidFill>
                <a:srgbClr val="00B050"/>
              </a:solidFill>
            </a:endParaRPr>
          </a:p>
          <a:p>
            <a:r>
              <a:rPr lang="en-GB" sz="2000" b="1">
                <a:solidFill>
                  <a:srgbClr val="00B050"/>
                </a:solidFill>
              </a:rPr>
              <a:t>These are legal documents</a:t>
            </a:r>
          </a:p>
          <a:p>
            <a:endParaRPr lang="en-GB" sz="2000" b="1">
              <a:solidFill>
                <a:srgbClr val="00B050"/>
              </a:solidFill>
            </a:endParaRPr>
          </a:p>
          <a:p>
            <a:endParaRPr lang="en-GB" sz="2000" b="1">
              <a:solidFill>
                <a:srgbClr val="00B050"/>
              </a:solidFill>
            </a:endParaRPr>
          </a:p>
          <a:p>
            <a:endParaRPr lang="en-GB" sz="2000" b="1">
              <a:solidFill>
                <a:srgbClr val="00B050"/>
              </a:solidFill>
            </a:endParaRPr>
          </a:p>
          <a:p>
            <a:r>
              <a:rPr lang="en-GB" sz="1600" b="1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www.this.nhs.uk</a:t>
            </a:r>
            <a:r>
              <a:rPr lang="en-GB" sz="1600" b="1"/>
              <a:t> (21.03.2022)</a:t>
            </a:r>
          </a:p>
        </p:txBody>
      </p:sp>
      <p:pic>
        <p:nvPicPr>
          <p:cNvPr id="15" name="Graphic 14" descr="Tick with solid fill">
            <a:extLst>
              <a:ext uri="{FF2B5EF4-FFF2-40B4-BE49-F238E27FC236}">
                <a16:creationId xmlns:a16="http://schemas.microsoft.com/office/drawing/2014/main" id="{AF270674-8CBF-0146-293C-6CD676772D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400" y="3124200"/>
            <a:ext cx="914400" cy="9144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91B80F7-7962-BC63-403E-F71C032F7557}"/>
              </a:ext>
            </a:extLst>
          </p:cNvPr>
          <p:cNvSpPr txBox="1"/>
          <p:nvPr/>
        </p:nvSpPr>
        <p:spPr>
          <a:xfrm>
            <a:off x="6613071" y="2626179"/>
            <a:ext cx="4054928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solidFill>
                  <a:schemeClr val="bg2">
                    <a:lumMod val="49000"/>
                  </a:schemeClr>
                </a:solidFill>
              </a:rPr>
              <a:t>Could save multiple copies of the same document.</a:t>
            </a:r>
          </a:p>
          <a:p>
            <a:endParaRPr lang="en-GB" sz="2000" b="1">
              <a:solidFill>
                <a:schemeClr val="bg2">
                  <a:lumMod val="49000"/>
                </a:schemeClr>
              </a:solidFill>
            </a:endParaRPr>
          </a:p>
          <a:p>
            <a:r>
              <a:rPr lang="en-GB" sz="2000" b="1">
                <a:solidFill>
                  <a:schemeClr val="bg2">
                    <a:lumMod val="49000"/>
                  </a:schemeClr>
                </a:solidFill>
              </a:rPr>
              <a:t>Files and documents may not be saved securely.</a:t>
            </a:r>
          </a:p>
          <a:p>
            <a:endParaRPr lang="en-GB" sz="2000" b="1">
              <a:solidFill>
                <a:schemeClr val="bg2">
                  <a:lumMod val="49000"/>
                </a:schemeClr>
              </a:solidFill>
            </a:endParaRPr>
          </a:p>
          <a:p>
            <a:r>
              <a:rPr lang="en-GB" sz="2000" b="1">
                <a:solidFill>
                  <a:schemeClr val="bg2">
                    <a:lumMod val="49000"/>
                  </a:schemeClr>
                </a:solidFill>
              </a:rPr>
              <a:t>Microsoft word is not a database, cannot filter large volumes of data</a:t>
            </a:r>
            <a:r>
              <a:rPr lang="en-GB"/>
              <a:t>.</a:t>
            </a:r>
          </a:p>
        </p:txBody>
      </p:sp>
      <p:pic>
        <p:nvPicPr>
          <p:cNvPr id="20" name="Graphic 19" descr="Close with solid fill">
            <a:extLst>
              <a:ext uri="{FF2B5EF4-FFF2-40B4-BE49-F238E27FC236}">
                <a16:creationId xmlns:a16="http://schemas.microsoft.com/office/drawing/2014/main" id="{587CA159-46F8-F0F1-7B79-9343B95FB6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06143" y="31242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98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  <p:bldP spid="14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13969-EA7A-BFC2-CA38-02F7D19DB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 anchor="t">
            <a:normAutofit/>
          </a:bodyPr>
          <a:lstStyle/>
          <a:p>
            <a:pPr algn="ctr"/>
            <a:r>
              <a:rPr lang="en-GB"/>
              <a:t>Conclusion &amp; Recommendation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535E7-F60E-1AB6-E962-B57862B0DB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8000" y="1905309"/>
            <a:ext cx="5974915" cy="554131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GB" sz="1800" b="1">
                <a:solidFill>
                  <a:srgbClr val="7030A0"/>
                </a:solidFill>
                <a:latin typeface="Consolas"/>
              </a:rPr>
              <a:t>Task- writing and reviewing care documents. </a:t>
            </a:r>
            <a:endParaRPr lang="en-US" sz="1800" b="1">
              <a:solidFill>
                <a:srgbClr val="7030A0"/>
              </a:solidFill>
              <a:latin typeface="Consolas"/>
            </a:endParaRPr>
          </a:p>
          <a:p>
            <a:pPr>
              <a:lnSpc>
                <a:spcPct val="100000"/>
              </a:lnSpc>
            </a:pPr>
            <a:endParaRPr lang="en-GB" sz="1800" b="1">
              <a:solidFill>
                <a:srgbClr val="7030A0"/>
              </a:solidFill>
              <a:latin typeface="Consolas"/>
            </a:endParaRPr>
          </a:p>
          <a:p>
            <a:pPr>
              <a:lnSpc>
                <a:spcPct val="100000"/>
              </a:lnSpc>
            </a:pPr>
            <a:r>
              <a:rPr lang="en-GB" sz="1800" b="1">
                <a:solidFill>
                  <a:srgbClr val="7030A0"/>
                </a:solidFill>
                <a:latin typeface="Consolas"/>
              </a:rPr>
              <a:t>Tool recommended- Microsoft word.</a:t>
            </a:r>
          </a:p>
          <a:p>
            <a:pPr>
              <a:lnSpc>
                <a:spcPct val="100000"/>
              </a:lnSpc>
            </a:pPr>
            <a:endParaRPr lang="en-GB" sz="1800" b="1">
              <a:solidFill>
                <a:srgbClr val="7030A0"/>
              </a:solidFill>
              <a:latin typeface="Consolas"/>
            </a:endParaRPr>
          </a:p>
          <a:p>
            <a:pPr>
              <a:lnSpc>
                <a:spcPct val="100000"/>
              </a:lnSpc>
            </a:pPr>
            <a:r>
              <a:rPr lang="en-GB" sz="1800" b="1">
                <a:solidFill>
                  <a:srgbClr val="7030A0"/>
                </a:solidFill>
                <a:latin typeface="Consolas"/>
              </a:rPr>
              <a:t>Main features- clear records for the team to follow, review and maintain.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800" b="1">
              <a:solidFill>
                <a:srgbClr val="7030A0"/>
              </a:solidFill>
              <a:latin typeface="Consolas"/>
            </a:endParaRPr>
          </a:p>
          <a:p>
            <a:pPr>
              <a:lnSpc>
                <a:spcPct val="100000"/>
              </a:lnSpc>
            </a:pPr>
            <a:r>
              <a:rPr lang="en-GB" sz="1800" b="1">
                <a:solidFill>
                  <a:srgbClr val="7030A0"/>
                </a:solidFill>
                <a:latin typeface="Consolas"/>
              </a:rPr>
              <a:t>I recommend using Microsoft word for all written care records, creating, and using templates that work for this particular care home. </a:t>
            </a:r>
            <a:endParaRPr lang="en-GB" sz="1800" b="1">
              <a:solidFill>
                <a:srgbClr val="7030A0"/>
              </a:solidFill>
              <a:latin typeface="Consolas"/>
              <a:ea typeface="Open Sans"/>
              <a:cs typeface="Open Sans"/>
            </a:endParaRPr>
          </a:p>
          <a:p>
            <a:pPr>
              <a:lnSpc>
                <a:spcPct val="100000"/>
              </a:lnSpc>
            </a:pPr>
            <a:endParaRPr lang="en-GB" sz="1100">
              <a:solidFill>
                <a:srgbClr val="9D9D9C"/>
              </a:solidFill>
              <a:highlight>
                <a:srgbClr val="FFFFFF"/>
              </a:highlight>
              <a:latin typeface="Open Sans"/>
              <a:ea typeface="Open Sans"/>
              <a:cs typeface="Open Sans"/>
            </a:endParaRPr>
          </a:p>
          <a:p>
            <a:pPr>
              <a:lnSpc>
                <a:spcPct val="100000"/>
              </a:lnSpc>
            </a:pPr>
            <a:endParaRPr lang="en-GB" sz="1800" b="1">
              <a:solidFill>
                <a:srgbClr val="7030A0"/>
              </a:solidFill>
              <a:latin typeface="Consolas"/>
              <a:ea typeface="Open Sans"/>
              <a:cs typeface="Open Sans"/>
            </a:endParaRPr>
          </a:p>
          <a:p>
            <a:pPr>
              <a:lnSpc>
                <a:spcPct val="100000"/>
              </a:lnSpc>
            </a:pPr>
            <a:endParaRPr lang="en-GB" sz="1800" b="1">
              <a:solidFill>
                <a:srgbClr val="7030A0"/>
              </a:solidFill>
              <a:latin typeface="Consolas"/>
            </a:endParaRPr>
          </a:p>
          <a:p>
            <a:pPr>
              <a:lnSpc>
                <a:spcPct val="100000"/>
              </a:lnSpc>
            </a:pPr>
            <a:endParaRPr lang="en-GB" sz="1700">
              <a:solidFill>
                <a:srgbClr val="000000"/>
              </a:solidFill>
              <a:latin typeface="Neue Haas Grotesk Text Pro"/>
            </a:endParaRPr>
          </a:p>
          <a:p>
            <a:pPr>
              <a:lnSpc>
                <a:spcPct val="110000"/>
              </a:lnSpc>
            </a:pPr>
            <a:endParaRPr lang="en-GB" sz="1700"/>
          </a:p>
        </p:txBody>
      </p:sp>
      <p:pic>
        <p:nvPicPr>
          <p:cNvPr id="7" name="Picture 6" descr="A red push pin on a map&#10;&#10;AI-generated content may be incorrect.">
            <a:extLst>
              <a:ext uri="{FF2B5EF4-FFF2-40B4-BE49-F238E27FC236}">
                <a16:creationId xmlns:a16="http://schemas.microsoft.com/office/drawing/2014/main" id="{52F4D30F-062B-5082-C6D6-14D6DE711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5076" y="1906593"/>
            <a:ext cx="4398724" cy="3824060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4EFE7-5D58-BE45-E620-8BEE485B19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0242CAE2-6832-4723-83FE-1E115A618033}" type="datetime1">
              <a:pPr>
                <a:spcAft>
                  <a:spcPts val="600"/>
                </a:spcAft>
              </a:pPr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9C19F3-F50A-C91F-34EC-63FB02A15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B991EC-3C68-4C86-7266-BFC2F186E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513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EC550-AAB6-9250-43A1-894C896B0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References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37131-75E4-7B4C-03FA-03973AAD4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/>
              <a:t>Care Quality </a:t>
            </a:r>
            <a:r>
              <a:rPr lang="en-GB" err="1"/>
              <a:t>Commision</a:t>
            </a:r>
            <a:r>
              <a:rPr lang="en-GB"/>
              <a:t> (CQC), (2023), regulation 17, good management. Available: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2"/>
              </a:rPr>
              <a:t>Regulations for service providers and managers - Care Quality Commission</a:t>
            </a:r>
            <a:r>
              <a:rPr lang="en-GB">
                <a:ea typeface="+mn-lt"/>
                <a:cs typeface="+mn-lt"/>
              </a:rPr>
              <a:t> (accessed 13.06.26)</a:t>
            </a: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sz="2900">
                <a:ea typeface="+mn-lt"/>
                <a:cs typeface="+mn-lt"/>
                <a:hlinkClick r:id="rId3"/>
              </a:rPr>
              <a:t>www.cranborne.tech</a:t>
            </a:r>
            <a:r>
              <a:rPr lang="en-GB" sz="2900">
                <a:ea typeface="+mn-lt"/>
                <a:cs typeface="+mn-lt"/>
              </a:rPr>
              <a:t> (accessed 13.06.26)</a:t>
            </a:r>
            <a:endParaRPr lang="en-GB"/>
          </a:p>
          <a:p>
            <a:pPr marL="0" indent="0">
              <a:buNone/>
            </a:pPr>
            <a:endParaRPr lang="en-GB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GDPR, Available: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4"/>
              </a:rPr>
              <a:t>https://www.caredocs.co.uk/general-data-protection-regulation-in-care-homes-blog/</a:t>
            </a:r>
            <a:r>
              <a:rPr lang="en-GB">
                <a:ea typeface="+mn-lt"/>
                <a:cs typeface="+mn-lt"/>
              </a:rPr>
              <a:t>  (accessed 13.06.26)</a:t>
            </a:r>
            <a:endParaRPr lang="en-GB"/>
          </a:p>
          <a:p>
            <a:r>
              <a:rPr lang="en-GB" sz="2200"/>
              <a:t>General medical council (GMC) medical records</a:t>
            </a:r>
            <a:endParaRPr lang="en-GB"/>
          </a:p>
          <a:p>
            <a:pPr marL="0" indent="0">
              <a:buNone/>
            </a:pPr>
            <a:endParaRPr lang="en-GB"/>
          </a:p>
          <a:p>
            <a:r>
              <a:rPr lang="en-GB"/>
              <a:t>NHS Digital, (2022) record keeping &amp; documentation guidance. 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5"/>
              </a:rPr>
              <a:t>National Care Records Service - NHS England Digital</a:t>
            </a:r>
            <a:endParaRPr lang="en-GB"/>
          </a:p>
          <a:p>
            <a:endParaRPr lang="en-GB"/>
          </a:p>
          <a:p>
            <a:r>
              <a:rPr lang="en-GB"/>
              <a:t>NHS - Records Management Code of Practice 2021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0FA6BB-B0C6-A00A-94BE-7588B7F46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437F6-731E-43B7-84D0-E19400AF1C0B}" type="datetime1"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0165B-BF4E-B71B-DE42-27122A313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EA8E0-EA06-6775-89A5-68E214BD9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6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8" name="Rectangle 107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Freeform: Shape 109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br>
              <a:rPr lang="en-GB" sz="2800"/>
            </a:br>
            <a:br>
              <a:rPr lang="en-GB" sz="2800"/>
            </a:br>
            <a:r>
              <a:rPr lang="en-GB" sz="2800">
                <a:latin typeface="Arial"/>
                <a:cs typeface="Arial"/>
              </a:rPr>
              <a:t>Digital Skills &amp; Research Methods</a:t>
            </a:r>
            <a:br>
              <a:rPr lang="en-GB" sz="2800">
                <a:latin typeface="Arial"/>
                <a:cs typeface="Arial"/>
              </a:rPr>
            </a:br>
            <a:br>
              <a:rPr lang="en-GB" sz="2800">
                <a:latin typeface="Arial"/>
                <a:cs typeface="Arial"/>
              </a:rPr>
            </a:br>
            <a:r>
              <a:rPr lang="en-GB" sz="2800">
                <a:latin typeface="Arial"/>
                <a:cs typeface="Arial"/>
              </a:rPr>
              <a:t>LCHS4007</a:t>
            </a:r>
            <a:br>
              <a:rPr lang="en-GB" sz="2800">
                <a:latin typeface="Arial"/>
                <a:cs typeface="Arial"/>
              </a:rPr>
            </a:br>
            <a:br>
              <a:rPr lang="en-GB" sz="2800">
                <a:latin typeface="Arial"/>
                <a:cs typeface="Arial"/>
              </a:rPr>
            </a:br>
            <a:r>
              <a:rPr lang="en-GB" sz="2800">
                <a:latin typeface="Arial"/>
                <a:cs typeface="Arial"/>
              </a:rPr>
              <a:t>Assia Shah 1913607</a:t>
            </a:r>
            <a:br>
              <a:rPr lang="en-GB" sz="2800">
                <a:latin typeface="Arial"/>
                <a:cs typeface="Arial"/>
              </a:rPr>
            </a:br>
            <a:r>
              <a:rPr lang="en-GB" sz="2800">
                <a:latin typeface="Arial"/>
                <a:cs typeface="Arial"/>
              </a:rPr>
              <a:t>05/06/2026</a:t>
            </a:r>
            <a:br>
              <a:rPr lang="en-GB" sz="2800">
                <a:latin typeface="Arial"/>
                <a:cs typeface="Arial"/>
              </a:rPr>
            </a:br>
            <a:br>
              <a:rPr lang="en-GB" sz="2800"/>
            </a:br>
            <a:endParaRPr lang="en-GB" sz="2800"/>
          </a:p>
        </p:txBody>
      </p:sp>
      <p:pic>
        <p:nvPicPr>
          <p:cNvPr id="84" name="Graphic 83" descr="Hospital">
            <a:extLst>
              <a:ext uri="{FF2B5EF4-FFF2-40B4-BE49-F238E27FC236}">
                <a16:creationId xmlns:a16="http://schemas.microsoft.com/office/drawing/2014/main" id="{26325D6F-80D8-348C-9F84-700CD4E706E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06253" y="957860"/>
            <a:ext cx="4942280" cy="494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3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" name="Rectangle 9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6B053B-70F2-E833-4A47-B8E6304C1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2800">
                <a:solidFill>
                  <a:srgbClr val="FFFFFF"/>
                </a:solidFill>
              </a:rPr>
              <a:t>Introduction</a:t>
            </a:r>
            <a:br>
              <a:rPr lang="en-GB" sz="2800">
                <a:solidFill>
                  <a:srgbClr val="FFFFFF"/>
                </a:solidFill>
              </a:rPr>
            </a:br>
            <a:endParaRPr lang="en-GB" sz="2800">
              <a:solidFill>
                <a:srgbClr val="FFFFFF"/>
              </a:solidFill>
            </a:endParaRPr>
          </a:p>
        </p:txBody>
      </p:sp>
      <p:graphicFrame>
        <p:nvGraphicFramePr>
          <p:cNvPr id="37" name="Content Placeholder 2">
            <a:extLst>
              <a:ext uri="{FF2B5EF4-FFF2-40B4-BE49-F238E27FC236}">
                <a16:creationId xmlns:a16="http://schemas.microsoft.com/office/drawing/2014/main" id="{D9F4470C-24D2-BB01-3CCA-95124D75A44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176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7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0" name="Rectangle 1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B5DC0E-CE2A-0DD7-06CC-358762A0E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en-GB"/>
              <a:t>Microsoft Excel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D09FB8E7-2A36-9CED-D520-384BDF6068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103237" cy="250707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GB">
                <a:latin typeface="Calibri"/>
                <a:ea typeface="Calibri"/>
                <a:cs typeface="Calibri"/>
              </a:rPr>
              <a:t>I have chosen Microsoft Excel to  help me create schedule/rotas.</a:t>
            </a:r>
          </a:p>
          <a:p>
            <a:pPr>
              <a:spcBef>
                <a:spcPts val="0"/>
              </a:spcBef>
            </a:pPr>
            <a:r>
              <a:rPr lang="en-GB">
                <a:latin typeface="Calibri"/>
                <a:ea typeface="Calibri"/>
                <a:cs typeface="Calibri"/>
              </a:rPr>
              <a:t>Microsoft excel is not just for numbers, it can also be used for </a:t>
            </a:r>
            <a:r>
              <a:rPr lang="en-GB">
                <a:latin typeface="Calibri"/>
                <a:ea typeface="Calibri"/>
                <a:cs typeface="Calibri"/>
                <a:hlinkClick r:id="rId2"/>
              </a:rPr>
              <a:t>data.</a:t>
            </a:r>
            <a:endParaRPr lang="en-GB"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</a:pPr>
            <a:endParaRPr lang="en-GB"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</a:pPr>
            <a:endParaRPr lang="en-GB">
              <a:latin typeface="Calibri"/>
              <a:ea typeface="Calibri"/>
              <a:cs typeface="Calibri"/>
            </a:endParaRPr>
          </a:p>
          <a:p>
            <a:pPr>
              <a:spcBef>
                <a:spcPts val="0"/>
              </a:spcBef>
            </a:pPr>
            <a:endParaRPr lang="en-GB">
              <a:latin typeface="Calibri"/>
              <a:ea typeface="Calibri"/>
              <a:cs typeface="Calibri"/>
            </a:endParaRPr>
          </a:p>
          <a:p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 descr="Stock exchange numbers">
            <a:extLst>
              <a:ext uri="{FF2B5EF4-FFF2-40B4-BE49-F238E27FC236}">
                <a16:creationId xmlns:a16="http://schemas.microsoft.com/office/drawing/2014/main" id="{5174E85F-D214-A1B2-64C6-774946F0C8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34" r="14022" b="-1"/>
          <a:stretch>
            <a:fillRect/>
          </a:stretch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22" name="Arc 121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ownload Microsoft Excel logo. Spreadsheet program ...">
            <a:extLst>
              <a:ext uri="{FF2B5EF4-FFF2-40B4-BE49-F238E27FC236}">
                <a16:creationId xmlns:a16="http://schemas.microsoft.com/office/drawing/2014/main" id="{CF02BC3A-4DB1-8E97-FAA9-7BB321491DA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338" r="15495" b="1"/>
          <a:stretch>
            <a:fillRect/>
          </a:stretch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4E3B7B-DCD3-598A-D717-5BABD1DFA89B}"/>
              </a:ext>
            </a:extLst>
          </p:cNvPr>
          <p:cNvSpPr txBox="1"/>
          <p:nvPr/>
        </p:nvSpPr>
        <p:spPr>
          <a:xfrm>
            <a:off x="924681" y="5906923"/>
            <a:ext cx="489943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i="1"/>
              <a:t>(Microsoft,2026)</a:t>
            </a:r>
          </a:p>
        </p:txBody>
      </p:sp>
    </p:spTree>
    <p:extLst>
      <p:ext uri="{BB962C8B-B14F-4D97-AF65-F5344CB8AC3E}">
        <p14:creationId xmlns:p14="http://schemas.microsoft.com/office/powerpoint/2010/main" val="331273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838F94-768C-7840-7840-F1CF6A6656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Why Microsoft Excel is Suitable</a:t>
            </a:r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5BB15707-10DB-F8F9-C290-02D4690A9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0855" y="1412489"/>
            <a:ext cx="3427283" cy="436384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/>
              <a:t>It is easy to use.</a:t>
            </a:r>
          </a:p>
          <a:p>
            <a:r>
              <a:rPr lang="en-US" sz="1700"/>
              <a:t>It is easy to read, edit add &amp; remove rows or columns.</a:t>
            </a:r>
          </a:p>
          <a:p>
            <a:r>
              <a:rPr lang="en-US" sz="1700"/>
              <a:t>You can use formulas to calculate number of staff on for each days.</a:t>
            </a:r>
          </a:p>
          <a:p>
            <a:r>
              <a:rPr lang="en-US" sz="1700"/>
              <a:t>It can be easily shared with staff members using other Microsoft </a:t>
            </a:r>
            <a:r>
              <a:rPr lang="en-US" sz="170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365</a:t>
            </a:r>
            <a:r>
              <a:rPr lang="en-US" sz="1700"/>
              <a:t> tools.</a:t>
            </a:r>
          </a:p>
          <a:p>
            <a:r>
              <a:rPr lang="en-US" sz="1700"/>
              <a:t>So, if any staff member is off and need to access their rota this can be done by sharing.</a:t>
            </a:r>
          </a:p>
          <a:p>
            <a:r>
              <a:rPr lang="en-US" sz="1700"/>
              <a:t>Microsoft has high level of security, so we are always protected and our work is safe.</a:t>
            </a:r>
          </a:p>
          <a:p>
            <a:endParaRPr lang="en-US" sz="170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E8323052-FD40-C92B-9E2A-D1CF20FBB6DC}"/>
              </a:ext>
            </a:extLst>
          </p:cNvPr>
          <p:cNvSpPr txBox="1"/>
          <p:nvPr/>
        </p:nvSpPr>
        <p:spPr>
          <a:xfrm>
            <a:off x="8451604" y="1412489"/>
            <a:ext cx="3197701" cy="436384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/>
              <a:t>(Microsoft,2026)</a:t>
            </a:r>
          </a:p>
        </p:txBody>
      </p:sp>
    </p:spTree>
    <p:extLst>
      <p:ext uri="{BB962C8B-B14F-4D97-AF65-F5344CB8AC3E}">
        <p14:creationId xmlns:p14="http://schemas.microsoft.com/office/powerpoint/2010/main" val="167736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BD22B8-1174-44E7-85D3-00804CB37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400">
                <a:solidFill>
                  <a:srgbClr val="FFFFFF"/>
                </a:solidFill>
              </a:rPr>
              <a:t>How it improves efficiency and communication</a:t>
            </a:r>
            <a:endParaRPr lang="en-US" sz="34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675C87-6833-EACE-5618-BF2E20B89A0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202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66402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70175"/>
            <a:ext cx="12185331" cy="1590742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>
                  <a:lumMod val="50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5265546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3335" y="5263483"/>
            <a:ext cx="12192000" cy="1597433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CA8EBF-0D2C-FE94-A591-C6B8094D0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5510253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Schedule/Rota</a:t>
            </a:r>
            <a:endParaRPr lang="en-US" sz="4000">
              <a:solidFill>
                <a:srgbClr val="FFFFFF"/>
              </a:solidFill>
            </a:endParaRPr>
          </a:p>
        </p:txBody>
      </p:sp>
      <p:pic>
        <p:nvPicPr>
          <p:cNvPr id="7" name="Content Placeholder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8D882A6-0CD7-C42D-2420-D18C8C8985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40" y="-4526"/>
            <a:ext cx="12197439" cy="527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51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CDF17-3759-996F-437C-B15EF1381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25043"/>
            <a:ext cx="10515600" cy="1555207"/>
          </a:xfrm>
        </p:spPr>
        <p:txBody>
          <a:bodyPr>
            <a:normAutofit fontScale="90000"/>
          </a:bodyPr>
          <a:lstStyle/>
          <a:p>
            <a:pPr algn="ctr"/>
            <a:br>
              <a:rPr lang="en-GB"/>
            </a:br>
            <a:r>
              <a:rPr lang="en-GB"/>
              <a:t>Advantages and Limitations of Microsoft Excel</a:t>
            </a:r>
          </a:p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D207DB-B138-798A-FE10-407651A388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/>
              <a:t>Advantage</a:t>
            </a:r>
            <a:endParaRPr lang="en-US"/>
          </a:p>
        </p:txBody>
      </p:sp>
      <p:graphicFrame>
        <p:nvGraphicFramePr>
          <p:cNvPr id="16" name="Content Placeholder 3">
            <a:extLst>
              <a:ext uri="{FF2B5EF4-FFF2-40B4-BE49-F238E27FC236}">
                <a16:creationId xmlns:a16="http://schemas.microsoft.com/office/drawing/2014/main" id="{D0C27C65-D964-E6B6-F40B-9505909CC139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9788" y="2505075"/>
          <a:ext cx="5157787" cy="3945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B2DA6C-B4F8-8AD0-B837-E2F05A2BE7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/>
              <a:t>Limitations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61F75C-07B8-5709-02EB-5877158127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9132" y="2505075"/>
            <a:ext cx="5757297" cy="422738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/>
              <a:t>Human error- this can happen if we try to enter data manually or wrong formulas.</a:t>
            </a:r>
          </a:p>
          <a:p>
            <a:r>
              <a:rPr lang="en-GB" sz="2000"/>
              <a:t>Advanced functions – this can be needing more time or training to learn new technical features on excel. </a:t>
            </a:r>
          </a:p>
          <a:p>
            <a:r>
              <a:rPr lang="en-GB" sz="2000"/>
              <a:t>When too much data is added onto the spreadsheet this can cause the spreadsheet to work slow or even crash and may lose important information.</a:t>
            </a:r>
          </a:p>
          <a:p>
            <a:r>
              <a:rPr lang="en-GB" sz="2000"/>
              <a:t>Security issues- this can happen if the document is shared with too many people or the wrong person. This can then lead to data leaks of confidential information regarding staff.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5E42757-999D-514C-FAD2-3A15549A2AB0}"/>
              </a:ext>
            </a:extLst>
          </p:cNvPr>
          <p:cNvSpPr txBox="1"/>
          <p:nvPr/>
        </p:nvSpPr>
        <p:spPr>
          <a:xfrm>
            <a:off x="9780366" y="6550271"/>
            <a:ext cx="239361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>
                <a:solidFill>
                  <a:srgbClr val="2C3E5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</a:rPr>
              <a:t>(Microsoft.com, 2023)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8275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C05E08-0396-70F0-5DA7-E40A51D81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4262" y="-1089"/>
            <a:ext cx="4589493" cy="925166"/>
          </a:xfrm>
        </p:spPr>
        <p:txBody>
          <a:bodyPr>
            <a:normAutofit/>
          </a:bodyPr>
          <a:lstStyle/>
          <a:p>
            <a:pPr algn="ctr"/>
            <a:r>
              <a:rPr lang="en-GB" sz="4000"/>
              <a:t>References</a:t>
            </a:r>
          </a:p>
        </p:txBody>
      </p:sp>
      <p:pic>
        <p:nvPicPr>
          <p:cNvPr id="5" name="Picture 4" descr="Computer script on a screen">
            <a:extLst>
              <a:ext uri="{FF2B5EF4-FFF2-40B4-BE49-F238E27FC236}">
                <a16:creationId xmlns:a16="http://schemas.microsoft.com/office/drawing/2014/main" id="{FA40B68D-E6E2-CCCF-E7DE-07A47EABF2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593" b="-3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4E559-12FA-CBE6-FFF6-2E921D632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7691" y="932579"/>
            <a:ext cx="5242633" cy="649405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i="1">
                <a:ea typeface="+mn-lt"/>
                <a:cs typeface="+mn-lt"/>
              </a:rPr>
              <a:t>Microsoft</a:t>
            </a:r>
            <a:r>
              <a:rPr lang="en-US" sz="1600">
                <a:ea typeface="+mn-lt"/>
                <a:cs typeface="+mn-lt"/>
              </a:rPr>
              <a:t> (no date b) </a:t>
            </a:r>
            <a:r>
              <a:rPr lang="en-US" sz="1600" i="1">
                <a:ea typeface="+mn-lt"/>
                <a:cs typeface="+mn-lt"/>
              </a:rPr>
              <a:t>Microsoft Support</a:t>
            </a:r>
            <a:r>
              <a:rPr lang="en-US" sz="1600">
                <a:ea typeface="+mn-lt"/>
                <a:cs typeface="+mn-lt"/>
              </a:rPr>
              <a:t>. Available at: </a:t>
            </a:r>
            <a:r>
              <a:rPr lang="en-US" sz="1600">
                <a:ea typeface="+mn-lt"/>
                <a:cs typeface="+mn-lt"/>
                <a:hlinkClick r:id="rId3"/>
              </a:rPr>
              <a:t>https://support.microsoft.com/en-gb/office/what-is-excel-94b00f50-5896-479c-b0c5-ff74603b35a3</a:t>
            </a:r>
            <a:r>
              <a:rPr lang="en-US" sz="1600">
                <a:ea typeface="+mn-lt"/>
                <a:cs typeface="+mn-lt"/>
              </a:rPr>
              <a:t> (Accessed: 07 June 2026). </a:t>
            </a:r>
            <a:r>
              <a:rPr lang="en-US" sz="1600">
                <a:latin typeface="Arial"/>
                <a:cs typeface="Arial"/>
              </a:rPr>
              <a:t> </a:t>
            </a:r>
            <a:endParaRPr lang="en-US" sz="160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>
                <a:ea typeface="+mn-lt"/>
                <a:cs typeface="+mn-lt"/>
              </a:rPr>
              <a:t>Microsoft</a:t>
            </a:r>
            <a:r>
              <a:rPr lang="en-US" sz="1600">
                <a:ea typeface="+mn-lt"/>
                <a:cs typeface="+mn-lt"/>
              </a:rPr>
              <a:t> (no date) </a:t>
            </a:r>
            <a:r>
              <a:rPr lang="en-US" sz="1600" i="1">
                <a:ea typeface="+mn-lt"/>
                <a:cs typeface="+mn-lt"/>
              </a:rPr>
              <a:t>Microsoft Support</a:t>
            </a:r>
            <a:r>
              <a:rPr lang="en-US" sz="1600">
                <a:ea typeface="+mn-lt"/>
                <a:cs typeface="+mn-lt"/>
              </a:rPr>
              <a:t>. Available at: </a:t>
            </a:r>
            <a:r>
              <a:rPr lang="en-US" sz="1600">
                <a:ea typeface="+mn-lt"/>
                <a:cs typeface="+mn-lt"/>
                <a:hlinkClick r:id="rId4"/>
              </a:rPr>
              <a:t>https://support.microsoft.com/en-gb/office/share-your-excel-workbook-with-others-8d8a52bb-03c3-4933-ab6c-330aabf1e589?culture=en-gb&amp;country=gb</a:t>
            </a:r>
            <a:r>
              <a:rPr lang="en-US" sz="1600">
                <a:ea typeface="+mn-lt"/>
                <a:cs typeface="+mn-lt"/>
              </a:rPr>
              <a:t> (Accessed: 07 June 2026). </a:t>
            </a:r>
            <a:r>
              <a:rPr lang="en-US" sz="1600">
                <a:latin typeface="Arial"/>
                <a:cs typeface="Arial"/>
              </a:rPr>
              <a:t> </a:t>
            </a:r>
            <a:endParaRPr lang="en-US" sz="160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>
                <a:ea typeface="+mn-lt"/>
                <a:cs typeface="+mn-lt"/>
              </a:rPr>
              <a:t>What is a spreadsheet? use cases and software: Microsoft Excel</a:t>
            </a:r>
            <a:r>
              <a:rPr lang="en-US" sz="1600">
                <a:ea typeface="+mn-lt"/>
                <a:cs typeface="+mn-lt"/>
              </a:rPr>
              <a:t> (no date) </a:t>
            </a:r>
            <a:r>
              <a:rPr lang="en-US" sz="1600" i="1">
                <a:ea typeface="+mn-lt"/>
                <a:cs typeface="+mn-lt"/>
              </a:rPr>
              <a:t>Microsoft</a:t>
            </a:r>
            <a:r>
              <a:rPr lang="en-US" sz="1600">
                <a:ea typeface="+mn-lt"/>
                <a:cs typeface="+mn-lt"/>
              </a:rPr>
              <a:t>. Available at: </a:t>
            </a:r>
            <a:r>
              <a:rPr lang="en-US" sz="1600">
                <a:ea typeface="+mn-lt"/>
                <a:cs typeface="+mn-lt"/>
                <a:hlinkClick r:id="rId5"/>
              </a:rPr>
              <a:t>https://www.microsoft.com/en-us/microsoft-365/excel/spreadsheets</a:t>
            </a:r>
            <a:r>
              <a:rPr lang="en-US" sz="1600">
                <a:ea typeface="+mn-lt"/>
                <a:cs typeface="+mn-lt"/>
              </a:rPr>
              <a:t> (Accessed: 07 June 2026). </a:t>
            </a:r>
            <a:r>
              <a:rPr lang="en-US" sz="1600">
                <a:latin typeface="Arial"/>
                <a:cs typeface="Arial"/>
              </a:rPr>
              <a:t> </a:t>
            </a:r>
            <a:endParaRPr lang="en-US" sz="160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i="1">
                <a:ea typeface="+mn-lt"/>
                <a:cs typeface="+mn-lt"/>
              </a:rPr>
              <a:t>What is Microsoft 365</a:t>
            </a:r>
            <a:r>
              <a:rPr lang="en-US" sz="1600">
                <a:ea typeface="+mn-lt"/>
                <a:cs typeface="+mn-lt"/>
              </a:rPr>
              <a:t> (no date) </a:t>
            </a:r>
            <a:r>
              <a:rPr lang="en-US" sz="1600" i="1">
                <a:ea typeface="+mn-lt"/>
                <a:cs typeface="+mn-lt"/>
              </a:rPr>
              <a:t>Microsoft</a:t>
            </a:r>
            <a:r>
              <a:rPr lang="en-US" sz="1600">
                <a:ea typeface="+mn-lt"/>
                <a:cs typeface="+mn-lt"/>
              </a:rPr>
              <a:t>. Available at: </a:t>
            </a:r>
            <a:r>
              <a:rPr lang="en-US" sz="1600">
                <a:ea typeface="+mn-lt"/>
                <a:cs typeface="+mn-lt"/>
                <a:hlinkClick r:id="rId6"/>
              </a:rPr>
              <a:t>https://www.microsoft.com/en-gb/microsoft-365/what-is-microsoft-365</a:t>
            </a:r>
            <a:r>
              <a:rPr lang="en-US" sz="1600">
                <a:ea typeface="+mn-lt"/>
                <a:cs typeface="+mn-lt"/>
              </a:rPr>
              <a:t> (Accessed: 07 June 2026). </a:t>
            </a:r>
            <a:r>
              <a:rPr lang="en-US" sz="1600">
                <a:latin typeface="Arial"/>
                <a:cs typeface="Arial"/>
              </a:rPr>
              <a:t> </a:t>
            </a:r>
            <a:endParaRPr lang="en-US" sz="1600"/>
          </a:p>
          <a:p>
            <a:r>
              <a:rPr lang="en-US" sz="1600" i="1">
                <a:ea typeface="+mn-lt"/>
                <a:cs typeface="+mn-lt"/>
              </a:rPr>
              <a:t>Microsoft.com. (2023). Spreadsheet Programs | Microsoft 365. [online] Available at: </a:t>
            </a:r>
            <a:r>
              <a:rPr lang="en-US" sz="1600" i="1">
                <a:ea typeface="+mn-lt"/>
                <a:cs typeface="+mn-lt"/>
                <a:hlinkClick r:id="rId5"/>
              </a:rPr>
              <a:t>https://www.microsoft.com/en-us/microsoft-365/excel/spreadsheets</a:t>
            </a:r>
            <a:r>
              <a:rPr lang="en-US" sz="1600" i="1">
                <a:ea typeface="+mn-lt"/>
                <a:cs typeface="+mn-lt"/>
              </a:rPr>
              <a:t>. </a:t>
            </a:r>
            <a:r>
              <a:rPr lang="en-US" sz="1600">
                <a:ea typeface="+mn-lt"/>
                <a:cs typeface="+mn-lt"/>
              </a:rPr>
              <a:t>(Accessed: 07 June 2026).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  <a:buChar char="•"/>
            </a:pPr>
            <a:endParaRPr lang="en-US" sz="1850"/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  <a:buChar char="•"/>
            </a:pPr>
            <a:endParaRPr lang="en-US" sz="1800"/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  <a:buChar char="•"/>
            </a:pPr>
            <a:endParaRPr lang="en-US" sz="1800"/>
          </a:p>
          <a:p>
            <a:pPr>
              <a:buFont typeface="Courier New" panose="020B0604020202020204" pitchFamily="34" charset="0"/>
              <a:buChar char="o"/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298064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12 Benefits of Employee Training: Why it is Important?">
            <a:extLst>
              <a:ext uri="{FF2B5EF4-FFF2-40B4-BE49-F238E27FC236}">
                <a16:creationId xmlns:a16="http://schemas.microsoft.com/office/drawing/2014/main" id="{259AA09D-A45B-C56A-B6CF-A968F3E27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1" t="4387" r="24707" b="-1"/>
          <a:stretch>
            <a:fillRect/>
          </a:stretch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BBA05C-23DC-D953-23A1-AD601BE90F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solidFill>
                  <a:schemeClr val="bg1"/>
                </a:solidFill>
              </a:rPr>
              <a:t>Case study: staff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8DE923-EC52-58CE-B349-CED6D956E3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000">
                <a:solidFill>
                  <a:schemeClr val="bg1"/>
                </a:solidFill>
              </a:rPr>
              <a:t>Nargess Abasi</a:t>
            </a: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1123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1BC81F-7B7D-1590-581C-9D9F250C4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1" y="1008993"/>
            <a:ext cx="9231410" cy="354204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the best Microsoft 365 tool to train staff?</a:t>
            </a:r>
          </a:p>
        </p:txBody>
      </p:sp>
    </p:spTree>
    <p:extLst>
      <p:ext uri="{BB962C8B-B14F-4D97-AF65-F5344CB8AC3E}">
        <p14:creationId xmlns:p14="http://schemas.microsoft.com/office/powerpoint/2010/main" val="17923669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C14283-9D7C-AB39-98CF-BF5B912F2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95177-33E9-C92C-4120-BCA417501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the best Microsoft 365 tool to train staff?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CEFC4-5506-3E04-C783-F9857A8F2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/>
              <a:t>It is </a:t>
            </a:r>
            <a:r>
              <a:rPr lang="en-GB" sz="4800" err="1"/>
              <a:t>powerpoint</a:t>
            </a:r>
            <a:endParaRPr lang="en-GB" sz="48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6B6892-98D9-7959-582C-35199BD6A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4664" y="2940729"/>
            <a:ext cx="3239689" cy="323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737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7D44D8-0C0B-0EB5-4DD3-404C88873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But why?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0D95FB6-6BAA-8788-9D7F-D9926E436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61054" y="643466"/>
            <a:ext cx="4413224" cy="55687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1538AF-0627-2364-4345-429FC4E4DD4E}"/>
              </a:ext>
            </a:extLst>
          </p:cNvPr>
          <p:cNvSpPr txBox="1"/>
          <p:nvPr/>
        </p:nvSpPr>
        <p:spPr>
          <a:xfrm>
            <a:off x="7942202" y="6012150"/>
            <a:ext cx="243207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commons.wikimedia.org/wiki/File:Question_mark.p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7979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324259-1AF9-8166-F4A8-C1EA9A891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 features of powerpoint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B7D99-CD14-B3B3-ED26-B29CC51C2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600" err="1"/>
              <a:t>Powerpoint</a:t>
            </a:r>
            <a:r>
              <a:rPr lang="en-GB" sz="2600"/>
              <a:t> will let the management team to get their idea across to a wide audience</a:t>
            </a:r>
          </a:p>
          <a:p>
            <a:r>
              <a:rPr lang="en-GB" sz="2600" err="1"/>
              <a:t>Powerpoint</a:t>
            </a:r>
            <a:r>
              <a:rPr lang="en-GB" sz="2600"/>
              <a:t> uses slides which helps you to build up and to understand a topic</a:t>
            </a:r>
          </a:p>
          <a:p>
            <a:r>
              <a:rPr lang="en-GB" sz="2600"/>
              <a:t>This topic is training</a:t>
            </a:r>
          </a:p>
          <a:p>
            <a:r>
              <a:rPr lang="en-GB" sz="2600" err="1"/>
              <a:t>Powerpoint</a:t>
            </a:r>
            <a:r>
              <a:rPr lang="en-GB" sz="2600"/>
              <a:t> is an easy tool to learn and make slides</a:t>
            </a:r>
          </a:p>
          <a:p>
            <a:r>
              <a:rPr lang="en-GB" sz="2600"/>
              <a:t>You can add pictures to slides to help get ideas across</a:t>
            </a:r>
          </a:p>
          <a:p>
            <a:r>
              <a:rPr lang="en-GB" sz="2600"/>
              <a:t>It can be sent by email and can have multiple people editing the same file</a:t>
            </a:r>
          </a:p>
          <a:p>
            <a:r>
              <a:rPr lang="en-GB" sz="2600"/>
              <a:t>Ideas can be bullet-pointed to allow someone to understand it quickly</a:t>
            </a:r>
          </a:p>
          <a:p>
            <a:endParaRPr lang="en-GB" sz="2600"/>
          </a:p>
        </p:txBody>
      </p:sp>
    </p:spTree>
    <p:extLst>
      <p:ext uri="{BB962C8B-B14F-4D97-AF65-F5344CB8AC3E}">
        <p14:creationId xmlns:p14="http://schemas.microsoft.com/office/powerpoint/2010/main" val="9275066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E471B9-EBDE-FF4E-B411-A312DEFB3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 bonus of powerpoint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13FD2-5821-CCBD-58A9-ABC6FB839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/>
              <a:t>Is that it helps you design a </a:t>
            </a:r>
            <a:r>
              <a:rPr lang="en-GB" err="1"/>
              <a:t>powerpoint</a:t>
            </a:r>
            <a:r>
              <a:rPr lang="en-GB"/>
              <a:t> very easily using the designer tab and even suggests designs to you automatically so you can design your </a:t>
            </a:r>
            <a:r>
              <a:rPr lang="en-GB" err="1"/>
              <a:t>powerpoint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3540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8D3DE2-DF6B-022A-054E-7E34D9C3A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But there are limitations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AD978-E6B1-033E-7AB8-9D8EB9B5E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/>
              <a:t>It is passive learning unless acted on, like for example by making notes. Studies have shown that when learning like this you do not remember most of the information after a few days</a:t>
            </a:r>
          </a:p>
          <a:p>
            <a:r>
              <a:rPr lang="en-GB"/>
              <a:t>A good way to stop this is to encourage people to create their own notes and leave questions at the end to make sure people understand the topic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863696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32</Slides>
  <Notes>0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VanillaVTI</vt:lpstr>
      <vt:lpstr>office theme</vt:lpstr>
      <vt:lpstr>Office Theme</vt:lpstr>
      <vt:lpstr>Module Code: LCHS4007 Module: Digital Skills &amp; Research Methods</vt:lpstr>
      <vt:lpstr>Staff communication at riverdale nursing home </vt:lpstr>
      <vt:lpstr>INTRODUCTION</vt:lpstr>
      <vt:lpstr>What is Microsoft teams </vt:lpstr>
      <vt:lpstr>Why I chose Microsoft teams </vt:lpstr>
      <vt:lpstr>How teams could improve coummunication:</vt:lpstr>
      <vt:lpstr>How teams could improve efficiency:</vt:lpstr>
      <vt:lpstr>Advantages and disadvantages of    Microsoft teams.</vt:lpstr>
      <vt:lpstr>References:</vt:lpstr>
      <vt:lpstr>  Digital Tool Recommendations - Riverside Nursing Home   Task- Writing care related documents/  care documentation </vt:lpstr>
      <vt:lpstr>Presentation outline</vt:lpstr>
      <vt:lpstr>The Task – Care Documentation</vt:lpstr>
      <vt:lpstr>Recommended Tool Microsoft Word  </vt:lpstr>
      <vt:lpstr>Benefits  Efficiency and Communication</vt:lpstr>
      <vt:lpstr>      Advantages and       Limimtations  </vt:lpstr>
      <vt:lpstr>Conclusion &amp; Recommendation </vt:lpstr>
      <vt:lpstr>References </vt:lpstr>
      <vt:lpstr>  Digital Skills &amp; Research Methods  LCHS4007  Assia Shah 1913607 05/06/2026  </vt:lpstr>
      <vt:lpstr>Introduction </vt:lpstr>
      <vt:lpstr>Microsoft Excel</vt:lpstr>
      <vt:lpstr>Why Microsoft Excel is Suitable</vt:lpstr>
      <vt:lpstr>How it improves efficiency and communication</vt:lpstr>
      <vt:lpstr>Schedule/Rota</vt:lpstr>
      <vt:lpstr> Advantages and Limitations of Microsoft Excel </vt:lpstr>
      <vt:lpstr>References</vt:lpstr>
      <vt:lpstr>Case study: staff training</vt:lpstr>
      <vt:lpstr>What is the best Microsoft 365 tool to train staff?</vt:lpstr>
      <vt:lpstr>What is the best Microsoft 365 tool to train staff?</vt:lpstr>
      <vt:lpstr>But why?</vt:lpstr>
      <vt:lpstr>The features of powerpoint</vt:lpstr>
      <vt:lpstr>A bonus of powerpoint</vt:lpstr>
      <vt:lpstr>But there are limitations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</cp:revision>
  <dcterms:created xsi:type="dcterms:W3CDTF">2026-05-31T20:06:21Z</dcterms:created>
  <dcterms:modified xsi:type="dcterms:W3CDTF">2026-06-14T17:55:14Z</dcterms:modified>
</cp:coreProperties>
</file>