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6"/>
  </p:notesMasterIdLst>
  <p:sldIdLst>
    <p:sldId id="256" r:id="rId5"/>
    <p:sldId id="259" r:id="rId6"/>
    <p:sldId id="283" r:id="rId7"/>
    <p:sldId id="272" r:id="rId8"/>
    <p:sldId id="260" r:id="rId9"/>
    <p:sldId id="261" r:id="rId10"/>
    <p:sldId id="262" r:id="rId11"/>
    <p:sldId id="276" r:id="rId12"/>
    <p:sldId id="263" r:id="rId13"/>
    <p:sldId id="264" r:id="rId14"/>
    <p:sldId id="266" r:id="rId15"/>
    <p:sldId id="265" r:id="rId16"/>
    <p:sldId id="268" r:id="rId17"/>
    <p:sldId id="273" r:id="rId18"/>
    <p:sldId id="277" r:id="rId19"/>
    <p:sldId id="278" r:id="rId20"/>
    <p:sldId id="271" r:id="rId21"/>
    <p:sldId id="267" r:id="rId22"/>
    <p:sldId id="282" r:id="rId23"/>
    <p:sldId id="281" r:id="rId24"/>
    <p:sldId id="280" r:id="rId2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0214B-9429-4184-9393-E32286EFA217}" v="824" dt="2021-03-15T11:28:20.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3994" autoAdjust="0"/>
  </p:normalViewPr>
  <p:slideViewPr>
    <p:cSldViewPr snapToGrid="0">
      <p:cViewPr varScale="1">
        <p:scale>
          <a:sx n="55" d="100"/>
          <a:sy n="55" d="100"/>
        </p:scale>
        <p:origin x="1742" y="24"/>
      </p:cViewPr>
      <p:guideLst/>
    </p:cSldViewPr>
  </p:slideViewPr>
  <p:notesTextViewPr>
    <p:cViewPr>
      <p:scale>
        <a:sx n="1" d="1"/>
        <a:sy n="1" d="1"/>
      </p:scale>
      <p:origin x="0" y="-28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30F83-8E72-4D83-A4B5-2BB692CEE2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E612D9B-504C-4783-A53C-6B18AD829D95}">
      <dgm:prSet/>
      <dgm:spPr/>
      <dgm:t>
        <a:bodyPr/>
        <a:lstStyle/>
        <a:p>
          <a:r>
            <a:rPr lang="en-GB" b="1" u="sng"/>
            <a:t>Destroy</a:t>
          </a:r>
          <a:r>
            <a:rPr lang="en-GB" b="1"/>
            <a:t> – </a:t>
          </a:r>
          <a:r>
            <a:rPr lang="en-GB"/>
            <a:t>nothing short of complete destruction suffices. Anything less is likely to be damage.</a:t>
          </a:r>
          <a:endParaRPr lang="en-US"/>
        </a:p>
      </dgm:t>
    </dgm:pt>
    <dgm:pt modelId="{FD64EA45-8DAF-43AA-845E-95DA4454AAED}" type="parTrans" cxnId="{F40C7D12-C7DC-4144-98B4-85B4B659C127}">
      <dgm:prSet/>
      <dgm:spPr/>
      <dgm:t>
        <a:bodyPr/>
        <a:lstStyle/>
        <a:p>
          <a:endParaRPr lang="en-US"/>
        </a:p>
      </dgm:t>
    </dgm:pt>
    <dgm:pt modelId="{CB11D2EC-A0DB-4840-85B9-CE9AAC730E9D}" type="sibTrans" cxnId="{F40C7D12-C7DC-4144-98B4-85B4B659C127}">
      <dgm:prSet/>
      <dgm:spPr/>
      <dgm:t>
        <a:bodyPr/>
        <a:lstStyle/>
        <a:p>
          <a:endParaRPr lang="en-US"/>
        </a:p>
      </dgm:t>
    </dgm:pt>
    <dgm:pt modelId="{58FE0BE8-D6DE-461E-AB4D-4943CC402AF4}">
      <dgm:prSet/>
      <dgm:spPr/>
      <dgm:t>
        <a:bodyPr/>
        <a:lstStyle/>
        <a:p>
          <a:r>
            <a:rPr lang="en-GB" b="1" u="sng"/>
            <a:t>Damage</a:t>
          </a:r>
          <a:r>
            <a:rPr lang="en-GB"/>
            <a:t> – can be physical, may render property unfit for its purpose or reduce its value</a:t>
          </a:r>
          <a:endParaRPr lang="en-US"/>
        </a:p>
      </dgm:t>
    </dgm:pt>
    <dgm:pt modelId="{ADAA9B31-871B-45F3-8C58-7BBA06A7DDCC}" type="parTrans" cxnId="{7FC72D0E-8CB6-4E20-9C0A-9D848305469A}">
      <dgm:prSet/>
      <dgm:spPr/>
      <dgm:t>
        <a:bodyPr/>
        <a:lstStyle/>
        <a:p>
          <a:endParaRPr lang="en-US"/>
        </a:p>
      </dgm:t>
    </dgm:pt>
    <dgm:pt modelId="{E434708B-43FE-430E-84A1-8CBA340DE863}" type="sibTrans" cxnId="{7FC72D0E-8CB6-4E20-9C0A-9D848305469A}">
      <dgm:prSet/>
      <dgm:spPr/>
      <dgm:t>
        <a:bodyPr/>
        <a:lstStyle/>
        <a:p>
          <a:endParaRPr lang="en-US"/>
        </a:p>
      </dgm:t>
    </dgm:pt>
    <dgm:pt modelId="{2723C4BA-6D3C-4889-BD13-2D2C8DE67379}">
      <dgm:prSet/>
      <dgm:spPr/>
      <dgm:t>
        <a:bodyPr/>
        <a:lstStyle/>
        <a:p>
          <a:r>
            <a:rPr lang="en-GB" u="sng" dirty="0">
              <a:highlight>
                <a:srgbClr val="FFFF00"/>
              </a:highlight>
              <a:latin typeface="Arial" panose="020B0604020202020204" pitchFamily="34" charset="0"/>
              <a:cs typeface="Arial" panose="020B0604020202020204" pitchFamily="34" charset="0"/>
            </a:rPr>
            <a:t>Physical damage:</a:t>
          </a:r>
          <a:endParaRPr lang="en-US" u="sng" dirty="0">
            <a:highlight>
              <a:srgbClr val="FFFF00"/>
            </a:highlight>
            <a:latin typeface="Arial" panose="020B0604020202020204" pitchFamily="34" charset="0"/>
            <a:cs typeface="Arial" panose="020B0604020202020204" pitchFamily="34" charset="0"/>
          </a:endParaRPr>
        </a:p>
      </dgm:t>
    </dgm:pt>
    <dgm:pt modelId="{BFC1D240-FDD4-4640-B4A8-20F11D3DFF65}" type="parTrans" cxnId="{BA87FB8C-6809-4A80-928C-D85CFB4C36F2}">
      <dgm:prSet/>
      <dgm:spPr/>
      <dgm:t>
        <a:bodyPr/>
        <a:lstStyle/>
        <a:p>
          <a:endParaRPr lang="en-US"/>
        </a:p>
      </dgm:t>
    </dgm:pt>
    <dgm:pt modelId="{E1FFA20C-B6F0-445E-96CB-296756D36E5E}" type="sibTrans" cxnId="{BA87FB8C-6809-4A80-928C-D85CFB4C36F2}">
      <dgm:prSet/>
      <dgm:spPr/>
      <dgm:t>
        <a:bodyPr/>
        <a:lstStyle/>
        <a:p>
          <a:endParaRPr lang="en-US"/>
        </a:p>
      </dgm:t>
    </dgm:pt>
    <dgm:pt modelId="{29465B03-962F-4E6E-8D15-5D91CCE462D7}">
      <dgm:prSet/>
      <dgm:spPr/>
      <dgm:t>
        <a:bodyPr/>
        <a:lstStyle/>
        <a:p>
          <a:r>
            <a:rPr lang="en-GB" dirty="0">
              <a:latin typeface="Arial" panose="020B0604020202020204" pitchFamily="34" charset="0"/>
              <a:cs typeface="Arial" panose="020B0604020202020204" pitchFamily="34" charset="0"/>
            </a:rPr>
            <a:t>May depend on the nature of the property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Morphitis</a:t>
          </a:r>
          <a:r>
            <a:rPr lang="en-GB" b="1" dirty="0">
              <a:latin typeface="Arial" panose="020B0604020202020204" pitchFamily="34" charset="0"/>
              <a:cs typeface="Arial" panose="020B0604020202020204" pitchFamily="34" charset="0"/>
            </a:rPr>
            <a:t> v Salmon [1990])</a:t>
          </a:r>
          <a:endParaRPr lang="en-US" dirty="0">
            <a:latin typeface="Arial" panose="020B0604020202020204" pitchFamily="34" charset="0"/>
            <a:cs typeface="Arial" panose="020B0604020202020204" pitchFamily="34" charset="0"/>
          </a:endParaRPr>
        </a:p>
      </dgm:t>
    </dgm:pt>
    <dgm:pt modelId="{EFED43D4-1C00-4C94-8B57-55B490E87D05}" type="parTrans" cxnId="{B9E9424E-3A3F-4432-84BE-DD0B64069172}">
      <dgm:prSet/>
      <dgm:spPr/>
      <dgm:t>
        <a:bodyPr/>
        <a:lstStyle/>
        <a:p>
          <a:endParaRPr lang="en-US"/>
        </a:p>
      </dgm:t>
    </dgm:pt>
    <dgm:pt modelId="{A4D238A4-8170-4543-A905-19486DCCE5AB}" type="sibTrans" cxnId="{B9E9424E-3A3F-4432-84BE-DD0B64069172}">
      <dgm:prSet/>
      <dgm:spPr/>
      <dgm:t>
        <a:bodyPr/>
        <a:lstStyle/>
        <a:p>
          <a:endParaRPr lang="en-US"/>
        </a:p>
      </dgm:t>
    </dgm:pt>
    <dgm:pt modelId="{B790B844-87FE-4D20-8264-F9ABFE9A620D}">
      <dgm:prSet/>
      <dgm:spPr/>
      <dgm:t>
        <a:bodyPr/>
        <a:lstStyle/>
        <a:p>
          <a:r>
            <a:rPr lang="en-GB" dirty="0">
              <a:latin typeface="Arial" panose="020B0604020202020204" pitchFamily="34" charset="0"/>
              <a:cs typeface="Arial" panose="020B0604020202020204" pitchFamily="34" charset="0"/>
            </a:rPr>
            <a:t>Need only be slight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Gayford</a:t>
          </a:r>
          <a:r>
            <a:rPr lang="en-GB" b="1" dirty="0">
              <a:latin typeface="Arial" panose="020B0604020202020204" pitchFamily="34" charset="0"/>
              <a:cs typeface="Arial" panose="020B0604020202020204" pitchFamily="34" charset="0"/>
            </a:rPr>
            <a:t> v </a:t>
          </a:r>
          <a:r>
            <a:rPr lang="en-GB" b="1" dirty="0" err="1">
              <a:latin typeface="Arial" panose="020B0604020202020204" pitchFamily="34" charset="0"/>
              <a:cs typeface="Arial" panose="020B0604020202020204" pitchFamily="34" charset="0"/>
            </a:rPr>
            <a:t>Chouler</a:t>
          </a:r>
          <a:r>
            <a:rPr lang="en-GB" b="1" dirty="0">
              <a:latin typeface="Arial" panose="020B0604020202020204" pitchFamily="34" charset="0"/>
              <a:cs typeface="Arial" panose="020B0604020202020204" pitchFamily="34" charset="0"/>
            </a:rPr>
            <a:t> [1898])</a:t>
          </a:r>
          <a:endParaRPr lang="en-US" dirty="0">
            <a:latin typeface="Arial" panose="020B0604020202020204" pitchFamily="34" charset="0"/>
            <a:cs typeface="Arial" panose="020B0604020202020204" pitchFamily="34" charset="0"/>
          </a:endParaRPr>
        </a:p>
      </dgm:t>
    </dgm:pt>
    <dgm:pt modelId="{262E6AAE-A56E-4536-8393-CB6F7DFD498F}" type="parTrans" cxnId="{DB7E9CCC-A191-4E3B-90BB-A18DF648E698}">
      <dgm:prSet/>
      <dgm:spPr/>
      <dgm:t>
        <a:bodyPr/>
        <a:lstStyle/>
        <a:p>
          <a:endParaRPr lang="en-US"/>
        </a:p>
      </dgm:t>
    </dgm:pt>
    <dgm:pt modelId="{15ECAE2C-A73C-4A2A-B1D2-35B78D004682}" type="sibTrans" cxnId="{DB7E9CCC-A191-4E3B-90BB-A18DF648E698}">
      <dgm:prSet/>
      <dgm:spPr/>
      <dgm:t>
        <a:bodyPr/>
        <a:lstStyle/>
        <a:p>
          <a:endParaRPr lang="en-US"/>
        </a:p>
      </dgm:t>
    </dgm:pt>
    <dgm:pt modelId="{1F60F6B2-8EA4-430C-97BE-61F4CCA096C8}">
      <dgm:prSet/>
      <dgm:spPr/>
      <dgm:t>
        <a:bodyPr/>
        <a:lstStyle/>
        <a:p>
          <a:r>
            <a:rPr lang="en-GB" dirty="0">
              <a:latin typeface="Arial" panose="020B0604020202020204" pitchFamily="34" charset="0"/>
              <a:cs typeface="Arial" panose="020B0604020202020204" pitchFamily="34" charset="0"/>
            </a:rPr>
            <a:t>Can be permanent or temporary </a:t>
          </a:r>
          <a:r>
            <a:rPr lang="en-GB" b="1" dirty="0">
              <a:latin typeface="Arial" panose="020B0604020202020204" pitchFamily="34" charset="0"/>
              <a:cs typeface="Arial" panose="020B0604020202020204" pitchFamily="34" charset="0"/>
            </a:rPr>
            <a:t>(Roe v </a:t>
          </a:r>
          <a:r>
            <a:rPr lang="en-GB" b="1" dirty="0" err="1">
              <a:latin typeface="Arial" panose="020B0604020202020204" pitchFamily="34" charset="0"/>
              <a:cs typeface="Arial" panose="020B0604020202020204" pitchFamily="34" charset="0"/>
            </a:rPr>
            <a:t>Kingerlee</a:t>
          </a:r>
          <a:r>
            <a:rPr lang="en-GB" b="1" dirty="0">
              <a:latin typeface="Arial" panose="020B0604020202020204" pitchFamily="34" charset="0"/>
              <a:cs typeface="Arial" panose="020B0604020202020204" pitchFamily="34" charset="0"/>
            </a:rPr>
            <a:t> [1986])</a:t>
          </a:r>
          <a:endParaRPr lang="en-US" dirty="0">
            <a:latin typeface="Arial" panose="020B0604020202020204" pitchFamily="34" charset="0"/>
            <a:cs typeface="Arial" panose="020B0604020202020204" pitchFamily="34" charset="0"/>
          </a:endParaRPr>
        </a:p>
      </dgm:t>
    </dgm:pt>
    <dgm:pt modelId="{12704185-261D-4122-9767-6B895B59805E}" type="parTrans" cxnId="{F195EF49-1742-490F-8AC7-73E142AA7B8B}">
      <dgm:prSet/>
      <dgm:spPr/>
      <dgm:t>
        <a:bodyPr/>
        <a:lstStyle/>
        <a:p>
          <a:endParaRPr lang="en-US"/>
        </a:p>
      </dgm:t>
    </dgm:pt>
    <dgm:pt modelId="{D0493605-07B0-4725-858D-D55A260B0683}" type="sibTrans" cxnId="{F195EF49-1742-490F-8AC7-73E142AA7B8B}">
      <dgm:prSet/>
      <dgm:spPr/>
      <dgm:t>
        <a:bodyPr/>
        <a:lstStyle/>
        <a:p>
          <a:endParaRPr lang="en-US"/>
        </a:p>
      </dgm:t>
    </dgm:pt>
    <dgm:pt modelId="{3E90EBB8-FAC9-498E-B0D4-58985B36B5D3}">
      <dgm:prSet/>
      <dgm:spPr/>
      <dgm:t>
        <a:bodyPr/>
        <a:lstStyle/>
        <a:p>
          <a:r>
            <a:rPr lang="en-GB" b="1" dirty="0">
              <a:latin typeface="Arial" panose="020B0604020202020204" pitchFamily="34" charset="0"/>
              <a:cs typeface="Arial" panose="020B0604020202020204" pitchFamily="34" charset="0"/>
            </a:rPr>
            <a:t>Hardman and Another v Chief Constable of Avon and Somerset Constabulary [1986]</a:t>
          </a:r>
          <a:endParaRPr lang="en-US" dirty="0">
            <a:latin typeface="Arial" panose="020B0604020202020204" pitchFamily="34" charset="0"/>
            <a:cs typeface="Arial" panose="020B0604020202020204" pitchFamily="34" charset="0"/>
          </a:endParaRPr>
        </a:p>
      </dgm:t>
    </dgm:pt>
    <dgm:pt modelId="{973BCEE4-5098-4CEC-A743-54406E8F1C2E}" type="parTrans" cxnId="{B51C0D0D-87E3-4CA0-9822-A453775E459A}">
      <dgm:prSet/>
      <dgm:spPr/>
      <dgm:t>
        <a:bodyPr/>
        <a:lstStyle/>
        <a:p>
          <a:endParaRPr lang="en-US"/>
        </a:p>
      </dgm:t>
    </dgm:pt>
    <dgm:pt modelId="{38273EE1-AC6A-4961-B997-8BC3AB8602A2}" type="sibTrans" cxnId="{B51C0D0D-87E3-4CA0-9822-A453775E459A}">
      <dgm:prSet/>
      <dgm:spPr/>
      <dgm:t>
        <a:bodyPr/>
        <a:lstStyle/>
        <a:p>
          <a:endParaRPr lang="en-US"/>
        </a:p>
      </dgm:t>
    </dgm:pt>
    <dgm:pt modelId="{ABC2F5D9-264C-4780-9181-B9B8F0E226B3}">
      <dgm:prSet/>
      <dgm:spPr/>
      <dgm:t>
        <a:bodyPr/>
        <a:lstStyle/>
        <a:p>
          <a:r>
            <a:rPr lang="en-GB" b="1" dirty="0">
              <a:latin typeface="Arial" panose="020B0604020202020204" pitchFamily="34" charset="0"/>
              <a:cs typeface="Arial" panose="020B0604020202020204" pitchFamily="34" charset="0"/>
            </a:rPr>
            <a:t>A (a juvenile) [1978]</a:t>
          </a:r>
          <a:endParaRPr lang="en-US" dirty="0">
            <a:latin typeface="Arial" panose="020B0604020202020204" pitchFamily="34" charset="0"/>
            <a:cs typeface="Arial" panose="020B0604020202020204" pitchFamily="34" charset="0"/>
          </a:endParaRPr>
        </a:p>
      </dgm:t>
    </dgm:pt>
    <dgm:pt modelId="{5462305C-0D50-4F17-BA93-E658153CB733}" type="parTrans" cxnId="{4F5C9943-5356-445A-B3E0-CF4CC4E34A9A}">
      <dgm:prSet/>
      <dgm:spPr/>
      <dgm:t>
        <a:bodyPr/>
        <a:lstStyle/>
        <a:p>
          <a:endParaRPr lang="en-US"/>
        </a:p>
      </dgm:t>
    </dgm:pt>
    <dgm:pt modelId="{4FFDAEB7-382A-4516-9B31-951585510853}" type="sibTrans" cxnId="{4F5C9943-5356-445A-B3E0-CF4CC4E34A9A}">
      <dgm:prSet/>
      <dgm:spPr/>
      <dgm:t>
        <a:bodyPr/>
        <a:lstStyle/>
        <a:p>
          <a:endParaRPr lang="en-US"/>
        </a:p>
      </dgm:t>
    </dgm:pt>
    <dgm:pt modelId="{0D6EDEB8-6302-4FD1-837F-670FBD6807DC}">
      <dgm:prSet/>
      <dgm:spPr/>
      <dgm:t>
        <a:bodyPr/>
        <a:lstStyle/>
        <a:p>
          <a:r>
            <a:rPr lang="en-GB" b="1" dirty="0">
              <a:latin typeface="Arial" panose="020B0604020202020204" pitchFamily="34" charset="0"/>
              <a:cs typeface="Arial" panose="020B0604020202020204" pitchFamily="34" charset="0"/>
            </a:rPr>
            <a:t>Samuels v Stubbs [1972]</a:t>
          </a:r>
          <a:endParaRPr lang="en-US" dirty="0">
            <a:latin typeface="Arial" panose="020B0604020202020204" pitchFamily="34" charset="0"/>
            <a:cs typeface="Arial" panose="020B0604020202020204" pitchFamily="34" charset="0"/>
          </a:endParaRPr>
        </a:p>
      </dgm:t>
    </dgm:pt>
    <dgm:pt modelId="{35BB54C3-9A74-4101-9777-A0D89C16C686}" type="parTrans" cxnId="{F5BEFE4B-312D-43E1-BEBC-22D63B2400D1}">
      <dgm:prSet/>
      <dgm:spPr/>
      <dgm:t>
        <a:bodyPr/>
        <a:lstStyle/>
        <a:p>
          <a:endParaRPr lang="en-US"/>
        </a:p>
      </dgm:t>
    </dgm:pt>
    <dgm:pt modelId="{CACD911E-BE4B-49E4-97D7-158FB7217FB4}" type="sibTrans" cxnId="{F5BEFE4B-312D-43E1-BEBC-22D63B2400D1}">
      <dgm:prSet/>
      <dgm:spPr/>
      <dgm:t>
        <a:bodyPr/>
        <a:lstStyle/>
        <a:p>
          <a:endParaRPr lang="en-US"/>
        </a:p>
      </dgm:t>
    </dgm:pt>
    <dgm:pt modelId="{4ACD4433-DE05-4DCC-A7CA-33AABBEE9038}">
      <dgm:prSet/>
      <dgm:spPr/>
      <dgm:t>
        <a:bodyPr/>
        <a:lstStyle/>
        <a:p>
          <a:r>
            <a:rPr lang="en-GB" b="1" dirty="0" err="1">
              <a:latin typeface="Arial" panose="020B0604020202020204" pitchFamily="34" charset="0"/>
              <a:cs typeface="Arial" panose="020B0604020202020204" pitchFamily="34" charset="0"/>
            </a:rPr>
            <a:t>Fiak</a:t>
          </a:r>
          <a:r>
            <a:rPr lang="en-GB" b="1" dirty="0">
              <a:latin typeface="Arial" panose="020B0604020202020204" pitchFamily="34" charset="0"/>
              <a:cs typeface="Arial" panose="020B0604020202020204" pitchFamily="34" charset="0"/>
            </a:rPr>
            <a:t> [2005]</a:t>
          </a:r>
          <a:endParaRPr lang="en-US" dirty="0">
            <a:latin typeface="Arial" panose="020B0604020202020204" pitchFamily="34" charset="0"/>
            <a:cs typeface="Arial" panose="020B0604020202020204" pitchFamily="34" charset="0"/>
          </a:endParaRPr>
        </a:p>
      </dgm:t>
    </dgm:pt>
    <dgm:pt modelId="{A0F1F25E-10C8-4228-A657-6471F1FB719A}" type="parTrans" cxnId="{74CDD515-95AF-46FC-80BC-85D4B675847D}">
      <dgm:prSet/>
      <dgm:spPr/>
      <dgm:t>
        <a:bodyPr/>
        <a:lstStyle/>
        <a:p>
          <a:endParaRPr lang="en-US"/>
        </a:p>
      </dgm:t>
    </dgm:pt>
    <dgm:pt modelId="{636E422F-CD80-42D9-843E-2854B2591187}" type="sibTrans" cxnId="{74CDD515-95AF-46FC-80BC-85D4B675847D}">
      <dgm:prSet/>
      <dgm:spPr/>
      <dgm:t>
        <a:bodyPr/>
        <a:lstStyle/>
        <a:p>
          <a:endParaRPr lang="en-US"/>
        </a:p>
      </dgm:t>
    </dgm:pt>
    <dgm:pt modelId="{678A6D7A-B0FE-4BFF-9719-FB128B831298}">
      <dgm:prSet/>
      <dgm:spPr/>
      <dgm:t>
        <a:bodyPr/>
        <a:lstStyle/>
        <a:p>
          <a:r>
            <a:rPr lang="en-GB" u="sng" dirty="0">
              <a:highlight>
                <a:srgbClr val="FFFF00"/>
              </a:highlight>
              <a:latin typeface="Arial" panose="020B0604020202020204" pitchFamily="34" charset="0"/>
              <a:cs typeface="Arial" panose="020B0604020202020204" pitchFamily="34" charset="0"/>
            </a:rPr>
            <a:t>Rendered unfit for purpose:</a:t>
          </a:r>
          <a:endParaRPr lang="en-US" u="sng" dirty="0">
            <a:highlight>
              <a:srgbClr val="FFFF00"/>
            </a:highlight>
            <a:latin typeface="Arial" panose="020B0604020202020204" pitchFamily="34" charset="0"/>
            <a:cs typeface="Arial" panose="020B0604020202020204" pitchFamily="34" charset="0"/>
          </a:endParaRPr>
        </a:p>
      </dgm:t>
    </dgm:pt>
    <dgm:pt modelId="{EECAD511-676A-4BB9-9BFC-408DF025F453}" type="parTrans" cxnId="{C9FA0839-293A-4971-9F12-E91C5914D3FC}">
      <dgm:prSet/>
      <dgm:spPr/>
      <dgm:t>
        <a:bodyPr/>
        <a:lstStyle/>
        <a:p>
          <a:endParaRPr lang="en-US"/>
        </a:p>
      </dgm:t>
    </dgm:pt>
    <dgm:pt modelId="{2EA9D2C0-F2A3-47F3-8DD1-DA4545E76F0A}" type="sibTrans" cxnId="{C9FA0839-293A-4971-9F12-E91C5914D3FC}">
      <dgm:prSet/>
      <dgm:spPr/>
      <dgm:t>
        <a:bodyPr/>
        <a:lstStyle/>
        <a:p>
          <a:endParaRPr lang="en-US"/>
        </a:p>
      </dgm:t>
    </dgm:pt>
    <dgm:pt modelId="{1DDA761B-C6B4-409C-A5DF-843FBE8EC7E8}">
      <dgm:prSet/>
      <dgm:spPr/>
      <dgm:t>
        <a:bodyPr/>
        <a:lstStyle/>
        <a:p>
          <a:r>
            <a:rPr lang="en-GB" dirty="0">
              <a:latin typeface="Arial" panose="020B0604020202020204" pitchFamily="34" charset="0"/>
              <a:cs typeface="Arial" panose="020B0604020202020204" pitchFamily="34" charset="0"/>
            </a:rPr>
            <a:t>Must be interference with the property</a:t>
          </a:r>
          <a:endParaRPr lang="en-US" dirty="0">
            <a:latin typeface="Arial" panose="020B0604020202020204" pitchFamily="34" charset="0"/>
            <a:cs typeface="Arial" panose="020B0604020202020204" pitchFamily="34" charset="0"/>
          </a:endParaRPr>
        </a:p>
      </dgm:t>
    </dgm:pt>
    <dgm:pt modelId="{01505492-150A-4733-9DD0-A8654E29D6B0}" type="parTrans" cxnId="{BD9DE666-364B-49D0-9803-72E7A364DA8D}">
      <dgm:prSet/>
      <dgm:spPr/>
      <dgm:t>
        <a:bodyPr/>
        <a:lstStyle/>
        <a:p>
          <a:endParaRPr lang="en-US"/>
        </a:p>
      </dgm:t>
    </dgm:pt>
    <dgm:pt modelId="{3D109D23-B4B5-4CBB-BC06-8270D448281A}" type="sibTrans" cxnId="{BD9DE666-364B-49D0-9803-72E7A364DA8D}">
      <dgm:prSet/>
      <dgm:spPr/>
      <dgm:t>
        <a:bodyPr/>
        <a:lstStyle/>
        <a:p>
          <a:endParaRPr lang="en-US"/>
        </a:p>
      </dgm:t>
    </dgm:pt>
    <dgm:pt modelId="{E57ED76F-B593-496F-AE36-9FE6D6CE0EB3}">
      <dgm:prSet/>
      <dgm:spPr/>
      <dgm:t>
        <a:bodyPr/>
        <a:lstStyle/>
        <a:p>
          <a:r>
            <a:rPr lang="en-GB" dirty="0">
              <a:latin typeface="Arial" panose="020B0604020202020204" pitchFamily="34" charset="0"/>
              <a:cs typeface="Arial" panose="020B0604020202020204" pitchFamily="34" charset="0"/>
            </a:rPr>
            <a:t>Lloyd v DPP [1992</a:t>
          </a:r>
          <a:endParaRPr lang="en-US" dirty="0">
            <a:latin typeface="Arial" panose="020B0604020202020204" pitchFamily="34" charset="0"/>
            <a:cs typeface="Arial" panose="020B0604020202020204" pitchFamily="34" charset="0"/>
          </a:endParaRPr>
        </a:p>
      </dgm:t>
    </dgm:pt>
    <dgm:pt modelId="{68DADF69-FD1A-489D-B1F6-49B19203DB1C}" type="parTrans" cxnId="{4DEF7EC9-1AF5-4434-B274-A05F44D9311C}">
      <dgm:prSet/>
      <dgm:spPr/>
      <dgm:t>
        <a:bodyPr/>
        <a:lstStyle/>
        <a:p>
          <a:endParaRPr lang="en-US"/>
        </a:p>
      </dgm:t>
    </dgm:pt>
    <dgm:pt modelId="{6F3C081C-9BA7-461C-BAA3-9098F7024398}" type="sibTrans" cxnId="{4DEF7EC9-1AF5-4434-B274-A05F44D9311C}">
      <dgm:prSet/>
      <dgm:spPr/>
      <dgm:t>
        <a:bodyPr/>
        <a:lstStyle/>
        <a:p>
          <a:endParaRPr lang="en-US"/>
        </a:p>
      </dgm:t>
    </dgm:pt>
    <dgm:pt modelId="{7D938B1F-6D59-4E47-A61A-34136FD0CF05}">
      <dgm:prSet/>
      <dgm:spPr/>
      <dgm:t>
        <a:bodyPr/>
        <a:lstStyle/>
        <a:p>
          <a:r>
            <a:rPr lang="en-GB" u="sng" dirty="0">
              <a:highlight>
                <a:srgbClr val="FFFF00"/>
              </a:highlight>
              <a:latin typeface="Arial" panose="020B0604020202020204" pitchFamily="34" charset="0"/>
              <a:cs typeface="Arial" panose="020B0604020202020204" pitchFamily="34" charset="0"/>
            </a:rPr>
            <a:t>Value impaired:</a:t>
          </a:r>
          <a:endParaRPr lang="en-US" u="sng" dirty="0">
            <a:highlight>
              <a:srgbClr val="FFFF00"/>
            </a:highlight>
            <a:latin typeface="Arial" panose="020B0604020202020204" pitchFamily="34" charset="0"/>
            <a:cs typeface="Arial" panose="020B0604020202020204" pitchFamily="34" charset="0"/>
          </a:endParaRPr>
        </a:p>
      </dgm:t>
    </dgm:pt>
    <dgm:pt modelId="{45B077C8-538D-412F-9FE7-314610954730}" type="parTrans" cxnId="{4125F015-DD59-4675-844C-D2AE5F50E12B}">
      <dgm:prSet/>
      <dgm:spPr/>
      <dgm:t>
        <a:bodyPr/>
        <a:lstStyle/>
        <a:p>
          <a:endParaRPr lang="en-US"/>
        </a:p>
      </dgm:t>
    </dgm:pt>
    <dgm:pt modelId="{08044FFA-E98F-496F-BEBB-D017C0FDFA56}" type="sibTrans" cxnId="{4125F015-DD59-4675-844C-D2AE5F50E12B}">
      <dgm:prSet/>
      <dgm:spPr/>
      <dgm:t>
        <a:bodyPr/>
        <a:lstStyle/>
        <a:p>
          <a:endParaRPr lang="en-US"/>
        </a:p>
      </dgm:t>
    </dgm:pt>
    <dgm:pt modelId="{20ADE18D-AEB8-414D-9D0F-A97249755F29}">
      <dgm:prSet/>
      <dgm:spPr/>
      <dgm:t>
        <a:bodyPr/>
        <a:lstStyle/>
        <a:p>
          <a:r>
            <a:rPr lang="en-GB" dirty="0">
              <a:latin typeface="Arial" panose="020B0604020202020204" pitchFamily="34" charset="0"/>
              <a:cs typeface="Arial" panose="020B0604020202020204" pitchFamily="34" charset="0"/>
            </a:rPr>
            <a:t>Property need not be rendered useless and may still be fit for its purpose </a:t>
          </a:r>
          <a:r>
            <a:rPr lang="en-GB" b="1" dirty="0">
              <a:latin typeface="Arial" panose="020B0604020202020204" pitchFamily="34" charset="0"/>
              <a:cs typeface="Arial" panose="020B0604020202020204" pitchFamily="34" charset="0"/>
            </a:rPr>
            <a:t>(Roper v Knott [1898])</a:t>
          </a:r>
          <a:endParaRPr lang="en-US" dirty="0">
            <a:latin typeface="Arial" panose="020B0604020202020204" pitchFamily="34" charset="0"/>
            <a:cs typeface="Arial" panose="020B0604020202020204" pitchFamily="34" charset="0"/>
          </a:endParaRPr>
        </a:p>
      </dgm:t>
    </dgm:pt>
    <dgm:pt modelId="{DEC3664C-5750-4DB0-8F51-FCBB341A6698}" type="parTrans" cxnId="{F2885F2B-F211-4471-B20D-5D6CD8D57A1D}">
      <dgm:prSet/>
      <dgm:spPr/>
      <dgm:t>
        <a:bodyPr/>
        <a:lstStyle/>
        <a:p>
          <a:endParaRPr lang="en-US"/>
        </a:p>
      </dgm:t>
    </dgm:pt>
    <dgm:pt modelId="{16DDDB39-618C-4C72-A540-C663076E4E15}" type="sibTrans" cxnId="{F2885F2B-F211-4471-B20D-5D6CD8D57A1D}">
      <dgm:prSet/>
      <dgm:spPr/>
      <dgm:t>
        <a:bodyPr/>
        <a:lstStyle/>
        <a:p>
          <a:endParaRPr lang="en-US"/>
        </a:p>
      </dgm:t>
    </dgm:pt>
    <dgm:pt modelId="{3C154529-84F0-48AD-9B40-0E0114E0A929}" type="pres">
      <dgm:prSet presAssocID="{B4830F83-8E72-4D83-A4B5-2BB692CEE204}" presName="linear" presStyleCnt="0">
        <dgm:presLayoutVars>
          <dgm:dir/>
          <dgm:animLvl val="lvl"/>
          <dgm:resizeHandles val="exact"/>
        </dgm:presLayoutVars>
      </dgm:prSet>
      <dgm:spPr/>
    </dgm:pt>
    <dgm:pt modelId="{F679AB63-8DB5-4668-9A38-6A7818B02744}" type="pres">
      <dgm:prSet presAssocID="{CE612D9B-504C-4783-A53C-6B18AD829D95}" presName="parentLin" presStyleCnt="0"/>
      <dgm:spPr/>
    </dgm:pt>
    <dgm:pt modelId="{C12FD6CE-ED79-48B1-A7D8-9FE8CEAE1222}" type="pres">
      <dgm:prSet presAssocID="{CE612D9B-504C-4783-A53C-6B18AD829D95}" presName="parentLeftMargin" presStyleLbl="node1" presStyleIdx="0" presStyleCnt="2"/>
      <dgm:spPr/>
    </dgm:pt>
    <dgm:pt modelId="{B73CFCAB-714F-4F79-BC11-D90ECEE72B76}" type="pres">
      <dgm:prSet presAssocID="{CE612D9B-504C-4783-A53C-6B18AD829D95}" presName="parentText" presStyleLbl="node1" presStyleIdx="0" presStyleCnt="2">
        <dgm:presLayoutVars>
          <dgm:chMax val="0"/>
          <dgm:bulletEnabled val="1"/>
        </dgm:presLayoutVars>
      </dgm:prSet>
      <dgm:spPr/>
    </dgm:pt>
    <dgm:pt modelId="{940BB404-AF56-4A22-ACAE-184078225A33}" type="pres">
      <dgm:prSet presAssocID="{CE612D9B-504C-4783-A53C-6B18AD829D95}" presName="negativeSpace" presStyleCnt="0"/>
      <dgm:spPr/>
    </dgm:pt>
    <dgm:pt modelId="{9E3F4283-1961-4C86-8B94-322899ACA20B}" type="pres">
      <dgm:prSet presAssocID="{CE612D9B-504C-4783-A53C-6B18AD829D95}" presName="childText" presStyleLbl="conFgAcc1" presStyleIdx="0" presStyleCnt="2">
        <dgm:presLayoutVars>
          <dgm:bulletEnabled val="1"/>
        </dgm:presLayoutVars>
      </dgm:prSet>
      <dgm:spPr/>
    </dgm:pt>
    <dgm:pt modelId="{2D3A8465-DA5A-4880-A0A1-C4112B9D128D}" type="pres">
      <dgm:prSet presAssocID="{CB11D2EC-A0DB-4840-85B9-CE9AAC730E9D}" presName="spaceBetweenRectangles" presStyleCnt="0"/>
      <dgm:spPr/>
    </dgm:pt>
    <dgm:pt modelId="{5522E5C4-AE9C-4E73-BE15-24EF8CA11F71}" type="pres">
      <dgm:prSet presAssocID="{58FE0BE8-D6DE-461E-AB4D-4943CC402AF4}" presName="parentLin" presStyleCnt="0"/>
      <dgm:spPr/>
    </dgm:pt>
    <dgm:pt modelId="{BDDA651D-FE87-420A-A1E4-3365B38B26B5}" type="pres">
      <dgm:prSet presAssocID="{58FE0BE8-D6DE-461E-AB4D-4943CC402AF4}" presName="parentLeftMargin" presStyleLbl="node1" presStyleIdx="0" presStyleCnt="2"/>
      <dgm:spPr/>
    </dgm:pt>
    <dgm:pt modelId="{CE59DD3A-C66F-4B38-8D6E-397C5E42584D}" type="pres">
      <dgm:prSet presAssocID="{58FE0BE8-D6DE-461E-AB4D-4943CC402AF4}" presName="parentText" presStyleLbl="node1" presStyleIdx="1" presStyleCnt="2">
        <dgm:presLayoutVars>
          <dgm:chMax val="0"/>
          <dgm:bulletEnabled val="1"/>
        </dgm:presLayoutVars>
      </dgm:prSet>
      <dgm:spPr/>
    </dgm:pt>
    <dgm:pt modelId="{0A372503-E276-4AF7-9C93-FC87685C39D5}" type="pres">
      <dgm:prSet presAssocID="{58FE0BE8-D6DE-461E-AB4D-4943CC402AF4}" presName="negativeSpace" presStyleCnt="0"/>
      <dgm:spPr/>
    </dgm:pt>
    <dgm:pt modelId="{78412FD5-4EF3-49BD-B160-FE7441DBA77A}" type="pres">
      <dgm:prSet presAssocID="{58FE0BE8-D6DE-461E-AB4D-4943CC402AF4}" presName="childText" presStyleLbl="conFgAcc1" presStyleIdx="1" presStyleCnt="2">
        <dgm:presLayoutVars>
          <dgm:bulletEnabled val="1"/>
        </dgm:presLayoutVars>
      </dgm:prSet>
      <dgm:spPr/>
    </dgm:pt>
  </dgm:ptLst>
  <dgm:cxnLst>
    <dgm:cxn modelId="{2E12670A-9C86-47D6-B150-DA265C061ABC}" type="presOf" srcId="{58FE0BE8-D6DE-461E-AB4D-4943CC402AF4}" destId="{BDDA651D-FE87-420A-A1E4-3365B38B26B5}" srcOrd="0" destOrd="0" presId="urn:microsoft.com/office/officeart/2005/8/layout/list1"/>
    <dgm:cxn modelId="{B51C0D0D-87E3-4CA0-9822-A453775E459A}" srcId="{2723C4BA-6D3C-4889-BD13-2D2C8DE67379}" destId="{3E90EBB8-FAC9-498E-B0D4-58985B36B5D3}" srcOrd="3" destOrd="0" parTransId="{973BCEE4-5098-4CEC-A743-54406E8F1C2E}" sibTransId="{38273EE1-AC6A-4961-B997-8BC3AB8602A2}"/>
    <dgm:cxn modelId="{7FC72D0E-8CB6-4E20-9C0A-9D848305469A}" srcId="{B4830F83-8E72-4D83-A4B5-2BB692CEE204}" destId="{58FE0BE8-D6DE-461E-AB4D-4943CC402AF4}" srcOrd="1" destOrd="0" parTransId="{ADAA9B31-871B-45F3-8C58-7BBA06A7DDCC}" sibTransId="{E434708B-43FE-430E-84A1-8CBA340DE863}"/>
    <dgm:cxn modelId="{F40C7D12-C7DC-4144-98B4-85B4B659C127}" srcId="{B4830F83-8E72-4D83-A4B5-2BB692CEE204}" destId="{CE612D9B-504C-4783-A53C-6B18AD829D95}" srcOrd="0" destOrd="0" parTransId="{FD64EA45-8DAF-43AA-845E-95DA4454AAED}" sibTransId="{CB11D2EC-A0DB-4840-85B9-CE9AAC730E9D}"/>
    <dgm:cxn modelId="{74CDD515-95AF-46FC-80BC-85D4B675847D}" srcId="{2723C4BA-6D3C-4889-BD13-2D2C8DE67379}" destId="{4ACD4433-DE05-4DCC-A7CA-33AABBEE9038}" srcOrd="6" destOrd="0" parTransId="{A0F1F25E-10C8-4228-A657-6471F1FB719A}" sibTransId="{636E422F-CD80-42D9-843E-2854B2591187}"/>
    <dgm:cxn modelId="{4125F015-DD59-4675-844C-D2AE5F50E12B}" srcId="{58FE0BE8-D6DE-461E-AB4D-4943CC402AF4}" destId="{7D938B1F-6D59-4E47-A61A-34136FD0CF05}" srcOrd="2" destOrd="0" parTransId="{45B077C8-538D-412F-9FE7-314610954730}" sibTransId="{08044FFA-E98F-496F-BEBB-D017C0FDFA56}"/>
    <dgm:cxn modelId="{F2885F2B-F211-4471-B20D-5D6CD8D57A1D}" srcId="{7D938B1F-6D59-4E47-A61A-34136FD0CF05}" destId="{20ADE18D-AEB8-414D-9D0F-A97249755F29}" srcOrd="0" destOrd="0" parTransId="{DEC3664C-5750-4DB0-8F51-FCBB341A6698}" sibTransId="{16DDDB39-618C-4C72-A540-C663076E4E15}"/>
    <dgm:cxn modelId="{F585992D-20CC-4CDF-9A00-FA68181774B1}" type="presOf" srcId="{1DDA761B-C6B4-409C-A5DF-843FBE8EC7E8}" destId="{78412FD5-4EF3-49BD-B160-FE7441DBA77A}" srcOrd="0" destOrd="9" presId="urn:microsoft.com/office/officeart/2005/8/layout/list1"/>
    <dgm:cxn modelId="{C9FA0839-293A-4971-9F12-E91C5914D3FC}" srcId="{58FE0BE8-D6DE-461E-AB4D-4943CC402AF4}" destId="{678A6D7A-B0FE-4BFF-9719-FB128B831298}" srcOrd="1" destOrd="0" parTransId="{EECAD511-676A-4BB9-9BFC-408DF025F453}" sibTransId="{2EA9D2C0-F2A3-47F3-8DD1-DA4545E76F0A}"/>
    <dgm:cxn modelId="{D101E83B-D44D-48CF-A40B-1F79EDFB1435}" type="presOf" srcId="{CE612D9B-504C-4783-A53C-6B18AD829D95}" destId="{C12FD6CE-ED79-48B1-A7D8-9FE8CEAE1222}" srcOrd="0" destOrd="0" presId="urn:microsoft.com/office/officeart/2005/8/layout/list1"/>
    <dgm:cxn modelId="{95E9283F-9F4F-4905-9440-0EF94AF52AFB}" type="presOf" srcId="{58FE0BE8-D6DE-461E-AB4D-4943CC402AF4}" destId="{CE59DD3A-C66F-4B38-8D6E-397C5E42584D}" srcOrd="1" destOrd="0" presId="urn:microsoft.com/office/officeart/2005/8/layout/list1"/>
    <dgm:cxn modelId="{CE7E6B40-4041-453D-ADA1-4E8FEC2D955C}" type="presOf" srcId="{29465B03-962F-4E6E-8D15-5D91CCE462D7}" destId="{78412FD5-4EF3-49BD-B160-FE7441DBA77A}" srcOrd="0" destOrd="1" presId="urn:microsoft.com/office/officeart/2005/8/layout/list1"/>
    <dgm:cxn modelId="{A62D025B-F119-4D78-A37E-87402102A2A1}" type="presOf" srcId="{B4830F83-8E72-4D83-A4B5-2BB692CEE204}" destId="{3C154529-84F0-48AD-9B40-0E0114E0A929}" srcOrd="0" destOrd="0" presId="urn:microsoft.com/office/officeart/2005/8/layout/list1"/>
    <dgm:cxn modelId="{4F5C9943-5356-445A-B3E0-CF4CC4E34A9A}" srcId="{2723C4BA-6D3C-4889-BD13-2D2C8DE67379}" destId="{ABC2F5D9-264C-4780-9181-B9B8F0E226B3}" srcOrd="4" destOrd="0" parTransId="{5462305C-0D50-4F17-BA93-E658153CB733}" sibTransId="{4FFDAEB7-382A-4516-9B31-951585510853}"/>
    <dgm:cxn modelId="{BD9DE666-364B-49D0-9803-72E7A364DA8D}" srcId="{678A6D7A-B0FE-4BFF-9719-FB128B831298}" destId="{1DDA761B-C6B4-409C-A5DF-843FBE8EC7E8}" srcOrd="0" destOrd="0" parTransId="{01505492-150A-4733-9DD0-A8654E29D6B0}" sibTransId="{3D109D23-B4B5-4CBB-BC06-8270D448281A}"/>
    <dgm:cxn modelId="{F195EF49-1742-490F-8AC7-73E142AA7B8B}" srcId="{2723C4BA-6D3C-4889-BD13-2D2C8DE67379}" destId="{1F60F6B2-8EA4-430C-97BE-61F4CCA096C8}" srcOrd="2" destOrd="0" parTransId="{12704185-261D-4122-9767-6B895B59805E}" sibTransId="{D0493605-07B0-4725-858D-D55A260B0683}"/>
    <dgm:cxn modelId="{F5BEFE4B-312D-43E1-BEBC-22D63B2400D1}" srcId="{2723C4BA-6D3C-4889-BD13-2D2C8DE67379}" destId="{0D6EDEB8-6302-4FD1-837F-670FBD6807DC}" srcOrd="5" destOrd="0" parTransId="{35BB54C3-9A74-4101-9777-A0D89C16C686}" sibTransId="{CACD911E-BE4B-49E4-97D7-158FB7217FB4}"/>
    <dgm:cxn modelId="{FA314A6C-E064-49AD-8AAC-9D72D08057EB}" type="presOf" srcId="{4ACD4433-DE05-4DCC-A7CA-33AABBEE9038}" destId="{78412FD5-4EF3-49BD-B160-FE7441DBA77A}" srcOrd="0" destOrd="7" presId="urn:microsoft.com/office/officeart/2005/8/layout/list1"/>
    <dgm:cxn modelId="{B9E9424E-3A3F-4432-84BE-DD0B64069172}" srcId="{2723C4BA-6D3C-4889-BD13-2D2C8DE67379}" destId="{29465B03-962F-4E6E-8D15-5D91CCE462D7}" srcOrd="0" destOrd="0" parTransId="{EFED43D4-1C00-4C94-8B57-55B490E87D05}" sibTransId="{A4D238A4-8170-4543-A905-19486DCCE5AB}"/>
    <dgm:cxn modelId="{CD7F5C76-112F-4C8C-8B00-F19AE4AE691D}" type="presOf" srcId="{ABC2F5D9-264C-4780-9181-B9B8F0E226B3}" destId="{78412FD5-4EF3-49BD-B160-FE7441DBA77A}" srcOrd="0" destOrd="5" presId="urn:microsoft.com/office/officeart/2005/8/layout/list1"/>
    <dgm:cxn modelId="{B74B0259-C283-4D97-A24F-E09C098270EB}" type="presOf" srcId="{1F60F6B2-8EA4-430C-97BE-61F4CCA096C8}" destId="{78412FD5-4EF3-49BD-B160-FE7441DBA77A}" srcOrd="0" destOrd="3" presId="urn:microsoft.com/office/officeart/2005/8/layout/list1"/>
    <dgm:cxn modelId="{58761E7A-2899-4139-8AD0-14494F216341}" type="presOf" srcId="{E57ED76F-B593-496F-AE36-9FE6D6CE0EB3}" destId="{78412FD5-4EF3-49BD-B160-FE7441DBA77A}" srcOrd="0" destOrd="10" presId="urn:microsoft.com/office/officeart/2005/8/layout/list1"/>
    <dgm:cxn modelId="{9F603E7E-0846-495A-AF95-10023504655E}" type="presOf" srcId="{7D938B1F-6D59-4E47-A61A-34136FD0CF05}" destId="{78412FD5-4EF3-49BD-B160-FE7441DBA77A}" srcOrd="0" destOrd="11" presId="urn:microsoft.com/office/officeart/2005/8/layout/list1"/>
    <dgm:cxn modelId="{5EC2508A-FFB2-431A-BFB7-17F2590297CF}" type="presOf" srcId="{3E90EBB8-FAC9-498E-B0D4-58985B36B5D3}" destId="{78412FD5-4EF3-49BD-B160-FE7441DBA77A}" srcOrd="0" destOrd="4" presId="urn:microsoft.com/office/officeart/2005/8/layout/list1"/>
    <dgm:cxn modelId="{BA87FB8C-6809-4A80-928C-D85CFB4C36F2}" srcId="{58FE0BE8-D6DE-461E-AB4D-4943CC402AF4}" destId="{2723C4BA-6D3C-4889-BD13-2D2C8DE67379}" srcOrd="0" destOrd="0" parTransId="{BFC1D240-FDD4-4640-B4A8-20F11D3DFF65}" sibTransId="{E1FFA20C-B6F0-445E-96CB-296756D36E5E}"/>
    <dgm:cxn modelId="{2B567691-F7F2-48CE-B9F9-849C0555DEA8}" type="presOf" srcId="{2723C4BA-6D3C-4889-BD13-2D2C8DE67379}" destId="{78412FD5-4EF3-49BD-B160-FE7441DBA77A}" srcOrd="0" destOrd="0" presId="urn:microsoft.com/office/officeart/2005/8/layout/list1"/>
    <dgm:cxn modelId="{512F97A2-9A5A-4106-A976-98E2EB24D609}" type="presOf" srcId="{678A6D7A-B0FE-4BFF-9719-FB128B831298}" destId="{78412FD5-4EF3-49BD-B160-FE7441DBA77A}" srcOrd="0" destOrd="8" presId="urn:microsoft.com/office/officeart/2005/8/layout/list1"/>
    <dgm:cxn modelId="{B764F0A2-51CE-4F0D-8111-396A4E3C903C}" type="presOf" srcId="{0D6EDEB8-6302-4FD1-837F-670FBD6807DC}" destId="{78412FD5-4EF3-49BD-B160-FE7441DBA77A}" srcOrd="0" destOrd="6" presId="urn:microsoft.com/office/officeart/2005/8/layout/list1"/>
    <dgm:cxn modelId="{022AEDA5-2FB5-4CB0-82C9-58151F3D4AE9}" type="presOf" srcId="{20ADE18D-AEB8-414D-9D0F-A97249755F29}" destId="{78412FD5-4EF3-49BD-B160-FE7441DBA77A}" srcOrd="0" destOrd="12" presId="urn:microsoft.com/office/officeart/2005/8/layout/list1"/>
    <dgm:cxn modelId="{363C23B4-E6AB-478D-8A58-7F897754D112}" type="presOf" srcId="{CE612D9B-504C-4783-A53C-6B18AD829D95}" destId="{B73CFCAB-714F-4F79-BC11-D90ECEE72B76}" srcOrd="1" destOrd="0" presId="urn:microsoft.com/office/officeart/2005/8/layout/list1"/>
    <dgm:cxn modelId="{4DEF7EC9-1AF5-4434-B274-A05F44D9311C}" srcId="{678A6D7A-B0FE-4BFF-9719-FB128B831298}" destId="{E57ED76F-B593-496F-AE36-9FE6D6CE0EB3}" srcOrd="1" destOrd="0" parTransId="{68DADF69-FD1A-489D-B1F6-49B19203DB1C}" sibTransId="{6F3C081C-9BA7-461C-BAA3-9098F7024398}"/>
    <dgm:cxn modelId="{DB7E9CCC-A191-4E3B-90BB-A18DF648E698}" srcId="{2723C4BA-6D3C-4889-BD13-2D2C8DE67379}" destId="{B790B844-87FE-4D20-8264-F9ABFE9A620D}" srcOrd="1" destOrd="0" parTransId="{262E6AAE-A56E-4536-8393-CB6F7DFD498F}" sibTransId="{15ECAE2C-A73C-4A2A-B1D2-35B78D004682}"/>
    <dgm:cxn modelId="{40C666F8-8748-4371-9847-1EE9B580FB52}" type="presOf" srcId="{B790B844-87FE-4D20-8264-F9ABFE9A620D}" destId="{78412FD5-4EF3-49BD-B160-FE7441DBA77A}" srcOrd="0" destOrd="2" presId="urn:microsoft.com/office/officeart/2005/8/layout/list1"/>
    <dgm:cxn modelId="{E1A38357-CF2E-49C1-B453-F46DC8BBFAEB}" type="presParOf" srcId="{3C154529-84F0-48AD-9B40-0E0114E0A929}" destId="{F679AB63-8DB5-4668-9A38-6A7818B02744}" srcOrd="0" destOrd="0" presId="urn:microsoft.com/office/officeart/2005/8/layout/list1"/>
    <dgm:cxn modelId="{4F6F091F-B7BA-4FDE-B87F-C6189C4BD83B}" type="presParOf" srcId="{F679AB63-8DB5-4668-9A38-6A7818B02744}" destId="{C12FD6CE-ED79-48B1-A7D8-9FE8CEAE1222}" srcOrd="0" destOrd="0" presId="urn:microsoft.com/office/officeart/2005/8/layout/list1"/>
    <dgm:cxn modelId="{6CC62125-6BA8-4F06-86D5-FEA9A8492505}" type="presParOf" srcId="{F679AB63-8DB5-4668-9A38-6A7818B02744}" destId="{B73CFCAB-714F-4F79-BC11-D90ECEE72B76}" srcOrd="1" destOrd="0" presId="urn:microsoft.com/office/officeart/2005/8/layout/list1"/>
    <dgm:cxn modelId="{4EAAF411-059D-43E4-8DBA-8A4FF122007E}" type="presParOf" srcId="{3C154529-84F0-48AD-9B40-0E0114E0A929}" destId="{940BB404-AF56-4A22-ACAE-184078225A33}" srcOrd="1" destOrd="0" presId="urn:microsoft.com/office/officeart/2005/8/layout/list1"/>
    <dgm:cxn modelId="{81E5C9CB-F7C8-4AAD-BFD6-DD2B3E90BA3B}" type="presParOf" srcId="{3C154529-84F0-48AD-9B40-0E0114E0A929}" destId="{9E3F4283-1961-4C86-8B94-322899ACA20B}" srcOrd="2" destOrd="0" presId="urn:microsoft.com/office/officeart/2005/8/layout/list1"/>
    <dgm:cxn modelId="{282D0F52-DEC3-4350-B954-3FF9A6899C10}" type="presParOf" srcId="{3C154529-84F0-48AD-9B40-0E0114E0A929}" destId="{2D3A8465-DA5A-4880-A0A1-C4112B9D128D}" srcOrd="3" destOrd="0" presId="urn:microsoft.com/office/officeart/2005/8/layout/list1"/>
    <dgm:cxn modelId="{A2D5ABE9-6734-4D58-B478-D9D7798C9607}" type="presParOf" srcId="{3C154529-84F0-48AD-9B40-0E0114E0A929}" destId="{5522E5C4-AE9C-4E73-BE15-24EF8CA11F71}" srcOrd="4" destOrd="0" presId="urn:microsoft.com/office/officeart/2005/8/layout/list1"/>
    <dgm:cxn modelId="{9AC4B2D0-5906-4856-91AE-735DB0610041}" type="presParOf" srcId="{5522E5C4-AE9C-4E73-BE15-24EF8CA11F71}" destId="{BDDA651D-FE87-420A-A1E4-3365B38B26B5}" srcOrd="0" destOrd="0" presId="urn:microsoft.com/office/officeart/2005/8/layout/list1"/>
    <dgm:cxn modelId="{5729703E-7340-4895-8F60-7DDF684B013D}" type="presParOf" srcId="{5522E5C4-AE9C-4E73-BE15-24EF8CA11F71}" destId="{CE59DD3A-C66F-4B38-8D6E-397C5E42584D}" srcOrd="1" destOrd="0" presId="urn:microsoft.com/office/officeart/2005/8/layout/list1"/>
    <dgm:cxn modelId="{5C23AFF9-05D4-44AC-BF12-ADE14B92703D}" type="presParOf" srcId="{3C154529-84F0-48AD-9B40-0E0114E0A929}" destId="{0A372503-E276-4AF7-9C93-FC87685C39D5}" srcOrd="5" destOrd="0" presId="urn:microsoft.com/office/officeart/2005/8/layout/list1"/>
    <dgm:cxn modelId="{049B5DEB-2C02-498E-A381-86A8D95F3F27}" type="presParOf" srcId="{3C154529-84F0-48AD-9B40-0E0114E0A929}" destId="{78412FD5-4EF3-49BD-B160-FE7441DBA77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4283-1961-4C86-8B94-322899ACA20B}">
      <dsp:nvSpPr>
        <dsp:cNvPr id="0" name=""/>
        <dsp:cNvSpPr/>
      </dsp:nvSpPr>
      <dsp:spPr>
        <a:xfrm>
          <a:off x="0" y="492397"/>
          <a:ext cx="1043661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CFCAB-714F-4F79-BC11-D90ECEE72B76}">
      <dsp:nvSpPr>
        <dsp:cNvPr id="0" name=""/>
        <dsp:cNvSpPr/>
      </dsp:nvSpPr>
      <dsp:spPr>
        <a:xfrm>
          <a:off x="521830" y="256237"/>
          <a:ext cx="7305629"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Destroy</a:t>
          </a:r>
          <a:r>
            <a:rPr lang="en-GB" sz="1600" b="1" kern="1200"/>
            <a:t> – </a:t>
          </a:r>
          <a:r>
            <a:rPr lang="en-GB" sz="1600" kern="1200"/>
            <a:t>nothing short of complete destruction suffices. Anything less is likely to be damage.</a:t>
          </a:r>
          <a:endParaRPr lang="en-US" sz="1600" kern="1200"/>
        </a:p>
      </dsp:txBody>
      <dsp:txXfrm>
        <a:off x="544887" y="279294"/>
        <a:ext cx="7259515" cy="426206"/>
      </dsp:txXfrm>
    </dsp:sp>
    <dsp:sp modelId="{78412FD5-4EF3-49BD-B160-FE7441DBA77A}">
      <dsp:nvSpPr>
        <dsp:cNvPr id="0" name=""/>
        <dsp:cNvSpPr/>
      </dsp:nvSpPr>
      <dsp:spPr>
        <a:xfrm>
          <a:off x="0" y="1218157"/>
          <a:ext cx="10436613" cy="3830400"/>
        </a:xfrm>
        <a:prstGeom prst="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9997" tIns="333248" rIns="809997" bIns="113792" numCol="1" spcCol="1270" anchor="t" anchorCtr="0">
          <a:noAutofit/>
        </a:bodyPr>
        <a:lstStyle/>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Physical damage:</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May depend on the nature of the property </a:t>
          </a:r>
          <a:r>
            <a:rPr lang="en-GB" sz="1600" b="1" kern="1200" dirty="0">
              <a:latin typeface="Arial" panose="020B0604020202020204" pitchFamily="34" charset="0"/>
              <a:cs typeface="Arial" panose="020B0604020202020204" pitchFamily="34" charset="0"/>
            </a:rPr>
            <a:t>(</a:t>
          </a:r>
          <a:r>
            <a:rPr lang="en-GB" sz="1600" b="1" kern="1200" dirty="0" err="1">
              <a:latin typeface="Arial" panose="020B0604020202020204" pitchFamily="34" charset="0"/>
              <a:cs typeface="Arial" panose="020B0604020202020204" pitchFamily="34" charset="0"/>
            </a:rPr>
            <a:t>Morphitis</a:t>
          </a:r>
          <a:r>
            <a:rPr lang="en-GB" sz="1600" b="1" kern="1200" dirty="0">
              <a:latin typeface="Arial" panose="020B0604020202020204" pitchFamily="34" charset="0"/>
              <a:cs typeface="Arial" panose="020B0604020202020204" pitchFamily="34" charset="0"/>
            </a:rPr>
            <a:t> v Salmon [1990])</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Need only be slight </a:t>
          </a:r>
          <a:r>
            <a:rPr lang="en-GB" sz="1600" b="1" kern="1200" dirty="0">
              <a:latin typeface="Arial" panose="020B0604020202020204" pitchFamily="34" charset="0"/>
              <a:cs typeface="Arial" panose="020B0604020202020204" pitchFamily="34" charset="0"/>
            </a:rPr>
            <a:t>(</a:t>
          </a:r>
          <a:r>
            <a:rPr lang="en-GB" sz="1600" b="1" kern="1200" dirty="0" err="1">
              <a:latin typeface="Arial" panose="020B0604020202020204" pitchFamily="34" charset="0"/>
              <a:cs typeface="Arial" panose="020B0604020202020204" pitchFamily="34" charset="0"/>
            </a:rPr>
            <a:t>Gayford</a:t>
          </a:r>
          <a:r>
            <a:rPr lang="en-GB" sz="1600" b="1" kern="1200" dirty="0">
              <a:latin typeface="Arial" panose="020B0604020202020204" pitchFamily="34" charset="0"/>
              <a:cs typeface="Arial" panose="020B0604020202020204" pitchFamily="34" charset="0"/>
            </a:rPr>
            <a:t> v </a:t>
          </a:r>
          <a:r>
            <a:rPr lang="en-GB" sz="1600" b="1" kern="1200" dirty="0" err="1">
              <a:latin typeface="Arial" panose="020B0604020202020204" pitchFamily="34" charset="0"/>
              <a:cs typeface="Arial" panose="020B0604020202020204" pitchFamily="34" charset="0"/>
            </a:rPr>
            <a:t>Chouler</a:t>
          </a:r>
          <a:r>
            <a:rPr lang="en-GB" sz="1600" b="1" kern="1200" dirty="0">
              <a:latin typeface="Arial" panose="020B0604020202020204" pitchFamily="34" charset="0"/>
              <a:cs typeface="Arial" panose="020B0604020202020204" pitchFamily="34" charset="0"/>
            </a:rPr>
            <a:t> [1898])</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Can be permanent or temporary </a:t>
          </a:r>
          <a:r>
            <a:rPr lang="en-GB" sz="1600" b="1" kern="1200" dirty="0">
              <a:latin typeface="Arial" panose="020B0604020202020204" pitchFamily="34" charset="0"/>
              <a:cs typeface="Arial" panose="020B0604020202020204" pitchFamily="34" charset="0"/>
            </a:rPr>
            <a:t>(Roe v </a:t>
          </a:r>
          <a:r>
            <a:rPr lang="en-GB" sz="1600" b="1" kern="1200" dirty="0" err="1">
              <a:latin typeface="Arial" panose="020B0604020202020204" pitchFamily="34" charset="0"/>
              <a:cs typeface="Arial" panose="020B0604020202020204" pitchFamily="34" charset="0"/>
            </a:rPr>
            <a:t>Kingerlee</a:t>
          </a:r>
          <a:r>
            <a:rPr lang="en-GB" sz="1600" b="1" kern="1200" dirty="0">
              <a:latin typeface="Arial" panose="020B0604020202020204" pitchFamily="34" charset="0"/>
              <a:cs typeface="Arial" panose="020B0604020202020204" pitchFamily="34" charset="0"/>
            </a:rPr>
            <a:t> [1986])</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Hardman and Another v Chief Constable of Avon and Somerset Constabulary [1986]</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A (a juvenile) [1978]</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Samuels v Stubbs [1972]</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err="1">
              <a:latin typeface="Arial" panose="020B0604020202020204" pitchFamily="34" charset="0"/>
              <a:cs typeface="Arial" panose="020B0604020202020204" pitchFamily="34" charset="0"/>
            </a:rPr>
            <a:t>Fiak</a:t>
          </a:r>
          <a:r>
            <a:rPr lang="en-GB" sz="1600" b="1" kern="1200" dirty="0">
              <a:latin typeface="Arial" panose="020B0604020202020204" pitchFamily="34" charset="0"/>
              <a:cs typeface="Arial" panose="020B0604020202020204" pitchFamily="34" charset="0"/>
            </a:rPr>
            <a:t> [2005]</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Rendered unfit for purpose:</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Must be interference with the property</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Lloyd v DPP [1992</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Value impaired:</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Property need not be rendered useless and may still be fit for its purpose </a:t>
          </a:r>
          <a:r>
            <a:rPr lang="en-GB" sz="1600" b="1" kern="1200" dirty="0">
              <a:latin typeface="Arial" panose="020B0604020202020204" pitchFamily="34" charset="0"/>
              <a:cs typeface="Arial" panose="020B0604020202020204" pitchFamily="34" charset="0"/>
            </a:rPr>
            <a:t>(Roper v Knott [1898])</a:t>
          </a:r>
          <a:endParaRPr lang="en-US" sz="1600" kern="1200" dirty="0">
            <a:latin typeface="Arial" panose="020B0604020202020204" pitchFamily="34" charset="0"/>
            <a:cs typeface="Arial" panose="020B0604020202020204" pitchFamily="34" charset="0"/>
          </a:endParaRPr>
        </a:p>
      </dsp:txBody>
      <dsp:txXfrm>
        <a:off x="0" y="1218157"/>
        <a:ext cx="10436613" cy="3830400"/>
      </dsp:txXfrm>
    </dsp:sp>
    <dsp:sp modelId="{CE59DD3A-C66F-4B38-8D6E-397C5E42584D}">
      <dsp:nvSpPr>
        <dsp:cNvPr id="0" name=""/>
        <dsp:cNvSpPr/>
      </dsp:nvSpPr>
      <dsp:spPr>
        <a:xfrm>
          <a:off x="521830" y="981997"/>
          <a:ext cx="7305629" cy="472320"/>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Damage</a:t>
          </a:r>
          <a:r>
            <a:rPr lang="en-GB" sz="1600" kern="1200"/>
            <a:t> – can be physical, may render property unfit for its purpose or reduce its value</a:t>
          </a:r>
          <a:endParaRPr lang="en-US" sz="1600" kern="1200"/>
        </a:p>
      </dsp:txBody>
      <dsp:txXfrm>
        <a:off x="544887" y="1005054"/>
        <a:ext cx="725951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579" cy="488298"/>
          </a:xfrm>
          <a:prstGeom prst="rect">
            <a:avLst/>
          </a:prstGeom>
        </p:spPr>
        <p:txBody>
          <a:bodyPr vert="horz" lIns="88807" tIns="44403" rIns="88807" bIns="44403" rtlCol="0"/>
          <a:lstStyle>
            <a:lvl1pPr algn="l">
              <a:defRPr sz="1200"/>
            </a:lvl1pPr>
          </a:lstStyle>
          <a:p>
            <a:endParaRPr lang="en-GB"/>
          </a:p>
        </p:txBody>
      </p:sp>
      <p:sp>
        <p:nvSpPr>
          <p:cNvPr id="3" name="Date Placeholder 2"/>
          <p:cNvSpPr>
            <a:spLocks noGrp="1"/>
          </p:cNvSpPr>
          <p:nvPr>
            <p:ph type="dt" idx="1"/>
          </p:nvPr>
        </p:nvSpPr>
        <p:spPr>
          <a:xfrm>
            <a:off x="3777971" y="0"/>
            <a:ext cx="2889579" cy="488298"/>
          </a:xfrm>
          <a:prstGeom prst="rect">
            <a:avLst/>
          </a:prstGeom>
        </p:spPr>
        <p:txBody>
          <a:bodyPr vert="horz" lIns="88807" tIns="44403" rIns="88807" bIns="44403" rtlCol="0"/>
          <a:lstStyle>
            <a:lvl1pPr algn="r">
              <a:defRPr sz="1200"/>
            </a:lvl1pPr>
          </a:lstStyle>
          <a:p>
            <a:fld id="{B02DD062-768D-488A-9A77-55B47F4A022D}" type="datetimeFigureOut">
              <a:rPr lang="en-GB" smtClean="0"/>
              <a:t>17/04/2024</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88807" tIns="44403" rIns="88807" bIns="44403" rtlCol="0" anchor="ctr"/>
          <a:lstStyle/>
          <a:p>
            <a:endParaRPr lang="en-GB"/>
          </a:p>
        </p:txBody>
      </p:sp>
      <p:sp>
        <p:nvSpPr>
          <p:cNvPr id="5" name="Notes Placeholder 4"/>
          <p:cNvSpPr>
            <a:spLocks noGrp="1"/>
          </p:cNvSpPr>
          <p:nvPr>
            <p:ph type="body" sz="quarter" idx="3"/>
          </p:nvPr>
        </p:nvSpPr>
        <p:spPr>
          <a:xfrm>
            <a:off x="667063" y="4694461"/>
            <a:ext cx="5334963" cy="3839940"/>
          </a:xfrm>
          <a:prstGeom prst="rect">
            <a:avLst/>
          </a:prstGeom>
        </p:spPr>
        <p:txBody>
          <a:bodyPr vert="horz" lIns="88807" tIns="44403" rIns="88807" bIns="444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5302"/>
            <a:ext cx="2889579" cy="488298"/>
          </a:xfrm>
          <a:prstGeom prst="rect">
            <a:avLst/>
          </a:prstGeom>
        </p:spPr>
        <p:txBody>
          <a:bodyPr vert="horz" lIns="88807" tIns="44403" rIns="88807" bIns="44403" rtlCol="0" anchor="b"/>
          <a:lstStyle>
            <a:lvl1pPr algn="l">
              <a:defRPr sz="1200"/>
            </a:lvl1pPr>
          </a:lstStyle>
          <a:p>
            <a:endParaRPr lang="en-GB"/>
          </a:p>
        </p:txBody>
      </p:sp>
      <p:sp>
        <p:nvSpPr>
          <p:cNvPr id="7" name="Slide Number Placeholder 6"/>
          <p:cNvSpPr>
            <a:spLocks noGrp="1"/>
          </p:cNvSpPr>
          <p:nvPr>
            <p:ph type="sldNum" sz="quarter" idx="5"/>
          </p:nvPr>
        </p:nvSpPr>
        <p:spPr>
          <a:xfrm>
            <a:off x="3777971" y="9265302"/>
            <a:ext cx="2889579" cy="488298"/>
          </a:xfrm>
          <a:prstGeom prst="rect">
            <a:avLst/>
          </a:prstGeom>
        </p:spPr>
        <p:txBody>
          <a:bodyPr vert="horz" lIns="88807" tIns="44403" rIns="88807" bIns="44403" rtlCol="0" anchor="b"/>
          <a:lstStyle>
            <a:lvl1pPr algn="r">
              <a:defRPr sz="1200"/>
            </a:lvl1pPr>
          </a:lstStyle>
          <a:p>
            <a:fld id="{822C4D0A-F94A-4C10-95CC-2DB2EC463302}" type="slidenum">
              <a:rPr lang="en-GB" smtClean="0"/>
              <a:t>‹#›</a:t>
            </a:fld>
            <a:endParaRPr lang="en-GB"/>
          </a:p>
        </p:txBody>
      </p:sp>
    </p:spTree>
    <p:extLst>
      <p:ext uri="{BB962C8B-B14F-4D97-AF65-F5344CB8AC3E}">
        <p14:creationId xmlns:p14="http://schemas.microsoft.com/office/powerpoint/2010/main" val="306920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ailii.org/uk/cases/UKHL/1986/6.html"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southwalesargus.co.uk/news/10420486.arsonists-jail-term-cut-appeal-dismissed/"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ipsaloquitur.com/criminal-law/criminal-damage-offences/"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ipsaloquitur.com/criminal-law/mens-rea/" TargetMode="External"/><Relationship Id="rId4" Type="http://schemas.openxmlformats.org/officeDocument/2006/relationships/hyperlink" Target="https://www.legislation.gov.uk/ukpga/1971/48#:~:text=(1)A%20person%20who%20without,be%20guilty%20of%20an%20offence.&amp;text=shall%20be%20guilty%20of%20an%20offence.,-(3)An%20offen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a:t>
            </a:fld>
            <a:endParaRPr lang="en-GB"/>
          </a:p>
        </p:txBody>
      </p:sp>
    </p:spTree>
    <p:extLst>
      <p:ext uri="{BB962C8B-B14F-4D97-AF65-F5344CB8AC3E}">
        <p14:creationId xmlns:p14="http://schemas.microsoft.com/office/powerpoint/2010/main" val="126233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Maximum imprisonment 10 years. </a:t>
            </a:r>
          </a:p>
        </p:txBody>
      </p:sp>
      <p:sp>
        <p:nvSpPr>
          <p:cNvPr id="4" name="Slide Number Placeholder 3"/>
          <p:cNvSpPr>
            <a:spLocks noGrp="1"/>
          </p:cNvSpPr>
          <p:nvPr>
            <p:ph type="sldNum" sz="quarter" idx="10"/>
          </p:nvPr>
        </p:nvSpPr>
        <p:spPr/>
        <p:txBody>
          <a:bodyPr/>
          <a:lstStyle/>
          <a:p>
            <a:fld id="{822C4D0A-F94A-4C10-95CC-2DB2EC463302}" type="slidenum">
              <a:rPr lang="en-GB" smtClean="0"/>
              <a:t>2</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3</a:t>
            </a:fld>
            <a:endParaRPr lang="en-GB"/>
          </a:p>
        </p:txBody>
      </p:sp>
    </p:spTree>
    <p:extLst>
      <p:ext uri="{BB962C8B-B14F-4D97-AF65-F5344CB8AC3E}">
        <p14:creationId xmlns:p14="http://schemas.microsoft.com/office/powerpoint/2010/main" val="1827406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a:t>
            </a:r>
            <a:r>
              <a:rPr lang="en-GB" baseline="0" dirty="0"/>
              <a:t> shows how criminal damage can take many forms, including licking a chicken, which is an example of criminal damage by reducing the value of the property</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4</a:t>
            </a:fld>
            <a:endParaRPr lang="en-GB"/>
          </a:p>
        </p:txBody>
      </p:sp>
    </p:spTree>
    <p:extLst>
      <p:ext uri="{BB962C8B-B14F-4D97-AF65-F5344CB8AC3E}">
        <p14:creationId xmlns:p14="http://schemas.microsoft.com/office/powerpoint/2010/main" val="3770574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Cresswell and Currie V DPP case of wild badgers trapped in traps put down by a government department were found not to be property as they had not been reduced into possession yet. </a:t>
            </a:r>
          </a:p>
          <a:p>
            <a:r>
              <a:rPr lang="en-GB" dirty="0"/>
              <a:t>The defendants stated that they had damaged to traps to release the badgers. This was found not to be a defence. </a:t>
            </a:r>
          </a:p>
        </p:txBody>
      </p:sp>
      <p:sp>
        <p:nvSpPr>
          <p:cNvPr id="4" name="Slide Number Placeholder 3"/>
          <p:cNvSpPr>
            <a:spLocks noGrp="1"/>
          </p:cNvSpPr>
          <p:nvPr>
            <p:ph type="sldNum" sz="quarter" idx="10"/>
          </p:nvPr>
        </p:nvSpPr>
        <p:spPr/>
        <p:txBody>
          <a:bodyPr/>
          <a:lstStyle/>
          <a:p>
            <a:fld id="{822C4D0A-F94A-4C10-95CC-2DB2EC463302}" type="slidenum">
              <a:rPr lang="en-GB" smtClean="0"/>
              <a:t>5</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Miller v </a:t>
            </a:r>
          </a:p>
          <a:p>
            <a:r>
              <a:rPr lang="en-GB" dirty="0"/>
              <a:t>It can also be as way of omission not a positive act. He stated with a cigarette but instead of trying to put the fire out he just moved to another room. </a:t>
            </a:r>
          </a:p>
        </p:txBody>
      </p:sp>
      <p:sp>
        <p:nvSpPr>
          <p:cNvPr id="4" name="Slide Number Placeholder 3"/>
          <p:cNvSpPr>
            <a:spLocks noGrp="1"/>
          </p:cNvSpPr>
          <p:nvPr>
            <p:ph type="sldNum" sz="quarter" idx="10"/>
          </p:nvPr>
        </p:nvSpPr>
        <p:spPr/>
        <p:txBody>
          <a:bodyPr/>
          <a:lstStyle/>
          <a:p>
            <a:fld id="{822C4D0A-F94A-4C10-95CC-2DB2EC463302}" type="slidenum">
              <a:rPr lang="en-GB" smtClean="0"/>
              <a:t>6</a:t>
            </a:fld>
            <a:endParaRPr lang="en-GB"/>
          </a:p>
        </p:txBody>
      </p:sp>
    </p:spTree>
    <p:extLst>
      <p:ext uri="{BB962C8B-B14F-4D97-AF65-F5344CB8AC3E}">
        <p14:creationId xmlns:p14="http://schemas.microsoft.com/office/powerpoint/2010/main" val="3044022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err="1"/>
              <a:t>Mortphgitis</a:t>
            </a:r>
            <a:r>
              <a:rPr lang="en-GB" baseline="0" dirty="0"/>
              <a:t> V Salmon 1990 – Scaffolding scratched is not damaged – due to the nature of the item. </a:t>
            </a:r>
          </a:p>
          <a:p>
            <a:r>
              <a:rPr lang="en-GB" baseline="0" dirty="0" err="1"/>
              <a:t>Gayford</a:t>
            </a:r>
            <a:r>
              <a:rPr lang="en-GB" baseline="0" dirty="0"/>
              <a:t> v </a:t>
            </a:r>
            <a:r>
              <a:rPr lang="en-GB" baseline="0" dirty="0" err="1"/>
              <a:t>Chouler</a:t>
            </a:r>
            <a:r>
              <a:rPr lang="en-GB" baseline="0" dirty="0"/>
              <a:t> – grass was trampled down. </a:t>
            </a:r>
          </a:p>
          <a:p>
            <a:r>
              <a:rPr lang="en-GB" baseline="0" dirty="0"/>
              <a:t>Roe V </a:t>
            </a:r>
            <a:r>
              <a:rPr lang="en-GB" baseline="0" dirty="0" err="1"/>
              <a:t>Kinerlee</a:t>
            </a:r>
            <a:r>
              <a:rPr lang="en-GB" baseline="0" dirty="0"/>
              <a:t> – Mud smeared from boots onto a cell wall. Damage can be temporary – Victim must have to have a loss expensive to resort property</a:t>
            </a:r>
          </a:p>
          <a:p>
            <a:r>
              <a:rPr lang="en-GB" baseline="0" dirty="0"/>
              <a:t>Hardman V cc Avon and Somerset – Payment drawings seen as damage- because the Local Authority needed to pay for removal</a:t>
            </a:r>
          </a:p>
          <a:p>
            <a:pPr lvl="0"/>
            <a:r>
              <a:rPr lang="en-GB" b="1" dirty="0"/>
              <a:t>A (a juvenile) [1978] – Defendant spat on a PC’S coat – not seen as damage because no need for dry cleaning. </a:t>
            </a:r>
            <a:endParaRPr lang="en-US" dirty="0"/>
          </a:p>
          <a:p>
            <a:pPr lvl="0"/>
            <a:r>
              <a:rPr lang="en-GB" b="1" dirty="0"/>
              <a:t>Samuels v Stubbs [1972] – Damage to a police cap which was stamped on</a:t>
            </a:r>
            <a:endParaRPr lang="en-US" dirty="0"/>
          </a:p>
          <a:p>
            <a:pPr lvl="0"/>
            <a:r>
              <a:rPr lang="en-GB" b="1" dirty="0" err="1"/>
              <a:t>Fiak</a:t>
            </a:r>
            <a:r>
              <a:rPr lang="en-GB" b="1" dirty="0"/>
              <a:t> [2005] – Flooding of a police cell </a:t>
            </a:r>
            <a:endParaRPr lang="en-US" dirty="0"/>
          </a:p>
          <a:p>
            <a:pPr lvl="0"/>
            <a:r>
              <a:rPr lang="en-GB" dirty="0"/>
              <a:t>Rendered unfit for purpose:   This can be permanent or temporary</a:t>
            </a:r>
            <a:endParaRPr lang="en-US" dirty="0"/>
          </a:p>
          <a:p>
            <a:pPr lvl="1"/>
            <a:r>
              <a:rPr lang="en-GB" dirty="0"/>
              <a:t>Must be interference with the property</a:t>
            </a:r>
            <a:endParaRPr lang="en-US" dirty="0"/>
          </a:p>
          <a:p>
            <a:pPr lvl="1"/>
            <a:r>
              <a:rPr lang="en-GB" dirty="0"/>
              <a:t>Lloyd v </a:t>
            </a:r>
            <a:r>
              <a:rPr lang="en-GB" dirty="0" err="1"/>
              <a:t>Dpp</a:t>
            </a:r>
            <a:r>
              <a:rPr lang="en-GB" dirty="0"/>
              <a:t> [1992] – Wheel clamp on car not seen as damage because it was not rendered unfit for purpose</a:t>
            </a:r>
            <a:endParaRPr lang="en-US" dirty="0"/>
          </a:p>
          <a:p>
            <a:pPr lvl="1"/>
            <a:r>
              <a:rPr lang="en-GB" dirty="0"/>
              <a:t>- </a:t>
            </a:r>
            <a:endParaRPr lang="en-US" dirty="0"/>
          </a:p>
          <a:p>
            <a:pPr lvl="0"/>
            <a:r>
              <a:rPr lang="en-GB" dirty="0"/>
              <a:t>Value impaired:</a:t>
            </a:r>
            <a:endParaRPr lang="en-US" dirty="0"/>
          </a:p>
          <a:p>
            <a:pPr lvl="1"/>
            <a:r>
              <a:rPr lang="en-GB" dirty="0"/>
              <a:t>Property need not be rendered useless and may still be fit for its purpose </a:t>
            </a:r>
            <a:r>
              <a:rPr lang="en-GB" b="1" dirty="0"/>
              <a:t>(Roper v Knott [1898])</a:t>
            </a:r>
            <a:endParaRPr lang="en-US" dirty="0"/>
          </a:p>
          <a:p>
            <a:endParaRPr lang="en-GB" baseline="0" dirty="0"/>
          </a:p>
        </p:txBody>
      </p:sp>
      <p:sp>
        <p:nvSpPr>
          <p:cNvPr id="4" name="Slide Number Placeholder 3"/>
          <p:cNvSpPr>
            <a:spLocks noGrp="1"/>
          </p:cNvSpPr>
          <p:nvPr>
            <p:ph type="sldNum" sz="quarter" idx="10"/>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517102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3620998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FF0000"/>
                </a:solidFill>
              </a:rPr>
              <a:t>Denton [1982 – Believed his </a:t>
            </a:r>
            <a:r>
              <a:rPr lang="en-GB" sz="1200" dirty="0" err="1">
                <a:solidFill>
                  <a:srgbClr val="FF0000"/>
                </a:solidFill>
              </a:rPr>
              <a:t>emplpyer</a:t>
            </a:r>
            <a:r>
              <a:rPr lang="en-GB" sz="1200" dirty="0">
                <a:solidFill>
                  <a:srgbClr val="FF0000"/>
                </a:solidFill>
              </a:rPr>
              <a:t> had consented to him damaging a mill in order to claim insurance</a:t>
            </a:r>
          </a:p>
          <a:p>
            <a:endParaRPr lang="en-GB" sz="1200"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err="1">
                <a:solidFill>
                  <a:srgbClr val="FF0000"/>
                </a:solidFill>
              </a:rPr>
              <a:t>Jaggard</a:t>
            </a:r>
            <a:r>
              <a:rPr lang="en-GB" sz="1200" b="1" dirty="0">
                <a:solidFill>
                  <a:srgbClr val="FF0000"/>
                </a:solidFill>
              </a:rPr>
              <a:t> v Dickinson [1980]</a:t>
            </a:r>
            <a:endParaRPr lang="en-GB" sz="1200" dirty="0">
              <a:solidFill>
                <a:srgbClr val="FF0000"/>
              </a:solidFill>
            </a:endParaRPr>
          </a:p>
          <a:p>
            <a:r>
              <a:rPr lang="en-GB" dirty="0"/>
              <a:t>Defendant was drunk and broke into a house she believed belonged to her friend – she believed her friend would have consented to her breaking in – rare example of drunkenness being highlighted as a defence</a:t>
            </a:r>
          </a:p>
        </p:txBody>
      </p:sp>
      <p:sp>
        <p:nvSpPr>
          <p:cNvPr id="4" name="Slide Number Placeholder 3"/>
          <p:cNvSpPr>
            <a:spLocks noGrp="1"/>
          </p:cNvSpPr>
          <p:nvPr>
            <p:ph type="sldNum" sz="quarter" idx="10"/>
          </p:nvPr>
        </p:nvSpPr>
        <p:spPr/>
        <p:txBody>
          <a:bodyPr/>
          <a:lstStyle/>
          <a:p>
            <a:fld id="{822C4D0A-F94A-4C10-95CC-2DB2EC463302}" type="slidenum">
              <a:rPr lang="en-GB" smtClean="0"/>
              <a:t>9</a:t>
            </a:fld>
            <a:endParaRPr lang="en-GB"/>
          </a:p>
        </p:txBody>
      </p:sp>
    </p:spTree>
    <p:extLst>
      <p:ext uri="{BB962C8B-B14F-4D97-AF65-F5344CB8AC3E}">
        <p14:creationId xmlns:p14="http://schemas.microsoft.com/office/powerpoint/2010/main" val="3965424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B0F0"/>
                </a:solidFill>
              </a:rPr>
              <a:t>Chamberlain v Lindon [1998] -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B0F0"/>
                </a:solidFill>
              </a:rPr>
              <a:t>Hill; Hall [1989], Kelleher [2003]</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B0F0"/>
                </a:solidFill>
              </a:rPr>
              <a:t>Hunt [1977], Hill; Hall [1989]</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B0F0"/>
                </a:solidFill>
              </a:rPr>
              <a:t>Cresswell v DPP; Currie v DPP [2006]</a:t>
            </a:r>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10</a:t>
            </a:fld>
            <a:endParaRPr lang="en-GB"/>
          </a:p>
        </p:txBody>
      </p:sp>
    </p:spTree>
    <p:extLst>
      <p:ext uri="{BB962C8B-B14F-4D97-AF65-F5344CB8AC3E}">
        <p14:creationId xmlns:p14="http://schemas.microsoft.com/office/powerpoint/2010/main" val="2755626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11</a:t>
            </a:fld>
            <a:endParaRPr lang="en-GB"/>
          </a:p>
        </p:txBody>
      </p:sp>
    </p:spTree>
    <p:extLst>
      <p:ext uri="{BB962C8B-B14F-4D97-AF65-F5344CB8AC3E}">
        <p14:creationId xmlns:p14="http://schemas.microsoft.com/office/powerpoint/2010/main" val="16669465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12</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13</a:t>
            </a:fld>
            <a:endParaRPr lang="en-GB"/>
          </a:p>
        </p:txBody>
      </p:sp>
    </p:spTree>
    <p:extLst>
      <p:ext uri="{BB962C8B-B14F-4D97-AF65-F5344CB8AC3E}">
        <p14:creationId xmlns:p14="http://schemas.microsoft.com/office/powerpoint/2010/main" val="1637005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342900" lvl="1" indent="-342900">
              <a:lnSpc>
                <a:spcPct val="90000"/>
              </a:lnSpc>
            </a:pPr>
            <a:r>
              <a:rPr lang="en-GB" b="1" u="sng" dirty="0"/>
              <a:t>The elements of the offence</a:t>
            </a:r>
            <a:r>
              <a:rPr lang="en-GB" dirty="0"/>
              <a:t>:</a:t>
            </a:r>
          </a:p>
          <a:p>
            <a:pPr marL="742950" lvl="2" indent="-342900">
              <a:lnSpc>
                <a:spcPct val="90000"/>
              </a:lnSpc>
            </a:pPr>
            <a:r>
              <a:rPr lang="en-GB" sz="1600" dirty="0"/>
              <a:t>Without lawful excuse</a:t>
            </a:r>
          </a:p>
          <a:p>
            <a:pPr marL="742950" lvl="2" indent="-342900">
              <a:lnSpc>
                <a:spcPct val="90000"/>
              </a:lnSpc>
            </a:pPr>
            <a:r>
              <a:rPr lang="en-GB" sz="1600" dirty="0"/>
              <a:t>D destroys or damages</a:t>
            </a:r>
          </a:p>
          <a:p>
            <a:pPr marL="742950" lvl="2" indent="-342900">
              <a:lnSpc>
                <a:spcPct val="90000"/>
              </a:lnSpc>
            </a:pPr>
            <a:r>
              <a:rPr lang="en-GB" sz="1600" dirty="0"/>
              <a:t>Property</a:t>
            </a:r>
          </a:p>
          <a:p>
            <a:pPr marL="742950" lvl="2" indent="-342900">
              <a:lnSpc>
                <a:spcPct val="90000"/>
              </a:lnSpc>
            </a:pPr>
            <a:r>
              <a:rPr lang="en-GB" sz="1600" dirty="0"/>
              <a:t>Belonging to himself or another</a:t>
            </a:r>
          </a:p>
          <a:p>
            <a:pPr marL="742950" lvl="2" indent="-342900">
              <a:lnSpc>
                <a:spcPct val="90000"/>
              </a:lnSpc>
            </a:pPr>
            <a:r>
              <a:rPr lang="en-GB" sz="1600" dirty="0"/>
              <a:t>Where D intends or is reckless as to destroying or damaging the property</a:t>
            </a:r>
          </a:p>
          <a:p>
            <a:pPr marL="742950" lvl="2" indent="-342900">
              <a:lnSpc>
                <a:spcPct val="90000"/>
              </a:lnSpc>
            </a:pPr>
            <a:r>
              <a:rPr lang="en-GB" sz="1600" dirty="0"/>
              <a:t>And where D intends by the destruction or damage to endanger the life of another, or is reckless to this</a:t>
            </a:r>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14</a:t>
            </a:fld>
            <a:endParaRPr lang="en-GB"/>
          </a:p>
        </p:txBody>
      </p:sp>
    </p:spTree>
    <p:extLst>
      <p:ext uri="{BB962C8B-B14F-4D97-AF65-F5344CB8AC3E}">
        <p14:creationId xmlns:p14="http://schemas.microsoft.com/office/powerpoint/2010/main" val="33429057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Steer 1988</a:t>
            </a:r>
          </a:p>
          <a:p>
            <a:endParaRPr lang="en-GB" dirty="0"/>
          </a:p>
          <a:p>
            <a:r>
              <a:rPr lang="en-GB" b="0" i="0" dirty="0">
                <a:solidFill>
                  <a:srgbClr val="212529"/>
                </a:solidFill>
                <a:effectLst/>
                <a:highlight>
                  <a:srgbClr val="FFFFFF"/>
                </a:highlight>
                <a:latin typeface="-apple-system"/>
              </a:rPr>
              <a:t>Steer went to his business partner’s property rang the doorbell and after no answer, fired a rifle at the bedroom and sitting room windows and the door, following a disagreement between the two of them. No injury was caused. Following this, Steer was charged with damaging property with intent and being reckless to injury of life under the </a:t>
            </a:r>
            <a:r>
              <a:rPr lang="en-GB" b="1" i="0" dirty="0">
                <a:solidFill>
                  <a:srgbClr val="212529"/>
                </a:solidFill>
                <a:effectLst/>
                <a:highlight>
                  <a:srgbClr val="FFFFFF"/>
                </a:highlight>
                <a:latin typeface="-apple-system"/>
              </a:rPr>
              <a:t>Criminal Damage Act 1971, section 1</a:t>
            </a:r>
            <a:r>
              <a:rPr lang="en-GB" b="0" i="0" dirty="0">
                <a:solidFill>
                  <a:srgbClr val="212529"/>
                </a:solidFill>
                <a:effectLst/>
                <a:highlight>
                  <a:srgbClr val="FFFFFF"/>
                </a:highlight>
                <a:latin typeface="-apple-system"/>
              </a:rPr>
              <a:t>. Initially, Steer claimed that there was no case to answer which was initially rejected before he pleaded guilty and appealed against the conviction to the Court of Appeal which upheld his appeal. The Crown appealed this.</a:t>
            </a:r>
          </a:p>
          <a:p>
            <a:endParaRPr lang="en-GB" b="0" i="0" dirty="0">
              <a:solidFill>
                <a:srgbClr val="212529"/>
              </a:solidFill>
              <a:effectLst/>
              <a:highlight>
                <a:srgbClr val="FFFFFF"/>
              </a:highlight>
              <a:latin typeface="-apple-system"/>
            </a:endParaRPr>
          </a:p>
          <a:p>
            <a:pPr algn="l"/>
            <a:r>
              <a:rPr lang="en-GB" b="0" i="0" dirty="0">
                <a:solidFill>
                  <a:srgbClr val="212529"/>
                </a:solidFill>
                <a:effectLst/>
                <a:highlight>
                  <a:srgbClr val="FFFFFF"/>
                </a:highlight>
                <a:latin typeface="-apple-system"/>
              </a:rPr>
              <a:t>The Crown’s appeal was dismissed and Steer’s conviction was quashed. The recklessness or intention specified by the </a:t>
            </a:r>
            <a:r>
              <a:rPr lang="en-GB" b="1" i="0" dirty="0">
                <a:solidFill>
                  <a:srgbClr val="212529"/>
                </a:solidFill>
                <a:effectLst/>
                <a:highlight>
                  <a:srgbClr val="FFFFFF"/>
                </a:highlight>
                <a:latin typeface="-apple-system"/>
              </a:rPr>
              <a:t>Criminal Damage Act 1971 section 1 (2)</a:t>
            </a:r>
            <a:r>
              <a:rPr lang="en-GB" b="0" i="0" dirty="0">
                <a:solidFill>
                  <a:srgbClr val="212529"/>
                </a:solidFill>
                <a:effectLst/>
                <a:highlight>
                  <a:srgbClr val="FFFFFF"/>
                </a:highlight>
                <a:latin typeface="-apple-system"/>
              </a:rPr>
              <a:t> was intended to cover danger to life caused by property damage, not the dangers that could be caused by the method the damage was inflicted (i.e. the rifle). The prosecution were required to prove that the danger to life was caused by the danger to the property which in this case, it was not.  It was also noted that a person who has in his possession, a firearm commits a distinct offence under the </a:t>
            </a:r>
            <a:r>
              <a:rPr lang="en-GB" b="1" i="0" dirty="0">
                <a:solidFill>
                  <a:srgbClr val="212529"/>
                </a:solidFill>
                <a:effectLst/>
                <a:highlight>
                  <a:srgbClr val="FFFFFF"/>
                </a:highlight>
                <a:latin typeface="-apple-system"/>
              </a:rPr>
              <a:t>Firearms Act 1968 section 16</a:t>
            </a:r>
            <a:r>
              <a:rPr lang="en-GB" b="0" i="0" dirty="0">
                <a:solidFill>
                  <a:srgbClr val="212529"/>
                </a:solidFill>
                <a:effectLst/>
                <a:highlight>
                  <a:srgbClr val="FFFFFF"/>
                </a:highlight>
                <a:latin typeface="-apple-system"/>
              </a:rPr>
              <a:t>.</a:t>
            </a:r>
          </a:p>
          <a:p>
            <a:endParaRPr lang="en-GB" dirty="0"/>
          </a:p>
          <a:p>
            <a:r>
              <a:rPr lang="en-GB" b="0" i="0" dirty="0">
                <a:solidFill>
                  <a:srgbClr val="444444"/>
                </a:solidFill>
                <a:effectLst/>
                <a:highlight>
                  <a:srgbClr val="FFFFFF"/>
                </a:highlight>
                <a:latin typeface="Lato" panose="020F0502020204030203" pitchFamily="34" charset="0"/>
              </a:rPr>
              <a:t>Prosecutors will need to consider carefully how the life of another was endangered. </a:t>
            </a:r>
            <a:r>
              <a:rPr lang="en-GB" b="0" i="1" u="none" strike="noStrike">
                <a:solidFill>
                  <a:srgbClr val="005DAA"/>
                </a:solidFill>
                <a:effectLst/>
                <a:highlight>
                  <a:srgbClr val="FFFFFF"/>
                </a:highlight>
                <a:latin typeface="Lato" panose="020F0502020204030203" pitchFamily="34" charset="0"/>
                <a:hlinkClick r:id="rId3"/>
              </a:rPr>
              <a:t>R v Steer</a:t>
            </a:r>
            <a:r>
              <a:rPr lang="en-GB" b="0" i="0" u="none" strike="noStrike">
                <a:solidFill>
                  <a:srgbClr val="005DAA"/>
                </a:solidFill>
                <a:effectLst/>
                <a:highlight>
                  <a:srgbClr val="FFFFFF"/>
                </a:highlight>
                <a:latin typeface="Lato" panose="020F0502020204030203" pitchFamily="34" charset="0"/>
                <a:hlinkClick r:id="rId3"/>
              </a:rPr>
              <a:t> [1988] AC 111</a:t>
            </a:r>
            <a:r>
              <a:rPr lang="en-GB" b="0" i="0">
                <a:solidFill>
                  <a:srgbClr val="444444"/>
                </a:solidFill>
                <a:effectLst/>
                <a:highlight>
                  <a:srgbClr val="FFFFFF"/>
                </a:highlight>
                <a:latin typeface="Lato" panose="020F0502020204030203" pitchFamily="34" charset="0"/>
              </a:rPr>
              <a:t> held that for an offence under Section 1(2) of the Act the prosecution had to prove that the danger to life resulted from the actual destruction of or damage to property.</a:t>
            </a:r>
            <a:endParaRPr lang="en-GB" dirty="0"/>
          </a:p>
          <a:p>
            <a:endParaRPr lang="en-GB" dirty="0"/>
          </a:p>
          <a:p>
            <a:r>
              <a:rPr lang="en-GB" dirty="0">
                <a:hlinkClick r:id="rId4"/>
              </a:rPr>
              <a:t>Arsonist’s jail term cut appeal dismissed | South Wales Argus</a:t>
            </a:r>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15</a:t>
            </a:fld>
            <a:endParaRPr lang="en-GB"/>
          </a:p>
        </p:txBody>
      </p:sp>
    </p:spTree>
    <p:extLst>
      <p:ext uri="{BB962C8B-B14F-4D97-AF65-F5344CB8AC3E}">
        <p14:creationId xmlns:p14="http://schemas.microsoft.com/office/powerpoint/2010/main" val="995937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16</a:t>
            </a:fld>
            <a:endParaRPr lang="en-GB"/>
          </a:p>
        </p:txBody>
      </p:sp>
    </p:spTree>
    <p:extLst>
      <p:ext uri="{BB962C8B-B14F-4D97-AF65-F5344CB8AC3E}">
        <p14:creationId xmlns:p14="http://schemas.microsoft.com/office/powerpoint/2010/main" val="4096715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17</a:t>
            </a:fld>
            <a:endParaRPr lang="en-GB"/>
          </a:p>
        </p:txBody>
      </p:sp>
    </p:spTree>
    <p:extLst>
      <p:ext uri="{BB962C8B-B14F-4D97-AF65-F5344CB8AC3E}">
        <p14:creationId xmlns:p14="http://schemas.microsoft.com/office/powerpoint/2010/main" val="2748509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solidFill>
                  <a:srgbClr val="003975"/>
                </a:solidFill>
                <a:effectLst/>
                <a:latin typeface="LinLibertine"/>
                <a:ea typeface="Times New Roman" panose="02020603050405020304" pitchFamily="18" charset="0"/>
                <a:cs typeface="Times New Roman" panose="02020603050405020304" pitchFamily="18" charset="0"/>
              </a:rPr>
              <a:t>12.3 Arson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000000"/>
                </a:solidFill>
                <a:effectLst/>
                <a:latin typeface="LinLibertine"/>
                <a:ea typeface="Times New Roman" panose="02020603050405020304" pitchFamily="18" charset="0"/>
                <a:cs typeface="Times New Roman" panose="02020603050405020304" pitchFamily="18" charset="0"/>
              </a:rPr>
              <a:t>Under s 1(3) Criminal Damage Act 1971, where an offence of either simple or aggravated criminal damage is committed by destroying or damaging property by fire, the defendant will be charged with arson. The maximum penalty for arson is life imprisonment.</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000000"/>
                </a:solidFill>
                <a:effectLst/>
                <a:latin typeface="LinLibertine"/>
                <a:ea typeface="Times New Roman" panose="02020603050405020304" pitchFamily="18" charset="0"/>
                <a:cs typeface="Times New Roman" panose="02020603050405020304" pitchFamily="18" charset="0"/>
              </a:rPr>
              <a:t>For simple arson, the prosecution must prove D destroyed or damaged another’s property by fire, intending or being reckless as to that destruction or damage. Where aggravated arson is charged, then it is additionally necessary for the prosecution to prove the defendant intended or was reckless as to whether life would be endangered by the damage or destruction by fire.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solidFill>
                  <a:srgbClr val="000000"/>
                </a:solidFill>
                <a:effectLst/>
                <a:latin typeface="LinLibertine"/>
                <a:ea typeface="Times New Roman" panose="02020603050405020304" pitchFamily="18" charset="0"/>
                <a:cs typeface="Times New Roman" panose="02020603050405020304" pitchFamily="18" charset="0"/>
              </a:rPr>
              <a:t>In </a:t>
            </a:r>
            <a:r>
              <a:rPr lang="en-GB" sz="1800" i="1" dirty="0">
                <a:solidFill>
                  <a:srgbClr val="000000"/>
                </a:solidFill>
                <a:effectLst/>
                <a:latin typeface="LinLibertine"/>
                <a:ea typeface="Times New Roman" panose="02020603050405020304" pitchFamily="18" charset="0"/>
                <a:cs typeface="Times New Roman" panose="02020603050405020304" pitchFamily="18" charset="0"/>
              </a:rPr>
              <a:t>Miller</a:t>
            </a:r>
            <a:r>
              <a:rPr lang="en-GB" sz="1800" dirty="0">
                <a:solidFill>
                  <a:srgbClr val="000000"/>
                </a:solidFill>
                <a:effectLst/>
                <a:latin typeface="LinLibertine"/>
                <a:ea typeface="Times New Roman" panose="02020603050405020304" pitchFamily="18" charset="0"/>
                <a:cs typeface="Times New Roman" panose="02020603050405020304" pitchFamily="18" charset="0"/>
              </a:rPr>
              <a:t> [1983] 2 AC 161; [1983] 2 WLR 539, the House of Lords held that arson could be committed by an omission. The defendant had created a dangerous situation by accidentally starting a fire, then failed </a:t>
            </a: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18</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19</a:t>
            </a:fld>
            <a:endParaRPr lang="en-GB"/>
          </a:p>
        </p:txBody>
      </p:sp>
    </p:spTree>
    <p:extLst>
      <p:ext uri="{BB962C8B-B14F-4D97-AF65-F5344CB8AC3E}">
        <p14:creationId xmlns:p14="http://schemas.microsoft.com/office/powerpoint/2010/main" val="34519618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Ankerson</a:t>
            </a:r>
            <a:r>
              <a:rPr lang="en-GB" dirty="0"/>
              <a:t> 2015</a:t>
            </a:r>
          </a:p>
          <a:p>
            <a:endParaRPr lang="en-GB" dirty="0"/>
          </a:p>
          <a:p>
            <a:pPr algn="l" fontAlgn="base"/>
            <a:r>
              <a:rPr lang="en-GB" b="0" i="0" dirty="0">
                <a:solidFill>
                  <a:srgbClr val="1A1A1A"/>
                </a:solidFill>
                <a:effectLst/>
                <a:highlight>
                  <a:srgbClr val="FFFFFF"/>
                </a:highlight>
                <a:latin typeface="Noticia Text"/>
              </a:rPr>
              <a:t>The defendant’s relationship with his wife had broken down, and he had no contact with his children. He asked to speak to a social worker. During the interview threatened to burn down his wife’s house, regardless of who was inside, and then set himself on fire. The social worker contacted the police.</a:t>
            </a:r>
          </a:p>
          <a:p>
            <a:pPr algn="l" fontAlgn="base"/>
            <a:r>
              <a:rPr lang="en-GB" b="0" i="0" dirty="0">
                <a:solidFill>
                  <a:srgbClr val="1A1A1A"/>
                </a:solidFill>
                <a:effectLst/>
                <a:highlight>
                  <a:srgbClr val="FFFFFF"/>
                </a:highlight>
                <a:latin typeface="Noticia Text"/>
              </a:rPr>
              <a:t>The defendant was charged with threatening to </a:t>
            </a:r>
            <a:r>
              <a:rPr lang="en-GB" b="0" i="0" u="sng" dirty="0">
                <a:solidFill>
                  <a:srgbClr val="000000"/>
                </a:solidFill>
                <a:effectLst/>
                <a:highlight>
                  <a:srgbClr val="FFFFFF"/>
                </a:highlight>
                <a:latin typeface="Noticia Text"/>
                <a:hlinkClick r:id="rId3"/>
              </a:rPr>
              <a:t>destroy or damage property</a:t>
            </a:r>
            <a:r>
              <a:rPr lang="en-GB" b="0" i="0" dirty="0">
                <a:solidFill>
                  <a:srgbClr val="1A1A1A"/>
                </a:solidFill>
                <a:effectLst/>
                <a:highlight>
                  <a:srgbClr val="FFFFFF"/>
                </a:highlight>
                <a:latin typeface="Noticia Text"/>
              </a:rPr>
              <a:t> in a way which makes another ‘fear’ the threat will be carried out, contrary to s.2A of the </a:t>
            </a:r>
            <a:r>
              <a:rPr lang="en-GB" b="0" i="0" u="sng" dirty="0">
                <a:solidFill>
                  <a:srgbClr val="000000"/>
                </a:solidFill>
                <a:effectLst/>
                <a:highlight>
                  <a:srgbClr val="FFFFFF"/>
                </a:highlight>
                <a:latin typeface="Noticia Text"/>
                <a:hlinkClick r:id="rId4"/>
              </a:rPr>
              <a:t>Criminal Justice Act 1971</a:t>
            </a:r>
            <a:r>
              <a:rPr lang="en-GB" b="0" i="0" dirty="0">
                <a:solidFill>
                  <a:srgbClr val="1A1A1A"/>
                </a:solidFill>
                <a:effectLst/>
                <a:highlight>
                  <a:srgbClr val="FFFFFF"/>
                </a:highlight>
                <a:latin typeface="Noticia Text"/>
              </a:rPr>
              <a:t>. He denied that he threatened to burn down the house. He also claimed that he did not intend the social worker to fear that he would burn down the house. The jury convicted him.</a:t>
            </a:r>
          </a:p>
          <a:p>
            <a:pPr algn="l" fontAlgn="base"/>
            <a:r>
              <a:rPr lang="en-GB" b="0" i="0" dirty="0">
                <a:solidFill>
                  <a:srgbClr val="1A1A1A"/>
                </a:solidFill>
                <a:effectLst/>
                <a:highlight>
                  <a:srgbClr val="FFFFFF"/>
                </a:highlight>
                <a:latin typeface="Noticia Text"/>
              </a:rPr>
              <a:t>On appeal, the defendant argued that the judge misdirected the jury on the meaning of ‘</a:t>
            </a:r>
            <a:r>
              <a:rPr lang="en-GB" b="0" i="0" u="sng" dirty="0">
                <a:solidFill>
                  <a:srgbClr val="000000"/>
                </a:solidFill>
                <a:effectLst/>
                <a:highlight>
                  <a:srgbClr val="FFFFFF"/>
                </a:highlight>
                <a:latin typeface="Noticia Text"/>
                <a:hlinkClick r:id="rId5"/>
              </a:rPr>
              <a:t>intention</a:t>
            </a:r>
            <a:r>
              <a:rPr lang="en-GB" b="0" i="0" dirty="0">
                <a:solidFill>
                  <a:srgbClr val="1A1A1A"/>
                </a:solidFill>
                <a:effectLst/>
                <a:highlight>
                  <a:srgbClr val="FFFFFF"/>
                </a:highlight>
                <a:latin typeface="Noticia Text"/>
              </a:rPr>
              <a:t> to cause another to fear the threat would be carried out’. The judge alternated between saying the jury must believe the defendant intended the social worker to fear the threat ‘would’ be carried out, and ‘might’ be carried out. The latter, the defendant argued, was insufficient to establish the </a:t>
            </a:r>
            <a:r>
              <a:rPr lang="en-GB" b="0" i="1" u="sng" dirty="0" err="1">
                <a:solidFill>
                  <a:srgbClr val="000000"/>
                </a:solidFill>
                <a:effectLst/>
                <a:highlight>
                  <a:srgbClr val="FFFFFF"/>
                </a:highlight>
                <a:latin typeface="Noticia Text"/>
                <a:hlinkClick r:id="rId5"/>
              </a:rPr>
              <a:t>mens</a:t>
            </a:r>
            <a:r>
              <a:rPr lang="en-GB" b="0" i="1" u="sng" dirty="0">
                <a:solidFill>
                  <a:srgbClr val="000000"/>
                </a:solidFill>
                <a:effectLst/>
                <a:highlight>
                  <a:srgbClr val="FFFFFF"/>
                </a:highlight>
                <a:latin typeface="Noticia Text"/>
                <a:hlinkClick r:id="rId5"/>
              </a:rPr>
              <a:t> rea</a:t>
            </a:r>
            <a:r>
              <a:rPr lang="en-GB" b="0" i="1" dirty="0">
                <a:solidFill>
                  <a:srgbClr val="1A1A1A"/>
                </a:solidFill>
                <a:effectLst/>
                <a:highlight>
                  <a:srgbClr val="FFFFFF"/>
                </a:highlight>
                <a:latin typeface="Noticia Text"/>
              </a:rPr>
              <a:t> </a:t>
            </a:r>
            <a:r>
              <a:rPr lang="en-GB" b="0" i="0" dirty="0">
                <a:solidFill>
                  <a:srgbClr val="1A1A1A"/>
                </a:solidFill>
                <a:effectLst/>
                <a:highlight>
                  <a:srgbClr val="FFFFFF"/>
                </a:highlight>
                <a:latin typeface="Noticia Text"/>
              </a:rPr>
              <a:t>of the offence.</a:t>
            </a:r>
          </a:p>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21</a:t>
            </a:fld>
            <a:endParaRPr lang="en-GB"/>
          </a:p>
        </p:txBody>
      </p:sp>
    </p:spTree>
    <p:extLst>
      <p:ext uri="{BB962C8B-B14F-4D97-AF65-F5344CB8AC3E}">
        <p14:creationId xmlns:p14="http://schemas.microsoft.com/office/powerpoint/2010/main" val="1352015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66389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83714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12601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E0C306-5D97-470E-A813-A52790DEBB86}"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934705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E0C306-5D97-470E-A813-A52790DEBB86}" type="datetimeFigureOut">
              <a:rPr lang="en-GB" smtClean="0"/>
              <a:t>17/04/2024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98010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E0C306-5D97-470E-A813-A52790DEBB86}" type="datetimeFigureOut">
              <a:rPr lang="en-GB" smtClean="0"/>
              <a:t>17/04/2024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276316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C306-5D97-470E-A813-A52790DEBB86}" type="datetimeFigureOut">
              <a:rPr lang="en-GB" smtClean="0"/>
              <a:t>17/04/2024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72031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E0C306-5D97-470E-A813-A52790DEBB86}"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52600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
        <p:nvSpPr>
          <p:cNvPr id="5" name="Date Placeholder 4"/>
          <p:cNvSpPr>
            <a:spLocks noGrp="1"/>
          </p:cNvSpPr>
          <p:nvPr>
            <p:ph type="dt" sz="half" idx="10"/>
          </p:nvPr>
        </p:nvSpPr>
        <p:spPr/>
        <p:txBody>
          <a:bodyPr/>
          <a:lstStyle/>
          <a:p>
            <a:fld id="{69E0C306-5D97-470E-A813-A52790DEBB86}" type="datetimeFigureOut">
              <a:rPr lang="en-GB" smtClean="0"/>
              <a:t>17/04/2024</a:t>
            </a:fld>
            <a:endParaRPr lang="en-GB"/>
          </a:p>
        </p:txBody>
      </p:sp>
    </p:spTree>
    <p:extLst>
      <p:ext uri="{BB962C8B-B14F-4D97-AF65-F5344CB8AC3E}">
        <p14:creationId xmlns:p14="http://schemas.microsoft.com/office/powerpoint/2010/main" val="114929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65730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4357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875188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2492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459824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151875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00874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E0C306-5D97-470E-A813-A52790DEBB86}" type="datetimeFigureOut">
              <a:rPr lang="en-GB" smtClean="0"/>
              <a:t>17/04/2024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9A4F81-843B-4AAB-BE3F-A957BFD6E674}" type="slidenum">
              <a:rPr lang="en-GB" smtClean="0"/>
              <a:t>‹#›</a:t>
            </a:fld>
            <a:endParaRPr lang="en-GB"/>
          </a:p>
        </p:txBody>
      </p:sp>
    </p:spTree>
    <p:extLst>
      <p:ext uri="{BB962C8B-B14F-4D97-AF65-F5344CB8AC3E}">
        <p14:creationId xmlns:p14="http://schemas.microsoft.com/office/powerpoint/2010/main" val="25194386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4TfT1ufADw?feature=oembed"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hyperlink" Target="https://www.walesonline.co.uk/news/wales-news/arson-attack-flat-woman-dangerous-2623704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246294"/>
            <a:ext cx="7766936" cy="1646302"/>
          </a:xfrm>
        </p:spPr>
        <p:txBody>
          <a:bodyPr/>
          <a:lstStyle/>
          <a:p>
            <a:r>
              <a:rPr lang="en-GB" sz="4400" b="1" dirty="0">
                <a:solidFill>
                  <a:srgbClr val="FFFF00"/>
                </a:solidFill>
              </a:rPr>
              <a:t>Offences against property</a:t>
            </a:r>
          </a:p>
        </p:txBody>
      </p:sp>
      <p:sp>
        <p:nvSpPr>
          <p:cNvPr id="3" name="Subtitle 2"/>
          <p:cNvSpPr>
            <a:spLocks noGrp="1"/>
          </p:cNvSpPr>
          <p:nvPr>
            <p:ph type="subTitle" idx="1"/>
          </p:nvPr>
        </p:nvSpPr>
        <p:spPr>
          <a:xfrm>
            <a:off x="1524000" y="4012855"/>
            <a:ext cx="9144000" cy="1655762"/>
          </a:xfrm>
        </p:spPr>
        <p:txBody>
          <a:bodyPr>
            <a:noAutofit/>
          </a:bodyPr>
          <a:lstStyle/>
          <a:p>
            <a:r>
              <a:rPr lang="en-GB" sz="9600" b="1" dirty="0">
                <a:solidFill>
                  <a:srgbClr val="FFFF00"/>
                </a:solidFill>
              </a:rPr>
              <a:t>Criminal Damage</a:t>
            </a:r>
          </a:p>
        </p:txBody>
      </p:sp>
    </p:spTree>
    <p:extLst>
      <p:ext uri="{BB962C8B-B14F-4D97-AF65-F5344CB8AC3E}">
        <p14:creationId xmlns:p14="http://schemas.microsoft.com/office/powerpoint/2010/main" val="3122804858"/>
      </p:ext>
    </p:extLst>
  </p:cSld>
  <p:clrMapOvr>
    <a:masterClrMapping/>
  </p:clrMapOvr>
  <mc:AlternateContent xmlns:mc="http://schemas.openxmlformats.org/markup-compatibility/2006" xmlns:p14="http://schemas.microsoft.com/office/powerpoint/2010/main">
    <mc:Choice Requires="p14">
      <p:transition spd="slow" p14:dur="2000" advTm="22757"/>
    </mc:Choice>
    <mc:Fallback xmlns="">
      <p:transition spd="slow" advTm="2275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5332752"/>
          </a:xfrm>
        </p:spPr>
        <p:txBody>
          <a:bodyPr anchor="ctr">
            <a:normAutofit/>
          </a:bodyPr>
          <a:lstStyle/>
          <a:p>
            <a:pPr>
              <a:lnSpc>
                <a:spcPct val="90000"/>
              </a:lnSpc>
            </a:pPr>
            <a:r>
              <a:rPr lang="en-GB" dirty="0">
                <a:latin typeface="Arial" panose="020B0604020202020204" pitchFamily="34" charset="0"/>
                <a:cs typeface="Arial" panose="020B0604020202020204" pitchFamily="34" charset="0"/>
              </a:rPr>
              <a:t>The basic offence is defined in s1(1) Criminal Damage Act 1971:</a:t>
            </a:r>
          </a:p>
          <a:p>
            <a:pPr lvl="1">
              <a:lnSpc>
                <a:spcPct val="90000"/>
              </a:lnSpc>
            </a:pPr>
            <a:r>
              <a:rPr lang="en-GB" sz="1800" i="1" dirty="0">
                <a:latin typeface="Arial" panose="020B0604020202020204" pitchFamily="34" charset="0"/>
                <a:cs typeface="Arial" panose="020B0604020202020204" pitchFamily="34" charset="0"/>
              </a:rPr>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800" i="1"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The elements of the offence are:</a:t>
            </a:r>
          </a:p>
          <a:p>
            <a:pPr lvl="1">
              <a:lnSpc>
                <a:spcPct val="90000"/>
              </a:lnSpc>
            </a:pPr>
            <a:r>
              <a:rPr lang="en-GB" sz="1800" dirty="0">
                <a:latin typeface="Arial" panose="020B0604020202020204" pitchFamily="34" charset="0"/>
                <a:cs typeface="Arial" panose="020B0604020202020204" pitchFamily="34" charset="0"/>
              </a:rPr>
              <a:t>There is property</a:t>
            </a:r>
          </a:p>
          <a:p>
            <a:pPr lvl="1">
              <a:lnSpc>
                <a:spcPct val="90000"/>
              </a:lnSpc>
            </a:pPr>
            <a:r>
              <a:rPr lang="en-GB" sz="1800" dirty="0">
                <a:latin typeface="Arial" panose="020B0604020202020204" pitchFamily="34" charset="0"/>
                <a:cs typeface="Arial" panose="020B0604020202020204" pitchFamily="34" charset="0"/>
              </a:rPr>
              <a:t>That belongs to another</a:t>
            </a:r>
          </a:p>
          <a:p>
            <a:pPr lvl="1">
              <a:lnSpc>
                <a:spcPct val="90000"/>
              </a:lnSpc>
            </a:pPr>
            <a:r>
              <a:rPr lang="en-GB" sz="1800" dirty="0">
                <a:latin typeface="Arial" panose="020B0604020202020204" pitchFamily="34" charset="0"/>
                <a:cs typeface="Arial" panose="020B0604020202020204" pitchFamily="34" charset="0"/>
              </a:rPr>
              <a:t>D’s conduct</a:t>
            </a:r>
          </a:p>
          <a:p>
            <a:pPr lvl="1">
              <a:lnSpc>
                <a:spcPct val="90000"/>
              </a:lnSpc>
            </a:pPr>
            <a:r>
              <a:rPr lang="en-GB" sz="1800" dirty="0">
                <a:latin typeface="Arial" panose="020B0604020202020204" pitchFamily="34" charset="0"/>
                <a:cs typeface="Arial" panose="020B0604020202020204" pitchFamily="34" charset="0"/>
              </a:rPr>
              <a:t>Destroys or damages the property</a:t>
            </a:r>
          </a:p>
          <a:p>
            <a:pPr lvl="1">
              <a:lnSpc>
                <a:spcPct val="90000"/>
              </a:lnSpc>
            </a:pPr>
            <a:r>
              <a:rPr lang="en-GB" sz="1800" dirty="0">
                <a:latin typeface="Arial" panose="020B0604020202020204" pitchFamily="34" charset="0"/>
                <a:cs typeface="Arial" panose="020B0604020202020204" pitchFamily="34" charset="0"/>
              </a:rPr>
              <a:t>D does not have a lawful excuse</a:t>
            </a:r>
          </a:p>
          <a:p>
            <a:pPr lvl="1">
              <a:lnSpc>
                <a:spcPct val="90000"/>
              </a:lnSpc>
            </a:pPr>
            <a:r>
              <a:rPr lang="en-GB" sz="1800" dirty="0">
                <a:latin typeface="Arial" panose="020B0604020202020204" pitchFamily="34" charset="0"/>
                <a:cs typeface="Arial" panose="020B0604020202020204" pitchFamily="34" charset="0"/>
              </a:rPr>
              <a:t>D intends or is reckless to destroying or damaging property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84404227"/>
      </p:ext>
    </p:extLst>
  </p:cSld>
  <p:clrMapOvr>
    <a:masterClrMapping/>
  </p:clrMapOvr>
  <mc:AlternateContent xmlns:mc="http://schemas.openxmlformats.org/markup-compatibility/2006" xmlns:p14="http://schemas.microsoft.com/office/powerpoint/2010/main">
    <mc:Choice Requires="p14">
      <p:transition spd="slow" p14:dur="2000" advTm="65775"/>
    </mc:Choice>
    <mc:Fallback xmlns="">
      <p:transition spd="slow" advTm="6577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415888-1257-2E5F-5EFF-93183126ED88}"/>
              </a:ext>
            </a:extLst>
          </p:cNvPr>
          <p:cNvSpPr>
            <a:spLocks noGrp="1"/>
          </p:cNvSpPr>
          <p:nvPr>
            <p:ph idx="1"/>
          </p:nvPr>
        </p:nvSpPr>
        <p:spPr>
          <a:xfrm>
            <a:off x="685167" y="2160589"/>
            <a:ext cx="3720916" cy="3560733"/>
          </a:xfrm>
        </p:spPr>
        <p:txBody>
          <a:bodyPr>
            <a:normAutofit/>
          </a:bodyPr>
          <a:lstStyle/>
          <a:p>
            <a:r>
              <a:rPr lang="en-US" sz="2400" dirty="0">
                <a:latin typeface="+mj-lt"/>
                <a:ea typeface="+mj-ea"/>
                <a:cs typeface="+mj-cs"/>
              </a:rPr>
              <a:t>ASDA CHICKEN LICKER INVESTIGATED AFTER SECRET FOOTAGE HANDED TO POLICE</a:t>
            </a:r>
          </a:p>
          <a:p>
            <a:endParaRPr lang="en-GB" dirty="0"/>
          </a:p>
        </p:txBody>
      </p:sp>
      <p:pic>
        <p:nvPicPr>
          <p:cNvPr id="5" name="Picture 4">
            <a:extLst>
              <a:ext uri="{FF2B5EF4-FFF2-40B4-BE49-F238E27FC236}">
                <a16:creationId xmlns:a16="http://schemas.microsoft.com/office/drawing/2014/main" id="{356757BE-52BF-9B91-4335-B45ECEF00E6E}"/>
              </a:ext>
            </a:extLst>
          </p:cNvPr>
          <p:cNvPicPr>
            <a:picLocks noChangeAspect="1"/>
          </p:cNvPicPr>
          <p:nvPr/>
        </p:nvPicPr>
        <p:blipFill>
          <a:blip r:embed="rId3"/>
          <a:stretch>
            <a:fillRect/>
          </a:stretch>
        </p:blipFill>
        <p:spPr>
          <a:xfrm>
            <a:off x="5748544" y="974202"/>
            <a:ext cx="4602747" cy="4909596"/>
          </a:xfrm>
          <a:prstGeom prst="rect">
            <a:avLst/>
          </a:prstGeom>
        </p:spPr>
      </p:pic>
    </p:spTree>
    <p:extLst>
      <p:ext uri="{BB962C8B-B14F-4D97-AF65-F5344CB8AC3E}">
        <p14:creationId xmlns:p14="http://schemas.microsoft.com/office/powerpoint/2010/main" val="1939788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3" name="Online Media 2" title="Shop worker licks chicken">
            <a:hlinkClick r:id="" action="ppaction://media"/>
            <a:extLst>
              <a:ext uri="{FF2B5EF4-FFF2-40B4-BE49-F238E27FC236}">
                <a16:creationId xmlns:a16="http://schemas.microsoft.com/office/drawing/2014/main" id="{DD6EA31D-4D52-3CC6-8EB5-223BDF1D50A2}"/>
              </a:ext>
            </a:extLst>
          </p:cNvPr>
          <p:cNvPicPr>
            <a:picLocks noRot="1" noChangeAspect="1"/>
          </p:cNvPicPr>
          <p:nvPr>
            <a:videoFile r:link="rId1"/>
          </p:nvPr>
        </p:nvPicPr>
        <p:blipFill>
          <a:blip r:embed="rId4"/>
          <a:stretch>
            <a:fillRect/>
          </a:stretch>
        </p:blipFill>
        <p:spPr>
          <a:xfrm>
            <a:off x="1096030" y="574963"/>
            <a:ext cx="10346717" cy="5845895"/>
          </a:xfrm>
          <a:prstGeom prst="rect">
            <a:avLst/>
          </a:prstGeom>
          <a:ln>
            <a:noFill/>
          </a:ln>
          <a:effectLst>
            <a:softEdge rad="112500"/>
          </a:effectLst>
        </p:spPr>
      </p:pic>
    </p:spTree>
    <p:extLst>
      <p:ext uri="{BB962C8B-B14F-4D97-AF65-F5344CB8AC3E}">
        <p14:creationId xmlns:p14="http://schemas.microsoft.com/office/powerpoint/2010/main" val="113725416"/>
      </p:ext>
    </p:extLst>
  </p:cSld>
  <p:clrMapOvr>
    <a:masterClrMapping/>
  </p:clrMapOvr>
  <mc:AlternateContent xmlns:mc="http://schemas.openxmlformats.org/markup-compatibility/2006" xmlns:p14="http://schemas.microsoft.com/office/powerpoint/2010/main">
    <mc:Choice Requires="p14">
      <p:transition spd="slow" p14:dur="2000" advTm="66753"/>
    </mc:Choice>
    <mc:Fallback xmlns="">
      <p:transition spd="slow" advTm="667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p:cNvSpPr>
            <a:spLocks noGrp="1"/>
          </p:cNvSpPr>
          <p:nvPr>
            <p:ph type="title"/>
          </p:nvPr>
        </p:nvSpPr>
        <p:spPr>
          <a:xfrm>
            <a:off x="1004146" y="-109268"/>
            <a:ext cx="6447266" cy="1320800"/>
          </a:xfrm>
        </p:spPr>
        <p:txBody>
          <a:bodyPr anchor="ctr">
            <a:normAutofit/>
          </a:bodyPr>
          <a:lstStyle/>
          <a:p>
            <a:r>
              <a:rPr lang="en-GB" dirty="0"/>
              <a:t>Criminal Damage – Actus reus</a:t>
            </a:r>
          </a:p>
        </p:txBody>
      </p:sp>
      <p:sp>
        <p:nvSpPr>
          <p:cNvPr id="8"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62453D">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845997" y="866628"/>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a:p>
          <a:p>
            <a:pPr lvl="1">
              <a:lnSpc>
                <a:spcPct val="90000"/>
              </a:lnSpc>
            </a:pPr>
            <a:endParaRPr lang="en-GB" sz="1300"/>
          </a:p>
        </p:txBody>
      </p:sp>
      <p:pic>
        <p:nvPicPr>
          <p:cNvPr id="4" name="Picture 3"/>
          <p:cNvPicPr>
            <a:picLocks noChangeAspect="1"/>
          </p:cNvPicPr>
          <p:nvPr/>
        </p:nvPicPr>
        <p:blipFill rotWithShape="1">
          <a:blip r:embed="rId3"/>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4"/>
          <a:srcRect t="19315" r="1" b="7061"/>
          <a:stretch/>
        </p:blipFill>
        <p:spPr>
          <a:xfrm>
            <a:off x="7528308" y="3437472"/>
            <a:ext cx="4657341" cy="3428996"/>
          </a:xfrm>
          <a:prstGeom prst="rect">
            <a:avLst/>
          </a:prstGeom>
        </p:spPr>
      </p:pic>
    </p:spTree>
    <p:extLst>
      <p:ext uri="{BB962C8B-B14F-4D97-AF65-F5344CB8AC3E}">
        <p14:creationId xmlns:p14="http://schemas.microsoft.com/office/powerpoint/2010/main" val="3788196929"/>
      </p:ext>
    </p:extLst>
  </p:cSld>
  <p:clrMapOvr>
    <a:masterClrMapping/>
  </p:clrMapOvr>
  <mc:AlternateContent xmlns:mc="http://schemas.openxmlformats.org/markup-compatibility/2006" xmlns:p14="http://schemas.microsoft.com/office/powerpoint/2010/main">
    <mc:Choice Requires="p14">
      <p:transition spd="slow" p14:dur="2000" advTm="193990"/>
    </mc:Choice>
    <mc:Fallback xmlns="">
      <p:transition spd="slow" advTm="19399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4077537" y="1182929"/>
            <a:ext cx="5509763" cy="4844056"/>
          </a:xfrm>
        </p:spPr>
        <p:txBody>
          <a:bodyPr vert="horz" lIns="91440" tIns="45720" rIns="91440" bIns="45720" rtlCol="0" anchor="t">
            <a:normAutofit lnSpcReduction="10000"/>
          </a:bodyPr>
          <a:lstStyle/>
          <a:p>
            <a:pPr marL="0" indent="0">
              <a:lnSpc>
                <a:spcPct val="90000"/>
              </a:lnSpc>
              <a:buNone/>
            </a:pPr>
            <a:r>
              <a:rPr lang="en-GB" sz="1700" u="sng" dirty="0"/>
              <a:t>Belonging to another</a:t>
            </a:r>
          </a:p>
          <a:p>
            <a:pPr lvl="1">
              <a:lnSpc>
                <a:spcPct val="90000"/>
              </a:lnSpc>
            </a:pPr>
            <a:r>
              <a:rPr lang="en-GB" sz="2000" dirty="0">
                <a:solidFill>
                  <a:srgbClr val="FF0000"/>
                </a:solidFill>
              </a:rPr>
              <a:t>S10(2)</a:t>
            </a:r>
            <a:r>
              <a:rPr lang="en-GB" sz="2000" dirty="0"/>
              <a:t> provides that property belongs to another if that person:</a:t>
            </a:r>
          </a:p>
          <a:p>
            <a:pPr lvl="2">
              <a:lnSpc>
                <a:spcPct val="90000"/>
              </a:lnSpc>
            </a:pPr>
            <a:r>
              <a:rPr lang="en-GB" sz="2000" dirty="0"/>
              <a:t>Has custody or control of it</a:t>
            </a:r>
          </a:p>
          <a:p>
            <a:pPr lvl="2">
              <a:lnSpc>
                <a:spcPct val="90000"/>
              </a:lnSpc>
            </a:pPr>
            <a:r>
              <a:rPr lang="en-GB" sz="2000" dirty="0"/>
              <a:t>Has in it any proprietary right or interest</a:t>
            </a:r>
          </a:p>
          <a:p>
            <a:pPr lvl="2">
              <a:lnSpc>
                <a:spcPct val="90000"/>
              </a:lnSpc>
            </a:pPr>
            <a:r>
              <a:rPr lang="en-GB" sz="2000" dirty="0"/>
              <a:t>Has a charge on it</a:t>
            </a:r>
          </a:p>
          <a:p>
            <a:pPr lvl="2">
              <a:lnSpc>
                <a:spcPct val="90000"/>
              </a:lnSpc>
            </a:pPr>
            <a:endParaRPr lang="en-GB" sz="2000" dirty="0"/>
          </a:p>
          <a:p>
            <a:pPr lvl="1">
              <a:lnSpc>
                <a:spcPct val="90000"/>
              </a:lnSpc>
            </a:pPr>
            <a:r>
              <a:rPr lang="en-GB" sz="2000" dirty="0"/>
              <a:t>D does not commit a s1 offence where he destroys or damages his own property unless it is jointly owned.</a:t>
            </a:r>
          </a:p>
          <a:p>
            <a:pPr>
              <a:lnSpc>
                <a:spcPct val="90000"/>
              </a:lnSpc>
            </a:pPr>
            <a:r>
              <a:rPr lang="en-GB" sz="2000" b="1" dirty="0"/>
              <a:t>Conduct</a:t>
            </a:r>
          </a:p>
          <a:p>
            <a:pPr lvl="1">
              <a:lnSpc>
                <a:spcPct val="90000"/>
              </a:lnSpc>
            </a:pPr>
            <a:r>
              <a:rPr lang="en-GB" sz="2000" dirty="0"/>
              <a:t>Conduct causing damage does not need to be a positive act </a:t>
            </a:r>
            <a:r>
              <a:rPr lang="en-GB" sz="2000" b="1" dirty="0"/>
              <a:t>(</a:t>
            </a:r>
            <a:r>
              <a:rPr lang="en-GB" sz="2000" b="1" dirty="0">
                <a:solidFill>
                  <a:srgbClr val="00B0F0"/>
                </a:solidFill>
              </a:rPr>
              <a:t>Miller [1983]</a:t>
            </a:r>
            <a:r>
              <a:rPr lang="en-GB" sz="2000" b="1" dirty="0"/>
              <a:t>)</a:t>
            </a:r>
            <a:endParaRPr lang="en-GB" sz="2000" dirty="0"/>
          </a:p>
        </p:txBody>
      </p:sp>
      <p:pic>
        <p:nvPicPr>
          <p:cNvPr id="5" name="Picture 4"/>
          <p:cNvPicPr>
            <a:picLocks noChangeAspect="1"/>
          </p:cNvPicPr>
          <p:nvPr/>
        </p:nvPicPr>
        <p:blipFill rotWithShape="1">
          <a:blip r:embed="rId3"/>
          <a:srcRect l="19627" r="19625" b="-2"/>
          <a:stretch/>
        </p:blipFill>
        <p:spPr>
          <a:xfrm>
            <a:off x="677334" y="2159331"/>
            <a:ext cx="3144597" cy="3882362"/>
          </a:xfrm>
          <a:prstGeom prst="rect">
            <a:avLst/>
          </a:prstGeom>
        </p:spPr>
      </p:pic>
    </p:spTree>
    <p:extLst>
      <p:ext uri="{BB962C8B-B14F-4D97-AF65-F5344CB8AC3E}">
        <p14:creationId xmlns:p14="http://schemas.microsoft.com/office/powerpoint/2010/main" val="396715087"/>
      </p:ext>
    </p:extLst>
  </p:cSld>
  <p:clrMapOvr>
    <a:masterClrMapping/>
  </p:clrMapOvr>
  <mc:AlternateContent xmlns:mc="http://schemas.openxmlformats.org/markup-compatibility/2006" xmlns:p14="http://schemas.microsoft.com/office/powerpoint/2010/main">
    <mc:Choice Requires="p14">
      <p:transition spd="slow" p14:dur="2000" advTm="127044"/>
    </mc:Choice>
    <mc:Fallback xmlns="">
      <p:transition spd="slow" advTm="12704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Criminal Damage</a:t>
            </a:r>
          </a:p>
        </p:txBody>
      </p:sp>
      <p:graphicFrame>
        <p:nvGraphicFramePr>
          <p:cNvPr id="5" name="Content Placeholder 2">
            <a:extLst>
              <a:ext uri="{FF2B5EF4-FFF2-40B4-BE49-F238E27FC236}">
                <a16:creationId xmlns:a16="http://schemas.microsoft.com/office/drawing/2014/main" id="{EED93BB9-1A5E-46A0-8071-7D3299161508}"/>
              </a:ext>
            </a:extLst>
          </p:cNvPr>
          <p:cNvGraphicFramePr>
            <a:graphicFrameLocks noGrp="1"/>
          </p:cNvGraphicFramePr>
          <p:nvPr>
            <p:ph idx="1"/>
            <p:extLst>
              <p:ext uri="{D42A27DB-BD31-4B8C-83A1-F6EECF244321}">
                <p14:modId xmlns:p14="http://schemas.microsoft.com/office/powerpoint/2010/main" val="957827855"/>
              </p:ext>
            </p:extLst>
          </p:nvPr>
        </p:nvGraphicFramePr>
        <p:xfrm>
          <a:off x="792882" y="1269192"/>
          <a:ext cx="10436613" cy="5304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0780601"/>
      </p:ext>
    </p:extLst>
  </p:cSld>
  <p:clrMapOvr>
    <a:masterClrMapping/>
  </p:clrMapOvr>
  <mc:AlternateContent xmlns:mc="http://schemas.openxmlformats.org/markup-compatibility/2006" xmlns:p14="http://schemas.microsoft.com/office/powerpoint/2010/main">
    <mc:Choice Requires="p14">
      <p:transition spd="slow" p14:dur="2000" advTm="292258"/>
    </mc:Choice>
    <mc:Fallback xmlns="">
      <p:transition spd="slow" advTm="29225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6CC68-618F-31CE-59AE-77CFAD83899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1958C96-85F6-76D2-7D08-EAB862C5CABA}"/>
              </a:ext>
            </a:extLst>
          </p:cNvPr>
          <p:cNvSpPr>
            <a:spLocks noGrp="1"/>
          </p:cNvSpPr>
          <p:nvPr>
            <p:ph idx="1"/>
          </p:nvPr>
        </p:nvSpPr>
        <p:spPr>
          <a:xfrm>
            <a:off x="414098" y="921327"/>
            <a:ext cx="10087648" cy="5015346"/>
          </a:xfrm>
        </p:spPr>
        <p:txBody>
          <a:bodyPr>
            <a:normAutofit fontScale="70000" lnSpcReduction="20000"/>
          </a:bodyPr>
          <a:lstStyle/>
          <a:p>
            <a:pPr marL="0" indent="0">
              <a:buNone/>
            </a:pPr>
            <a:endParaRPr lang="en-GB" sz="2000" b="1" dirty="0"/>
          </a:p>
          <a:p>
            <a:endParaRPr lang="en-GB" sz="2600" b="1" dirty="0"/>
          </a:p>
          <a:p>
            <a:pPr marL="0" indent="0">
              <a:buNone/>
            </a:pPr>
            <a:r>
              <a:rPr lang="en-GB" sz="3400" b="1" dirty="0"/>
              <a:t>Explain whether there is ‘damage’ within the meaning of the Criminal Damage Act 1971 in each of the following situations.</a:t>
            </a:r>
          </a:p>
          <a:p>
            <a:pPr marL="0" indent="0">
              <a:buNone/>
            </a:pPr>
            <a:endParaRPr lang="en-GB" sz="3400" dirty="0"/>
          </a:p>
          <a:p>
            <a:r>
              <a:rPr lang="en-GB" sz="3400" dirty="0"/>
              <a:t>Aisha throws a bucket of clean water over Bess. The water thoroughly wets Bess’s jacket and skirt. Would it make any difference to your answer if the water was muddy?</a:t>
            </a:r>
          </a:p>
          <a:p>
            <a:r>
              <a:rPr lang="en-GB" sz="3400" dirty="0"/>
              <a:t>Conrad writes on the brick wall of the local town hall with white chalk.</a:t>
            </a:r>
          </a:p>
          <a:p>
            <a:r>
              <a:rPr lang="en-GB" sz="3400" dirty="0"/>
              <a:t>Dan is working on a construction site. He throws a spanner down. It hits a wall which is being constructed and causes a small piece of brick to chip off. The spanner also hits a scaffolding post and causes a small dent in it.</a:t>
            </a:r>
          </a:p>
        </p:txBody>
      </p:sp>
    </p:spTree>
    <p:extLst>
      <p:ext uri="{BB962C8B-B14F-4D97-AF65-F5344CB8AC3E}">
        <p14:creationId xmlns:p14="http://schemas.microsoft.com/office/powerpoint/2010/main" val="29989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 </a:t>
            </a:r>
          </a:p>
        </p:txBody>
      </p:sp>
      <p:sp>
        <p:nvSpPr>
          <p:cNvPr id="3" name="Content Placeholder 2"/>
          <p:cNvSpPr>
            <a:spLocks noGrp="1"/>
          </p:cNvSpPr>
          <p:nvPr>
            <p:ph idx="1"/>
          </p:nvPr>
        </p:nvSpPr>
        <p:spPr>
          <a:xfrm>
            <a:off x="418542" y="1489870"/>
            <a:ext cx="10580742" cy="5184095"/>
          </a:xfrm>
        </p:spPr>
        <p:txBody>
          <a:bodyPr vert="horz" lIns="91440" tIns="45720" rIns="91440" bIns="45720" rtlCol="0" anchor="t">
            <a:normAutofit/>
          </a:bodyPr>
          <a:lstStyle/>
          <a:p>
            <a:r>
              <a:rPr lang="en-GB" sz="2400" b="1" u="sng" dirty="0"/>
              <a:t>Without lawful excuse</a:t>
            </a:r>
          </a:p>
          <a:p>
            <a:r>
              <a:rPr lang="en-GB" sz="2000" dirty="0"/>
              <a:t>Two specific defences contained in </a:t>
            </a:r>
            <a:r>
              <a:rPr lang="en-GB" sz="2000" b="1" dirty="0">
                <a:solidFill>
                  <a:srgbClr val="00B0F0"/>
                </a:solidFill>
              </a:rPr>
              <a:t>s5(2)(a) and s5(2)(b) CDA 1971</a:t>
            </a:r>
          </a:p>
          <a:p>
            <a:r>
              <a:rPr lang="en-GB" sz="2000" dirty="0">
                <a:solidFill>
                  <a:srgbClr val="FF0000"/>
                </a:solidFill>
              </a:rPr>
              <a:t>s5(2)(a) – D believed that the person entitled to consent to the damage or destruction either had consented or would have consented:</a:t>
            </a:r>
          </a:p>
          <a:p>
            <a:pPr lvl="1"/>
            <a:r>
              <a:rPr lang="en-GB" sz="1800" dirty="0"/>
              <a:t>D must have </a:t>
            </a:r>
            <a:r>
              <a:rPr lang="en-GB" sz="1800" b="1" dirty="0"/>
              <a:t>honestly </a:t>
            </a:r>
            <a:r>
              <a:rPr lang="en-GB" sz="1800" dirty="0"/>
              <a:t>believed a certain person could and would have consented</a:t>
            </a:r>
          </a:p>
          <a:p>
            <a:pPr lvl="1"/>
            <a:r>
              <a:rPr lang="en-GB" sz="1800" dirty="0"/>
              <a:t>D may have an honest but unreasonable belief </a:t>
            </a:r>
            <a:r>
              <a:rPr lang="en-GB" sz="1800" dirty="0" err="1"/>
              <a:t>eg</a:t>
            </a:r>
            <a:r>
              <a:rPr lang="en-GB" sz="1800" dirty="0"/>
              <a:t>. makes an unreasonable mistake</a:t>
            </a:r>
          </a:p>
          <a:p>
            <a:pPr lvl="1"/>
            <a:r>
              <a:rPr lang="en-GB" sz="1800" dirty="0"/>
              <a:t>D will act lawfully where:</a:t>
            </a:r>
          </a:p>
          <a:p>
            <a:pPr lvl="2"/>
            <a:r>
              <a:rPr lang="en-GB" sz="1600" dirty="0"/>
              <a:t>(A) mistakenly but honestly believes X was the person who could give consent to damage/destruction of the property </a:t>
            </a:r>
          </a:p>
          <a:p>
            <a:pPr lvl="2"/>
            <a:r>
              <a:rPr lang="en-GB" sz="1600" dirty="0"/>
              <a:t>(B) mistakenly but honestly believed that the person who could consent had told him to destroy/damage the property. </a:t>
            </a:r>
            <a:r>
              <a:rPr lang="en-GB" sz="1600" dirty="0">
                <a:solidFill>
                  <a:srgbClr val="FF0000"/>
                </a:solidFill>
              </a:rPr>
              <a:t>Denton [1982]</a:t>
            </a:r>
          </a:p>
          <a:p>
            <a:pPr lvl="2"/>
            <a:r>
              <a:rPr lang="en-GB" sz="1600" dirty="0"/>
              <a:t>(C) mistakenly but honestly believed that the person who could consent would have agreed to the destruction/damage of the property</a:t>
            </a:r>
            <a:r>
              <a:rPr lang="en-GB" sz="1600" dirty="0">
                <a:solidFill>
                  <a:srgbClr val="FF0000"/>
                </a:solidFill>
              </a:rPr>
              <a:t> </a:t>
            </a:r>
            <a:r>
              <a:rPr lang="en-GB" sz="1600" b="1" dirty="0">
                <a:solidFill>
                  <a:srgbClr val="FF0000"/>
                </a:solidFill>
              </a:rPr>
              <a:t>Jaggard v Dickinson [1980]</a:t>
            </a:r>
            <a:endParaRPr lang="en-GB" sz="1600" dirty="0">
              <a:solidFill>
                <a:srgbClr val="FF0000"/>
              </a:solidFill>
            </a:endParaRPr>
          </a:p>
          <a:p>
            <a:endParaRPr lang="en-GB" dirty="0"/>
          </a:p>
        </p:txBody>
      </p:sp>
    </p:spTree>
    <p:extLst>
      <p:ext uri="{BB962C8B-B14F-4D97-AF65-F5344CB8AC3E}">
        <p14:creationId xmlns:p14="http://schemas.microsoft.com/office/powerpoint/2010/main" val="312909441"/>
      </p:ext>
    </p:extLst>
  </p:cSld>
  <p:clrMapOvr>
    <a:masterClrMapping/>
  </p:clrMapOvr>
  <mc:AlternateContent xmlns:mc="http://schemas.openxmlformats.org/markup-compatibility/2006" xmlns:p14="http://schemas.microsoft.com/office/powerpoint/2010/main">
    <mc:Choice Requires="p14">
      <p:transition spd="slow" p14:dur="2000" advTm="238151"/>
    </mc:Choice>
    <mc:Fallback xmlns="">
      <p:transition spd="slow" advTm="23815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094" y="-50800"/>
            <a:ext cx="8596668" cy="1320800"/>
          </a:xfrm>
        </p:spPr>
        <p:txBody>
          <a:bodyPr/>
          <a:lstStyle/>
          <a:p>
            <a:r>
              <a:rPr lang="en-GB" dirty="0"/>
              <a:t>Criminal Damage</a:t>
            </a:r>
          </a:p>
        </p:txBody>
      </p:sp>
      <p:sp>
        <p:nvSpPr>
          <p:cNvPr id="3" name="Content Placeholder 2"/>
          <p:cNvSpPr>
            <a:spLocks noGrp="1"/>
          </p:cNvSpPr>
          <p:nvPr>
            <p:ph idx="1"/>
          </p:nvPr>
        </p:nvSpPr>
        <p:spPr>
          <a:xfrm>
            <a:off x="442106" y="980440"/>
            <a:ext cx="9006693" cy="5588000"/>
          </a:xfrm>
        </p:spPr>
        <p:txBody>
          <a:bodyPr vert="horz" lIns="91440" tIns="45720" rIns="91440" bIns="45720" rtlCol="0" anchor="t">
            <a:normAutofit lnSpcReduction="10000"/>
          </a:bodyPr>
          <a:lstStyle/>
          <a:p>
            <a:pPr marL="0" indent="0">
              <a:buNone/>
            </a:pPr>
            <a:r>
              <a:rPr lang="en-GB" sz="2400" u="sng" dirty="0"/>
              <a:t>Without lawful excuse</a:t>
            </a:r>
          </a:p>
          <a:p>
            <a:pPr marL="0" indent="0">
              <a:buNone/>
            </a:pPr>
            <a:r>
              <a:rPr lang="en-GB" sz="2400"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marL="457200" lvl="1" indent="0">
              <a:buNone/>
            </a:pPr>
            <a:r>
              <a:rPr lang="en-GB" sz="2000" dirty="0"/>
              <a:t>(a) D believed that property was in need of protection: </a:t>
            </a:r>
            <a:r>
              <a:rPr lang="en-GB" sz="2000" b="1" dirty="0">
                <a:solidFill>
                  <a:srgbClr val="00B0F0"/>
                </a:solidFill>
              </a:rPr>
              <a:t>Chamberlain v Lindon [1998]</a:t>
            </a:r>
          </a:p>
          <a:p>
            <a:pPr lvl="2"/>
            <a:r>
              <a:rPr lang="en-GB" sz="1800" dirty="0"/>
              <a:t>D must have an honest belief that some property is in immediate need of protection </a:t>
            </a:r>
            <a:r>
              <a:rPr lang="en-GB" sz="1800" b="1" dirty="0">
                <a:solidFill>
                  <a:srgbClr val="00B0F0"/>
                </a:solidFill>
              </a:rPr>
              <a:t>Hill; Hall [1989], Kelleher [2003]</a:t>
            </a:r>
          </a:p>
          <a:p>
            <a:pPr marL="457200" lvl="1" indent="0">
              <a:buNone/>
            </a:pPr>
            <a:r>
              <a:rPr lang="en-GB" sz="2000" dirty="0"/>
              <a:t>(b) D damaged/destroyed (other)property in order to protect property</a:t>
            </a:r>
          </a:p>
          <a:p>
            <a:pPr lvl="2"/>
            <a:r>
              <a:rPr lang="en-GB" sz="1800" dirty="0"/>
              <a:t>The jury will consider whether a reasonable person would have thought that D acted in order to protect property </a:t>
            </a:r>
            <a:r>
              <a:rPr lang="en-GB" sz="1800" b="1" dirty="0">
                <a:solidFill>
                  <a:srgbClr val="00B0F0"/>
                </a:solidFill>
              </a:rPr>
              <a:t>Hunt [1977], Hill; Hall [1989]</a:t>
            </a:r>
          </a:p>
          <a:p>
            <a:pPr marL="457200" lvl="1" indent="0">
              <a:buNone/>
            </a:pPr>
            <a:r>
              <a:rPr lang="en-GB" sz="2000" dirty="0"/>
              <a:t>(c) D believed that the means used were reasonable</a:t>
            </a:r>
          </a:p>
          <a:p>
            <a:pPr lvl="2"/>
            <a:r>
              <a:rPr lang="en-GB" sz="1800" dirty="0"/>
              <a:t>Suffices that D honestly believed that the means of protection adopted were reasonable: </a:t>
            </a:r>
            <a:r>
              <a:rPr lang="en-GB" sz="1800" b="1" dirty="0">
                <a:solidFill>
                  <a:srgbClr val="00B0F0"/>
                </a:solidFill>
              </a:rPr>
              <a:t>Cresswell v DPP; Currie v DPP [2006]</a:t>
            </a:r>
          </a:p>
          <a:p>
            <a:endParaRPr lang="en-GB" u="sng" dirty="0"/>
          </a:p>
        </p:txBody>
      </p:sp>
    </p:spTree>
    <p:extLst>
      <p:ext uri="{BB962C8B-B14F-4D97-AF65-F5344CB8AC3E}">
        <p14:creationId xmlns:p14="http://schemas.microsoft.com/office/powerpoint/2010/main" val="292100730"/>
      </p:ext>
    </p:extLst>
  </p:cSld>
  <p:clrMapOvr>
    <a:masterClrMapping/>
  </p:clrMapOvr>
  <mc:AlternateContent xmlns:mc="http://schemas.openxmlformats.org/markup-compatibility/2006" xmlns:p14="http://schemas.microsoft.com/office/powerpoint/2010/main">
    <mc:Choice Requires="p14">
      <p:transition spd="slow" p14:dur="2000" advTm="398875"/>
    </mc:Choice>
    <mc:Fallback xmlns="">
      <p:transition spd="slow" advTm="39887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6264400" y="996023"/>
            <a:ext cx="3495430" cy="3895150"/>
          </a:xfrm>
        </p:spPr>
        <p:txBody>
          <a:bodyPr vert="horz" lIns="91440" tIns="45720" rIns="91440" bIns="45720" rtlCol="0" anchor="t">
            <a:noAutofit/>
          </a:bodyPr>
          <a:lstStyle/>
          <a:p>
            <a:pPr marL="0" indent="0">
              <a:lnSpc>
                <a:spcPct val="90000"/>
              </a:lnSpc>
              <a:buNone/>
            </a:pPr>
            <a:endParaRPr lang="en-GB" sz="1400"/>
          </a:p>
          <a:p>
            <a:pPr>
              <a:lnSpc>
                <a:spcPct val="90000"/>
              </a:lnSpc>
            </a:pPr>
            <a:endParaRPr lang="en-GB" sz="1400"/>
          </a:p>
          <a:p>
            <a:pPr marL="0" indent="0">
              <a:lnSpc>
                <a:spcPct val="90000"/>
              </a:lnSpc>
              <a:buNone/>
            </a:pPr>
            <a:r>
              <a:rPr lang="en-GB" sz="2000"/>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handbrake.  </a:t>
            </a:r>
            <a:endParaRPr lang="en-GB" sz="2000" dirty="0"/>
          </a:p>
          <a:p>
            <a:pPr marL="0" indent="0">
              <a:lnSpc>
                <a:spcPct val="90000"/>
              </a:lnSpc>
              <a:buNone/>
            </a:pPr>
            <a:endParaRPr lang="en-GB" sz="2000" dirty="0"/>
          </a:p>
          <a:p>
            <a:pPr marL="0" indent="0">
              <a:lnSpc>
                <a:spcPct val="90000"/>
              </a:lnSpc>
              <a:buNone/>
            </a:pPr>
            <a:r>
              <a:rPr lang="en-GB" sz="2000"/>
              <a:t>Discuss whether Ricky had a lawful excuse when he smashed the window.</a:t>
            </a:r>
          </a:p>
        </p:txBody>
      </p:sp>
      <p:pic>
        <p:nvPicPr>
          <p:cNvPr id="5" name="Picture 4"/>
          <p:cNvPicPr>
            <a:picLocks noChangeAspect="1"/>
          </p:cNvPicPr>
          <p:nvPr/>
        </p:nvPicPr>
        <p:blipFill rotWithShape="1">
          <a:blip r:embed="rId3"/>
          <a:srcRect l="9194" r="17698" b="-2"/>
          <a:stretch/>
        </p:blipFill>
        <p:spPr>
          <a:xfrm>
            <a:off x="677334" y="2159331"/>
            <a:ext cx="5423429" cy="3882362"/>
          </a:xfrm>
          <a:prstGeom prst="rect">
            <a:avLst/>
          </a:prstGeom>
        </p:spPr>
      </p:pic>
    </p:spTree>
    <p:extLst>
      <p:ext uri="{BB962C8B-B14F-4D97-AF65-F5344CB8AC3E}">
        <p14:creationId xmlns:p14="http://schemas.microsoft.com/office/powerpoint/2010/main" val="808988252"/>
      </p:ext>
    </p:extLst>
  </p:cSld>
  <p:clrMapOvr>
    <a:masterClrMapping/>
  </p:clrMapOvr>
  <mc:AlternateContent xmlns:mc="http://schemas.openxmlformats.org/markup-compatibility/2006" xmlns:p14="http://schemas.microsoft.com/office/powerpoint/2010/main">
    <mc:Choice Requires="p14">
      <p:transition spd="slow" p14:dur="2000" advTm="153740"/>
    </mc:Choice>
    <mc:Fallback xmlns="">
      <p:transition spd="slow" advTm="15374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lnSpcReduction="10000"/>
          </a:bodyPr>
          <a:lstStyle/>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D must:</a:t>
            </a:r>
          </a:p>
          <a:p>
            <a:pPr lvl="1"/>
            <a:r>
              <a:rPr lang="en-GB" sz="2400" b="1" dirty="0">
                <a:latin typeface="Arial" panose="020B0604020202020204" pitchFamily="34" charset="0"/>
                <a:cs typeface="Arial" panose="020B0604020202020204" pitchFamily="34" charset="0"/>
              </a:rPr>
              <a:t>Intend to destroy or damage property, or be reckless to this;</a:t>
            </a:r>
          </a:p>
          <a:p>
            <a:pPr lvl="1"/>
            <a:r>
              <a:rPr lang="en-GB" sz="2400" b="1" dirty="0">
                <a:latin typeface="Arial" panose="020B0604020202020204" pitchFamily="34" charset="0"/>
                <a:cs typeface="Arial" panose="020B0604020202020204" pitchFamily="34" charset="0"/>
              </a:rPr>
              <a:t>Know or be reckless to the fact that the damage or destruction is to property belonging to another</a:t>
            </a:r>
            <a:endParaRPr lang="en-GB" sz="1800" dirty="0">
              <a:latin typeface="Arial" panose="020B0604020202020204" pitchFamily="34" charset="0"/>
              <a:cs typeface="Arial" panose="020B0604020202020204" pitchFamily="34" charset="0"/>
            </a:endParaRPr>
          </a:p>
          <a:p>
            <a:pPr marL="457200" lvl="1" indent="0">
              <a:buNone/>
            </a:pPr>
            <a:r>
              <a:rPr lang="en-GB" sz="2000" b="1" dirty="0">
                <a:solidFill>
                  <a:srgbClr val="00B0F0"/>
                </a:solidFill>
                <a:latin typeface="Arial" panose="020B0604020202020204" pitchFamily="34" charset="0"/>
                <a:cs typeface="Arial" panose="020B0604020202020204" pitchFamily="34" charset="0"/>
              </a:rPr>
              <a:t>Intention</a:t>
            </a:r>
          </a:p>
          <a:p>
            <a:pPr lvl="2"/>
            <a:r>
              <a:rPr lang="en-GB" sz="1800" dirty="0">
                <a:latin typeface="Arial" panose="020B0604020202020204" pitchFamily="34" charset="0"/>
                <a:cs typeface="Arial" panose="020B0604020202020204" pitchFamily="34" charset="0"/>
              </a:rPr>
              <a:t>Can be direct or oblique.  D’s good motive is irrelevant</a:t>
            </a:r>
          </a:p>
          <a:p>
            <a:pPr marL="457200" lvl="1" indent="0">
              <a:buNone/>
            </a:pPr>
            <a:r>
              <a:rPr lang="en-GB" sz="2000" b="1" dirty="0">
                <a:solidFill>
                  <a:srgbClr val="00B0F0"/>
                </a:solidFill>
                <a:latin typeface="Arial" panose="020B0604020202020204" pitchFamily="34" charset="0"/>
                <a:cs typeface="Arial" panose="020B0604020202020204" pitchFamily="34" charset="0"/>
              </a:rPr>
              <a:t>Recklessness</a:t>
            </a:r>
          </a:p>
          <a:p>
            <a:pPr lvl="2"/>
            <a:r>
              <a:rPr lang="en-GB" sz="1800" dirty="0">
                <a:latin typeface="Arial" panose="020B0604020202020204" pitchFamily="34" charset="0"/>
                <a:cs typeface="Arial" panose="020B0604020202020204" pitchFamily="34" charset="0"/>
              </a:rPr>
              <a:t>Subjective – </a:t>
            </a:r>
            <a:r>
              <a:rPr lang="en-GB" sz="1800" b="1" dirty="0">
                <a:solidFill>
                  <a:srgbClr val="FF0000"/>
                </a:solidFill>
                <a:latin typeface="Arial" panose="020B0604020202020204" pitchFamily="34" charset="0"/>
                <a:cs typeface="Arial" panose="020B0604020202020204" pitchFamily="34" charset="0"/>
              </a:rPr>
              <a:t>G and Another [2003] overruled Caldwell [1982]  </a:t>
            </a:r>
            <a:r>
              <a:rPr lang="en-GB" sz="1800" b="1" dirty="0">
                <a:latin typeface="Arial" panose="020B0604020202020204" pitchFamily="34" charset="0"/>
                <a:cs typeface="Arial" panose="020B0604020202020204" pitchFamily="34" charset="0"/>
              </a:rPr>
              <a:t>- now only SUBJECTIVE recklessness</a:t>
            </a:r>
          </a:p>
          <a:p>
            <a:pPr lvl="1"/>
            <a:endParaRPr lang="en-GB" sz="2000" b="1" dirty="0">
              <a:latin typeface="Arial" panose="020B0604020202020204" pitchFamily="34" charset="0"/>
              <a:cs typeface="Arial" panose="020B0604020202020204" pitchFamily="34" charset="0"/>
            </a:endParaRPr>
          </a:p>
          <a:p>
            <a:pPr marL="457200" lvl="1" indent="0">
              <a:buNone/>
            </a:pPr>
            <a:r>
              <a:rPr lang="en-GB" sz="2000" b="1" dirty="0">
                <a:solidFill>
                  <a:srgbClr val="00B0F0"/>
                </a:solidFill>
                <a:latin typeface="Arial" panose="020B0604020202020204" pitchFamily="34" charset="0"/>
                <a:cs typeface="Arial" panose="020B0604020202020204" pitchFamily="34" charset="0"/>
              </a:rPr>
              <a:t>Know or be reckless to the fact that the damage or destruction is to property belonging to another</a:t>
            </a:r>
          </a:p>
          <a:p>
            <a:pPr lvl="2"/>
            <a:r>
              <a:rPr lang="en-GB" sz="1800" dirty="0">
                <a:latin typeface="Arial" panose="020B0604020202020204" pitchFamily="34" charset="0"/>
                <a:cs typeface="Arial" panose="020B0604020202020204" pitchFamily="34" charset="0"/>
              </a:rPr>
              <a:t>Destruction/damage under a mistaken belief is insufficient </a:t>
            </a:r>
            <a:r>
              <a:rPr lang="en-GB" sz="1800" b="1" dirty="0">
                <a:solidFill>
                  <a:srgbClr val="FF0000"/>
                </a:solidFill>
                <a:latin typeface="Arial" panose="020B0604020202020204" pitchFamily="34" charset="0"/>
                <a:cs typeface="Arial" panose="020B0604020202020204" pitchFamily="34" charset="0"/>
              </a:rPr>
              <a:t>Smith [1974]</a:t>
            </a:r>
            <a:endParaRPr lang="en-GB" sz="1800" dirty="0">
              <a:solidFill>
                <a:srgbClr val="FF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86293607"/>
      </p:ext>
    </p:extLst>
  </p:cSld>
  <p:clrMapOvr>
    <a:masterClrMapping/>
  </p:clrMapOvr>
  <mc:AlternateContent xmlns:mc="http://schemas.openxmlformats.org/markup-compatibility/2006" xmlns:p14="http://schemas.microsoft.com/office/powerpoint/2010/main">
    <mc:Choice Requires="p14">
      <p:transition spd="slow" p14:dur="2000" advTm="293634"/>
    </mc:Choice>
    <mc:Fallback xmlns="">
      <p:transition spd="slow" advTm="29363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Criminal Damage</a:t>
            </a:r>
          </a:p>
        </p:txBody>
      </p:sp>
      <p:sp>
        <p:nvSpPr>
          <p:cNvPr id="3" name="Content Placeholder 2"/>
          <p:cNvSpPr>
            <a:spLocks noGrp="1"/>
          </p:cNvSpPr>
          <p:nvPr>
            <p:ph idx="1"/>
          </p:nvPr>
        </p:nvSpPr>
        <p:spPr>
          <a:xfrm>
            <a:off x="6336287" y="1341080"/>
            <a:ext cx="3639204" cy="3880773"/>
          </a:xfrm>
        </p:spPr>
        <p:txBody>
          <a:bodyPr vert="horz" lIns="91440" tIns="45720" rIns="91440" bIns="45720" rtlCol="0" anchor="t">
            <a:noAutofit/>
          </a:bodyPr>
          <a:lstStyle/>
          <a:p>
            <a:pPr marL="0" indent="0">
              <a:lnSpc>
                <a:spcPct val="90000"/>
              </a:lnSpc>
              <a:buNone/>
            </a:pPr>
            <a:endParaRPr lang="en-GB" sz="1600" dirty="0"/>
          </a:p>
          <a:p>
            <a:pPr marL="0" indent="0">
              <a:lnSpc>
                <a:spcPct val="90000"/>
              </a:lnSpc>
              <a:buNone/>
            </a:pPr>
            <a:r>
              <a:rPr lang="en-GB" sz="1600"/>
              <a:t>In order to show off to his older friends, Freddie, aged 11, used a can of spray paint to write the name of Swansea FC onto a bridge over a railway track. Freddie told the Police that he honestly thought that when his friends had gone he would be able to remove the paint with water from his drink bottle.  He said that he has seen his dad remove paint from the wall at their house with water.  Freddie did not understand that on that occasion the paint had been water-based and not oil-based, as was the case with the spray paint.  The paint on the bridge had to be removed by the rail authorities with a special solvent.</a:t>
            </a:r>
            <a:endParaRPr lang="en-GB" sz="1600" dirty="0"/>
          </a:p>
          <a:p>
            <a:pPr marL="0" indent="0">
              <a:lnSpc>
                <a:spcPct val="90000"/>
              </a:lnSpc>
              <a:buNone/>
            </a:pPr>
            <a:endParaRPr lang="en-GB" sz="1600" dirty="0"/>
          </a:p>
          <a:p>
            <a:pPr marL="0" indent="0">
              <a:lnSpc>
                <a:spcPct val="90000"/>
              </a:lnSpc>
              <a:buNone/>
            </a:pPr>
            <a:r>
              <a:rPr lang="en-GB" sz="1600"/>
              <a:t>Discuss whether Freddie committed criminal damage to s1 CDA 1971</a:t>
            </a:r>
          </a:p>
        </p:txBody>
      </p:sp>
      <p:pic>
        <p:nvPicPr>
          <p:cNvPr id="5" name="Picture 4"/>
          <p:cNvPicPr>
            <a:picLocks noChangeAspect="1"/>
          </p:cNvPicPr>
          <p:nvPr/>
        </p:nvPicPr>
        <p:blipFill rotWithShape="1">
          <a:blip r:embed="rId3"/>
          <a:srcRect l="6577" r="8209"/>
          <a:stretch/>
        </p:blipFill>
        <p:spPr>
          <a:xfrm>
            <a:off x="677334" y="2159331"/>
            <a:ext cx="5423429" cy="3882362"/>
          </a:xfrm>
          <a:prstGeom prst="rect">
            <a:avLst/>
          </a:prstGeom>
        </p:spPr>
      </p:pic>
    </p:spTree>
    <p:extLst>
      <p:ext uri="{BB962C8B-B14F-4D97-AF65-F5344CB8AC3E}">
        <p14:creationId xmlns:p14="http://schemas.microsoft.com/office/powerpoint/2010/main" val="2867467493"/>
      </p:ext>
    </p:extLst>
  </p:cSld>
  <p:clrMapOvr>
    <a:masterClrMapping/>
  </p:clrMapOvr>
  <mc:AlternateContent xmlns:mc="http://schemas.openxmlformats.org/markup-compatibility/2006" xmlns:p14="http://schemas.microsoft.com/office/powerpoint/2010/main">
    <mc:Choice Requires="p14">
      <p:transition spd="slow" p14:dur="2000" advTm="191600"/>
    </mc:Choice>
    <mc:Fallback xmlns="">
      <p:transition spd="slow" advTm="1916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7133B3-486C-6EC7-4BB9-66AF54306B17}"/>
              </a:ext>
            </a:extLst>
          </p:cNvPr>
          <p:cNvSpPr/>
          <p:nvPr/>
        </p:nvSpPr>
        <p:spPr>
          <a:xfrm>
            <a:off x="838200" y="1881266"/>
            <a:ext cx="10429906" cy="2340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id="{C0C331E0-3598-41FE-BFDE-9A21B2D1F7DE}"/>
              </a:ext>
            </a:extLst>
          </p:cNvPr>
          <p:cNvSpPr>
            <a:spLocks noGrp="1"/>
          </p:cNvSpPr>
          <p:nvPr>
            <p:ph idx="1"/>
          </p:nvPr>
        </p:nvSpPr>
        <p:spPr>
          <a:xfrm>
            <a:off x="838200" y="1825625"/>
            <a:ext cx="10616241" cy="2396017"/>
          </a:xfrm>
          <a:solidFill>
            <a:schemeClr val="accent1">
              <a:lumMod val="20000"/>
              <a:lumOff val="80000"/>
            </a:schemeClr>
          </a:solidFill>
        </p:spPr>
        <p:txBody>
          <a:bodyPr vert="horz" lIns="91440" tIns="45720" rIns="91440" bIns="45720" rtlCol="0" anchor="t">
            <a:normAutofit fontScale="92500"/>
          </a:bodyPr>
          <a:lstStyle/>
          <a:p>
            <a:r>
              <a:rPr lang="en-GB" sz="2800" dirty="0">
                <a:cs typeface="Calibri"/>
              </a:rPr>
              <a:t>Elements of the offence:</a:t>
            </a:r>
          </a:p>
          <a:p>
            <a:pPr marL="0" indent="0">
              <a:buNone/>
            </a:pPr>
            <a:r>
              <a:rPr lang="en-GB" sz="2800" dirty="0">
                <a:solidFill>
                  <a:srgbClr val="7030A0"/>
                </a:solidFill>
                <a:cs typeface="Calibri"/>
              </a:rPr>
              <a:t>Without lawful excuse;</a:t>
            </a:r>
            <a:r>
              <a:rPr lang="en-GB" sz="2800" dirty="0">
                <a:cs typeface="Calibri"/>
              </a:rPr>
              <a:t> D destroys or damages; property; </a:t>
            </a:r>
            <a:r>
              <a:rPr lang="en-GB" sz="2800" dirty="0">
                <a:solidFill>
                  <a:schemeClr val="accent5"/>
                </a:solidFill>
                <a:cs typeface="Calibri"/>
              </a:rPr>
              <a:t>belong to themself or another</a:t>
            </a:r>
            <a:r>
              <a:rPr lang="en-GB" sz="2800" dirty="0">
                <a:cs typeface="Calibri"/>
              </a:rPr>
              <a:t>; where D intends or is reckless to destroying or damaging the property; and where D intends by the destruction or damage to </a:t>
            </a:r>
            <a:r>
              <a:rPr lang="en-GB" sz="2800" dirty="0">
                <a:solidFill>
                  <a:srgbClr val="FF0000"/>
                </a:solidFill>
                <a:cs typeface="Calibri"/>
              </a:rPr>
              <a:t>endanger the life of another</a:t>
            </a:r>
            <a:r>
              <a:rPr lang="en-GB" sz="2800" dirty="0">
                <a:cs typeface="Calibri"/>
              </a:rPr>
              <a:t> or is reckless to this.</a:t>
            </a: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id="{9E69CD7E-0770-4BC4-B0AC-06188FD20A40}"/>
              </a:ext>
            </a:extLst>
          </p:cNvPr>
          <p:cNvSpPr txBox="1"/>
          <p:nvPr/>
        </p:nvSpPr>
        <p:spPr>
          <a:xfrm>
            <a:off x="254833" y="4221641"/>
            <a:ext cx="10900847" cy="2028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ea typeface="+mn-lt"/>
                <a:cs typeface="+mn-lt"/>
              </a:rPr>
              <a:t>Differences between basic and aggravated offences:</a:t>
            </a:r>
          </a:p>
          <a:p>
            <a:pPr>
              <a:lnSpc>
                <a:spcPct val="90000"/>
              </a:lnSpc>
              <a:spcBef>
                <a:spcPts val="1000"/>
              </a:spcBef>
            </a:pPr>
            <a:r>
              <a:rPr lang="en-GB" sz="2800" dirty="0">
                <a:ea typeface="+mn-lt"/>
                <a:cs typeface="+mn-lt"/>
              </a:rPr>
              <a:t>- </a:t>
            </a:r>
            <a:r>
              <a:rPr lang="en-GB" sz="2800" dirty="0">
                <a:solidFill>
                  <a:srgbClr val="7030A0"/>
                </a:solidFill>
                <a:ea typeface="+mn-lt"/>
                <a:cs typeface="+mn-lt"/>
              </a:rPr>
              <a:t>defences under s.5 only apply to the basic offence</a:t>
            </a:r>
            <a:endParaRPr lang="en-US" sz="2800" dirty="0">
              <a:ea typeface="+mn-lt"/>
              <a:cs typeface="+mn-lt"/>
            </a:endParaRPr>
          </a:p>
          <a:p>
            <a:pPr>
              <a:lnSpc>
                <a:spcPct val="90000"/>
              </a:lnSpc>
              <a:spcBef>
                <a:spcPts val="1000"/>
              </a:spcBef>
            </a:pPr>
            <a:r>
              <a:rPr lang="en-GB" sz="2800" dirty="0">
                <a:ea typeface="+mn-lt"/>
                <a:cs typeface="+mn-lt"/>
              </a:rPr>
              <a:t>- </a:t>
            </a:r>
            <a:r>
              <a:rPr lang="en-GB" sz="2800" dirty="0">
                <a:solidFill>
                  <a:schemeClr val="accent5"/>
                </a:solidFill>
                <a:ea typeface="+mn-lt"/>
                <a:cs typeface="+mn-lt"/>
              </a:rPr>
              <a:t>D can be guilty of damage or destruction to their own property</a:t>
            </a:r>
            <a:endParaRPr lang="en-US" sz="2800" dirty="0">
              <a:solidFill>
                <a:schemeClr val="accent5"/>
              </a:solidFill>
              <a:ea typeface="+mn-lt"/>
              <a:cs typeface="+mn-lt"/>
            </a:endParaRPr>
          </a:p>
          <a:p>
            <a:pPr>
              <a:lnSpc>
                <a:spcPct val="90000"/>
              </a:lnSpc>
              <a:spcBef>
                <a:spcPts val="1000"/>
              </a:spcBef>
            </a:pPr>
            <a:r>
              <a:rPr lang="en-GB" sz="2800" dirty="0">
                <a:solidFill>
                  <a:schemeClr val="accent5"/>
                </a:solidFill>
                <a:ea typeface="+mn-lt"/>
                <a:cs typeface="+mn-lt"/>
              </a:rPr>
              <a:t>- </a:t>
            </a:r>
            <a:r>
              <a:rPr lang="en-GB" sz="2800" dirty="0">
                <a:solidFill>
                  <a:srgbClr val="FF0000"/>
                </a:solidFill>
                <a:ea typeface="+mn-lt"/>
                <a:cs typeface="+mn-lt"/>
              </a:rPr>
              <a:t>D must intend the damage they cause to endanger the life of another</a:t>
            </a:r>
            <a:endParaRPr lang="en-GB" sz="2800" dirty="0">
              <a:solidFill>
                <a:srgbClr val="FF0000"/>
              </a:solidFill>
            </a:endParaRPr>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BF99-B71E-3BF3-CE95-F8C47DFE1D24}"/>
              </a:ext>
            </a:extLst>
          </p:cNvPr>
          <p:cNvSpPr>
            <a:spLocks noGrp="1"/>
          </p:cNvSpPr>
          <p:nvPr>
            <p:ph type="title"/>
          </p:nvPr>
        </p:nvSpPr>
        <p:spPr/>
        <p:txBody>
          <a:bodyPr/>
          <a:lstStyle/>
          <a:p>
            <a:r>
              <a:rPr lang="en-GB" dirty="0"/>
              <a:t>Aggravated criminal damage</a:t>
            </a:r>
          </a:p>
        </p:txBody>
      </p:sp>
      <p:sp>
        <p:nvSpPr>
          <p:cNvPr id="3" name="Content Placeholder 2">
            <a:extLst>
              <a:ext uri="{FF2B5EF4-FFF2-40B4-BE49-F238E27FC236}">
                <a16:creationId xmlns:a16="http://schemas.microsoft.com/office/drawing/2014/main" id="{8C5641DB-78E7-1FE5-C626-2F9E8467A23C}"/>
              </a:ext>
            </a:extLst>
          </p:cNvPr>
          <p:cNvSpPr>
            <a:spLocks noGrp="1"/>
          </p:cNvSpPr>
          <p:nvPr>
            <p:ph idx="1"/>
          </p:nvPr>
        </p:nvSpPr>
        <p:spPr>
          <a:xfrm>
            <a:off x="677334" y="1378527"/>
            <a:ext cx="8596668" cy="5022273"/>
          </a:xfrm>
        </p:spPr>
        <p:txBody>
          <a:bodyPr>
            <a:normAutofit/>
          </a:bodyPr>
          <a:lstStyle/>
          <a:p>
            <a:r>
              <a:rPr lang="en-GB" sz="2200" b="1" u="sng" dirty="0">
                <a:latin typeface="Arial" panose="020B0604020202020204" pitchFamily="34" charset="0"/>
                <a:cs typeface="Arial" panose="020B0604020202020204" pitchFamily="34" charset="0"/>
              </a:rPr>
              <a:t>Intention or recklessness to endangering life </a:t>
            </a:r>
            <a:r>
              <a:rPr lang="en-GB" sz="2200" dirty="0">
                <a:latin typeface="Arial" panose="020B0604020202020204" pitchFamily="34" charset="0"/>
                <a:cs typeface="Arial" panose="020B0604020202020204" pitchFamily="34" charset="0"/>
              </a:rPr>
              <a:t>–</a:t>
            </a:r>
          </a:p>
          <a:p>
            <a:pPr marL="0" indent="0">
              <a:buNone/>
            </a:pPr>
            <a:r>
              <a:rPr lang="en-GB" sz="2200" dirty="0">
                <a:latin typeface="Arial" panose="020B0604020202020204" pitchFamily="34" charset="0"/>
                <a:cs typeface="Arial" panose="020B0604020202020204" pitchFamily="34" charset="0"/>
              </a:rPr>
              <a:t> D must intend or foresee a risk that life will be endangered by the destruction or damage and not by the act that causes the destruction or damage </a:t>
            </a:r>
            <a:r>
              <a:rPr lang="en-GB" sz="2200" b="1" dirty="0">
                <a:solidFill>
                  <a:schemeClr val="accent2">
                    <a:lumMod val="60000"/>
                    <a:lumOff val="40000"/>
                  </a:schemeClr>
                </a:solidFill>
                <a:latin typeface="Arial" panose="020B0604020202020204" pitchFamily="34" charset="0"/>
                <a:cs typeface="Arial" panose="020B0604020202020204" pitchFamily="34" charset="0"/>
              </a:rPr>
              <a:t>(Steer, 1988).</a:t>
            </a:r>
          </a:p>
          <a:p>
            <a:r>
              <a:rPr lang="en-GB" sz="2200" b="1" u="sng" dirty="0">
                <a:latin typeface="Arial" panose="020B0604020202020204" pitchFamily="34" charset="0"/>
                <a:cs typeface="Arial" panose="020B0604020202020204" pitchFamily="34" charset="0"/>
              </a:rPr>
              <a:t>Life need not actually be endangered</a:t>
            </a:r>
            <a:r>
              <a:rPr lang="en-GB" sz="2200" dirty="0">
                <a:latin typeface="Arial" panose="020B0604020202020204" pitchFamily="34" charset="0"/>
                <a:cs typeface="Arial" panose="020B0604020202020204" pitchFamily="34" charset="0"/>
              </a:rPr>
              <a:t>. </a:t>
            </a:r>
            <a:endParaRPr lang="en-GB" sz="2200" b="1" dirty="0">
              <a:solidFill>
                <a:schemeClr val="accent2">
                  <a:lumMod val="60000"/>
                  <a:lumOff val="40000"/>
                </a:schemeClr>
              </a:solidFill>
              <a:latin typeface="Arial" panose="020B0604020202020204" pitchFamily="34" charset="0"/>
              <a:cs typeface="Arial" panose="020B0604020202020204" pitchFamily="34" charset="0"/>
            </a:endParaRPr>
          </a:p>
          <a:p>
            <a:r>
              <a:rPr lang="en-GB" sz="2200" b="1" u="sng" dirty="0">
                <a:latin typeface="Arial" panose="020B0604020202020204" pitchFamily="34" charset="0"/>
                <a:cs typeface="Arial" panose="020B0604020202020204" pitchFamily="34" charset="0"/>
              </a:rPr>
              <a:t>Own property</a:t>
            </a:r>
          </a:p>
          <a:p>
            <a:pPr marL="0" indent="0">
              <a:buNone/>
            </a:pPr>
            <a:r>
              <a:rPr lang="en-GB" sz="2200" dirty="0">
                <a:latin typeface="Arial" panose="020B0604020202020204" pitchFamily="34" charset="0"/>
                <a:cs typeface="Arial" panose="020B0604020202020204" pitchFamily="34" charset="0"/>
              </a:rPr>
              <a:t>Section 1(2) applies even where a defendant damages their own property. This can be justified in most situations, as a person cannot be allowed to damage their own property in a manner that creates a risk to life. </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Maitland-Thomas [2013]</a:t>
            </a:r>
          </a:p>
          <a:p>
            <a:pPr marL="0" indent="0">
              <a:buNone/>
            </a:pPr>
            <a:endParaRPr lang="en-GB" sz="2200" b="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606050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99259-FE97-B8E6-914C-E8968CC77F4A}"/>
              </a:ext>
            </a:extLst>
          </p:cNvPr>
          <p:cNvSpPr>
            <a:spLocks noGrp="1"/>
          </p:cNvSpPr>
          <p:nvPr>
            <p:ph type="title"/>
          </p:nvPr>
        </p:nvSpPr>
        <p:spPr/>
        <p:txBody>
          <a:bodyPr/>
          <a:lstStyle/>
          <a:p>
            <a:r>
              <a:rPr lang="en-GB" dirty="0"/>
              <a:t>Aggravated criminal damage</a:t>
            </a:r>
          </a:p>
        </p:txBody>
      </p:sp>
      <p:sp>
        <p:nvSpPr>
          <p:cNvPr id="3" name="Content Placeholder 2">
            <a:extLst>
              <a:ext uri="{FF2B5EF4-FFF2-40B4-BE49-F238E27FC236}">
                <a16:creationId xmlns:a16="http://schemas.microsoft.com/office/drawing/2014/main" id="{E236FD7B-6A04-7768-51CD-27452F186CD5}"/>
              </a:ext>
            </a:extLst>
          </p:cNvPr>
          <p:cNvSpPr>
            <a:spLocks noGrp="1"/>
          </p:cNvSpPr>
          <p:nvPr>
            <p:ph idx="1"/>
          </p:nvPr>
        </p:nvSpPr>
        <p:spPr>
          <a:xfrm>
            <a:off x="677334" y="1517073"/>
            <a:ext cx="8882302" cy="4524289"/>
          </a:xfrm>
        </p:spPr>
        <p:txBody>
          <a:bodyPr>
            <a:normAutofit/>
          </a:bodyPr>
          <a:lstStyle/>
          <a:p>
            <a:pPr marL="0" indent="0">
              <a:buNone/>
            </a:pPr>
            <a:r>
              <a:rPr lang="en-GB" sz="2000" b="1" u="sng" dirty="0" err="1">
                <a:latin typeface="Arial" panose="020B0604020202020204" pitchFamily="34" charset="0"/>
                <a:cs typeface="Arial" panose="020B0604020202020204" pitchFamily="34" charset="0"/>
              </a:rPr>
              <a:t>Mens</a:t>
            </a:r>
            <a:r>
              <a:rPr lang="en-GB" sz="2000" b="1" u="sng" dirty="0">
                <a:latin typeface="Arial" panose="020B0604020202020204" pitchFamily="34" charset="0"/>
                <a:cs typeface="Arial" panose="020B0604020202020204" pitchFamily="34" charset="0"/>
              </a:rPr>
              <a:t> rea</a:t>
            </a:r>
          </a:p>
          <a:p>
            <a:pPr marL="0" indent="0">
              <a:buNone/>
            </a:pPr>
            <a:r>
              <a:rPr lang="en-GB" sz="2000" dirty="0">
                <a:latin typeface="Arial" panose="020B0604020202020204" pitchFamily="34" charset="0"/>
                <a:cs typeface="Arial" panose="020B0604020202020204" pitchFamily="34" charset="0"/>
              </a:rPr>
              <a:t>There are two points which the prosecution must prove. These are: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intention or recklessness as to destroying or damaging any property;</a:t>
            </a:r>
          </a:p>
          <a:p>
            <a:r>
              <a:rPr lang="en-GB" sz="2000" dirty="0">
                <a:latin typeface="Arial" panose="020B0604020202020204" pitchFamily="34" charset="0"/>
                <a:cs typeface="Arial" panose="020B0604020202020204" pitchFamily="34" charset="0"/>
              </a:rPr>
              <a:t>intention or recklessness as to whether life is endangered by the destruction or damage.</a:t>
            </a:r>
          </a:p>
          <a:p>
            <a:endParaRPr lang="en-GB" sz="2000" dirty="0">
              <a:latin typeface="Arial" panose="020B0604020202020204" pitchFamily="34" charset="0"/>
              <a:cs typeface="Arial" panose="020B0604020202020204" pitchFamily="34" charset="0"/>
            </a:endParaRPr>
          </a:p>
          <a:p>
            <a:r>
              <a:rPr lang="en-GB" sz="2000" dirty="0">
                <a:solidFill>
                  <a:schemeClr val="accent2">
                    <a:lumMod val="60000"/>
                    <a:lumOff val="40000"/>
                  </a:schemeClr>
                </a:solidFill>
                <a:latin typeface="Arial" panose="020B0604020202020204" pitchFamily="34" charset="0"/>
                <a:cs typeface="Arial" panose="020B0604020202020204" pitchFamily="34" charset="0"/>
              </a:rPr>
              <a:t>The prosecution must prove that the defendant either intended or was aware of a risk both that there the property would be destroyed or damaged and that life would be endangered</a:t>
            </a:r>
          </a:p>
        </p:txBody>
      </p:sp>
    </p:spTree>
    <p:extLst>
      <p:ext uri="{BB962C8B-B14F-4D97-AF65-F5344CB8AC3E}">
        <p14:creationId xmlns:p14="http://schemas.microsoft.com/office/powerpoint/2010/main" val="1169083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4771" y="634946"/>
            <a:ext cx="6574972" cy="1450757"/>
          </a:xfrm>
        </p:spPr>
        <p:txBody>
          <a:bodyPr>
            <a:normAutofit/>
          </a:bodyPr>
          <a:lstStyle/>
          <a:p>
            <a:r>
              <a:rPr lang="en-GB"/>
              <a:t>Criminal Damage</a:t>
            </a:r>
          </a:p>
        </p:txBody>
      </p:sp>
      <p:pic>
        <p:nvPicPr>
          <p:cNvPr id="5" name="Picture 4">
            <a:extLst>
              <a:ext uri="{FF2B5EF4-FFF2-40B4-BE49-F238E27FC236}">
                <a16:creationId xmlns:a16="http://schemas.microsoft.com/office/drawing/2014/main" id="{CB9068EC-A5CE-7500-7442-F51D92DA0CA8}"/>
              </a:ext>
            </a:extLst>
          </p:cNvPr>
          <p:cNvPicPr>
            <a:picLocks noChangeAspect="1"/>
          </p:cNvPicPr>
          <p:nvPr/>
        </p:nvPicPr>
        <p:blipFill rotWithShape="1">
          <a:blip r:embed="rId3"/>
          <a:srcRect r="-1" b="11344"/>
          <a:stretch/>
        </p:blipFill>
        <p:spPr>
          <a:xfrm>
            <a:off x="633999" y="640081"/>
            <a:ext cx="4001315" cy="5314406"/>
          </a:xfrm>
          <a:prstGeom prst="rect">
            <a:avLst/>
          </a:prstGeom>
        </p:spPr>
      </p:pic>
      <p:sp>
        <p:nvSpPr>
          <p:cNvPr id="3" name="Content Placeholder 2"/>
          <p:cNvSpPr>
            <a:spLocks noGrp="1"/>
          </p:cNvSpPr>
          <p:nvPr>
            <p:ph idx="1"/>
          </p:nvPr>
        </p:nvSpPr>
        <p:spPr>
          <a:xfrm>
            <a:off x="4974769" y="1481559"/>
            <a:ext cx="6831408" cy="4387535"/>
          </a:xfrm>
          <a:solidFill>
            <a:schemeClr val="bg1"/>
          </a:solidFill>
        </p:spPr>
        <p:txBody>
          <a:bodyPr>
            <a:normAutofit/>
          </a:bodyPr>
          <a:lstStyle/>
          <a:p>
            <a:pPr marL="0" indent="0">
              <a:buNone/>
            </a:pPr>
            <a:endParaRPr lang="en-GB" dirty="0"/>
          </a:p>
          <a:p>
            <a:r>
              <a:rPr lang="en-GB" sz="2000" dirty="0"/>
              <a:t>Kerry hated Rachel and decided to endanger her life by putting a harmful chemical in her glass of wine.  Kerry was aware that the chemical might break the glass and endanger Rachel’s life but believed that this would take at least half an hour to happen.  The chemical reacted to the alcohol immediately and just as Rachel was about to take a sip the glass exploded.  Shards of glass hit Rachel in the face and she had to be rushed to hospital in order to stop the profuse bleeding.  </a:t>
            </a:r>
          </a:p>
          <a:p>
            <a:r>
              <a:rPr lang="en-GB" sz="2000" dirty="0"/>
              <a:t>Discuss whether Kerry committed any offences under CDA 1971.  Do not discuss any other offences.</a:t>
            </a:r>
          </a:p>
        </p:txBody>
      </p:sp>
    </p:spTree>
    <p:extLst>
      <p:ext uri="{BB962C8B-B14F-4D97-AF65-F5344CB8AC3E}">
        <p14:creationId xmlns:p14="http://schemas.microsoft.com/office/powerpoint/2010/main" val="2228794601"/>
      </p:ext>
    </p:extLst>
  </p:cSld>
  <p:clrMapOvr>
    <a:masterClrMapping/>
  </p:clrMapOvr>
  <mc:AlternateContent xmlns:mc="http://schemas.openxmlformats.org/markup-compatibility/2006" xmlns:p14="http://schemas.microsoft.com/office/powerpoint/2010/main">
    <mc:Choice Requires="p14">
      <p:transition spd="slow" p14:dur="2000" advTm="220055"/>
    </mc:Choice>
    <mc:Fallback xmlns="">
      <p:transition spd="slow" advTm="22005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4771" y="634946"/>
            <a:ext cx="6574972" cy="1450757"/>
          </a:xfrm>
        </p:spPr>
        <p:txBody>
          <a:bodyPr>
            <a:normAutofit fontScale="90000"/>
          </a:bodyPr>
          <a:lstStyle/>
          <a:p>
            <a:r>
              <a:rPr lang="en-GB" sz="3400"/>
              <a:t>Criminal Damage</a:t>
            </a:r>
            <a:br>
              <a:rPr lang="en-GB" sz="3400"/>
            </a:br>
            <a:br>
              <a:rPr lang="en-GB" sz="3400"/>
            </a:br>
            <a:r>
              <a:rPr lang="en-GB" sz="3400"/>
              <a:t>Arson s1(3)</a:t>
            </a:r>
          </a:p>
        </p:txBody>
      </p:sp>
      <p:pic>
        <p:nvPicPr>
          <p:cNvPr id="5" name="Picture 4">
            <a:extLst>
              <a:ext uri="{FF2B5EF4-FFF2-40B4-BE49-F238E27FC236}">
                <a16:creationId xmlns:a16="http://schemas.microsoft.com/office/drawing/2014/main" id="{AEDCDC51-F68D-D2D7-A44C-22AA07A4397A}"/>
              </a:ext>
            </a:extLst>
          </p:cNvPr>
          <p:cNvPicPr>
            <a:picLocks noChangeAspect="1"/>
          </p:cNvPicPr>
          <p:nvPr/>
        </p:nvPicPr>
        <p:blipFill rotWithShape="1">
          <a:blip r:embed="rId3"/>
          <a:srcRect l="17335" r="37489" b="-2"/>
          <a:stretch/>
        </p:blipFill>
        <p:spPr>
          <a:xfrm>
            <a:off x="633999" y="640081"/>
            <a:ext cx="4001315" cy="5314406"/>
          </a:xfrm>
          <a:prstGeom prst="rect">
            <a:avLst/>
          </a:prstGeom>
        </p:spPr>
      </p:pic>
      <p:sp>
        <p:nvSpPr>
          <p:cNvPr id="3" name="Content Placeholder 2"/>
          <p:cNvSpPr>
            <a:spLocks noGrp="1"/>
          </p:cNvSpPr>
          <p:nvPr>
            <p:ph idx="1"/>
          </p:nvPr>
        </p:nvSpPr>
        <p:spPr>
          <a:xfrm>
            <a:off x="4974769" y="2198913"/>
            <a:ext cx="6663049" cy="4361214"/>
          </a:xfrm>
          <a:solidFill>
            <a:schemeClr val="bg1"/>
          </a:solidFill>
        </p:spPr>
        <p:txBody>
          <a:bodyPr vert="horz" lIns="91440" tIns="45720" rIns="91440" bIns="45720" rtlCol="0">
            <a:normAutofit fontScale="92500" lnSpcReduction="20000"/>
          </a:bodyPr>
          <a:lstStyle/>
          <a:p>
            <a:pPr marL="0" indent="0">
              <a:buNone/>
            </a:pPr>
            <a:endParaRPr lang="en-GB" sz="1100" dirty="0"/>
          </a:p>
          <a:p>
            <a:r>
              <a:rPr lang="en-GB" sz="1800" dirty="0"/>
              <a:t>An offence committed under this section by destroying or damaging property by fire shall be charged as arson</a:t>
            </a:r>
          </a:p>
          <a:p>
            <a:r>
              <a:rPr lang="en-GB" sz="1800" b="1" dirty="0"/>
              <a:t>NB Arson is not a separate offence but refers to where D commits an offence under s1(1) or s1(2) by means of fire</a:t>
            </a:r>
          </a:p>
          <a:p>
            <a:endParaRPr lang="en-GB" sz="1800" b="1" dirty="0"/>
          </a:p>
          <a:p>
            <a:pPr marL="0" indent="0">
              <a:buNone/>
            </a:pPr>
            <a:r>
              <a:rPr lang="en-GB" sz="1800" b="1" u="sng" dirty="0"/>
              <a:t>ACTUS REUS</a:t>
            </a:r>
          </a:p>
          <a:p>
            <a:r>
              <a:rPr lang="en-GB" sz="1800" dirty="0"/>
              <a:t>Depends whether D charged with basic or aggravated offence.  Additional requirement of damage/destroy by fire</a:t>
            </a:r>
          </a:p>
          <a:p>
            <a:pPr marL="0" indent="0">
              <a:buNone/>
            </a:pPr>
            <a:endParaRPr lang="en-GB" sz="1800" dirty="0"/>
          </a:p>
          <a:p>
            <a:pPr marL="0" indent="0">
              <a:buNone/>
            </a:pPr>
            <a:r>
              <a:rPr lang="en-GB" sz="1800" b="1" u="sng" dirty="0"/>
              <a:t>MENS REA</a:t>
            </a:r>
          </a:p>
          <a:p>
            <a:r>
              <a:rPr lang="en-GB" sz="1800" dirty="0"/>
              <a:t>Must be shown that D intended to, or was reckless as to damage/destroy </a:t>
            </a:r>
            <a:r>
              <a:rPr lang="en-GB" sz="1800" b="1" u="sng" dirty="0"/>
              <a:t>by fire</a:t>
            </a:r>
            <a:r>
              <a:rPr lang="en-GB" sz="1800" dirty="0"/>
              <a:t> (simple offence)</a:t>
            </a:r>
          </a:p>
          <a:p>
            <a:r>
              <a:rPr lang="en-GB" sz="1800" dirty="0"/>
              <a:t>Must be shown D intended to, or was reckless as to endangering life </a:t>
            </a:r>
            <a:r>
              <a:rPr lang="en-GB" sz="1800" b="1" u="sng" dirty="0"/>
              <a:t>by fire</a:t>
            </a:r>
            <a:endParaRPr lang="en-GB" sz="1800" dirty="0"/>
          </a:p>
          <a:p>
            <a:endParaRPr lang="en-GB" sz="1100" u="sng" dirty="0"/>
          </a:p>
        </p:txBody>
      </p:sp>
    </p:spTree>
    <p:extLst>
      <p:ext uri="{BB962C8B-B14F-4D97-AF65-F5344CB8AC3E}">
        <p14:creationId xmlns:p14="http://schemas.microsoft.com/office/powerpoint/2010/main" val="2489619069"/>
      </p:ext>
    </p:extLst>
  </p:cSld>
  <p:clrMapOvr>
    <a:masterClrMapping/>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1C7AC6-5E1A-AA07-7C76-2DA03564B9D6}"/>
              </a:ext>
            </a:extLst>
          </p:cNvPr>
          <p:cNvPicPr>
            <a:picLocks noChangeAspect="1"/>
          </p:cNvPicPr>
          <p:nvPr/>
        </p:nvPicPr>
        <p:blipFill rotWithShape="1">
          <a:blip r:embed="rId3"/>
          <a:srcRect l="4659" t="27673" r="77702" b="25213"/>
          <a:stretch/>
        </p:blipFill>
        <p:spPr>
          <a:xfrm>
            <a:off x="360217" y="385546"/>
            <a:ext cx="8215748" cy="6086907"/>
          </a:xfrm>
          <a:prstGeom prst="rect">
            <a:avLst/>
          </a:prstGeom>
        </p:spPr>
      </p:pic>
      <p:sp>
        <p:nvSpPr>
          <p:cNvPr id="6" name="TextBox 5">
            <a:extLst>
              <a:ext uri="{FF2B5EF4-FFF2-40B4-BE49-F238E27FC236}">
                <a16:creationId xmlns:a16="http://schemas.microsoft.com/office/drawing/2014/main" id="{1B1BAA1E-C726-F811-6F69-F534E5D85A11}"/>
              </a:ext>
            </a:extLst>
          </p:cNvPr>
          <p:cNvSpPr txBox="1"/>
          <p:nvPr/>
        </p:nvSpPr>
        <p:spPr>
          <a:xfrm>
            <a:off x="6096000" y="5301780"/>
            <a:ext cx="6102926" cy="923330"/>
          </a:xfrm>
          <a:prstGeom prst="rect">
            <a:avLst/>
          </a:prstGeom>
          <a:noFill/>
        </p:spPr>
        <p:txBody>
          <a:bodyPr wrap="square">
            <a:spAutoFit/>
          </a:bodyPr>
          <a:lstStyle/>
          <a:p>
            <a:r>
              <a:rPr lang="en-GB" dirty="0">
                <a:hlinkClick r:id="rId4"/>
              </a:rPr>
              <a:t>https://www.walesonline.co.uk/news/wales-news/arson-attack-flat-woman-dangerous-26237040</a:t>
            </a:r>
            <a:endParaRPr lang="en-GB" dirty="0"/>
          </a:p>
          <a:p>
            <a:endParaRPr lang="en-GB" dirty="0"/>
          </a:p>
        </p:txBody>
      </p:sp>
    </p:spTree>
    <p:extLst>
      <p:ext uri="{BB962C8B-B14F-4D97-AF65-F5344CB8AC3E}">
        <p14:creationId xmlns:p14="http://schemas.microsoft.com/office/powerpoint/2010/main" val="4086204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9C661-D76B-200B-A86B-009A3F62F2E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3FFFF02C-5E6E-8338-447D-668FA1CF2B65}"/>
              </a:ext>
            </a:extLst>
          </p:cNvPr>
          <p:cNvSpPr>
            <a:spLocks noGrp="1"/>
          </p:cNvSpPr>
          <p:nvPr>
            <p:ph idx="1"/>
          </p:nvPr>
        </p:nvSpPr>
        <p:spPr/>
        <p:txBody>
          <a:bodyPr>
            <a:normAutofit/>
          </a:bodyPr>
          <a:lstStyle/>
          <a:p>
            <a:pPr marL="0" indent="0" algn="ctr">
              <a:buNone/>
            </a:pPr>
            <a:r>
              <a:rPr lang="en-GB" sz="3600" dirty="0"/>
              <a:t>Is making threats to destroy or damage property an offence?</a:t>
            </a:r>
          </a:p>
          <a:p>
            <a:pPr marL="0" indent="0" algn="ctr">
              <a:buNone/>
            </a:pPr>
            <a:r>
              <a:rPr lang="en-GB" sz="3600" dirty="0"/>
              <a:t>What evidence can you find to support your answer? </a:t>
            </a:r>
          </a:p>
        </p:txBody>
      </p:sp>
    </p:spTree>
    <p:extLst>
      <p:ext uri="{BB962C8B-B14F-4D97-AF65-F5344CB8AC3E}">
        <p14:creationId xmlns:p14="http://schemas.microsoft.com/office/powerpoint/2010/main" val="2213565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C75F9-6D63-9801-A813-D91AF71F328B}"/>
              </a:ext>
            </a:extLst>
          </p:cNvPr>
          <p:cNvSpPr>
            <a:spLocks noGrp="1"/>
          </p:cNvSpPr>
          <p:nvPr>
            <p:ph type="title"/>
          </p:nvPr>
        </p:nvSpPr>
        <p:spPr/>
        <p:txBody>
          <a:bodyPr/>
          <a:lstStyle/>
          <a:p>
            <a:r>
              <a:rPr lang="en-GB" dirty="0"/>
              <a:t>Threats to destroy or damage property: s.2 CDA (1971)</a:t>
            </a:r>
          </a:p>
        </p:txBody>
      </p:sp>
      <p:sp>
        <p:nvSpPr>
          <p:cNvPr id="3" name="Content Placeholder 2">
            <a:extLst>
              <a:ext uri="{FF2B5EF4-FFF2-40B4-BE49-F238E27FC236}">
                <a16:creationId xmlns:a16="http://schemas.microsoft.com/office/drawing/2014/main" id="{3E85E4F7-248C-C83C-AA6C-47AA6A8782C5}"/>
              </a:ext>
            </a:extLst>
          </p:cNvPr>
          <p:cNvSpPr>
            <a:spLocks noGrp="1"/>
          </p:cNvSpPr>
          <p:nvPr>
            <p:ph idx="1"/>
          </p:nvPr>
        </p:nvSpPr>
        <p:spPr>
          <a:xfrm>
            <a:off x="677334" y="2160589"/>
            <a:ext cx="8596668" cy="4337193"/>
          </a:xfrm>
        </p:spPr>
        <p:txBody>
          <a:bodyPr>
            <a:normAutofit/>
          </a:bodyPr>
          <a:lstStyle/>
          <a:p>
            <a:pPr marL="0" indent="0">
              <a:buNone/>
            </a:pPr>
            <a:r>
              <a:rPr lang="en-GB" dirty="0"/>
              <a:t>2</a:t>
            </a:r>
            <a:r>
              <a:rPr lang="en-GB" sz="2400" dirty="0">
                <a:latin typeface="Arial" panose="020B0604020202020204" pitchFamily="34" charset="0"/>
                <a:cs typeface="Arial" panose="020B0604020202020204" pitchFamily="34" charset="0"/>
              </a:rPr>
              <a:t>.  A person who without lawful excuse makes to another a threat, intending that that other would fear it would be carried out –</a:t>
            </a:r>
          </a:p>
          <a:p>
            <a:r>
              <a:rPr lang="en-GB" sz="2400" dirty="0">
                <a:latin typeface="Arial" panose="020B0604020202020204" pitchFamily="34" charset="0"/>
                <a:cs typeface="Arial" panose="020B0604020202020204" pitchFamily="34" charset="0"/>
              </a:rPr>
              <a:t>(a) to destroy or damage any property belonging to that other or a third person; or</a:t>
            </a:r>
          </a:p>
          <a:p>
            <a:r>
              <a:rPr lang="en-GB" sz="2400" dirty="0">
                <a:latin typeface="Arial" panose="020B0604020202020204" pitchFamily="34" charset="0"/>
                <a:cs typeface="Arial" panose="020B0604020202020204" pitchFamily="34" charset="0"/>
              </a:rPr>
              <a:t>(b) to destroy or damage his own property in a way which he knows is likely to endanger the life of that other or a third person; shall be guilty of an offence.’</a:t>
            </a:r>
          </a:p>
          <a:p>
            <a:pPr marL="0" indent="0">
              <a:buNone/>
            </a:pPr>
            <a:r>
              <a:rPr lang="en-GB" sz="2600" b="1" dirty="0" err="1">
                <a:solidFill>
                  <a:schemeClr val="accent2">
                    <a:lumMod val="60000"/>
                    <a:lumOff val="40000"/>
                  </a:schemeClr>
                </a:solidFill>
                <a:latin typeface="Arial" panose="020B0604020202020204" pitchFamily="34" charset="0"/>
                <a:cs typeface="Arial" panose="020B0604020202020204" pitchFamily="34" charset="0"/>
              </a:rPr>
              <a:t>Ankerson</a:t>
            </a:r>
            <a:r>
              <a:rPr lang="en-GB" sz="2600" b="1" dirty="0">
                <a:solidFill>
                  <a:schemeClr val="accent2">
                    <a:lumMod val="60000"/>
                    <a:lumOff val="40000"/>
                  </a:schemeClr>
                </a:solidFill>
                <a:latin typeface="Arial" panose="020B0604020202020204" pitchFamily="34" charset="0"/>
                <a:cs typeface="Arial" panose="020B0604020202020204" pitchFamily="34" charset="0"/>
              </a:rPr>
              <a:t> [2015] </a:t>
            </a:r>
          </a:p>
          <a:p>
            <a:pPr marL="0" indent="0">
              <a:buNone/>
            </a:pPr>
            <a:endParaRPr lang="en-GB" dirty="0"/>
          </a:p>
          <a:p>
            <a:endParaRPr lang="en-GB" dirty="0"/>
          </a:p>
        </p:txBody>
      </p:sp>
    </p:spTree>
    <p:extLst>
      <p:ext uri="{BB962C8B-B14F-4D97-AF65-F5344CB8AC3E}">
        <p14:creationId xmlns:p14="http://schemas.microsoft.com/office/powerpoint/2010/main" val="42645856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5" ma:contentTypeDescription="Create a new document." ma:contentTypeScope="" ma:versionID="95b54cd7af2bfb35ce26df626d2e1eef">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56ba76b421133605d163c245052f71e4"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d37a66e-3d04-4ec3-9f32-c102877c0ff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534398-CC4B-4AF5-917D-8EC537CD67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1DC59E-B525-4D96-B5F0-34464CC54F23}">
  <ds:schemaRefs>
    <ds:schemaRef ds:uri="http://schemas.microsoft.com/office/2006/documentManagement/types"/>
    <ds:schemaRef ds:uri="http://purl.org/dc/elements/1.1/"/>
    <ds:schemaRef ds:uri="http://schemas.microsoft.com/office/infopath/2007/PartnerControls"/>
    <ds:schemaRef ds:uri="cd37a66e-3d04-4ec3-9f32-c102877c0ffa"/>
    <ds:schemaRef ds:uri="http://www.w3.org/XML/1998/namespace"/>
    <ds:schemaRef ds:uri="http://purl.org/dc/dcmitype/"/>
    <ds:schemaRef ds:uri="http://schemas.openxmlformats.org/package/2006/metadata/core-properties"/>
    <ds:schemaRef ds:uri="2d635988-d293-44d9-8d7b-b24bbfd2ebfc"/>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90EEDE11-5D57-4939-9E7D-4A85E843A69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54</TotalTime>
  <Words>2998</Words>
  <Application>Microsoft Office PowerPoint</Application>
  <PresentationFormat>Widescreen</PresentationFormat>
  <Paragraphs>231</Paragraphs>
  <Slides>21</Slides>
  <Notes>20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-apple-system</vt:lpstr>
      <vt:lpstr>Arial</vt:lpstr>
      <vt:lpstr>Calibri</vt:lpstr>
      <vt:lpstr>Calibri Light</vt:lpstr>
      <vt:lpstr>Lato</vt:lpstr>
      <vt:lpstr>LinLibertine</vt:lpstr>
      <vt:lpstr>Noticia Text</vt:lpstr>
      <vt:lpstr>Trebuchet MS</vt:lpstr>
      <vt:lpstr>Wingdings 3</vt:lpstr>
      <vt:lpstr>Facet</vt:lpstr>
      <vt:lpstr>Offences against property</vt:lpstr>
      <vt:lpstr>Criminal Damage</vt:lpstr>
      <vt:lpstr>PowerPoint Presentation</vt:lpstr>
      <vt:lpstr>PowerPoint Presentation</vt:lpstr>
      <vt:lpstr>Criminal Damage – Actus reus</vt:lpstr>
      <vt:lpstr>Criminal Damage</vt:lpstr>
      <vt:lpstr>Criminal Damage</vt:lpstr>
      <vt:lpstr>Activity</vt:lpstr>
      <vt:lpstr>Criminal Damage </vt:lpstr>
      <vt:lpstr>Criminal Damage</vt:lpstr>
      <vt:lpstr>Criminal Damage</vt:lpstr>
      <vt:lpstr>Criminal Damage: Mens Rea</vt:lpstr>
      <vt:lpstr>Criminal Damage</vt:lpstr>
      <vt:lpstr>The aggravated offence: s1(2) CDA 1971</vt:lpstr>
      <vt:lpstr>Aggravated criminal damage</vt:lpstr>
      <vt:lpstr>Aggravated criminal damage</vt:lpstr>
      <vt:lpstr>Criminal Damage</vt:lpstr>
      <vt:lpstr>Criminal Damage  Arson s1(3)</vt:lpstr>
      <vt:lpstr>PowerPoint Presentation</vt:lpstr>
      <vt:lpstr>TASK</vt:lpstr>
      <vt:lpstr>Threats to destroy or damage property: s.2 CDA (1971)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Kelly Andrews</cp:lastModifiedBy>
  <cp:revision>172</cp:revision>
  <cp:lastPrinted>2017-11-09T18:51:27Z</cp:lastPrinted>
  <dcterms:created xsi:type="dcterms:W3CDTF">2016-03-07T22:18:18Z</dcterms:created>
  <dcterms:modified xsi:type="dcterms:W3CDTF">2024-04-17T14:29:24Z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