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2" r:id="rId6"/>
    <p:sldId id="264" r:id="rId7"/>
    <p:sldId id="268" r:id="rId8"/>
    <p:sldId id="267"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6/16/2019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6/16/2019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6/16/2019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6/16/2019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6/16/2019</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6/16/2019</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6/16/2019</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6/16/2019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6/16/2019</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6/16/2019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6/16/2019</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2.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image" Target="../media/image3.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6/16/2019</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image" Target="../media/image9.png" /><Relationship Id="rId1" Type="http://schemas.openxmlformats.org/officeDocument/2006/relationships/slideLayout" Target="../slideLayouts/slideLayout2.xml" /><Relationship Id="rId5" Type="http://schemas.openxmlformats.org/officeDocument/2006/relationships/image" Target="../media/image12.jpeg" /><Relationship Id="rId4" Type="http://schemas.openxmlformats.org/officeDocument/2006/relationships/image" Target="../media/image11.jpeg"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12EC5-BD85-6F48-AD82-86DA1EB6E81C}"/>
              </a:ext>
            </a:extLst>
          </p:cNvPr>
          <p:cNvSpPr>
            <a:spLocks noGrp="1"/>
          </p:cNvSpPr>
          <p:nvPr>
            <p:ph type="ctrTitle"/>
          </p:nvPr>
        </p:nvSpPr>
        <p:spPr>
          <a:xfrm>
            <a:off x="2611808" y="3428998"/>
            <a:ext cx="5518066" cy="2268559"/>
          </a:xfrm>
        </p:spPr>
        <p:txBody>
          <a:bodyPr>
            <a:normAutofit fontScale="90000"/>
          </a:bodyPr>
          <a:lstStyle/>
          <a:p>
            <a:r>
              <a:rPr lang="en-GB" dirty="0"/>
              <a:t>MARKETING ENVIRONMENT AUDIT</a:t>
            </a:r>
            <a:endParaRPr lang="en-US" dirty="0"/>
          </a:p>
        </p:txBody>
      </p:sp>
      <p:sp>
        <p:nvSpPr>
          <p:cNvPr id="3" name="Subtitle 2">
            <a:extLst>
              <a:ext uri="{FF2B5EF4-FFF2-40B4-BE49-F238E27FC236}">
                <a16:creationId xmlns:a16="http://schemas.microsoft.com/office/drawing/2014/main" id="{5AF6B437-ABD3-3C46-8C10-BC70BD87D088}"/>
              </a:ext>
            </a:extLst>
          </p:cNvPr>
          <p:cNvSpPr>
            <a:spLocks noGrp="1"/>
          </p:cNvSpPr>
          <p:nvPr>
            <p:ph type="subTitle" idx="1"/>
          </p:nvPr>
        </p:nvSpPr>
        <p:spPr>
          <a:xfrm>
            <a:off x="2772274" y="0"/>
            <a:ext cx="5357600" cy="3010801"/>
          </a:xfrm>
        </p:spPr>
        <p:txBody>
          <a:bodyPr>
            <a:normAutofit/>
          </a:bodyPr>
          <a:lstStyle/>
          <a:p>
            <a:r>
              <a:rPr lang="en-GB" sz="1500" u="sng" dirty="0"/>
              <a:t>Title</a:t>
            </a:r>
            <a:r>
              <a:rPr lang="en-GB" sz="1500" dirty="0"/>
              <a:t>:</a:t>
            </a:r>
            <a:r>
              <a:rPr lang="en-GB" sz="1500" b="1" dirty="0"/>
              <a:t>Hotel Palm Beach</a:t>
            </a:r>
          </a:p>
          <a:p>
            <a:r>
              <a:rPr lang="en-GB" sz="1500" u="sng" dirty="0"/>
              <a:t>Names and ID no.</a:t>
            </a:r>
            <a:r>
              <a:rPr lang="en-GB" sz="1500" dirty="0"/>
              <a:t>: </a:t>
            </a:r>
            <a:r>
              <a:rPr lang="en-GB" sz="1500" dirty="0" err="1"/>
              <a:t>Osarobo</a:t>
            </a:r>
            <a:r>
              <a:rPr lang="en-GB" sz="1500" dirty="0"/>
              <a:t> Imade- 1815187</a:t>
            </a:r>
          </a:p>
          <a:p>
            <a:r>
              <a:rPr lang="en-GB" sz="1500" dirty="0"/>
              <a:t>Nathalie Quayle-1815194</a:t>
            </a:r>
          </a:p>
          <a:p>
            <a:r>
              <a:rPr lang="en-GB" sz="1500" dirty="0"/>
              <a:t>Merit </a:t>
            </a:r>
            <a:r>
              <a:rPr lang="en-GB" sz="1500" dirty="0" err="1"/>
              <a:t>Okafor</a:t>
            </a:r>
            <a:r>
              <a:rPr lang="en-GB" sz="1500" dirty="0"/>
              <a:t>- 1815216</a:t>
            </a:r>
          </a:p>
          <a:p>
            <a:r>
              <a:rPr lang="en-GB" sz="1500"/>
              <a:t>Jackie Belford- 1815143</a:t>
            </a:r>
            <a:endParaRPr lang="en-GB" sz="1500" dirty="0"/>
          </a:p>
          <a:p>
            <a:r>
              <a:rPr lang="en-GB" sz="1500" u="sng" dirty="0"/>
              <a:t>Lecturer Name: </a:t>
            </a:r>
            <a:r>
              <a:rPr lang="en-GB" sz="1500" dirty="0"/>
              <a:t>Mr.Jazz</a:t>
            </a:r>
            <a:endParaRPr lang="en-US" sz="1500" dirty="0"/>
          </a:p>
        </p:txBody>
      </p:sp>
    </p:spTree>
    <p:extLst>
      <p:ext uri="{BB962C8B-B14F-4D97-AF65-F5344CB8AC3E}">
        <p14:creationId xmlns:p14="http://schemas.microsoft.com/office/powerpoint/2010/main" val="1912705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B39E-F866-9D40-AFB1-B008FCBCC1D0}"/>
              </a:ext>
            </a:extLst>
          </p:cNvPr>
          <p:cNvSpPr>
            <a:spLocks noGrp="1"/>
          </p:cNvSpPr>
          <p:nvPr>
            <p:ph type="title"/>
          </p:nvPr>
        </p:nvSpPr>
        <p:spPr/>
        <p:txBody>
          <a:bodyPr/>
          <a:lstStyle/>
          <a:p>
            <a:r>
              <a:rPr lang="en-GB" dirty="0"/>
              <a:t>Business/Company Overview</a:t>
            </a:r>
            <a:endParaRPr lang="en-US" dirty="0"/>
          </a:p>
        </p:txBody>
      </p:sp>
      <p:sp>
        <p:nvSpPr>
          <p:cNvPr id="4" name="TextBox 3">
            <a:extLst>
              <a:ext uri="{FF2B5EF4-FFF2-40B4-BE49-F238E27FC236}">
                <a16:creationId xmlns:a16="http://schemas.microsoft.com/office/drawing/2014/main" id="{4F4E673B-4F3E-9B48-81BA-06E3BD2DF16F}"/>
              </a:ext>
            </a:extLst>
          </p:cNvPr>
          <p:cNvSpPr txBox="1"/>
          <p:nvPr/>
        </p:nvSpPr>
        <p:spPr>
          <a:xfrm>
            <a:off x="1621861" y="1346670"/>
            <a:ext cx="9312529" cy="2031325"/>
          </a:xfrm>
          <a:prstGeom prst="rect">
            <a:avLst/>
          </a:prstGeom>
          <a:noFill/>
        </p:spPr>
        <p:txBody>
          <a:bodyPr wrap="square" rtlCol="0">
            <a:spAutoFit/>
          </a:bodyPr>
          <a:lstStyle/>
          <a:p>
            <a:pPr algn="l"/>
            <a:r>
              <a:rPr lang="en-GB" b="1" u="sng" dirty="0"/>
              <a:t>HOTEL </a:t>
            </a:r>
            <a:r>
              <a:rPr lang="en-GB" b="1" u="sng"/>
              <a:t>PALM B,EACH- LAGOS:</a:t>
            </a:r>
            <a:endParaRPr lang="en-GB" b="1" u="sng" dirty="0"/>
          </a:p>
          <a:p>
            <a:pPr algn="l"/>
            <a:r>
              <a:rPr lang="en-GB"/>
              <a:t>P</a:t>
            </a:r>
            <a:r>
              <a:rPr lang="en-US" sz="1800"/>
              <a:t>alm Beach Hotel</a:t>
            </a:r>
            <a:r>
              <a:rPr lang="en-GB"/>
              <a:t>, established in 2014, </a:t>
            </a:r>
            <a:r>
              <a:rPr lang="en-GB" sz="1800"/>
              <a:t>with</a:t>
            </a:r>
            <a:r>
              <a:rPr lang="en-US" sz="1800"/>
              <a:t> </a:t>
            </a:r>
            <a:r>
              <a:rPr lang="en-US" sz="1800" dirty="0"/>
              <a:t>a total of 299 luxury guest rooms, including 242 standard twin rooms, 19 rooms with double bed, 29 rooms with two double beds, along with 1 Imperial Suite and 8 Mini Suites, all of which are built over 10 floors and set amidst spacious Mediterranean style gardens and sun terraces overlooking a large central pool area.</a:t>
            </a:r>
            <a:endParaRPr lang="en-GB" b="1" u="sng" dirty="0"/>
          </a:p>
          <a:p>
            <a:pPr algn="l"/>
            <a:endParaRPr lang="en-GB" dirty="0"/>
          </a:p>
        </p:txBody>
      </p:sp>
      <p:pic>
        <p:nvPicPr>
          <p:cNvPr id="3" name="Picture 4">
            <a:extLst>
              <a:ext uri="{FF2B5EF4-FFF2-40B4-BE49-F238E27FC236}">
                <a16:creationId xmlns:a16="http://schemas.microsoft.com/office/drawing/2014/main" id="{60253E45-5FCC-2546-B3B2-20CC66D0DB20}"/>
              </a:ext>
            </a:extLst>
          </p:cNvPr>
          <p:cNvPicPr>
            <a:picLocks noChangeAspect="1"/>
          </p:cNvPicPr>
          <p:nvPr/>
        </p:nvPicPr>
        <p:blipFill>
          <a:blip r:embed="rId2"/>
          <a:stretch>
            <a:fillRect/>
          </a:stretch>
        </p:blipFill>
        <p:spPr>
          <a:xfrm>
            <a:off x="1621861" y="3463277"/>
            <a:ext cx="5318368" cy="3018878"/>
          </a:xfrm>
          <a:prstGeom prst="rect">
            <a:avLst/>
          </a:prstGeom>
        </p:spPr>
      </p:pic>
      <p:pic>
        <p:nvPicPr>
          <p:cNvPr id="6" name="Picture 6">
            <a:extLst>
              <a:ext uri="{FF2B5EF4-FFF2-40B4-BE49-F238E27FC236}">
                <a16:creationId xmlns:a16="http://schemas.microsoft.com/office/drawing/2014/main" id="{1A2F7606-7C6E-544C-BF0C-1A77B9010716}"/>
              </a:ext>
            </a:extLst>
          </p:cNvPr>
          <p:cNvPicPr>
            <a:picLocks noChangeAspect="1"/>
          </p:cNvPicPr>
          <p:nvPr/>
        </p:nvPicPr>
        <p:blipFill>
          <a:blip r:embed="rId3"/>
          <a:stretch>
            <a:fillRect/>
          </a:stretch>
        </p:blipFill>
        <p:spPr>
          <a:xfrm>
            <a:off x="7652669" y="3429000"/>
            <a:ext cx="3281721" cy="1842996"/>
          </a:xfrm>
          <a:prstGeom prst="rect">
            <a:avLst/>
          </a:prstGeom>
        </p:spPr>
      </p:pic>
    </p:spTree>
    <p:extLst>
      <p:ext uri="{BB962C8B-B14F-4D97-AF65-F5344CB8AC3E}">
        <p14:creationId xmlns:p14="http://schemas.microsoft.com/office/powerpoint/2010/main" val="38224021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BEF7A-FE89-144E-805C-4929E2ADFBD3}"/>
              </a:ext>
            </a:extLst>
          </p:cNvPr>
          <p:cNvSpPr>
            <a:spLocks noGrp="1"/>
          </p:cNvSpPr>
          <p:nvPr>
            <p:ph type="title"/>
          </p:nvPr>
        </p:nvSpPr>
        <p:spPr>
          <a:xfrm>
            <a:off x="2365332" y="269441"/>
            <a:ext cx="7958331" cy="1077229"/>
          </a:xfrm>
        </p:spPr>
        <p:txBody>
          <a:bodyPr/>
          <a:lstStyle/>
          <a:p>
            <a:r>
              <a:rPr lang="en-GB"/>
              <a:t>Products &amp; Services</a:t>
            </a:r>
            <a:endParaRPr lang="en-US" dirty="0"/>
          </a:p>
        </p:txBody>
      </p:sp>
      <p:sp>
        <p:nvSpPr>
          <p:cNvPr id="12" name="TextBox 11">
            <a:extLst>
              <a:ext uri="{FF2B5EF4-FFF2-40B4-BE49-F238E27FC236}">
                <a16:creationId xmlns:a16="http://schemas.microsoft.com/office/drawing/2014/main" id="{0659EFD3-BCC0-8B45-8B2E-C124AEB20ABC}"/>
              </a:ext>
            </a:extLst>
          </p:cNvPr>
          <p:cNvSpPr txBox="1"/>
          <p:nvPr/>
        </p:nvSpPr>
        <p:spPr>
          <a:xfrm>
            <a:off x="1193006" y="2800635"/>
            <a:ext cx="5282772" cy="3600986"/>
          </a:xfrm>
          <a:prstGeom prst="rect">
            <a:avLst/>
          </a:prstGeom>
          <a:solidFill>
            <a:schemeClr val="accent1">
              <a:lumMod val="75000"/>
            </a:schemeClr>
          </a:solidFill>
        </p:spPr>
        <p:txBody>
          <a:bodyPr wrap="square" rtlCol="0">
            <a:spAutoFit/>
          </a:bodyPr>
          <a:lstStyle/>
          <a:p>
            <a:pPr algn="l"/>
            <a:r>
              <a:rPr lang="en-GB" sz="1600" b="1"/>
              <a:t>Services:</a:t>
            </a:r>
          </a:p>
          <a:p>
            <a:pPr marL="285750" indent="-285750" algn="l">
              <a:buFont typeface="Arial" panose="020B0604020202020204" pitchFamily="34" charset="0"/>
              <a:buChar char="•"/>
            </a:pPr>
            <a:r>
              <a:rPr lang="en-US" sz="1600"/>
              <a:t>24-hour </a:t>
            </a:r>
            <a:r>
              <a:rPr lang="en-US" sz="1600" dirty="0"/>
              <a:t>reception service</a:t>
            </a:r>
            <a:endParaRPr lang="en-GB" sz="1600" dirty="0"/>
          </a:p>
          <a:p>
            <a:pPr marL="285750" indent="-285750" algn="l">
              <a:buFont typeface="Arial" panose="020B0604020202020204" pitchFamily="34" charset="0"/>
              <a:buChar char="•"/>
            </a:pPr>
            <a:r>
              <a:rPr lang="en-US" sz="1600" dirty="0"/>
              <a:t>Foreign Exchange</a:t>
            </a:r>
            <a:endParaRPr lang="en-GB" sz="1600" dirty="0"/>
          </a:p>
          <a:p>
            <a:pPr marL="285750" indent="-285750" algn="l">
              <a:buFont typeface="Arial" panose="020B0604020202020204" pitchFamily="34" charset="0"/>
              <a:buChar char="•"/>
            </a:pPr>
            <a:r>
              <a:rPr lang="en-US" sz="1600" dirty="0"/>
              <a:t>Information about attractions, transport, excursions, etc..• Wake up call• Picnic; to be solicited latest 21.00h previous day</a:t>
            </a:r>
            <a:endParaRPr lang="en-GB" sz="1600" dirty="0"/>
          </a:p>
          <a:p>
            <a:pPr marL="285750" indent="-285750" algn="l">
              <a:buFont typeface="Arial" panose="020B0604020202020204" pitchFamily="34" charset="0"/>
              <a:buChar char="•"/>
            </a:pPr>
            <a:r>
              <a:rPr lang="en-US" sz="1600" dirty="0"/>
              <a:t>Information about hotel services</a:t>
            </a:r>
            <a:endParaRPr lang="en-GB" sz="1600" dirty="0"/>
          </a:p>
          <a:p>
            <a:pPr marL="285750" indent="-285750" algn="l">
              <a:buFont typeface="Arial" panose="020B0604020202020204" pitchFamily="34" charset="0"/>
              <a:buChar char="•"/>
            </a:pPr>
            <a:r>
              <a:rPr lang="en-US" sz="1600" dirty="0"/>
              <a:t>Rental of safety deposit box</a:t>
            </a:r>
            <a:endParaRPr lang="en-GB" sz="1600" dirty="0"/>
          </a:p>
          <a:p>
            <a:pPr marL="285750" indent="-285750" algn="l">
              <a:buFont typeface="Arial" panose="020B0604020202020204" pitchFamily="34" charset="0"/>
              <a:buChar char="•"/>
            </a:pPr>
            <a:r>
              <a:rPr lang="en-US" sz="1600" dirty="0"/>
              <a:t>Laundry</a:t>
            </a:r>
            <a:endParaRPr lang="en-GB" sz="1600" dirty="0"/>
          </a:p>
          <a:p>
            <a:pPr marL="285750" indent="-285750" algn="l">
              <a:buFont typeface="Arial" panose="020B0604020202020204" pitchFamily="34" charset="0"/>
              <a:buChar char="•"/>
            </a:pPr>
            <a:r>
              <a:rPr lang="en-US" sz="1600" dirty="0"/>
              <a:t>Restaurant</a:t>
            </a:r>
            <a:endParaRPr lang="en-GB" sz="1600" dirty="0"/>
          </a:p>
          <a:p>
            <a:pPr marL="285750" indent="-285750" algn="l">
              <a:buFont typeface="Arial" panose="020B0604020202020204" pitchFamily="34" charset="0"/>
              <a:buChar char="•"/>
            </a:pPr>
            <a:r>
              <a:rPr lang="en-US" sz="1600" dirty="0"/>
              <a:t>Leisure areas like swimming pools, garden, playground, disco, etc. ..</a:t>
            </a:r>
            <a:endParaRPr lang="en-GB" sz="1600" dirty="0"/>
          </a:p>
          <a:p>
            <a:pPr marL="285750" indent="-285750" algn="l">
              <a:buFont typeface="Arial" panose="020B0604020202020204" pitchFamily="34" charset="0"/>
              <a:buChar char="•"/>
            </a:pPr>
            <a:r>
              <a:rPr lang="en-GB" dirty="0">
                <a:latin typeface=".SFUIText"/>
              </a:rPr>
              <a:t>Children’s </a:t>
            </a:r>
            <a:r>
              <a:rPr lang="en-US" sz="1800" dirty="0">
                <a:latin typeface=".SFUIText"/>
              </a:rPr>
              <a:t>play area</a:t>
            </a:r>
            <a:r>
              <a:rPr lang="en-GB" dirty="0">
                <a:latin typeface=".SFUIText"/>
              </a:rPr>
              <a:t>.</a:t>
            </a:r>
          </a:p>
          <a:p>
            <a:pPr marL="285750" indent="-285750" algn="l">
              <a:buFont typeface="Arial" panose="020B0604020202020204" pitchFamily="34" charset="0"/>
              <a:buChar char="•"/>
            </a:pPr>
            <a:r>
              <a:rPr lang="en-GB" sz="1800" dirty="0">
                <a:latin typeface=".SFUIText"/>
              </a:rPr>
              <a:t>Gym</a:t>
            </a:r>
            <a:r>
              <a:rPr lang="en-US" sz="1800" dirty="0">
                <a:latin typeface=".SFUIText"/>
              </a:rPr>
              <a:t> and spa</a:t>
            </a:r>
            <a:r>
              <a:rPr lang="en-GB" sz="1800" dirty="0">
                <a:latin typeface=".SFUIText"/>
              </a:rPr>
              <a:t>.</a:t>
            </a:r>
          </a:p>
        </p:txBody>
      </p:sp>
      <p:pic>
        <p:nvPicPr>
          <p:cNvPr id="4" name="Picture 4">
            <a:extLst>
              <a:ext uri="{FF2B5EF4-FFF2-40B4-BE49-F238E27FC236}">
                <a16:creationId xmlns:a16="http://schemas.microsoft.com/office/drawing/2014/main" id="{4EF9CC51-C140-424C-8158-67BD91ECDA72}"/>
              </a:ext>
            </a:extLst>
          </p:cNvPr>
          <p:cNvPicPr>
            <a:picLocks noChangeAspect="1"/>
          </p:cNvPicPr>
          <p:nvPr/>
        </p:nvPicPr>
        <p:blipFill>
          <a:blip r:embed="rId2"/>
          <a:stretch>
            <a:fillRect/>
          </a:stretch>
        </p:blipFill>
        <p:spPr>
          <a:xfrm>
            <a:off x="6819508" y="1880387"/>
            <a:ext cx="4019657" cy="2846392"/>
          </a:xfrm>
          <a:prstGeom prst="rect">
            <a:avLst/>
          </a:prstGeom>
        </p:spPr>
      </p:pic>
      <p:sp>
        <p:nvSpPr>
          <p:cNvPr id="5" name="TextBox 4">
            <a:extLst>
              <a:ext uri="{FF2B5EF4-FFF2-40B4-BE49-F238E27FC236}">
                <a16:creationId xmlns:a16="http://schemas.microsoft.com/office/drawing/2014/main" id="{3DE857DB-B7AF-CD4A-B19E-22A7253DD394}"/>
              </a:ext>
            </a:extLst>
          </p:cNvPr>
          <p:cNvSpPr txBox="1"/>
          <p:nvPr/>
        </p:nvSpPr>
        <p:spPr>
          <a:xfrm>
            <a:off x="1193006" y="225548"/>
            <a:ext cx="2795588" cy="2308324"/>
          </a:xfrm>
          <a:prstGeom prst="rect">
            <a:avLst/>
          </a:prstGeom>
          <a:solidFill>
            <a:schemeClr val="accent1">
              <a:lumMod val="75000"/>
            </a:schemeClr>
          </a:solidFill>
        </p:spPr>
        <p:txBody>
          <a:bodyPr wrap="square" rtlCol="0">
            <a:spAutoFit/>
          </a:bodyPr>
          <a:lstStyle/>
          <a:p>
            <a:pPr algn="l"/>
            <a:r>
              <a:rPr lang="en-GB" b="1"/>
              <a:t>Products:</a:t>
            </a:r>
          </a:p>
          <a:p>
            <a:pPr algn="l"/>
            <a:r>
              <a:rPr lang="en-GB"/>
              <a:t>Hotel Palm Beach offers food beverages, room services, news articles, event planning, zoo exhibitions, tips and trends </a:t>
            </a:r>
          </a:p>
          <a:p>
            <a:pPr algn="l"/>
            <a:endParaRPr lang="en-US"/>
          </a:p>
        </p:txBody>
      </p:sp>
    </p:spTree>
    <p:extLst>
      <p:ext uri="{BB962C8B-B14F-4D97-AF65-F5344CB8AC3E}">
        <p14:creationId xmlns:p14="http://schemas.microsoft.com/office/powerpoint/2010/main" val="4235157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F599A-09B0-7540-8050-F66819091AD4}"/>
              </a:ext>
            </a:extLst>
          </p:cNvPr>
          <p:cNvSpPr>
            <a:spLocks noGrp="1"/>
          </p:cNvSpPr>
          <p:nvPr>
            <p:ph type="title"/>
          </p:nvPr>
        </p:nvSpPr>
        <p:spPr>
          <a:xfrm>
            <a:off x="3355224" y="353069"/>
            <a:ext cx="7340506" cy="993601"/>
          </a:xfrm>
        </p:spPr>
        <p:txBody>
          <a:bodyPr/>
          <a:lstStyle/>
          <a:p>
            <a:r>
              <a:rPr lang="en-GB" dirty="0"/>
              <a:t>Target Market </a:t>
            </a:r>
            <a:endParaRPr lang="en-US" dirty="0"/>
          </a:p>
        </p:txBody>
      </p:sp>
      <p:sp>
        <p:nvSpPr>
          <p:cNvPr id="9" name="Rectangle 8">
            <a:extLst>
              <a:ext uri="{FF2B5EF4-FFF2-40B4-BE49-F238E27FC236}">
                <a16:creationId xmlns:a16="http://schemas.microsoft.com/office/drawing/2014/main" id="{5E785A80-7D19-DC41-9AF7-D438AB6C1223}"/>
              </a:ext>
            </a:extLst>
          </p:cNvPr>
          <p:cNvSpPr/>
          <p:nvPr/>
        </p:nvSpPr>
        <p:spPr>
          <a:xfrm>
            <a:off x="2518673" y="1346670"/>
            <a:ext cx="7154654" cy="1368756"/>
          </a:xfrm>
          <a:prstGeom prst="rect">
            <a:avLst/>
          </a:prstGeom>
          <a:solidFill>
            <a:schemeClr val="tx2">
              <a:lumMod val="10000"/>
            </a:schemeClr>
          </a:solidFill>
          <a:ln>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The company’s target audience are </a:t>
            </a:r>
            <a:r>
              <a:rPr lang="en-GB" sz="1800"/>
              <a:t>costumers are low income earning families who are searching for an hotel to </a:t>
            </a:r>
            <a:r>
              <a:rPr lang="en-GB" sz="1800" dirty="0"/>
              <a:t>pay cheap prices for services that </a:t>
            </a:r>
            <a:r>
              <a:rPr lang="en-GB" sz="1800"/>
              <a:t>are more expensive than </a:t>
            </a:r>
            <a:r>
              <a:rPr lang="en-GB" sz="1800" dirty="0"/>
              <a:t>the price. The rooms are really simple but also quite sophisticated and clean, they also tend to be bigger.</a:t>
            </a:r>
            <a:endParaRPr lang="en-US" dirty="0"/>
          </a:p>
        </p:txBody>
      </p:sp>
      <p:pic>
        <p:nvPicPr>
          <p:cNvPr id="3" name="Picture 3">
            <a:extLst>
              <a:ext uri="{FF2B5EF4-FFF2-40B4-BE49-F238E27FC236}">
                <a16:creationId xmlns:a16="http://schemas.microsoft.com/office/drawing/2014/main" id="{3C4F7833-A676-B14A-A4D6-53E02F0FE293}"/>
              </a:ext>
            </a:extLst>
          </p:cNvPr>
          <p:cNvPicPr>
            <a:picLocks noChangeAspect="1"/>
          </p:cNvPicPr>
          <p:nvPr/>
        </p:nvPicPr>
        <p:blipFill>
          <a:blip r:embed="rId2"/>
          <a:stretch>
            <a:fillRect/>
          </a:stretch>
        </p:blipFill>
        <p:spPr>
          <a:xfrm>
            <a:off x="1041266" y="3151138"/>
            <a:ext cx="5856327" cy="3613615"/>
          </a:xfrm>
          <a:prstGeom prst="rect">
            <a:avLst/>
          </a:prstGeom>
        </p:spPr>
      </p:pic>
      <p:pic>
        <p:nvPicPr>
          <p:cNvPr id="5" name="Picture 6">
            <a:extLst>
              <a:ext uri="{FF2B5EF4-FFF2-40B4-BE49-F238E27FC236}">
                <a16:creationId xmlns:a16="http://schemas.microsoft.com/office/drawing/2014/main" id="{812E7FFB-BAF3-6846-93D2-431C6A8C2B37}"/>
              </a:ext>
            </a:extLst>
          </p:cNvPr>
          <p:cNvPicPr>
            <a:picLocks noChangeAspect="1"/>
          </p:cNvPicPr>
          <p:nvPr/>
        </p:nvPicPr>
        <p:blipFill>
          <a:blip r:embed="rId3"/>
          <a:stretch>
            <a:fillRect/>
          </a:stretch>
        </p:blipFill>
        <p:spPr>
          <a:xfrm>
            <a:off x="7239000" y="3151138"/>
            <a:ext cx="4155281" cy="2909143"/>
          </a:xfrm>
          <a:prstGeom prst="rect">
            <a:avLst/>
          </a:prstGeom>
        </p:spPr>
      </p:pic>
    </p:spTree>
    <p:extLst>
      <p:ext uri="{BB962C8B-B14F-4D97-AF65-F5344CB8AC3E}">
        <p14:creationId xmlns:p14="http://schemas.microsoft.com/office/powerpoint/2010/main" val="3008415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Bevelled 7">
            <a:extLst>
              <a:ext uri="{FF2B5EF4-FFF2-40B4-BE49-F238E27FC236}">
                <a16:creationId xmlns:a16="http://schemas.microsoft.com/office/drawing/2014/main" id="{D472C7AB-32DB-444C-BB99-FC633648DD17}"/>
              </a:ext>
            </a:extLst>
          </p:cNvPr>
          <p:cNvSpPr/>
          <p:nvPr/>
        </p:nvSpPr>
        <p:spPr>
          <a:xfrm>
            <a:off x="179659" y="0"/>
            <a:ext cx="4618560" cy="3298032"/>
          </a:xfrm>
          <a:prstGeom prst="bevel">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rtl="0" eaLnBrk="1" latinLnBrk="0" hangingPunct="1"/>
            <a:r>
              <a:rPr lang="en-GB" sz="1400" b="1" u="sng" kern="1200" dirty="0">
                <a:solidFill>
                  <a:srgbClr val="FFFFFF"/>
                </a:solidFill>
                <a:effectLst/>
                <a:latin typeface="Arial" panose="020B0604020202020204" pitchFamily="34" charset="0"/>
                <a:ea typeface="+mn-ea"/>
                <a:cs typeface="+mn-cs"/>
              </a:rPr>
              <a:t>Strengths:</a:t>
            </a:r>
            <a:endParaRPr lang="en-GB" sz="1400" dirty="0">
              <a:effectLst/>
            </a:endParaRPr>
          </a:p>
          <a:p>
            <a:pPr rtl="0" eaLnBrk="1" latinLnBrk="0" hangingPunct="1"/>
            <a:r>
              <a:rPr lang="en-GB" sz="1400" b="1" kern="1200" dirty="0">
                <a:solidFill>
                  <a:srgbClr val="FFFFFF"/>
                </a:solidFill>
                <a:effectLst/>
                <a:latin typeface="Arial" panose="020B0604020202020204" pitchFamily="34" charset="0"/>
                <a:ea typeface="+mn-ea"/>
                <a:cs typeface="+mn-cs"/>
              </a:rPr>
              <a:t>• </a:t>
            </a:r>
            <a:r>
              <a:rPr lang="en-GB" sz="1400" b="1" kern="12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The organisation has a very strict code of conduct that has to be followed by every employee to the finest detail.</a:t>
            </a:r>
            <a:endParaRPr lang="en-GB" sz="1400" dirty="0">
              <a:effectLst/>
            </a:endParaRPr>
          </a:p>
          <a:p>
            <a:pPr rtl="0" eaLnBrk="1" latinLnBrk="0" hangingPunct="1"/>
            <a:r>
              <a:rPr lang="en-GB" sz="1400" b="1" kern="12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 Hotel </a:t>
            </a:r>
            <a:r>
              <a:rPr lang="en-GB" sz="1400" b="1"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t>Palm Beach</a:t>
            </a:r>
            <a:r>
              <a:rPr lang="en-GB" sz="1400" b="1" kern="12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 has a focus on innovation: their operational philosophy is </a:t>
            </a:r>
            <a:r>
              <a:rPr lang="en-GB" sz="1400" b="1" kern="1200" dirty="0" err="1">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centered</a:t>
            </a:r>
            <a:r>
              <a:rPr lang="en-GB" sz="1400" b="1" kern="12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 on innovation, most of its procedures and systems try to integrate commitment and innovation to ensure total value for money. </a:t>
            </a:r>
            <a:endParaRPr lang="en-GB" sz="1400" dirty="0">
              <a:effectLst/>
            </a:endParaRPr>
          </a:p>
          <a:p>
            <a:r>
              <a:rPr lang="en-GB" sz="1400" b="1" kern="12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•The Hotel is a competitive brands in the business and it tries to continuously reinvent itself to combat competition.</a:t>
            </a:r>
            <a:r>
              <a:rPr lang="en-GB" sz="1400" dirty="0"/>
              <a:t> </a:t>
            </a:r>
            <a:endParaRPr lang="en-US" sz="1400" dirty="0"/>
          </a:p>
        </p:txBody>
      </p:sp>
      <p:sp>
        <p:nvSpPr>
          <p:cNvPr id="2" name="Rectangle: Bevelled 1">
            <a:extLst>
              <a:ext uri="{FF2B5EF4-FFF2-40B4-BE49-F238E27FC236}">
                <a16:creationId xmlns:a16="http://schemas.microsoft.com/office/drawing/2014/main" id="{4D261D8B-E312-8943-9EBD-2EF3D70EA3F5}"/>
              </a:ext>
            </a:extLst>
          </p:cNvPr>
          <p:cNvSpPr/>
          <p:nvPr/>
        </p:nvSpPr>
        <p:spPr>
          <a:xfrm>
            <a:off x="6095999" y="0"/>
            <a:ext cx="5250655" cy="3131908"/>
          </a:xfrm>
          <a:prstGeom prst="bevel">
            <a:avLst/>
          </a:prstGeom>
          <a:solidFill>
            <a:schemeClr val="accent1">
              <a:lumMod val="75000"/>
            </a:schemeClr>
          </a:solidFill>
          <a:ln>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GB" sz="1400" b="1" u="sng"/>
              <a:t>Weaknesses</a:t>
            </a:r>
            <a:endParaRPr lang="en-GB" sz="1400" b="1">
              <a:effectLst/>
              <a:latin typeface="Calibri" panose="020F0502020204030204" pitchFamily="34" charset="0"/>
              <a:ea typeface="Times New Roman" panose="02020603050405020304" pitchFamily="18" charset="0"/>
              <a:cs typeface="Times New Roman" panose="02020603050405020304" pitchFamily="18" charset="0"/>
            </a:endParaRPr>
          </a:p>
          <a:p>
            <a:pPr lvl="0"/>
            <a:r>
              <a:rPr lang="en-GB" sz="1400" b="1">
                <a:effectLst/>
                <a:latin typeface="Calibri" panose="020F0502020204030204" pitchFamily="34" charset="0"/>
                <a:ea typeface="Times New Roman" panose="02020603050405020304" pitchFamily="18" charset="0"/>
                <a:cs typeface="Times New Roman" panose="02020603050405020304" pitchFamily="18" charset="0"/>
              </a:rPr>
              <a:t>• </a:t>
            </a:r>
            <a:r>
              <a:rPr lang="en-GB" sz="1400" b="1" dirty="0">
                <a:effectLst/>
                <a:latin typeface="Calibri" panose="020F0502020204030204" pitchFamily="34" charset="0"/>
                <a:ea typeface="Times New Roman" panose="02020603050405020304" pitchFamily="18" charset="0"/>
                <a:cs typeface="Times New Roman" panose="02020603050405020304" pitchFamily="18" charset="0"/>
              </a:rPr>
              <a:t>Excessive focus on expansion: Hotel Palm Beach is trying to become a huge empire </a:t>
            </a:r>
            <a:r>
              <a:rPr lang="en-GB" sz="1400" b="1" dirty="0">
                <a:latin typeface="Calibri" panose="020F0502020204030204" pitchFamily="34" charset="0"/>
                <a:ea typeface="Times New Roman" panose="02020603050405020304" pitchFamily="18" charset="0"/>
                <a:cs typeface="Times New Roman" panose="02020603050405020304" pitchFamily="18" charset="0"/>
              </a:rPr>
              <a:t>instead of slowing </a:t>
            </a:r>
            <a:r>
              <a:rPr lang="en-GB" sz="1400" b="1">
                <a:latin typeface="Calibri" panose="020F0502020204030204" pitchFamily="34" charset="0"/>
                <a:ea typeface="Times New Roman" panose="02020603050405020304" pitchFamily="18" charset="0"/>
                <a:cs typeface="Times New Roman" panose="02020603050405020304" pitchFamily="18" charset="0"/>
              </a:rPr>
              <a:t>renovating the property currently owned.</a:t>
            </a:r>
            <a:endParaRPr lang="en-GB" sz="1400" b="1"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3" name="Rectangle: Bevelled 3">
            <a:extLst>
              <a:ext uri="{FF2B5EF4-FFF2-40B4-BE49-F238E27FC236}">
                <a16:creationId xmlns:a16="http://schemas.microsoft.com/office/drawing/2014/main" id="{48946F36-1AC7-1A40-AAD5-E36E0124FD02}"/>
              </a:ext>
            </a:extLst>
          </p:cNvPr>
          <p:cNvSpPr/>
          <p:nvPr/>
        </p:nvSpPr>
        <p:spPr>
          <a:xfrm>
            <a:off x="168434" y="3702844"/>
            <a:ext cx="4629785" cy="3155156"/>
          </a:xfrm>
          <a:prstGeom prst="bevel">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b="1" u="sng"/>
              <a:t>Opportunities:</a:t>
            </a:r>
          </a:p>
          <a:p>
            <a:pPr algn="ctr"/>
            <a:r>
              <a:rPr lang="en-GB" sz="1200"/>
              <a:t>• </a:t>
            </a:r>
            <a:r>
              <a:rPr lang="en-GB" sz="1200" b="1"/>
              <a:t>The shift in costumer attitude and retention: people across the world are more willing and open to stay in hotels when they travel even with family.</a:t>
            </a:r>
          </a:p>
          <a:p>
            <a:pPr algn="ctr"/>
            <a:r>
              <a:rPr lang="en-GB" sz="1200" b="1"/>
              <a:t>• Increase in global travel</a:t>
            </a:r>
          </a:p>
          <a:p>
            <a:pPr algn="ctr"/>
            <a:r>
              <a:rPr lang="en-GB" sz="1200" b="1"/>
              <a:t>• Focus on personalisation: costumers want personalised attention and most of the times are also willing to pay for it.</a:t>
            </a:r>
            <a:endParaRPr lang="en-GB" sz="1200"/>
          </a:p>
          <a:p>
            <a:pPr algn="ctr"/>
            <a:endParaRPr lang="en-US" b="1" u="sng" dirty="0"/>
          </a:p>
        </p:txBody>
      </p:sp>
      <p:sp>
        <p:nvSpPr>
          <p:cNvPr id="6" name="Rectangle: Beveled 5">
            <a:extLst>
              <a:ext uri="{FF2B5EF4-FFF2-40B4-BE49-F238E27FC236}">
                <a16:creationId xmlns:a16="http://schemas.microsoft.com/office/drawing/2014/main" id="{D97B3267-D336-DB4C-8C07-43091B979023}"/>
              </a:ext>
            </a:extLst>
          </p:cNvPr>
          <p:cNvSpPr/>
          <p:nvPr/>
        </p:nvSpPr>
        <p:spPr>
          <a:xfrm>
            <a:off x="6095999" y="3702844"/>
            <a:ext cx="5250655" cy="3155156"/>
          </a:xfrm>
          <a:prstGeom prst="bevel">
            <a:avLst/>
          </a:prstGeom>
          <a:solidFill>
            <a:schemeClr val="bg1">
              <a:lumMod val="50000"/>
              <a:lumOff val="50000"/>
            </a:schemeClr>
          </a:solidFill>
          <a:ln>
            <a:solidFill>
              <a:schemeClr val="tx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b="1" u="sng">
                <a:effectLst/>
                <a:latin typeface="Calibri" panose="020F0502020204030204" pitchFamily="34" charset="0"/>
                <a:ea typeface="Times New Roman" panose="02020603050405020304" pitchFamily="18" charset="0"/>
                <a:cs typeface="Times New Roman" panose="02020603050405020304" pitchFamily="18" charset="0"/>
              </a:rPr>
              <a:t>Threats: </a:t>
            </a:r>
            <a:endParaRPr lang="en-GB" sz="1400" b="1" u="sng">
              <a:effectLst/>
              <a:ea typeface="Times New Roman" panose="02020603050405020304" pitchFamily="18" charset="0"/>
              <a:cs typeface="Times New Roman" panose="02020603050405020304" pitchFamily="18" charset="0"/>
            </a:endParaRPr>
          </a:p>
          <a:p>
            <a:pPr lvl="0"/>
            <a:r>
              <a:rPr lang="en-GB" sz="1400" b="1">
                <a:ea typeface="Times New Roman" panose="02020603050405020304" pitchFamily="18" charset="0"/>
                <a:cs typeface="Times New Roman" panose="02020603050405020304" pitchFamily="18" charset="0"/>
              </a:rPr>
              <a:t>Hotel Palm Beach </a:t>
            </a:r>
            <a:r>
              <a:rPr lang="en-GB" sz="1400" b="1">
                <a:effectLst/>
                <a:ea typeface="Times New Roman" panose="02020603050405020304" pitchFamily="18" charset="0"/>
                <a:cs typeface="Times New Roman" panose="02020603050405020304" pitchFamily="18" charset="0"/>
              </a:rPr>
              <a:t>has competition with hotels like Palm Royal and Diamond Hotel etc who are in constant pursuit of becoming market leaders.</a:t>
            </a:r>
          </a:p>
          <a:p>
            <a:pPr lvl="0"/>
            <a:r>
              <a:rPr lang="en-GB" sz="1400" b="1">
                <a:effectLst/>
                <a:ea typeface="Times New Roman" panose="02020603050405020304" pitchFamily="18" charset="0"/>
                <a:cs typeface="Times New Roman" panose="02020603050405020304" pitchFamily="18" charset="0"/>
              </a:rPr>
              <a:t>Since it is an Hotel, it is extremely vulnerable to terrorist attacks.</a:t>
            </a:r>
          </a:p>
          <a:p>
            <a:pPr lvl="0"/>
            <a:r>
              <a:rPr lang="en-GB" sz="1400" b="1">
                <a:effectLst/>
                <a:ea typeface="Times New Roman" panose="02020603050405020304" pitchFamily="18" charset="0"/>
                <a:cs typeface="Times New Roman" panose="02020603050405020304" pitchFamily="18" charset="0"/>
              </a:rPr>
              <a:t>Economic recession: The global recession has hit the hospitality business adversely and many properties are out on the market for sale because they are unable to generate revenues.</a:t>
            </a:r>
            <a:endParaRPr lang="en-US" sz="1400" b="1" u="sng">
              <a:solidFill>
                <a:schemeClr val="tx1"/>
              </a:solidFill>
              <a:latin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A8FEAB36-0049-1C4C-A37E-52B707CB7495}"/>
              </a:ext>
            </a:extLst>
          </p:cNvPr>
          <p:cNvSpPr txBox="1"/>
          <p:nvPr/>
        </p:nvSpPr>
        <p:spPr>
          <a:xfrm>
            <a:off x="5181601" y="2238375"/>
            <a:ext cx="604837" cy="2308324"/>
          </a:xfrm>
          <a:prstGeom prst="rect">
            <a:avLst/>
          </a:prstGeom>
          <a:noFill/>
        </p:spPr>
        <p:txBody>
          <a:bodyPr wrap="square" rtlCol="0">
            <a:spAutoFit/>
          </a:bodyPr>
          <a:lstStyle/>
          <a:p>
            <a:r>
              <a:rPr lang="en-GB" sz="3600" b="1"/>
              <a:t>SWOT</a:t>
            </a:r>
            <a:endParaRPr lang="en-US" sz="3600" b="1"/>
          </a:p>
        </p:txBody>
      </p:sp>
    </p:spTree>
    <p:extLst>
      <p:ext uri="{BB962C8B-B14F-4D97-AF65-F5344CB8AC3E}">
        <p14:creationId xmlns:p14="http://schemas.microsoft.com/office/powerpoint/2010/main" val="1287015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08D1C49A-5FB0-3349-9893-1143B92A39DF}"/>
              </a:ext>
            </a:extLst>
          </p:cNvPr>
          <p:cNvPicPr>
            <a:picLocks noChangeAspect="1"/>
          </p:cNvPicPr>
          <p:nvPr/>
        </p:nvPicPr>
        <p:blipFill>
          <a:blip r:embed="rId2"/>
          <a:stretch>
            <a:fillRect/>
          </a:stretch>
        </p:blipFill>
        <p:spPr>
          <a:xfrm>
            <a:off x="0" y="0"/>
            <a:ext cx="4060140" cy="2321719"/>
          </a:xfrm>
          <a:prstGeom prst="rect">
            <a:avLst/>
          </a:prstGeom>
        </p:spPr>
      </p:pic>
      <p:sp>
        <p:nvSpPr>
          <p:cNvPr id="8" name="TextBox 7">
            <a:extLst>
              <a:ext uri="{FF2B5EF4-FFF2-40B4-BE49-F238E27FC236}">
                <a16:creationId xmlns:a16="http://schemas.microsoft.com/office/drawing/2014/main" id="{9F8670BB-BAAC-174B-9BBB-59D8715F6EEA}"/>
              </a:ext>
            </a:extLst>
          </p:cNvPr>
          <p:cNvSpPr txBox="1"/>
          <p:nvPr/>
        </p:nvSpPr>
        <p:spPr>
          <a:xfrm>
            <a:off x="1982438" y="508000"/>
            <a:ext cx="7248293" cy="1015663"/>
          </a:xfrm>
          <a:prstGeom prst="rect">
            <a:avLst/>
          </a:prstGeom>
          <a:noFill/>
        </p:spPr>
        <p:txBody>
          <a:bodyPr wrap="square" rtlCol="0">
            <a:spAutoFit/>
          </a:bodyPr>
          <a:lstStyle/>
          <a:p>
            <a:pPr lvl="3" algn="ctr"/>
            <a:r>
              <a:rPr lang="en-GB" sz="3000" b="1" dirty="0"/>
              <a:t>MARKETING COMMUNICATION MIX</a:t>
            </a:r>
            <a:endParaRPr lang="en-US" sz="3000" b="1" dirty="0"/>
          </a:p>
        </p:txBody>
      </p:sp>
      <p:sp>
        <p:nvSpPr>
          <p:cNvPr id="2" name="TextBox 1">
            <a:extLst>
              <a:ext uri="{FF2B5EF4-FFF2-40B4-BE49-F238E27FC236}">
                <a16:creationId xmlns:a16="http://schemas.microsoft.com/office/drawing/2014/main" id="{40062903-A0C2-CF47-B40E-A36513654F49}"/>
              </a:ext>
            </a:extLst>
          </p:cNvPr>
          <p:cNvSpPr txBox="1"/>
          <p:nvPr/>
        </p:nvSpPr>
        <p:spPr>
          <a:xfrm>
            <a:off x="1202532" y="2774156"/>
            <a:ext cx="2667000" cy="92333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l"/>
            <a:r>
              <a:rPr lang="en-GB"/>
              <a:t>Advertising:</a:t>
            </a:r>
          </a:p>
          <a:p>
            <a:pPr algn="l"/>
            <a:r>
              <a:rPr lang="en-GB"/>
              <a:t>Hotel travel sites I.e. Trivago- television </a:t>
            </a:r>
            <a:endParaRPr lang="en-US"/>
          </a:p>
        </p:txBody>
      </p:sp>
      <p:sp>
        <p:nvSpPr>
          <p:cNvPr id="3" name="TextBox 2">
            <a:extLst>
              <a:ext uri="{FF2B5EF4-FFF2-40B4-BE49-F238E27FC236}">
                <a16:creationId xmlns:a16="http://schemas.microsoft.com/office/drawing/2014/main" id="{D286F7D2-E14E-9446-B6AC-F9E5C2445683}"/>
              </a:ext>
            </a:extLst>
          </p:cNvPr>
          <p:cNvSpPr txBox="1"/>
          <p:nvPr/>
        </p:nvSpPr>
        <p:spPr>
          <a:xfrm>
            <a:off x="5250658" y="4714874"/>
            <a:ext cx="2643186" cy="92333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l"/>
            <a:r>
              <a:rPr lang="en-GB"/>
              <a:t>Costumers Service:</a:t>
            </a:r>
          </a:p>
          <a:p>
            <a:pPr algn="l"/>
            <a:r>
              <a:rPr lang="en-GB"/>
              <a:t>Feedback from customers </a:t>
            </a:r>
            <a:endParaRPr lang="en-US"/>
          </a:p>
        </p:txBody>
      </p:sp>
      <p:sp>
        <p:nvSpPr>
          <p:cNvPr id="4" name="TextBox 3">
            <a:extLst>
              <a:ext uri="{FF2B5EF4-FFF2-40B4-BE49-F238E27FC236}">
                <a16:creationId xmlns:a16="http://schemas.microsoft.com/office/drawing/2014/main" id="{362E8EBB-F978-BE48-874D-A89265D82205}"/>
              </a:ext>
            </a:extLst>
          </p:cNvPr>
          <p:cNvSpPr txBox="1"/>
          <p:nvPr/>
        </p:nvSpPr>
        <p:spPr>
          <a:xfrm>
            <a:off x="7671399" y="3173016"/>
            <a:ext cx="2326850" cy="120032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l"/>
            <a:r>
              <a:rPr lang="en-GB"/>
              <a:t>Social Media:</a:t>
            </a:r>
          </a:p>
          <a:p>
            <a:pPr algn="l"/>
            <a:r>
              <a:rPr lang="en-GB"/>
              <a:t>Facebook, Instagram and YouTube </a:t>
            </a:r>
            <a:endParaRPr lang="en-US"/>
          </a:p>
        </p:txBody>
      </p:sp>
      <p:sp>
        <p:nvSpPr>
          <p:cNvPr id="7" name="Arrow: Down 6">
            <a:extLst>
              <a:ext uri="{FF2B5EF4-FFF2-40B4-BE49-F238E27FC236}">
                <a16:creationId xmlns:a16="http://schemas.microsoft.com/office/drawing/2014/main" id="{4584A9E6-4D10-A940-8F8F-35F72B5EE7EF}"/>
              </a:ext>
            </a:extLst>
          </p:cNvPr>
          <p:cNvSpPr/>
          <p:nvPr/>
        </p:nvSpPr>
        <p:spPr>
          <a:xfrm>
            <a:off x="6006022" y="1839516"/>
            <a:ext cx="639413" cy="2667001"/>
          </a:xfrm>
          <a:prstGeom prst="downArrow">
            <a:avLst>
              <a:gd name="adj1" fmla="val 29653"/>
              <a:gd name="adj2"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0" name="Arrow: Down 9">
            <a:extLst>
              <a:ext uri="{FF2B5EF4-FFF2-40B4-BE49-F238E27FC236}">
                <a16:creationId xmlns:a16="http://schemas.microsoft.com/office/drawing/2014/main" id="{72F4139D-6639-A441-B983-299B765DA7C8}"/>
              </a:ext>
            </a:extLst>
          </p:cNvPr>
          <p:cNvSpPr/>
          <p:nvPr/>
        </p:nvSpPr>
        <p:spPr>
          <a:xfrm rot="19349827">
            <a:off x="7404181" y="1322508"/>
            <a:ext cx="534436" cy="1908901"/>
          </a:xfrm>
          <a:prstGeom prst="downArrow">
            <a:avLst>
              <a:gd name="adj1" fmla="val 29653"/>
              <a:gd name="adj2"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sp>
        <p:nvSpPr>
          <p:cNvPr id="12" name="Arrow: Down 11">
            <a:extLst>
              <a:ext uri="{FF2B5EF4-FFF2-40B4-BE49-F238E27FC236}">
                <a16:creationId xmlns:a16="http://schemas.microsoft.com/office/drawing/2014/main" id="{610619AF-2274-0D41-8FAC-F7D88507C6AB}"/>
              </a:ext>
            </a:extLst>
          </p:cNvPr>
          <p:cNvSpPr/>
          <p:nvPr/>
        </p:nvSpPr>
        <p:spPr>
          <a:xfrm rot="2306605">
            <a:off x="4388017" y="1596672"/>
            <a:ext cx="558018" cy="1905967"/>
          </a:xfrm>
          <a:prstGeom prst="downArrow">
            <a:avLst>
              <a:gd name="adj1" fmla="val 27675"/>
              <a:gd name="adj2" fmla="val 50000"/>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US"/>
          </a:p>
        </p:txBody>
      </p:sp>
      <p:pic>
        <p:nvPicPr>
          <p:cNvPr id="13" name="Picture 13">
            <a:extLst>
              <a:ext uri="{FF2B5EF4-FFF2-40B4-BE49-F238E27FC236}">
                <a16:creationId xmlns:a16="http://schemas.microsoft.com/office/drawing/2014/main" id="{A93754BA-2543-7E48-9562-752D71F950A6}"/>
              </a:ext>
            </a:extLst>
          </p:cNvPr>
          <p:cNvPicPr>
            <a:picLocks noChangeAspect="1"/>
          </p:cNvPicPr>
          <p:nvPr/>
        </p:nvPicPr>
        <p:blipFill>
          <a:blip r:embed="rId3"/>
          <a:stretch>
            <a:fillRect/>
          </a:stretch>
        </p:blipFill>
        <p:spPr>
          <a:xfrm>
            <a:off x="912568" y="3921963"/>
            <a:ext cx="3524250" cy="2183367"/>
          </a:xfrm>
          <a:prstGeom prst="rect">
            <a:avLst/>
          </a:prstGeom>
        </p:spPr>
      </p:pic>
      <p:pic>
        <p:nvPicPr>
          <p:cNvPr id="15" name="Picture 15">
            <a:extLst>
              <a:ext uri="{FF2B5EF4-FFF2-40B4-BE49-F238E27FC236}">
                <a16:creationId xmlns:a16="http://schemas.microsoft.com/office/drawing/2014/main" id="{91CA18F0-05D7-A94E-8649-B74FB740F34B}"/>
              </a:ext>
            </a:extLst>
          </p:cNvPr>
          <p:cNvPicPr>
            <a:picLocks noChangeAspect="1"/>
          </p:cNvPicPr>
          <p:nvPr/>
        </p:nvPicPr>
        <p:blipFill>
          <a:blip r:embed="rId4"/>
          <a:stretch>
            <a:fillRect/>
          </a:stretch>
        </p:blipFill>
        <p:spPr>
          <a:xfrm>
            <a:off x="6878338" y="5240991"/>
            <a:ext cx="2908600" cy="1527712"/>
          </a:xfrm>
          <a:prstGeom prst="rect">
            <a:avLst/>
          </a:prstGeom>
        </p:spPr>
      </p:pic>
      <p:pic>
        <p:nvPicPr>
          <p:cNvPr id="17" name="Picture 17">
            <a:extLst>
              <a:ext uri="{FF2B5EF4-FFF2-40B4-BE49-F238E27FC236}">
                <a16:creationId xmlns:a16="http://schemas.microsoft.com/office/drawing/2014/main" id="{DF0F7A99-220E-1C49-AC98-7E0E78FAC2F7}"/>
              </a:ext>
            </a:extLst>
          </p:cNvPr>
          <p:cNvPicPr>
            <a:picLocks noChangeAspect="1"/>
          </p:cNvPicPr>
          <p:nvPr/>
        </p:nvPicPr>
        <p:blipFill>
          <a:blip r:embed="rId5"/>
          <a:stretch>
            <a:fillRect/>
          </a:stretch>
        </p:blipFill>
        <p:spPr>
          <a:xfrm>
            <a:off x="9230731" y="1990087"/>
            <a:ext cx="2108200" cy="1839741"/>
          </a:xfrm>
          <a:prstGeom prst="rect">
            <a:avLst/>
          </a:prstGeom>
        </p:spPr>
      </p:pic>
    </p:spTree>
    <p:extLst>
      <p:ext uri="{BB962C8B-B14F-4D97-AF65-F5344CB8AC3E}">
        <p14:creationId xmlns:p14="http://schemas.microsoft.com/office/powerpoint/2010/main" val="3360069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8FC583-D809-8A43-8A94-CE15122B2586}"/>
              </a:ext>
            </a:extLst>
          </p:cNvPr>
          <p:cNvSpPr txBox="1"/>
          <p:nvPr/>
        </p:nvSpPr>
        <p:spPr>
          <a:xfrm>
            <a:off x="1452564" y="1012032"/>
            <a:ext cx="8072436" cy="923330"/>
          </a:xfrm>
          <a:prstGeom prst="rect">
            <a:avLst/>
          </a:prstGeom>
          <a:noFill/>
        </p:spPr>
        <p:txBody>
          <a:bodyPr wrap="square" rtlCol="0">
            <a:spAutoFit/>
          </a:bodyPr>
          <a:lstStyle/>
          <a:p>
            <a:pPr algn="l"/>
            <a:r>
              <a:rPr lang="en-GB" sz="3600" b="1" u="sng">
                <a:latin typeface="Algerian" panose="020F0502020204030204" pitchFamily="34" charset="0"/>
                <a:cs typeface="Arial Black" panose="020B0604020202020204" pitchFamily="34" charset="0"/>
              </a:rPr>
              <a:t>Micro and Macro Environments:</a:t>
            </a:r>
          </a:p>
          <a:p>
            <a:pPr algn="l"/>
            <a:endParaRPr lang="en-GB" b="1" u="sng"/>
          </a:p>
        </p:txBody>
      </p:sp>
      <p:sp>
        <p:nvSpPr>
          <p:cNvPr id="5" name="TextBox 4">
            <a:extLst>
              <a:ext uri="{FF2B5EF4-FFF2-40B4-BE49-F238E27FC236}">
                <a16:creationId xmlns:a16="http://schemas.microsoft.com/office/drawing/2014/main" id="{BBED28AD-A5CA-084F-A4F0-7D3C5D7EA8E3}"/>
              </a:ext>
            </a:extLst>
          </p:cNvPr>
          <p:cNvSpPr txBox="1"/>
          <p:nvPr/>
        </p:nvSpPr>
        <p:spPr>
          <a:xfrm>
            <a:off x="2312193" y="2237601"/>
            <a:ext cx="2069308" cy="369332"/>
          </a:xfrm>
          <a:prstGeom prst="rect">
            <a:avLst/>
          </a:prstGeom>
          <a:solidFill>
            <a:schemeClr val="tx2">
              <a:lumMod val="25000"/>
            </a:schemeClr>
          </a:solidFill>
        </p:spPr>
        <p:txBody>
          <a:bodyPr wrap="square" rtlCol="0">
            <a:spAutoFit/>
          </a:bodyPr>
          <a:lstStyle/>
          <a:p>
            <a:pPr algn="l"/>
            <a:r>
              <a:rPr lang="en-GB"/>
              <a:t>Macroenviroment:</a:t>
            </a:r>
            <a:endParaRPr lang="en-US"/>
          </a:p>
        </p:txBody>
      </p:sp>
      <p:sp>
        <p:nvSpPr>
          <p:cNvPr id="6" name="TextBox 5">
            <a:extLst>
              <a:ext uri="{FF2B5EF4-FFF2-40B4-BE49-F238E27FC236}">
                <a16:creationId xmlns:a16="http://schemas.microsoft.com/office/drawing/2014/main" id="{92E7CD63-42E3-F740-ADB0-557EA225B335}"/>
              </a:ext>
            </a:extLst>
          </p:cNvPr>
          <p:cNvSpPr txBox="1"/>
          <p:nvPr/>
        </p:nvSpPr>
        <p:spPr>
          <a:xfrm>
            <a:off x="490537" y="3360242"/>
            <a:ext cx="2200276" cy="1200329"/>
          </a:xfrm>
          <a:prstGeom prst="rect">
            <a:avLst/>
          </a:prstGeom>
          <a:solidFill>
            <a:schemeClr val="tx2">
              <a:lumMod val="25000"/>
            </a:schemeClr>
          </a:solidFill>
        </p:spPr>
        <p:txBody>
          <a:bodyPr wrap="square" rtlCol="0">
            <a:spAutoFit/>
          </a:bodyPr>
          <a:lstStyle/>
          <a:p>
            <a:pPr algn="l"/>
            <a:r>
              <a:rPr lang="en-GB" u="sng"/>
              <a:t>Economic</a:t>
            </a:r>
            <a:r>
              <a:rPr lang="en-GB"/>
              <a:t>:</a:t>
            </a:r>
          </a:p>
          <a:p>
            <a:pPr algn="l"/>
            <a:r>
              <a:rPr lang="en-GB"/>
              <a:t>Factors that affect customers buying package holidays  </a:t>
            </a:r>
            <a:endParaRPr lang="en-US"/>
          </a:p>
        </p:txBody>
      </p:sp>
      <p:sp>
        <p:nvSpPr>
          <p:cNvPr id="8" name="TextBox 7">
            <a:extLst>
              <a:ext uri="{FF2B5EF4-FFF2-40B4-BE49-F238E27FC236}">
                <a16:creationId xmlns:a16="http://schemas.microsoft.com/office/drawing/2014/main" id="{E4042849-9CE0-D747-9999-B96E9581DDC8}"/>
              </a:ext>
            </a:extLst>
          </p:cNvPr>
          <p:cNvSpPr txBox="1"/>
          <p:nvPr/>
        </p:nvSpPr>
        <p:spPr>
          <a:xfrm>
            <a:off x="3096816" y="3083243"/>
            <a:ext cx="2200276" cy="1754326"/>
          </a:xfrm>
          <a:prstGeom prst="rect">
            <a:avLst/>
          </a:prstGeom>
          <a:solidFill>
            <a:schemeClr val="tx2">
              <a:lumMod val="25000"/>
            </a:schemeClr>
          </a:solidFill>
        </p:spPr>
        <p:txBody>
          <a:bodyPr wrap="square" rtlCol="0">
            <a:spAutoFit/>
          </a:bodyPr>
          <a:lstStyle/>
          <a:p>
            <a:pPr algn="l"/>
            <a:r>
              <a:rPr lang="en-GB" u="sng"/>
              <a:t>Social:</a:t>
            </a:r>
          </a:p>
          <a:p>
            <a:pPr algn="l"/>
            <a:r>
              <a:rPr lang="en-GB"/>
              <a:t>Forces that affect social basic values, views, perceptions, preferences and behaviours </a:t>
            </a:r>
            <a:endParaRPr lang="en-US"/>
          </a:p>
        </p:txBody>
      </p:sp>
      <p:sp>
        <p:nvSpPr>
          <p:cNvPr id="9" name="TextBox 8">
            <a:extLst>
              <a:ext uri="{FF2B5EF4-FFF2-40B4-BE49-F238E27FC236}">
                <a16:creationId xmlns:a16="http://schemas.microsoft.com/office/drawing/2014/main" id="{B9A1C4BB-6EDB-CE4D-A408-F33B1B1C1D96}"/>
              </a:ext>
            </a:extLst>
          </p:cNvPr>
          <p:cNvSpPr txBox="1"/>
          <p:nvPr/>
        </p:nvSpPr>
        <p:spPr>
          <a:xfrm>
            <a:off x="311945" y="4963891"/>
            <a:ext cx="2509836" cy="923330"/>
          </a:xfrm>
          <a:prstGeom prst="rect">
            <a:avLst/>
          </a:prstGeom>
          <a:solidFill>
            <a:schemeClr val="tx2">
              <a:lumMod val="25000"/>
            </a:schemeClr>
          </a:solidFill>
        </p:spPr>
        <p:txBody>
          <a:bodyPr wrap="square" rtlCol="0">
            <a:spAutoFit/>
          </a:bodyPr>
          <a:lstStyle/>
          <a:p>
            <a:pPr algn="l"/>
            <a:r>
              <a:rPr lang="en-GB" u="sng"/>
              <a:t>Technological:</a:t>
            </a:r>
          </a:p>
          <a:p>
            <a:pPr algn="l"/>
            <a:r>
              <a:rPr lang="en-GB"/>
              <a:t>Using social media to advertise product</a:t>
            </a:r>
            <a:endParaRPr lang="en-US"/>
          </a:p>
        </p:txBody>
      </p:sp>
      <p:sp>
        <p:nvSpPr>
          <p:cNvPr id="10" name="TextBox 9">
            <a:extLst>
              <a:ext uri="{FF2B5EF4-FFF2-40B4-BE49-F238E27FC236}">
                <a16:creationId xmlns:a16="http://schemas.microsoft.com/office/drawing/2014/main" id="{2F3FB79F-F683-7245-875E-6D7FE8A991F7}"/>
              </a:ext>
            </a:extLst>
          </p:cNvPr>
          <p:cNvSpPr txBox="1"/>
          <p:nvPr/>
        </p:nvSpPr>
        <p:spPr>
          <a:xfrm>
            <a:off x="3184923" y="5425556"/>
            <a:ext cx="2393156" cy="1200329"/>
          </a:xfrm>
          <a:prstGeom prst="rect">
            <a:avLst/>
          </a:prstGeom>
          <a:solidFill>
            <a:schemeClr val="tx2">
              <a:lumMod val="25000"/>
            </a:schemeClr>
          </a:solidFill>
        </p:spPr>
        <p:txBody>
          <a:bodyPr wrap="square" rtlCol="0">
            <a:spAutoFit/>
          </a:bodyPr>
          <a:lstStyle/>
          <a:p>
            <a:pPr algn="l"/>
            <a:r>
              <a:rPr lang="en-GB" u="sng"/>
              <a:t>Environmental:</a:t>
            </a:r>
          </a:p>
          <a:p>
            <a:pPr algn="l"/>
            <a:r>
              <a:rPr lang="en-GB"/>
              <a:t>Natural resources that affect marketing activities </a:t>
            </a:r>
            <a:endParaRPr lang="en-US"/>
          </a:p>
        </p:txBody>
      </p:sp>
      <p:sp>
        <p:nvSpPr>
          <p:cNvPr id="11" name="TextBox 10">
            <a:extLst>
              <a:ext uri="{FF2B5EF4-FFF2-40B4-BE49-F238E27FC236}">
                <a16:creationId xmlns:a16="http://schemas.microsoft.com/office/drawing/2014/main" id="{85D95F7C-D1CB-B549-B604-E5CFC84BB832}"/>
              </a:ext>
            </a:extLst>
          </p:cNvPr>
          <p:cNvSpPr txBox="1"/>
          <p:nvPr/>
        </p:nvSpPr>
        <p:spPr>
          <a:xfrm>
            <a:off x="7414943" y="2270732"/>
            <a:ext cx="2069308" cy="369332"/>
          </a:xfrm>
          <a:prstGeom prst="rect">
            <a:avLst/>
          </a:prstGeom>
          <a:solidFill>
            <a:schemeClr val="accent1">
              <a:lumMod val="75000"/>
            </a:schemeClr>
          </a:solidFill>
        </p:spPr>
        <p:txBody>
          <a:bodyPr wrap="square" rtlCol="0">
            <a:spAutoFit/>
          </a:bodyPr>
          <a:lstStyle/>
          <a:p>
            <a:pPr algn="l"/>
            <a:r>
              <a:rPr lang="en-GB"/>
              <a:t>Microenviroment:</a:t>
            </a:r>
            <a:endParaRPr lang="en-US"/>
          </a:p>
        </p:txBody>
      </p:sp>
      <p:sp>
        <p:nvSpPr>
          <p:cNvPr id="12" name="TextBox 11">
            <a:extLst>
              <a:ext uri="{FF2B5EF4-FFF2-40B4-BE49-F238E27FC236}">
                <a16:creationId xmlns:a16="http://schemas.microsoft.com/office/drawing/2014/main" id="{61E9F6A8-25F4-AE4B-8C1C-B425AD2C9667}"/>
              </a:ext>
            </a:extLst>
          </p:cNvPr>
          <p:cNvSpPr txBox="1"/>
          <p:nvPr/>
        </p:nvSpPr>
        <p:spPr>
          <a:xfrm>
            <a:off x="5794772" y="3047838"/>
            <a:ext cx="2200276" cy="369332"/>
          </a:xfrm>
          <a:prstGeom prst="rect">
            <a:avLst/>
          </a:prstGeom>
          <a:solidFill>
            <a:schemeClr val="accent1">
              <a:lumMod val="75000"/>
            </a:schemeClr>
          </a:solidFill>
        </p:spPr>
        <p:txBody>
          <a:bodyPr wrap="square" rtlCol="0">
            <a:spAutoFit/>
          </a:bodyPr>
          <a:lstStyle/>
          <a:p>
            <a:pPr algn="l"/>
            <a:r>
              <a:rPr lang="en-GB"/>
              <a:t>Hotels, tourist </a:t>
            </a:r>
            <a:endParaRPr lang="en-US"/>
          </a:p>
        </p:txBody>
      </p:sp>
      <p:sp>
        <p:nvSpPr>
          <p:cNvPr id="13" name="TextBox 12">
            <a:extLst>
              <a:ext uri="{FF2B5EF4-FFF2-40B4-BE49-F238E27FC236}">
                <a16:creationId xmlns:a16="http://schemas.microsoft.com/office/drawing/2014/main" id="{1498CE53-2803-2143-A47A-66370FA058E8}"/>
              </a:ext>
            </a:extLst>
          </p:cNvPr>
          <p:cNvSpPr txBox="1"/>
          <p:nvPr/>
        </p:nvSpPr>
        <p:spPr>
          <a:xfrm>
            <a:off x="8449597" y="3391585"/>
            <a:ext cx="2069308" cy="923330"/>
          </a:xfrm>
          <a:prstGeom prst="rect">
            <a:avLst/>
          </a:prstGeom>
          <a:solidFill>
            <a:schemeClr val="accent1">
              <a:lumMod val="75000"/>
            </a:schemeClr>
          </a:solidFill>
        </p:spPr>
        <p:txBody>
          <a:bodyPr wrap="square" rtlCol="0">
            <a:spAutoFit/>
          </a:bodyPr>
          <a:lstStyle/>
          <a:p>
            <a:pPr algn="l"/>
            <a:r>
              <a:rPr lang="en-GB"/>
              <a:t>Employees and suppliers of energy</a:t>
            </a:r>
            <a:endParaRPr lang="en-US"/>
          </a:p>
        </p:txBody>
      </p:sp>
      <p:sp>
        <p:nvSpPr>
          <p:cNvPr id="14" name="TextBox 13">
            <a:extLst>
              <a:ext uri="{FF2B5EF4-FFF2-40B4-BE49-F238E27FC236}">
                <a16:creationId xmlns:a16="http://schemas.microsoft.com/office/drawing/2014/main" id="{B1DA5153-6040-F84C-BA29-E457F743E438}"/>
              </a:ext>
            </a:extLst>
          </p:cNvPr>
          <p:cNvSpPr txBox="1"/>
          <p:nvPr/>
        </p:nvSpPr>
        <p:spPr>
          <a:xfrm>
            <a:off x="6258511" y="4422531"/>
            <a:ext cx="2146697" cy="646331"/>
          </a:xfrm>
          <a:prstGeom prst="rect">
            <a:avLst/>
          </a:prstGeom>
          <a:solidFill>
            <a:schemeClr val="accent1">
              <a:lumMod val="75000"/>
            </a:schemeClr>
          </a:solidFill>
        </p:spPr>
        <p:txBody>
          <a:bodyPr wrap="square" rtlCol="0">
            <a:spAutoFit/>
          </a:bodyPr>
          <a:lstStyle/>
          <a:p>
            <a:pPr algn="l"/>
            <a:r>
              <a:rPr lang="en-GB"/>
              <a:t>Competitors and costumers </a:t>
            </a:r>
            <a:endParaRPr lang="en-US"/>
          </a:p>
        </p:txBody>
      </p:sp>
      <p:sp>
        <p:nvSpPr>
          <p:cNvPr id="15" name="TextBox 14">
            <a:extLst>
              <a:ext uri="{FF2B5EF4-FFF2-40B4-BE49-F238E27FC236}">
                <a16:creationId xmlns:a16="http://schemas.microsoft.com/office/drawing/2014/main" id="{913A920C-8FD8-004C-BF79-7F76BEBEDCB0}"/>
              </a:ext>
            </a:extLst>
          </p:cNvPr>
          <p:cNvSpPr txBox="1"/>
          <p:nvPr/>
        </p:nvSpPr>
        <p:spPr>
          <a:xfrm>
            <a:off x="8686195" y="4892931"/>
            <a:ext cx="1517550" cy="646331"/>
          </a:xfrm>
          <a:prstGeom prst="rect">
            <a:avLst/>
          </a:prstGeom>
          <a:solidFill>
            <a:schemeClr val="accent1">
              <a:lumMod val="75000"/>
            </a:schemeClr>
          </a:solidFill>
        </p:spPr>
        <p:txBody>
          <a:bodyPr wrap="square" rtlCol="0">
            <a:spAutoFit/>
          </a:bodyPr>
          <a:lstStyle/>
          <a:p>
            <a:pPr algn="l"/>
            <a:r>
              <a:rPr lang="en-GB"/>
              <a:t>General public</a:t>
            </a:r>
            <a:endParaRPr lang="en-US"/>
          </a:p>
        </p:txBody>
      </p:sp>
      <p:sp>
        <p:nvSpPr>
          <p:cNvPr id="16" name="TextBox 15">
            <a:extLst>
              <a:ext uri="{FF2B5EF4-FFF2-40B4-BE49-F238E27FC236}">
                <a16:creationId xmlns:a16="http://schemas.microsoft.com/office/drawing/2014/main" id="{EA18FB3B-77D7-DA47-9F6C-740990F0E2F1}"/>
              </a:ext>
            </a:extLst>
          </p:cNvPr>
          <p:cNvSpPr txBox="1"/>
          <p:nvPr/>
        </p:nvSpPr>
        <p:spPr>
          <a:xfrm>
            <a:off x="6264302" y="5845968"/>
            <a:ext cx="2146014" cy="646331"/>
          </a:xfrm>
          <a:prstGeom prst="rect">
            <a:avLst/>
          </a:prstGeom>
          <a:solidFill>
            <a:schemeClr val="accent1">
              <a:lumMod val="75000"/>
            </a:schemeClr>
          </a:solidFill>
        </p:spPr>
        <p:txBody>
          <a:bodyPr wrap="square" rtlCol="0">
            <a:spAutoFit/>
          </a:bodyPr>
          <a:lstStyle/>
          <a:p>
            <a:pPr algn="l"/>
            <a:r>
              <a:rPr lang="en-GB"/>
              <a:t>Marketing intermediaries </a:t>
            </a:r>
            <a:endParaRPr lang="en-US"/>
          </a:p>
        </p:txBody>
      </p:sp>
    </p:spTree>
    <p:extLst>
      <p:ext uri="{BB962C8B-B14F-4D97-AF65-F5344CB8AC3E}">
        <p14:creationId xmlns:p14="http://schemas.microsoft.com/office/powerpoint/2010/main" val="328417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EB78C28C-9C1F-E14C-BE5C-D0D61B865230}"/>
              </a:ext>
            </a:extLst>
          </p:cNvPr>
          <p:cNvPicPr>
            <a:picLocks noChangeAspect="1"/>
          </p:cNvPicPr>
          <p:nvPr/>
        </p:nvPicPr>
        <p:blipFill>
          <a:blip r:embed="rId2"/>
          <a:stretch>
            <a:fillRect/>
          </a:stretch>
        </p:blipFill>
        <p:spPr>
          <a:xfrm>
            <a:off x="999194" y="444672"/>
            <a:ext cx="10180775" cy="1960391"/>
          </a:xfrm>
          <a:prstGeom prst="rect">
            <a:avLst/>
          </a:prstGeom>
        </p:spPr>
      </p:pic>
      <p:sp>
        <p:nvSpPr>
          <p:cNvPr id="10" name="Rectangle 9">
            <a:extLst>
              <a:ext uri="{FF2B5EF4-FFF2-40B4-BE49-F238E27FC236}">
                <a16:creationId xmlns:a16="http://schemas.microsoft.com/office/drawing/2014/main" id="{A2A6D666-1B72-984E-8D2A-E3C7633CE9B7}"/>
              </a:ext>
            </a:extLst>
          </p:cNvPr>
          <p:cNvSpPr/>
          <p:nvPr/>
        </p:nvSpPr>
        <p:spPr>
          <a:xfrm>
            <a:off x="942975" y="2742402"/>
            <a:ext cx="1926432" cy="2508253"/>
          </a:xfrm>
          <a:prstGeom prst="rect">
            <a:avLst/>
          </a:prstGeom>
          <a:solidFill>
            <a:schemeClr val="accent1">
              <a:lumMod val="50000"/>
            </a:schemeClr>
          </a:solidFill>
          <a:ln>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Political:</a:t>
            </a:r>
          </a:p>
          <a:p>
            <a:pPr algn="ctr"/>
            <a:r>
              <a:rPr lang="en-GB"/>
              <a:t>• security and Power issue</a:t>
            </a:r>
          </a:p>
          <a:p>
            <a:pPr algn="ctr"/>
            <a:r>
              <a:rPr lang="en-GB"/>
              <a:t>• Risk of Terrorist attack</a:t>
            </a:r>
            <a:endParaRPr lang="en-US"/>
          </a:p>
        </p:txBody>
      </p:sp>
      <p:sp>
        <p:nvSpPr>
          <p:cNvPr id="11" name="Rectangle 10">
            <a:extLst>
              <a:ext uri="{FF2B5EF4-FFF2-40B4-BE49-F238E27FC236}">
                <a16:creationId xmlns:a16="http://schemas.microsoft.com/office/drawing/2014/main" id="{0824D8AA-578E-924A-8245-A4DCB2334FFE}"/>
              </a:ext>
            </a:extLst>
          </p:cNvPr>
          <p:cNvSpPr/>
          <p:nvPr/>
        </p:nvSpPr>
        <p:spPr>
          <a:xfrm>
            <a:off x="2869406" y="2742402"/>
            <a:ext cx="1643063" cy="2508253"/>
          </a:xfrm>
          <a:prstGeom prst="rect">
            <a:avLst/>
          </a:prstGeom>
          <a:solidFill>
            <a:srgbClr val="0070C0"/>
          </a:solidFill>
          <a:ln>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Economic:</a:t>
            </a:r>
          </a:p>
          <a:p>
            <a:pPr algn="ctr"/>
            <a:r>
              <a:rPr lang="en-GB"/>
              <a:t>• Exchange rates</a:t>
            </a:r>
          </a:p>
          <a:p>
            <a:pPr algn="ctr"/>
            <a:r>
              <a:rPr lang="en-GB"/>
              <a:t>• area expenses </a:t>
            </a:r>
            <a:endParaRPr lang="en-US"/>
          </a:p>
        </p:txBody>
      </p:sp>
      <p:sp>
        <p:nvSpPr>
          <p:cNvPr id="12" name="Rectangle 11">
            <a:extLst>
              <a:ext uri="{FF2B5EF4-FFF2-40B4-BE49-F238E27FC236}">
                <a16:creationId xmlns:a16="http://schemas.microsoft.com/office/drawing/2014/main" id="{1CFA89E7-C1B4-DA43-B8BE-63B5B631031D}"/>
              </a:ext>
            </a:extLst>
          </p:cNvPr>
          <p:cNvSpPr/>
          <p:nvPr/>
        </p:nvSpPr>
        <p:spPr>
          <a:xfrm>
            <a:off x="4512469" y="2742402"/>
            <a:ext cx="1583531" cy="2508253"/>
          </a:xfrm>
          <a:prstGeom prst="rect">
            <a:avLst/>
          </a:prstGeom>
          <a:solidFill>
            <a:schemeClr val="accent5">
              <a:lumMod val="75000"/>
            </a:schemeClr>
          </a:solidFill>
          <a:ln>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Social:</a:t>
            </a:r>
          </a:p>
          <a:p>
            <a:pPr algn="ctr"/>
            <a:r>
              <a:rPr lang="en-GB"/>
              <a:t>• Social behaviour and cultural habits</a:t>
            </a:r>
            <a:endParaRPr lang="en-US"/>
          </a:p>
        </p:txBody>
      </p:sp>
      <p:sp>
        <p:nvSpPr>
          <p:cNvPr id="13" name="Rectangle 12">
            <a:extLst>
              <a:ext uri="{FF2B5EF4-FFF2-40B4-BE49-F238E27FC236}">
                <a16:creationId xmlns:a16="http://schemas.microsoft.com/office/drawing/2014/main" id="{E5452FDA-7038-7B42-9F1E-ABD47E37C9BE}"/>
              </a:ext>
            </a:extLst>
          </p:cNvPr>
          <p:cNvSpPr/>
          <p:nvPr/>
        </p:nvSpPr>
        <p:spPr>
          <a:xfrm>
            <a:off x="6096001" y="2742402"/>
            <a:ext cx="1643062" cy="2508253"/>
          </a:xfrm>
          <a:prstGeom prst="rect">
            <a:avLst/>
          </a:prstGeom>
          <a:solidFill>
            <a:srgbClr val="7030A0"/>
          </a:solidFill>
          <a:ln>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Technology:</a:t>
            </a:r>
          </a:p>
          <a:p>
            <a:pPr algn="ctr"/>
            <a:r>
              <a:rPr lang="en-GB"/>
              <a:t>•Free Wi-Fi</a:t>
            </a:r>
          </a:p>
          <a:p>
            <a:pPr algn="ctr"/>
            <a:r>
              <a:rPr lang="en-GB"/>
              <a:t>•Virtual (360) tour on website</a:t>
            </a:r>
            <a:endParaRPr lang="en-US"/>
          </a:p>
        </p:txBody>
      </p:sp>
      <p:sp>
        <p:nvSpPr>
          <p:cNvPr id="14" name="Rectangle 13">
            <a:extLst>
              <a:ext uri="{FF2B5EF4-FFF2-40B4-BE49-F238E27FC236}">
                <a16:creationId xmlns:a16="http://schemas.microsoft.com/office/drawing/2014/main" id="{0F4336B2-3FCC-4F4D-B3DE-03A696153FE9}"/>
              </a:ext>
            </a:extLst>
          </p:cNvPr>
          <p:cNvSpPr/>
          <p:nvPr/>
        </p:nvSpPr>
        <p:spPr>
          <a:xfrm>
            <a:off x="7750968" y="2742402"/>
            <a:ext cx="1671639" cy="2508253"/>
          </a:xfrm>
          <a:prstGeom prst="rect">
            <a:avLst/>
          </a:prstGeom>
          <a:solidFill>
            <a:schemeClr val="accent3">
              <a:lumMod val="75000"/>
            </a:schemeClr>
          </a:solidFill>
          <a:ln>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Legal:</a:t>
            </a:r>
          </a:p>
          <a:p>
            <a:pPr algn="ctr"/>
            <a:r>
              <a:rPr lang="en-GB"/>
              <a:t>•safety hazzards</a:t>
            </a:r>
            <a:endParaRPr lang="en-US"/>
          </a:p>
        </p:txBody>
      </p:sp>
      <p:sp>
        <p:nvSpPr>
          <p:cNvPr id="15" name="Rectangle 14">
            <a:extLst>
              <a:ext uri="{FF2B5EF4-FFF2-40B4-BE49-F238E27FC236}">
                <a16:creationId xmlns:a16="http://schemas.microsoft.com/office/drawing/2014/main" id="{A9B76312-85D9-4D40-9CE0-F6B448019CB7}"/>
              </a:ext>
            </a:extLst>
          </p:cNvPr>
          <p:cNvSpPr/>
          <p:nvPr/>
        </p:nvSpPr>
        <p:spPr>
          <a:xfrm>
            <a:off x="9422608" y="2742402"/>
            <a:ext cx="1757361" cy="2508253"/>
          </a:xfrm>
          <a:prstGeom prst="rect">
            <a:avLst/>
          </a:prstGeom>
          <a:solidFill>
            <a:schemeClr val="accent4">
              <a:lumMod val="50000"/>
            </a:schemeClr>
          </a:solidFill>
          <a:ln>
            <a:solidFill>
              <a:schemeClr val="tx2">
                <a:lumMod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Environmental:</a:t>
            </a:r>
          </a:p>
          <a:p>
            <a:pPr algn="ctr"/>
            <a:r>
              <a:rPr lang="en-GB"/>
              <a:t>•Clean surroundings </a:t>
            </a:r>
            <a:endParaRPr lang="en-US"/>
          </a:p>
        </p:txBody>
      </p:sp>
    </p:spTree>
    <p:extLst>
      <p:ext uri="{BB962C8B-B14F-4D97-AF65-F5344CB8AC3E}">
        <p14:creationId xmlns:p14="http://schemas.microsoft.com/office/powerpoint/2010/main" val="648513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A4602-0521-FB48-BFD1-172BD8B66825}"/>
              </a:ext>
            </a:extLst>
          </p:cNvPr>
          <p:cNvSpPr>
            <a:spLocks noGrp="1"/>
          </p:cNvSpPr>
          <p:nvPr>
            <p:ph type="title"/>
          </p:nvPr>
        </p:nvSpPr>
        <p:spPr/>
        <p:txBody>
          <a:bodyPr/>
          <a:lstStyle/>
          <a:p>
            <a:r>
              <a:rPr lang="en-GB" dirty="0">
                <a:latin typeface="Algerian" pitchFamily="82" charset="0"/>
              </a:rPr>
              <a:t>Conclusion</a:t>
            </a:r>
            <a:r>
              <a:rPr lang="en-GB" dirty="0"/>
              <a:t> </a:t>
            </a:r>
            <a:endParaRPr lang="en-US" dirty="0"/>
          </a:p>
        </p:txBody>
      </p:sp>
      <p:sp>
        <p:nvSpPr>
          <p:cNvPr id="4" name="TextBox 3">
            <a:extLst>
              <a:ext uri="{FF2B5EF4-FFF2-40B4-BE49-F238E27FC236}">
                <a16:creationId xmlns:a16="http://schemas.microsoft.com/office/drawing/2014/main" id="{5D9AF1E7-4F7C-F941-8BB5-DD6BC6B176FC}"/>
              </a:ext>
            </a:extLst>
          </p:cNvPr>
          <p:cNvSpPr txBox="1"/>
          <p:nvPr/>
        </p:nvSpPr>
        <p:spPr>
          <a:xfrm>
            <a:off x="2452688" y="2136335"/>
            <a:ext cx="7381875" cy="2308324"/>
          </a:xfrm>
          <a:prstGeom prst="rect">
            <a:avLst/>
          </a:prstGeom>
          <a:noFill/>
        </p:spPr>
        <p:txBody>
          <a:bodyPr wrap="square" rtlCol="0">
            <a:spAutoFit/>
          </a:bodyPr>
          <a:lstStyle/>
          <a:p>
            <a:pPr algn="l"/>
            <a:r>
              <a:rPr lang="en-GB" dirty="0"/>
              <a:t>Based on this </a:t>
            </a:r>
            <a:r>
              <a:rPr lang="en-GB"/>
              <a:t>evaluation we </a:t>
            </a:r>
            <a:r>
              <a:rPr lang="en-GB" dirty="0"/>
              <a:t>suggest the company starts dealing with public relation to hit their target market and make the hotel more popular and well known. Their only form of communication mix is Advertising and maybe adding two more they will </a:t>
            </a:r>
            <a:r>
              <a:rPr lang="en-GB"/>
              <a:t>re-establish themeselves. We suggest to refurbish the whole hotel, </a:t>
            </a:r>
            <a:r>
              <a:rPr lang="en-GB" dirty="0"/>
              <a:t>so renovating the rooms to make them more modern it will make more appealing to their </a:t>
            </a:r>
            <a:r>
              <a:rPr lang="en-GB"/>
              <a:t>target audience and divert attention of costumers from competitors.</a:t>
            </a:r>
            <a:endParaRPr lang="en-US" dirty="0"/>
          </a:p>
        </p:txBody>
      </p:sp>
    </p:spTree>
    <p:extLst>
      <p:ext uri="{BB962C8B-B14F-4D97-AF65-F5344CB8AC3E}">
        <p14:creationId xmlns:p14="http://schemas.microsoft.com/office/powerpoint/2010/main" val="1267401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Madison</vt:lpstr>
      <vt:lpstr>MARKETING ENVIRONMENT AUDIT</vt:lpstr>
      <vt:lpstr>Business/Company Overview</vt:lpstr>
      <vt:lpstr>Products &amp; Services</vt:lpstr>
      <vt:lpstr>Target Market </vt:lpstr>
      <vt:lpstr>PowerPoint Presentation</vt:lpstr>
      <vt:lpstr>PowerPoint Presentation</vt:lpstr>
      <vt:lpstr>PowerPoint Presentation</vt:lpstr>
      <vt:lpstr>PowerPoint Presentation</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ENVIRONMENT AUDIT</dc:title>
  <dc:creator>constanceisosa5@gmail.com</dc:creator>
  <cp:lastModifiedBy>447440764540</cp:lastModifiedBy>
  <cp:revision>14</cp:revision>
  <dcterms:created xsi:type="dcterms:W3CDTF">2019-06-11T18:36:44Z</dcterms:created>
  <dcterms:modified xsi:type="dcterms:W3CDTF">2019-06-16T18:52:09Z</dcterms:modified>
</cp:coreProperties>
</file>