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70" r:id="rId2"/>
  </p:sldMasterIdLst>
  <p:notesMasterIdLst>
    <p:notesMasterId r:id="rId12"/>
  </p:notesMasterIdLst>
  <p:handoutMasterIdLst>
    <p:handoutMasterId r:id="rId13"/>
  </p:handoutMasterIdLst>
  <p:sldIdLst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</p:sldIdLst>
  <p:sldSz cx="12188825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030">
          <p15:clr>
            <a:srgbClr val="A4A3A4"/>
          </p15:clr>
        </p15:guide>
        <p15:guide id="3" orient="horz" pos="1200">
          <p15:clr>
            <a:srgbClr val="A4A3A4"/>
          </p15:clr>
        </p15:guide>
        <p15:guide id="4" orient="horz" pos="1008">
          <p15:clr>
            <a:srgbClr val="A4A3A4"/>
          </p15:clr>
        </p15:guide>
        <p15:guide id="5" orient="horz" pos="3792">
          <p15:clr>
            <a:srgbClr val="A4A3A4"/>
          </p15:clr>
        </p15:guide>
        <p15:guide id="6" orient="horz">
          <p15:clr>
            <a:srgbClr val="A4A3A4"/>
          </p15:clr>
        </p15:guide>
        <p15:guide id="7" orient="horz" pos="3360">
          <p15:clr>
            <a:srgbClr val="A4A3A4"/>
          </p15:clr>
        </p15:guide>
        <p15:guide id="8" orient="horz" pos="3312">
          <p15:clr>
            <a:srgbClr val="A4A3A4"/>
          </p15:clr>
        </p15:guide>
        <p15:guide id="9" orient="horz" pos="240">
          <p15:clr>
            <a:srgbClr val="A4A3A4"/>
          </p15:clr>
        </p15:guide>
        <p15:guide id="10" orient="horz" pos="432">
          <p15:clr>
            <a:srgbClr val="A4A3A4"/>
          </p15:clr>
        </p15:guide>
        <p15:guide id="11" orient="horz" pos="2784">
          <p15:clr>
            <a:srgbClr val="A4A3A4"/>
          </p15:clr>
        </p15:guide>
        <p15:guide id="12" pos="3839">
          <p15:clr>
            <a:srgbClr val="A4A3A4"/>
          </p15:clr>
        </p15:guide>
        <p15:guide id="13" pos="959">
          <p15:clr>
            <a:srgbClr val="A4A3A4"/>
          </p15:clr>
        </p15:guide>
        <p15:guide id="14" pos="6143">
          <p15:clr>
            <a:srgbClr val="A4A3A4"/>
          </p15:clr>
        </p15:guide>
        <p15:guide id="15" pos="1247">
          <p15:clr>
            <a:srgbClr val="A4A3A4"/>
          </p15:clr>
        </p15:guide>
        <p15:guide id="16" pos="7007">
          <p15:clr>
            <a:srgbClr val="A4A3A4"/>
          </p15:clr>
        </p15:guide>
        <p15:guide id="17" pos="5855">
          <p15:clr>
            <a:srgbClr val="A4A3A4"/>
          </p15:clr>
        </p15:guide>
        <p15:guide id="18" pos="671">
          <p15:clr>
            <a:srgbClr val="A4A3A4"/>
          </p15:clr>
        </p15:guide>
        <p15:guide id="19" pos="7151">
          <p15:clr>
            <a:srgbClr val="A4A3A4"/>
          </p15:clr>
        </p15:guide>
        <p15:guide id="20" pos="31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581" autoAdjust="0"/>
  </p:normalViewPr>
  <p:slideViewPr>
    <p:cSldViewPr showGuides="1">
      <p:cViewPr varScale="1">
        <p:scale>
          <a:sx n="87" d="100"/>
          <a:sy n="87" d="100"/>
        </p:scale>
        <p:origin x="51" y="132"/>
      </p:cViewPr>
      <p:guideLst>
        <p:guide orient="horz" pos="2160"/>
        <p:guide orient="horz" pos="4030"/>
        <p:guide orient="horz" pos="1200"/>
        <p:guide orient="horz" pos="1008"/>
        <p:guide orient="horz" pos="3792"/>
        <p:guide orient="horz"/>
        <p:guide orient="horz" pos="3360"/>
        <p:guide orient="horz" pos="3312"/>
        <p:guide orient="horz" pos="240"/>
        <p:guide orient="horz" pos="432"/>
        <p:guide orient="horz" pos="2784"/>
        <p:guide pos="3839"/>
        <p:guide pos="959"/>
        <p:guide pos="6143"/>
        <p:guide pos="1247"/>
        <p:guide pos="7007"/>
        <p:guide pos="5855"/>
        <p:guide pos="671"/>
        <p:guide pos="7151"/>
        <p:guide pos="31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249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11/11/2019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11/11/2019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199CD-3E1B-4AE6-990F-76F925F5EA9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955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0" y="0"/>
            <a:ext cx="12227975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1697" y="1871132"/>
            <a:ext cx="6813894" cy="1515533"/>
          </a:xfrm>
        </p:spPr>
        <p:txBody>
          <a:bodyPr anchor="b">
            <a:noAutofit/>
          </a:bodyPr>
          <a:lstStyle>
            <a:lvl1pPr algn="ctr">
              <a:defRPr sz="5398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1697" y="3657597"/>
            <a:ext cx="6813894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099">
                <a:solidFill>
                  <a:schemeClr val="tx1"/>
                </a:solidFill>
              </a:defRPr>
            </a:lvl1pPr>
            <a:lvl2pPr marL="45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1154" y="5037663"/>
            <a:ext cx="897233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1696" y="5037663"/>
            <a:ext cx="5213277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4568" y="5037663"/>
            <a:ext cx="551023" cy="279400"/>
          </a:xfrm>
        </p:spPr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1698" y="3522131"/>
            <a:ext cx="681389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42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65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4544" y="1752606"/>
            <a:ext cx="8156563" cy="1822514"/>
          </a:xfrm>
        </p:spPr>
        <p:txBody>
          <a:bodyPr anchor="b">
            <a:normAutofit/>
          </a:bodyPr>
          <a:lstStyle>
            <a:lvl1pPr algn="ctr">
              <a:defRPr sz="43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4542" y="3846052"/>
            <a:ext cx="8156565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3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199" y="3710585"/>
            <a:ext cx="816125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07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110" y="2560320"/>
            <a:ext cx="4717075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9734" y="2560320"/>
            <a:ext cx="4717075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18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3" y="2658533"/>
            <a:ext cx="4717075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7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063" y="3243263"/>
            <a:ext cx="4717075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9061" y="2658533"/>
            <a:ext cx="4717075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799" b="0">
                <a:solidFill>
                  <a:schemeClr val="accent1"/>
                </a:solidFill>
              </a:defRPr>
            </a:lvl1pPr>
            <a:lvl2pPr marL="457063" indent="0">
              <a:buNone/>
              <a:defRPr sz="1999" b="1"/>
            </a:lvl2pPr>
            <a:lvl3pPr marL="914126" indent="0">
              <a:buNone/>
              <a:defRPr sz="1799" b="1"/>
            </a:lvl3pPr>
            <a:lvl4pPr marL="1371189" indent="0">
              <a:buNone/>
              <a:defRPr sz="1600" b="1"/>
            </a:lvl4pPr>
            <a:lvl5pPr marL="1828251" indent="0">
              <a:buNone/>
              <a:defRPr sz="1600" b="1"/>
            </a:lvl5pPr>
            <a:lvl6pPr marL="2285314" indent="0">
              <a:buNone/>
              <a:defRPr sz="1600" b="1"/>
            </a:lvl6pPr>
            <a:lvl7pPr marL="2742377" indent="0">
              <a:buNone/>
              <a:defRPr sz="1600" b="1"/>
            </a:lvl7pPr>
            <a:lvl8pPr marL="3199440" indent="0">
              <a:buNone/>
              <a:defRPr sz="1600" b="1"/>
            </a:lvl8pPr>
            <a:lvl9pPr marL="3656503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9061" y="3243263"/>
            <a:ext cx="4717075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823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33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0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474" y="1388534"/>
            <a:ext cx="3717487" cy="1371600"/>
          </a:xfrm>
        </p:spPr>
        <p:txBody>
          <a:bodyPr anchor="b">
            <a:normAutofit/>
          </a:bodyPr>
          <a:lstStyle>
            <a:lvl1pPr algn="ctr">
              <a:defRPr sz="2399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7257" y="982132"/>
            <a:ext cx="5468042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474" y="3031065"/>
            <a:ext cx="3717487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5805" y="2912533"/>
            <a:ext cx="35135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3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1" y="1883832"/>
            <a:ext cx="6240191" cy="1371600"/>
          </a:xfrm>
        </p:spPr>
        <p:txBody>
          <a:bodyPr anchor="b">
            <a:normAutofit/>
          </a:bodyPr>
          <a:lstStyle>
            <a:lvl1pPr algn="ctr">
              <a:defRPr sz="2799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2724" y="1041400"/>
            <a:ext cx="3062549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061" y="3255432"/>
            <a:ext cx="624019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799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12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4" y="4815415"/>
            <a:ext cx="9607163" cy="566738"/>
          </a:xfrm>
        </p:spPr>
        <p:txBody>
          <a:bodyPr anchor="b">
            <a:normAutofit/>
          </a:bodyPr>
          <a:lstStyle>
            <a:lvl1pPr algn="ctr">
              <a:defRPr sz="2399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156" y="1041400"/>
            <a:ext cx="10103340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063" indent="0">
              <a:buNone/>
              <a:defRPr sz="1600"/>
            </a:lvl2pPr>
            <a:lvl3pPr marL="914126" indent="0">
              <a:buNone/>
              <a:defRPr sz="1600"/>
            </a:lvl3pPr>
            <a:lvl4pPr marL="1371189" indent="0">
              <a:buNone/>
              <a:defRPr sz="1600"/>
            </a:lvl4pPr>
            <a:lvl5pPr marL="1828251" indent="0">
              <a:buNone/>
              <a:defRPr sz="1600"/>
            </a:lvl5pPr>
            <a:lvl6pPr marL="2285314" indent="0">
              <a:buNone/>
              <a:defRPr sz="1600"/>
            </a:lvl6pPr>
            <a:lvl7pPr marL="2742377" indent="0">
              <a:buNone/>
              <a:defRPr sz="1600"/>
            </a:lvl7pPr>
            <a:lvl8pPr marL="3199440" indent="0">
              <a:buNone/>
              <a:defRPr sz="1600"/>
            </a:lvl8pPr>
            <a:lvl9pPr marL="3656503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064" y="5382153"/>
            <a:ext cx="9607163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063" indent="0">
              <a:buNone/>
              <a:defRPr sz="1200"/>
            </a:lvl2pPr>
            <a:lvl3pPr marL="914126" indent="0">
              <a:buNone/>
              <a:defRPr sz="1000"/>
            </a:lvl3pPr>
            <a:lvl4pPr marL="1371189" indent="0">
              <a:buNone/>
              <a:defRPr sz="900"/>
            </a:lvl4pPr>
            <a:lvl5pPr marL="1828251" indent="0">
              <a:buNone/>
              <a:defRPr sz="900"/>
            </a:lvl5pPr>
            <a:lvl6pPr marL="2285314" indent="0">
              <a:buNone/>
              <a:defRPr sz="900"/>
            </a:lvl6pPr>
            <a:lvl7pPr marL="2742377" indent="0">
              <a:buNone/>
              <a:defRPr sz="900"/>
            </a:lvl7pPr>
            <a:lvl8pPr marL="3199440" indent="0">
              <a:buNone/>
              <a:defRPr sz="900"/>
            </a:lvl8pPr>
            <a:lvl9pPr marL="3656503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65076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528" y="982132"/>
            <a:ext cx="9590234" cy="2954868"/>
          </a:xfrm>
        </p:spPr>
        <p:txBody>
          <a:bodyPr anchor="ctr">
            <a:normAutofit/>
          </a:bodyPr>
          <a:lstStyle>
            <a:lvl1pPr algn="ctr">
              <a:defRPr sz="31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528" y="4343400"/>
            <a:ext cx="9590234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5806" y="4140199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9214369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5836" y="982132"/>
            <a:ext cx="9293977" cy="2370668"/>
          </a:xfrm>
        </p:spPr>
        <p:txBody>
          <a:bodyPr anchor="ctr">
            <a:normAutofit/>
          </a:bodyPr>
          <a:lstStyle>
            <a:lvl1pPr algn="ctr">
              <a:defRPr sz="3199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376" y="3352800"/>
            <a:ext cx="8836900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999"/>
            </a:lvl1pPr>
            <a:lvl2pPr marL="457063" indent="0">
              <a:buFontTx/>
              <a:buNone/>
              <a:defRPr/>
            </a:lvl2pPr>
            <a:lvl3pPr marL="914126" indent="0">
              <a:buFontTx/>
              <a:buNone/>
              <a:defRPr/>
            </a:lvl3pPr>
            <a:lvl4pPr marL="1371189" indent="0">
              <a:buFontTx/>
              <a:buNone/>
              <a:defRPr/>
            </a:lvl4pPr>
            <a:lvl5pPr marL="1828251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343400"/>
            <a:ext cx="9607163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1789" y="8799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97507" y="2827870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 algn="r"/>
            <a:r>
              <a:rPr lang="en-US" sz="799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5806" y="4140199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1330261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5" y="3308581"/>
            <a:ext cx="9607165" cy="1468800"/>
          </a:xfrm>
        </p:spPr>
        <p:txBody>
          <a:bodyPr anchor="b">
            <a:normAutofit/>
          </a:bodyPr>
          <a:lstStyle>
            <a:lvl1pPr algn="l">
              <a:defRPr sz="3199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777381"/>
            <a:ext cx="9607165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9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465085"/>
      </p:ext>
    </p:extLst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5836" y="982132"/>
            <a:ext cx="9293977" cy="2243668"/>
          </a:xfrm>
        </p:spPr>
        <p:txBody>
          <a:bodyPr anchor="ctr">
            <a:normAutofit/>
          </a:bodyPr>
          <a:lstStyle>
            <a:lvl1pPr algn="ctr">
              <a:defRPr sz="3199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064" y="3639312"/>
            <a:ext cx="9607165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3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4529667"/>
            <a:ext cx="9607165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1789" y="8799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/>
            <a:r>
              <a:rPr lang="en-US" sz="7998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97507" y="2599261"/>
            <a:ext cx="609441" cy="584776"/>
          </a:xfrm>
          <a:prstGeom prst="rect">
            <a:avLst/>
          </a:prstGeom>
        </p:spPr>
        <p:txBody>
          <a:bodyPr vert="horz" lIns="91416" tIns="45708" rIns="91416" bIns="45708" rtlCol="0" anchor="ctr">
            <a:noAutofit/>
          </a:bodyPr>
          <a:lstStyle/>
          <a:p>
            <a:pPr lvl="0" algn="r"/>
            <a:r>
              <a:rPr lang="en-US" sz="7998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5806" y="3429000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355428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064" y="982132"/>
            <a:ext cx="9607163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064" y="3630168"/>
            <a:ext cx="9607165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3" y="4470400"/>
            <a:ext cx="9607167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tx1"/>
                </a:solidFill>
              </a:defRPr>
            </a:lvl1pPr>
            <a:lvl2pPr marL="457063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1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1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5806" y="3429000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576805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5806" y="2421466"/>
            <a:ext cx="940484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964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7013" y="982132"/>
            <a:ext cx="1890403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061" y="982132"/>
            <a:ext cx="7431089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1582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185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2" y="0"/>
            <a:ext cx="12226777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065" y="982133"/>
            <a:ext cx="95986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064" y="2556932"/>
            <a:ext cx="95986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5241" y="5969000"/>
            <a:ext cx="15997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064" y="5969000"/>
            <a:ext cx="73039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1205" y="5969000"/>
            <a:ext cx="542556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10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defTabSz="457063" rtl="0" eaLnBrk="1" latinLnBrk="0" hangingPunct="1">
        <a:spcBef>
          <a:spcPct val="0"/>
        </a:spcBef>
        <a:buNone/>
        <a:defRPr sz="4399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664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3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727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9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199790" indent="-285664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799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2587" indent="-171399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1999650" indent="-171399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3846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0908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7971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5034" indent="-228531" algn="l" defTabSz="457063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6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126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9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251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4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7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440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3" algn="l" defTabSz="457063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Immediacy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4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Aims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To explore:</a:t>
            </a:r>
          </a:p>
          <a:p>
            <a:pPr lvl="1"/>
            <a:r>
              <a:rPr lang="en-US" dirty="0" smtClean="0"/>
              <a:t>Advanced empathy</a:t>
            </a:r>
          </a:p>
          <a:p>
            <a:pPr lvl="1"/>
            <a:r>
              <a:rPr lang="en-US" dirty="0" smtClean="0"/>
              <a:t>Helper Self-Disclosure</a:t>
            </a:r>
          </a:p>
          <a:p>
            <a:pPr lvl="1"/>
            <a:r>
              <a:rPr lang="en-US" dirty="0" smtClean="0"/>
              <a:t>Immediacy</a:t>
            </a:r>
          </a:p>
        </p:txBody>
      </p:sp>
    </p:spTree>
    <p:extLst>
      <p:ext uri="{BB962C8B-B14F-4D97-AF65-F5344CB8AC3E}">
        <p14:creationId xmlns:p14="http://schemas.microsoft.com/office/powerpoint/2010/main" val="199469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does ‘immediacy assist the helping process?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Counsellor invites the client to look at what is happening between them </a:t>
            </a:r>
            <a:r>
              <a:rPr lang="en-GB" b="1" dirty="0" smtClean="0"/>
              <a:t>as it is happening.</a:t>
            </a:r>
          </a:p>
          <a:p>
            <a:r>
              <a:rPr lang="en-GB" dirty="0" smtClean="0"/>
              <a:t>Focuses on the here and now, in the moment, ‘you-me talk.</a:t>
            </a:r>
          </a:p>
          <a:p>
            <a:r>
              <a:rPr lang="en-GB" dirty="0" smtClean="0"/>
              <a:t>Clarifies what is going on between the counsellor and the client, puts it into words.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884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Immediacy…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Counsellor relationship is used as a model for testing and discovering.</a:t>
            </a:r>
          </a:p>
          <a:p>
            <a:r>
              <a:rPr lang="en-GB" dirty="0" smtClean="0"/>
              <a:t>Refers to feelings, possibly persistent ones, relevant to the client (i.e. not </a:t>
            </a:r>
            <a:r>
              <a:rPr lang="en-GB" b="1" dirty="0" smtClean="0"/>
              <a:t>all </a:t>
            </a:r>
            <a:r>
              <a:rPr lang="en-GB" dirty="0" smtClean="0"/>
              <a:t>Counsellor’s feelings and not feelings to do with Counsellor’s own issues).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93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 the counsellor it involves: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Revealing your immediate feelings (in relation to the client)</a:t>
            </a:r>
          </a:p>
          <a:p>
            <a:r>
              <a:rPr lang="en-GB" dirty="0" smtClean="0"/>
              <a:t>Sharing a hunch or sense of what the client may be feeling</a:t>
            </a:r>
          </a:p>
          <a:p>
            <a:r>
              <a:rPr lang="en-GB" dirty="0" smtClean="0"/>
              <a:t>Inviting the client to explore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391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This means: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Taking risks (but be careful, check it out, don’t assume)</a:t>
            </a:r>
          </a:p>
          <a:p>
            <a:r>
              <a:rPr lang="en-GB" dirty="0" smtClean="0"/>
              <a:t>Being vulnerable (you are bring your ‘self’ very explicitly into the relationship</a:t>
            </a:r>
          </a:p>
          <a:p>
            <a:r>
              <a:rPr lang="en-GB" dirty="0" smtClean="0"/>
              <a:t>Perhaps getting it wrong (offerings and reflections are made tentatively and sensitively, as invitations – which the client may choose to refuse)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023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Uses of immediacy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look at a relationship pattern that might be repeated in the helping relationship  </a:t>
            </a:r>
            <a:r>
              <a:rPr lang="en-GB" i="1" dirty="0" err="1"/>
              <a:t>eg</a:t>
            </a:r>
            <a:r>
              <a:rPr lang="en-GB" i="1" dirty="0"/>
              <a:t> ‘I notice you laughing when you tell me about what happened to you even though I could sense how terrible you felt.  I wonder if this is because, as you have said, you expect that you won’t be taken seriously.’</a:t>
            </a:r>
          </a:p>
          <a:p>
            <a:r>
              <a:rPr lang="en-GB" dirty="0"/>
              <a:t>To explore trust issues  </a:t>
            </a:r>
            <a:r>
              <a:rPr lang="en-GB" i="1" dirty="0" err="1"/>
              <a:t>eg</a:t>
            </a:r>
            <a:r>
              <a:rPr lang="en-GB" i="1" dirty="0"/>
              <a:t> ‘You told me at the start that you find it difficult to trust others.  Now I notice you’re hesitating about telling me more about your situation.  I wonder whether you’re feeling uncertain about trusting me? 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60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explore boundaries  </a:t>
            </a:r>
            <a:r>
              <a:rPr lang="en-GB" i="1" dirty="0" err="1"/>
              <a:t>eg</a:t>
            </a:r>
            <a:r>
              <a:rPr lang="en-GB" i="1" dirty="0"/>
              <a:t> ‘I realise, as you’re talking, that our children attend the same school.  I am feeling uneasy that this might be awkward for us and wondering if we might look at this now?</a:t>
            </a:r>
            <a:endParaRPr lang="en-GB" dirty="0"/>
          </a:p>
          <a:p>
            <a:r>
              <a:rPr lang="en-GB" dirty="0"/>
              <a:t>An issue of difference  </a:t>
            </a:r>
            <a:r>
              <a:rPr lang="en-GB" i="1" dirty="0" err="1"/>
              <a:t>eg</a:t>
            </a:r>
            <a:r>
              <a:rPr lang="en-GB" i="1" dirty="0"/>
              <a:t> ‘I’m aware how angry you are about your experience of racial discrimination at work.  You are black and I am white, and I’m wondering how it feels to explore this here with me?  Is there anything for us to look at around our difference?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02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Guidelines for using immediacy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Notice your motivation:  ‘Why am I saying this?’ ‘Will it help client?’</a:t>
            </a:r>
          </a:p>
          <a:p>
            <a:pPr lvl="0"/>
            <a:r>
              <a:rPr lang="en-GB" dirty="0"/>
              <a:t>Be aware of timing; relationship; possible impact</a:t>
            </a:r>
          </a:p>
          <a:p>
            <a:pPr lvl="0"/>
            <a:r>
              <a:rPr lang="en-GB" dirty="0"/>
              <a:t>Use sensitively with awareness of delicate areas for client</a:t>
            </a:r>
          </a:p>
          <a:p>
            <a:r>
              <a:rPr lang="en-GB" dirty="0"/>
              <a:t>Be interested in the truth of the relationship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073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CB4D22-CC71-4301-BDD0-992E9D528F8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453</Words>
  <Application>Microsoft Office PowerPoint</Application>
  <PresentationFormat>Custom</PresentationFormat>
  <Paragraphs>33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Garamond</vt:lpstr>
      <vt:lpstr>Organic</vt:lpstr>
      <vt:lpstr>Immediacy</vt:lpstr>
      <vt:lpstr>Aims</vt:lpstr>
      <vt:lpstr>How does ‘immediacy assist the helping process?</vt:lpstr>
      <vt:lpstr>Immediacy…</vt:lpstr>
      <vt:lpstr>For the counsellor it involves:</vt:lpstr>
      <vt:lpstr>This means:</vt:lpstr>
      <vt:lpstr>Uses of immediacy</vt:lpstr>
      <vt:lpstr>PowerPoint Presentation</vt:lpstr>
      <vt:lpstr>Guidelines for using immediacy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2017-01-31T12:10:06Z</dcterms:created>
  <dcterms:modified xsi:type="dcterms:W3CDTF">2019-11-11T09:59:19Z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TC034606369991</vt:lpwstr>
  </property>
</Properties>
</file>