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75" r:id="rId9"/>
    <p:sldId id="271" r:id="rId10"/>
    <p:sldId id="272" r:id="rId11"/>
    <p:sldId id="273" r:id="rId12"/>
    <p:sldId id="274" r:id="rId13"/>
    <p:sldId id="276" r:id="rId14"/>
    <p:sldId id="278" r:id="rId15"/>
    <p:sldId id="27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9" autoAdjust="0"/>
    <p:restoredTop sz="76266" autoAdjust="0"/>
  </p:normalViewPr>
  <p:slideViewPr>
    <p:cSldViewPr snapToGrid="0">
      <p:cViewPr varScale="1">
        <p:scale>
          <a:sx n="104" d="100"/>
          <a:sy n="104" d="100"/>
        </p:scale>
        <p:origin x="1495" y="41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66F034-6C1D-4EBD-AF4C-45DC6C50B298}" type="datetimeFigureOut">
              <a:rPr lang="en-GB" smtClean="0"/>
              <a:t>27/06/2021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289280-B1F8-493C-B1FD-7D24C6CF99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592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310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5499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1433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975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7407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6845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5889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1909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4942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1990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0821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4338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3472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0032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89280-B1F8-493C-B1FD-7D24C6CF99E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057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D5B24-1A57-45E0-8656-1B49BAE0BD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595452-F3C2-4BC0-BF81-540CB2B35D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62082-46FB-457F-BAE7-1DAE2840F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A335-244C-4A83-81F3-93B26CC3937A}" type="datetimeFigureOut">
              <a:rPr lang="en-GB" smtClean="0"/>
              <a:t>27/06/2021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9B5F7C-8B0D-468E-B1F2-258278E72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42FAB8-97B0-4A8D-8EE4-2511A43EE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1D0E2-07F7-4737-944C-22F80AF026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02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39E7A-7034-4A33-9852-1901803C7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02D67-53EE-44EA-A65D-38B4D7C498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92C37-18C0-4009-A68E-534BF5CA1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A335-244C-4A83-81F3-93B26CC3937A}" type="datetimeFigureOut">
              <a:rPr lang="en-GB" smtClean="0"/>
              <a:t>27/06/2021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05BCD-00FD-454F-BCA8-FE0684A95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9887A-B225-4728-879F-0EE097EFD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1D0E2-07F7-4737-944C-22F80AF026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78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45DE8-63E4-4854-9A3D-C78290A50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85AD07-BCF9-4D14-827A-1319A3625A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12D10-B87C-4783-9698-66D6A49CD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A335-244C-4A83-81F3-93B26CC3937A}" type="datetimeFigureOut">
              <a:rPr lang="en-GB" smtClean="0"/>
              <a:t>27/06/2021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96CC9D-8262-4E24-BDB2-401C65B2D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EA0C2-FE68-4FCF-A377-9927FC57E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1D0E2-07F7-4737-944C-22F80AF026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924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B85B5-A46C-45AF-A45D-21A6ABBE6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E8519-DC47-4408-AB28-C74E174B49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FD1222-0AE8-4EF7-9AAC-ABBEBA39E7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DF7F7A-66D8-437E-9504-0F5D32CB2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A335-244C-4A83-81F3-93B26CC3937A}" type="datetimeFigureOut">
              <a:rPr lang="en-GB" smtClean="0"/>
              <a:t>27/06/2021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3C02DF-87A4-4A90-9B76-588EBAC2D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9167A1-730A-4520-9A2F-329EEFB68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1D0E2-07F7-4737-944C-22F80AF026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425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E26DD-C56F-465D-AB0A-C9D2F017F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AD3A54-A21C-491B-B8B3-096231781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E1327-A434-4670-A5EE-D03798DC94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1F8DB3-B851-4459-A9A3-DF69F37C95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0153B2-3D83-45A8-8225-82C92BF23A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7E88C2-AD36-4D1A-906E-C42BE8B7B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A335-244C-4A83-81F3-93B26CC3937A}" type="datetimeFigureOut">
              <a:rPr lang="en-GB" smtClean="0"/>
              <a:t>27/06/2021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868B2D-C388-49F5-92F9-F55E5A666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C75F59-704A-48C7-AE35-09C8C3D16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1D0E2-07F7-4737-944C-22F80AF026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333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E19D4-936E-4F83-8530-826C47F4B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3CEE5E-F6AB-480D-B7D0-FD0250487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A335-244C-4A83-81F3-93B26CC3937A}" type="datetimeFigureOut">
              <a:rPr lang="en-GB" smtClean="0"/>
              <a:t>27/06/2021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A1733D-C9E1-4786-929F-6ABD9907D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8792B9-E8A6-483C-BA1A-304D74D70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1D0E2-07F7-4737-944C-22F80AF026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388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378745-D01F-4E5B-A2F9-CA8AE0399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A335-244C-4A83-81F3-93B26CC3937A}" type="datetimeFigureOut">
              <a:rPr lang="en-GB" smtClean="0"/>
              <a:t>27/06/2021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05ADD9-D21E-4195-8984-4C20A7804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8A55D-1B3F-4EAE-A476-0BC2CE87D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1D0E2-07F7-4737-944C-22F80AF026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126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E8345-8F73-4097-90F9-F2B8F45BA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0610F-3B14-4F52-B550-F4A212EE7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ADE1C2-A99F-476B-AA9D-F248C09FFE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7E6DDF-4FCA-4EED-9D84-7A7F73598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A335-244C-4A83-81F3-93B26CC3937A}" type="datetimeFigureOut">
              <a:rPr lang="en-GB" smtClean="0"/>
              <a:t>27/06/2021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4A989B-C4C2-45C1-B68A-D7A3AF8B1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F814BA-91C6-4BFD-B885-3CB5E83DE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1D0E2-07F7-4737-944C-22F80AF026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619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DB540-47E4-4B75-8063-6386CA37F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E82002-AED0-4734-9B3C-9BDEDE6B3E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5C71CB-85CA-4EE6-A814-0D1DB32DFD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1EB11D-575B-4418-A87C-FAA3C0420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A335-244C-4A83-81F3-93B26CC3937A}" type="datetimeFigureOut">
              <a:rPr lang="en-GB" smtClean="0"/>
              <a:t>27/06/2021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C12A86-90E0-4455-A4A0-34C918F2E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977A1E-007D-45D6-8A0A-B1B979C84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1D0E2-07F7-4737-944C-22F80AF026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429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1410C-A6DB-45C1-B981-12DC199C1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1096CB-2BD3-4928-9FF2-B89BDD44E8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405111-25A6-434D-95B5-90CE487EA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A335-244C-4A83-81F3-93B26CC3937A}" type="datetimeFigureOut">
              <a:rPr lang="en-GB" smtClean="0"/>
              <a:t>27/06/2021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04150F-5624-4053-B689-69DA552A6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0AEF91-B8E0-4000-8C25-65A21E32E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1D0E2-07F7-4737-944C-22F80AF026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434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6CE4FB-56FC-49E3-84B1-17F9B3162B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82D32B-44F2-4DEC-9046-5131F5E32E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73632-99CF-4A6E-A09C-103E216B7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3A335-244C-4A83-81F3-93B26CC3937A}" type="datetimeFigureOut">
              <a:rPr lang="en-GB" smtClean="0"/>
              <a:t>27/06/2021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5044B-9E2B-42B1-B155-ECC33C945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4C52E-68A8-43A8-BBE9-C399F10A0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1D0E2-07F7-4737-944C-22F80AF026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653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329D16-CFC5-4B55-B41A-CDA487D9D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EE644-8BED-4DD6-A48C-A7EB8E5ED4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07E44-4C45-4C0A-8581-331AAFBE04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B3A335-244C-4A83-81F3-93B26CC3937A}" type="datetimeFigureOut">
              <a:rPr lang="en-GB" smtClean="0"/>
              <a:t>27/06/2021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83541F-84E9-43BF-95A4-593CE40E9F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D0C76-3130-4169-8EAA-AD580F5EF8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1D0E2-07F7-4737-944C-22F80AF026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20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jp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5.jpeg"/><Relationship Id="rId5" Type="http://schemas.openxmlformats.org/officeDocument/2006/relationships/image" Target="../media/image14.jp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6.jp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9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C4274-3BE9-4A68-9E33-25D8DC9E24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10100" y="4339765"/>
            <a:ext cx="4087306" cy="1052259"/>
          </a:xfrm>
        </p:spPr>
        <p:txBody>
          <a:bodyPr anchor="b">
            <a:noAutofit/>
          </a:bodyPr>
          <a:lstStyle/>
          <a:p>
            <a:pPr algn="r"/>
            <a:r>
              <a:rPr lang="en-GB" sz="12000" dirty="0">
                <a:latin typeface="Paul Signature" pitchFamily="2" charset="0"/>
              </a:rPr>
              <a:t>Fluenci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066B6E-42AB-4561-BB79-9AB2C121F6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93412" y="4661556"/>
            <a:ext cx="4087305" cy="409686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>
                <a:latin typeface="+mj-lt"/>
              </a:rPr>
              <a:t>Business Model Feasibility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849FD8B-0F4E-40DA-A27B-AE41972FA2E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8" r="10770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433C5B07-09DA-4A9C-9DB1-1DDEB72B955C}"/>
              </a:ext>
            </a:extLst>
          </p:cNvPr>
          <p:cNvSpPr txBox="1">
            <a:spLocks/>
          </p:cNvSpPr>
          <p:nvPr/>
        </p:nvSpPr>
        <p:spPr>
          <a:xfrm>
            <a:off x="6615214" y="6127739"/>
            <a:ext cx="5576786" cy="129780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10000"/>
              </a:lnSpc>
            </a:pPr>
            <a:r>
              <a:rPr lang="en-GB" sz="1600" dirty="0">
                <a:latin typeface="+mj-lt"/>
              </a:rPr>
              <a:t>Adam Fetherstonhaugh</a:t>
            </a:r>
          </a:p>
          <a:p>
            <a:pPr algn="r">
              <a:lnSpc>
                <a:spcPct val="110000"/>
              </a:lnSpc>
            </a:pPr>
            <a:r>
              <a:rPr lang="en-GB" sz="1600" dirty="0">
                <a:latin typeface="+mj-lt"/>
              </a:rPr>
              <a:t>Digital Entrepreneurship -BMMB7002D</a:t>
            </a:r>
          </a:p>
        </p:txBody>
      </p:sp>
      <p:pic>
        <p:nvPicPr>
          <p:cNvPr id="4" name="Slide 1">
            <a:hlinkClick r:id="" action="ppaction://media"/>
            <a:extLst>
              <a:ext uri="{FF2B5EF4-FFF2-40B4-BE49-F238E27FC236}">
                <a16:creationId xmlns:a16="http://schemas.microsoft.com/office/drawing/2014/main" id="{B0EA863F-1AD5-42B7-9518-2F06CF7431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44336" y="13138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6337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4E5A11-9B72-41DF-A32C-BBB39E22F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697" y="830316"/>
            <a:ext cx="4892040" cy="943619"/>
          </a:xfrm>
        </p:spPr>
        <p:txBody>
          <a:bodyPr anchor="b">
            <a:normAutofit/>
          </a:bodyPr>
          <a:lstStyle/>
          <a:p>
            <a:r>
              <a:rPr lang="en-GB" sz="4000" dirty="0"/>
              <a:t>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E8C8B-F7AA-4A8A-BCB7-0EEFF0378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883" y="1824227"/>
            <a:ext cx="4892040" cy="3209544"/>
          </a:xfrm>
        </p:spPr>
        <p:txBody>
          <a:bodyPr anchor="t">
            <a:normAutofit/>
          </a:bodyPr>
          <a:lstStyle/>
          <a:p>
            <a:r>
              <a:rPr lang="en-GB" sz="1400" dirty="0"/>
              <a:t>Globalisation</a:t>
            </a:r>
          </a:p>
          <a:p>
            <a:r>
              <a:rPr lang="en-GB" sz="1400" dirty="0"/>
              <a:t>Rise of travel</a:t>
            </a:r>
          </a:p>
          <a:p>
            <a:r>
              <a:rPr lang="en-GB" sz="1400" dirty="0"/>
              <a:t>Digital nomads</a:t>
            </a:r>
          </a:p>
          <a:p>
            <a:endParaRPr lang="en-GB" sz="1400" dirty="0"/>
          </a:p>
          <a:p>
            <a:r>
              <a:rPr lang="en-GB" sz="1400" dirty="0"/>
              <a:t>Slow travel</a:t>
            </a:r>
          </a:p>
          <a:p>
            <a:r>
              <a:rPr lang="en-GB" sz="1400" dirty="0"/>
              <a:t>Self planning </a:t>
            </a:r>
          </a:p>
          <a:p>
            <a:r>
              <a:rPr lang="en-GB" sz="1400" dirty="0"/>
              <a:t>Digital disruption to communication</a:t>
            </a:r>
          </a:p>
          <a:p>
            <a:r>
              <a:rPr lang="en-GB" sz="1400" dirty="0"/>
              <a:t>Apps to aid – Google Maps, Tip calculation</a:t>
            </a:r>
          </a:p>
          <a:p>
            <a:endParaRPr lang="en-GB" sz="1400" dirty="0"/>
          </a:p>
          <a:p>
            <a:r>
              <a:rPr lang="en-GB" sz="1400" dirty="0"/>
              <a:t>6,900 spoken languages</a:t>
            </a:r>
          </a:p>
          <a:p>
            <a:endParaRPr lang="en-GB" sz="1400" dirty="0"/>
          </a:p>
          <a:p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49A7284-D010-4ACB-A08A-FC3C3689B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8597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6D7FD55D-561F-43FE-B666-ED52EBCC04C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3"/>
          <a:stretch/>
        </p:blipFill>
        <p:spPr>
          <a:xfrm>
            <a:off x="5123793" y="1039216"/>
            <a:ext cx="6979651" cy="47795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7BFD42-BE19-4962-B69C-7CE4633EEFD4}"/>
              </a:ext>
            </a:extLst>
          </p:cNvPr>
          <p:cNvSpPr txBox="1"/>
          <p:nvPr/>
        </p:nvSpPr>
        <p:spPr>
          <a:xfrm>
            <a:off x="-45391" y="6636924"/>
            <a:ext cx="97494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(Statista, 2021)</a:t>
            </a:r>
            <a:endParaRPr lang="en-GB" sz="1000" dirty="0"/>
          </a:p>
        </p:txBody>
      </p:sp>
      <p:pic>
        <p:nvPicPr>
          <p:cNvPr id="5" name="Slide 2">
            <a:hlinkClick r:id="" action="ppaction://media"/>
            <a:extLst>
              <a:ext uri="{FF2B5EF4-FFF2-40B4-BE49-F238E27FC236}">
                <a16:creationId xmlns:a16="http://schemas.microsoft.com/office/drawing/2014/main" id="{B0988E1A-E99D-4659-BBB4-573412DDFA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44337" y="34159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934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23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E5A11-9B72-41DF-A32C-BBB39E22F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08620"/>
            <a:ext cx="4399093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dirty="0"/>
              <a:t>Business Feasibility Methods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012007-22E4-4EAF-B83B-B45EA914F076}"/>
              </a:ext>
            </a:extLst>
          </p:cNvPr>
          <p:cNvSpPr txBox="1"/>
          <p:nvPr/>
        </p:nvSpPr>
        <p:spPr>
          <a:xfrm>
            <a:off x="766936" y="2115237"/>
            <a:ext cx="4399094" cy="339218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7 P’s used to evaluate marketing strategy and mix.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Developed for the service industry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Internal focus rather than customer focus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(McCarthy, 1960)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SOSTAC – widely used for marketing and business planning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Creation and executing of a marketing plan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Can be too detailed for SME’s 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(Cowley-Cunningham, 2016)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(Smith, 2021)</a:t>
            </a:r>
            <a:endParaRPr lang="en-US" sz="100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62225A2-D3F0-45D1-9C47-B10375316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11927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1B9FBFA8-6AF4-4091-9C8B-DEC6D8933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42784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12C6D24-EDB4-46C3-8327-56C94834B7A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292" y="318221"/>
            <a:ext cx="3142200" cy="311077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1C97DA-4C2B-4AB1-A08F-797194CDEE3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40"/>
          <a:stretch/>
        </p:blipFill>
        <p:spPr>
          <a:xfrm>
            <a:off x="7694314" y="3747221"/>
            <a:ext cx="3456966" cy="289534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4A25139-1B83-43B4-94FC-3F78DBBC798E}"/>
              </a:ext>
            </a:extLst>
          </p:cNvPr>
          <p:cNvSpPr txBox="1"/>
          <p:nvPr/>
        </p:nvSpPr>
        <p:spPr>
          <a:xfrm>
            <a:off x="0" y="6621809"/>
            <a:ext cx="4297229" cy="38859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 dirty="0">
                <a:effectLst/>
              </a:rPr>
              <a:t>(</a:t>
            </a:r>
            <a:r>
              <a:rPr lang="en-US" sz="1000" dirty="0" err="1">
                <a:effectLst/>
              </a:rPr>
              <a:t>Antevenio</a:t>
            </a:r>
            <a:r>
              <a:rPr lang="en-US" sz="1000" dirty="0">
                <a:effectLst/>
              </a:rPr>
              <a:t>, 2019; Langford, 2019)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</p:txBody>
      </p:sp>
      <p:pic>
        <p:nvPicPr>
          <p:cNvPr id="3" name="Slide 3">
            <a:hlinkClick r:id="" action="ppaction://media"/>
            <a:extLst>
              <a:ext uri="{FF2B5EF4-FFF2-40B4-BE49-F238E27FC236}">
                <a16:creationId xmlns:a16="http://schemas.microsoft.com/office/drawing/2014/main" id="{5A89D799-90E3-4FCC-AA90-03D21EC14B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844337" y="34788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0403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6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!!BGRectangle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4E5A11-9B72-41DF-A32C-BBB39E22F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206" y="161665"/>
            <a:ext cx="10515593" cy="11978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Business Model Canvas</a:t>
            </a:r>
          </a:p>
        </p:txBody>
      </p:sp>
      <p:sp>
        <p:nvSpPr>
          <p:cNvPr id="17" name="!!Line">
            <a:extLst>
              <a:ext uri="{FF2B5EF4-FFF2-40B4-BE49-F238E27FC236}">
                <a16:creationId xmlns:a16="http://schemas.microsoft.com/office/drawing/2014/main" id="{B0161EF8-C8C6-4F2A-9D5C-49BD28A2B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585216"/>
            <a:ext cx="9144" cy="914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A5FFF78-5D1A-4A3A-B73F-F848AA3724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5" t="1" r="-2" b="18659"/>
          <a:stretch/>
        </p:blipFill>
        <p:spPr>
          <a:xfrm>
            <a:off x="973274" y="1100906"/>
            <a:ext cx="10167456" cy="520499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0316EF-F11E-4770-B7E9-53C47569E768}"/>
              </a:ext>
            </a:extLst>
          </p:cNvPr>
          <p:cNvSpPr txBox="1"/>
          <p:nvPr/>
        </p:nvSpPr>
        <p:spPr>
          <a:xfrm>
            <a:off x="-14698" y="6588242"/>
            <a:ext cx="3823525" cy="656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(Osterwalder and Pigneur, 2010; Monaco, 2019)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3" name="Slide 4">
            <a:hlinkClick r:id="" action="ppaction://media"/>
            <a:extLst>
              <a:ext uri="{FF2B5EF4-FFF2-40B4-BE49-F238E27FC236}">
                <a16:creationId xmlns:a16="http://schemas.microsoft.com/office/drawing/2014/main" id="{A57A53A3-28EE-4EB0-9E94-3D439E11B8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40221" y="48720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6206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!!BGRectangle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4E5A11-9B72-41DF-A32C-BBB39E22F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909" y="195622"/>
            <a:ext cx="10515593" cy="11978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Value Proposition Canvas</a:t>
            </a:r>
          </a:p>
        </p:txBody>
      </p:sp>
      <p:sp>
        <p:nvSpPr>
          <p:cNvPr id="20" name="!!Line">
            <a:extLst>
              <a:ext uri="{FF2B5EF4-FFF2-40B4-BE49-F238E27FC236}">
                <a16:creationId xmlns:a16="http://schemas.microsoft.com/office/drawing/2014/main" id="{B0161EF8-C8C6-4F2A-9D5C-49BD28A2B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585216"/>
            <a:ext cx="9144" cy="914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D459AE4-8485-4233-9C7F-7F9E0F7A21A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832" t="28803" r="15710" b="9695"/>
          <a:stretch/>
        </p:blipFill>
        <p:spPr>
          <a:xfrm>
            <a:off x="959966" y="1288382"/>
            <a:ext cx="10269019" cy="5042031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4BECB466-9F0F-4B65-B818-D2308DE06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76176" y="6425959"/>
            <a:ext cx="3823525" cy="6276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000" dirty="0">
                <a:effectLst/>
              </a:rPr>
              <a:t>(Osterwalder </a:t>
            </a:r>
            <a:r>
              <a:rPr lang="en-US" sz="1000" i="1" dirty="0">
                <a:effectLst/>
              </a:rPr>
              <a:t>et al.</a:t>
            </a:r>
            <a:r>
              <a:rPr lang="en-US" sz="1000" dirty="0">
                <a:effectLst/>
              </a:rPr>
              <a:t>, 2014)</a:t>
            </a:r>
            <a:endParaRPr lang="en-US" sz="1000" dirty="0"/>
          </a:p>
        </p:txBody>
      </p:sp>
      <p:pic>
        <p:nvPicPr>
          <p:cNvPr id="3" name="Slide 5">
            <a:hlinkClick r:id="" action="ppaction://media"/>
            <a:extLst>
              <a:ext uri="{FF2B5EF4-FFF2-40B4-BE49-F238E27FC236}">
                <a16:creationId xmlns:a16="http://schemas.microsoft.com/office/drawing/2014/main" id="{441799B2-68F5-4A79-9925-4119CD3414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49592" y="21790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799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6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E5A11-9B72-41DF-A32C-BBB39E22F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4888" y="192855"/>
            <a:ext cx="4668257" cy="1325563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Customer Segments 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2EEE8F11-3582-44B7-9869-F2D26D7DD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133221" cy="3548529"/>
          </a:xfrm>
          <a:custGeom>
            <a:avLst/>
            <a:gdLst>
              <a:gd name="connsiteX0" fmla="*/ 0 w 4133221"/>
              <a:gd name="connsiteY0" fmla="*/ 0 h 3548529"/>
              <a:gd name="connsiteX1" fmla="*/ 3798429 w 4133221"/>
              <a:gd name="connsiteY1" fmla="*/ 0 h 3548529"/>
              <a:gd name="connsiteX2" fmla="*/ 3850140 w 4133221"/>
              <a:gd name="connsiteY2" fmla="*/ 85119 h 3548529"/>
              <a:gd name="connsiteX3" fmla="*/ 4133221 w 4133221"/>
              <a:gd name="connsiteY3" fmla="*/ 1203093 h 3548529"/>
              <a:gd name="connsiteX4" fmla="*/ 1787785 w 4133221"/>
              <a:gd name="connsiteY4" fmla="*/ 3548529 h 3548529"/>
              <a:gd name="connsiteX5" fmla="*/ 129311 w 4133221"/>
              <a:gd name="connsiteY5" fmla="*/ 2861567 h 3548529"/>
              <a:gd name="connsiteX6" fmla="*/ 0 w 4133221"/>
              <a:gd name="connsiteY6" fmla="*/ 2719289 h 3548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33221" h="3548529">
                <a:moveTo>
                  <a:pt x="0" y="0"/>
                </a:moveTo>
                <a:lnTo>
                  <a:pt x="3798429" y="0"/>
                </a:lnTo>
                <a:lnTo>
                  <a:pt x="3850140" y="85119"/>
                </a:lnTo>
                <a:cubicBezTo>
                  <a:pt x="4030674" y="417451"/>
                  <a:pt x="4133221" y="798296"/>
                  <a:pt x="4133221" y="1203093"/>
                </a:cubicBezTo>
                <a:cubicBezTo>
                  <a:pt x="4133221" y="2498442"/>
                  <a:pt x="3083134" y="3548529"/>
                  <a:pt x="1787785" y="3548529"/>
                </a:cubicBezTo>
                <a:cubicBezTo>
                  <a:pt x="1140111" y="3548529"/>
                  <a:pt x="553752" y="3286007"/>
                  <a:pt x="129311" y="2861567"/>
                </a:cubicBezTo>
                <a:lnTo>
                  <a:pt x="0" y="2719289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2141F1CC-6A53-4BCF-9127-AABB52E24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1" y="3842187"/>
            <a:ext cx="3321156" cy="3015812"/>
          </a:xfrm>
          <a:custGeom>
            <a:avLst/>
            <a:gdLst>
              <a:gd name="connsiteX0" fmla="*/ 1359768 w 3321156"/>
              <a:gd name="connsiteY0" fmla="*/ 0 h 3015812"/>
              <a:gd name="connsiteX1" fmla="*/ 3321156 w 3321156"/>
              <a:gd name="connsiteY1" fmla="*/ 1961388 h 3015812"/>
              <a:gd name="connsiteX2" fmla="*/ 3084427 w 3321156"/>
              <a:gd name="connsiteY2" fmla="*/ 2896302 h 3015812"/>
              <a:gd name="connsiteX3" fmla="*/ 3011823 w 3321156"/>
              <a:gd name="connsiteY3" fmla="*/ 3015812 h 3015812"/>
              <a:gd name="connsiteX4" fmla="*/ 0 w 3321156"/>
              <a:gd name="connsiteY4" fmla="*/ 3015812 h 3015812"/>
              <a:gd name="connsiteX5" fmla="*/ 0 w 3321156"/>
              <a:gd name="connsiteY5" fmla="*/ 549808 h 3015812"/>
              <a:gd name="connsiteX6" fmla="*/ 112143 w 3321156"/>
              <a:gd name="connsiteY6" fmla="*/ 447886 h 3015812"/>
              <a:gd name="connsiteX7" fmla="*/ 1359768 w 3321156"/>
              <a:gd name="connsiteY7" fmla="*/ 0 h 3015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21156" h="3015812">
                <a:moveTo>
                  <a:pt x="1359768" y="0"/>
                </a:moveTo>
                <a:cubicBezTo>
                  <a:pt x="2443013" y="0"/>
                  <a:pt x="3321156" y="878143"/>
                  <a:pt x="3321156" y="1961388"/>
                </a:cubicBezTo>
                <a:cubicBezTo>
                  <a:pt x="3321156" y="2299902"/>
                  <a:pt x="3235400" y="2618387"/>
                  <a:pt x="3084427" y="2896302"/>
                </a:cubicBezTo>
                <a:lnTo>
                  <a:pt x="3011823" y="3015812"/>
                </a:lnTo>
                <a:lnTo>
                  <a:pt x="0" y="3015812"/>
                </a:lnTo>
                <a:lnTo>
                  <a:pt x="0" y="549808"/>
                </a:lnTo>
                <a:lnTo>
                  <a:pt x="112143" y="447886"/>
                </a:lnTo>
                <a:cubicBezTo>
                  <a:pt x="451187" y="168082"/>
                  <a:pt x="885848" y="0"/>
                  <a:pt x="135976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561B2B49-7142-4CA8-A929-4671548E6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4530" y="2496668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70C5866-BF16-4210-9243-3C58887541D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21" r="27528" b="-2"/>
          <a:stretch/>
        </p:blipFill>
        <p:spPr>
          <a:xfrm>
            <a:off x="3559122" y="2661260"/>
            <a:ext cx="2788920" cy="2788920"/>
          </a:xfrm>
          <a:custGeom>
            <a:avLst/>
            <a:gdLst/>
            <a:ahLst/>
            <a:cxnLst/>
            <a:rect l="l" t="t" r="r" b="b"/>
            <a:pathLst>
              <a:path w="2880360" h="2880360">
                <a:moveTo>
                  <a:pt x="1440180" y="0"/>
                </a:moveTo>
                <a:cubicBezTo>
                  <a:pt x="2235569" y="0"/>
                  <a:pt x="2880360" y="644791"/>
                  <a:pt x="2880360" y="1440180"/>
                </a:cubicBezTo>
                <a:cubicBezTo>
                  <a:pt x="2880360" y="2235569"/>
                  <a:pt x="2235569" y="2880360"/>
                  <a:pt x="1440180" y="2880360"/>
                </a:cubicBezTo>
                <a:cubicBezTo>
                  <a:pt x="644791" y="2880360"/>
                  <a:pt x="0" y="2235569"/>
                  <a:pt x="0" y="1440180"/>
                </a:cubicBezTo>
                <a:cubicBezTo>
                  <a:pt x="0" y="644791"/>
                  <a:pt x="644791" y="0"/>
                  <a:pt x="1440180" y="0"/>
                </a:cubicBezTo>
                <a:close/>
              </a:path>
            </a:pathLst>
          </a:cu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65EDC95-0901-4863-8328-C9270E62DE2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2" r="22046" b="-1"/>
          <a:stretch/>
        </p:blipFill>
        <p:spPr>
          <a:xfrm>
            <a:off x="20" y="10"/>
            <a:ext cx="3967953" cy="3383270"/>
          </a:xfrm>
          <a:custGeom>
            <a:avLst/>
            <a:gdLst/>
            <a:ahLst/>
            <a:cxnLst/>
            <a:rect l="l" t="t" r="r" b="b"/>
            <a:pathLst>
              <a:path w="3967973" h="3383280">
                <a:moveTo>
                  <a:pt x="0" y="0"/>
                </a:moveTo>
                <a:lnTo>
                  <a:pt x="3605273" y="0"/>
                </a:lnTo>
                <a:lnTo>
                  <a:pt x="3704836" y="163887"/>
                </a:lnTo>
                <a:cubicBezTo>
                  <a:pt x="3872651" y="472804"/>
                  <a:pt x="3967973" y="826817"/>
                  <a:pt x="3967973" y="1203093"/>
                </a:cubicBezTo>
                <a:cubicBezTo>
                  <a:pt x="3967973" y="2407177"/>
                  <a:pt x="2991870" y="3383280"/>
                  <a:pt x="1787786" y="3383280"/>
                </a:cubicBezTo>
                <a:cubicBezTo>
                  <a:pt x="1110489" y="3383280"/>
                  <a:pt x="505326" y="3074435"/>
                  <a:pt x="105448" y="2589894"/>
                </a:cubicBezTo>
                <a:lnTo>
                  <a:pt x="0" y="2448881"/>
                </a:lnTo>
                <a:close/>
              </a:path>
            </a:pathLst>
          </a:cu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C3041E8-80A4-4417-91E5-A4449334CB7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94" r="18430"/>
          <a:stretch/>
        </p:blipFill>
        <p:spPr>
          <a:xfrm>
            <a:off x="4825" y="4007260"/>
            <a:ext cx="3155071" cy="2850749"/>
          </a:xfrm>
          <a:custGeom>
            <a:avLst/>
            <a:gdLst/>
            <a:ahLst/>
            <a:cxnLst/>
            <a:rect l="l" t="t" r="r" b="b"/>
            <a:pathLst>
              <a:path w="3155071" h="2850749">
                <a:moveTo>
                  <a:pt x="1358746" y="0"/>
                </a:moveTo>
                <a:cubicBezTo>
                  <a:pt x="2350829" y="0"/>
                  <a:pt x="3155071" y="804242"/>
                  <a:pt x="3155071" y="1796325"/>
                </a:cubicBezTo>
                <a:cubicBezTo>
                  <a:pt x="3155071" y="2168356"/>
                  <a:pt x="3041975" y="2513972"/>
                  <a:pt x="2848287" y="2800668"/>
                </a:cubicBezTo>
                <a:lnTo>
                  <a:pt x="2810837" y="2850749"/>
                </a:lnTo>
                <a:lnTo>
                  <a:pt x="0" y="2850749"/>
                </a:lnTo>
                <a:lnTo>
                  <a:pt x="0" y="623564"/>
                </a:lnTo>
                <a:lnTo>
                  <a:pt x="88552" y="526132"/>
                </a:lnTo>
                <a:cubicBezTo>
                  <a:pt x="413623" y="201061"/>
                  <a:pt x="862705" y="0"/>
                  <a:pt x="1358746" y="0"/>
                </a:cubicBezTo>
                <a:close/>
              </a:path>
            </a:pathLst>
          </a:custGeom>
        </p:spPr>
      </p:pic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D5F999A8-93C0-4494-B5C7-42B846594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6061" y="2152330"/>
            <a:ext cx="4668256" cy="3709859"/>
          </a:xfrm>
        </p:spPr>
        <p:txBody>
          <a:bodyPr anchor="t">
            <a:normAutofit/>
          </a:bodyPr>
          <a:lstStyle/>
          <a:p>
            <a:r>
              <a:rPr lang="en-US" sz="1600" dirty="0"/>
              <a:t>Two main segments:</a:t>
            </a:r>
          </a:p>
          <a:p>
            <a:endParaRPr lang="en-US" sz="1600" dirty="0"/>
          </a:p>
          <a:p>
            <a:r>
              <a:rPr lang="en-US" sz="1600" dirty="0"/>
              <a:t>Language Translation Users:</a:t>
            </a:r>
          </a:p>
          <a:p>
            <a:pPr lvl="1"/>
            <a:r>
              <a:rPr lang="en-US" sz="1600" dirty="0"/>
              <a:t>Tourists</a:t>
            </a:r>
          </a:p>
          <a:p>
            <a:pPr lvl="1"/>
            <a:r>
              <a:rPr lang="en-US" sz="1600" dirty="0"/>
              <a:t>Business Travelers</a:t>
            </a:r>
          </a:p>
          <a:p>
            <a:pPr lvl="1"/>
            <a:r>
              <a:rPr lang="en-US" sz="1600" dirty="0"/>
              <a:t>Digital Nomads</a:t>
            </a:r>
          </a:p>
          <a:p>
            <a:endParaRPr lang="en-US" sz="1600" dirty="0"/>
          </a:p>
          <a:p>
            <a:r>
              <a:rPr lang="en-US" sz="1600" dirty="0"/>
              <a:t>Advertisers and Marketers</a:t>
            </a:r>
          </a:p>
          <a:p>
            <a:endParaRPr lang="en-US" sz="1800" dirty="0"/>
          </a:p>
        </p:txBody>
      </p:sp>
      <p:pic>
        <p:nvPicPr>
          <p:cNvPr id="3" name="Slide 6">
            <a:hlinkClick r:id="" action="ppaction://media"/>
            <a:extLst>
              <a:ext uri="{FF2B5EF4-FFF2-40B4-BE49-F238E27FC236}">
                <a16:creationId xmlns:a16="http://schemas.microsoft.com/office/drawing/2014/main" id="{ECC95F8A-AE9A-4DE1-8FBA-111F883E94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86148" y="35735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40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1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E5A11-9B72-41DF-A32C-BBB39E22F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2344" y="146428"/>
            <a:ext cx="5314536" cy="1325563"/>
          </a:xfrm>
        </p:spPr>
        <p:txBody>
          <a:bodyPr>
            <a:normAutofit/>
          </a:bodyPr>
          <a:lstStyle/>
          <a:p>
            <a:pPr algn="r"/>
            <a:r>
              <a:rPr lang="en-GB" sz="4100" dirty="0"/>
              <a:t>Customer Relationships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357DFEE-F562-45C5-A8F4-69826877C7C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3" r="-1" b="-1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E970C5B-4C78-40EB-BFD0-63B68782F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329" y="1602828"/>
            <a:ext cx="5314543" cy="1587062"/>
          </a:xfrm>
        </p:spPr>
        <p:txBody>
          <a:bodyPr anchor="t">
            <a:normAutofit/>
          </a:bodyPr>
          <a:lstStyle/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ea typeface="ＭＳ Ｐゴシック" charset="0"/>
              </a:rPr>
              <a:t>Online Community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ea typeface="ＭＳ Ｐゴシック" charset="0"/>
              </a:rPr>
              <a:t>Social Media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ea typeface="ＭＳ Ｐゴシック" charset="0"/>
              </a:rPr>
              <a:t>Web Support 24/7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ea typeface="ＭＳ Ｐゴシック" charset="0"/>
              </a:rPr>
              <a:t>Feedback and feature request</a:t>
            </a:r>
          </a:p>
          <a:p>
            <a:endParaRPr lang="en-US" sz="180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E35BF43-9079-4D2C-B492-E5A58CA37A54}"/>
              </a:ext>
            </a:extLst>
          </p:cNvPr>
          <p:cNvSpPr txBox="1">
            <a:spLocks/>
          </p:cNvSpPr>
          <p:nvPr/>
        </p:nvSpPr>
        <p:spPr>
          <a:xfrm>
            <a:off x="6502344" y="2873863"/>
            <a:ext cx="531453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4100" dirty="0"/>
              <a:t>Customer Channels </a:t>
            </a:r>
          </a:p>
        </p:txBody>
      </p:sp>
      <p:sp>
        <p:nvSpPr>
          <p:cNvPr id="10" name="Content Placeholder 8">
            <a:extLst>
              <a:ext uri="{FF2B5EF4-FFF2-40B4-BE49-F238E27FC236}">
                <a16:creationId xmlns:a16="http://schemas.microsoft.com/office/drawing/2014/main" id="{9953538C-1BE5-4566-B1E3-CC2032667427}"/>
              </a:ext>
            </a:extLst>
          </p:cNvPr>
          <p:cNvSpPr txBox="1">
            <a:spLocks/>
          </p:cNvSpPr>
          <p:nvPr/>
        </p:nvSpPr>
        <p:spPr>
          <a:xfrm>
            <a:off x="6234329" y="4330263"/>
            <a:ext cx="5314543" cy="2343806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ea typeface="ＭＳ Ｐゴシック" charset="0"/>
              </a:rPr>
              <a:t>Social Media 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ea typeface="ＭＳ Ｐゴシック" charset="0"/>
              </a:rPr>
              <a:t>Mobile App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ea typeface="ＭＳ Ｐゴシック" charset="0"/>
              </a:rPr>
              <a:t>Website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ea typeface="ＭＳ Ｐゴシック" charset="0"/>
              </a:rPr>
              <a:t>Travel Blogs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ea typeface="ＭＳ Ｐゴシック" charset="0"/>
              </a:rPr>
              <a:t>Trusted Travel information sources – Lonely Planet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ea typeface="ＭＳ Ｐゴシック" charset="0"/>
              </a:rPr>
              <a:t>Referral Program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schemeClr val="tx2">
                    <a:lumMod val="50000"/>
                    <a:lumOff val="50000"/>
                  </a:schemeClr>
                </a:solidFill>
                <a:ea typeface="ＭＳ Ｐゴシック" charset="0"/>
              </a:rPr>
              <a:t>Airport Marketing</a:t>
            </a:r>
          </a:p>
          <a:p>
            <a:endParaRPr lang="en-US" sz="1800" dirty="0"/>
          </a:p>
        </p:txBody>
      </p:sp>
      <p:pic>
        <p:nvPicPr>
          <p:cNvPr id="3" name="Slide 7">
            <a:hlinkClick r:id="" action="ppaction://media"/>
            <a:extLst>
              <a:ext uri="{FF2B5EF4-FFF2-40B4-BE49-F238E27FC236}">
                <a16:creationId xmlns:a16="http://schemas.microsoft.com/office/drawing/2014/main" id="{4360B6C4-55B3-4BC0-8F06-3C6B14D535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44335" y="15591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876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7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BBA85-8002-4DA9-B6D9-0438EB1A3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/>
              <a:t>Revenue Streams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76330-9526-4D3D-9A9F-E8B33C353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sz="1800" dirty="0"/>
              <a:t>Premium Subscription – Monthly</a:t>
            </a:r>
          </a:p>
          <a:p>
            <a:pPr eaLnBrk="1" hangingPunct="1"/>
            <a:endParaRPr lang="en-GB" altLang="en-US" sz="1800" dirty="0"/>
          </a:p>
          <a:p>
            <a:pPr eaLnBrk="1" hangingPunct="1"/>
            <a:r>
              <a:rPr lang="en-GB" altLang="en-US" sz="1800" dirty="0"/>
              <a:t>Marketing Solutions – Free version Visual Advertisement space</a:t>
            </a:r>
          </a:p>
          <a:p>
            <a:pPr eaLnBrk="1" hangingPunct="1"/>
            <a:endParaRPr lang="en-GB" altLang="en-US" sz="1800" dirty="0"/>
          </a:p>
          <a:p>
            <a:pPr eaLnBrk="1" hangingPunct="1"/>
            <a:r>
              <a:rPr lang="en-GB" altLang="en-US" sz="1800" dirty="0"/>
              <a:t>Referral Partnerships – Language Learning programs e.g. Duolingo / Rosetta Stone</a:t>
            </a:r>
          </a:p>
          <a:p>
            <a:endParaRPr lang="en-GB" sz="18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DBB7D1-1BCC-4EB7-B501-0B7BE5AC2CD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8" r="2" b="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pic>
        <p:nvPicPr>
          <p:cNvPr id="4" name="Slide 8">
            <a:hlinkClick r:id="" action="ppaction://media"/>
            <a:extLst>
              <a:ext uri="{FF2B5EF4-FFF2-40B4-BE49-F238E27FC236}">
                <a16:creationId xmlns:a16="http://schemas.microsoft.com/office/drawing/2014/main" id="{22E8A0BC-010A-44C2-B241-0AB5393D11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07168" y="-2008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6988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E5A11-9B72-41DF-A32C-BBB39E22F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2782" y="193725"/>
            <a:ext cx="5314536" cy="1325563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Key Activities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6D07E6-C814-4DFA-94B9-1F86377FA10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75" r="40807" b="-1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D4015D-C2DC-48F0-8171-9537F1489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329" y="2279018"/>
            <a:ext cx="5314543" cy="3375920"/>
          </a:xfrm>
        </p:spPr>
        <p:txBody>
          <a:bodyPr anchor="t">
            <a:normAutofit/>
          </a:bodyPr>
          <a:lstStyle/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800" dirty="0">
                <a:ea typeface="ＭＳ Ｐゴシック" charset="0"/>
              </a:rPr>
              <a:t>Translation in real time of audio and text</a:t>
            </a:r>
          </a:p>
          <a:p>
            <a:pPr marL="171450" indent="-171450">
              <a:defRPr/>
            </a:pPr>
            <a:r>
              <a:rPr lang="en-GB" sz="1800" dirty="0">
                <a:ea typeface="ＭＳ Ｐゴシック" charset="0"/>
              </a:rPr>
              <a:t>Trend analysis – New language identification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800" dirty="0">
                <a:ea typeface="ＭＳ Ｐゴシック" charset="0"/>
              </a:rPr>
              <a:t>24/7 Support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800" dirty="0">
                <a:ea typeface="ＭＳ Ｐゴシック" charset="0"/>
              </a:rPr>
              <a:t>Language experts – Performance Management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800" dirty="0">
                <a:ea typeface="ＭＳ Ｐゴシック" charset="0"/>
              </a:rPr>
              <a:t>Marketing Growth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800" dirty="0">
                <a:ea typeface="ＭＳ Ｐゴシック" charset="0"/>
              </a:rPr>
              <a:t>Referral Agreements – Inbound/Outbound</a:t>
            </a:r>
          </a:p>
          <a:p>
            <a:endParaRPr lang="en-GB" sz="1800" dirty="0"/>
          </a:p>
        </p:txBody>
      </p:sp>
      <p:pic>
        <p:nvPicPr>
          <p:cNvPr id="3" name="Slide 9">
            <a:hlinkClick r:id="" action="ppaction://media"/>
            <a:extLst>
              <a:ext uri="{FF2B5EF4-FFF2-40B4-BE49-F238E27FC236}">
                <a16:creationId xmlns:a16="http://schemas.microsoft.com/office/drawing/2014/main" id="{6FA41A02-257D-4F7A-9533-6E0F19A5DD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44335" y="74996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430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1A39F-FB49-4030-8C20-5C1B3109D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265" y="0"/>
            <a:ext cx="4249006" cy="1325563"/>
          </a:xfrm>
        </p:spPr>
        <p:txBody>
          <a:bodyPr>
            <a:normAutofit/>
          </a:bodyPr>
          <a:lstStyle/>
          <a:p>
            <a:r>
              <a:rPr lang="en-GB" dirty="0"/>
              <a:t>Key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F3487-3053-4CA9-8C70-FB7CE126F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217" y="2582948"/>
            <a:ext cx="4245428" cy="3181684"/>
          </a:xfrm>
        </p:spPr>
        <p:txBody>
          <a:bodyPr anchor="t">
            <a:normAutofit/>
          </a:bodyPr>
          <a:lstStyle/>
          <a:p>
            <a:pPr marL="171450" indent="-171450">
              <a:defRPr/>
            </a:pPr>
            <a:r>
              <a:rPr lang="en-GB" sz="1800" dirty="0">
                <a:ea typeface="ＭＳ Ｐゴシック" charset="0"/>
              </a:rPr>
              <a:t>App Developers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800" dirty="0">
                <a:ea typeface="ＭＳ Ｐゴシック" charset="0"/>
              </a:rPr>
              <a:t>Cloud Computing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800" dirty="0">
                <a:ea typeface="ＭＳ Ｐゴシック" charset="0"/>
              </a:rPr>
              <a:t>Reference Voice Files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800" dirty="0">
                <a:ea typeface="ＭＳ Ｐゴシック" charset="0"/>
              </a:rPr>
              <a:t>Big Data Processing to refine translation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800" dirty="0">
                <a:ea typeface="ＭＳ Ｐゴシック" charset="0"/>
              </a:rPr>
              <a:t>R&amp;D Team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800" dirty="0">
                <a:ea typeface="ＭＳ Ｐゴシック" charset="0"/>
              </a:rPr>
              <a:t>Language experts – Freelance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endParaRPr lang="en-GB" sz="1800" dirty="0">
              <a:ea typeface="ＭＳ Ｐゴシック" charset="0"/>
            </a:endParaRPr>
          </a:p>
          <a:p>
            <a:pPr marL="171450" indent="-171450" eaLnBrk="1" hangingPunct="1">
              <a:buFont typeface="Arial" panose="020B0604020202020204" pitchFamily="34" charset="0"/>
              <a:buChar char="•"/>
              <a:defRPr/>
            </a:pPr>
            <a:r>
              <a:rPr lang="en-GB" sz="1800" dirty="0">
                <a:ea typeface="ＭＳ Ｐゴシック" charset="0"/>
              </a:rPr>
              <a:t>Partnership Development</a:t>
            </a:r>
          </a:p>
          <a:p>
            <a:endParaRPr lang="en-GB" sz="18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86541C6-61B1-4DAA-B57A-EAF3F24F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33310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14F2E0-1DBE-44B2-84C1-6B1AB843EAE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136"/>
          <a:stretch/>
        </p:blipFill>
        <p:spPr>
          <a:xfrm>
            <a:off x="5142944" y="3"/>
            <a:ext cx="6069184" cy="283978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3" y="106160"/>
                </a:lnTo>
                <a:cubicBezTo>
                  <a:pt x="5907891" y="1641596"/>
                  <a:pt x="4611168" y="2839783"/>
                  <a:pt x="3034592" y="2839783"/>
                </a:cubicBezTo>
                <a:cubicBezTo>
                  <a:pt x="1458016" y="2839783"/>
                  <a:pt x="161292" y="1641596"/>
                  <a:pt x="5360" y="106160"/>
                </a:cubicBezTo>
                <a:close/>
              </a:path>
            </a:pathLst>
          </a:cu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1750011-2006-46BB-AFDE-C6E461752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93989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5F7D08-D216-44BE-AA74-AF5A9AADC51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clrChange>
              <a:clrFrom>
                <a:srgbClr val="EFEFEF"/>
              </a:clrFrom>
              <a:clrTo>
                <a:srgbClr val="EFEFE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13" r="4" b="4"/>
          <a:stretch/>
        </p:blipFill>
        <p:spPr>
          <a:xfrm>
            <a:off x="7190587" y="3124784"/>
            <a:ext cx="5001415" cy="3733214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3044952" y="0"/>
                </a:moveTo>
                <a:cubicBezTo>
                  <a:pt x="3780687" y="0"/>
                  <a:pt x="4455477" y="260939"/>
                  <a:pt x="4981824" y="695319"/>
                </a:cubicBezTo>
                <a:lnTo>
                  <a:pt x="5001415" y="713124"/>
                </a:lnTo>
                <a:lnTo>
                  <a:pt x="5001415" y="3733214"/>
                </a:lnTo>
                <a:lnTo>
                  <a:pt x="81043" y="3733214"/>
                </a:lnTo>
                <a:lnTo>
                  <a:pt x="61862" y="3658617"/>
                </a:lnTo>
                <a:cubicBezTo>
                  <a:pt x="21301" y="3460397"/>
                  <a:pt x="0" y="3255162"/>
                  <a:pt x="0" y="3044952"/>
                </a:cubicBezTo>
                <a:cubicBezTo>
                  <a:pt x="0" y="1363271"/>
                  <a:pt x="1363271" y="0"/>
                  <a:pt x="3044952" y="0"/>
                </a:cubicBezTo>
                <a:close/>
              </a:path>
            </a:pathLst>
          </a:custGeom>
        </p:spPr>
      </p:pic>
      <p:pic>
        <p:nvPicPr>
          <p:cNvPr id="4" name="Slide 10">
            <a:hlinkClick r:id="" action="ppaction://media"/>
            <a:extLst>
              <a:ext uri="{FF2B5EF4-FFF2-40B4-BE49-F238E27FC236}">
                <a16:creationId xmlns:a16="http://schemas.microsoft.com/office/drawing/2014/main" id="{F9F4FDC5-1B28-4154-B0C8-59AD222B9C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844337" y="18393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9419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8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408FC-B459-40A2-974A-237DDA38F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1765" y="62345"/>
            <a:ext cx="5259707" cy="1325563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Key Partners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2A439C-C39C-420C-882D-1FEC345EEA8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37" r="15303"/>
          <a:stretch/>
        </p:blipFill>
        <p:spPr>
          <a:xfrm>
            <a:off x="1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FD3F7-769B-41C1-BFFA-B49F8FDF8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158" y="2279018"/>
            <a:ext cx="5259714" cy="3375920"/>
          </a:xfrm>
        </p:spPr>
        <p:txBody>
          <a:bodyPr anchor="t">
            <a:normAutofit/>
          </a:bodyPr>
          <a:lstStyle/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GB" altLang="en-US" sz="1800"/>
              <a:t>App Stores – Google Play and Apple Store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endParaRPr lang="en-GB" altLang="en-US" sz="1800"/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GB" altLang="en-US" sz="1800"/>
              <a:t>Cloud Service Providers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endParaRPr lang="en-GB" altLang="en-US" sz="1800"/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GB" altLang="en-US" sz="1800"/>
              <a:t>Big Data providers and processing</a:t>
            </a:r>
          </a:p>
          <a:p>
            <a:endParaRPr lang="en-GB" sz="1800"/>
          </a:p>
        </p:txBody>
      </p:sp>
      <p:pic>
        <p:nvPicPr>
          <p:cNvPr id="4" name="Slide 11">
            <a:hlinkClick r:id="" action="ppaction://media"/>
            <a:extLst>
              <a:ext uri="{FF2B5EF4-FFF2-40B4-BE49-F238E27FC236}">
                <a16:creationId xmlns:a16="http://schemas.microsoft.com/office/drawing/2014/main" id="{07B17794-6D39-4D6C-B09C-6E70B1E788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44336" y="62345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2069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1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B7994-595E-44EF-8F4E-5D0559103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3516" y="-2008"/>
            <a:ext cx="5314536" cy="1325563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Cost Structures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514AB0-C3C4-42B9-B3B1-1A738DF8CF8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70" b="2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2D55C-6B2A-464C-9CC8-40800F247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329" y="1361089"/>
            <a:ext cx="5314543" cy="4945117"/>
          </a:xfrm>
        </p:spPr>
        <p:txBody>
          <a:bodyPr anchor="t">
            <a:normAutofit/>
          </a:bodyPr>
          <a:lstStyle/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GB" altLang="en-US" sz="1800" dirty="0"/>
              <a:t>Key Expenses:</a:t>
            </a:r>
          </a:p>
          <a:p>
            <a:pPr marL="628650" lvl="1" indent="-171450"/>
            <a:r>
              <a:rPr lang="en-GB" altLang="en-US" sz="1400" dirty="0"/>
              <a:t>Computing resources</a:t>
            </a:r>
          </a:p>
          <a:p>
            <a:pPr marL="628650" lvl="1" indent="-171450"/>
            <a:r>
              <a:rPr lang="en-GB" altLang="en-US" sz="1400" dirty="0"/>
              <a:t>R&amp;D Staff and Developers</a:t>
            </a:r>
          </a:p>
          <a:p>
            <a:pPr marL="628650" lvl="1" indent="-171450"/>
            <a:endParaRPr lang="en-GB" altLang="en-US" sz="1400" dirty="0"/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GB" altLang="en-US" sz="1800" dirty="0"/>
              <a:t>App Store commission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GB" altLang="en-US" sz="1800" dirty="0"/>
              <a:t>Platform Development – High salary cost initially – maintenance and expansion lower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GB" altLang="en-US" sz="1800" dirty="0"/>
              <a:t>Scalable Computing provision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GB" altLang="en-US" sz="1800" dirty="0"/>
              <a:t>Marketing – High outlay start-up and growth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GB" altLang="en-US" sz="1800" dirty="0"/>
              <a:t>Referral Program Costs</a:t>
            </a:r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endParaRPr lang="en-GB" altLang="en-US" sz="1800" dirty="0"/>
          </a:p>
          <a:p>
            <a:pPr marL="171450" indent="-171450" eaLnBrk="1" hangingPunct="1">
              <a:buFont typeface="Arial" panose="020B0604020202020204" pitchFamily="34" charset="0"/>
              <a:buChar char="•"/>
            </a:pPr>
            <a:r>
              <a:rPr lang="en-GB" altLang="en-US" sz="1800" dirty="0"/>
              <a:t>Econ of scale model – Adding users and new languages relatively cheap once initial resources are available</a:t>
            </a:r>
          </a:p>
          <a:p>
            <a:endParaRPr lang="en-GB" sz="1800" dirty="0"/>
          </a:p>
        </p:txBody>
      </p:sp>
      <p:pic>
        <p:nvPicPr>
          <p:cNvPr id="4" name="Slide 12">
            <a:hlinkClick r:id="" action="ppaction://media"/>
            <a:extLst>
              <a:ext uri="{FF2B5EF4-FFF2-40B4-BE49-F238E27FC236}">
                <a16:creationId xmlns:a16="http://schemas.microsoft.com/office/drawing/2014/main" id="{ADA38462-0CA2-4396-A7B8-2DC65B2908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44337" y="53975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0094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4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0FE86-ECC8-499D-9874-40C30EB53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AA6E5-35E5-4F2D-8A33-7A0E71EE0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EC31BA-B3AD-4221-824B-6C011D07344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1F1F1"/>
              </a:clrFrom>
              <a:clrTo>
                <a:srgbClr val="F1F1F1">
                  <a:alpha val="0"/>
                </a:srgbClr>
              </a:clrTo>
            </a:clrChange>
          </a:blip>
          <a:srcRect l="27758" t="21150" r="12888" b="14789"/>
          <a:stretch/>
        </p:blipFill>
        <p:spPr>
          <a:xfrm>
            <a:off x="454572" y="-5201"/>
            <a:ext cx="11282855" cy="6850011"/>
          </a:xfrm>
          <a:prstGeom prst="rect">
            <a:avLst/>
          </a:prstGeom>
        </p:spPr>
      </p:pic>
      <p:pic>
        <p:nvPicPr>
          <p:cNvPr id="5" name="Slide 13">
            <a:hlinkClick r:id="" action="ppaction://media"/>
            <a:extLst>
              <a:ext uri="{FF2B5EF4-FFF2-40B4-BE49-F238E27FC236}">
                <a16:creationId xmlns:a16="http://schemas.microsoft.com/office/drawing/2014/main" id="{7B3A1340-D33E-4FC3-AD51-8A12682749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44337" y="17462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12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5EAC391-7C6E-4D1F-AA7E-C9EC6C54D24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09" r="28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C9DC28-5BB1-4B4A-B4D4-2DE93D8E3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834" y="1847083"/>
            <a:ext cx="10515600" cy="1325563"/>
          </a:xfrm>
        </p:spPr>
        <p:txBody>
          <a:bodyPr>
            <a:normAutofit/>
          </a:bodyPr>
          <a:lstStyle/>
          <a:p>
            <a:r>
              <a:rPr lang="en-GB" sz="8800" dirty="0">
                <a:solidFill>
                  <a:srgbClr val="FFFFFF"/>
                </a:solidFill>
              </a:rPr>
              <a:t>Next Steps</a:t>
            </a:r>
          </a:p>
        </p:txBody>
      </p:sp>
      <p:pic>
        <p:nvPicPr>
          <p:cNvPr id="8" name="Slide 14">
            <a:hlinkClick r:id="" action="ppaction://media"/>
            <a:extLst>
              <a:ext uri="{FF2B5EF4-FFF2-40B4-BE49-F238E27FC236}">
                <a16:creationId xmlns:a16="http://schemas.microsoft.com/office/drawing/2014/main" id="{5838D993-71B3-456A-A00A-1E2BFC75F6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844337" y="80251"/>
            <a:ext cx="347663" cy="34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6163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5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3DC7D-8B29-4876-8B0B-E3C0293F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717" y="-43301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663A7-B344-4E73-9894-AC184194F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620" y="1282262"/>
            <a:ext cx="11692759" cy="4593021"/>
          </a:xfrm>
        </p:spPr>
        <p:txBody>
          <a:bodyPr numCol="2"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Abbas, J.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(2021) ‘Exploring the impact of COVID-19 on tourism: transformational potential and implications for a sustainable recovery of the travel and leisure industry’,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Current Research in </a:t>
            </a:r>
            <a:r>
              <a:rPr lang="en-GB" sz="100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Behavioral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Sciences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2, p. 100033. </a:t>
            </a: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10.1016/j.crbeha.2021.100033.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Antevenio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(2019) ‘What is the SOSTAC methodology? All you need to know’, </a:t>
            </a:r>
            <a:r>
              <a:rPr lang="en-GB" sz="100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Antevenio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3 September. Available at: https://www.antevenio.com/usa/what-is-the-sostac-methodology/ (Accessed: 26 June 2021).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Cowley-Cunningham, M. (2016) ‘“Jellies &amp; </a:t>
            </a: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Jaffas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”: Applying PR Smith’s SOSTAC Marketing Model to an Online Confectionery Start-Up (Business Case - Peer Learning)’,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SSRN Electronic Journal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10.2139/ssrn.2834279.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Delgado, R. (2021) ‘What The Rise Of Digital Nomads Means For Destination Real Estate’,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Forbes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3 February. Available at: https://www.forbes.com/sites/forbesrealestatecouncil/2021/02/03/what-the-rise-of-digital-nomads-means-for-destination-real-estate/ (Accessed: 26 June 2021).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ITU (2016) ‘The Race for Scale: Market power, regulation and the App economy’, in.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GSR-16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International Telecommunications Union, p. 114. Available at: https://www.itu.int/en/ITU-D/Conferences/GSR/Documents/ITU_AppEconomy_GSR16.pdf (Accessed: 26 June 2021).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Langford, S. (2019) ‘The 7Ps of The Marketing Mix: The Acronym Sent to Streamline your Strategy’, 26 September. Available at: https://blog.hurree.co/blog/marketing-mix-7ps (Accessed: 26 June 2021).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Lufkin, B. (2021) ‘Is the great digital-nomad workforce actually coming?’,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BBC News - Remote Control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15 June. Available at: https://www.bbc.com/worklife/article/20210615-is-the-great-digital-nomad-workforce-actually-coming (Accessed: 26 June 2021).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Maslow, A. H. (1943)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theory of human motivation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Indianapolis: </a:t>
            </a: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Bobbs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-Merrill.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McCarthy, E. J. (1960)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Basic Marketing - A Managerial Approach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Richard D. Irwin, Inc.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Millbrooks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 (2020) ‘How to Market in a Niche Industry’,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Entrepreneur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 September. Available at: https://www.entrepreneur.com/article/355494 (Accessed: 26 June 2021).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Mobile App Download and Usage Statistics (2021)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(2021) </a:t>
            </a:r>
            <a:r>
              <a:rPr lang="en-GB" sz="100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BuildFire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https://buildfire.com/app-statistics/ (Accessed: 26 June 2021).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Monaco, F. (2019) ‘What is a Business Model Canvas?’, 22 November. Available at: https://merlin-ict.eu/what-is-a-business-model-canvas/ (Accessed: 26 June 2021).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Osterwalder, A.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(2014)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Value Proposition Design: How to Create Products and Services Customers Want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1st edition. Hoboken: Wiley.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Osterwalder, A. and Pigneur, Y. (2010)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Model Generation: A Handbook for Visionaries, Game Changers, and Challengers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1st edition. Wiley.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Ozimek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(2020)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Economist Report: Future Workforce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Upwork. Available at: https://www.upwork.com/press/releases/economist-report-future-workforce (Accessed: 26 June 2021).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Slesar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(no date) ‘How Much Does Mobile App Development Cost?’,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ONIX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https://onix-systems.com/blog/how-much-does-mobile-app-development-cost (Accessed: 26 June 2021).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Smith, P. R. (2021)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SOSTAC® Guide to your Perfect Digital Marketing Plan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Independently published.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Statista (2021)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Most spoken languages in the world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Statista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https://www.statista.com/statistics/266808/the-most-spoken-languages-worldwide/ (Accessed: 26 June 2021).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UNWTO (2020) ‘International tourism growth continues to outpace the global economy’,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United Nations World Tourism </a:t>
            </a:r>
            <a:r>
              <a:rPr lang="en-GB" sz="100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Organsiation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20 January. Available at: https://www.unwto.org/international-tourism-growth-continues-to-outpace-the-economy (Accessed: 26 June 2021).</a:t>
            </a:r>
            <a:endParaRPr lang="en-GB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7671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4514</TotalTime>
  <Words>1112</Words>
  <Application>Microsoft Office PowerPoint</Application>
  <PresentationFormat>Widescreen</PresentationFormat>
  <Paragraphs>130</Paragraphs>
  <Slides>15</Slides>
  <Notes>15</Notes>
  <HiddenSlides>0</HiddenSlides>
  <MMClips>14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Paul Signature</vt:lpstr>
      <vt:lpstr>Tw Cen MT</vt:lpstr>
      <vt:lpstr>Office Theme</vt:lpstr>
      <vt:lpstr>Fluenci</vt:lpstr>
      <vt:lpstr>The Problem</vt:lpstr>
      <vt:lpstr>Business Feasibility Methods</vt:lpstr>
      <vt:lpstr>Business Model Canvas</vt:lpstr>
      <vt:lpstr>Value Proposition Canvas</vt:lpstr>
      <vt:lpstr>Customer Segments </vt:lpstr>
      <vt:lpstr>Customer Relationships </vt:lpstr>
      <vt:lpstr>Revenue Streams</vt:lpstr>
      <vt:lpstr>Key Activities</vt:lpstr>
      <vt:lpstr>Key Resources</vt:lpstr>
      <vt:lpstr>Key Partners</vt:lpstr>
      <vt:lpstr>Cost Structures</vt:lpstr>
      <vt:lpstr>PowerPoint Presentation</vt:lpstr>
      <vt:lpstr>Next Steps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Fluenci</dc:title>
  <dc:creator>Adam</dc:creator>
  <cp:lastModifiedBy>Adam</cp:lastModifiedBy>
  <cp:revision>108</cp:revision>
  <dcterms:created xsi:type="dcterms:W3CDTF">2021-06-23T12:22:15Z</dcterms:created>
  <dcterms:modified xsi:type="dcterms:W3CDTF">2021-06-27T06:37:45Z</dcterms:modified>
</cp:coreProperties>
</file>