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7" r:id="rId2"/>
    <p:sldId id="621" r:id="rId3"/>
    <p:sldId id="618" r:id="rId4"/>
    <p:sldId id="620" r:id="rId5"/>
    <p:sldId id="311" r:id="rId6"/>
    <p:sldId id="313" r:id="rId7"/>
    <p:sldId id="315" r:id="rId8"/>
    <p:sldId id="316" r:id="rId9"/>
    <p:sldId id="317" r:id="rId10"/>
    <p:sldId id="267" r:id="rId11"/>
    <p:sldId id="260" r:id="rId12"/>
    <p:sldId id="258" r:id="rId13"/>
    <p:sldId id="259" r:id="rId14"/>
    <p:sldId id="278" r:id="rId15"/>
    <p:sldId id="279" r:id="rId16"/>
    <p:sldId id="261" r:id="rId17"/>
    <p:sldId id="262" r:id="rId18"/>
    <p:sldId id="276" r:id="rId19"/>
    <p:sldId id="264" r:id="rId20"/>
    <p:sldId id="280" r:id="rId21"/>
    <p:sldId id="622"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85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FCB82D-4023-4D74-8C7A-8A080A6B5E4F}" type="datetimeFigureOut">
              <a:rPr lang="en-GB" smtClean="0"/>
              <a:t>01/11/2021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C67D0F-5B33-4DEA-BEF6-98FE1425E13F}" type="slidenum">
              <a:rPr lang="en-GB" smtClean="0"/>
              <a:t>‹#›</a:t>
            </a:fld>
            <a:endParaRPr lang="en-GB"/>
          </a:p>
        </p:txBody>
      </p:sp>
    </p:spTree>
    <p:extLst>
      <p:ext uri="{BB962C8B-B14F-4D97-AF65-F5344CB8AC3E}">
        <p14:creationId xmlns:p14="http://schemas.microsoft.com/office/powerpoint/2010/main" val="11194482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Could be a quick class or</a:t>
            </a:r>
            <a:r>
              <a:rPr lang="en-GB" baseline="0" dirty="0"/>
              <a:t> pair discussion. </a:t>
            </a:r>
            <a:endParaRPr lang="en-GB" dirty="0"/>
          </a:p>
        </p:txBody>
      </p:sp>
      <p:sp>
        <p:nvSpPr>
          <p:cNvPr id="4" name="Slide Number Placeholder 3"/>
          <p:cNvSpPr>
            <a:spLocks noGrp="1"/>
          </p:cNvSpPr>
          <p:nvPr>
            <p:ph type="sldNum" sz="quarter" idx="10"/>
          </p:nvPr>
        </p:nvSpPr>
        <p:spPr/>
        <p:txBody>
          <a:bodyPr/>
          <a:lstStyle/>
          <a:p>
            <a:fld id="{6E25E67B-03F9-4BF6-ACF2-0ADF3DB3AE65}" type="slidenum">
              <a:rPr lang="en-GB" smtClean="0"/>
              <a:t>12</a:t>
            </a:fld>
            <a:endParaRPr lang="en-GB"/>
          </a:p>
        </p:txBody>
      </p:sp>
    </p:spTree>
    <p:extLst>
      <p:ext uri="{BB962C8B-B14F-4D97-AF65-F5344CB8AC3E}">
        <p14:creationId xmlns:p14="http://schemas.microsoft.com/office/powerpoint/2010/main" val="20306765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 answer.</a:t>
            </a:r>
          </a:p>
        </p:txBody>
      </p:sp>
      <p:sp>
        <p:nvSpPr>
          <p:cNvPr id="4" name="Slide Number Placeholder 3"/>
          <p:cNvSpPr>
            <a:spLocks noGrp="1"/>
          </p:cNvSpPr>
          <p:nvPr>
            <p:ph type="sldNum" sz="quarter" idx="10"/>
          </p:nvPr>
        </p:nvSpPr>
        <p:spPr/>
        <p:txBody>
          <a:bodyPr/>
          <a:lstStyle/>
          <a:p>
            <a:fld id="{6E25E67B-03F9-4BF6-ACF2-0ADF3DB3AE65}" type="slidenum">
              <a:rPr lang="en-GB" smtClean="0"/>
              <a:t>17</a:t>
            </a:fld>
            <a:endParaRPr lang="en-GB"/>
          </a:p>
        </p:txBody>
      </p:sp>
    </p:spTree>
    <p:extLst>
      <p:ext uri="{BB962C8B-B14F-4D97-AF65-F5344CB8AC3E}">
        <p14:creationId xmlns:p14="http://schemas.microsoft.com/office/powerpoint/2010/main" val="17089276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Tables are a good way to analyse all sources together that you have gathered for your work</a:t>
            </a:r>
            <a:r>
              <a:rPr lang="en-GB" baseline="0" dirty="0"/>
              <a:t>, or for a specific question using only a number of sources. </a:t>
            </a:r>
            <a:endParaRPr lang="en-GB" dirty="0"/>
          </a:p>
        </p:txBody>
      </p:sp>
      <p:sp>
        <p:nvSpPr>
          <p:cNvPr id="4" name="Slide Number Placeholder 3"/>
          <p:cNvSpPr>
            <a:spLocks noGrp="1"/>
          </p:cNvSpPr>
          <p:nvPr>
            <p:ph type="sldNum" sz="quarter" idx="10"/>
          </p:nvPr>
        </p:nvSpPr>
        <p:spPr/>
        <p:txBody>
          <a:bodyPr/>
          <a:lstStyle/>
          <a:p>
            <a:fld id="{6E25E67B-03F9-4BF6-ACF2-0ADF3DB3AE65}" type="slidenum">
              <a:rPr lang="en-GB" smtClean="0"/>
              <a:t>19</a:t>
            </a:fld>
            <a:endParaRPr lang="en-GB"/>
          </a:p>
        </p:txBody>
      </p:sp>
    </p:spTree>
    <p:extLst>
      <p:ext uri="{BB962C8B-B14F-4D97-AF65-F5344CB8AC3E}">
        <p14:creationId xmlns:p14="http://schemas.microsoft.com/office/powerpoint/2010/main" val="14604078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E1466-90A7-49EB-8B2C-14C52CBFECB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86045D1-A71E-4C1C-9D7C-6370BDF812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610C68E-7A08-44EE-85E6-A12A23FE3BBA}"/>
              </a:ext>
            </a:extLst>
          </p:cNvPr>
          <p:cNvSpPr>
            <a:spLocks noGrp="1"/>
          </p:cNvSpPr>
          <p:nvPr>
            <p:ph type="dt" sz="half" idx="10"/>
          </p:nvPr>
        </p:nvSpPr>
        <p:spPr/>
        <p:txBody>
          <a:bodyPr/>
          <a:lstStyle/>
          <a:p>
            <a:fld id="{D751FFE5-DAE9-4270-B48C-09AED36AE00E}" type="datetimeFigureOut">
              <a:rPr lang="en-GB" smtClean="0"/>
              <a:t>01/11/2021</a:t>
            </a:fld>
            <a:endParaRPr lang="en-GB"/>
          </a:p>
        </p:txBody>
      </p:sp>
      <p:sp>
        <p:nvSpPr>
          <p:cNvPr id="5" name="Footer Placeholder 4">
            <a:extLst>
              <a:ext uri="{FF2B5EF4-FFF2-40B4-BE49-F238E27FC236}">
                <a16:creationId xmlns:a16="http://schemas.microsoft.com/office/drawing/2014/main" id="{606D4D97-6925-4F34-B7DC-BE5C4F721C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79AAA6-3F24-4B7C-99D8-55B3F2E501E3}"/>
              </a:ext>
            </a:extLst>
          </p:cNvPr>
          <p:cNvSpPr>
            <a:spLocks noGrp="1"/>
          </p:cNvSpPr>
          <p:nvPr>
            <p:ph type="sldNum" sz="quarter" idx="12"/>
          </p:nvPr>
        </p:nvSpPr>
        <p:spPr/>
        <p:txBody>
          <a:bodyPr/>
          <a:lstStyle/>
          <a:p>
            <a:fld id="{34B9DB86-C957-4871-93FC-172667EFB967}" type="slidenum">
              <a:rPr lang="en-GB" smtClean="0"/>
              <a:t>‹#›</a:t>
            </a:fld>
            <a:endParaRPr lang="en-GB"/>
          </a:p>
        </p:txBody>
      </p:sp>
    </p:spTree>
    <p:extLst>
      <p:ext uri="{BB962C8B-B14F-4D97-AF65-F5344CB8AC3E}">
        <p14:creationId xmlns:p14="http://schemas.microsoft.com/office/powerpoint/2010/main" val="20046832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3BBA7-6E7F-4A60-AE59-3BAEA9E2BE9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6F78BE-F9C9-48CA-9082-A3628B34514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60966E-1F7B-465F-AAD1-F0EE6D7A689B}"/>
              </a:ext>
            </a:extLst>
          </p:cNvPr>
          <p:cNvSpPr>
            <a:spLocks noGrp="1"/>
          </p:cNvSpPr>
          <p:nvPr>
            <p:ph type="dt" sz="half" idx="10"/>
          </p:nvPr>
        </p:nvSpPr>
        <p:spPr/>
        <p:txBody>
          <a:bodyPr/>
          <a:lstStyle/>
          <a:p>
            <a:fld id="{D751FFE5-DAE9-4270-B48C-09AED36AE00E}" type="datetimeFigureOut">
              <a:rPr lang="en-GB" smtClean="0"/>
              <a:t>01/11/2021</a:t>
            </a:fld>
            <a:endParaRPr lang="en-GB"/>
          </a:p>
        </p:txBody>
      </p:sp>
      <p:sp>
        <p:nvSpPr>
          <p:cNvPr id="5" name="Footer Placeholder 4">
            <a:extLst>
              <a:ext uri="{FF2B5EF4-FFF2-40B4-BE49-F238E27FC236}">
                <a16:creationId xmlns:a16="http://schemas.microsoft.com/office/drawing/2014/main" id="{A4ADD3A8-53B1-4365-B46C-273872EB41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41CEF1-6D84-4438-A9F1-8BFF60E1D51E}"/>
              </a:ext>
            </a:extLst>
          </p:cNvPr>
          <p:cNvSpPr>
            <a:spLocks noGrp="1"/>
          </p:cNvSpPr>
          <p:nvPr>
            <p:ph type="sldNum" sz="quarter" idx="12"/>
          </p:nvPr>
        </p:nvSpPr>
        <p:spPr/>
        <p:txBody>
          <a:bodyPr/>
          <a:lstStyle/>
          <a:p>
            <a:fld id="{34B9DB86-C957-4871-93FC-172667EFB967}" type="slidenum">
              <a:rPr lang="en-GB" smtClean="0"/>
              <a:t>‹#›</a:t>
            </a:fld>
            <a:endParaRPr lang="en-GB"/>
          </a:p>
        </p:txBody>
      </p:sp>
    </p:spTree>
    <p:extLst>
      <p:ext uri="{BB962C8B-B14F-4D97-AF65-F5344CB8AC3E}">
        <p14:creationId xmlns:p14="http://schemas.microsoft.com/office/powerpoint/2010/main" val="35713073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95861-BB67-4032-BDF4-098C6F16CD9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A5C32B9-F3F2-4E2D-995E-892AD23E29E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3D0C62-3151-44B0-8C75-22EA64839583}"/>
              </a:ext>
            </a:extLst>
          </p:cNvPr>
          <p:cNvSpPr>
            <a:spLocks noGrp="1"/>
          </p:cNvSpPr>
          <p:nvPr>
            <p:ph type="dt" sz="half" idx="10"/>
          </p:nvPr>
        </p:nvSpPr>
        <p:spPr/>
        <p:txBody>
          <a:bodyPr/>
          <a:lstStyle/>
          <a:p>
            <a:fld id="{D751FFE5-DAE9-4270-B48C-09AED36AE00E}" type="datetimeFigureOut">
              <a:rPr lang="en-GB" smtClean="0"/>
              <a:t>01/11/2021</a:t>
            </a:fld>
            <a:endParaRPr lang="en-GB"/>
          </a:p>
        </p:txBody>
      </p:sp>
      <p:sp>
        <p:nvSpPr>
          <p:cNvPr id="5" name="Footer Placeholder 4">
            <a:extLst>
              <a:ext uri="{FF2B5EF4-FFF2-40B4-BE49-F238E27FC236}">
                <a16:creationId xmlns:a16="http://schemas.microsoft.com/office/drawing/2014/main" id="{EF60020E-A5D5-4642-B411-3BF1D261DA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8408C2-65AD-4793-B9D4-259336CC86C5}"/>
              </a:ext>
            </a:extLst>
          </p:cNvPr>
          <p:cNvSpPr>
            <a:spLocks noGrp="1"/>
          </p:cNvSpPr>
          <p:nvPr>
            <p:ph type="sldNum" sz="quarter" idx="12"/>
          </p:nvPr>
        </p:nvSpPr>
        <p:spPr/>
        <p:txBody>
          <a:bodyPr/>
          <a:lstStyle/>
          <a:p>
            <a:fld id="{34B9DB86-C957-4871-93FC-172667EFB967}" type="slidenum">
              <a:rPr lang="en-GB" smtClean="0"/>
              <a:t>‹#›</a:t>
            </a:fld>
            <a:endParaRPr lang="en-GB"/>
          </a:p>
        </p:txBody>
      </p:sp>
    </p:spTree>
    <p:extLst>
      <p:ext uri="{BB962C8B-B14F-4D97-AF65-F5344CB8AC3E}">
        <p14:creationId xmlns:p14="http://schemas.microsoft.com/office/powerpoint/2010/main" val="25848437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E892A-B432-4D03-A293-5ADE55FDB7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2772E6-D02F-4704-A7F6-6BE4D3AD774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941D3E0-2203-4C89-BFE6-A408BB5EB27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09E7558-035E-4822-A9C6-55CDFB2AF725}"/>
              </a:ext>
            </a:extLst>
          </p:cNvPr>
          <p:cNvSpPr>
            <a:spLocks noGrp="1"/>
          </p:cNvSpPr>
          <p:nvPr>
            <p:ph type="dt" sz="half" idx="10"/>
          </p:nvPr>
        </p:nvSpPr>
        <p:spPr/>
        <p:txBody>
          <a:bodyPr/>
          <a:lstStyle/>
          <a:p>
            <a:fld id="{D751FFE5-DAE9-4270-B48C-09AED36AE00E}" type="datetimeFigureOut">
              <a:rPr lang="en-GB" smtClean="0"/>
              <a:t>01/11/2021</a:t>
            </a:fld>
            <a:endParaRPr lang="en-GB"/>
          </a:p>
        </p:txBody>
      </p:sp>
      <p:sp>
        <p:nvSpPr>
          <p:cNvPr id="6" name="Footer Placeholder 5">
            <a:extLst>
              <a:ext uri="{FF2B5EF4-FFF2-40B4-BE49-F238E27FC236}">
                <a16:creationId xmlns:a16="http://schemas.microsoft.com/office/drawing/2014/main" id="{98058F2F-46CF-4D34-BFC5-19D1DBF0F8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9F61F0-A609-44CD-9867-FA2F866ABCE9}"/>
              </a:ext>
            </a:extLst>
          </p:cNvPr>
          <p:cNvSpPr>
            <a:spLocks noGrp="1"/>
          </p:cNvSpPr>
          <p:nvPr>
            <p:ph type="sldNum" sz="quarter" idx="12"/>
          </p:nvPr>
        </p:nvSpPr>
        <p:spPr/>
        <p:txBody>
          <a:bodyPr/>
          <a:lstStyle/>
          <a:p>
            <a:fld id="{34B9DB86-C957-4871-93FC-172667EFB967}" type="slidenum">
              <a:rPr lang="en-GB" smtClean="0"/>
              <a:t>‹#›</a:t>
            </a:fld>
            <a:endParaRPr lang="en-GB"/>
          </a:p>
        </p:txBody>
      </p:sp>
    </p:spTree>
    <p:extLst>
      <p:ext uri="{BB962C8B-B14F-4D97-AF65-F5344CB8AC3E}">
        <p14:creationId xmlns:p14="http://schemas.microsoft.com/office/powerpoint/2010/main" val="25657969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C2207-BD14-4C31-9F53-C6F5FEE5441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265224-C1F6-4973-9865-3E28ED2CB87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66DA0A8-817C-4A2F-A1F9-E4C434ACE6F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352B0B4-7BEB-45E4-B903-962621DCD0A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CF6E89F-D6EB-4C8C-8E5C-0D866C138B6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E09A0D6-B033-40B7-B9AE-0E18365FEB9E}"/>
              </a:ext>
            </a:extLst>
          </p:cNvPr>
          <p:cNvSpPr>
            <a:spLocks noGrp="1"/>
          </p:cNvSpPr>
          <p:nvPr>
            <p:ph type="dt" sz="half" idx="10"/>
          </p:nvPr>
        </p:nvSpPr>
        <p:spPr/>
        <p:txBody>
          <a:bodyPr/>
          <a:lstStyle/>
          <a:p>
            <a:fld id="{D751FFE5-DAE9-4270-B48C-09AED36AE00E}" type="datetimeFigureOut">
              <a:rPr lang="en-GB" smtClean="0"/>
              <a:t>01/11/2021</a:t>
            </a:fld>
            <a:endParaRPr lang="en-GB"/>
          </a:p>
        </p:txBody>
      </p:sp>
      <p:sp>
        <p:nvSpPr>
          <p:cNvPr id="8" name="Footer Placeholder 7">
            <a:extLst>
              <a:ext uri="{FF2B5EF4-FFF2-40B4-BE49-F238E27FC236}">
                <a16:creationId xmlns:a16="http://schemas.microsoft.com/office/drawing/2014/main" id="{12051B71-BB96-4A6B-BB85-34AE11493CF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90F31AE-23DD-43A5-8C58-B58A2F554BB0}"/>
              </a:ext>
            </a:extLst>
          </p:cNvPr>
          <p:cNvSpPr>
            <a:spLocks noGrp="1"/>
          </p:cNvSpPr>
          <p:nvPr>
            <p:ph type="sldNum" sz="quarter" idx="12"/>
          </p:nvPr>
        </p:nvSpPr>
        <p:spPr/>
        <p:txBody>
          <a:bodyPr/>
          <a:lstStyle/>
          <a:p>
            <a:fld id="{34B9DB86-C957-4871-93FC-172667EFB967}" type="slidenum">
              <a:rPr lang="en-GB" smtClean="0"/>
              <a:t>‹#›</a:t>
            </a:fld>
            <a:endParaRPr lang="en-GB"/>
          </a:p>
        </p:txBody>
      </p:sp>
    </p:spTree>
    <p:extLst>
      <p:ext uri="{BB962C8B-B14F-4D97-AF65-F5344CB8AC3E}">
        <p14:creationId xmlns:p14="http://schemas.microsoft.com/office/powerpoint/2010/main" val="11211770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D8F5C-97B6-4D67-861C-5CCCBE8D7BE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965395D-2FA7-47DD-9E74-8AA6AFE03D89}"/>
              </a:ext>
            </a:extLst>
          </p:cNvPr>
          <p:cNvSpPr>
            <a:spLocks noGrp="1"/>
          </p:cNvSpPr>
          <p:nvPr>
            <p:ph type="dt" sz="half" idx="10"/>
          </p:nvPr>
        </p:nvSpPr>
        <p:spPr/>
        <p:txBody>
          <a:bodyPr/>
          <a:lstStyle/>
          <a:p>
            <a:fld id="{D751FFE5-DAE9-4270-B48C-09AED36AE00E}" type="datetimeFigureOut">
              <a:rPr lang="en-GB" smtClean="0"/>
              <a:t>01/11/2021</a:t>
            </a:fld>
            <a:endParaRPr lang="en-GB"/>
          </a:p>
        </p:txBody>
      </p:sp>
      <p:sp>
        <p:nvSpPr>
          <p:cNvPr id="4" name="Footer Placeholder 3">
            <a:extLst>
              <a:ext uri="{FF2B5EF4-FFF2-40B4-BE49-F238E27FC236}">
                <a16:creationId xmlns:a16="http://schemas.microsoft.com/office/drawing/2014/main" id="{AE234CB9-55A9-4F9E-96B9-736C6E50F07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EE14999-2F08-49A5-B65F-6A0E177C66EA}"/>
              </a:ext>
            </a:extLst>
          </p:cNvPr>
          <p:cNvSpPr>
            <a:spLocks noGrp="1"/>
          </p:cNvSpPr>
          <p:nvPr>
            <p:ph type="sldNum" sz="quarter" idx="12"/>
          </p:nvPr>
        </p:nvSpPr>
        <p:spPr/>
        <p:txBody>
          <a:bodyPr/>
          <a:lstStyle/>
          <a:p>
            <a:fld id="{34B9DB86-C957-4871-93FC-172667EFB967}" type="slidenum">
              <a:rPr lang="en-GB" smtClean="0"/>
              <a:t>‹#›</a:t>
            </a:fld>
            <a:endParaRPr lang="en-GB"/>
          </a:p>
        </p:txBody>
      </p:sp>
    </p:spTree>
    <p:extLst>
      <p:ext uri="{BB962C8B-B14F-4D97-AF65-F5344CB8AC3E}">
        <p14:creationId xmlns:p14="http://schemas.microsoft.com/office/powerpoint/2010/main" val="107757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05550F-0CAD-4ECE-97A0-204FF47153BD}"/>
              </a:ext>
            </a:extLst>
          </p:cNvPr>
          <p:cNvSpPr>
            <a:spLocks noGrp="1"/>
          </p:cNvSpPr>
          <p:nvPr>
            <p:ph type="dt" sz="half" idx="10"/>
          </p:nvPr>
        </p:nvSpPr>
        <p:spPr/>
        <p:txBody>
          <a:bodyPr/>
          <a:lstStyle/>
          <a:p>
            <a:fld id="{D751FFE5-DAE9-4270-B48C-09AED36AE00E}" type="datetimeFigureOut">
              <a:rPr lang="en-GB" smtClean="0"/>
              <a:t>01/11/2021</a:t>
            </a:fld>
            <a:endParaRPr lang="en-GB"/>
          </a:p>
        </p:txBody>
      </p:sp>
      <p:sp>
        <p:nvSpPr>
          <p:cNvPr id="3" name="Footer Placeholder 2">
            <a:extLst>
              <a:ext uri="{FF2B5EF4-FFF2-40B4-BE49-F238E27FC236}">
                <a16:creationId xmlns:a16="http://schemas.microsoft.com/office/drawing/2014/main" id="{6DC79556-1A05-410A-A002-1D90063B083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F178B24-541E-43B4-8024-F6B3A329342F}"/>
              </a:ext>
            </a:extLst>
          </p:cNvPr>
          <p:cNvSpPr>
            <a:spLocks noGrp="1"/>
          </p:cNvSpPr>
          <p:nvPr>
            <p:ph type="sldNum" sz="quarter" idx="12"/>
          </p:nvPr>
        </p:nvSpPr>
        <p:spPr/>
        <p:txBody>
          <a:bodyPr/>
          <a:lstStyle/>
          <a:p>
            <a:fld id="{34B9DB86-C957-4871-93FC-172667EFB967}" type="slidenum">
              <a:rPr lang="en-GB" smtClean="0"/>
              <a:t>‹#›</a:t>
            </a:fld>
            <a:endParaRPr lang="en-GB"/>
          </a:p>
        </p:txBody>
      </p:sp>
    </p:spTree>
    <p:extLst>
      <p:ext uri="{BB962C8B-B14F-4D97-AF65-F5344CB8AC3E}">
        <p14:creationId xmlns:p14="http://schemas.microsoft.com/office/powerpoint/2010/main" val="2668480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6F7CB-50C7-4C60-A5CB-2FE16547A03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6AA690B-899B-449D-9AA3-EC01422C53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DCFAFD6-1734-49D3-A7EB-4BFB83A68F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F99915F-46E2-4EE7-B733-780D8EA9CB90}"/>
              </a:ext>
            </a:extLst>
          </p:cNvPr>
          <p:cNvSpPr>
            <a:spLocks noGrp="1"/>
          </p:cNvSpPr>
          <p:nvPr>
            <p:ph type="dt" sz="half" idx="10"/>
          </p:nvPr>
        </p:nvSpPr>
        <p:spPr/>
        <p:txBody>
          <a:bodyPr/>
          <a:lstStyle/>
          <a:p>
            <a:fld id="{D751FFE5-DAE9-4270-B48C-09AED36AE00E}" type="datetimeFigureOut">
              <a:rPr lang="en-GB" smtClean="0"/>
              <a:t>01/11/2021</a:t>
            </a:fld>
            <a:endParaRPr lang="en-GB"/>
          </a:p>
        </p:txBody>
      </p:sp>
      <p:sp>
        <p:nvSpPr>
          <p:cNvPr id="6" name="Footer Placeholder 5">
            <a:extLst>
              <a:ext uri="{FF2B5EF4-FFF2-40B4-BE49-F238E27FC236}">
                <a16:creationId xmlns:a16="http://schemas.microsoft.com/office/drawing/2014/main" id="{E8A8E4AD-475E-4F2F-B9F3-CDF5BE3074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B3CF12-23A3-459B-8EE3-49986A8F8D1A}"/>
              </a:ext>
            </a:extLst>
          </p:cNvPr>
          <p:cNvSpPr>
            <a:spLocks noGrp="1"/>
          </p:cNvSpPr>
          <p:nvPr>
            <p:ph type="sldNum" sz="quarter" idx="12"/>
          </p:nvPr>
        </p:nvSpPr>
        <p:spPr/>
        <p:txBody>
          <a:bodyPr/>
          <a:lstStyle/>
          <a:p>
            <a:fld id="{34B9DB86-C957-4871-93FC-172667EFB967}" type="slidenum">
              <a:rPr lang="en-GB" smtClean="0"/>
              <a:t>‹#›</a:t>
            </a:fld>
            <a:endParaRPr lang="en-GB"/>
          </a:p>
        </p:txBody>
      </p:sp>
    </p:spTree>
    <p:extLst>
      <p:ext uri="{BB962C8B-B14F-4D97-AF65-F5344CB8AC3E}">
        <p14:creationId xmlns:p14="http://schemas.microsoft.com/office/powerpoint/2010/main" val="29652770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84160-6698-4FB6-BBAE-041465D6C4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EF80DA8-45BA-4AB3-8628-AC492488FA5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2285308-C64E-40EF-AF01-806FD1E7B5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EA1AE1-8DC0-49FD-A3F1-800A76424096}"/>
              </a:ext>
            </a:extLst>
          </p:cNvPr>
          <p:cNvSpPr>
            <a:spLocks noGrp="1"/>
          </p:cNvSpPr>
          <p:nvPr>
            <p:ph type="dt" sz="half" idx="10"/>
          </p:nvPr>
        </p:nvSpPr>
        <p:spPr/>
        <p:txBody>
          <a:bodyPr/>
          <a:lstStyle/>
          <a:p>
            <a:fld id="{D751FFE5-DAE9-4270-B48C-09AED36AE00E}" type="datetimeFigureOut">
              <a:rPr lang="en-GB" smtClean="0"/>
              <a:t>01/11/2021</a:t>
            </a:fld>
            <a:endParaRPr lang="en-GB"/>
          </a:p>
        </p:txBody>
      </p:sp>
      <p:sp>
        <p:nvSpPr>
          <p:cNvPr id="6" name="Footer Placeholder 5">
            <a:extLst>
              <a:ext uri="{FF2B5EF4-FFF2-40B4-BE49-F238E27FC236}">
                <a16:creationId xmlns:a16="http://schemas.microsoft.com/office/drawing/2014/main" id="{B877DB54-67D9-495E-817E-1BF587B858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18BDAA-4D95-461A-AC55-0C44864FD3DE}"/>
              </a:ext>
            </a:extLst>
          </p:cNvPr>
          <p:cNvSpPr>
            <a:spLocks noGrp="1"/>
          </p:cNvSpPr>
          <p:nvPr>
            <p:ph type="sldNum" sz="quarter" idx="12"/>
          </p:nvPr>
        </p:nvSpPr>
        <p:spPr/>
        <p:txBody>
          <a:bodyPr/>
          <a:lstStyle/>
          <a:p>
            <a:fld id="{34B9DB86-C957-4871-93FC-172667EFB967}" type="slidenum">
              <a:rPr lang="en-GB" smtClean="0"/>
              <a:t>‹#›</a:t>
            </a:fld>
            <a:endParaRPr lang="en-GB"/>
          </a:p>
        </p:txBody>
      </p:sp>
    </p:spTree>
    <p:extLst>
      <p:ext uri="{BB962C8B-B14F-4D97-AF65-F5344CB8AC3E}">
        <p14:creationId xmlns:p14="http://schemas.microsoft.com/office/powerpoint/2010/main" val="36265799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9EDF7-3A5F-4DFA-B96B-7A36F87A06C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EB96FA-D213-4E73-ADAC-3671899904A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719397-5355-4A2A-85D4-37A8722FF813}"/>
              </a:ext>
            </a:extLst>
          </p:cNvPr>
          <p:cNvSpPr>
            <a:spLocks noGrp="1"/>
          </p:cNvSpPr>
          <p:nvPr>
            <p:ph type="dt" sz="half" idx="10"/>
          </p:nvPr>
        </p:nvSpPr>
        <p:spPr/>
        <p:txBody>
          <a:bodyPr/>
          <a:lstStyle/>
          <a:p>
            <a:fld id="{D751FFE5-DAE9-4270-B48C-09AED36AE00E}" type="datetimeFigureOut">
              <a:rPr lang="en-GB" smtClean="0"/>
              <a:t>01/11/2021</a:t>
            </a:fld>
            <a:endParaRPr lang="en-GB"/>
          </a:p>
        </p:txBody>
      </p:sp>
      <p:sp>
        <p:nvSpPr>
          <p:cNvPr id="5" name="Footer Placeholder 4">
            <a:extLst>
              <a:ext uri="{FF2B5EF4-FFF2-40B4-BE49-F238E27FC236}">
                <a16:creationId xmlns:a16="http://schemas.microsoft.com/office/drawing/2014/main" id="{F512830E-39FD-498E-9754-54BAA17BC2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FF8325-9EF8-4753-A0DC-159B093EC1C3}"/>
              </a:ext>
            </a:extLst>
          </p:cNvPr>
          <p:cNvSpPr>
            <a:spLocks noGrp="1"/>
          </p:cNvSpPr>
          <p:nvPr>
            <p:ph type="sldNum" sz="quarter" idx="12"/>
          </p:nvPr>
        </p:nvSpPr>
        <p:spPr/>
        <p:txBody>
          <a:bodyPr/>
          <a:lstStyle/>
          <a:p>
            <a:fld id="{34B9DB86-C957-4871-93FC-172667EFB967}" type="slidenum">
              <a:rPr lang="en-GB" smtClean="0"/>
              <a:t>‹#›</a:t>
            </a:fld>
            <a:endParaRPr lang="en-GB"/>
          </a:p>
        </p:txBody>
      </p:sp>
    </p:spTree>
    <p:extLst>
      <p:ext uri="{BB962C8B-B14F-4D97-AF65-F5344CB8AC3E}">
        <p14:creationId xmlns:p14="http://schemas.microsoft.com/office/powerpoint/2010/main" val="1292406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516D95-C00A-4169-B53A-B4132BB71ED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5B7885-DABE-44B2-A9B3-BACA0B87C12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E1C9AD-AA77-450D-8BD4-EA5CF2BB5842}"/>
              </a:ext>
            </a:extLst>
          </p:cNvPr>
          <p:cNvSpPr>
            <a:spLocks noGrp="1"/>
          </p:cNvSpPr>
          <p:nvPr>
            <p:ph type="dt" sz="half" idx="10"/>
          </p:nvPr>
        </p:nvSpPr>
        <p:spPr/>
        <p:txBody>
          <a:bodyPr/>
          <a:lstStyle/>
          <a:p>
            <a:fld id="{D751FFE5-DAE9-4270-B48C-09AED36AE00E}" type="datetimeFigureOut">
              <a:rPr lang="en-GB" smtClean="0"/>
              <a:t>01/11/2021</a:t>
            </a:fld>
            <a:endParaRPr lang="en-GB"/>
          </a:p>
        </p:txBody>
      </p:sp>
      <p:sp>
        <p:nvSpPr>
          <p:cNvPr id="5" name="Footer Placeholder 4">
            <a:extLst>
              <a:ext uri="{FF2B5EF4-FFF2-40B4-BE49-F238E27FC236}">
                <a16:creationId xmlns:a16="http://schemas.microsoft.com/office/drawing/2014/main" id="{91B6C10F-7383-4689-8A90-B51D4CFCEC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09DE68-5D96-4842-9521-6F248759EF5C}"/>
              </a:ext>
            </a:extLst>
          </p:cNvPr>
          <p:cNvSpPr>
            <a:spLocks noGrp="1"/>
          </p:cNvSpPr>
          <p:nvPr>
            <p:ph type="sldNum" sz="quarter" idx="12"/>
          </p:nvPr>
        </p:nvSpPr>
        <p:spPr/>
        <p:txBody>
          <a:bodyPr/>
          <a:lstStyle/>
          <a:p>
            <a:fld id="{34B9DB86-C957-4871-93FC-172667EFB967}" type="slidenum">
              <a:rPr lang="en-GB" smtClean="0"/>
              <a:t>‹#›</a:t>
            </a:fld>
            <a:endParaRPr lang="en-GB"/>
          </a:p>
        </p:txBody>
      </p:sp>
    </p:spTree>
    <p:extLst>
      <p:ext uri="{BB962C8B-B14F-4D97-AF65-F5344CB8AC3E}">
        <p14:creationId xmlns:p14="http://schemas.microsoft.com/office/powerpoint/2010/main" val="13074068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802E00-1DDD-4933-ABED-1C156F3DAC6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D5D349C-0F43-482A-AEAE-27184AEC430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64189F-D90B-4DE4-912A-E2938058A9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51FFE5-DAE9-4270-B48C-09AED36AE00E}" type="datetimeFigureOut">
              <a:rPr lang="en-GB" smtClean="0"/>
              <a:t>01/11/2021</a:t>
            </a:fld>
            <a:endParaRPr lang="en-GB"/>
          </a:p>
        </p:txBody>
      </p:sp>
      <p:sp>
        <p:nvSpPr>
          <p:cNvPr id="5" name="Footer Placeholder 4">
            <a:extLst>
              <a:ext uri="{FF2B5EF4-FFF2-40B4-BE49-F238E27FC236}">
                <a16:creationId xmlns:a16="http://schemas.microsoft.com/office/drawing/2014/main" id="{F23341FF-D0BB-4FC4-8BB7-1967ED39CA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3DCD20F-7348-4E3D-B955-EEDEA542D2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B9DB86-C957-4871-93FC-172667EFB967}" type="slidenum">
              <a:rPr lang="en-GB" smtClean="0"/>
              <a:t>‹#›</a:t>
            </a:fld>
            <a:endParaRPr lang="en-GB"/>
          </a:p>
        </p:txBody>
      </p:sp>
    </p:spTree>
    <p:extLst>
      <p:ext uri="{BB962C8B-B14F-4D97-AF65-F5344CB8AC3E}">
        <p14:creationId xmlns:p14="http://schemas.microsoft.com/office/powerpoint/2010/main" val="2353848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746628" y="1783959"/>
            <a:ext cx="4645250" cy="2889114"/>
          </a:xfrm>
        </p:spPr>
        <p:txBody>
          <a:bodyPr anchor="b">
            <a:normAutofit/>
          </a:bodyPr>
          <a:lstStyle/>
          <a:p>
            <a:pPr algn="l"/>
            <a:r>
              <a:rPr lang="en-GB" dirty="0"/>
              <a:t>In sessional support– Week 4</a:t>
            </a:r>
          </a:p>
        </p:txBody>
      </p:sp>
      <p:sp>
        <p:nvSpPr>
          <p:cNvPr id="3" name="Subtitle 2"/>
          <p:cNvSpPr>
            <a:spLocks noGrp="1"/>
          </p:cNvSpPr>
          <p:nvPr>
            <p:ph type="subTitle" idx="1"/>
          </p:nvPr>
        </p:nvSpPr>
        <p:spPr>
          <a:xfrm>
            <a:off x="6746627" y="4750893"/>
            <a:ext cx="4645250" cy="1147863"/>
          </a:xfrm>
        </p:spPr>
        <p:txBody>
          <a:bodyPr anchor="t">
            <a:normAutofit/>
          </a:bodyPr>
          <a:lstStyle/>
          <a:p>
            <a:pPr algn="l"/>
            <a:r>
              <a:rPr lang="en-GB" sz="2000"/>
              <a:t>Synthesis and Using Sources</a:t>
            </a:r>
          </a:p>
        </p:txBody>
      </p:sp>
      <p:sp>
        <p:nvSpPr>
          <p:cNvPr id="9" name="Freeform: Shape 8">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0DFC491F-67B0-4141-A0DF-1E62D1D378F9}"/>
              </a:ext>
            </a:extLst>
          </p:cNvPr>
          <p:cNvPicPr>
            <a:picLocks noChangeAspect="1"/>
          </p:cNvPicPr>
          <p:nvPr/>
        </p:nvPicPr>
        <p:blipFill rotWithShape="1">
          <a:blip r:embed="rId2"/>
          <a:srcRect r="41365" b="-1"/>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Tree>
    <p:extLst>
      <p:ext uri="{BB962C8B-B14F-4D97-AF65-F5344CB8AC3E}">
        <p14:creationId xmlns:p14="http://schemas.microsoft.com/office/powerpoint/2010/main" val="59888138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C52F1-1CD9-4D89-B207-0B208381A04C}"/>
              </a:ext>
            </a:extLst>
          </p:cNvPr>
          <p:cNvSpPr>
            <a:spLocks noGrp="1"/>
          </p:cNvSpPr>
          <p:nvPr>
            <p:ph type="title"/>
          </p:nvPr>
        </p:nvSpPr>
        <p:spPr/>
        <p:txBody>
          <a:bodyPr/>
          <a:lstStyle/>
          <a:p>
            <a:r>
              <a:rPr lang="en-GB" dirty="0">
                <a:solidFill>
                  <a:srgbClr val="FF00FF"/>
                </a:solidFill>
              </a:rPr>
              <a:t>This week</a:t>
            </a:r>
            <a:r>
              <a:rPr lang="en-GB" dirty="0"/>
              <a:t>	</a:t>
            </a:r>
          </a:p>
        </p:txBody>
      </p:sp>
      <p:sp>
        <p:nvSpPr>
          <p:cNvPr id="3" name="Content Placeholder 2">
            <a:extLst>
              <a:ext uri="{FF2B5EF4-FFF2-40B4-BE49-F238E27FC236}">
                <a16:creationId xmlns:a16="http://schemas.microsoft.com/office/drawing/2014/main" id="{EBC1FE93-8AFA-4DD9-96AC-B2B952B0A8E1}"/>
              </a:ext>
            </a:extLst>
          </p:cNvPr>
          <p:cNvSpPr>
            <a:spLocks noGrp="1"/>
          </p:cNvSpPr>
          <p:nvPr>
            <p:ph idx="1"/>
          </p:nvPr>
        </p:nvSpPr>
        <p:spPr/>
        <p:txBody>
          <a:bodyPr/>
          <a:lstStyle/>
          <a:p>
            <a:r>
              <a:rPr lang="en-GB" dirty="0"/>
              <a:t>Last week’s homework review</a:t>
            </a:r>
          </a:p>
          <a:p>
            <a:r>
              <a:rPr lang="en-GB" dirty="0"/>
              <a:t>Synthesising sources</a:t>
            </a:r>
          </a:p>
        </p:txBody>
      </p:sp>
    </p:spTree>
    <p:extLst>
      <p:ext uri="{BB962C8B-B14F-4D97-AF65-F5344CB8AC3E}">
        <p14:creationId xmlns:p14="http://schemas.microsoft.com/office/powerpoint/2010/main" val="154695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22382-FBCE-4EC0-A338-9DBC5312E1AC}"/>
              </a:ext>
            </a:extLst>
          </p:cNvPr>
          <p:cNvSpPr txBox="1">
            <a:spLocks noGrp="1"/>
          </p:cNvSpPr>
          <p:nvPr>
            <p:ph type="title"/>
          </p:nvPr>
        </p:nvSpPr>
        <p:spPr>
          <a:xfrm>
            <a:off x="4040687" y="88897"/>
            <a:ext cx="7886700" cy="838203"/>
          </a:xfrm>
        </p:spPr>
        <p:txBody>
          <a:bodyPr/>
          <a:lstStyle/>
          <a:p>
            <a:pPr lvl="0" algn="r"/>
            <a:r>
              <a:rPr lang="en-GB" b="1">
                <a:solidFill>
                  <a:srgbClr val="00B0F0"/>
                </a:solidFill>
              </a:rPr>
              <a:t>Worksheet Exercise B </a:t>
            </a:r>
          </a:p>
        </p:txBody>
      </p:sp>
      <p:sp>
        <p:nvSpPr>
          <p:cNvPr id="3" name="Content Placeholder 2">
            <a:extLst>
              <a:ext uri="{FF2B5EF4-FFF2-40B4-BE49-F238E27FC236}">
                <a16:creationId xmlns:a16="http://schemas.microsoft.com/office/drawing/2014/main" id="{0DF11761-41BA-4747-9D35-025998D8034C}"/>
              </a:ext>
            </a:extLst>
          </p:cNvPr>
          <p:cNvSpPr txBox="1">
            <a:spLocks noGrp="1"/>
          </p:cNvSpPr>
          <p:nvPr>
            <p:ph idx="1"/>
          </p:nvPr>
        </p:nvSpPr>
        <p:spPr>
          <a:xfrm>
            <a:off x="761996" y="1124995"/>
            <a:ext cx="10477496" cy="5644106"/>
          </a:xfrm>
        </p:spPr>
        <p:txBody>
          <a:bodyPr/>
          <a:lstStyle/>
          <a:p>
            <a:pPr marL="0" lvl="0" indent="0">
              <a:buNone/>
            </a:pPr>
            <a:r>
              <a:rPr lang="en-GB" sz="2800">
                <a:solidFill>
                  <a:srgbClr val="002060"/>
                </a:solidFill>
              </a:rPr>
              <a:t>1 the final choice / the definitive conclusion</a:t>
            </a:r>
          </a:p>
          <a:p>
            <a:pPr marL="0" lvl="0" indent="0">
              <a:buNone/>
            </a:pPr>
            <a:r>
              <a:rPr lang="en-GB" sz="2800">
                <a:solidFill>
                  <a:srgbClr val="002060"/>
                </a:solidFill>
              </a:rPr>
              <a:t>2 one further crucial component/ an additional important element</a:t>
            </a:r>
          </a:p>
          <a:p>
            <a:pPr marL="0" lvl="0" indent="0">
              <a:buNone/>
            </a:pPr>
            <a:r>
              <a:rPr lang="en-GB" sz="2800">
                <a:solidFill>
                  <a:srgbClr val="002060"/>
                </a:solidFill>
              </a:rPr>
              <a:t>3 highly challenging/very complex</a:t>
            </a:r>
          </a:p>
          <a:p>
            <a:pPr marL="0" lvl="0" indent="0">
              <a:buNone/>
            </a:pPr>
            <a:r>
              <a:rPr lang="en-GB" sz="2800">
                <a:solidFill>
                  <a:srgbClr val="002060"/>
                </a:solidFill>
              </a:rPr>
              <a:t>4 a possible result/a notable result</a:t>
            </a:r>
          </a:p>
          <a:p>
            <a:pPr marL="0" lvl="0" indent="0">
              <a:buNone/>
            </a:pPr>
            <a:r>
              <a:rPr lang="en-GB" sz="2800">
                <a:solidFill>
                  <a:srgbClr val="002060"/>
                </a:solidFill>
              </a:rPr>
              <a:t>5 to offer extra support/lend importance to </a:t>
            </a:r>
          </a:p>
          <a:p>
            <a:pPr marL="0" lvl="0" indent="0">
              <a:buNone/>
            </a:pPr>
            <a:r>
              <a:rPr lang="en-GB" sz="2800">
                <a:solidFill>
                  <a:srgbClr val="002060"/>
                </a:solidFill>
              </a:rPr>
              <a:t>6 more convincing power/greater real power/authority</a:t>
            </a:r>
          </a:p>
          <a:p>
            <a:pPr marL="0" lvl="0" indent="0">
              <a:buNone/>
            </a:pPr>
            <a:r>
              <a:rPr lang="en-GB" sz="2800">
                <a:solidFill>
                  <a:srgbClr val="002060"/>
                </a:solidFill>
              </a:rPr>
              <a:t>7 to limit the options/ to narrow the playing field</a:t>
            </a:r>
          </a:p>
          <a:p>
            <a:pPr marL="0" lvl="0" indent="0">
              <a:buNone/>
            </a:pPr>
            <a:r>
              <a:rPr lang="en-GB" sz="2800">
                <a:solidFill>
                  <a:srgbClr val="002060"/>
                </a:solidFill>
              </a:rPr>
              <a:t>8 a clear result/ an obvious consequence</a:t>
            </a:r>
          </a:p>
          <a:p>
            <a:pPr marL="0" lvl="0" indent="0">
              <a:buNone/>
            </a:pPr>
            <a:r>
              <a:rPr lang="en-GB" sz="2800">
                <a:solidFill>
                  <a:srgbClr val="002060"/>
                </a:solidFill>
              </a:rPr>
              <a:t>9 a great deal of/ a significant sum/volume of</a:t>
            </a:r>
          </a:p>
          <a:p>
            <a:pPr marL="0" lvl="0" indent="0">
              <a:buNone/>
            </a:pPr>
            <a:r>
              <a:rPr lang="en-GB" sz="2800">
                <a:solidFill>
                  <a:srgbClr val="002060"/>
                </a:solidFill>
              </a:rPr>
              <a:t>10 the best method/the best approach, the most effective approach</a:t>
            </a:r>
            <a:r>
              <a:rPr lang="en-GB" sz="2800"/>
              <a:t>.</a:t>
            </a:r>
          </a:p>
          <a:p>
            <a:pPr marL="0" lvl="0" indent="0">
              <a:buNone/>
            </a:pPr>
            <a:endParaRPr lang="en-GB"/>
          </a:p>
          <a:p>
            <a:pPr marL="0" lvl="0" indent="0">
              <a:buNone/>
            </a:pPr>
            <a:endParaRPr lang="en-GB" sz="3200">
              <a:solidFill>
                <a:srgbClr val="002060"/>
              </a:solidFill>
            </a:endParaRPr>
          </a:p>
        </p:txBody>
      </p:sp>
      <p:sp>
        <p:nvSpPr>
          <p:cNvPr id="4" name="TextBox 3">
            <a:extLst>
              <a:ext uri="{FF2B5EF4-FFF2-40B4-BE49-F238E27FC236}">
                <a16:creationId xmlns:a16="http://schemas.microsoft.com/office/drawing/2014/main" id="{5B5465F2-101B-4D4D-8AD5-EA651B82579D}"/>
              </a:ext>
            </a:extLst>
          </p:cNvPr>
          <p:cNvSpPr txBox="1"/>
          <p:nvPr/>
        </p:nvSpPr>
        <p:spPr>
          <a:xfrm>
            <a:off x="761996" y="184832"/>
            <a:ext cx="3509967" cy="369332"/>
          </a:xfrm>
          <a:prstGeom prst="rect">
            <a:avLst/>
          </a:prstGeom>
          <a:noFill/>
        </p:spPr>
        <p:txBody>
          <a:bodyPr wrap="square" rtlCol="0">
            <a:spAutoFit/>
          </a:bodyPr>
          <a:lstStyle/>
          <a:p>
            <a:r>
              <a:rPr lang="en-GB" dirty="0">
                <a:solidFill>
                  <a:srgbClr val="FF00FF"/>
                </a:solidFill>
              </a:rPr>
              <a:t>Last week’s worksheet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998A5-D2A6-4BD2-BCF0-9262C4502FE4}"/>
              </a:ext>
            </a:extLst>
          </p:cNvPr>
          <p:cNvSpPr txBox="1">
            <a:spLocks noGrp="1"/>
          </p:cNvSpPr>
          <p:nvPr>
            <p:ph type="title"/>
          </p:nvPr>
        </p:nvSpPr>
        <p:spPr>
          <a:xfrm>
            <a:off x="4572000" y="0"/>
            <a:ext cx="7619996" cy="888997"/>
          </a:xfrm>
        </p:spPr>
        <p:txBody>
          <a:bodyPr/>
          <a:lstStyle/>
          <a:p>
            <a:pPr lvl="0" algn="r"/>
            <a:r>
              <a:rPr lang="en-GB" b="1">
                <a:solidFill>
                  <a:srgbClr val="00B0F0"/>
                </a:solidFill>
              </a:rPr>
              <a:t>Worksheet Exercise C</a:t>
            </a:r>
          </a:p>
        </p:txBody>
      </p:sp>
      <p:sp>
        <p:nvSpPr>
          <p:cNvPr id="3" name="Content Placeholder 2">
            <a:extLst>
              <a:ext uri="{FF2B5EF4-FFF2-40B4-BE49-F238E27FC236}">
                <a16:creationId xmlns:a16="http://schemas.microsoft.com/office/drawing/2014/main" id="{444EE972-2A46-40BF-9EE3-85609C25D58D}"/>
              </a:ext>
            </a:extLst>
          </p:cNvPr>
          <p:cNvSpPr txBox="1">
            <a:spLocks noGrp="1"/>
          </p:cNvSpPr>
          <p:nvPr>
            <p:ph idx="1"/>
          </p:nvPr>
        </p:nvSpPr>
        <p:spPr>
          <a:xfrm>
            <a:off x="977895" y="1052739"/>
            <a:ext cx="11099801" cy="5616619"/>
          </a:xfrm>
        </p:spPr>
        <p:txBody>
          <a:bodyPr/>
          <a:lstStyle/>
          <a:p>
            <a:pPr marL="514350" lvl="0" indent="-514350">
              <a:lnSpc>
                <a:spcPct val="70000"/>
              </a:lnSpc>
              <a:buAutoNum type="arabicDbPeriod"/>
            </a:pPr>
            <a:r>
              <a:rPr lang="en-GB" sz="2800">
                <a:solidFill>
                  <a:srgbClr val="002060"/>
                </a:solidFill>
              </a:rPr>
              <a:t>After studying the statistics we made an application for funding.</a:t>
            </a:r>
          </a:p>
          <a:p>
            <a:pPr marL="514350" lvl="0" indent="-514350">
              <a:lnSpc>
                <a:spcPct val="70000"/>
              </a:lnSpc>
              <a:buAutoNum type="arabicDbPeriod"/>
            </a:pPr>
            <a:endParaRPr lang="en-GB" sz="2800">
              <a:solidFill>
                <a:srgbClr val="002060"/>
              </a:solidFill>
            </a:endParaRPr>
          </a:p>
          <a:p>
            <a:pPr marL="514350" lvl="0" indent="-514350">
              <a:lnSpc>
                <a:spcPct val="70000"/>
              </a:lnSpc>
              <a:buAutoNum type="arabicDbPeriod" startAt="2"/>
            </a:pPr>
            <a:r>
              <a:rPr lang="en-GB" sz="2800">
                <a:solidFill>
                  <a:srgbClr val="002060"/>
                </a:solidFill>
              </a:rPr>
              <a:t>We had some concerns about her health.</a:t>
            </a:r>
          </a:p>
          <a:p>
            <a:pPr marL="514350" lvl="0" indent="-514350">
              <a:lnSpc>
                <a:spcPct val="70000"/>
              </a:lnSpc>
              <a:buAutoNum type="arabicDbPeriod" startAt="2"/>
            </a:pPr>
            <a:endParaRPr lang="en-GB" sz="2800">
              <a:solidFill>
                <a:srgbClr val="002060"/>
              </a:solidFill>
            </a:endParaRPr>
          </a:p>
          <a:p>
            <a:pPr marL="514350" lvl="0" indent="-514350">
              <a:lnSpc>
                <a:spcPct val="70000"/>
              </a:lnSpc>
              <a:buAutoNum type="arabicDbPeriod" startAt="3"/>
            </a:pPr>
            <a:r>
              <a:rPr lang="en-GB" sz="2800">
                <a:solidFill>
                  <a:srgbClr val="002060"/>
                </a:solidFill>
              </a:rPr>
              <a:t>His proposal failed because it relied too much on theory.</a:t>
            </a:r>
          </a:p>
          <a:p>
            <a:pPr marL="514350" lvl="0" indent="-514350">
              <a:lnSpc>
                <a:spcPct val="70000"/>
              </a:lnSpc>
              <a:buAutoNum type="arabicDbPeriod" startAt="3"/>
            </a:pPr>
            <a:endParaRPr lang="en-GB" sz="2800">
              <a:solidFill>
                <a:srgbClr val="002060"/>
              </a:solidFill>
            </a:endParaRPr>
          </a:p>
          <a:p>
            <a:pPr marL="0" lvl="0" indent="0">
              <a:lnSpc>
                <a:spcPct val="70000"/>
              </a:lnSpc>
              <a:buNone/>
            </a:pPr>
            <a:r>
              <a:rPr lang="en-GB" sz="2800">
                <a:solidFill>
                  <a:srgbClr val="002060"/>
                </a:solidFill>
              </a:rPr>
              <a:t>4   By emphasising the UK only, the evidence was weak.</a:t>
            </a:r>
          </a:p>
          <a:p>
            <a:pPr marL="0" lvl="0" indent="0">
              <a:lnSpc>
                <a:spcPct val="70000"/>
              </a:lnSpc>
              <a:buNone/>
            </a:pPr>
            <a:r>
              <a:rPr lang="en-GB" sz="2800">
                <a:solidFill>
                  <a:srgbClr val="002060"/>
                </a:solidFill>
              </a:rPr>
              <a:t>As the emphasis was only on the UK, the evidence was not strong.</a:t>
            </a:r>
          </a:p>
          <a:p>
            <a:pPr marL="0" lvl="0" indent="0">
              <a:lnSpc>
                <a:spcPct val="70000"/>
              </a:lnSpc>
              <a:buNone/>
            </a:pPr>
            <a:endParaRPr lang="en-GB" sz="2800">
              <a:solidFill>
                <a:srgbClr val="002060"/>
              </a:solidFill>
            </a:endParaRPr>
          </a:p>
          <a:p>
            <a:pPr marL="0" lvl="0" indent="0">
              <a:lnSpc>
                <a:spcPct val="70000"/>
              </a:lnSpc>
              <a:buNone/>
            </a:pPr>
            <a:r>
              <a:rPr lang="en-GB" sz="2800">
                <a:solidFill>
                  <a:srgbClr val="002060"/>
                </a:solidFill>
              </a:rPr>
              <a:t>5  Due to Council funding cuts, there was no provision for free parking.</a:t>
            </a:r>
          </a:p>
          <a:p>
            <a:pPr marL="0" lvl="0" indent="0">
              <a:lnSpc>
                <a:spcPct val="70000"/>
              </a:lnSpc>
              <a:buNone/>
            </a:pPr>
            <a:r>
              <a:rPr lang="en-GB" sz="2800">
                <a:solidFill>
                  <a:srgbClr val="002060"/>
                </a:solidFill>
              </a:rPr>
              <a:t>Since there were council funding cuts, there was no provision for free parking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 calcmode="lin" valueType="num">
                                      <p:cBhvr>
                                        <p:cTn id="3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3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anim calcmode="lin" valueType="num">
                                      <p:cBhvr>
                                        <p:cTn id="4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44"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3B473-CE9E-462C-97CF-126F391EDDF2}"/>
              </a:ext>
            </a:extLst>
          </p:cNvPr>
          <p:cNvSpPr txBox="1">
            <a:spLocks noGrp="1"/>
          </p:cNvSpPr>
          <p:nvPr>
            <p:ph type="title"/>
          </p:nvPr>
        </p:nvSpPr>
        <p:spPr>
          <a:xfrm>
            <a:off x="6096003" y="239627"/>
            <a:ext cx="5911403" cy="827175"/>
          </a:xfrm>
        </p:spPr>
        <p:txBody>
          <a:bodyPr/>
          <a:lstStyle/>
          <a:p>
            <a:pPr lvl="0" algn="r"/>
            <a:r>
              <a:rPr lang="en-GB" b="1">
                <a:solidFill>
                  <a:srgbClr val="00B0F0"/>
                </a:solidFill>
              </a:rPr>
              <a:t>Worksheet Exercise d </a:t>
            </a:r>
            <a:endParaRPr lang="en-GB"/>
          </a:p>
        </p:txBody>
      </p:sp>
      <p:sp>
        <p:nvSpPr>
          <p:cNvPr id="3" name="Content Placeholder 2">
            <a:extLst>
              <a:ext uri="{FF2B5EF4-FFF2-40B4-BE49-F238E27FC236}">
                <a16:creationId xmlns:a16="http://schemas.microsoft.com/office/drawing/2014/main" id="{D11389EC-344A-4406-B03A-A15CC5044847}"/>
              </a:ext>
            </a:extLst>
          </p:cNvPr>
          <p:cNvSpPr txBox="1">
            <a:spLocks noGrp="1"/>
          </p:cNvSpPr>
          <p:nvPr>
            <p:ph idx="1"/>
          </p:nvPr>
        </p:nvSpPr>
        <p:spPr>
          <a:xfrm>
            <a:off x="719139" y="1066803"/>
            <a:ext cx="10753728" cy="5256766"/>
          </a:xfrm>
        </p:spPr>
        <p:txBody>
          <a:bodyPr>
            <a:noAutofit/>
          </a:bodyPr>
          <a:lstStyle/>
          <a:p>
            <a:pPr lvl="0"/>
            <a:r>
              <a:rPr lang="en-GB" sz="2800">
                <a:solidFill>
                  <a:srgbClr val="002060"/>
                </a:solidFill>
              </a:rPr>
              <a:t>The growth of the car industry parallels the development of modern capitalism. It began in France and Germany, but took off in the United States. There, Henry Ford adapted the moving production line from the Chicago meat industry to motor manufacturing, thus inventing mass production. In the 1920s Alfred Sloan’s management theories helped General Motors to become the world’s dominant car company. After the second world war, the car makers focused on the styling of their products to encourage more frequent model changes. From the 1970s there was criticism of the industry due to inefficient vehicles, which used petrol wastefully. At the same time, trades unions became increasingly militant in defence of their members’ jobs. Today the industry owns some of the most famous brands in the world. However, many car makers are currently threatened by increased competition and saturated markets</a:t>
            </a:r>
            <a:r>
              <a:rPr lang="en-GB" sz="2800"/>
              <a: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F30BC-69BF-40A8-91E7-A6895F65E21A}"/>
              </a:ext>
            </a:extLst>
          </p:cNvPr>
          <p:cNvSpPr txBox="1">
            <a:spLocks noGrp="1"/>
          </p:cNvSpPr>
          <p:nvPr>
            <p:ph type="title"/>
          </p:nvPr>
        </p:nvSpPr>
        <p:spPr>
          <a:xfrm>
            <a:off x="5422904" y="0"/>
            <a:ext cx="6769102" cy="1499616"/>
          </a:xfrm>
        </p:spPr>
        <p:txBody>
          <a:bodyPr/>
          <a:lstStyle/>
          <a:p>
            <a:pPr lvl="0" algn="r"/>
            <a:r>
              <a:rPr lang="en-GB">
                <a:solidFill>
                  <a:srgbClr val="00B0F0"/>
                </a:solidFill>
              </a:rPr>
              <a:t>Exercise D.1 Finding Synonyms</a:t>
            </a:r>
          </a:p>
        </p:txBody>
      </p:sp>
      <p:sp>
        <p:nvSpPr>
          <p:cNvPr id="3" name="Content Placeholder 2">
            <a:extLst>
              <a:ext uri="{FF2B5EF4-FFF2-40B4-BE49-F238E27FC236}">
                <a16:creationId xmlns:a16="http://schemas.microsoft.com/office/drawing/2014/main" id="{1DA8A0C7-89CB-4B47-AD3A-4FB1C86892E6}"/>
              </a:ext>
            </a:extLst>
          </p:cNvPr>
          <p:cNvSpPr txBox="1">
            <a:spLocks noGrp="1"/>
          </p:cNvSpPr>
          <p:nvPr>
            <p:ph idx="1"/>
          </p:nvPr>
        </p:nvSpPr>
        <p:spPr>
          <a:xfrm>
            <a:off x="279404" y="2006595"/>
            <a:ext cx="11671301" cy="4340857"/>
          </a:xfrm>
        </p:spPr>
        <p:txBody>
          <a:bodyPr>
            <a:noAutofit/>
          </a:bodyPr>
          <a:lstStyle/>
          <a:p>
            <a:pPr lvl="0"/>
            <a:r>
              <a:rPr lang="en-GB" sz="2400">
                <a:solidFill>
                  <a:srgbClr val="002060"/>
                </a:solidFill>
              </a:rPr>
              <a:t>A) </a:t>
            </a:r>
            <a:r>
              <a:rPr lang="en-GB" sz="2800">
                <a:solidFill>
                  <a:srgbClr val="002060"/>
                </a:solidFill>
              </a:rPr>
              <a:t>The </a:t>
            </a:r>
            <a:r>
              <a:rPr lang="en-GB" sz="2800" u="sng">
                <a:solidFill>
                  <a:srgbClr val="002060"/>
                </a:solidFill>
              </a:rPr>
              <a:t>growth </a:t>
            </a:r>
            <a:r>
              <a:rPr lang="en-GB" sz="2800">
                <a:solidFill>
                  <a:srgbClr val="002060"/>
                </a:solidFill>
              </a:rPr>
              <a:t>of the </a:t>
            </a:r>
            <a:r>
              <a:rPr lang="en-GB" sz="2800" u="sng">
                <a:solidFill>
                  <a:srgbClr val="002060"/>
                </a:solidFill>
              </a:rPr>
              <a:t>car</a:t>
            </a:r>
            <a:r>
              <a:rPr lang="en-GB" sz="2800">
                <a:solidFill>
                  <a:srgbClr val="002060"/>
                </a:solidFill>
              </a:rPr>
              <a:t> industry </a:t>
            </a:r>
            <a:r>
              <a:rPr lang="en-GB" sz="2800" u="sng">
                <a:solidFill>
                  <a:srgbClr val="002060"/>
                </a:solidFill>
              </a:rPr>
              <a:t>parallels</a:t>
            </a:r>
            <a:r>
              <a:rPr lang="en-GB" sz="2800">
                <a:solidFill>
                  <a:srgbClr val="002060"/>
                </a:solidFill>
              </a:rPr>
              <a:t> the </a:t>
            </a:r>
            <a:r>
              <a:rPr lang="en-GB" sz="2800" u="sng">
                <a:solidFill>
                  <a:srgbClr val="002060"/>
                </a:solidFill>
              </a:rPr>
              <a:t>development </a:t>
            </a:r>
            <a:r>
              <a:rPr lang="en-GB" sz="2800">
                <a:solidFill>
                  <a:srgbClr val="002060"/>
                </a:solidFill>
              </a:rPr>
              <a:t>of </a:t>
            </a:r>
            <a:r>
              <a:rPr lang="en-GB" sz="2800" u="sng">
                <a:solidFill>
                  <a:srgbClr val="002060"/>
                </a:solidFill>
              </a:rPr>
              <a:t>modern </a:t>
            </a:r>
            <a:r>
              <a:rPr lang="en-GB" sz="2800">
                <a:solidFill>
                  <a:srgbClr val="002060"/>
                </a:solidFill>
              </a:rPr>
              <a:t>capitalism</a:t>
            </a:r>
          </a:p>
          <a:p>
            <a:pPr lvl="0"/>
            <a:r>
              <a:rPr lang="en-GB" sz="2800">
                <a:solidFill>
                  <a:srgbClr val="FF0000"/>
                </a:solidFill>
              </a:rPr>
              <a:t>The rise of the automobile industry matches the progress of contemporary capitalism.</a:t>
            </a:r>
          </a:p>
          <a:p>
            <a:pPr lvl="0"/>
            <a:r>
              <a:rPr lang="en-GB" sz="2800">
                <a:solidFill>
                  <a:srgbClr val="002060"/>
                </a:solidFill>
              </a:rPr>
              <a:t>B) It </a:t>
            </a:r>
            <a:r>
              <a:rPr lang="en-GB" sz="2800" u="sng">
                <a:solidFill>
                  <a:srgbClr val="002060"/>
                </a:solidFill>
              </a:rPr>
              <a:t>began</a:t>
            </a:r>
            <a:r>
              <a:rPr lang="en-GB" sz="2800">
                <a:solidFill>
                  <a:srgbClr val="002060"/>
                </a:solidFill>
              </a:rPr>
              <a:t> in France and Germany, but </a:t>
            </a:r>
            <a:r>
              <a:rPr lang="en-GB" sz="2800" u="sng">
                <a:solidFill>
                  <a:srgbClr val="002060"/>
                </a:solidFill>
              </a:rPr>
              <a:t>took off</a:t>
            </a:r>
            <a:r>
              <a:rPr lang="en-GB" sz="2800">
                <a:solidFill>
                  <a:srgbClr val="002060"/>
                </a:solidFill>
              </a:rPr>
              <a:t> in the United States.</a:t>
            </a:r>
          </a:p>
          <a:p>
            <a:pPr lvl="0"/>
            <a:r>
              <a:rPr lang="en-GB" sz="2800">
                <a:solidFill>
                  <a:srgbClr val="FF0000"/>
                </a:solidFill>
              </a:rPr>
              <a:t> It started in France and Germany, but accelerated in the United States.</a:t>
            </a:r>
          </a:p>
          <a:p>
            <a:pPr lvl="0"/>
            <a:r>
              <a:rPr lang="en-GB" sz="2800">
                <a:solidFill>
                  <a:srgbClr val="002060"/>
                </a:solidFill>
              </a:rPr>
              <a:t>C) There Henry Ford </a:t>
            </a:r>
            <a:r>
              <a:rPr lang="en-GB" sz="2800" u="sng">
                <a:solidFill>
                  <a:srgbClr val="002060"/>
                </a:solidFill>
              </a:rPr>
              <a:t>adapted</a:t>
            </a:r>
            <a:r>
              <a:rPr lang="en-GB" sz="2800">
                <a:solidFill>
                  <a:srgbClr val="002060"/>
                </a:solidFill>
              </a:rPr>
              <a:t> the moving </a:t>
            </a:r>
            <a:r>
              <a:rPr lang="en-GB" sz="2800" u="sng">
                <a:solidFill>
                  <a:srgbClr val="002060"/>
                </a:solidFill>
              </a:rPr>
              <a:t>production </a:t>
            </a:r>
            <a:r>
              <a:rPr lang="en-GB" sz="2800">
                <a:solidFill>
                  <a:srgbClr val="002060"/>
                </a:solidFill>
              </a:rPr>
              <a:t>line from the Chicago meat industry to </a:t>
            </a:r>
            <a:r>
              <a:rPr lang="en-GB" sz="2800" u="sng">
                <a:solidFill>
                  <a:srgbClr val="002060"/>
                </a:solidFill>
              </a:rPr>
              <a:t>motor </a:t>
            </a:r>
            <a:r>
              <a:rPr lang="en-GB" sz="2800">
                <a:solidFill>
                  <a:srgbClr val="002060"/>
                </a:solidFill>
              </a:rPr>
              <a:t>manufacturing, </a:t>
            </a:r>
            <a:r>
              <a:rPr lang="en-GB" sz="2800" u="sng">
                <a:solidFill>
                  <a:srgbClr val="002060"/>
                </a:solidFill>
              </a:rPr>
              <a:t>thus</a:t>
            </a:r>
            <a:r>
              <a:rPr lang="en-GB" sz="2800">
                <a:solidFill>
                  <a:srgbClr val="002060"/>
                </a:solidFill>
              </a:rPr>
              <a:t> inventing mass production</a:t>
            </a:r>
            <a:r>
              <a:rPr lang="en-GB" sz="2800"/>
              <a:t>.</a:t>
            </a:r>
          </a:p>
          <a:p>
            <a:pPr lvl="0"/>
            <a:r>
              <a:rPr lang="en-GB" sz="2800">
                <a:solidFill>
                  <a:srgbClr val="FF0000"/>
                </a:solidFill>
              </a:rPr>
              <a:t>There Henry Ford modified the moving assembly line from the Chicago meat industry to car manufacturing, thereby inventing mass production.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03121-5E99-435A-98A5-D36A014D8308}"/>
              </a:ext>
            </a:extLst>
          </p:cNvPr>
          <p:cNvSpPr txBox="1">
            <a:spLocks noGrp="1"/>
          </p:cNvSpPr>
          <p:nvPr>
            <p:ph type="title"/>
          </p:nvPr>
        </p:nvSpPr>
        <p:spPr>
          <a:xfrm>
            <a:off x="4737104" y="251039"/>
            <a:ext cx="7454902" cy="1133261"/>
          </a:xfrm>
        </p:spPr>
        <p:txBody>
          <a:bodyPr>
            <a:normAutofit fontScale="90000"/>
          </a:bodyPr>
          <a:lstStyle/>
          <a:p>
            <a:pPr lvl="0"/>
            <a:r>
              <a:rPr lang="en-GB">
                <a:solidFill>
                  <a:srgbClr val="00B0F0"/>
                </a:solidFill>
              </a:rPr>
              <a:t>Exercise D2 Changing Word Class</a:t>
            </a:r>
          </a:p>
        </p:txBody>
      </p:sp>
      <p:sp>
        <p:nvSpPr>
          <p:cNvPr id="3" name="Content Placeholder 4">
            <a:extLst>
              <a:ext uri="{FF2B5EF4-FFF2-40B4-BE49-F238E27FC236}">
                <a16:creationId xmlns:a16="http://schemas.microsoft.com/office/drawing/2014/main" id="{22285657-CEE6-4499-A1C8-7D53BB19CE4C}"/>
              </a:ext>
            </a:extLst>
          </p:cNvPr>
          <p:cNvSpPr txBox="1">
            <a:spLocks noGrp="1"/>
          </p:cNvSpPr>
          <p:nvPr>
            <p:ph idx="1"/>
          </p:nvPr>
        </p:nvSpPr>
        <p:spPr>
          <a:xfrm>
            <a:off x="795528" y="1524003"/>
            <a:ext cx="11193270" cy="4889497"/>
          </a:xfrm>
        </p:spPr>
        <p:txBody>
          <a:bodyPr>
            <a:noAutofit/>
          </a:bodyPr>
          <a:lstStyle/>
          <a:p>
            <a:pPr lvl="0"/>
            <a:r>
              <a:rPr lang="en-GB" sz="2800">
                <a:solidFill>
                  <a:srgbClr val="002060"/>
                </a:solidFill>
              </a:rPr>
              <a:t>a) In the 1920s Alfred Sloan’s </a:t>
            </a:r>
            <a:r>
              <a:rPr lang="en-GB" sz="2800" u="sng">
                <a:solidFill>
                  <a:srgbClr val="002060"/>
                </a:solidFill>
              </a:rPr>
              <a:t>management</a:t>
            </a:r>
            <a:r>
              <a:rPr lang="en-GB" sz="2800">
                <a:solidFill>
                  <a:srgbClr val="002060"/>
                </a:solidFill>
              </a:rPr>
              <a:t> theories </a:t>
            </a:r>
            <a:r>
              <a:rPr lang="en-GB" sz="2800" u="sng">
                <a:solidFill>
                  <a:srgbClr val="002060"/>
                </a:solidFill>
              </a:rPr>
              <a:t>helped</a:t>
            </a:r>
            <a:r>
              <a:rPr lang="en-GB" sz="2800">
                <a:solidFill>
                  <a:srgbClr val="002060"/>
                </a:solidFill>
              </a:rPr>
              <a:t> General Motors to become the world’s </a:t>
            </a:r>
            <a:r>
              <a:rPr lang="en-GB" sz="2800" u="sng">
                <a:solidFill>
                  <a:srgbClr val="002060"/>
                </a:solidFill>
              </a:rPr>
              <a:t>dominant</a:t>
            </a:r>
            <a:r>
              <a:rPr lang="en-GB" sz="2800">
                <a:solidFill>
                  <a:srgbClr val="002060"/>
                </a:solidFill>
              </a:rPr>
              <a:t> car company.</a:t>
            </a:r>
          </a:p>
          <a:p>
            <a:pPr lvl="0"/>
            <a:endParaRPr lang="en-GB" sz="2800">
              <a:solidFill>
                <a:srgbClr val="002060"/>
              </a:solidFill>
            </a:endParaRPr>
          </a:p>
          <a:p>
            <a:pPr lvl="0"/>
            <a:r>
              <a:rPr lang="en-GB" sz="2800">
                <a:solidFill>
                  <a:srgbClr val="002060"/>
                </a:solidFill>
              </a:rPr>
              <a:t>Management – managerial</a:t>
            </a:r>
          </a:p>
          <a:p>
            <a:pPr lvl="0"/>
            <a:r>
              <a:rPr lang="en-GB" sz="2800">
                <a:solidFill>
                  <a:srgbClr val="002060"/>
                </a:solidFill>
              </a:rPr>
              <a:t>Helped- help</a:t>
            </a:r>
          </a:p>
          <a:p>
            <a:pPr lvl="0"/>
            <a:r>
              <a:rPr lang="en-GB" sz="2800">
                <a:solidFill>
                  <a:srgbClr val="002060"/>
                </a:solidFill>
              </a:rPr>
              <a:t>Dominant- dominated</a:t>
            </a:r>
          </a:p>
          <a:p>
            <a:pPr lvl="0"/>
            <a:endParaRPr lang="en-GB" sz="2800">
              <a:solidFill>
                <a:srgbClr val="002060"/>
              </a:solidFill>
            </a:endParaRPr>
          </a:p>
          <a:p>
            <a:pPr lvl="0"/>
            <a:r>
              <a:rPr lang="en-GB" sz="2800">
                <a:solidFill>
                  <a:srgbClr val="002060"/>
                </a:solidFill>
              </a:rPr>
              <a:t>New sentence: In the 1920s, with help from the managerial theories of Alfred Sloan, General Motors dominated the world’s car companies.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ECEDF-BD90-47DD-B35C-A74C10D11E41}"/>
              </a:ext>
            </a:extLst>
          </p:cNvPr>
          <p:cNvSpPr txBox="1">
            <a:spLocks noGrp="1"/>
          </p:cNvSpPr>
          <p:nvPr>
            <p:ph type="title"/>
          </p:nvPr>
        </p:nvSpPr>
        <p:spPr>
          <a:xfrm>
            <a:off x="4343400" y="301925"/>
            <a:ext cx="7848596" cy="891878"/>
          </a:xfrm>
        </p:spPr>
        <p:txBody>
          <a:bodyPr>
            <a:normAutofit fontScale="90000"/>
          </a:bodyPr>
          <a:lstStyle/>
          <a:p>
            <a:pPr lvl="0" algn="r"/>
            <a:r>
              <a:rPr lang="en-GB" sz="4100">
                <a:solidFill>
                  <a:srgbClr val="0070C0"/>
                </a:solidFill>
              </a:rPr>
              <a:t>Exercise D2 Changing word class	</a:t>
            </a:r>
            <a:r>
              <a:rPr lang="en-GB" sz="4100"/>
              <a:t>	</a:t>
            </a:r>
          </a:p>
        </p:txBody>
      </p:sp>
      <p:sp>
        <p:nvSpPr>
          <p:cNvPr id="3" name="Content Placeholder 2">
            <a:extLst>
              <a:ext uri="{FF2B5EF4-FFF2-40B4-BE49-F238E27FC236}">
                <a16:creationId xmlns:a16="http://schemas.microsoft.com/office/drawing/2014/main" id="{2499F809-5680-49DD-99DA-127D6C3A1BEB}"/>
              </a:ext>
            </a:extLst>
          </p:cNvPr>
          <p:cNvSpPr txBox="1">
            <a:spLocks noGrp="1"/>
          </p:cNvSpPr>
          <p:nvPr>
            <p:ph idx="1"/>
          </p:nvPr>
        </p:nvSpPr>
        <p:spPr>
          <a:xfrm>
            <a:off x="719139" y="1465582"/>
            <a:ext cx="11333165" cy="5090492"/>
          </a:xfrm>
        </p:spPr>
        <p:txBody>
          <a:bodyPr>
            <a:noAutofit/>
          </a:bodyPr>
          <a:lstStyle/>
          <a:p>
            <a:pPr lvl="0"/>
            <a:r>
              <a:rPr lang="en-GB" sz="3200">
                <a:solidFill>
                  <a:srgbClr val="002060"/>
                </a:solidFill>
              </a:rPr>
              <a:t>b) After the second world war, the car makers </a:t>
            </a:r>
            <a:r>
              <a:rPr lang="en-GB" sz="3200" u="sng">
                <a:solidFill>
                  <a:srgbClr val="002060"/>
                </a:solidFill>
              </a:rPr>
              <a:t>focused</a:t>
            </a:r>
            <a:r>
              <a:rPr lang="en-GB" sz="3200">
                <a:solidFill>
                  <a:srgbClr val="002060"/>
                </a:solidFill>
              </a:rPr>
              <a:t> on the </a:t>
            </a:r>
            <a:r>
              <a:rPr lang="en-GB" sz="3200" u="sng">
                <a:solidFill>
                  <a:srgbClr val="002060"/>
                </a:solidFill>
              </a:rPr>
              <a:t>styling</a:t>
            </a:r>
            <a:r>
              <a:rPr lang="en-GB" sz="3200">
                <a:solidFill>
                  <a:srgbClr val="002060"/>
                </a:solidFill>
              </a:rPr>
              <a:t> of their products to encourage more frequent model changes.</a:t>
            </a:r>
          </a:p>
          <a:p>
            <a:pPr lvl="0"/>
            <a:r>
              <a:rPr lang="en-GB" sz="3200">
                <a:solidFill>
                  <a:srgbClr val="FF0000"/>
                </a:solidFill>
              </a:rPr>
              <a:t>After the second world war, the focus of car makers was on the style of their products to encourage more frequent model changes.</a:t>
            </a:r>
          </a:p>
          <a:p>
            <a:pPr lvl="0"/>
            <a:endParaRPr lang="en-GB" sz="3200"/>
          </a:p>
          <a:p>
            <a:pPr lvl="0"/>
            <a:r>
              <a:rPr lang="en-GB" sz="3200">
                <a:solidFill>
                  <a:srgbClr val="002060"/>
                </a:solidFill>
              </a:rPr>
              <a:t>c) From the 1970s there was </a:t>
            </a:r>
            <a:r>
              <a:rPr lang="en-GB" sz="3200" u="sng">
                <a:solidFill>
                  <a:srgbClr val="002060"/>
                </a:solidFill>
              </a:rPr>
              <a:t>criticism </a:t>
            </a:r>
            <a:r>
              <a:rPr lang="en-GB" sz="3200">
                <a:solidFill>
                  <a:srgbClr val="002060"/>
                </a:solidFill>
              </a:rPr>
              <a:t>of the industry to the </a:t>
            </a:r>
            <a:r>
              <a:rPr lang="en-GB" sz="3200" u="sng">
                <a:solidFill>
                  <a:srgbClr val="002060"/>
                </a:solidFill>
              </a:rPr>
              <a:t>inefficiency </a:t>
            </a:r>
            <a:r>
              <a:rPr lang="en-GB" sz="3200">
                <a:solidFill>
                  <a:srgbClr val="002060"/>
                </a:solidFill>
              </a:rPr>
              <a:t>of most vehicles, which used petrol </a:t>
            </a:r>
            <a:r>
              <a:rPr lang="en-GB" sz="3200" u="sng">
                <a:solidFill>
                  <a:srgbClr val="002060"/>
                </a:solidFill>
              </a:rPr>
              <a:t>wastefully</a:t>
            </a:r>
            <a:r>
              <a:rPr lang="en-GB" sz="3200">
                <a:solidFill>
                  <a:srgbClr val="002060"/>
                </a:solidFill>
              </a:rPr>
              <a:t>.</a:t>
            </a:r>
          </a:p>
          <a:p>
            <a:pPr lvl="0"/>
            <a:r>
              <a:rPr lang="en-GB" sz="3200">
                <a:solidFill>
                  <a:srgbClr val="FF0000"/>
                </a:solidFill>
              </a:rPr>
              <a:t>From the 1970s the industry was criticised for its inefficient vehicles which wasted petrol.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56C0B-E112-4AF1-BEA5-B4FC801241F6}"/>
              </a:ext>
            </a:extLst>
          </p:cNvPr>
          <p:cNvSpPr>
            <a:spLocks noGrp="1"/>
          </p:cNvSpPr>
          <p:nvPr>
            <p:ph type="title"/>
          </p:nvPr>
        </p:nvSpPr>
        <p:spPr/>
        <p:txBody>
          <a:bodyPr/>
          <a:lstStyle/>
          <a:p>
            <a:r>
              <a:rPr lang="en-GB" dirty="0"/>
              <a:t>Changing word order</a:t>
            </a:r>
          </a:p>
        </p:txBody>
      </p:sp>
      <p:sp>
        <p:nvSpPr>
          <p:cNvPr id="3" name="Content Placeholder 2">
            <a:extLst>
              <a:ext uri="{FF2B5EF4-FFF2-40B4-BE49-F238E27FC236}">
                <a16:creationId xmlns:a16="http://schemas.microsoft.com/office/drawing/2014/main" id="{1279F826-1653-487E-914C-D37354DF16B3}"/>
              </a:ext>
            </a:extLst>
          </p:cNvPr>
          <p:cNvSpPr>
            <a:spLocks noGrp="1"/>
          </p:cNvSpPr>
          <p:nvPr>
            <p:ph idx="1"/>
          </p:nvPr>
        </p:nvSpPr>
        <p:spPr>
          <a:xfrm>
            <a:off x="676656" y="2011680"/>
            <a:ext cx="10753725" cy="4596154"/>
          </a:xfrm>
        </p:spPr>
        <p:txBody>
          <a:bodyPr>
            <a:normAutofit fontScale="85000" lnSpcReduction="10000"/>
          </a:bodyPr>
          <a:lstStyle/>
          <a:p>
            <a:r>
              <a:rPr lang="en-GB" dirty="0"/>
              <a:t>A) At the same time, trades unions became increasingly militant in defence of their members’ jobs.</a:t>
            </a:r>
          </a:p>
          <a:p>
            <a:r>
              <a:rPr lang="en-GB" dirty="0">
                <a:solidFill>
                  <a:srgbClr val="FF0000"/>
                </a:solidFill>
              </a:rPr>
              <a:t>At the same time increasingly militant trades unions defended their members jobs.</a:t>
            </a:r>
          </a:p>
          <a:p>
            <a:endParaRPr lang="en-GB" dirty="0">
              <a:solidFill>
                <a:srgbClr val="FF0000"/>
              </a:solidFill>
            </a:endParaRPr>
          </a:p>
          <a:p>
            <a:r>
              <a:rPr lang="en-GB" dirty="0">
                <a:solidFill>
                  <a:schemeClr val="tx1"/>
                </a:solidFill>
              </a:rPr>
              <a:t>B) Today the industry owns some of the most famous brands in the world.</a:t>
            </a:r>
          </a:p>
          <a:p>
            <a:r>
              <a:rPr lang="en-GB" dirty="0">
                <a:solidFill>
                  <a:srgbClr val="FF0000"/>
                </a:solidFill>
              </a:rPr>
              <a:t>Some of the most famous brands in the world are today owned by the industry.</a:t>
            </a:r>
          </a:p>
          <a:p>
            <a:endParaRPr lang="en-GB" dirty="0">
              <a:solidFill>
                <a:schemeClr val="tx1"/>
              </a:solidFill>
            </a:endParaRPr>
          </a:p>
          <a:p>
            <a:r>
              <a:rPr lang="en-GB" dirty="0">
                <a:solidFill>
                  <a:schemeClr val="tx1"/>
                </a:solidFill>
              </a:rPr>
              <a:t>C) However, many car makers are currently threatened by increased competition and saturated markets.</a:t>
            </a:r>
          </a:p>
          <a:p>
            <a:r>
              <a:rPr lang="en-GB" dirty="0">
                <a:solidFill>
                  <a:schemeClr val="tx1"/>
                </a:solidFill>
              </a:rPr>
              <a:t> </a:t>
            </a:r>
            <a:r>
              <a:rPr lang="en-GB" dirty="0">
                <a:solidFill>
                  <a:srgbClr val="FF0000"/>
                </a:solidFill>
              </a:rPr>
              <a:t>Currently, saturated markets and increased competition threaten many car makers.</a:t>
            </a:r>
          </a:p>
        </p:txBody>
      </p:sp>
    </p:spTree>
    <p:extLst>
      <p:ext uri="{BB962C8B-B14F-4D97-AF65-F5344CB8AC3E}">
        <p14:creationId xmlns:p14="http://schemas.microsoft.com/office/powerpoint/2010/main" val="2883358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93E37-FCC9-44FF-9E18-EC1406E6387A}"/>
              </a:ext>
            </a:extLst>
          </p:cNvPr>
          <p:cNvSpPr txBox="1">
            <a:spLocks noGrp="1"/>
          </p:cNvSpPr>
          <p:nvPr>
            <p:ph type="title"/>
          </p:nvPr>
        </p:nvSpPr>
        <p:spPr>
          <a:xfrm>
            <a:off x="2319531" y="0"/>
            <a:ext cx="9720072" cy="939802"/>
          </a:xfrm>
        </p:spPr>
        <p:txBody>
          <a:bodyPr/>
          <a:lstStyle/>
          <a:p>
            <a:pPr lvl="0" algn="r"/>
            <a:r>
              <a:rPr lang="en-GB">
                <a:solidFill>
                  <a:srgbClr val="00B0F0"/>
                </a:solidFill>
              </a:rPr>
              <a:t>Exercise e: Changing word order</a:t>
            </a:r>
            <a:endParaRPr lang="en-GB"/>
          </a:p>
        </p:txBody>
      </p:sp>
      <p:sp>
        <p:nvSpPr>
          <p:cNvPr id="3" name="Content Placeholder 2">
            <a:extLst>
              <a:ext uri="{FF2B5EF4-FFF2-40B4-BE49-F238E27FC236}">
                <a16:creationId xmlns:a16="http://schemas.microsoft.com/office/drawing/2014/main" id="{727622C8-355F-421A-AEDB-86F52AC4A5A9}"/>
              </a:ext>
            </a:extLst>
          </p:cNvPr>
          <p:cNvSpPr txBox="1">
            <a:spLocks noGrp="1"/>
          </p:cNvSpPr>
          <p:nvPr>
            <p:ph idx="1"/>
          </p:nvPr>
        </p:nvSpPr>
        <p:spPr>
          <a:xfrm>
            <a:off x="1024128" y="1214122"/>
            <a:ext cx="10609069" cy="4767581"/>
          </a:xfrm>
        </p:spPr>
        <p:txBody>
          <a:bodyPr>
            <a:noAutofit/>
          </a:bodyPr>
          <a:lstStyle/>
          <a:p>
            <a:pPr lvl="0"/>
            <a:r>
              <a:rPr lang="en-GB" sz="3200">
                <a:solidFill>
                  <a:srgbClr val="002060"/>
                </a:solidFill>
              </a:rPr>
              <a:t>1. Pollution comes from cars, factories, heating and air conditioning.</a:t>
            </a:r>
          </a:p>
          <a:p>
            <a:pPr lvl="0"/>
            <a:endParaRPr lang="en-GB" sz="3200">
              <a:solidFill>
                <a:srgbClr val="002060"/>
              </a:solidFill>
            </a:endParaRPr>
          </a:p>
          <a:p>
            <a:pPr lvl="0"/>
            <a:r>
              <a:rPr lang="en-GB" sz="3200">
                <a:solidFill>
                  <a:srgbClr val="002060"/>
                </a:solidFill>
              </a:rPr>
              <a:t>2. Animals have difficulty finding water and food due to the change in climate.</a:t>
            </a:r>
          </a:p>
          <a:p>
            <a:pPr lvl="0"/>
            <a:endParaRPr lang="en-GB" sz="3200">
              <a:solidFill>
                <a:srgbClr val="002060"/>
              </a:solidFill>
            </a:endParaRPr>
          </a:p>
          <a:p>
            <a:pPr lvl="0"/>
            <a:r>
              <a:rPr lang="en-GB" sz="3200">
                <a:solidFill>
                  <a:srgbClr val="002060"/>
                </a:solidFill>
              </a:rPr>
              <a:t>3. Searching for and obtaining resources, such as wood and oil, can cause damage to animal habitat, and can deplete the food supply for wildlife.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2060"/>
                </a:solidFill>
              </a:rPr>
              <a:t>Today’s Outcomes</a:t>
            </a:r>
          </a:p>
        </p:txBody>
      </p:sp>
      <p:sp>
        <p:nvSpPr>
          <p:cNvPr id="3" name="Content Placeholder 2"/>
          <p:cNvSpPr>
            <a:spLocks noGrp="1"/>
          </p:cNvSpPr>
          <p:nvPr>
            <p:ph idx="1"/>
          </p:nvPr>
        </p:nvSpPr>
        <p:spPr/>
        <p:txBody>
          <a:bodyPr/>
          <a:lstStyle/>
          <a:p>
            <a:r>
              <a:rPr lang="en-GB" dirty="0">
                <a:solidFill>
                  <a:srgbClr val="002060"/>
                </a:solidFill>
              </a:rPr>
              <a:t>Be able to synthesise information using a matrix. </a:t>
            </a:r>
          </a:p>
          <a:p>
            <a:pPr marL="0" indent="0">
              <a:buNone/>
            </a:pPr>
            <a:r>
              <a:rPr lang="en-GB" dirty="0">
                <a:solidFill>
                  <a:srgbClr val="002060"/>
                </a:solidFill>
              </a:rPr>
              <a:t> </a:t>
            </a:r>
          </a:p>
        </p:txBody>
      </p:sp>
    </p:spTree>
    <p:extLst>
      <p:ext uri="{BB962C8B-B14F-4D97-AF65-F5344CB8AC3E}">
        <p14:creationId xmlns:p14="http://schemas.microsoft.com/office/powerpoint/2010/main" val="35487250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5430" y="629268"/>
            <a:ext cx="6586491" cy="1286160"/>
          </a:xfrm>
        </p:spPr>
        <p:txBody>
          <a:bodyPr anchor="b">
            <a:normAutofit/>
          </a:bodyPr>
          <a:lstStyle/>
          <a:p>
            <a:r>
              <a:rPr lang="en-GB"/>
              <a:t>What is Synthesis?</a:t>
            </a:r>
          </a:p>
        </p:txBody>
      </p:sp>
      <p:sp>
        <p:nvSpPr>
          <p:cNvPr id="3" name="Content Placeholder 2"/>
          <p:cNvSpPr>
            <a:spLocks noGrp="1"/>
          </p:cNvSpPr>
          <p:nvPr>
            <p:ph idx="1"/>
          </p:nvPr>
        </p:nvSpPr>
        <p:spPr>
          <a:xfrm>
            <a:off x="4965431" y="2438400"/>
            <a:ext cx="6586489" cy="3785419"/>
          </a:xfrm>
        </p:spPr>
        <p:txBody>
          <a:bodyPr>
            <a:normAutofit/>
          </a:bodyPr>
          <a:lstStyle/>
          <a:p>
            <a:r>
              <a:rPr lang="en-GB" sz="2000"/>
              <a:t>Drawing conclusions by combining information from different sources.</a:t>
            </a:r>
          </a:p>
          <a:p>
            <a:r>
              <a:rPr lang="en-GB" sz="2000"/>
              <a:t>You do this in an essay and literature review.</a:t>
            </a:r>
          </a:p>
          <a:p>
            <a:r>
              <a:rPr lang="en-GB" sz="2000"/>
              <a:t>In some cases people will produce original conclusions by combining information together.  </a:t>
            </a:r>
          </a:p>
        </p:txBody>
      </p:sp>
      <p:pic>
        <p:nvPicPr>
          <p:cNvPr id="5" name="Picture 4">
            <a:extLst>
              <a:ext uri="{FF2B5EF4-FFF2-40B4-BE49-F238E27FC236}">
                <a16:creationId xmlns:a16="http://schemas.microsoft.com/office/drawing/2014/main" id="{E26F5BDE-333C-438F-858E-A9FE59D73E8F}"/>
              </a:ext>
            </a:extLst>
          </p:cNvPr>
          <p:cNvPicPr>
            <a:picLocks noChangeAspect="1"/>
          </p:cNvPicPr>
          <p:nvPr/>
        </p:nvPicPr>
        <p:blipFill rotWithShape="1">
          <a:blip r:embed="rId3"/>
          <a:srcRect l="51344" r="7086"/>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5E83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5924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53752"/>
            <a:ext cx="8229600" cy="1143000"/>
          </a:xfrm>
        </p:spPr>
        <p:txBody>
          <a:bodyPr/>
          <a:lstStyle/>
          <a:p>
            <a:r>
              <a:rPr lang="en-GB">
                <a:solidFill>
                  <a:srgbClr val="002060"/>
                </a:solidFill>
              </a:rPr>
              <a:t>The Process of Synthesis</a:t>
            </a:r>
            <a:endParaRPr lang="en-GB" dirty="0">
              <a:solidFill>
                <a:srgbClr val="002060"/>
              </a:solidFill>
            </a:endParaRPr>
          </a:p>
        </p:txBody>
      </p:sp>
      <p:sp>
        <p:nvSpPr>
          <p:cNvPr id="5" name="Rectangle 1"/>
          <p:cNvSpPr>
            <a:spLocks noChangeArrowheads="1"/>
          </p:cNvSpPr>
          <p:nvPr/>
        </p:nvSpPr>
        <p:spPr bwMode="auto">
          <a:xfrm>
            <a:off x="378372" y="1750749"/>
            <a:ext cx="11571889" cy="4247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fontAlgn="base">
              <a:spcBef>
                <a:spcPct val="0"/>
              </a:spcBef>
              <a:spcAft>
                <a:spcPct val="0"/>
              </a:spcAft>
            </a:pPr>
            <a:r>
              <a:rPr lang="en-GB" altLang="en-US" dirty="0">
                <a:solidFill>
                  <a:srgbClr val="002060"/>
                </a:solidFill>
                <a:latin typeface="Calibri" pitchFamily="34" charset="0"/>
                <a:ea typeface="Calibri" pitchFamily="34" charset="0"/>
                <a:cs typeface="Times New Roman" pitchFamily="18" charset="0"/>
              </a:rPr>
              <a:t>Step 1: Start with a research question:</a:t>
            </a:r>
            <a:endParaRPr lang="en-GB" altLang="en-US" dirty="0">
              <a:solidFill>
                <a:srgbClr val="002060"/>
              </a:solidFill>
              <a:latin typeface="Arial" pitchFamily="34" charset="0"/>
              <a:cs typeface="Arial" pitchFamily="34" charset="0"/>
            </a:endParaRPr>
          </a:p>
          <a:p>
            <a:pPr eaLnBrk="0" fontAlgn="base" hangingPunct="0">
              <a:spcBef>
                <a:spcPct val="0"/>
              </a:spcBef>
              <a:spcAft>
                <a:spcPct val="0"/>
              </a:spcAft>
            </a:pPr>
            <a:r>
              <a:rPr lang="en-GB" altLang="en-US" dirty="0">
                <a:solidFill>
                  <a:srgbClr val="002060"/>
                </a:solidFill>
                <a:latin typeface="Calibri" pitchFamily="34" charset="0"/>
                <a:ea typeface="Calibri" pitchFamily="34" charset="0"/>
                <a:cs typeface="Times New Roman" pitchFamily="18" charset="0"/>
              </a:rPr>
              <a:t>What were the causes of the public’s decision to leave the EU in the UK?</a:t>
            </a:r>
          </a:p>
          <a:p>
            <a:pPr eaLnBrk="0" fontAlgn="base" hangingPunct="0">
              <a:spcBef>
                <a:spcPct val="0"/>
              </a:spcBef>
              <a:spcAft>
                <a:spcPct val="0"/>
              </a:spcAft>
            </a:pPr>
            <a:endParaRPr lang="en-GB" altLang="en-US" dirty="0">
              <a:solidFill>
                <a:srgbClr val="002060"/>
              </a:solidFill>
              <a:latin typeface="Arial" pitchFamily="34" charset="0"/>
              <a:cs typeface="Arial" pitchFamily="34" charset="0"/>
            </a:endParaRPr>
          </a:p>
          <a:p>
            <a:pPr eaLnBrk="0" fontAlgn="base" hangingPunct="0">
              <a:spcBef>
                <a:spcPct val="0"/>
              </a:spcBef>
              <a:spcAft>
                <a:spcPct val="0"/>
              </a:spcAft>
            </a:pPr>
            <a:r>
              <a:rPr lang="en-GB" altLang="en-US" dirty="0">
                <a:solidFill>
                  <a:srgbClr val="002060"/>
                </a:solidFill>
                <a:latin typeface="Calibri" pitchFamily="34" charset="0"/>
                <a:ea typeface="Calibri" pitchFamily="34" charset="0"/>
                <a:cs typeface="Times New Roman" pitchFamily="18" charset="0"/>
              </a:rPr>
              <a:t>Step 2: Research and summarise/list key themes/conclusions from literature</a:t>
            </a:r>
          </a:p>
          <a:p>
            <a:pPr eaLnBrk="0" fontAlgn="base" hangingPunct="0">
              <a:spcBef>
                <a:spcPct val="0"/>
              </a:spcBef>
              <a:spcAft>
                <a:spcPct val="0"/>
              </a:spcAft>
            </a:pPr>
            <a:endParaRPr lang="en-GB" altLang="en-US" dirty="0">
              <a:solidFill>
                <a:srgbClr val="002060"/>
              </a:solidFill>
              <a:latin typeface="Arial" pitchFamily="34" charset="0"/>
              <a:cs typeface="Arial" pitchFamily="34" charset="0"/>
            </a:endParaRPr>
          </a:p>
          <a:p>
            <a:pPr eaLnBrk="0" fontAlgn="base" hangingPunct="0">
              <a:spcBef>
                <a:spcPct val="0"/>
              </a:spcBef>
              <a:spcAft>
                <a:spcPct val="0"/>
              </a:spcAft>
            </a:pPr>
            <a:r>
              <a:rPr lang="en-GB" altLang="en-US" dirty="0">
                <a:solidFill>
                  <a:srgbClr val="002060"/>
                </a:solidFill>
                <a:latin typeface="Calibri" pitchFamily="34" charset="0"/>
                <a:ea typeface="Calibri" pitchFamily="34" charset="0"/>
                <a:cs typeface="Times New Roman" pitchFamily="18" charset="0"/>
              </a:rPr>
              <a:t>Step 3: Draw together the literature (the synthesis part using a synthesis matrix)</a:t>
            </a:r>
          </a:p>
          <a:p>
            <a:pPr eaLnBrk="0" fontAlgn="base" hangingPunct="0">
              <a:spcBef>
                <a:spcPct val="0"/>
              </a:spcBef>
              <a:spcAft>
                <a:spcPct val="0"/>
              </a:spcAft>
            </a:pPr>
            <a:endParaRPr lang="en-GB" altLang="en-US" dirty="0">
              <a:solidFill>
                <a:srgbClr val="002060"/>
              </a:solidFill>
              <a:latin typeface="Arial" pitchFamily="34" charset="0"/>
              <a:cs typeface="Arial" pitchFamily="34" charset="0"/>
            </a:endParaRPr>
          </a:p>
          <a:p>
            <a:pPr eaLnBrk="0" fontAlgn="base" hangingPunct="0">
              <a:spcBef>
                <a:spcPct val="0"/>
              </a:spcBef>
              <a:spcAft>
                <a:spcPct val="0"/>
              </a:spcAft>
            </a:pPr>
            <a:r>
              <a:rPr lang="en-GB" altLang="en-US" dirty="0">
                <a:solidFill>
                  <a:srgbClr val="002060"/>
                </a:solidFill>
                <a:latin typeface="Calibri" pitchFamily="34" charset="0"/>
                <a:ea typeface="Calibri" pitchFamily="34" charset="0"/>
                <a:cs typeface="Times New Roman" pitchFamily="18" charset="0"/>
              </a:rPr>
              <a:t>Step 4: Draw conclusions from your analysis of the literature and write these up with one claim per paragraph </a:t>
            </a:r>
          </a:p>
          <a:p>
            <a:pPr eaLnBrk="0" fontAlgn="base" hangingPunct="0">
              <a:spcBef>
                <a:spcPct val="0"/>
              </a:spcBef>
              <a:spcAft>
                <a:spcPct val="0"/>
              </a:spcAft>
            </a:pPr>
            <a:endParaRPr lang="en-GB" altLang="en-US" dirty="0">
              <a:solidFill>
                <a:srgbClr val="002060"/>
              </a:solidFill>
              <a:latin typeface="Arial" pitchFamily="34" charset="0"/>
              <a:cs typeface="Arial" pitchFamily="34" charset="0"/>
            </a:endParaRPr>
          </a:p>
          <a:p>
            <a:pPr eaLnBrk="0" fontAlgn="base" hangingPunct="0">
              <a:spcBef>
                <a:spcPct val="0"/>
              </a:spcBef>
              <a:spcAft>
                <a:spcPct val="0"/>
              </a:spcAft>
            </a:pPr>
            <a:r>
              <a:rPr lang="en-GB" altLang="en-US" dirty="0">
                <a:solidFill>
                  <a:srgbClr val="002060"/>
                </a:solidFill>
                <a:latin typeface="Calibri" pitchFamily="34" charset="0"/>
                <a:ea typeface="Calibri" pitchFamily="34" charset="0"/>
                <a:cs typeface="Times New Roman" pitchFamily="18" charset="0"/>
              </a:rPr>
              <a:t>For example: </a:t>
            </a:r>
            <a:endParaRPr lang="en-GB" altLang="en-US" dirty="0">
              <a:solidFill>
                <a:srgbClr val="002060"/>
              </a:solidFill>
              <a:latin typeface="Arial" pitchFamily="34" charset="0"/>
              <a:cs typeface="Arial" pitchFamily="34" charset="0"/>
            </a:endParaRPr>
          </a:p>
          <a:p>
            <a:pPr eaLnBrk="0" fontAlgn="base" hangingPunct="0">
              <a:spcBef>
                <a:spcPct val="0"/>
              </a:spcBef>
              <a:spcAft>
                <a:spcPct val="0"/>
              </a:spcAft>
            </a:pPr>
            <a:r>
              <a:rPr lang="en-GB" altLang="en-US" b="1" dirty="0">
                <a:solidFill>
                  <a:srgbClr val="002060"/>
                </a:solidFill>
                <a:latin typeface="Calibri" pitchFamily="34" charset="0"/>
                <a:ea typeface="Calibri" pitchFamily="34" charset="0"/>
                <a:cs typeface="Times New Roman" pitchFamily="18" charset="0"/>
              </a:rPr>
              <a:t>Paragraph 1</a:t>
            </a:r>
            <a:r>
              <a:rPr lang="en-GB" altLang="en-US" dirty="0">
                <a:solidFill>
                  <a:srgbClr val="002060"/>
                </a:solidFill>
                <a:latin typeface="Calibri" pitchFamily="34" charset="0"/>
                <a:ea typeface="Calibri" pitchFamily="34" charset="0"/>
                <a:cs typeface="Times New Roman" pitchFamily="18" charset="0"/>
              </a:rPr>
              <a:t> – The major causes of the vote to leave the EU were concerns over immigration followed by dissatisfaction with politics. Both Gilbert (2018) and O’Connor (2018) found that…..</a:t>
            </a:r>
            <a:endParaRPr lang="en-GB" altLang="en-US" dirty="0">
              <a:solidFill>
                <a:srgbClr val="002060"/>
              </a:solidFill>
              <a:latin typeface="Arial" pitchFamily="34" charset="0"/>
              <a:cs typeface="Arial" pitchFamily="34" charset="0"/>
            </a:endParaRPr>
          </a:p>
          <a:p>
            <a:pPr eaLnBrk="0" fontAlgn="base" hangingPunct="0">
              <a:spcBef>
                <a:spcPct val="0"/>
              </a:spcBef>
              <a:spcAft>
                <a:spcPct val="0"/>
              </a:spcAft>
            </a:pPr>
            <a:r>
              <a:rPr lang="en-GB" altLang="en-US" b="1" dirty="0">
                <a:solidFill>
                  <a:srgbClr val="002060"/>
                </a:solidFill>
                <a:latin typeface="Calibri" pitchFamily="34" charset="0"/>
                <a:ea typeface="Calibri" pitchFamily="34" charset="0"/>
                <a:cs typeface="Times New Roman" pitchFamily="18" charset="0"/>
              </a:rPr>
              <a:t>Paragraph 2</a:t>
            </a:r>
            <a:r>
              <a:rPr lang="en-GB" altLang="en-US" dirty="0">
                <a:solidFill>
                  <a:srgbClr val="002060"/>
                </a:solidFill>
                <a:latin typeface="Calibri" pitchFamily="34" charset="0"/>
                <a:ea typeface="Calibri" pitchFamily="34" charset="0"/>
                <a:cs typeface="Times New Roman" pitchFamily="18" charset="0"/>
              </a:rPr>
              <a:t> – Concerns over sovereignty and the value of the EU to the economy are frequently cited, but are generally considered to be less of a concern compared to other reasons. These were described by Wills (2018) and O’Connor (2018) as ‘less significant’, while Gilbert (2018)…..</a:t>
            </a:r>
            <a:endParaRPr lang="en-GB" altLang="en-US" dirty="0">
              <a:solidFill>
                <a:srgbClr val="002060"/>
              </a:solidFill>
              <a:latin typeface="Arial" pitchFamily="34" charset="0"/>
              <a:cs typeface="Arial" pitchFamily="34" charset="0"/>
            </a:endParaRPr>
          </a:p>
        </p:txBody>
      </p:sp>
    </p:spTree>
    <p:extLst>
      <p:ext uri="{BB962C8B-B14F-4D97-AF65-F5344CB8AC3E}">
        <p14:creationId xmlns:p14="http://schemas.microsoft.com/office/powerpoint/2010/main" val="17588661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9245A10-7F37-4569-80D2-2F692931E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8">
            <a:extLst>
              <a:ext uri="{FF2B5EF4-FFF2-40B4-BE49-F238E27FC236}">
                <a16:creationId xmlns:a16="http://schemas.microsoft.com/office/drawing/2014/main" id="{9267F70F-11C6-4597-9381-D0D80FC18F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06152" y="2355786"/>
            <a:ext cx="4985748"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ctrTitle"/>
          </p:nvPr>
        </p:nvSpPr>
        <p:spPr>
          <a:xfrm>
            <a:off x="7559812" y="2723322"/>
            <a:ext cx="3510355" cy="2236738"/>
          </a:xfrm>
        </p:spPr>
        <p:txBody>
          <a:bodyPr>
            <a:normAutofit/>
          </a:bodyPr>
          <a:lstStyle/>
          <a:p>
            <a:pPr algn="l"/>
            <a:r>
              <a:rPr lang="en-GB" sz="4400">
                <a:solidFill>
                  <a:srgbClr val="FFFFFF"/>
                </a:solidFill>
              </a:rPr>
              <a:t>Synthesis</a:t>
            </a:r>
          </a:p>
        </p:txBody>
      </p:sp>
      <p:sp>
        <p:nvSpPr>
          <p:cNvPr id="12" name="Freeform 5">
            <a:extLst>
              <a:ext uri="{FF2B5EF4-FFF2-40B4-BE49-F238E27FC236}">
                <a16:creationId xmlns:a16="http://schemas.microsoft.com/office/drawing/2014/main" id="{2C20A93E-E407-4683-A405-147DE26132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09782" y="1654168"/>
            <a:ext cx="822493" cy="4232692"/>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9E8E3DD9-D235-48D9-A0EC-D6817EC84B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4520" y="1311136"/>
            <a:ext cx="687754" cy="3820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7">
            <a:extLst>
              <a:ext uri="{FF2B5EF4-FFF2-40B4-BE49-F238E27FC236}">
                <a16:creationId xmlns:a16="http://schemas.microsoft.com/office/drawing/2014/main" id="{EA83A145-578D-4A0B-94A7-AEAB2027D7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4520" y="1126737"/>
            <a:ext cx="347200" cy="36997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pic>
        <p:nvPicPr>
          <p:cNvPr id="3" name="Picture 2" descr="Britons beat coronavirus isolation blues by splurging on yoga mats, knitting  kits and sheds | News | The Sunday Times">
            <a:extLst>
              <a:ext uri="{FF2B5EF4-FFF2-40B4-BE49-F238E27FC236}">
                <a16:creationId xmlns:a16="http://schemas.microsoft.com/office/drawing/2014/main" id="{B71A5A67-1FE8-4A96-B20C-B730F8F5C23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036" r="4036"/>
          <a:stretch/>
        </p:blipFill>
        <p:spPr bwMode="auto">
          <a:xfrm>
            <a:off x="1258859" y="1120046"/>
            <a:ext cx="5635819" cy="35095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90458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12">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graphicFrame>
        <p:nvGraphicFramePr>
          <p:cNvPr id="4" name="Content Placeholder 3"/>
          <p:cNvGraphicFramePr>
            <a:graphicFrameLocks/>
          </p:cNvGraphicFramePr>
          <p:nvPr>
            <p:extLst>
              <p:ext uri="{D42A27DB-BD31-4B8C-83A1-F6EECF244321}">
                <p14:modId xmlns:p14="http://schemas.microsoft.com/office/powerpoint/2010/main" val="3207929833"/>
              </p:ext>
            </p:extLst>
          </p:nvPr>
        </p:nvGraphicFramePr>
        <p:xfrm>
          <a:off x="1308563" y="1286934"/>
          <a:ext cx="9574876" cy="4105950"/>
        </p:xfrm>
        <a:graphic>
          <a:graphicData uri="http://schemas.openxmlformats.org/drawingml/2006/table">
            <a:tbl>
              <a:tblPr firstRow="1" firstCol="1" bandRow="1">
                <a:tableStyleId>{5C22544A-7EE6-4342-B048-85BDC9FD1C3A}</a:tableStyleId>
              </a:tblPr>
              <a:tblGrid>
                <a:gridCol w="2504040">
                  <a:extLst>
                    <a:ext uri="{9D8B030D-6E8A-4147-A177-3AD203B41FA5}">
                      <a16:colId xmlns:a16="http://schemas.microsoft.com/office/drawing/2014/main" val="20000"/>
                    </a:ext>
                  </a:extLst>
                </a:gridCol>
                <a:gridCol w="2356266">
                  <a:extLst>
                    <a:ext uri="{9D8B030D-6E8A-4147-A177-3AD203B41FA5}">
                      <a16:colId xmlns:a16="http://schemas.microsoft.com/office/drawing/2014/main" val="20001"/>
                    </a:ext>
                  </a:extLst>
                </a:gridCol>
                <a:gridCol w="2357285">
                  <a:extLst>
                    <a:ext uri="{9D8B030D-6E8A-4147-A177-3AD203B41FA5}">
                      <a16:colId xmlns:a16="http://schemas.microsoft.com/office/drawing/2014/main" val="20002"/>
                    </a:ext>
                  </a:extLst>
                </a:gridCol>
                <a:gridCol w="2357285">
                  <a:extLst>
                    <a:ext uri="{9D8B030D-6E8A-4147-A177-3AD203B41FA5}">
                      <a16:colId xmlns:a16="http://schemas.microsoft.com/office/drawing/2014/main" val="20003"/>
                    </a:ext>
                  </a:extLst>
                </a:gridCol>
              </a:tblGrid>
              <a:tr h="821190">
                <a:tc>
                  <a:txBody>
                    <a:bodyPr/>
                    <a:lstStyle/>
                    <a:p>
                      <a:pPr>
                        <a:lnSpc>
                          <a:spcPct val="115000"/>
                        </a:lnSpc>
                        <a:spcAft>
                          <a:spcPts val="0"/>
                        </a:spcAft>
                      </a:pPr>
                      <a:r>
                        <a:rPr lang="en-GB" sz="2300">
                          <a:effectLst/>
                        </a:rPr>
                        <a:t>Theme</a:t>
                      </a:r>
                      <a:endParaRPr lang="en-GB" sz="2300">
                        <a:effectLst/>
                        <a:latin typeface="Calibri"/>
                        <a:ea typeface="Calibri"/>
                        <a:cs typeface="Times New Roman"/>
                      </a:endParaRPr>
                    </a:p>
                  </a:txBody>
                  <a:tcPr marL="78757" marR="78757" marT="0" marB="0"/>
                </a:tc>
                <a:tc>
                  <a:txBody>
                    <a:bodyPr/>
                    <a:lstStyle/>
                    <a:p>
                      <a:pPr>
                        <a:lnSpc>
                          <a:spcPct val="115000"/>
                        </a:lnSpc>
                        <a:spcAft>
                          <a:spcPts val="0"/>
                        </a:spcAft>
                      </a:pPr>
                      <a:r>
                        <a:rPr lang="en-GB" sz="2300">
                          <a:effectLst/>
                        </a:rPr>
                        <a:t>Source 1 – Gilbert, 2018.</a:t>
                      </a:r>
                      <a:endParaRPr lang="en-GB" sz="2300">
                        <a:effectLst/>
                        <a:latin typeface="Calibri"/>
                        <a:ea typeface="Calibri"/>
                        <a:cs typeface="Times New Roman"/>
                      </a:endParaRPr>
                    </a:p>
                  </a:txBody>
                  <a:tcPr marL="78757" marR="78757" marT="0" marB="0"/>
                </a:tc>
                <a:tc>
                  <a:txBody>
                    <a:bodyPr/>
                    <a:lstStyle/>
                    <a:p>
                      <a:pPr>
                        <a:lnSpc>
                          <a:spcPct val="115000"/>
                        </a:lnSpc>
                        <a:spcAft>
                          <a:spcPts val="0"/>
                        </a:spcAft>
                      </a:pPr>
                      <a:r>
                        <a:rPr lang="en-GB" sz="2300">
                          <a:effectLst/>
                        </a:rPr>
                        <a:t>Source 2 – O’Connor, 2018.</a:t>
                      </a:r>
                      <a:endParaRPr lang="en-GB" sz="2300">
                        <a:effectLst/>
                        <a:latin typeface="Calibri"/>
                        <a:ea typeface="Calibri"/>
                        <a:cs typeface="Times New Roman"/>
                      </a:endParaRPr>
                    </a:p>
                  </a:txBody>
                  <a:tcPr marL="78757" marR="78757" marT="0" marB="0"/>
                </a:tc>
                <a:tc>
                  <a:txBody>
                    <a:bodyPr/>
                    <a:lstStyle/>
                    <a:p>
                      <a:pPr>
                        <a:lnSpc>
                          <a:spcPct val="115000"/>
                        </a:lnSpc>
                        <a:spcAft>
                          <a:spcPts val="0"/>
                        </a:spcAft>
                      </a:pPr>
                      <a:r>
                        <a:rPr lang="en-GB" sz="2300">
                          <a:effectLst/>
                        </a:rPr>
                        <a:t>Source 3 – Wills, 2018.</a:t>
                      </a:r>
                      <a:endParaRPr lang="en-GB" sz="2300">
                        <a:effectLst/>
                        <a:latin typeface="Calibri"/>
                        <a:ea typeface="Calibri"/>
                        <a:cs typeface="Times New Roman"/>
                      </a:endParaRPr>
                    </a:p>
                  </a:txBody>
                  <a:tcPr marL="78757" marR="78757" marT="0" marB="0"/>
                </a:tc>
                <a:extLst>
                  <a:ext uri="{0D108BD9-81ED-4DB2-BD59-A6C34878D82A}">
                    <a16:rowId xmlns:a16="http://schemas.microsoft.com/office/drawing/2014/main" val="10000"/>
                  </a:ext>
                </a:extLst>
              </a:tr>
              <a:tr h="821190">
                <a:tc>
                  <a:txBody>
                    <a:bodyPr/>
                    <a:lstStyle/>
                    <a:p>
                      <a:pPr>
                        <a:lnSpc>
                          <a:spcPct val="115000"/>
                        </a:lnSpc>
                        <a:spcAft>
                          <a:spcPts val="0"/>
                        </a:spcAft>
                      </a:pPr>
                      <a:r>
                        <a:rPr lang="en-GB" sz="2300">
                          <a:effectLst/>
                        </a:rPr>
                        <a:t>Dissatisfaction with politics. </a:t>
                      </a:r>
                      <a:endParaRPr lang="en-GB" sz="2300">
                        <a:effectLst/>
                        <a:latin typeface="Calibri"/>
                        <a:ea typeface="Calibri"/>
                        <a:cs typeface="Times New Roman"/>
                      </a:endParaRPr>
                    </a:p>
                  </a:txBody>
                  <a:tcPr marL="78757" marR="78757" marT="0" marB="0"/>
                </a:tc>
                <a:tc>
                  <a:txBody>
                    <a:bodyPr/>
                    <a:lstStyle/>
                    <a:p>
                      <a:pPr>
                        <a:lnSpc>
                          <a:spcPct val="115000"/>
                        </a:lnSpc>
                        <a:spcAft>
                          <a:spcPts val="0"/>
                        </a:spcAft>
                      </a:pPr>
                      <a:r>
                        <a:rPr lang="en-GB" sz="2300">
                          <a:effectLst/>
                        </a:rPr>
                        <a:t>A significant cause.</a:t>
                      </a:r>
                      <a:endParaRPr lang="en-GB" sz="2300">
                        <a:effectLst/>
                        <a:latin typeface="Calibri"/>
                        <a:ea typeface="Calibri"/>
                        <a:cs typeface="Times New Roman"/>
                      </a:endParaRPr>
                    </a:p>
                  </a:txBody>
                  <a:tcPr marL="78757" marR="78757" marT="0" marB="0"/>
                </a:tc>
                <a:tc>
                  <a:txBody>
                    <a:bodyPr/>
                    <a:lstStyle/>
                    <a:p>
                      <a:pPr>
                        <a:lnSpc>
                          <a:spcPct val="115000"/>
                        </a:lnSpc>
                        <a:spcAft>
                          <a:spcPts val="0"/>
                        </a:spcAft>
                      </a:pPr>
                      <a:r>
                        <a:rPr lang="en-GB" sz="2300">
                          <a:effectLst/>
                        </a:rPr>
                        <a:t>A significant cause.</a:t>
                      </a:r>
                      <a:endParaRPr lang="en-GB" sz="2300">
                        <a:effectLst/>
                        <a:latin typeface="Calibri"/>
                        <a:ea typeface="Calibri"/>
                        <a:cs typeface="Times New Roman"/>
                      </a:endParaRPr>
                    </a:p>
                  </a:txBody>
                  <a:tcPr marL="78757" marR="78757" marT="0" marB="0"/>
                </a:tc>
                <a:tc>
                  <a:txBody>
                    <a:bodyPr/>
                    <a:lstStyle/>
                    <a:p>
                      <a:pPr>
                        <a:lnSpc>
                          <a:spcPct val="115000"/>
                        </a:lnSpc>
                        <a:spcAft>
                          <a:spcPts val="0"/>
                        </a:spcAft>
                      </a:pPr>
                      <a:r>
                        <a:rPr lang="en-GB" sz="2300">
                          <a:effectLst/>
                        </a:rPr>
                        <a:t>Had some influence.</a:t>
                      </a:r>
                      <a:endParaRPr lang="en-GB" sz="2300">
                        <a:effectLst/>
                        <a:latin typeface="Calibri"/>
                        <a:ea typeface="Calibri"/>
                        <a:cs typeface="Times New Roman"/>
                      </a:endParaRPr>
                    </a:p>
                  </a:txBody>
                  <a:tcPr marL="78757" marR="78757" marT="0" marB="0"/>
                </a:tc>
                <a:extLst>
                  <a:ext uri="{0D108BD9-81ED-4DB2-BD59-A6C34878D82A}">
                    <a16:rowId xmlns:a16="http://schemas.microsoft.com/office/drawing/2014/main" val="10001"/>
                  </a:ext>
                </a:extLst>
              </a:tr>
              <a:tr h="821190">
                <a:tc>
                  <a:txBody>
                    <a:bodyPr/>
                    <a:lstStyle/>
                    <a:p>
                      <a:pPr>
                        <a:lnSpc>
                          <a:spcPct val="115000"/>
                        </a:lnSpc>
                        <a:spcAft>
                          <a:spcPts val="0"/>
                        </a:spcAft>
                      </a:pPr>
                      <a:r>
                        <a:rPr lang="en-GB" sz="2300">
                          <a:effectLst/>
                        </a:rPr>
                        <a:t>Concerns over immigration.</a:t>
                      </a:r>
                      <a:endParaRPr lang="en-GB" sz="2300">
                        <a:effectLst/>
                        <a:latin typeface="Calibri"/>
                        <a:ea typeface="Calibri"/>
                        <a:cs typeface="Times New Roman"/>
                      </a:endParaRPr>
                    </a:p>
                  </a:txBody>
                  <a:tcPr marL="78757" marR="78757" marT="0" marB="0"/>
                </a:tc>
                <a:tc>
                  <a:txBody>
                    <a:bodyPr/>
                    <a:lstStyle/>
                    <a:p>
                      <a:pPr>
                        <a:lnSpc>
                          <a:spcPct val="115000"/>
                        </a:lnSpc>
                        <a:spcAft>
                          <a:spcPts val="0"/>
                        </a:spcAft>
                      </a:pPr>
                      <a:r>
                        <a:rPr lang="en-GB" sz="2300">
                          <a:effectLst/>
                        </a:rPr>
                        <a:t>Most important cause.</a:t>
                      </a:r>
                      <a:endParaRPr lang="en-GB" sz="2300">
                        <a:effectLst/>
                        <a:latin typeface="Calibri"/>
                        <a:ea typeface="Calibri"/>
                        <a:cs typeface="Times New Roman"/>
                      </a:endParaRPr>
                    </a:p>
                  </a:txBody>
                  <a:tcPr marL="78757" marR="78757" marT="0" marB="0"/>
                </a:tc>
                <a:tc>
                  <a:txBody>
                    <a:bodyPr/>
                    <a:lstStyle/>
                    <a:p>
                      <a:pPr>
                        <a:lnSpc>
                          <a:spcPct val="115000"/>
                        </a:lnSpc>
                        <a:spcAft>
                          <a:spcPts val="0"/>
                        </a:spcAft>
                      </a:pPr>
                      <a:r>
                        <a:rPr lang="en-GB" sz="2300">
                          <a:effectLst/>
                        </a:rPr>
                        <a:t>Most important cause. </a:t>
                      </a:r>
                      <a:endParaRPr lang="en-GB" sz="2300">
                        <a:effectLst/>
                        <a:latin typeface="Calibri"/>
                        <a:ea typeface="Calibri"/>
                        <a:cs typeface="Times New Roman"/>
                      </a:endParaRPr>
                    </a:p>
                  </a:txBody>
                  <a:tcPr marL="78757" marR="78757" marT="0" marB="0"/>
                </a:tc>
                <a:tc>
                  <a:txBody>
                    <a:bodyPr/>
                    <a:lstStyle/>
                    <a:p>
                      <a:pPr>
                        <a:lnSpc>
                          <a:spcPct val="115000"/>
                        </a:lnSpc>
                        <a:spcAft>
                          <a:spcPts val="0"/>
                        </a:spcAft>
                      </a:pPr>
                      <a:r>
                        <a:rPr lang="en-GB" sz="2300">
                          <a:effectLst/>
                        </a:rPr>
                        <a:t>Most important cause.</a:t>
                      </a:r>
                      <a:endParaRPr lang="en-GB" sz="2300">
                        <a:effectLst/>
                        <a:latin typeface="Calibri"/>
                        <a:ea typeface="Calibri"/>
                        <a:cs typeface="Times New Roman"/>
                      </a:endParaRPr>
                    </a:p>
                  </a:txBody>
                  <a:tcPr marL="78757" marR="78757" marT="0" marB="0"/>
                </a:tc>
                <a:extLst>
                  <a:ext uri="{0D108BD9-81ED-4DB2-BD59-A6C34878D82A}">
                    <a16:rowId xmlns:a16="http://schemas.microsoft.com/office/drawing/2014/main" val="10002"/>
                  </a:ext>
                </a:extLst>
              </a:tr>
              <a:tr h="821190">
                <a:tc>
                  <a:txBody>
                    <a:bodyPr/>
                    <a:lstStyle/>
                    <a:p>
                      <a:pPr>
                        <a:lnSpc>
                          <a:spcPct val="115000"/>
                        </a:lnSpc>
                        <a:spcAft>
                          <a:spcPts val="0"/>
                        </a:spcAft>
                      </a:pPr>
                      <a:r>
                        <a:rPr lang="en-GB" sz="2300">
                          <a:effectLst/>
                        </a:rPr>
                        <a:t>Concerns over sovereignty.</a:t>
                      </a:r>
                      <a:endParaRPr lang="en-GB" sz="2300">
                        <a:effectLst/>
                        <a:latin typeface="Calibri"/>
                        <a:ea typeface="Calibri"/>
                        <a:cs typeface="Times New Roman"/>
                      </a:endParaRPr>
                    </a:p>
                  </a:txBody>
                  <a:tcPr marL="78757" marR="78757" marT="0" marB="0"/>
                </a:tc>
                <a:tc>
                  <a:txBody>
                    <a:bodyPr/>
                    <a:lstStyle/>
                    <a:p>
                      <a:pPr>
                        <a:lnSpc>
                          <a:spcPct val="115000"/>
                        </a:lnSpc>
                        <a:spcAft>
                          <a:spcPts val="0"/>
                        </a:spcAft>
                      </a:pPr>
                      <a:r>
                        <a:rPr lang="en-GB" sz="2300">
                          <a:effectLst/>
                        </a:rPr>
                        <a:t>Quite significant.</a:t>
                      </a:r>
                      <a:endParaRPr lang="en-GB" sz="2300">
                        <a:effectLst/>
                        <a:latin typeface="Calibri"/>
                        <a:ea typeface="Calibri"/>
                        <a:cs typeface="Times New Roman"/>
                      </a:endParaRPr>
                    </a:p>
                  </a:txBody>
                  <a:tcPr marL="78757" marR="78757" marT="0" marB="0"/>
                </a:tc>
                <a:tc>
                  <a:txBody>
                    <a:bodyPr/>
                    <a:lstStyle/>
                    <a:p>
                      <a:pPr>
                        <a:lnSpc>
                          <a:spcPct val="115000"/>
                        </a:lnSpc>
                        <a:spcAft>
                          <a:spcPts val="0"/>
                        </a:spcAft>
                      </a:pPr>
                      <a:r>
                        <a:rPr lang="en-GB" sz="2300">
                          <a:effectLst/>
                        </a:rPr>
                        <a:t>Less significant.</a:t>
                      </a:r>
                      <a:endParaRPr lang="en-GB" sz="2300">
                        <a:effectLst/>
                        <a:latin typeface="Calibri"/>
                        <a:ea typeface="Calibri"/>
                        <a:cs typeface="Times New Roman"/>
                      </a:endParaRPr>
                    </a:p>
                  </a:txBody>
                  <a:tcPr marL="78757" marR="78757" marT="0" marB="0"/>
                </a:tc>
                <a:tc>
                  <a:txBody>
                    <a:bodyPr/>
                    <a:lstStyle/>
                    <a:p>
                      <a:pPr>
                        <a:lnSpc>
                          <a:spcPct val="115000"/>
                        </a:lnSpc>
                        <a:spcAft>
                          <a:spcPts val="0"/>
                        </a:spcAft>
                      </a:pPr>
                      <a:r>
                        <a:rPr lang="en-GB" sz="2300">
                          <a:effectLst/>
                        </a:rPr>
                        <a:t>Less significant.</a:t>
                      </a:r>
                      <a:endParaRPr lang="en-GB" sz="2300">
                        <a:effectLst/>
                        <a:latin typeface="Calibri"/>
                        <a:ea typeface="Calibri"/>
                        <a:cs typeface="Times New Roman"/>
                      </a:endParaRPr>
                    </a:p>
                  </a:txBody>
                  <a:tcPr marL="78757" marR="78757" marT="0" marB="0"/>
                </a:tc>
                <a:extLst>
                  <a:ext uri="{0D108BD9-81ED-4DB2-BD59-A6C34878D82A}">
                    <a16:rowId xmlns:a16="http://schemas.microsoft.com/office/drawing/2014/main" val="10003"/>
                  </a:ext>
                </a:extLst>
              </a:tr>
              <a:tr h="821190">
                <a:tc>
                  <a:txBody>
                    <a:bodyPr/>
                    <a:lstStyle/>
                    <a:p>
                      <a:pPr>
                        <a:lnSpc>
                          <a:spcPct val="115000"/>
                        </a:lnSpc>
                        <a:spcAft>
                          <a:spcPts val="0"/>
                        </a:spcAft>
                      </a:pPr>
                      <a:r>
                        <a:rPr lang="en-GB" sz="2300">
                          <a:effectLst/>
                        </a:rPr>
                        <a:t>Concerns over value/economics. </a:t>
                      </a:r>
                      <a:endParaRPr lang="en-GB" sz="2300">
                        <a:effectLst/>
                        <a:latin typeface="Calibri"/>
                        <a:ea typeface="Calibri"/>
                        <a:cs typeface="Times New Roman"/>
                      </a:endParaRPr>
                    </a:p>
                  </a:txBody>
                  <a:tcPr marL="78757" marR="78757" marT="0" marB="0"/>
                </a:tc>
                <a:tc>
                  <a:txBody>
                    <a:bodyPr/>
                    <a:lstStyle/>
                    <a:p>
                      <a:pPr>
                        <a:lnSpc>
                          <a:spcPct val="115000"/>
                        </a:lnSpc>
                        <a:spcAft>
                          <a:spcPts val="0"/>
                        </a:spcAft>
                      </a:pPr>
                      <a:r>
                        <a:rPr lang="en-GB" sz="2300">
                          <a:effectLst/>
                        </a:rPr>
                        <a:t>Quite significant.</a:t>
                      </a:r>
                      <a:endParaRPr lang="en-GB" sz="2300">
                        <a:effectLst/>
                        <a:latin typeface="Calibri"/>
                        <a:ea typeface="Calibri"/>
                        <a:cs typeface="Times New Roman"/>
                      </a:endParaRPr>
                    </a:p>
                  </a:txBody>
                  <a:tcPr marL="78757" marR="78757" marT="0" marB="0"/>
                </a:tc>
                <a:tc>
                  <a:txBody>
                    <a:bodyPr/>
                    <a:lstStyle/>
                    <a:p>
                      <a:pPr>
                        <a:lnSpc>
                          <a:spcPct val="115000"/>
                        </a:lnSpc>
                        <a:spcAft>
                          <a:spcPts val="0"/>
                        </a:spcAft>
                      </a:pPr>
                      <a:r>
                        <a:rPr lang="en-GB" sz="2300">
                          <a:effectLst/>
                        </a:rPr>
                        <a:t>Less significant.</a:t>
                      </a:r>
                      <a:endParaRPr lang="en-GB" sz="2300">
                        <a:effectLst/>
                        <a:latin typeface="Calibri"/>
                        <a:ea typeface="Calibri"/>
                        <a:cs typeface="Times New Roman"/>
                      </a:endParaRPr>
                    </a:p>
                  </a:txBody>
                  <a:tcPr marL="78757" marR="78757" marT="0" marB="0"/>
                </a:tc>
                <a:tc>
                  <a:txBody>
                    <a:bodyPr/>
                    <a:lstStyle/>
                    <a:p>
                      <a:pPr>
                        <a:lnSpc>
                          <a:spcPct val="115000"/>
                        </a:lnSpc>
                        <a:spcAft>
                          <a:spcPts val="0"/>
                        </a:spcAft>
                      </a:pPr>
                      <a:r>
                        <a:rPr lang="en-GB" sz="2300">
                          <a:effectLst/>
                        </a:rPr>
                        <a:t>Less significant. </a:t>
                      </a:r>
                      <a:endParaRPr lang="en-GB" sz="2300">
                        <a:effectLst/>
                        <a:latin typeface="Calibri"/>
                        <a:ea typeface="Calibri"/>
                        <a:cs typeface="Times New Roman"/>
                      </a:endParaRPr>
                    </a:p>
                  </a:txBody>
                  <a:tcPr marL="78757" marR="78757" marT="0" marB="0"/>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564205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b="1">
                <a:solidFill>
                  <a:srgbClr val="FFFFFF"/>
                </a:solidFill>
              </a:rPr>
              <a:t>Synthesis Task</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719618"/>
            <a:ext cx="5948831" cy="4334629"/>
          </a:xfrm>
        </p:spPr>
        <p:txBody>
          <a:bodyPr anchor="ctr">
            <a:normAutofit/>
          </a:bodyPr>
          <a:lstStyle/>
          <a:p>
            <a:pPr marL="0" indent="0">
              <a:buNone/>
            </a:pPr>
            <a:r>
              <a:rPr lang="en-GB" sz="2400" dirty="0">
                <a:solidFill>
                  <a:srgbClr val="FEFFFF"/>
                </a:solidFill>
              </a:rPr>
              <a:t>1. Create a simple synthesis matrix using the three short texts on obesity in pets with the following research question:</a:t>
            </a:r>
          </a:p>
          <a:p>
            <a:endParaRPr lang="en-GB" sz="2400" dirty="0">
              <a:solidFill>
                <a:srgbClr val="FEFFFF"/>
              </a:solidFill>
            </a:endParaRPr>
          </a:p>
          <a:p>
            <a:pPr marL="0" indent="0">
              <a:buNone/>
            </a:pPr>
            <a:r>
              <a:rPr lang="en-GB" sz="2400" dirty="0">
                <a:solidFill>
                  <a:srgbClr val="FEFFFF"/>
                </a:solidFill>
              </a:rPr>
              <a:t>What can be done to prevent pet obesity?</a:t>
            </a:r>
          </a:p>
          <a:p>
            <a:pPr marL="0" indent="0">
              <a:buNone/>
            </a:pPr>
            <a:endParaRPr lang="en-GB" sz="2400" dirty="0">
              <a:solidFill>
                <a:srgbClr val="FEFFFF"/>
              </a:solidFill>
            </a:endParaRPr>
          </a:p>
          <a:p>
            <a:endParaRPr lang="en-GB" sz="2400" dirty="0">
              <a:solidFill>
                <a:srgbClr val="FEFFFF"/>
              </a:solidFill>
            </a:endParaRPr>
          </a:p>
        </p:txBody>
      </p:sp>
    </p:spTree>
    <p:extLst>
      <p:ext uri="{BB962C8B-B14F-4D97-AF65-F5344CB8AC3E}">
        <p14:creationId xmlns:p14="http://schemas.microsoft.com/office/powerpoint/2010/main" val="2739753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Example Matrix</a:t>
            </a:r>
          </a:p>
        </p:txBody>
      </p:sp>
      <p:graphicFrame>
        <p:nvGraphicFramePr>
          <p:cNvPr id="4" name="Table 3"/>
          <p:cNvGraphicFramePr>
            <a:graphicFrameLocks noGrp="1"/>
          </p:cNvGraphicFramePr>
          <p:nvPr>
            <p:extLst>
              <p:ext uri="{D42A27DB-BD31-4B8C-83A1-F6EECF244321}">
                <p14:modId xmlns:p14="http://schemas.microsoft.com/office/powerpoint/2010/main" val="1805841701"/>
              </p:ext>
            </p:extLst>
          </p:nvPr>
        </p:nvGraphicFramePr>
        <p:xfrm>
          <a:off x="643467" y="2178157"/>
          <a:ext cx="10905068" cy="3388341"/>
        </p:xfrm>
        <a:graphic>
          <a:graphicData uri="http://schemas.openxmlformats.org/drawingml/2006/table">
            <a:tbl>
              <a:tblPr firstRow="1" bandRow="1">
                <a:tableStyleId>{5C22544A-7EE6-4342-B048-85BDC9FD1C3A}</a:tableStyleId>
              </a:tblPr>
              <a:tblGrid>
                <a:gridCol w="2705038">
                  <a:extLst>
                    <a:ext uri="{9D8B030D-6E8A-4147-A177-3AD203B41FA5}">
                      <a16:colId xmlns:a16="http://schemas.microsoft.com/office/drawing/2014/main" val="20000"/>
                    </a:ext>
                  </a:extLst>
                </a:gridCol>
                <a:gridCol w="2758525">
                  <a:extLst>
                    <a:ext uri="{9D8B030D-6E8A-4147-A177-3AD203B41FA5}">
                      <a16:colId xmlns:a16="http://schemas.microsoft.com/office/drawing/2014/main" val="20001"/>
                    </a:ext>
                  </a:extLst>
                </a:gridCol>
                <a:gridCol w="2705038">
                  <a:extLst>
                    <a:ext uri="{9D8B030D-6E8A-4147-A177-3AD203B41FA5}">
                      <a16:colId xmlns:a16="http://schemas.microsoft.com/office/drawing/2014/main" val="20002"/>
                    </a:ext>
                  </a:extLst>
                </a:gridCol>
                <a:gridCol w="2736467">
                  <a:extLst>
                    <a:ext uri="{9D8B030D-6E8A-4147-A177-3AD203B41FA5}">
                      <a16:colId xmlns:a16="http://schemas.microsoft.com/office/drawing/2014/main" val="20003"/>
                    </a:ext>
                  </a:extLst>
                </a:gridCol>
              </a:tblGrid>
              <a:tr h="649578">
                <a:tc>
                  <a:txBody>
                    <a:bodyPr/>
                    <a:lstStyle/>
                    <a:p>
                      <a:r>
                        <a:rPr lang="en-GB" sz="1700"/>
                        <a:t>Theme</a:t>
                      </a:r>
                    </a:p>
                  </a:txBody>
                  <a:tcPr marL="87781" marR="87781" marT="43890" marB="43890"/>
                </a:tc>
                <a:tc>
                  <a:txBody>
                    <a:bodyPr/>
                    <a:lstStyle/>
                    <a:p>
                      <a:r>
                        <a:rPr lang="en-GB" sz="1700"/>
                        <a:t>German et al., 2018.</a:t>
                      </a:r>
                    </a:p>
                  </a:txBody>
                  <a:tcPr marL="87781" marR="87781" marT="43890" marB="43890"/>
                </a:tc>
                <a:tc>
                  <a:txBody>
                    <a:bodyPr/>
                    <a:lstStyle/>
                    <a:p>
                      <a:r>
                        <a:rPr lang="en-GB" sz="1700"/>
                        <a:t>Ward, 2014.</a:t>
                      </a:r>
                    </a:p>
                    <a:p>
                      <a:endParaRPr lang="en-GB" sz="1700"/>
                    </a:p>
                  </a:txBody>
                  <a:tcPr marL="87781" marR="87781" marT="43890" marB="43890"/>
                </a:tc>
                <a:tc>
                  <a:txBody>
                    <a:bodyPr/>
                    <a:lstStyle/>
                    <a:p>
                      <a:r>
                        <a:rPr lang="en-GB" sz="1700"/>
                        <a:t>Abraham, 2018.</a:t>
                      </a:r>
                    </a:p>
                  </a:txBody>
                  <a:tcPr marL="87781" marR="87781" marT="43890" marB="43890"/>
                </a:tc>
                <a:extLst>
                  <a:ext uri="{0D108BD9-81ED-4DB2-BD59-A6C34878D82A}">
                    <a16:rowId xmlns:a16="http://schemas.microsoft.com/office/drawing/2014/main" val="10000"/>
                  </a:ext>
                </a:extLst>
              </a:tr>
              <a:tr h="912921">
                <a:tc>
                  <a:txBody>
                    <a:bodyPr/>
                    <a:lstStyle/>
                    <a:p>
                      <a:r>
                        <a:rPr lang="en-GB" sz="1700" baseline="0"/>
                        <a:t>Exercise.</a:t>
                      </a:r>
                      <a:endParaRPr lang="en-GB" sz="1700"/>
                    </a:p>
                  </a:txBody>
                  <a:tcPr marL="87781" marR="87781" marT="43890" marB="43890"/>
                </a:tc>
                <a:tc>
                  <a:txBody>
                    <a:bodyPr/>
                    <a:lstStyle/>
                    <a:p>
                      <a:r>
                        <a:rPr lang="en-GB" sz="1700"/>
                        <a:t>N/A</a:t>
                      </a:r>
                    </a:p>
                  </a:txBody>
                  <a:tcPr marL="87781" marR="87781" marT="43890" marB="43890"/>
                </a:tc>
                <a:tc>
                  <a:txBody>
                    <a:bodyPr/>
                    <a:lstStyle/>
                    <a:p>
                      <a:r>
                        <a:rPr lang="en-GB" sz="1700"/>
                        <a:t>Provide opportunity for exercise - walk</a:t>
                      </a:r>
                      <a:r>
                        <a:rPr lang="en-GB" sz="1700" baseline="0"/>
                        <a:t> or play with pets. </a:t>
                      </a:r>
                      <a:endParaRPr lang="en-GB" sz="1700"/>
                    </a:p>
                  </a:txBody>
                  <a:tcPr marL="87781" marR="87781" marT="43890" marB="43890"/>
                </a:tc>
                <a:tc>
                  <a:txBody>
                    <a:bodyPr/>
                    <a:lstStyle/>
                    <a:p>
                      <a:r>
                        <a:rPr lang="en-GB" sz="1700"/>
                        <a:t>Increase</a:t>
                      </a:r>
                      <a:r>
                        <a:rPr lang="en-GB" sz="1700" baseline="0"/>
                        <a:t> exercise and add in new types of exercise. </a:t>
                      </a:r>
                      <a:endParaRPr lang="en-GB" sz="1700"/>
                    </a:p>
                  </a:txBody>
                  <a:tcPr marL="87781" marR="87781" marT="43890" marB="43890"/>
                </a:tc>
                <a:extLst>
                  <a:ext uri="{0D108BD9-81ED-4DB2-BD59-A6C34878D82A}">
                    <a16:rowId xmlns:a16="http://schemas.microsoft.com/office/drawing/2014/main" val="10001"/>
                  </a:ext>
                </a:extLst>
              </a:tr>
              <a:tr h="912921">
                <a:tc>
                  <a:txBody>
                    <a:bodyPr/>
                    <a:lstStyle/>
                    <a:p>
                      <a:r>
                        <a:rPr lang="en-GB" sz="1700"/>
                        <a:t>Control food.</a:t>
                      </a:r>
                    </a:p>
                  </a:txBody>
                  <a:tcPr marL="87781" marR="87781" marT="43890" marB="43890"/>
                </a:tc>
                <a:tc>
                  <a:txBody>
                    <a:bodyPr/>
                    <a:lstStyle/>
                    <a:p>
                      <a:r>
                        <a:rPr lang="en-GB" sz="1700"/>
                        <a:t>N/A</a:t>
                      </a:r>
                    </a:p>
                  </a:txBody>
                  <a:tcPr marL="87781" marR="87781" marT="43890" marB="43890"/>
                </a:tc>
                <a:tc>
                  <a:txBody>
                    <a:bodyPr/>
                    <a:lstStyle/>
                    <a:p>
                      <a:r>
                        <a:rPr lang="en-GB" sz="1700"/>
                        <a:t>Measure food to control</a:t>
                      </a:r>
                      <a:r>
                        <a:rPr lang="en-GB" sz="1700" baseline="0"/>
                        <a:t> calorie intake. </a:t>
                      </a:r>
                      <a:endParaRPr lang="en-GB" sz="1700"/>
                    </a:p>
                  </a:txBody>
                  <a:tcPr marL="87781" marR="87781" marT="43890" marB="43890"/>
                </a:tc>
                <a:tc>
                  <a:txBody>
                    <a:bodyPr/>
                    <a:lstStyle/>
                    <a:p>
                      <a:r>
                        <a:rPr lang="en-GB" sz="1700"/>
                        <a:t>Look at food type and intake;</a:t>
                      </a:r>
                      <a:r>
                        <a:rPr lang="en-GB" sz="1700" baseline="0"/>
                        <a:t> create a feeding plan.</a:t>
                      </a:r>
                      <a:endParaRPr lang="en-GB" sz="1700"/>
                    </a:p>
                  </a:txBody>
                  <a:tcPr marL="87781" marR="87781" marT="43890" marB="43890"/>
                </a:tc>
                <a:extLst>
                  <a:ext uri="{0D108BD9-81ED-4DB2-BD59-A6C34878D82A}">
                    <a16:rowId xmlns:a16="http://schemas.microsoft.com/office/drawing/2014/main" val="10002"/>
                  </a:ext>
                </a:extLst>
              </a:tr>
              <a:tr h="912921">
                <a:tc>
                  <a:txBody>
                    <a:bodyPr/>
                    <a:lstStyle/>
                    <a:p>
                      <a:r>
                        <a:rPr lang="en-GB" sz="1700"/>
                        <a:t>Assistance</a:t>
                      </a:r>
                      <a:r>
                        <a:rPr lang="en-GB" sz="1700" baseline="0"/>
                        <a:t> from vets.</a:t>
                      </a:r>
                      <a:endParaRPr lang="en-GB" sz="1700"/>
                    </a:p>
                  </a:txBody>
                  <a:tcPr marL="87781" marR="87781" marT="43890" marB="43890"/>
                </a:tc>
                <a:tc>
                  <a:txBody>
                    <a:bodyPr/>
                    <a:lstStyle/>
                    <a:p>
                      <a:r>
                        <a:rPr lang="en-GB" sz="1700"/>
                        <a:t>Vets</a:t>
                      </a:r>
                      <a:r>
                        <a:rPr lang="en-GB" sz="1700" baseline="0"/>
                        <a:t> to monitor pet weight and condition and create a preventative plan.</a:t>
                      </a:r>
                      <a:endParaRPr lang="en-GB" sz="1700"/>
                    </a:p>
                  </a:txBody>
                  <a:tcPr marL="87781" marR="87781" marT="43890" marB="43890"/>
                </a:tc>
                <a:tc>
                  <a:txBody>
                    <a:bodyPr/>
                    <a:lstStyle/>
                    <a:p>
                      <a:r>
                        <a:rPr lang="en-GB" sz="1700"/>
                        <a:t>N/A</a:t>
                      </a:r>
                    </a:p>
                  </a:txBody>
                  <a:tcPr marL="87781" marR="87781" marT="43890" marB="43890"/>
                </a:tc>
                <a:tc>
                  <a:txBody>
                    <a:bodyPr/>
                    <a:lstStyle/>
                    <a:p>
                      <a:r>
                        <a:rPr lang="en-GB" sz="1700"/>
                        <a:t>Ask vests for advice and have</a:t>
                      </a:r>
                      <a:r>
                        <a:rPr lang="en-GB" sz="1700" baseline="0"/>
                        <a:t> weight checks at the vet.</a:t>
                      </a:r>
                      <a:endParaRPr lang="en-GB" sz="1700"/>
                    </a:p>
                  </a:txBody>
                  <a:tcPr marL="87781" marR="87781" marT="43890" marB="4389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7608100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63552" y="532993"/>
            <a:ext cx="8229600" cy="1224136"/>
          </a:xfrm>
        </p:spPr>
        <p:txBody>
          <a:bodyPr/>
          <a:lstStyle/>
          <a:p>
            <a:pPr marL="0" indent="0">
              <a:buNone/>
            </a:pPr>
            <a:r>
              <a:rPr lang="en-GB" dirty="0">
                <a:solidFill>
                  <a:srgbClr val="002060"/>
                </a:solidFill>
              </a:rPr>
              <a:t>2. Write a short paragraph in response to the question.</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4" name="TextBox 3"/>
          <p:cNvSpPr txBox="1"/>
          <p:nvPr/>
        </p:nvSpPr>
        <p:spPr>
          <a:xfrm>
            <a:off x="2170177" y="1772817"/>
            <a:ext cx="7776864" cy="5139869"/>
          </a:xfrm>
          <a:prstGeom prst="rect">
            <a:avLst/>
          </a:prstGeom>
          <a:noFill/>
        </p:spPr>
        <p:txBody>
          <a:bodyPr wrap="square" rtlCol="0">
            <a:spAutoFit/>
          </a:bodyPr>
          <a:lstStyle/>
          <a:p>
            <a:r>
              <a:rPr lang="en-GB" sz="2000" dirty="0">
                <a:solidFill>
                  <a:srgbClr val="002060"/>
                </a:solidFill>
              </a:rPr>
              <a:t>Example Answer:</a:t>
            </a:r>
          </a:p>
          <a:p>
            <a:endParaRPr lang="en-GB" dirty="0">
              <a:solidFill>
                <a:srgbClr val="002060"/>
              </a:solidFill>
            </a:endParaRPr>
          </a:p>
          <a:p>
            <a:r>
              <a:rPr lang="en-GB" sz="2000" dirty="0">
                <a:solidFill>
                  <a:srgbClr val="002060"/>
                </a:solidFill>
              </a:rPr>
              <a:t>There are several actions that can be taken to prevent pet obesity. Both Abraham (2018) and German et al. (2018) note that there is an important role for vets. Vets should monitor pet weight from when the pet is young, and pet owners should make the use of the advice and the assistance vets can provide through regular check-ups. Another important factor is to control food. Ward (2014) suggests pet owners should measure food to control calorie intake. Abraham (2018) also suggests controlling food intake, but also the type of food, and suggests this can be monitored through a feeding plan. Both Ward (2014) and Abraham (2018) also emphasise the importance of increasing exercise and varying the type of exercise available to the pet.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719788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5430" y="629268"/>
            <a:ext cx="6586491" cy="1286160"/>
          </a:xfrm>
        </p:spPr>
        <p:txBody>
          <a:bodyPr anchor="b">
            <a:normAutofit/>
          </a:bodyPr>
          <a:lstStyle/>
          <a:p>
            <a:r>
              <a:rPr lang="en-GB"/>
              <a:t>Points to Consider</a:t>
            </a:r>
          </a:p>
        </p:txBody>
      </p:sp>
      <p:sp>
        <p:nvSpPr>
          <p:cNvPr id="3" name="Content Placeholder 2"/>
          <p:cNvSpPr>
            <a:spLocks noGrp="1"/>
          </p:cNvSpPr>
          <p:nvPr>
            <p:ph idx="1"/>
          </p:nvPr>
        </p:nvSpPr>
        <p:spPr>
          <a:xfrm>
            <a:off x="4965431" y="2438400"/>
            <a:ext cx="6586489" cy="3785419"/>
          </a:xfrm>
        </p:spPr>
        <p:txBody>
          <a:bodyPr>
            <a:normAutofit/>
          </a:bodyPr>
          <a:lstStyle/>
          <a:p>
            <a:r>
              <a:rPr lang="en-GB" sz="2000" u="sng"/>
              <a:t>Ideally you need a specific question </a:t>
            </a:r>
            <a:r>
              <a:rPr lang="en-GB" sz="2000"/>
              <a:t>before you start constructing your table. </a:t>
            </a:r>
          </a:p>
          <a:p>
            <a:pPr marL="0" indent="0">
              <a:buNone/>
            </a:pPr>
            <a:endParaRPr lang="en-GB" sz="2000"/>
          </a:p>
          <a:p>
            <a:r>
              <a:rPr lang="en-GB" sz="2000"/>
              <a:t>Although, you could also use tables to summarise sources with broader themes, for example methodology, results, conclusions, and then go on to analyse in more detail.  </a:t>
            </a:r>
          </a:p>
        </p:txBody>
      </p:sp>
      <p:pic>
        <p:nvPicPr>
          <p:cNvPr id="5" name="Picture 4">
            <a:extLst>
              <a:ext uri="{FF2B5EF4-FFF2-40B4-BE49-F238E27FC236}">
                <a16:creationId xmlns:a16="http://schemas.microsoft.com/office/drawing/2014/main" id="{315C4F38-2B31-4B87-8734-7F5AF6EFA5D1}"/>
              </a:ext>
            </a:extLst>
          </p:cNvPr>
          <p:cNvPicPr>
            <a:picLocks noChangeAspect="1"/>
          </p:cNvPicPr>
          <p:nvPr/>
        </p:nvPicPr>
        <p:blipFill rotWithShape="1">
          <a:blip r:embed="rId3"/>
          <a:srcRect l="40580" r="14300"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1931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85652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4673" y="1445494"/>
            <a:ext cx="3616856" cy="4376572"/>
          </a:xfrm>
        </p:spPr>
        <p:txBody>
          <a:bodyPr anchor="ctr">
            <a:normAutofit/>
          </a:bodyPr>
          <a:lstStyle/>
          <a:p>
            <a:r>
              <a:rPr lang="en-GB" sz="4800" b="1"/>
              <a:t>Time to Write</a:t>
            </a:r>
          </a:p>
        </p:txBody>
      </p:sp>
      <p:sp>
        <p:nvSpPr>
          <p:cNvPr id="8" name="Freeform: Shape 7">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096000" y="1399032"/>
            <a:ext cx="5501834" cy="4471416"/>
          </a:xfrm>
        </p:spPr>
        <p:txBody>
          <a:bodyPr anchor="ctr">
            <a:normAutofit/>
          </a:bodyPr>
          <a:lstStyle/>
          <a:p>
            <a:pPr marL="0" indent="0">
              <a:buNone/>
            </a:pPr>
            <a:r>
              <a:rPr lang="en-GB" sz="3200" dirty="0">
                <a:solidFill>
                  <a:srgbClr val="002060"/>
                </a:solidFill>
              </a:rPr>
              <a:t>Take some time to apply what we have done today –create a synthesis matrix to help you with the research for your coursework. Define your research questions and complete a matrix accordingly</a:t>
            </a:r>
          </a:p>
        </p:txBody>
      </p:sp>
    </p:spTree>
    <p:extLst>
      <p:ext uri="{BB962C8B-B14F-4D97-AF65-F5344CB8AC3E}">
        <p14:creationId xmlns:p14="http://schemas.microsoft.com/office/powerpoint/2010/main" val="925377686"/>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9CBB7-8003-4310-818E-863DF9502E62}"/>
              </a:ext>
            </a:extLst>
          </p:cNvPr>
          <p:cNvSpPr>
            <a:spLocks noGrp="1"/>
          </p:cNvSpPr>
          <p:nvPr>
            <p:ph type="title"/>
          </p:nvPr>
        </p:nvSpPr>
        <p:spPr/>
        <p:txBody>
          <a:bodyPr/>
          <a:lstStyle/>
          <a:p>
            <a:r>
              <a:rPr lang="en-GB" dirty="0">
                <a:solidFill>
                  <a:srgbClr val="00B0F0"/>
                </a:solidFill>
              </a:rPr>
              <a:t>Tasks for next week</a:t>
            </a:r>
          </a:p>
        </p:txBody>
      </p:sp>
      <p:sp>
        <p:nvSpPr>
          <p:cNvPr id="3" name="Content Placeholder 2">
            <a:extLst>
              <a:ext uri="{FF2B5EF4-FFF2-40B4-BE49-F238E27FC236}">
                <a16:creationId xmlns:a16="http://schemas.microsoft.com/office/drawing/2014/main" id="{E3406AFF-C0D7-4E6B-B123-EB3600EA5F6D}"/>
              </a:ext>
            </a:extLst>
          </p:cNvPr>
          <p:cNvSpPr>
            <a:spLocks noGrp="1"/>
          </p:cNvSpPr>
          <p:nvPr>
            <p:ph idx="1"/>
          </p:nvPr>
        </p:nvSpPr>
        <p:spPr/>
        <p:txBody>
          <a:bodyPr/>
          <a:lstStyle/>
          <a:p>
            <a:r>
              <a:rPr lang="en-GB" dirty="0">
                <a:solidFill>
                  <a:srgbClr val="002060"/>
                </a:solidFill>
              </a:rPr>
              <a:t>1) Create your own synthesis matrix on a subject you are researching and bring it to next week’s session</a:t>
            </a:r>
          </a:p>
          <a:p>
            <a:endParaRPr lang="en-GB" dirty="0">
              <a:solidFill>
                <a:srgbClr val="002060"/>
              </a:solidFill>
            </a:endParaRPr>
          </a:p>
          <a:p>
            <a:r>
              <a:rPr lang="en-GB" dirty="0">
                <a:solidFill>
                  <a:srgbClr val="002060"/>
                </a:solidFill>
              </a:rPr>
              <a:t>2) Vocabulary – sustainable development</a:t>
            </a:r>
          </a:p>
        </p:txBody>
      </p:sp>
    </p:spTree>
    <p:extLst>
      <p:ext uri="{BB962C8B-B14F-4D97-AF65-F5344CB8AC3E}">
        <p14:creationId xmlns:p14="http://schemas.microsoft.com/office/powerpoint/2010/main" val="32359544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241</TotalTime>
  <Words>1559</Words>
  <Application>Microsoft Office PowerPoint</Application>
  <PresentationFormat>Widescreen</PresentationFormat>
  <Paragraphs>153</Paragraphs>
  <Slides>21</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Office Theme</vt:lpstr>
      <vt:lpstr>In sessional support– Week 4</vt:lpstr>
      <vt:lpstr>This week </vt:lpstr>
      <vt:lpstr>Worksheet Exercise B </vt:lpstr>
      <vt:lpstr>Worksheet Exercise C</vt:lpstr>
      <vt:lpstr>Worksheet Exercise d </vt:lpstr>
      <vt:lpstr>Exercise D.1 Finding Synonyms</vt:lpstr>
      <vt:lpstr>Exercise D2 Changing Word Class</vt:lpstr>
      <vt:lpstr>Exercise D2 Changing word class  </vt:lpstr>
      <vt:lpstr>Changing word order</vt:lpstr>
      <vt:lpstr>Exercise e: Changing word order</vt:lpstr>
      <vt:lpstr>Today’s Outcomes</vt:lpstr>
      <vt:lpstr>What is Synthesis?</vt:lpstr>
      <vt:lpstr>The Process of Synthesis</vt:lpstr>
      <vt:lpstr>Synthesis</vt:lpstr>
      <vt:lpstr>PowerPoint Presentation</vt:lpstr>
      <vt:lpstr>Synthesis Task</vt:lpstr>
      <vt:lpstr>Example Matrix</vt:lpstr>
      <vt:lpstr>PowerPoint Presentation</vt:lpstr>
      <vt:lpstr>Points to Consider</vt:lpstr>
      <vt:lpstr>Time to Write</vt:lpstr>
      <vt:lpstr>Tasks for 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 sessional support– Week 4</dc:title>
  <dc:creator>ROSELLA D'ALESIO</dc:creator>
  <cp:lastModifiedBy>Rosella D'Alesio</cp:lastModifiedBy>
  <cp:revision>7</cp:revision>
  <dcterms:created xsi:type="dcterms:W3CDTF">2020-11-03T07:31:32Z</dcterms:created>
  <dcterms:modified xsi:type="dcterms:W3CDTF">2021-11-01T09:01:38Z</dcterms:modified>
</cp:coreProperties>
</file>