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3"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C9EF9-0F1A-824C-8F20-77E2AE361461}"/>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5203EF48-B32A-4972-C467-10215B0C0846}"/>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2322BBE5-40F7-8981-9980-83C0F25046D2}"/>
              </a:ext>
            </a:extLst>
          </p:cNvPr>
          <p:cNvSpPr txBox="1">
            <a:spLocks noGrp="1"/>
          </p:cNvSpPr>
          <p:nvPr>
            <p:ph type="dt" sz="half" idx="7"/>
          </p:nvPr>
        </p:nvSpPr>
        <p:spPr/>
        <p:txBody>
          <a:bodyPr/>
          <a:lstStyle>
            <a:lvl1pPr>
              <a:defRPr/>
            </a:lvl1pPr>
          </a:lstStyle>
          <a:p>
            <a:pPr lvl="0"/>
            <a:fld id="{93C88B72-9EE5-4B47-BE9B-DDCFB7787226}" type="datetime1">
              <a:rPr lang="en-US"/>
              <a:pPr lvl="0"/>
              <a:t>7/22/2022</a:t>
            </a:fld>
            <a:endParaRPr lang="en-US"/>
          </a:p>
        </p:txBody>
      </p:sp>
      <p:sp>
        <p:nvSpPr>
          <p:cNvPr id="5" name="Footer Placeholder 4">
            <a:extLst>
              <a:ext uri="{FF2B5EF4-FFF2-40B4-BE49-F238E27FC236}">
                <a16:creationId xmlns:a16="http://schemas.microsoft.com/office/drawing/2014/main" id="{464B8B17-959B-95CF-AE5D-10783C7690EC}"/>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F7B3F49E-113E-CC73-337E-9ED44AEDB018}"/>
              </a:ext>
            </a:extLst>
          </p:cNvPr>
          <p:cNvSpPr txBox="1">
            <a:spLocks noGrp="1"/>
          </p:cNvSpPr>
          <p:nvPr>
            <p:ph type="sldNum" sz="quarter" idx="8"/>
          </p:nvPr>
        </p:nvSpPr>
        <p:spPr/>
        <p:txBody>
          <a:bodyPr/>
          <a:lstStyle>
            <a:lvl1pPr>
              <a:defRPr/>
            </a:lvl1pPr>
          </a:lstStyle>
          <a:p>
            <a:pPr lvl="0"/>
            <a:fld id="{82B71D8A-E10E-4F23-9622-EA2C58D35098}" type="slidenum">
              <a:t>‹#›</a:t>
            </a:fld>
            <a:endParaRPr lang="en-US"/>
          </a:p>
        </p:txBody>
      </p:sp>
    </p:spTree>
    <p:extLst>
      <p:ext uri="{BB962C8B-B14F-4D97-AF65-F5344CB8AC3E}">
        <p14:creationId xmlns:p14="http://schemas.microsoft.com/office/powerpoint/2010/main" val="388997454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A6C0B-DC99-753B-238C-9225D15D9FAA}"/>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B0DA5BB1-005C-4625-1656-014635C642FB}"/>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3D3688-7669-CC73-7CA0-921B2D486BB0}"/>
              </a:ext>
            </a:extLst>
          </p:cNvPr>
          <p:cNvSpPr txBox="1">
            <a:spLocks noGrp="1"/>
          </p:cNvSpPr>
          <p:nvPr>
            <p:ph type="dt" sz="half" idx="7"/>
          </p:nvPr>
        </p:nvSpPr>
        <p:spPr/>
        <p:txBody>
          <a:bodyPr/>
          <a:lstStyle>
            <a:lvl1pPr>
              <a:defRPr/>
            </a:lvl1pPr>
          </a:lstStyle>
          <a:p>
            <a:pPr lvl="0"/>
            <a:fld id="{C36A5E7D-3687-4723-820C-51A33912B4A2}" type="datetime1">
              <a:rPr lang="en-US"/>
              <a:pPr lvl="0"/>
              <a:t>7/22/2022</a:t>
            </a:fld>
            <a:endParaRPr lang="en-US"/>
          </a:p>
        </p:txBody>
      </p:sp>
      <p:sp>
        <p:nvSpPr>
          <p:cNvPr id="5" name="Footer Placeholder 4">
            <a:extLst>
              <a:ext uri="{FF2B5EF4-FFF2-40B4-BE49-F238E27FC236}">
                <a16:creationId xmlns:a16="http://schemas.microsoft.com/office/drawing/2014/main" id="{930BA813-B06C-C932-A9C9-C4412B848E90}"/>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7B4DC675-5DE9-0B69-E524-D5E0EBE7ECD5}"/>
              </a:ext>
            </a:extLst>
          </p:cNvPr>
          <p:cNvSpPr txBox="1">
            <a:spLocks noGrp="1"/>
          </p:cNvSpPr>
          <p:nvPr>
            <p:ph type="sldNum" sz="quarter" idx="8"/>
          </p:nvPr>
        </p:nvSpPr>
        <p:spPr/>
        <p:txBody>
          <a:bodyPr/>
          <a:lstStyle>
            <a:lvl1pPr>
              <a:defRPr/>
            </a:lvl1pPr>
          </a:lstStyle>
          <a:p>
            <a:pPr lvl="0"/>
            <a:fld id="{087AAC27-4C73-4D0B-A016-1375134A0398}" type="slidenum">
              <a:t>‹#›</a:t>
            </a:fld>
            <a:endParaRPr lang="en-US"/>
          </a:p>
        </p:txBody>
      </p:sp>
    </p:spTree>
    <p:extLst>
      <p:ext uri="{BB962C8B-B14F-4D97-AF65-F5344CB8AC3E}">
        <p14:creationId xmlns:p14="http://schemas.microsoft.com/office/powerpoint/2010/main" val="119413181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FA01A-CE0C-7843-0E09-052BF0BDF513}"/>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67D0B8E7-194B-7DF1-5D42-9D0373FE9CDC}"/>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001E2C44-CB67-7716-28E7-E18F0732EADF}"/>
              </a:ext>
            </a:extLst>
          </p:cNvPr>
          <p:cNvSpPr txBox="1">
            <a:spLocks noGrp="1"/>
          </p:cNvSpPr>
          <p:nvPr>
            <p:ph type="dt" sz="half" idx="7"/>
          </p:nvPr>
        </p:nvSpPr>
        <p:spPr/>
        <p:txBody>
          <a:bodyPr/>
          <a:lstStyle>
            <a:lvl1pPr>
              <a:defRPr/>
            </a:lvl1pPr>
          </a:lstStyle>
          <a:p>
            <a:pPr lvl="0"/>
            <a:fld id="{A76CE92C-7040-46D7-B0D3-5DB8C8ED7574}" type="datetime1">
              <a:rPr lang="en-US"/>
              <a:pPr lvl="0"/>
              <a:t>7/22/2022</a:t>
            </a:fld>
            <a:endParaRPr lang="en-US"/>
          </a:p>
        </p:txBody>
      </p:sp>
      <p:sp>
        <p:nvSpPr>
          <p:cNvPr id="5" name="Footer Placeholder 4">
            <a:extLst>
              <a:ext uri="{FF2B5EF4-FFF2-40B4-BE49-F238E27FC236}">
                <a16:creationId xmlns:a16="http://schemas.microsoft.com/office/drawing/2014/main" id="{126E8C90-359F-8405-912A-CCF08C184783}"/>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0C1D6F4B-3559-6A44-BD2D-225E8DA3B463}"/>
              </a:ext>
            </a:extLst>
          </p:cNvPr>
          <p:cNvSpPr txBox="1">
            <a:spLocks noGrp="1"/>
          </p:cNvSpPr>
          <p:nvPr>
            <p:ph type="sldNum" sz="quarter" idx="8"/>
          </p:nvPr>
        </p:nvSpPr>
        <p:spPr/>
        <p:txBody>
          <a:bodyPr/>
          <a:lstStyle>
            <a:lvl1pPr>
              <a:defRPr/>
            </a:lvl1pPr>
          </a:lstStyle>
          <a:p>
            <a:pPr lvl="0"/>
            <a:fld id="{AFCBF41B-770C-4614-A8A7-7B073528DB05}" type="slidenum">
              <a:t>‹#›</a:t>
            </a:fld>
            <a:endParaRPr lang="en-US"/>
          </a:p>
        </p:txBody>
      </p:sp>
    </p:spTree>
    <p:extLst>
      <p:ext uri="{BB962C8B-B14F-4D97-AF65-F5344CB8AC3E}">
        <p14:creationId xmlns:p14="http://schemas.microsoft.com/office/powerpoint/2010/main" val="6342181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11E35-9CCC-11B5-558C-9B2AAA2B407C}"/>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BA85BD05-8D13-E289-4334-146482D84546}"/>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D88F0D2-0A6D-FFEF-12D7-990D9CCA6D1B}"/>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6EEFBE4-F859-5E22-9EB2-29B49F4B40E9}"/>
              </a:ext>
            </a:extLst>
          </p:cNvPr>
          <p:cNvSpPr txBox="1">
            <a:spLocks noGrp="1"/>
          </p:cNvSpPr>
          <p:nvPr>
            <p:ph type="dt" sz="half" idx="7"/>
          </p:nvPr>
        </p:nvSpPr>
        <p:spPr/>
        <p:txBody>
          <a:bodyPr/>
          <a:lstStyle>
            <a:lvl1pPr>
              <a:defRPr/>
            </a:lvl1pPr>
          </a:lstStyle>
          <a:p>
            <a:pPr lvl="0"/>
            <a:fld id="{FFEC5762-4C19-4304-9385-CFBAE96F5DA0}" type="datetime1">
              <a:rPr lang="en-US"/>
              <a:pPr lvl="0"/>
              <a:t>7/22/2022</a:t>
            </a:fld>
            <a:endParaRPr lang="en-US"/>
          </a:p>
        </p:txBody>
      </p:sp>
      <p:sp>
        <p:nvSpPr>
          <p:cNvPr id="6" name="Footer Placeholder 5">
            <a:extLst>
              <a:ext uri="{FF2B5EF4-FFF2-40B4-BE49-F238E27FC236}">
                <a16:creationId xmlns:a16="http://schemas.microsoft.com/office/drawing/2014/main" id="{0449660D-B6D3-F153-5DCC-02F8BC941588}"/>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6C476F2C-50BF-837A-B524-031D88E1E861}"/>
              </a:ext>
            </a:extLst>
          </p:cNvPr>
          <p:cNvSpPr txBox="1">
            <a:spLocks noGrp="1"/>
          </p:cNvSpPr>
          <p:nvPr>
            <p:ph type="sldNum" sz="quarter" idx="8"/>
          </p:nvPr>
        </p:nvSpPr>
        <p:spPr/>
        <p:txBody>
          <a:bodyPr/>
          <a:lstStyle>
            <a:lvl1pPr>
              <a:defRPr/>
            </a:lvl1pPr>
          </a:lstStyle>
          <a:p>
            <a:pPr lvl="0"/>
            <a:fld id="{0B31DB39-282C-485C-A38E-441CDF74EB59}" type="slidenum">
              <a:t>‹#›</a:t>
            </a:fld>
            <a:endParaRPr lang="en-US"/>
          </a:p>
        </p:txBody>
      </p:sp>
    </p:spTree>
    <p:extLst>
      <p:ext uri="{BB962C8B-B14F-4D97-AF65-F5344CB8AC3E}">
        <p14:creationId xmlns:p14="http://schemas.microsoft.com/office/powerpoint/2010/main" val="194619550"/>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AA5BA-FB97-37BC-9B5F-F9069E37E7CB}"/>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FF0B29C1-57E9-9B48-35B4-2F7246ABBB95}"/>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52567F26-5A9D-6888-76C2-C6D6DE364270}"/>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D775700-230A-877D-0B44-4BBC52EA8127}"/>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83FF2831-1870-63EF-2A87-A977706EFB89}"/>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DEEC74A-39A0-E39F-3251-BEF9D59BB52E}"/>
              </a:ext>
            </a:extLst>
          </p:cNvPr>
          <p:cNvSpPr txBox="1">
            <a:spLocks noGrp="1"/>
          </p:cNvSpPr>
          <p:nvPr>
            <p:ph type="dt" sz="half" idx="7"/>
          </p:nvPr>
        </p:nvSpPr>
        <p:spPr/>
        <p:txBody>
          <a:bodyPr/>
          <a:lstStyle>
            <a:lvl1pPr>
              <a:defRPr/>
            </a:lvl1pPr>
          </a:lstStyle>
          <a:p>
            <a:pPr lvl="0"/>
            <a:fld id="{207DEA99-CF23-4BAA-8F73-25A37761B48A}" type="datetime1">
              <a:rPr lang="en-US"/>
              <a:pPr lvl="0"/>
              <a:t>7/22/2022</a:t>
            </a:fld>
            <a:endParaRPr lang="en-US"/>
          </a:p>
        </p:txBody>
      </p:sp>
      <p:sp>
        <p:nvSpPr>
          <p:cNvPr id="8" name="Footer Placeholder 7">
            <a:extLst>
              <a:ext uri="{FF2B5EF4-FFF2-40B4-BE49-F238E27FC236}">
                <a16:creationId xmlns:a16="http://schemas.microsoft.com/office/drawing/2014/main" id="{B0A5934F-EB1B-5768-66BA-F9DC360642C5}"/>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916B0AC9-6282-C53C-0813-29C43DA9416E}"/>
              </a:ext>
            </a:extLst>
          </p:cNvPr>
          <p:cNvSpPr txBox="1">
            <a:spLocks noGrp="1"/>
          </p:cNvSpPr>
          <p:nvPr>
            <p:ph type="sldNum" sz="quarter" idx="8"/>
          </p:nvPr>
        </p:nvSpPr>
        <p:spPr/>
        <p:txBody>
          <a:bodyPr/>
          <a:lstStyle>
            <a:lvl1pPr>
              <a:defRPr/>
            </a:lvl1pPr>
          </a:lstStyle>
          <a:p>
            <a:pPr lvl="0"/>
            <a:fld id="{1D186B24-72DA-46A9-B48E-02A0172D3D3E}" type="slidenum">
              <a:t>‹#›</a:t>
            </a:fld>
            <a:endParaRPr lang="en-US"/>
          </a:p>
        </p:txBody>
      </p:sp>
    </p:spTree>
    <p:extLst>
      <p:ext uri="{BB962C8B-B14F-4D97-AF65-F5344CB8AC3E}">
        <p14:creationId xmlns:p14="http://schemas.microsoft.com/office/powerpoint/2010/main" val="4943563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23BBE-CB0A-2159-10E7-D41AD629FF4E}"/>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BD4E4626-71EE-8FB4-57BD-A9EC444BA5FF}"/>
              </a:ext>
            </a:extLst>
          </p:cNvPr>
          <p:cNvSpPr txBox="1">
            <a:spLocks noGrp="1"/>
          </p:cNvSpPr>
          <p:nvPr>
            <p:ph type="dt" sz="half" idx="7"/>
          </p:nvPr>
        </p:nvSpPr>
        <p:spPr/>
        <p:txBody>
          <a:bodyPr/>
          <a:lstStyle>
            <a:lvl1pPr>
              <a:defRPr/>
            </a:lvl1pPr>
          </a:lstStyle>
          <a:p>
            <a:pPr lvl="0"/>
            <a:fld id="{8A95C00F-3C50-4B82-8691-152AA79F5448}" type="datetime1">
              <a:rPr lang="en-US"/>
              <a:pPr lvl="0"/>
              <a:t>7/22/2022</a:t>
            </a:fld>
            <a:endParaRPr lang="en-US"/>
          </a:p>
        </p:txBody>
      </p:sp>
      <p:sp>
        <p:nvSpPr>
          <p:cNvPr id="4" name="Footer Placeholder 3">
            <a:extLst>
              <a:ext uri="{FF2B5EF4-FFF2-40B4-BE49-F238E27FC236}">
                <a16:creationId xmlns:a16="http://schemas.microsoft.com/office/drawing/2014/main" id="{98D80DF8-2959-BA0F-C37C-B329F860170B}"/>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5D2DD15B-DB96-A14E-9096-FF0461ED8DEA}"/>
              </a:ext>
            </a:extLst>
          </p:cNvPr>
          <p:cNvSpPr txBox="1">
            <a:spLocks noGrp="1"/>
          </p:cNvSpPr>
          <p:nvPr>
            <p:ph type="sldNum" sz="quarter" idx="8"/>
          </p:nvPr>
        </p:nvSpPr>
        <p:spPr/>
        <p:txBody>
          <a:bodyPr/>
          <a:lstStyle>
            <a:lvl1pPr>
              <a:defRPr/>
            </a:lvl1pPr>
          </a:lstStyle>
          <a:p>
            <a:pPr lvl="0"/>
            <a:fld id="{AEB43CE1-0283-41CF-A760-9AD15780FAAF}" type="slidenum">
              <a:t>‹#›</a:t>
            </a:fld>
            <a:endParaRPr lang="en-US"/>
          </a:p>
        </p:txBody>
      </p:sp>
    </p:spTree>
    <p:extLst>
      <p:ext uri="{BB962C8B-B14F-4D97-AF65-F5344CB8AC3E}">
        <p14:creationId xmlns:p14="http://schemas.microsoft.com/office/powerpoint/2010/main" val="38316830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9C663F3-A4C3-96BF-EA4C-B7AC8AD9709C}"/>
              </a:ext>
            </a:extLst>
          </p:cNvPr>
          <p:cNvSpPr txBox="1">
            <a:spLocks noGrp="1"/>
          </p:cNvSpPr>
          <p:nvPr>
            <p:ph type="dt" sz="half" idx="7"/>
          </p:nvPr>
        </p:nvSpPr>
        <p:spPr/>
        <p:txBody>
          <a:bodyPr/>
          <a:lstStyle>
            <a:lvl1pPr>
              <a:defRPr/>
            </a:lvl1pPr>
          </a:lstStyle>
          <a:p>
            <a:pPr lvl="0"/>
            <a:fld id="{604C9B83-013D-48A3-A848-9C1145DD1CEC}" type="datetime1">
              <a:rPr lang="en-US"/>
              <a:pPr lvl="0"/>
              <a:t>7/22/2022</a:t>
            </a:fld>
            <a:endParaRPr lang="en-US"/>
          </a:p>
        </p:txBody>
      </p:sp>
      <p:sp>
        <p:nvSpPr>
          <p:cNvPr id="3" name="Footer Placeholder 2">
            <a:extLst>
              <a:ext uri="{FF2B5EF4-FFF2-40B4-BE49-F238E27FC236}">
                <a16:creationId xmlns:a16="http://schemas.microsoft.com/office/drawing/2014/main" id="{8E702A67-3859-CD17-A19A-77099D97C123}"/>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B27532A5-9FF0-57D9-DCEA-E43EBBBF4CBF}"/>
              </a:ext>
            </a:extLst>
          </p:cNvPr>
          <p:cNvSpPr txBox="1">
            <a:spLocks noGrp="1"/>
          </p:cNvSpPr>
          <p:nvPr>
            <p:ph type="sldNum" sz="quarter" idx="8"/>
          </p:nvPr>
        </p:nvSpPr>
        <p:spPr/>
        <p:txBody>
          <a:bodyPr/>
          <a:lstStyle>
            <a:lvl1pPr>
              <a:defRPr/>
            </a:lvl1pPr>
          </a:lstStyle>
          <a:p>
            <a:pPr lvl="0"/>
            <a:fld id="{E0BEF702-550F-4EA2-B3DE-FD2F2D6E281C}" type="slidenum">
              <a:t>‹#›</a:t>
            </a:fld>
            <a:endParaRPr lang="en-US"/>
          </a:p>
        </p:txBody>
      </p:sp>
    </p:spTree>
    <p:extLst>
      <p:ext uri="{BB962C8B-B14F-4D97-AF65-F5344CB8AC3E}">
        <p14:creationId xmlns:p14="http://schemas.microsoft.com/office/powerpoint/2010/main" val="27978009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65EB8-F14F-B93E-3348-61C9C2EFE472}"/>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3D8E1EAF-310F-DC37-D897-46CFADDF8023}"/>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3F2AEA6-DF5C-825F-7FAC-8D6028464148}"/>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54BE1C61-A6B9-3109-5DAC-B27862BDEC4A}"/>
              </a:ext>
            </a:extLst>
          </p:cNvPr>
          <p:cNvSpPr txBox="1">
            <a:spLocks noGrp="1"/>
          </p:cNvSpPr>
          <p:nvPr>
            <p:ph type="dt" sz="half" idx="7"/>
          </p:nvPr>
        </p:nvSpPr>
        <p:spPr/>
        <p:txBody>
          <a:bodyPr/>
          <a:lstStyle>
            <a:lvl1pPr>
              <a:defRPr/>
            </a:lvl1pPr>
          </a:lstStyle>
          <a:p>
            <a:pPr lvl="0"/>
            <a:fld id="{4F5D777B-AA4F-43D5-A0A5-A3F833B40E3F}" type="datetime1">
              <a:rPr lang="en-US"/>
              <a:pPr lvl="0"/>
              <a:t>7/22/2022</a:t>
            </a:fld>
            <a:endParaRPr lang="en-US"/>
          </a:p>
        </p:txBody>
      </p:sp>
      <p:sp>
        <p:nvSpPr>
          <p:cNvPr id="6" name="Footer Placeholder 5">
            <a:extLst>
              <a:ext uri="{FF2B5EF4-FFF2-40B4-BE49-F238E27FC236}">
                <a16:creationId xmlns:a16="http://schemas.microsoft.com/office/drawing/2014/main" id="{B808A82B-9B66-B810-75E5-4911B7118814}"/>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AB83445D-962D-886B-1BC4-7A345661B92C}"/>
              </a:ext>
            </a:extLst>
          </p:cNvPr>
          <p:cNvSpPr txBox="1">
            <a:spLocks noGrp="1"/>
          </p:cNvSpPr>
          <p:nvPr>
            <p:ph type="sldNum" sz="quarter" idx="8"/>
          </p:nvPr>
        </p:nvSpPr>
        <p:spPr/>
        <p:txBody>
          <a:bodyPr/>
          <a:lstStyle>
            <a:lvl1pPr>
              <a:defRPr/>
            </a:lvl1pPr>
          </a:lstStyle>
          <a:p>
            <a:pPr lvl="0"/>
            <a:fld id="{FF85386F-BB8C-49F3-ABAC-4D48161952A1}" type="slidenum">
              <a:t>‹#›</a:t>
            </a:fld>
            <a:endParaRPr lang="en-US"/>
          </a:p>
        </p:txBody>
      </p:sp>
    </p:spTree>
    <p:extLst>
      <p:ext uri="{BB962C8B-B14F-4D97-AF65-F5344CB8AC3E}">
        <p14:creationId xmlns:p14="http://schemas.microsoft.com/office/powerpoint/2010/main" val="30050567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CF06A-7E34-06F5-0CE5-E67B70D58879}"/>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6F21B515-AAD6-C219-5528-25AF5CC387ED}"/>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6EA48075-0390-011E-B3F1-E7959A3C6498}"/>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F5410054-58FA-70A3-157A-564924ED9A2C}"/>
              </a:ext>
            </a:extLst>
          </p:cNvPr>
          <p:cNvSpPr txBox="1">
            <a:spLocks noGrp="1"/>
          </p:cNvSpPr>
          <p:nvPr>
            <p:ph type="dt" sz="half" idx="7"/>
          </p:nvPr>
        </p:nvSpPr>
        <p:spPr/>
        <p:txBody>
          <a:bodyPr/>
          <a:lstStyle>
            <a:lvl1pPr>
              <a:defRPr/>
            </a:lvl1pPr>
          </a:lstStyle>
          <a:p>
            <a:pPr lvl="0"/>
            <a:fld id="{C98E4FE4-817C-4090-B872-A5857A440523}" type="datetime1">
              <a:rPr lang="en-US"/>
              <a:pPr lvl="0"/>
              <a:t>7/22/2022</a:t>
            </a:fld>
            <a:endParaRPr lang="en-US"/>
          </a:p>
        </p:txBody>
      </p:sp>
      <p:sp>
        <p:nvSpPr>
          <p:cNvPr id="6" name="Footer Placeholder 5">
            <a:extLst>
              <a:ext uri="{FF2B5EF4-FFF2-40B4-BE49-F238E27FC236}">
                <a16:creationId xmlns:a16="http://schemas.microsoft.com/office/drawing/2014/main" id="{FA84A636-4096-8D4B-BF91-AA8567336CE8}"/>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6C67C40D-9D55-1003-6EB7-91876B3E8077}"/>
              </a:ext>
            </a:extLst>
          </p:cNvPr>
          <p:cNvSpPr txBox="1">
            <a:spLocks noGrp="1"/>
          </p:cNvSpPr>
          <p:nvPr>
            <p:ph type="sldNum" sz="quarter" idx="8"/>
          </p:nvPr>
        </p:nvSpPr>
        <p:spPr/>
        <p:txBody>
          <a:bodyPr/>
          <a:lstStyle>
            <a:lvl1pPr>
              <a:defRPr/>
            </a:lvl1pPr>
          </a:lstStyle>
          <a:p>
            <a:pPr lvl="0"/>
            <a:fld id="{7D16800F-5B22-45BF-A475-B80BF86B778A}" type="slidenum">
              <a:t>‹#›</a:t>
            </a:fld>
            <a:endParaRPr lang="en-US"/>
          </a:p>
        </p:txBody>
      </p:sp>
    </p:spTree>
    <p:extLst>
      <p:ext uri="{BB962C8B-B14F-4D97-AF65-F5344CB8AC3E}">
        <p14:creationId xmlns:p14="http://schemas.microsoft.com/office/powerpoint/2010/main" val="3619312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EA285-A41B-4CD2-AB2E-85449196601E}"/>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4C5C4E03-9301-D5FA-87FC-D34983EDD530}"/>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368C90-362C-8784-F1A2-C5880204FA37}"/>
              </a:ext>
            </a:extLst>
          </p:cNvPr>
          <p:cNvSpPr txBox="1">
            <a:spLocks noGrp="1"/>
          </p:cNvSpPr>
          <p:nvPr>
            <p:ph type="dt" sz="half" idx="7"/>
          </p:nvPr>
        </p:nvSpPr>
        <p:spPr/>
        <p:txBody>
          <a:bodyPr/>
          <a:lstStyle>
            <a:lvl1pPr>
              <a:defRPr/>
            </a:lvl1pPr>
          </a:lstStyle>
          <a:p>
            <a:pPr lvl="0"/>
            <a:fld id="{2B89B522-EF5F-4097-B091-27917866E5D2}" type="datetime1">
              <a:rPr lang="en-US"/>
              <a:pPr lvl="0"/>
              <a:t>7/22/2022</a:t>
            </a:fld>
            <a:endParaRPr lang="en-US"/>
          </a:p>
        </p:txBody>
      </p:sp>
      <p:sp>
        <p:nvSpPr>
          <p:cNvPr id="5" name="Footer Placeholder 4">
            <a:extLst>
              <a:ext uri="{FF2B5EF4-FFF2-40B4-BE49-F238E27FC236}">
                <a16:creationId xmlns:a16="http://schemas.microsoft.com/office/drawing/2014/main" id="{BA8F4CB1-5052-53D9-EB84-B3464536BC54}"/>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11B68EDF-73CE-F504-2156-3B193397DE41}"/>
              </a:ext>
            </a:extLst>
          </p:cNvPr>
          <p:cNvSpPr txBox="1">
            <a:spLocks noGrp="1"/>
          </p:cNvSpPr>
          <p:nvPr>
            <p:ph type="sldNum" sz="quarter" idx="8"/>
          </p:nvPr>
        </p:nvSpPr>
        <p:spPr/>
        <p:txBody>
          <a:bodyPr/>
          <a:lstStyle>
            <a:lvl1pPr>
              <a:defRPr/>
            </a:lvl1pPr>
          </a:lstStyle>
          <a:p>
            <a:pPr lvl="0"/>
            <a:fld id="{49D27A60-0291-444B-9805-ED912E43C212}" type="slidenum">
              <a:t>‹#›</a:t>
            </a:fld>
            <a:endParaRPr lang="en-US"/>
          </a:p>
        </p:txBody>
      </p:sp>
    </p:spTree>
    <p:extLst>
      <p:ext uri="{BB962C8B-B14F-4D97-AF65-F5344CB8AC3E}">
        <p14:creationId xmlns:p14="http://schemas.microsoft.com/office/powerpoint/2010/main" val="24092840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C661D1E-1EEB-DA24-6ED2-84972B4B12AA}"/>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AA03B8FC-5E23-8859-077F-440AF26CC26D}"/>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3CDB40-20DE-32C4-1E05-1969CD8509E7}"/>
              </a:ext>
            </a:extLst>
          </p:cNvPr>
          <p:cNvSpPr txBox="1">
            <a:spLocks noGrp="1"/>
          </p:cNvSpPr>
          <p:nvPr>
            <p:ph type="dt" sz="half" idx="7"/>
          </p:nvPr>
        </p:nvSpPr>
        <p:spPr/>
        <p:txBody>
          <a:bodyPr/>
          <a:lstStyle>
            <a:lvl1pPr>
              <a:defRPr/>
            </a:lvl1pPr>
          </a:lstStyle>
          <a:p>
            <a:pPr lvl="0"/>
            <a:fld id="{C1F7C588-2BDB-485B-B193-AA4C1B2D1130}" type="datetime1">
              <a:rPr lang="en-US"/>
              <a:pPr lvl="0"/>
              <a:t>7/22/2022</a:t>
            </a:fld>
            <a:endParaRPr lang="en-US"/>
          </a:p>
        </p:txBody>
      </p:sp>
      <p:sp>
        <p:nvSpPr>
          <p:cNvPr id="5" name="Footer Placeholder 4">
            <a:extLst>
              <a:ext uri="{FF2B5EF4-FFF2-40B4-BE49-F238E27FC236}">
                <a16:creationId xmlns:a16="http://schemas.microsoft.com/office/drawing/2014/main" id="{D5CA6977-366F-3B56-A412-C29012392C27}"/>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465D2D37-BBED-32F5-3C03-B4CA8767CFD9}"/>
              </a:ext>
            </a:extLst>
          </p:cNvPr>
          <p:cNvSpPr txBox="1">
            <a:spLocks noGrp="1"/>
          </p:cNvSpPr>
          <p:nvPr>
            <p:ph type="sldNum" sz="quarter" idx="8"/>
          </p:nvPr>
        </p:nvSpPr>
        <p:spPr/>
        <p:txBody>
          <a:bodyPr/>
          <a:lstStyle>
            <a:lvl1pPr>
              <a:defRPr/>
            </a:lvl1pPr>
          </a:lstStyle>
          <a:p>
            <a:pPr lvl="0"/>
            <a:fld id="{ADE89D0E-E741-4830-A662-2F2AF15ED9DC}" type="slidenum">
              <a:t>‹#›</a:t>
            </a:fld>
            <a:endParaRPr lang="en-US"/>
          </a:p>
        </p:txBody>
      </p:sp>
    </p:spTree>
    <p:extLst>
      <p:ext uri="{BB962C8B-B14F-4D97-AF65-F5344CB8AC3E}">
        <p14:creationId xmlns:p14="http://schemas.microsoft.com/office/powerpoint/2010/main" val="29888981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9B3608-6D34-851F-369E-544C59B4EA6C}"/>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65C9CC31-B2BA-9C61-6415-5A67D0FD0EC1}"/>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1C857A-53B6-8D62-4964-9FEDC4F90CA5}"/>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alibri"/>
              </a:defRPr>
            </a:lvl1pPr>
          </a:lstStyle>
          <a:p>
            <a:pPr lvl="0"/>
            <a:fld id="{63F81DD8-4119-4DBE-8564-C9B6E99929E4}" type="datetime1">
              <a:rPr lang="en-US"/>
              <a:pPr lvl="0"/>
              <a:t>7/22/2022</a:t>
            </a:fld>
            <a:endParaRPr lang="en-US"/>
          </a:p>
        </p:txBody>
      </p:sp>
      <p:sp>
        <p:nvSpPr>
          <p:cNvPr id="5" name="Footer Placeholder 4">
            <a:extLst>
              <a:ext uri="{FF2B5EF4-FFF2-40B4-BE49-F238E27FC236}">
                <a16:creationId xmlns:a16="http://schemas.microsoft.com/office/drawing/2014/main" id="{A9C1DB43-F76E-322C-9D0B-D776AE5C1C09}"/>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alibri"/>
              </a:defRPr>
            </a:lvl1pPr>
          </a:lstStyle>
          <a:p>
            <a:pPr lvl="0"/>
            <a:endParaRPr lang="en-US"/>
          </a:p>
        </p:txBody>
      </p:sp>
      <p:sp>
        <p:nvSpPr>
          <p:cNvPr id="6" name="Slide Number Placeholder 5">
            <a:extLst>
              <a:ext uri="{FF2B5EF4-FFF2-40B4-BE49-F238E27FC236}">
                <a16:creationId xmlns:a16="http://schemas.microsoft.com/office/drawing/2014/main" id="{98B3DCD3-4453-A90E-D688-2009E15A1D85}"/>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alibri"/>
              </a:defRPr>
            </a:lvl1pPr>
          </a:lstStyle>
          <a:p>
            <a:pPr lvl="0"/>
            <a:fld id="{1406FB96-F7E7-4B2D-A662-7A65F980D396}"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cxnSp>
        <p:nvCxnSpPr>
          <p:cNvPr id="2" name="Straight Connector 8">
            <a:extLst>
              <a:ext uri="{FF2B5EF4-FFF2-40B4-BE49-F238E27FC236}">
                <a16:creationId xmlns:a16="http://schemas.microsoft.com/office/drawing/2014/main" id="{FE104163-68B2-6985-299A-E587F18C7044}"/>
              </a:ext>
            </a:extLst>
          </p:cNvPr>
          <p:cNvCxnSpPr>
            <a:cxnSpLocks noMove="1" noResize="1"/>
          </p:cNvCxnSpPr>
          <p:nvPr/>
        </p:nvCxnSpPr>
        <p:spPr>
          <a:xfrm>
            <a:off x="990596" y="1031004"/>
            <a:ext cx="978866" cy="0"/>
          </a:xfrm>
          <a:prstGeom prst="straightConnector1">
            <a:avLst/>
          </a:prstGeom>
          <a:noFill/>
          <a:ln w="76196" cap="flat">
            <a:solidFill>
              <a:srgbClr val="DA8F82"/>
            </a:solidFill>
            <a:prstDash val="solid"/>
            <a:miter/>
          </a:ln>
        </p:spPr>
      </p:cxnSp>
      <p:sp>
        <p:nvSpPr>
          <p:cNvPr id="3" name="Rectangle 10">
            <a:extLst>
              <a:ext uri="{FF2B5EF4-FFF2-40B4-BE49-F238E27FC236}">
                <a16:creationId xmlns:a16="http://schemas.microsoft.com/office/drawing/2014/main" id="{2CDE5DC7-1B6B-FBE1-92E1-DC66AF9AE03A}"/>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randview Display"/>
            </a:endParaRPr>
          </a:p>
        </p:txBody>
      </p:sp>
      <p:pic>
        <p:nvPicPr>
          <p:cNvPr id="4" name="Picture 2">
            <a:extLst>
              <a:ext uri="{FF2B5EF4-FFF2-40B4-BE49-F238E27FC236}">
                <a16:creationId xmlns:a16="http://schemas.microsoft.com/office/drawing/2014/main" id="{D86436A6-B85F-92F2-5CF3-72E20926A254}"/>
              </a:ext>
            </a:extLst>
          </p:cNvPr>
          <p:cNvPicPr>
            <a:picLocks noChangeAspect="1"/>
          </p:cNvPicPr>
          <p:nvPr/>
        </p:nvPicPr>
        <p:blipFill>
          <a:blip r:embed="rId2"/>
          <a:srcRect t="5897" b="9834"/>
          <a:stretch>
            <a:fillRect/>
          </a:stretch>
        </p:blipFill>
        <p:spPr>
          <a:xfrm>
            <a:off x="18" y="9"/>
            <a:ext cx="12191978" cy="6857990"/>
          </a:xfrm>
          <a:prstGeom prst="rect">
            <a:avLst/>
          </a:prstGeom>
          <a:noFill/>
          <a:ln cap="flat">
            <a:noFill/>
          </a:ln>
        </p:spPr>
      </p:pic>
      <p:sp>
        <p:nvSpPr>
          <p:cNvPr id="5" name="Rectangle 12">
            <a:extLst>
              <a:ext uri="{FF2B5EF4-FFF2-40B4-BE49-F238E27FC236}">
                <a16:creationId xmlns:a16="http://schemas.microsoft.com/office/drawing/2014/main" id="{3E0CFDA5-9773-F23F-2814-3E8CCB712CAB}"/>
              </a:ext>
            </a:extLst>
          </p:cNvPr>
          <p:cNvSpPr>
            <a:spLocks noMove="1" noResize="1"/>
          </p:cNvSpPr>
          <p:nvPr/>
        </p:nvSpPr>
        <p:spPr>
          <a:xfrm>
            <a:off x="990596" y="1071439"/>
            <a:ext cx="5777023" cy="4719767"/>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randview Display"/>
            </a:endParaRPr>
          </a:p>
        </p:txBody>
      </p:sp>
      <p:sp>
        <p:nvSpPr>
          <p:cNvPr id="6" name="Title 1">
            <a:extLst>
              <a:ext uri="{FF2B5EF4-FFF2-40B4-BE49-F238E27FC236}">
                <a16:creationId xmlns:a16="http://schemas.microsoft.com/office/drawing/2014/main" id="{E77ECD71-D86F-B964-BCE3-8D8B60169A2C}"/>
              </a:ext>
            </a:extLst>
          </p:cNvPr>
          <p:cNvSpPr txBox="1">
            <a:spLocks noGrp="1"/>
          </p:cNvSpPr>
          <p:nvPr>
            <p:ph type="ctrTitle"/>
          </p:nvPr>
        </p:nvSpPr>
        <p:spPr>
          <a:xfrm>
            <a:off x="1760640" y="1584801"/>
            <a:ext cx="4235199" cy="1368545"/>
          </a:xfrm>
        </p:spPr>
        <p:txBody>
          <a:bodyPr/>
          <a:lstStyle/>
          <a:p>
            <a:pPr lvl="0"/>
            <a:r>
              <a:rPr lang="en-US" sz="4900">
                <a:latin typeface="Arial Nova" pitchFamily="34"/>
              </a:rPr>
              <a:t>BSc Health and Social Care</a:t>
            </a:r>
          </a:p>
        </p:txBody>
      </p:sp>
      <p:cxnSp>
        <p:nvCxnSpPr>
          <p:cNvPr id="7" name="Straight Connector 14">
            <a:extLst>
              <a:ext uri="{FF2B5EF4-FFF2-40B4-BE49-F238E27FC236}">
                <a16:creationId xmlns:a16="http://schemas.microsoft.com/office/drawing/2014/main" id="{53E72D17-E3A4-153A-26BA-73BFACD98878}"/>
              </a:ext>
            </a:extLst>
          </p:cNvPr>
          <p:cNvCxnSpPr>
            <a:cxnSpLocks noMove="1" noResize="1"/>
          </p:cNvCxnSpPr>
          <p:nvPr/>
        </p:nvCxnSpPr>
        <p:spPr>
          <a:xfrm flipV="1">
            <a:off x="1021375" y="1071439"/>
            <a:ext cx="0" cy="4719757"/>
          </a:xfrm>
          <a:prstGeom prst="straightConnector1">
            <a:avLst/>
          </a:prstGeom>
          <a:noFill/>
          <a:ln w="76196" cap="flat">
            <a:solidFill>
              <a:srgbClr val="DA8F82"/>
            </a:solidFill>
            <a:prstDash val="solid"/>
            <a:miter/>
          </a:ln>
        </p:spPr>
      </p:cxnSp>
      <p:sp>
        <p:nvSpPr>
          <p:cNvPr id="8" name="TextBox 3">
            <a:extLst>
              <a:ext uri="{FF2B5EF4-FFF2-40B4-BE49-F238E27FC236}">
                <a16:creationId xmlns:a16="http://schemas.microsoft.com/office/drawing/2014/main" id="{139F32B0-2EE7-6287-0C5F-B0CEA07C356D}"/>
              </a:ext>
            </a:extLst>
          </p:cNvPr>
          <p:cNvSpPr txBox="1"/>
          <p:nvPr/>
        </p:nvSpPr>
        <p:spPr>
          <a:xfrm>
            <a:off x="1760649" y="3214600"/>
            <a:ext cx="4136471" cy="2007482"/>
          </a:xfrm>
          <a:prstGeom prst="rect">
            <a:avLst/>
          </a:prstGeom>
          <a:noFill/>
          <a:ln cap="flat">
            <a:noFill/>
          </a:ln>
        </p:spPr>
        <p:txBody>
          <a:bodyPr vert="horz" wrap="square" lIns="91440" tIns="45720" rIns="91440" bIns="45720" anchor="t" anchorCtr="0" compatLnSpc="1">
            <a:normAutofit/>
          </a:bodyPr>
          <a:lstStyle/>
          <a:p>
            <a:pPr marL="0" marR="0" lvl="0" indent="0" algn="l" defTabSz="914400" rtl="0" fontAlgn="auto" hangingPunct="1">
              <a:lnSpc>
                <a:spcPct val="110000"/>
              </a:lnSpc>
              <a:spcBef>
                <a:spcPts val="0"/>
              </a:spcBef>
              <a:spcAft>
                <a:spcPts val="600"/>
              </a:spcAft>
              <a:buNone/>
              <a:tabLst/>
              <a:defRPr sz="1800" b="0" i="0" u="none" strike="noStrike" kern="0" cap="none" spc="0" baseline="0">
                <a:solidFill>
                  <a:srgbClr val="000000"/>
                </a:solidFill>
                <a:uFillTx/>
              </a:defRPr>
            </a:pPr>
            <a:r>
              <a:rPr lang="en-US" sz="1100" b="0" i="0" u="none" strike="noStrike" kern="1200" cap="none" spc="0" baseline="0">
                <a:solidFill>
                  <a:srgbClr val="000000"/>
                </a:solidFill>
                <a:uFillTx/>
                <a:latin typeface="Arial" pitchFamily="34"/>
                <a:cs typeface="Arial" pitchFamily="34"/>
              </a:rPr>
              <a:t>Name: Lerisha Ottey </a:t>
            </a:r>
          </a:p>
          <a:p>
            <a:pPr marL="0" marR="0" lvl="0" indent="0" algn="l" defTabSz="914400" rtl="0" fontAlgn="auto" hangingPunct="1">
              <a:lnSpc>
                <a:spcPct val="110000"/>
              </a:lnSpc>
              <a:spcBef>
                <a:spcPts val="0"/>
              </a:spcBef>
              <a:spcAft>
                <a:spcPts val="600"/>
              </a:spcAft>
              <a:buNone/>
              <a:tabLst/>
              <a:defRPr sz="1800" b="0" i="0" u="none" strike="noStrike" kern="0" cap="none" spc="0" baseline="0">
                <a:solidFill>
                  <a:srgbClr val="000000"/>
                </a:solidFill>
                <a:uFillTx/>
              </a:defRPr>
            </a:pPr>
            <a:r>
              <a:rPr lang="en-US" sz="1100" b="0" i="0" u="none" strike="noStrike" kern="1200" cap="none" spc="0" baseline="0">
                <a:solidFill>
                  <a:srgbClr val="000000"/>
                </a:solidFill>
                <a:uFillTx/>
                <a:latin typeface="Arial" pitchFamily="34"/>
                <a:cs typeface="Arial" pitchFamily="34"/>
              </a:rPr>
              <a:t>Student Number: 1918349</a:t>
            </a:r>
          </a:p>
          <a:p>
            <a:pPr marL="0" marR="0" lvl="0" indent="0" algn="l" defTabSz="914400" rtl="0" fontAlgn="auto" hangingPunct="1">
              <a:lnSpc>
                <a:spcPct val="110000"/>
              </a:lnSpc>
              <a:spcBef>
                <a:spcPts val="0"/>
              </a:spcBef>
              <a:spcAft>
                <a:spcPts val="600"/>
              </a:spcAft>
              <a:buNone/>
              <a:tabLst/>
              <a:defRPr sz="1800" b="0" i="0" u="none" strike="noStrike" kern="0" cap="none" spc="0" baseline="0">
                <a:solidFill>
                  <a:srgbClr val="000000"/>
                </a:solidFill>
                <a:uFillTx/>
              </a:defRPr>
            </a:pPr>
            <a:r>
              <a:rPr lang="en-US" sz="1100" b="0" i="0" u="none" strike="noStrike" kern="1200" cap="none" spc="0" baseline="0">
                <a:solidFill>
                  <a:srgbClr val="000000"/>
                </a:solidFill>
                <a:uFillTx/>
                <a:latin typeface="Arial" pitchFamily="34"/>
                <a:cs typeface="Arial" pitchFamily="34"/>
              </a:rPr>
              <a:t>Module name: Living with Care: The Older Person</a:t>
            </a:r>
          </a:p>
          <a:p>
            <a:pPr marL="0" marR="0" lvl="0" indent="0" algn="l" defTabSz="914400" rtl="0" fontAlgn="auto" hangingPunct="1">
              <a:lnSpc>
                <a:spcPct val="110000"/>
              </a:lnSpc>
              <a:spcBef>
                <a:spcPts val="0"/>
              </a:spcBef>
              <a:spcAft>
                <a:spcPts val="600"/>
              </a:spcAft>
              <a:buNone/>
              <a:tabLst/>
              <a:defRPr sz="1800" b="0" i="0" u="none" strike="noStrike" kern="0" cap="none" spc="0" baseline="0">
                <a:solidFill>
                  <a:srgbClr val="000000"/>
                </a:solidFill>
                <a:uFillTx/>
              </a:defRPr>
            </a:pPr>
            <a:r>
              <a:rPr lang="en-US" sz="1100" b="0" i="0" u="none" strike="noStrike" kern="1200" cap="none" spc="0" baseline="0">
                <a:solidFill>
                  <a:srgbClr val="000000"/>
                </a:solidFill>
                <a:uFillTx/>
                <a:latin typeface="Arial" pitchFamily="34"/>
                <a:cs typeface="Arial" pitchFamily="34"/>
              </a:rPr>
              <a:t>Module code: BMHP6009_BIRM </a:t>
            </a:r>
          </a:p>
          <a:p>
            <a:pPr marL="0" marR="0" lvl="0" indent="0" algn="l" defTabSz="914400" rtl="0" fontAlgn="auto" hangingPunct="1">
              <a:lnSpc>
                <a:spcPct val="110000"/>
              </a:lnSpc>
              <a:spcBef>
                <a:spcPts val="0"/>
              </a:spcBef>
              <a:spcAft>
                <a:spcPts val="600"/>
              </a:spcAft>
              <a:buNone/>
              <a:tabLst/>
              <a:defRPr sz="1800" b="0" i="0" u="none" strike="noStrike" kern="0" cap="none" spc="0" baseline="0">
                <a:solidFill>
                  <a:srgbClr val="000000"/>
                </a:solidFill>
                <a:uFillTx/>
              </a:defRPr>
            </a:pPr>
            <a:r>
              <a:rPr lang="en-US" sz="1100" b="0" i="0" u="none" strike="noStrike" kern="1200" cap="none" spc="0" baseline="0">
                <a:solidFill>
                  <a:srgbClr val="000000"/>
                </a:solidFill>
                <a:uFillTx/>
                <a:latin typeface="Arial" pitchFamily="34"/>
                <a:cs typeface="Arial" pitchFamily="34"/>
              </a:rPr>
              <a:t>Lecturer Name: Joanne Davies </a:t>
            </a:r>
          </a:p>
          <a:p>
            <a:pPr marL="0" marR="0" lvl="0" indent="0" algn="l" defTabSz="914400" rtl="0" fontAlgn="auto" hangingPunct="1">
              <a:lnSpc>
                <a:spcPct val="110000"/>
              </a:lnSpc>
              <a:spcBef>
                <a:spcPts val="0"/>
              </a:spcBef>
              <a:spcAft>
                <a:spcPts val="600"/>
              </a:spcAft>
              <a:buNone/>
              <a:tabLst/>
              <a:defRPr sz="1800" b="0" i="0" u="none" strike="noStrike" kern="0" cap="none" spc="0" baseline="0">
                <a:solidFill>
                  <a:srgbClr val="000000"/>
                </a:solidFill>
                <a:uFillTx/>
              </a:defRPr>
            </a:pPr>
            <a:endParaRPr lang="en-US" sz="1500" b="0" i="0" u="none" strike="noStrike" kern="1200" cap="none" spc="0" baseline="0">
              <a:solidFill>
                <a:srgbClr val="000000"/>
              </a:solidFill>
              <a:uFillTx/>
              <a:latin typeface="Grandview Display"/>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02A21-8477-339F-6C6E-51E1A1979A0E}"/>
              </a:ext>
            </a:extLst>
          </p:cNvPr>
          <p:cNvSpPr txBox="1">
            <a:spLocks noGrp="1"/>
          </p:cNvSpPr>
          <p:nvPr>
            <p:ph type="title"/>
          </p:nvPr>
        </p:nvSpPr>
        <p:spPr>
          <a:xfrm>
            <a:off x="1964268" y="0"/>
            <a:ext cx="10515600" cy="1325559"/>
          </a:xfrm>
        </p:spPr>
        <p:txBody>
          <a:bodyPr/>
          <a:lstStyle/>
          <a:p>
            <a:pPr lvl="0"/>
            <a:r>
              <a:rPr lang="en-GB">
                <a:latin typeface="Arial Nova" pitchFamily="34"/>
              </a:rPr>
              <a:t>Care plan </a:t>
            </a:r>
          </a:p>
        </p:txBody>
      </p:sp>
      <p:sp>
        <p:nvSpPr>
          <p:cNvPr id="3" name="Content Placeholder 2">
            <a:extLst>
              <a:ext uri="{FF2B5EF4-FFF2-40B4-BE49-F238E27FC236}">
                <a16:creationId xmlns:a16="http://schemas.microsoft.com/office/drawing/2014/main" id="{A5F903AC-4CB9-C770-7918-574B4B0FD13F}"/>
              </a:ext>
            </a:extLst>
          </p:cNvPr>
          <p:cNvSpPr txBox="1">
            <a:spLocks noGrp="1"/>
          </p:cNvSpPr>
          <p:nvPr>
            <p:ph idx="1"/>
          </p:nvPr>
        </p:nvSpPr>
        <p:spPr>
          <a:xfrm>
            <a:off x="211802" y="1216481"/>
            <a:ext cx="5432642" cy="2068592"/>
          </a:xfrm>
        </p:spPr>
        <p:txBody>
          <a:bodyPr/>
          <a:lstStyle/>
          <a:p>
            <a:pPr lvl="0"/>
            <a:r>
              <a:rPr lang="en-US" sz="1400">
                <a:latin typeface="Arial" pitchFamily="34"/>
                <a:cs typeface="Arial" pitchFamily="34"/>
              </a:rPr>
              <a:t>Name: Micheal Jones </a:t>
            </a:r>
          </a:p>
          <a:p>
            <a:pPr lvl="0"/>
            <a:r>
              <a:rPr lang="en-US" sz="1400">
                <a:latin typeface="Arial" pitchFamily="34"/>
                <a:cs typeface="Arial" pitchFamily="34"/>
              </a:rPr>
              <a:t> Age 75 - Male</a:t>
            </a:r>
          </a:p>
          <a:p>
            <a:pPr lvl="0"/>
            <a:r>
              <a:rPr lang="en-US" sz="1400">
                <a:latin typeface="Arial" pitchFamily="34"/>
                <a:cs typeface="Arial" pitchFamily="34"/>
              </a:rPr>
              <a:t> </a:t>
            </a:r>
            <a:r>
              <a:rPr lang="en-GB" sz="1400">
                <a:latin typeface="Arial" pitchFamily="34"/>
                <a:cs typeface="Arial" pitchFamily="34"/>
              </a:rPr>
              <a:t>Ethnicity - </a:t>
            </a:r>
            <a:r>
              <a:rPr lang="en-US" sz="1400">
                <a:latin typeface="Arial" pitchFamily="34"/>
                <a:cs typeface="Arial" pitchFamily="34"/>
              </a:rPr>
              <a:t>Black Caribbean jamaican  </a:t>
            </a:r>
          </a:p>
          <a:p>
            <a:pPr lvl="0"/>
            <a:r>
              <a:rPr lang="en-US" sz="1400">
                <a:latin typeface="Arial" pitchFamily="34"/>
                <a:cs typeface="Arial" pitchFamily="34"/>
              </a:rPr>
              <a:t>Religion - Christian </a:t>
            </a:r>
          </a:p>
          <a:p>
            <a:pPr lvl="0"/>
            <a:r>
              <a:rPr lang="en-GB" sz="1400">
                <a:latin typeface="Arial" pitchFamily="34"/>
                <a:cs typeface="Arial" pitchFamily="34"/>
              </a:rPr>
              <a:t>Next of kin - </a:t>
            </a:r>
            <a:r>
              <a:rPr lang="en-US" sz="1400">
                <a:latin typeface="Arial" pitchFamily="34"/>
                <a:cs typeface="Arial" pitchFamily="34"/>
              </a:rPr>
              <a:t>Daughter and son </a:t>
            </a:r>
          </a:p>
          <a:p>
            <a:pPr lvl="0"/>
            <a:r>
              <a:rPr lang="en-US" sz="1400">
                <a:latin typeface="Arial" pitchFamily="34"/>
                <a:cs typeface="Arial" pitchFamily="34"/>
              </a:rPr>
              <a:t>Address:  15 wordsworth street, Toxteth, Liverpool l7 1TP </a:t>
            </a:r>
          </a:p>
          <a:p>
            <a:pPr marL="0" lvl="0" indent="0">
              <a:buNone/>
            </a:pPr>
            <a:endParaRPr lang="en-US"/>
          </a:p>
          <a:p>
            <a:pPr marL="0" lvl="0" indent="0">
              <a:buNone/>
            </a:pPr>
            <a:endParaRPr lang="en-GB"/>
          </a:p>
        </p:txBody>
      </p:sp>
      <p:pic>
        <p:nvPicPr>
          <p:cNvPr id="4" name="Picture 3">
            <a:extLst>
              <a:ext uri="{FF2B5EF4-FFF2-40B4-BE49-F238E27FC236}">
                <a16:creationId xmlns:a16="http://schemas.microsoft.com/office/drawing/2014/main" id="{EAB1F720-3305-1E41-7DF0-63FA4189B8A3}"/>
              </a:ext>
            </a:extLst>
          </p:cNvPr>
          <p:cNvPicPr>
            <a:picLocks noChangeAspect="1"/>
          </p:cNvPicPr>
          <p:nvPr/>
        </p:nvPicPr>
        <p:blipFill>
          <a:blip r:embed="rId2"/>
          <a:stretch>
            <a:fillRect/>
          </a:stretch>
        </p:blipFill>
        <p:spPr>
          <a:xfrm>
            <a:off x="6547552" y="375416"/>
            <a:ext cx="5432642" cy="3620850"/>
          </a:xfrm>
          <a:prstGeom prst="rect">
            <a:avLst/>
          </a:prstGeom>
          <a:noFill/>
          <a:ln cap="flat">
            <a:noFill/>
          </a:ln>
        </p:spPr>
      </p:pic>
      <p:sp>
        <p:nvSpPr>
          <p:cNvPr id="5" name="TextBox 4">
            <a:extLst>
              <a:ext uri="{FF2B5EF4-FFF2-40B4-BE49-F238E27FC236}">
                <a16:creationId xmlns:a16="http://schemas.microsoft.com/office/drawing/2014/main" id="{82D9388A-0F7A-C2B6-7838-1B544DC7AECE}"/>
              </a:ext>
            </a:extLst>
          </p:cNvPr>
          <p:cNvSpPr txBox="1"/>
          <p:nvPr/>
        </p:nvSpPr>
        <p:spPr>
          <a:xfrm>
            <a:off x="211802" y="3429000"/>
            <a:ext cx="5884191" cy="2862318"/>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000000"/>
                </a:solidFill>
                <a:uFillTx/>
                <a:latin typeface="Arial" pitchFamily="34"/>
                <a:cs typeface="Arial" pitchFamily="34"/>
              </a:rPr>
              <a:t>Michael is a Black Caribbean male aged 75, who suffers with Type 2 diabetes. </a:t>
            </a:r>
            <a:r>
              <a:rPr lang="en-US" sz="1200" b="0" i="0" u="none" strike="noStrike" kern="0" cap="none" spc="0" baseline="0">
                <a:solidFill>
                  <a:srgbClr val="000000"/>
                </a:solidFill>
                <a:uFillTx/>
                <a:latin typeface="Arial" pitchFamily="34"/>
                <a:cs typeface="Arial" pitchFamily="34"/>
              </a:rPr>
              <a:t>H</a:t>
            </a:r>
            <a:r>
              <a:rPr lang="en-US" sz="1200" b="0" i="0" u="none" strike="noStrike" kern="1200" cap="none" spc="0" baseline="0">
                <a:solidFill>
                  <a:srgbClr val="000000"/>
                </a:solidFill>
                <a:uFillTx/>
                <a:latin typeface="Arial" pitchFamily="34"/>
                <a:cs typeface="Arial" pitchFamily="34"/>
              </a:rPr>
              <a:t>is symptoms include peeing more than usual particularly at night, feeling thirsty all the time, feeling very tired, losing weight without trying to, itching around your penis or vagina, or repeatedly getting thrush, cuts or wounds taking longer to heal blurred vision (NHS,2020). Michael needs more support to get his diet in order to have a healthier lifestyle and daily routine, being able to have more support and encouragement in being active, because Diabetes is a lifetime condition. Having a personalized care plan can help to manage the condition in a more straightforward way and less overwhelming for him, Michael needs more support in being able to monitor his diabetes. Providing different services for Michael to help support his needs and giving Michael the opportunity to have a say and being involved in what treatment is best for him. The Human </a:t>
            </a:r>
            <a:r>
              <a:rPr lang="en-US" sz="1200" b="0" i="0" u="none" strike="noStrike" kern="0" cap="none" spc="0" baseline="0">
                <a:solidFill>
                  <a:srgbClr val="000000"/>
                </a:solidFill>
                <a:uFillTx/>
                <a:latin typeface="Arial" pitchFamily="34"/>
                <a:cs typeface="Arial" pitchFamily="34"/>
              </a:rPr>
              <a:t>R</a:t>
            </a:r>
            <a:r>
              <a:rPr lang="en-US" sz="1200" b="0" i="0" u="none" strike="noStrike" kern="1200" cap="none" spc="0" baseline="0">
                <a:solidFill>
                  <a:srgbClr val="000000"/>
                </a:solidFill>
                <a:uFillTx/>
                <a:latin typeface="Arial" pitchFamily="34"/>
                <a:cs typeface="Arial" pitchFamily="34"/>
              </a:rPr>
              <a:t>ights </a:t>
            </a:r>
            <a:r>
              <a:rPr lang="en-US" sz="1200" b="0" i="0" u="none" strike="noStrike" kern="0" cap="none" spc="0" baseline="0">
                <a:solidFill>
                  <a:srgbClr val="000000"/>
                </a:solidFill>
                <a:uFillTx/>
                <a:latin typeface="Arial" pitchFamily="34"/>
                <a:cs typeface="Arial" pitchFamily="34"/>
              </a:rPr>
              <a:t>A</a:t>
            </a:r>
            <a:r>
              <a:rPr lang="en-US" sz="1200" b="0" i="0" u="none" strike="noStrike" kern="1200" cap="none" spc="0" baseline="0">
                <a:solidFill>
                  <a:srgbClr val="000000"/>
                </a:solidFill>
                <a:uFillTx/>
                <a:latin typeface="Arial" pitchFamily="34"/>
                <a:cs typeface="Arial" pitchFamily="34"/>
              </a:rPr>
              <a:t>ct (1998) </a:t>
            </a:r>
            <a:r>
              <a:rPr lang="en-US" sz="1200" b="0" i="0" u="none" strike="noStrike" kern="0" cap="none" spc="0" baseline="0">
                <a:solidFill>
                  <a:srgbClr val="000000"/>
                </a:solidFill>
                <a:uFillTx/>
                <a:latin typeface="Arial" pitchFamily="34"/>
                <a:cs typeface="Arial" pitchFamily="34"/>
              </a:rPr>
              <a:t>says it</a:t>
            </a:r>
            <a:r>
              <a:rPr lang="en-US" sz="1200" b="0" i="0" u="none" strike="noStrike" kern="1200" cap="none" spc="0" baseline="0">
                <a:solidFill>
                  <a:srgbClr val="000000"/>
                </a:solidFill>
                <a:uFillTx/>
                <a:latin typeface="Arial" pitchFamily="34"/>
                <a:cs typeface="Arial" pitchFamily="34"/>
              </a:rPr>
              <a:t> requires immediate, efficient and appropriate measures are taken to raise awareness in society to respect the rights and dignity of persons with health problems. </a:t>
            </a:r>
          </a:p>
        </p:txBody>
      </p:sp>
      <p:sp>
        <p:nvSpPr>
          <p:cNvPr id="6" name="TextBox 9">
            <a:extLst>
              <a:ext uri="{FF2B5EF4-FFF2-40B4-BE49-F238E27FC236}">
                <a16:creationId xmlns:a16="http://schemas.microsoft.com/office/drawing/2014/main" id="{C8223063-DBF5-6B15-EC87-87EA7FD8853F}"/>
              </a:ext>
            </a:extLst>
          </p:cNvPr>
          <p:cNvSpPr txBox="1"/>
          <p:nvPr/>
        </p:nvSpPr>
        <p:spPr>
          <a:xfrm>
            <a:off x="6698400" y="4008830"/>
            <a:ext cx="4905161" cy="1354217"/>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000000"/>
                </a:solidFill>
                <a:uFillTx/>
                <a:latin typeface="Arial" pitchFamily="34"/>
                <a:cs typeface="Arial" pitchFamily="34"/>
              </a:rPr>
              <a:t>Medication</a:t>
            </a:r>
            <a:r>
              <a:rPr lang="en-US" sz="1600" b="0" i="0" u="none" strike="noStrike" kern="1200" cap="none" spc="0" baseline="0">
                <a:solidFill>
                  <a:srgbClr val="000000"/>
                </a:solidFill>
                <a:uFillTx/>
                <a:latin typeface="Calibri"/>
              </a:rPr>
              <a:t> </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100" b="0" i="0" u="none" strike="noStrike" kern="1200" cap="none" spc="0" baseline="0">
              <a:solidFill>
                <a:srgbClr val="000000"/>
              </a:solidFill>
              <a:uFillTx/>
              <a:latin typeface="Calibri"/>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00" b="0" i="0" u="none" strike="noStrike" kern="1200" cap="none" spc="0" baseline="0">
                <a:solidFill>
                  <a:srgbClr val="000000"/>
                </a:solidFill>
                <a:uFillTx/>
                <a:latin typeface="Arial" pitchFamily="34"/>
                <a:cs typeface="Arial" pitchFamily="34"/>
              </a:rPr>
              <a:t>Micheal takes Metformin medication to support his type 2 diabetes, this helps keep his blood glucose levels at healthy place, medication is taken with or after meals. Metformin comes with side effects such as being sick and diarrhoea, Micheal would need a medication review because these feelings have been happening to him.  </a:t>
            </a:r>
          </a:p>
        </p:txBody>
      </p:sp>
      <p:sp>
        <p:nvSpPr>
          <p:cNvPr id="7" name="TextBox 11">
            <a:extLst>
              <a:ext uri="{FF2B5EF4-FFF2-40B4-BE49-F238E27FC236}">
                <a16:creationId xmlns:a16="http://schemas.microsoft.com/office/drawing/2014/main" id="{CF6337B9-BED8-C0F4-789A-381EB681B5AE}"/>
              </a:ext>
            </a:extLst>
          </p:cNvPr>
          <p:cNvSpPr txBox="1"/>
          <p:nvPr/>
        </p:nvSpPr>
        <p:spPr>
          <a:xfrm>
            <a:off x="6698400" y="5478709"/>
            <a:ext cx="4905161" cy="1162366"/>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00000"/>
              </a:lnSpc>
              <a:spcBef>
                <a:spcPts val="1000"/>
              </a:spcBef>
              <a:spcAft>
                <a:spcPts val="0"/>
              </a:spcAft>
              <a:buNone/>
              <a:tabLst/>
              <a:defRPr sz="1800" b="0" i="0" u="none" strike="noStrike" kern="0" cap="none" spc="0" baseline="0">
                <a:solidFill>
                  <a:srgbClr val="000000"/>
                </a:solidFill>
                <a:uFillTx/>
              </a:defRPr>
            </a:pPr>
            <a:r>
              <a:rPr lang="en-GB" sz="1600" b="1" i="0" u="none" strike="noStrike" kern="1200" cap="none" spc="0" baseline="0">
                <a:solidFill>
                  <a:srgbClr val="000000"/>
                </a:solidFill>
                <a:uFillTx/>
                <a:latin typeface="Arial" pitchFamily="34"/>
                <a:cs typeface="Arial" pitchFamily="34"/>
              </a:rPr>
              <a:t>Environment: </a:t>
            </a:r>
            <a:r>
              <a:rPr lang="en-GB" sz="1100" b="0" i="0" u="none" strike="noStrike" kern="1200" cap="none" spc="0" baseline="0">
                <a:solidFill>
                  <a:srgbClr val="000000"/>
                </a:solidFill>
                <a:uFillTx/>
                <a:latin typeface="Arial" pitchFamily="34"/>
                <a:cs typeface="Arial" pitchFamily="34"/>
              </a:rPr>
              <a:t>Stable living but needs more support within care home. </a:t>
            </a:r>
          </a:p>
          <a:p>
            <a:pPr marL="0" marR="0" lvl="0" indent="0" algn="just" defTabSz="914400" rtl="0" fontAlgn="auto" hangingPunct="1">
              <a:lnSpc>
                <a:spcPct val="90000"/>
              </a:lnSpc>
              <a:spcBef>
                <a:spcPts val="1000"/>
              </a:spcBef>
              <a:spcAft>
                <a:spcPts val="0"/>
              </a:spcAft>
              <a:buNone/>
              <a:tabLst/>
              <a:defRPr sz="1800" b="0" i="0" u="none" strike="noStrike" kern="0" cap="none" spc="0" baseline="0">
                <a:solidFill>
                  <a:srgbClr val="000000"/>
                </a:solidFill>
                <a:uFillTx/>
              </a:defRPr>
            </a:pPr>
            <a:r>
              <a:rPr lang="en-GB" sz="1600" b="1" i="0" u="none" strike="noStrike" kern="1200" cap="none" spc="0" baseline="0">
                <a:solidFill>
                  <a:srgbClr val="000000"/>
                </a:solidFill>
                <a:uFillTx/>
                <a:latin typeface="Arial" pitchFamily="34"/>
                <a:cs typeface="Arial" pitchFamily="34"/>
              </a:rPr>
              <a:t>Michael's mobility: </a:t>
            </a:r>
            <a:r>
              <a:rPr lang="en-US" sz="1100" b="0" i="0" u="none" strike="noStrike" kern="1200" cap="none" spc="0" baseline="0">
                <a:solidFill>
                  <a:srgbClr val="000000"/>
                </a:solidFill>
                <a:uFillTx/>
                <a:latin typeface="Arial" pitchFamily="34"/>
                <a:cs typeface="Arial" pitchFamily="34"/>
              </a:rPr>
              <a:t>He uses a walking stick to assist his diabetic foot disease cited by Public Health England, (2018). This is a potential complication of his diabetic condition as it was not monitored properly</a:t>
            </a:r>
            <a:endParaRPr lang="en-US" sz="1100" b="1" i="0" u="none" strike="noStrike" kern="1200" cap="none" spc="0" baseline="0">
              <a:solidFill>
                <a:srgbClr val="000000"/>
              </a:solidFill>
              <a:uFillTx/>
              <a:latin typeface="Arial" pitchFamily="34"/>
              <a:cs typeface="Arial" pitchFamily="34"/>
            </a:endParaRPr>
          </a:p>
        </p:txBody>
      </p:sp>
      <p:sp>
        <p:nvSpPr>
          <p:cNvPr id="8" name="TextBox 13">
            <a:extLst>
              <a:ext uri="{FF2B5EF4-FFF2-40B4-BE49-F238E27FC236}">
                <a16:creationId xmlns:a16="http://schemas.microsoft.com/office/drawing/2014/main" id="{FD1A30AC-AE95-11DC-7147-AE522E1DA64D}"/>
              </a:ext>
            </a:extLst>
          </p:cNvPr>
          <p:cNvSpPr txBox="1"/>
          <p:nvPr/>
        </p:nvSpPr>
        <p:spPr>
          <a:xfrm>
            <a:off x="225774" y="3259003"/>
            <a:ext cx="6096003" cy="31393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90000"/>
              </a:lnSpc>
              <a:spcBef>
                <a:spcPts val="1000"/>
              </a:spcBef>
              <a:spcAft>
                <a:spcPts val="0"/>
              </a:spcAft>
              <a:buNone/>
              <a:tabLst/>
              <a:defRPr sz="1800" b="0" i="0" u="none" strike="noStrike" kern="0" cap="none" spc="0" baseline="0">
                <a:solidFill>
                  <a:srgbClr val="000000"/>
                </a:solidFill>
                <a:uFillTx/>
              </a:defRPr>
            </a:pPr>
            <a:r>
              <a:rPr lang="en-GB" sz="1600" b="1" i="0" u="none" strike="noStrike" kern="1200" cap="none" spc="0" baseline="0">
                <a:solidFill>
                  <a:srgbClr val="000000"/>
                </a:solidFill>
                <a:uFillTx/>
                <a:latin typeface="Arial" pitchFamily="34"/>
                <a:cs typeface="Arial" pitchFamily="34"/>
              </a:rPr>
              <a:t>Health of the patient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16780FE1-BA13-6673-2EE0-F39226CCA2A5}"/>
              </a:ext>
            </a:extLst>
          </p:cNvPr>
          <p:cNvSpPr txBox="1">
            <a:spLocks noGrp="1"/>
          </p:cNvSpPr>
          <p:nvPr>
            <p:ph idx="1"/>
          </p:nvPr>
        </p:nvSpPr>
        <p:spPr>
          <a:xfrm>
            <a:off x="406395" y="874239"/>
            <a:ext cx="5260625" cy="5683956"/>
          </a:xfrm>
        </p:spPr>
        <p:txBody>
          <a:bodyPr/>
          <a:lstStyle/>
          <a:p>
            <a:pPr lvl="0" algn="just">
              <a:lnSpc>
                <a:spcPct val="80000"/>
              </a:lnSpc>
            </a:pPr>
            <a:r>
              <a:rPr lang="en-US" sz="1100">
                <a:latin typeface="Arial" pitchFamily="34"/>
                <a:cs typeface="Arial" pitchFamily="34"/>
              </a:rPr>
              <a:t>According to Diabetes UK, (2010) they created a guideline of practice for residents with diabetes in care homes as part of a set of national requirements to enhance care for people with diabetes living in care homes. In addition to having these guidelines and programs in place Michael will be able to seek the help he needs within the care home, providing him support to control his type 2 diabetes and to give him the best possible care, allowing Michael to gain some independence.</a:t>
            </a:r>
          </a:p>
          <a:p>
            <a:pPr lvl="0" algn="just">
              <a:lnSpc>
                <a:spcPct val="80000"/>
              </a:lnSpc>
            </a:pPr>
            <a:r>
              <a:rPr lang="en-US" sz="1100">
                <a:latin typeface="Arial" pitchFamily="34"/>
                <a:cs typeface="Arial" pitchFamily="34"/>
              </a:rPr>
              <a:t>The Health and Social Care Act (2008) created the Care Quality Commission to monitor all the health and adults social care services. The Care Quality Commission sets out or power and duties and represents the development and integration of Health and Social Care within an Act of parliament, containing powers of enforcement was not held by previous organisations. Care Quality Commission provides equality care for patients like Michael to ensure he is supported in every way possible. </a:t>
            </a:r>
          </a:p>
          <a:p>
            <a:pPr lvl="0" algn="just">
              <a:lnSpc>
                <a:spcPct val="80000"/>
              </a:lnSpc>
            </a:pPr>
            <a:r>
              <a:rPr lang="en-US" sz="1100">
                <a:latin typeface="Arial" pitchFamily="34"/>
                <a:cs typeface="Arial" pitchFamily="34"/>
              </a:rPr>
              <a:t>The Health and Social Care Act (2008) incorporates Regulation Activities legislation in (2014) using a Person -centered care model. Assisting the persons to make their own decision making in their treatment which helps support advocacy and opportunities to manage their own care where possible. In the formation of Michaels care plan these points need to be considered. </a:t>
            </a:r>
          </a:p>
          <a:p>
            <a:pPr lvl="0" algn="just">
              <a:lnSpc>
                <a:spcPct val="80000"/>
              </a:lnSpc>
            </a:pPr>
            <a:r>
              <a:rPr lang="en-US" sz="1100">
                <a:latin typeface="Arial" pitchFamily="34"/>
                <a:cs typeface="Arial" pitchFamily="34"/>
              </a:rPr>
              <a:t>Part of Micheals care plan should include ongoing nutritional advice from a registered dietitian and to have structured education about his diagnosis and follow-ups. This should then involve Person-centred approach and style that works for Micheal. According to Dyson et al., 2011) a focus should be on energy intake rather than the source of energy for optimal glycaemic control in diet. </a:t>
            </a:r>
          </a:p>
          <a:p>
            <a:pPr lvl="0" algn="just">
              <a:lnSpc>
                <a:spcPct val="80000"/>
              </a:lnSpc>
            </a:pPr>
            <a:r>
              <a:rPr lang="en-US" sz="1100">
                <a:latin typeface="Arial" pitchFamily="34"/>
                <a:cs typeface="Arial" pitchFamily="34"/>
              </a:rPr>
              <a:t>The International Diabetes Federation, (2019) acts for interests of the growing group of people with diabetes and individuals at risk. . Creating a care plan for Micheal to help support his type 2 diabetes these are the groups Micheal will need to help manage and control to gain more knowledge on how to navigate his type 2 diabetes with support from family and Carers. According to International Diabetes Federation, (2019a) if there is neither an effective educational programme nor proper and fitting footwear, diabetes can have a significant negative impact on the economy, society, and public health, particularly in low-income regions. </a:t>
            </a:r>
          </a:p>
          <a:p>
            <a:pPr lvl="0">
              <a:lnSpc>
                <a:spcPct val="80000"/>
              </a:lnSpc>
            </a:pPr>
            <a:endParaRPr lang="en-GB" sz="1100"/>
          </a:p>
        </p:txBody>
      </p:sp>
      <p:sp>
        <p:nvSpPr>
          <p:cNvPr id="3" name="TextBox 5">
            <a:extLst>
              <a:ext uri="{FF2B5EF4-FFF2-40B4-BE49-F238E27FC236}">
                <a16:creationId xmlns:a16="http://schemas.microsoft.com/office/drawing/2014/main" id="{E8841C6A-246A-A05C-6F2E-867E8CEC0444}"/>
              </a:ext>
            </a:extLst>
          </p:cNvPr>
          <p:cNvSpPr txBox="1"/>
          <p:nvPr/>
        </p:nvSpPr>
        <p:spPr>
          <a:xfrm>
            <a:off x="6005687" y="744824"/>
            <a:ext cx="5384801" cy="6463308"/>
          </a:xfrm>
          <a:prstGeom prst="rect">
            <a:avLst/>
          </a:prstGeom>
          <a:noFill/>
          <a:ln cap="flat">
            <a:noFill/>
          </a:ln>
        </p:spPr>
        <p:txBody>
          <a:bodyPr vert="horz" wrap="square" lIns="91440" tIns="45720" rIns="91440" bIns="45720" anchor="t" anchorCtr="0" compatLnSpc="1">
            <a:spAutoFit/>
          </a:bodyPr>
          <a:lstStyle/>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100" b="0" i="0" u="none" strike="noStrike" kern="1200" cap="none" spc="0" baseline="0">
                <a:solidFill>
                  <a:srgbClr val="000000"/>
                </a:solidFill>
                <a:uFillTx/>
                <a:latin typeface="Arial" pitchFamily="34"/>
                <a:cs typeface="Arial" pitchFamily="34"/>
              </a:rPr>
              <a:t>Health (2001) stated that the ‘National Service Framework for Older People’ provide principles for health and social care. It sets out to help older people to continue to stay as healthy, active and independent as possible, for long as possible. NSF Guarantees that older people are treated with respect, prevent unnecessary hospital admission, and encourage early discharge to reduce long term illness by providing specialist care, support healthy lifestyle and independence for those in older age. With the ‘National </a:t>
            </a:r>
            <a:r>
              <a:rPr lang="en-US" sz="1100" b="0" i="0" u="none" strike="noStrike" kern="0" cap="none" spc="0" baseline="0">
                <a:solidFill>
                  <a:srgbClr val="000000"/>
                </a:solidFill>
                <a:uFillTx/>
                <a:latin typeface="Arial" pitchFamily="34"/>
                <a:cs typeface="Arial" pitchFamily="34"/>
              </a:rPr>
              <a:t>S</a:t>
            </a:r>
            <a:r>
              <a:rPr lang="en-US" sz="1100" b="0" i="0" u="none" strike="noStrike" kern="1200" cap="none" spc="0" baseline="0">
                <a:solidFill>
                  <a:srgbClr val="000000"/>
                </a:solidFill>
                <a:uFillTx/>
                <a:latin typeface="Arial" pitchFamily="34"/>
                <a:cs typeface="Arial" pitchFamily="34"/>
              </a:rPr>
              <a:t>ervice </a:t>
            </a:r>
            <a:r>
              <a:rPr lang="en-US" sz="1100" b="0" i="0" u="none" strike="noStrike" kern="0" cap="none" spc="0" baseline="0">
                <a:solidFill>
                  <a:srgbClr val="000000"/>
                </a:solidFill>
                <a:uFillTx/>
                <a:latin typeface="Arial" pitchFamily="34"/>
                <a:cs typeface="Arial" pitchFamily="34"/>
              </a:rPr>
              <a:t>F</a:t>
            </a:r>
            <a:r>
              <a:rPr lang="en-US" sz="1100" b="0" i="0" u="none" strike="noStrike" kern="1200" cap="none" spc="0" baseline="0">
                <a:solidFill>
                  <a:srgbClr val="000000"/>
                </a:solidFill>
                <a:uFillTx/>
                <a:latin typeface="Arial" pitchFamily="34"/>
                <a:cs typeface="Arial" pitchFamily="34"/>
              </a:rPr>
              <a:t>ramework’ for older people in place, Michael and family can try to find the support he needs and to feel safe and protected within the care home. </a:t>
            </a: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100" b="0" i="0" u="none" strike="noStrike" kern="1200" cap="none" spc="0" baseline="0">
              <a:solidFill>
                <a:srgbClr val="000000"/>
              </a:solidFill>
              <a:uFillTx/>
              <a:latin typeface="Arial" pitchFamily="34"/>
              <a:cs typeface="Arial" pitchFamily="34"/>
            </a:endParaRP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100" b="0" i="0" u="none" strike="noStrike" kern="1200" cap="none" spc="0" baseline="0">
                <a:solidFill>
                  <a:srgbClr val="000000"/>
                </a:solidFill>
                <a:uFillTx/>
                <a:latin typeface="Arial" pitchFamily="34"/>
                <a:cs typeface="Arial" pitchFamily="34"/>
              </a:rPr>
              <a:t>Department of Health, (2001) states that The Care Standards Act (2000) sets in place a strong, independent regulatory system for care principally outside the NHS through the establishment of the National Care Standards commission. A national charter called Better Care, Higher Standards is a national charter which sets out standards of services agreed locally across the NHS, social care, and housing. Local charters are currently in use. The Care Standards Act (2000) can provides safeguard and procedures for vulnerable older people, with this Act in place Michael can feel safe and get the good quality care he needs.</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00" b="0" i="0" u="none" strike="noStrike" kern="1200" cap="none" spc="0" baseline="0">
                <a:solidFill>
                  <a:srgbClr val="000000"/>
                </a:solidFill>
                <a:uFillTx/>
                <a:latin typeface="Arial" pitchFamily="34"/>
                <a:cs typeface="Arial" pitchFamily="34"/>
              </a:rPr>
              <a:t> </a:t>
            </a: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100" b="0" i="0" u="none" strike="noStrike" kern="1200" cap="none" spc="0" baseline="0">
                <a:solidFill>
                  <a:srgbClr val="000000"/>
                </a:solidFill>
                <a:uFillTx/>
                <a:latin typeface="Arial" pitchFamily="34"/>
                <a:cs typeface="Arial" pitchFamily="34"/>
              </a:rPr>
              <a:t>Diabetes has grown into a more common condition world-wide. It can affect people of all ages in every population. Socially disadvantaged groups in upscale societies and people from black and minority ethnic communities (especially those of South Asian, African and African-Caribbean descent) are particularly vulnerable. With Micheal being Black Caribbean, this could be a major affect on him not getting the care he requires. </a:t>
            </a: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100" b="0" i="0" u="none" strike="noStrike" kern="1200" cap="none" spc="0" baseline="0">
              <a:solidFill>
                <a:srgbClr val="000000"/>
              </a:solidFill>
              <a:uFillTx/>
              <a:latin typeface="Arial" pitchFamily="34"/>
              <a:cs typeface="Arial" pitchFamily="34"/>
            </a:endParaRP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100" b="0" i="0" u="none" strike="noStrike" kern="1200" cap="none" spc="0" baseline="0">
                <a:solidFill>
                  <a:srgbClr val="000000"/>
                </a:solidFill>
                <a:uFillTx/>
                <a:latin typeface="Arial" pitchFamily="34"/>
                <a:cs typeface="Arial" pitchFamily="34"/>
              </a:rPr>
              <a:t>Department of Health, (2001) “One in five persons over the age of 85 in the UK have diabetes, which is a sharp increase from the one in 20 people over the age of 65 in the UK. When diabetes is detected later in life, symptoms may be mistakenly attributed to ageing. When compared to younger persons, older people may face prejudice in the level of active management offered. The National Service Framework for Older People's Standard 1 lays out a plan to end any such discrimination”, because Michael is known to have diagnosis of diabetes, we need to ensure his symptoms arent assumed to be because of his age they need to be considered separately.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 </a:t>
            </a:r>
          </a:p>
        </p:txBody>
      </p:sp>
      <p:sp>
        <p:nvSpPr>
          <p:cNvPr id="4" name="TextBox 3">
            <a:extLst>
              <a:ext uri="{FF2B5EF4-FFF2-40B4-BE49-F238E27FC236}">
                <a16:creationId xmlns:a16="http://schemas.microsoft.com/office/drawing/2014/main" id="{CEF3CFE4-5BD2-408E-8E69-2602CA74D9D7}"/>
              </a:ext>
            </a:extLst>
          </p:cNvPr>
          <p:cNvSpPr txBox="1"/>
          <p:nvPr/>
        </p:nvSpPr>
        <p:spPr>
          <a:xfrm>
            <a:off x="4459108" y="295113"/>
            <a:ext cx="5091287" cy="4001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cs typeface="Arial" pitchFamily="34"/>
              </a:rPr>
              <a:t>Legislations and Policies</a:t>
            </a:r>
            <a:endParaRPr lang="en-GB" sz="2000" b="0" i="0" u="none" strike="noStrike" kern="1200" cap="none" spc="0" baseline="0">
              <a:solidFill>
                <a:srgbClr val="000000"/>
              </a:solidFill>
              <a:uFillTx/>
              <a:latin typeface="Arial" pitchFamily="34"/>
              <a:cs typeface="Arial" pitchFamily="34"/>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extBox 4">
            <a:extLst>
              <a:ext uri="{FF2B5EF4-FFF2-40B4-BE49-F238E27FC236}">
                <a16:creationId xmlns:a16="http://schemas.microsoft.com/office/drawing/2014/main" id="{66CA52C6-07B8-295B-C77E-760C7DCAF575}"/>
              </a:ext>
            </a:extLst>
          </p:cNvPr>
          <p:cNvSpPr txBox="1"/>
          <p:nvPr/>
        </p:nvSpPr>
        <p:spPr>
          <a:xfrm>
            <a:off x="575733" y="962561"/>
            <a:ext cx="4605869" cy="6255556"/>
          </a:xfrm>
          <a:prstGeom prst="rect">
            <a:avLst/>
          </a:prstGeom>
          <a:noFill/>
          <a:ln cap="flat">
            <a:noFill/>
          </a:ln>
        </p:spPr>
        <p:txBody>
          <a:bodyPr vert="horz" wrap="square" lIns="91440" tIns="45720" rIns="91440" bIns="45720" anchor="t" anchorCtr="0" compatLnSpc="1">
            <a:spAutoFit/>
          </a:bodyPr>
          <a:lstStyle/>
          <a:p>
            <a:pPr marL="171450" marR="0" lvl="0" indent="-1714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050" b="0" i="0" u="none" strike="noStrike" kern="1200" cap="none" spc="0" baseline="0">
                <a:solidFill>
                  <a:srgbClr val="000000"/>
                </a:solidFill>
                <a:uFillTx/>
                <a:latin typeface="Arial" pitchFamily="34"/>
                <a:cs typeface="Arial" pitchFamily="34"/>
              </a:rPr>
              <a:t>Continuity theory according to Kowalczyk, (2019) distinguishes between an individual's internal and external structures. Internal structure refers to personality traits, beliefs, and ideas. External structure consists of relationships and social roles. The main criticism of continuity theory is that it does not apply to older adults with chronic illness, such as Micheal, who has diabetes. For this reason, it is also called the continuity theory of normal aging.</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050" b="0" i="0" u="none" strike="noStrike" kern="1200" cap="none" spc="0" baseline="0">
              <a:solidFill>
                <a:srgbClr val="000000"/>
              </a:solidFill>
              <a:uFillTx/>
              <a:latin typeface="Arial" pitchFamily="34"/>
              <a:cs typeface="Arial" pitchFamily="34"/>
            </a:endParaRPr>
          </a:p>
          <a:p>
            <a:pPr marL="171450" marR="0" lvl="0" indent="-1714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050" b="0" i="0" u="none" strike="noStrike" kern="1200" cap="none" spc="0" baseline="0">
                <a:solidFill>
                  <a:srgbClr val="000000"/>
                </a:solidFill>
                <a:uFillTx/>
                <a:latin typeface="Arial" pitchFamily="34"/>
                <a:cs typeface="Arial" pitchFamily="34"/>
              </a:rPr>
              <a:t>According to (Diggs, 2019) the activity theory of aging (also referred to as the implicit theory of aging, normal theory of aging, and lay theory of aging), says there is a positive relationship between a person's level of activity and life satisfaction, which in turn increases how positively a person views himself or herself (self‐concept) and improves adjustment in later life.  Although these two theories are not mutually exclusive, activity theory is often contrasted with disengagement theory. Proposed by Cummings and Henry in 1961, disengagement theory describes social disengagement as an adaptive response to aging in which elderly persons relinquish roles while maintaining a sense of self‐worth. With these theories in mind its important to consider the impact of Micheals condition and to empower him with positive experiences to the adjustment in his life.</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050" b="0" i="0" u="none" strike="noStrike" kern="1200" cap="none" spc="0" baseline="0">
              <a:solidFill>
                <a:srgbClr val="000000"/>
              </a:solidFill>
              <a:uFillTx/>
              <a:latin typeface="Arial" pitchFamily="34"/>
              <a:cs typeface="Arial" pitchFamily="34"/>
            </a:endParaRPr>
          </a:p>
          <a:p>
            <a:pPr marL="171450" marR="0" lvl="0" indent="-1714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050" b="0" i="0" u="none" strike="noStrike" kern="1200" cap="none" spc="0" baseline="0">
                <a:solidFill>
                  <a:srgbClr val="000000"/>
                </a:solidFill>
                <a:uFillTx/>
                <a:latin typeface="Arial" pitchFamily="34"/>
                <a:cs typeface="Arial" pitchFamily="34"/>
              </a:rPr>
              <a:t> Advocacy for inclusion is to provide equality and social justice throughout to empower disadvantaged groups. This includes those living with diabetes as their physical health as an effect on their lives. Advocacy activities include awareness-raising, lobbying, public relations and influencing specific legislation. Advocacy is key to challenge barriers to inclusion and improve policy, attitudes towards disabilities and environmental factors that may have an influence on their support, to ensure their needs are considered fully and empowered to enable participation in society equally. This is supported by the United Nations Convention on Rights of Persons with Disabilities, Article 8 (2014).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05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05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100" b="0" i="0" u="none" strike="noStrike" kern="1200" cap="none" spc="0" baseline="0">
              <a:solidFill>
                <a:srgbClr val="000000"/>
              </a:solidFill>
              <a:uFillTx/>
              <a:latin typeface="Arial" pitchFamily="34"/>
              <a:cs typeface="Arial" pitchFamily="34"/>
            </a:endParaRPr>
          </a:p>
          <a:p>
            <a:pPr marL="171450" marR="0" lvl="0" indent="-1714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100" b="0" i="0" u="none" strike="noStrike" kern="1200" cap="none" spc="0" baseline="0">
              <a:solidFill>
                <a:srgbClr val="000000"/>
              </a:solidFill>
              <a:uFillTx/>
              <a:latin typeface="Arial" pitchFamily="34"/>
              <a:cs typeface="Arial" pitchFamily="34"/>
            </a:endParaRPr>
          </a:p>
          <a:p>
            <a:pPr marL="171450" marR="0" lvl="0" indent="-1714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100" b="0" i="0" u="none" strike="noStrike" kern="1200" cap="none" spc="0" baseline="0">
              <a:solidFill>
                <a:srgbClr val="000000"/>
              </a:solidFill>
              <a:uFillTx/>
              <a:latin typeface="Arial" pitchFamily="34"/>
              <a:cs typeface="Arial" pitchFamily="34"/>
            </a:endParaRPr>
          </a:p>
        </p:txBody>
      </p:sp>
      <p:sp>
        <p:nvSpPr>
          <p:cNvPr id="3" name="TextBox 3">
            <a:extLst>
              <a:ext uri="{FF2B5EF4-FFF2-40B4-BE49-F238E27FC236}">
                <a16:creationId xmlns:a16="http://schemas.microsoft.com/office/drawing/2014/main" id="{DEE5C28D-1666-23E4-65D0-FA2FD0FD3D45}"/>
              </a:ext>
            </a:extLst>
          </p:cNvPr>
          <p:cNvSpPr txBox="1"/>
          <p:nvPr/>
        </p:nvSpPr>
        <p:spPr>
          <a:xfrm>
            <a:off x="7890933" y="290056"/>
            <a:ext cx="4752621" cy="4001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Recommendations</a:t>
            </a:r>
            <a:r>
              <a:rPr lang="en-GB" sz="1800" b="0" i="0" u="none" strike="noStrike" kern="1200" cap="none" spc="0" baseline="0">
                <a:solidFill>
                  <a:srgbClr val="000000"/>
                </a:solidFill>
                <a:uFillTx/>
                <a:latin typeface="Calibri"/>
              </a:rPr>
              <a:t> </a:t>
            </a:r>
          </a:p>
        </p:txBody>
      </p:sp>
      <p:sp>
        <p:nvSpPr>
          <p:cNvPr id="4" name="TextBox 4">
            <a:extLst>
              <a:ext uri="{FF2B5EF4-FFF2-40B4-BE49-F238E27FC236}">
                <a16:creationId xmlns:a16="http://schemas.microsoft.com/office/drawing/2014/main" id="{065548DC-C3EC-E072-DBDB-F402E8A192EE}"/>
              </a:ext>
            </a:extLst>
          </p:cNvPr>
          <p:cNvSpPr txBox="1"/>
          <p:nvPr/>
        </p:nvSpPr>
        <p:spPr>
          <a:xfrm>
            <a:off x="6694313" y="962561"/>
            <a:ext cx="4605869" cy="4324261"/>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00" b="0" i="0" u="none" strike="noStrike" kern="1200" cap="none" spc="0" baseline="0">
                <a:solidFill>
                  <a:srgbClr val="000000"/>
                </a:solidFill>
                <a:uFillTx/>
                <a:latin typeface="Arial" pitchFamily="34"/>
                <a:cs typeface="Arial" pitchFamily="34"/>
              </a:rPr>
              <a:t>According to Barry, (2007) risk assessment tools in the field to not typically see the differences between different types of illnesses and levels of risk, therefore medication and monitoring are often the main way of managing risk. Risk assessment in social work setting should integrate the views of those whose needs are being met by these assessments. Providing a risk assessment for Michael to ensure he’s safe and his needs are being met.</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100" b="0" i="0" u="none" strike="noStrike" kern="1200" cap="none" spc="0" baseline="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00" b="0" i="0" u="none" strike="noStrike" kern="1200" cap="none" spc="0" baseline="0">
                <a:solidFill>
                  <a:srgbClr val="000000"/>
                </a:solidFill>
                <a:uFillTx/>
                <a:latin typeface="Arial" pitchFamily="34"/>
                <a:cs typeface="Arial" pitchFamily="34"/>
              </a:rPr>
              <a:t>When creating Michael’s care plan, Michael needs support in managing and to control his type 2 diabetes. Having many policies and legislation in place such as, Health and social care Act (2008), National Service Framework for Diabetes, Quality Outcomes Frameworks, groups such as Diabetes UK raising awareness of the needs of those living with diabetes. These need to keep in mind when creating Michael’s care plan. Elements of his care plan will need to involve monitoring his diabetic foot disease. Michael requires assistance with is mobility because he walks with a walking stick, he would need regular check-ins with trained healthcare providers for his diabetes to keep on top of its maintenance. The care home would need to provide Michael with a dietician to meet his nutrition requirements. Arrangements should made for Michael to have his regular eye check-ups as they can be affected by his health condition, keeping him active where possible to maintain his mental and physical health. The care home will need to ensure that Micheals is being involved in planning his care plan encouraging him to gain more independence this allows Micheal to advocate for himself. </a:t>
            </a:r>
          </a:p>
        </p:txBody>
      </p:sp>
      <p:sp>
        <p:nvSpPr>
          <p:cNvPr id="5" name="TextBox 6">
            <a:extLst>
              <a:ext uri="{FF2B5EF4-FFF2-40B4-BE49-F238E27FC236}">
                <a16:creationId xmlns:a16="http://schemas.microsoft.com/office/drawing/2014/main" id="{3F0A557B-F7BF-1BB2-8D48-54C7220C3F18}"/>
              </a:ext>
            </a:extLst>
          </p:cNvPr>
          <p:cNvSpPr txBox="1"/>
          <p:nvPr/>
        </p:nvSpPr>
        <p:spPr>
          <a:xfrm>
            <a:off x="1394176" y="290056"/>
            <a:ext cx="6152439" cy="4001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cs typeface="Arial" pitchFamily="34"/>
              </a:rPr>
              <a:t>Theories and Advocacy</a:t>
            </a:r>
            <a:endParaRPr lang="en-GB" sz="2000" b="0" i="0" u="none" strike="noStrike" kern="1200" cap="none" spc="0" baseline="0">
              <a:solidFill>
                <a:srgbClr val="000000"/>
              </a:solidFill>
              <a:uFillTx/>
              <a:latin typeface="Arial" pitchFamily="34"/>
              <a:cs typeface="Arial" pitchFamily="34"/>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AEE63-9E5D-B1A0-6C3B-D44DBD2EF65F}"/>
              </a:ext>
            </a:extLst>
          </p:cNvPr>
          <p:cNvSpPr txBox="1">
            <a:spLocks noGrp="1"/>
          </p:cNvSpPr>
          <p:nvPr>
            <p:ph type="title"/>
          </p:nvPr>
        </p:nvSpPr>
        <p:spPr/>
        <p:txBody>
          <a:bodyPr/>
          <a:lstStyle/>
          <a:p>
            <a:pPr lvl="0"/>
            <a:r>
              <a:rPr lang="en-US"/>
              <a:t>References </a:t>
            </a:r>
            <a:endParaRPr lang="en-GB"/>
          </a:p>
        </p:txBody>
      </p:sp>
      <p:sp>
        <p:nvSpPr>
          <p:cNvPr id="3" name="Content Placeholder 2">
            <a:extLst>
              <a:ext uri="{FF2B5EF4-FFF2-40B4-BE49-F238E27FC236}">
                <a16:creationId xmlns:a16="http://schemas.microsoft.com/office/drawing/2014/main" id="{BEBA750F-FA2E-6189-112C-82EAF502B62B}"/>
              </a:ext>
            </a:extLst>
          </p:cNvPr>
          <p:cNvSpPr txBox="1">
            <a:spLocks noGrp="1"/>
          </p:cNvSpPr>
          <p:nvPr>
            <p:ph idx="1"/>
          </p:nvPr>
        </p:nvSpPr>
        <p:spPr>
          <a:xfrm>
            <a:off x="801508" y="2028815"/>
            <a:ext cx="10363196" cy="4428420"/>
          </a:xfrm>
        </p:spPr>
        <p:txBody>
          <a:bodyPr/>
          <a:lstStyle/>
          <a:p>
            <a:pPr lvl="0">
              <a:lnSpc>
                <a:spcPct val="70000"/>
              </a:lnSpc>
            </a:pPr>
            <a:r>
              <a:rPr lang="en-US" sz="1100"/>
              <a:t>Barry, M., 2007. Effective Approaches to Risk Assessment in Social Work: An International Literature Review Final Report. [online] D1wqtxts1xzle7.cloudfront.net. Available at: &lt;https://d1wqtxts1xzle7.cloudfront.net/67131958/0052192-with-cover-page-v2.pdf?Expires=1658416060&amp;Signature=fsDD0Hkd1iU5aY2c5RA7GXNKdngKvzcklQcVyKbqkndUTy20Xm-tyaCEkzYuaJ-hSyH-xQAdO9jZy0FPNMszhXCiX8P6Hz2pc9XD3yEiRz7KXbtNkQJXHuV9ywQgV4c-6xd67~ZMfoe1AkB-L6JGZlQCxEkQajm6F0uWvtwVS-rbpODzfb2EZDkwem3W0oUKHhpPYTW4xMIkig0EANFW1xxH8YCySK0V7nnG5upU8L15G8FOhgQaUR3UOtUBwiyQT9qwU-DqF6khZd5J7ax8MiVmzvh2IBw8ttYlGaPQL-eo~jhrxWzeffn2oyiRFdlbEkGw53ID7mRhCa22BaJc-Q__&amp;Key-Pair-Id=APKAJLOHF5GGSLRBV4ZA&gt; (Accessed 21 July 2022).</a:t>
            </a:r>
          </a:p>
          <a:p>
            <a:pPr lvl="0">
              <a:lnSpc>
                <a:spcPct val="70000"/>
              </a:lnSpc>
            </a:pPr>
            <a:r>
              <a:rPr lang="en-US" sz="1100"/>
              <a:t>Department of Health (2001). Modern Standards and Service Models National Service Framework for Older People National Service Framework for Older People Contents. [online] Available at: https://assets.publishing.service.gov.uk/government/uploads/system/uploads/attachment_data/file/198033/National_Service_Framework_for_Older_People.pdf (Accessed 18 Jul. 2022).</a:t>
            </a:r>
          </a:p>
          <a:p>
            <a:pPr lvl="0">
              <a:lnSpc>
                <a:spcPct val="70000"/>
              </a:lnSpc>
            </a:pPr>
            <a:r>
              <a:rPr lang="en-US" sz="1100"/>
              <a:t>Department Of Health (2001). Modern Standards and Service Models National Service Framework for Diabetes: Standards National Service Framework for Diabetes Contents. [online] Available at: https://assets.publishing.service.gov.uk/government/uploads/system/uploads/attachment_data/file/198836/National_Service_Framework_for_Diabetes.pdf. </a:t>
            </a:r>
          </a:p>
          <a:p>
            <a:pPr lvl="0">
              <a:lnSpc>
                <a:spcPct val="70000"/>
              </a:lnSpc>
            </a:pPr>
            <a:r>
              <a:rPr lang="en-US" sz="1100"/>
              <a:t>Diabetes in care homes Awareness, screening, training iii. (2010). [online] Available at: https://www.diabetes.org.uk/resources-s3/2017-09/Care_homes_report2010_0.pdf?_ (Accessed 15 Jul. 2022).</a:t>
            </a:r>
          </a:p>
          <a:p>
            <a:pPr lvl="0">
              <a:lnSpc>
                <a:spcPct val="70000"/>
              </a:lnSpc>
            </a:pPr>
            <a:r>
              <a:rPr lang="en-US" sz="1100"/>
              <a:t>Diggs, J. (2019). Activity Theory of Aging. Encyclopedia of Aging and Public Health, [online] pp.79–81. doi:10.1007/978-0-387-33754-8_9. </a:t>
            </a:r>
          </a:p>
          <a:p>
            <a:pPr lvl="0">
              <a:lnSpc>
                <a:spcPct val="70000"/>
              </a:lnSpc>
            </a:pPr>
            <a:r>
              <a:rPr lang="en-US" sz="1100"/>
              <a:t>Dyson, P.A., Kelly, T., Deakin, T., Duncan, A., Frost, G., Harrison, Z., Khatri, D., Kunka, D., McArdle, P., Mellor, D., Oliver, L. and Worth, J. (2011). Diabetes UK evidence-based nutrition guidelines for the prevention and management of diabetes. Diabetic Medicine, [online] 28(11), pp.1282–1288. doi:10.1111/j.1464-5491.2011.03371.x. </a:t>
            </a:r>
          </a:p>
          <a:p>
            <a:pPr lvl="0">
              <a:lnSpc>
                <a:spcPct val="70000"/>
              </a:lnSpc>
            </a:pPr>
            <a:r>
              <a:rPr lang="en-US" sz="1100"/>
              <a:t> Equality and Human Rights Commission (2018). The Human Rights Act | Equality and Human Rights Commission. [online] www.equalityhumanrights.com. Available at: https://www.equalityhumanrights.com/en/human-rights/human-rights-act#:~:text=The%20Human%20Rights%20Act%201998%20sets%20out%20the%20fundamental%20rights.</a:t>
            </a:r>
          </a:p>
          <a:p>
            <a:pPr lvl="0">
              <a:lnSpc>
                <a:spcPct val="70000"/>
              </a:lnSpc>
            </a:pPr>
            <a:r>
              <a:rPr lang="en-US" sz="1100"/>
              <a:t>Good clinical practice guidelines for care home residents with diabetes A revision document prepared by a Task and Finish Group of Diabetes UK. (2010). [online] Available at: https://www.diabetes.org.uk/resources-s3/2017-09/Care-homes-0110_0.pdf?_ (Accessed 15 Jul. 2022).</a:t>
            </a:r>
          </a:p>
          <a:p>
            <a:pPr lvl="0">
              <a:lnSpc>
                <a:spcPct val="70000"/>
              </a:lnSpc>
            </a:pPr>
            <a:r>
              <a:rPr lang="en-US" sz="1100"/>
              <a:t>Health (2001). National service framework: older people. [online] GOV.UK. Available at: https://www.gov.uk/government/publications/quality-standards-for-care-services-for-older-people. </a:t>
            </a:r>
          </a:p>
          <a:p>
            <a:pPr marL="0" lvl="0" indent="0">
              <a:lnSpc>
                <a:spcPct val="70000"/>
              </a:lnSpc>
              <a:buNone/>
            </a:pPr>
            <a:endParaRPr lang="en-US" sz="1100"/>
          </a:p>
          <a:p>
            <a:pPr lvl="0">
              <a:lnSpc>
                <a:spcPct val="70000"/>
              </a:lnSpc>
            </a:pPr>
            <a:endParaRPr lang="en-US" sz="1200"/>
          </a:p>
          <a:p>
            <a:pPr lvl="0">
              <a:lnSpc>
                <a:spcPct val="70000"/>
              </a:lnSpc>
            </a:pPr>
            <a:endParaRPr lang="en-GB" sz="12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43725-5544-CC29-DA2F-1E5AFBAD5A18}"/>
              </a:ext>
            </a:extLst>
          </p:cNvPr>
          <p:cNvSpPr txBox="1">
            <a:spLocks noGrp="1"/>
          </p:cNvSpPr>
          <p:nvPr>
            <p:ph type="title"/>
          </p:nvPr>
        </p:nvSpPr>
        <p:spPr/>
        <p:txBody>
          <a:bodyPr/>
          <a:lstStyle/>
          <a:p>
            <a:pPr lvl="0"/>
            <a:r>
              <a:rPr lang="en-GB"/>
              <a:t>References </a:t>
            </a:r>
          </a:p>
        </p:txBody>
      </p:sp>
      <p:sp>
        <p:nvSpPr>
          <p:cNvPr id="3" name="Content Placeholder 2">
            <a:extLst>
              <a:ext uri="{FF2B5EF4-FFF2-40B4-BE49-F238E27FC236}">
                <a16:creationId xmlns:a16="http://schemas.microsoft.com/office/drawing/2014/main" id="{5484B496-A9BE-6D94-CBAA-2B729C99C0E3}"/>
              </a:ext>
            </a:extLst>
          </p:cNvPr>
          <p:cNvSpPr txBox="1">
            <a:spLocks noGrp="1"/>
          </p:cNvSpPr>
          <p:nvPr>
            <p:ph idx="1"/>
          </p:nvPr>
        </p:nvSpPr>
        <p:spPr/>
        <p:txBody>
          <a:bodyPr/>
          <a:lstStyle/>
          <a:p>
            <a:pPr lvl="0">
              <a:lnSpc>
                <a:spcPct val="70000"/>
              </a:lnSpc>
            </a:pPr>
            <a:r>
              <a:rPr lang="en-US" sz="1100"/>
              <a:t>https://www.facebook.com/verywell (2018). Why Do Our Bodies Age and How Does It Affect Health? [online] Verywell Health. Available at: https://www.verywellhealth.com/why-we-age-theories-and-effects-of-aging-2223922 (Accessed 17 Jul. 2022).</a:t>
            </a:r>
          </a:p>
          <a:p>
            <a:pPr lvl="0">
              <a:lnSpc>
                <a:spcPct val="70000"/>
              </a:lnSpc>
            </a:pPr>
            <a:r>
              <a:rPr lang="en-US" sz="1100"/>
              <a:t>Idf.org. (2019). International Diabetes Federation - Home. [online] Available at: https://www.idf.org/ (Accessed 17 Jul. 20222).</a:t>
            </a:r>
          </a:p>
          <a:p>
            <a:pPr lvl="0">
              <a:lnSpc>
                <a:spcPct val="70000"/>
              </a:lnSpc>
            </a:pPr>
            <a:r>
              <a:rPr lang="en-US" sz="1100"/>
              <a:t>Idf.org. (2019a). International Diabetes Federation - Diabetic Foot. [online] Available at: https://idf.org/our-activities/care-prevention/diabetic-foot.html (Accessed 17 Jul. 2022). </a:t>
            </a:r>
          </a:p>
          <a:p>
            <a:pPr lvl="0">
              <a:lnSpc>
                <a:spcPct val="70000"/>
              </a:lnSpc>
            </a:pPr>
            <a:r>
              <a:rPr lang="en-US" sz="1100"/>
              <a:t>Kowalczyk, D. (2019). Psychosocial Theories of Aging: Activity Theory, Continuity Theory &amp; Disengagement Theory - Video &amp; Lesson Transcript | Study.com. [online] Study.com. Available at: https://study.com/academy/lesson/psychosocial-theories-of-aging-activity-theory-continuity-theory-disengagement-theory.html (Accessed 18 Jul. 2022).</a:t>
            </a:r>
          </a:p>
          <a:p>
            <a:pPr lvl="0">
              <a:lnSpc>
                <a:spcPct val="70000"/>
              </a:lnSpc>
            </a:pPr>
            <a:r>
              <a:rPr lang="en-US" sz="1100"/>
              <a:t>Legislation.gov.uk. (2014). The Health and Social Care Act 2008 (Regulated Activities) Regulations 2014. [online] Available at: https://www.legislation.gov.uk/uksi/2014/2936/regulation/9 (Accessed 17 Jul. 2022) .</a:t>
            </a:r>
          </a:p>
          <a:p>
            <a:pPr lvl="0">
              <a:lnSpc>
                <a:spcPct val="70000"/>
              </a:lnSpc>
            </a:pPr>
            <a:r>
              <a:rPr lang="en-US" sz="1100"/>
              <a:t>NHS (2020). Symptoms - type 2 diabetes. [online] NHS. Available at: https://www.nhs.uk/conditions/type-2-diabetes/symptoms/.</a:t>
            </a:r>
          </a:p>
          <a:p>
            <a:pPr lvl="0">
              <a:lnSpc>
                <a:spcPct val="70000"/>
              </a:lnSpc>
            </a:pPr>
            <a:r>
              <a:rPr lang="en-US" sz="1100"/>
              <a:t>Public Health England (2018). Health matters: preventing Type 2 Diabetes. [online] GOV.UK. Available at: https://www.gov.uk/government/publications/health-matters-preventing-type-2-diabetes/health-matters-preventing-type-2-diabetes</a:t>
            </a:r>
          </a:p>
          <a:p>
            <a:pPr lvl="0">
              <a:lnSpc>
                <a:spcPct val="70000"/>
              </a:lnSpc>
            </a:pPr>
            <a:r>
              <a:rPr lang="en-US" sz="1100"/>
              <a:t>publications.parliament.uk. (2021). Health and Care Bill (15th  September  2021). [online] Available at: https://publications.parliament.uk/pa/cm5802/cmpublic/HealthCare/memo/HCB20.htm (Accessed 15 Jul. 2022).</a:t>
            </a:r>
          </a:p>
          <a:p>
            <a:pPr lvl="0">
              <a:lnSpc>
                <a:spcPct val="70000"/>
              </a:lnSpc>
            </a:pPr>
            <a:r>
              <a:rPr lang="en-US" sz="1100"/>
              <a:t>Source. (2014). Article 8. [online] Available at: https://asksource.info/topics/crpd-articles/article-8.(  (Accessed 18 jun. 2022).</a:t>
            </a:r>
          </a:p>
          <a:p>
            <a:pPr lvl="0">
              <a:lnSpc>
                <a:spcPct val="70000"/>
              </a:lnSpc>
            </a:pPr>
            <a:r>
              <a:rPr lang="en-US" sz="1100"/>
              <a:t>www.cqc.org.uk. (2022). Legislation - Care Quality Commission. [online] Available at: https://www.cqc.org.uk/guidance-providers/regulations-enforcement/legislation (Accessed 17 Jul. 2022).</a:t>
            </a:r>
          </a:p>
          <a:p>
            <a:pPr lvl="0">
              <a:lnSpc>
                <a:spcPct val="70000"/>
              </a:lnSpc>
            </a:pPr>
            <a:r>
              <a:rPr lang="en-US" sz="1100"/>
              <a:t>www.nice.org.uk. (n.d.). Recommendations | Type 2 diabetes in adults: management | Guidance | NICE. [online] Available at: https://www.nice.org.uk/guidance/ng28/chapter/Recommendations#blood-glucosemanagement-2 (Accessed 15 Jul. 2022).  </a:t>
            </a:r>
          </a:p>
          <a:p>
            <a:pPr lvl="0">
              <a:lnSpc>
                <a:spcPct val="70000"/>
              </a:lnSpc>
            </a:pPr>
            <a:endParaRPr lang="en-US" sz="1100"/>
          </a:p>
          <a:p>
            <a:pPr lvl="0">
              <a:lnSpc>
                <a:spcPct val="70000"/>
              </a:lnSpc>
            </a:pPr>
            <a:endParaRPr lang="en-US" sz="1100"/>
          </a:p>
          <a:p>
            <a:pPr marL="0" lvl="0" indent="0">
              <a:lnSpc>
                <a:spcPct val="70000"/>
              </a:lnSpc>
              <a:buNone/>
            </a:pPr>
            <a:endParaRPr lang="en-US" sz="110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2928</Words>
  <Application>Microsoft Office PowerPoint</Application>
  <PresentationFormat>Widescreen</PresentationFormat>
  <Paragraphs>72</Paragraphs>
  <Slides>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Arial</vt:lpstr>
      <vt:lpstr>Arial Nova</vt:lpstr>
      <vt:lpstr>Calibri</vt:lpstr>
      <vt:lpstr>Calibri Light</vt:lpstr>
      <vt:lpstr>Grandview Display</vt:lpstr>
      <vt:lpstr>Office Theme</vt:lpstr>
      <vt:lpstr>BSc Health and Social Care</vt:lpstr>
      <vt:lpstr>Care plan </vt:lpstr>
      <vt:lpstr>PowerPoint Presentation</vt:lpstr>
      <vt:lpstr>PowerPoint Presentation</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Health and Social Care</dc:title>
  <dc:creator>Lerisha Ottey (1918349)</dc:creator>
  <cp:lastModifiedBy>Emily Lau</cp:lastModifiedBy>
  <cp:revision>31</cp:revision>
  <dcterms:created xsi:type="dcterms:W3CDTF">2022-06-18T16:58:32Z</dcterms:created>
  <dcterms:modified xsi:type="dcterms:W3CDTF">2022-07-22T11:28:53Z</dcterms:modified>
</cp:coreProperties>
</file>