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rels" ContentType="application/vnd.openxmlformats-package.relationships+xml"/>
  <Default Extension="sldx" ContentType="application/vnd.openxmlformats-officedocument.presentationml.slide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0"/>
  </p:notesMasterIdLst>
  <p:sldIdLst>
    <p:sldId id="256" r:id="rId2"/>
    <p:sldId id="257" r:id="rId3"/>
    <p:sldId id="258" r:id="rId4"/>
    <p:sldId id="259" r:id="rId5"/>
    <p:sldId id="270" r:id="rId6"/>
    <p:sldId id="261" r:id="rId7"/>
    <p:sldId id="262" r:id="rId8"/>
    <p:sldId id="263" r:id="rId9"/>
    <p:sldId id="264" r:id="rId10"/>
    <p:sldId id="369" r:id="rId11"/>
    <p:sldId id="265" r:id="rId12"/>
    <p:sldId id="370" r:id="rId13"/>
    <p:sldId id="362" r:id="rId14"/>
    <p:sldId id="363" r:id="rId15"/>
    <p:sldId id="365" r:id="rId16"/>
    <p:sldId id="366" r:id="rId17"/>
    <p:sldId id="364" r:id="rId18"/>
    <p:sldId id="269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D08CFE"/>
    <a:srgbClr val="BF62FE"/>
    <a:srgbClr val="D784F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A308B07-F9B2-419D-B6BA-A1E2903301B9}" v="25" dt="2025-10-09T15:37:50.64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002" autoAdjust="0"/>
    <p:restoredTop sz="62207" autoAdjust="0"/>
  </p:normalViewPr>
  <p:slideViewPr>
    <p:cSldViewPr snapToGrid="0">
      <p:cViewPr varScale="1">
        <p:scale>
          <a:sx n="40" d="100"/>
          <a:sy n="40" d="100"/>
        </p:scale>
        <p:origin x="1072" y="48"/>
      </p:cViewPr>
      <p:guideLst/>
    </p:cSldViewPr>
  </p:slideViewPr>
  <p:notesTextViewPr>
    <p:cViewPr>
      <p:scale>
        <a:sx n="150" d="100"/>
        <a:sy n="15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7CFD975-E584-403D-BC38-B4112FE8E86B}" type="datetimeFigureOut">
              <a:rPr lang="en-GB" smtClean="0"/>
              <a:t>08/10/2025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75D5751-51D7-4788-B1DC-282A5C1F85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385245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75D5751-51D7-4788-B1DC-282A5C1F85C4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543885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75D5751-51D7-4788-B1DC-282A5C1F85C4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572474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75D5751-51D7-4788-B1DC-282A5C1F85C4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769718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75D5751-51D7-4788-B1DC-282A5C1F85C4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976896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75D5751-51D7-4788-B1DC-282A5C1F85C4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477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75D5751-51D7-4788-B1DC-282A5C1F85C4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271510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75D5751-51D7-4788-B1DC-282A5C1F85C4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472682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75D5751-51D7-4788-B1DC-282A5C1F85C4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351764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75D5751-51D7-4788-B1DC-282A5C1F85C4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290763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F2AAA4C-6B0F-4705-91E1-67293B75CE2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B561FB5-9798-9285-5972-4357358724B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6F50578-56BC-568D-5642-E2CDFE6D72D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66EF78A-59A4-3596-9C84-AC31464F8BA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75D5751-51D7-4788-B1DC-282A5C1F85C4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249828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61AABA4-375A-A3B3-0534-27C386EF8AB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469493C-CC00-90A6-D512-BCA35F31C1DE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2B94E6B-7126-0EEC-0F55-01EBDE1124F9}"/>
              </a:ext>
            </a:extLst>
          </p:cNvPr>
          <p:cNvSpPr txBox="1"/>
          <p:nvPr/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0C049DCF-B836-4F04-B29C-B55A340E0896}" type="slidenum">
              <a:t>13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BC1A6BC-74F3-8856-527C-08F02C3801D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7F476FE-0F6B-D5EE-C180-CEE60830483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6C28C6A-AD68-5254-A835-D527C0A6A97D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F4497FC-7119-9828-71EA-9EC7CB377DAE}"/>
              </a:ext>
            </a:extLst>
          </p:cNvPr>
          <p:cNvSpPr txBox="1"/>
          <p:nvPr/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0C049DCF-B836-4F04-B29C-B55A340E0896}" type="slidenum">
              <a:t>14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36978069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3E43911-0A3B-4920-8100-FD6FDF88094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61752D5-E87E-F382-46E0-14556FE2E19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1884E8A-3B48-5E13-45E2-A3590D7CDD31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7D59019-E27C-55A1-9D5B-28446CDAD3E6}"/>
              </a:ext>
            </a:extLst>
          </p:cNvPr>
          <p:cNvSpPr txBox="1"/>
          <p:nvPr/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0C049DCF-B836-4F04-B29C-B55A340E0896}" type="slidenum">
              <a:t>15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24990123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B7A2608-871E-F6C2-712C-D3B33B42E08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5D1C9A3-48D8-81D0-3175-B76B70D8FB7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B079E77-9B72-55DD-FB23-BC1EF63B9E6E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5DB0F8F-6C4F-D211-23D5-104C72654B6D}"/>
              </a:ext>
            </a:extLst>
          </p:cNvPr>
          <p:cNvSpPr txBox="1"/>
          <p:nvPr/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0C049DCF-B836-4F04-B29C-B55A340E0896}" type="slidenum">
              <a:t>16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652144710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B485D14-949B-BC87-2DF5-B50F207706C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6B2C4AB-22FC-11C8-ADDD-0B9D4C27F7F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3858614-9EFA-889C-7695-203DC4D265EA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3022E7B-B2B4-5DE2-9108-D401EA2A9BFD}"/>
              </a:ext>
            </a:extLst>
          </p:cNvPr>
          <p:cNvSpPr txBox="1"/>
          <p:nvPr/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0C049DCF-B836-4F04-B29C-B55A340E0896}" type="slidenum">
              <a:t>17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61076855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2E3E80-7ADB-EE3C-61DE-C007ED44C7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329EF0E-05C6-8FE7-0EF1-9D33BEE64B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4CAC90-C4FE-4742-A3ED-701960D1CB01}" type="datetimeFigureOut">
              <a:rPr lang="en-GB" smtClean="0"/>
              <a:t>08/10/2025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BF6F398-406F-9A54-3642-87BCB6C546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1BD9792-7E79-2915-3ECD-1DA5409CEF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57E6C0-C932-4DAC-BFD0-A59E086EA5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83595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1_Custom Layout">
    <p:bg>
      <p:bgPr>
        <a:gradFill>
          <a:gsLst>
            <a:gs pos="0">
              <a:srgbClr val="316CFC"/>
            </a:gs>
            <a:gs pos="100000">
              <a:srgbClr val="0343DF"/>
            </a:gs>
          </a:gsLst>
          <a:lin ang="78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4">
            <a:extLst>
              <a:ext uri="{FF2B5EF4-FFF2-40B4-BE49-F238E27FC236}">
                <a16:creationId xmlns:a16="http://schemas.microsoft.com/office/drawing/2014/main" id="{1CA1201B-1A2A-5150-DD8A-E538C0762B01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18000"/>
          </a:blip>
          <a:srcRect/>
          <a:stretch>
            <a:fillRect/>
          </a:stretch>
        </p:blipFill>
        <p:spPr>
          <a:xfrm>
            <a:off x="0" y="11091"/>
            <a:ext cx="12191996" cy="6858000"/>
          </a:xfrm>
          <a:prstGeom prst="rect">
            <a:avLst/>
          </a:prstGeom>
          <a:noFill/>
          <a:ln cap="flat">
            <a:noFill/>
          </a:ln>
          <a:effectLst>
            <a:outerShdw dist="50804" algn="tl">
              <a:srgbClr val="000000"/>
            </a:outerShdw>
          </a:effectLst>
        </p:spPr>
      </p:pic>
      <p:sp>
        <p:nvSpPr>
          <p:cNvPr id="3" name="Rectangle 35">
            <a:extLst>
              <a:ext uri="{FF2B5EF4-FFF2-40B4-BE49-F238E27FC236}">
                <a16:creationId xmlns:a16="http://schemas.microsoft.com/office/drawing/2014/main" id="{033D7599-0E49-4C14-0963-D234DBD406E1}"/>
              </a:ext>
            </a:extLst>
          </p:cNvPr>
          <p:cNvSpPr/>
          <p:nvPr/>
        </p:nvSpPr>
        <p:spPr>
          <a:xfrm>
            <a:off x="322115" y="365119"/>
            <a:ext cx="11547765" cy="6237286"/>
          </a:xfrm>
          <a:prstGeom prst="rect">
            <a:avLst/>
          </a:prstGeom>
          <a:solidFill>
            <a:srgbClr val="000000">
              <a:alpha val="70000"/>
            </a:srgbClr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Arial Nova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560D8301-CCF9-497A-5CEA-0EABF2C6DCCE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193" y="365129"/>
            <a:ext cx="10515600" cy="1325559"/>
          </a:xfrm>
        </p:spPr>
        <p:txBody>
          <a:bodyPr anchorCtr="1"/>
          <a:lstStyle>
            <a:lvl1pPr algn="ctr">
              <a:defRPr/>
            </a:lvl1pPr>
          </a:lstStyle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5" name="Text Placeholder 5">
            <a:extLst>
              <a:ext uri="{FF2B5EF4-FFF2-40B4-BE49-F238E27FC236}">
                <a16:creationId xmlns:a16="http://schemas.microsoft.com/office/drawing/2014/main" id="{5455B7C8-10C8-B0EA-D2B9-8409BD84ECDB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709525" y="2220318"/>
            <a:ext cx="8845832" cy="929030"/>
          </a:xfrm>
        </p:spPr>
        <p:txBody>
          <a:bodyPr anchorCtr="1"/>
          <a:lstStyle>
            <a:lvl1pPr algn="ctr">
              <a:lnSpc>
                <a:spcPct val="140000"/>
              </a:lnSpc>
              <a:defRPr sz="1600">
                <a:solidFill>
                  <a:srgbClr val="FFFFFF"/>
                </a:solidFill>
                <a:latin typeface="Arial Nova"/>
                <a:cs typeface="Arial" pitchFamily="34"/>
              </a:defRPr>
            </a:lvl1pPr>
          </a:lstStyle>
          <a:p>
            <a:pPr lvl="0"/>
            <a:r>
              <a:rPr lang="en-GB"/>
              <a:t>Click to edit master text style</a:t>
            </a:r>
          </a:p>
        </p:txBody>
      </p:sp>
      <p:cxnSp>
        <p:nvCxnSpPr>
          <p:cNvPr id="6" name="Straight Connector 11">
            <a:extLst>
              <a:ext uri="{FF2B5EF4-FFF2-40B4-BE49-F238E27FC236}">
                <a16:creationId xmlns:a16="http://schemas.microsoft.com/office/drawing/2014/main" id="{3F19DC0D-084D-53C0-3546-E0B28B018554}"/>
              </a:ext>
            </a:extLst>
          </p:cNvPr>
          <p:cNvCxnSpPr/>
          <p:nvPr/>
        </p:nvCxnSpPr>
        <p:spPr>
          <a:xfrm>
            <a:off x="4451207" y="3330985"/>
            <a:ext cx="0" cy="1774796"/>
          </a:xfrm>
          <a:prstGeom prst="straightConnector1">
            <a:avLst/>
          </a:prstGeom>
          <a:noFill/>
          <a:ln w="25402" cap="flat">
            <a:solidFill>
              <a:srgbClr val="022D94"/>
            </a:solidFill>
            <a:prstDash val="solid"/>
            <a:miter/>
          </a:ln>
        </p:spPr>
      </p:cxnSp>
      <p:cxnSp>
        <p:nvCxnSpPr>
          <p:cNvPr id="7" name="Straight Connector 12">
            <a:extLst>
              <a:ext uri="{FF2B5EF4-FFF2-40B4-BE49-F238E27FC236}">
                <a16:creationId xmlns:a16="http://schemas.microsoft.com/office/drawing/2014/main" id="{0CBD9453-7493-E503-3BB0-EAC82E2934F6}"/>
              </a:ext>
            </a:extLst>
          </p:cNvPr>
          <p:cNvCxnSpPr/>
          <p:nvPr/>
        </p:nvCxnSpPr>
        <p:spPr>
          <a:xfrm>
            <a:off x="7756105" y="3330985"/>
            <a:ext cx="0" cy="1774796"/>
          </a:xfrm>
          <a:prstGeom prst="straightConnector1">
            <a:avLst/>
          </a:prstGeom>
          <a:noFill/>
          <a:ln w="25402" cap="flat">
            <a:solidFill>
              <a:srgbClr val="022D94"/>
            </a:solidFill>
            <a:prstDash val="solid"/>
            <a:miter/>
          </a:ln>
        </p:spPr>
      </p:cxnSp>
      <p:sp>
        <p:nvSpPr>
          <p:cNvPr id="8" name="Text Placeholder 3">
            <a:extLst>
              <a:ext uri="{FF2B5EF4-FFF2-40B4-BE49-F238E27FC236}">
                <a16:creationId xmlns:a16="http://schemas.microsoft.com/office/drawing/2014/main" id="{4E0D0FE9-D2C5-AC18-EF18-C04E860F95A0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557433" y="3360804"/>
            <a:ext cx="2522390" cy="1721358"/>
          </a:xfrm>
        </p:spPr>
        <p:txBody>
          <a:bodyPr anchor="ctr" anchorCtr="1"/>
          <a:lstStyle>
            <a:lvl1pPr algn="ctr">
              <a:defRPr sz="20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Text Placeholder 3">
            <a:extLst>
              <a:ext uri="{FF2B5EF4-FFF2-40B4-BE49-F238E27FC236}">
                <a16:creationId xmlns:a16="http://schemas.microsoft.com/office/drawing/2014/main" id="{3866449A-DD51-4A62-E89E-9465D6C600A8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4800600" y="3358079"/>
            <a:ext cx="2587139" cy="1721358"/>
          </a:xfrm>
        </p:spPr>
        <p:txBody>
          <a:bodyPr anchor="ctr" anchorCtr="1"/>
          <a:lstStyle>
            <a:lvl1pPr algn="ctr">
              <a:defRPr sz="20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>
            <a:extLst>
              <a:ext uri="{FF2B5EF4-FFF2-40B4-BE49-F238E27FC236}">
                <a16:creationId xmlns:a16="http://schemas.microsoft.com/office/drawing/2014/main" id="{921C0241-DF52-03AE-F7F1-34EF37B42372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8125376" y="3360804"/>
            <a:ext cx="2587139" cy="1721358"/>
          </a:xfrm>
        </p:spPr>
        <p:txBody>
          <a:bodyPr anchor="ctr" anchorCtr="1"/>
          <a:lstStyle>
            <a:lvl1pPr algn="ctr">
              <a:defRPr sz="20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ACC87522-D80A-7449-01D0-22F3EBB3584C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336407" y="6237286"/>
            <a:ext cx="4114800" cy="365129"/>
          </a:xfrm>
        </p:spPr>
        <p:txBody>
          <a:bodyPr anchorCtr="0"/>
          <a:lstStyle>
            <a:lvl1pPr algn="l">
              <a:defRPr/>
            </a:lvl1pPr>
          </a:lstStyle>
          <a:p>
            <a:pPr lvl="0"/>
            <a:r>
              <a:rPr lang="en-GB"/>
              <a:t>Scientific findings</a:t>
            </a:r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DD422028-207C-9CD0-DC14-FBD68A012883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9140973" y="6226195"/>
            <a:ext cx="274320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78078FBC-F20A-4AF8-BE22-F6DF5B43FA7E}" type="slidenum">
              <a:t>‹#›</a:t>
            </a:fld>
            <a:endParaRPr lang="en-GB"/>
          </a:p>
        </p:txBody>
      </p:sp>
      <p:sp>
        <p:nvSpPr>
          <p:cNvPr id="13" name="Graphic 12">
            <a:extLst>
              <a:ext uri="{FF2B5EF4-FFF2-40B4-BE49-F238E27FC236}">
                <a16:creationId xmlns:a16="http://schemas.microsoft.com/office/drawing/2014/main" id="{BF0E181A-FC5F-5C4D-B729-A9B1B3F1EE31}"/>
              </a:ext>
            </a:extLst>
          </p:cNvPr>
          <p:cNvSpPr/>
          <p:nvPr/>
        </p:nvSpPr>
        <p:spPr>
          <a:xfrm>
            <a:off x="873270" y="3931197"/>
            <a:ext cx="45720" cy="37783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91138"/>
              <a:gd name="f7" fmla="val 45569"/>
              <a:gd name="f8" fmla="val 70736"/>
              <a:gd name="f9" fmla="val 20402"/>
              <a:gd name="f10" fmla="+- 0 0 -90"/>
              <a:gd name="f11" fmla="*/ f3 1 91138"/>
              <a:gd name="f12" fmla="*/ f4 1 91138"/>
              <a:gd name="f13" fmla="+- f6 0 f5"/>
              <a:gd name="f14" fmla="*/ f10 f0 1"/>
              <a:gd name="f15" fmla="*/ f13 1 91138"/>
              <a:gd name="f16" fmla="*/ 91138 f13 1"/>
              <a:gd name="f17" fmla="*/ 45569 f13 1"/>
              <a:gd name="f18" fmla="*/ 0 f13 1"/>
              <a:gd name="f19" fmla="*/ f14 1 f2"/>
              <a:gd name="f20" fmla="*/ f16 1 91138"/>
              <a:gd name="f21" fmla="*/ f17 1 91138"/>
              <a:gd name="f22" fmla="*/ f18 1 91138"/>
              <a:gd name="f23" fmla="*/ f5 1 f15"/>
              <a:gd name="f24" fmla="*/ f6 1 f15"/>
              <a:gd name="f25" fmla="+- f19 0 f1"/>
              <a:gd name="f26" fmla="*/ f20 1 f15"/>
              <a:gd name="f27" fmla="*/ f21 1 f15"/>
              <a:gd name="f28" fmla="*/ f22 1 f15"/>
              <a:gd name="f29" fmla="*/ f23 f11 1"/>
              <a:gd name="f30" fmla="*/ f24 f11 1"/>
              <a:gd name="f31" fmla="*/ f24 f12 1"/>
              <a:gd name="f32" fmla="*/ f23 f12 1"/>
              <a:gd name="f33" fmla="*/ f26 f11 1"/>
              <a:gd name="f34" fmla="*/ f27 f12 1"/>
              <a:gd name="f35" fmla="*/ f27 f11 1"/>
              <a:gd name="f36" fmla="*/ f26 f12 1"/>
              <a:gd name="f37" fmla="*/ f28 f11 1"/>
              <a:gd name="f38" fmla="*/ f28 f12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5">
                <a:pos x="f33" y="f34"/>
              </a:cxn>
              <a:cxn ang="f25">
                <a:pos x="f35" y="f36"/>
              </a:cxn>
              <a:cxn ang="f25">
                <a:pos x="f37" y="f34"/>
              </a:cxn>
              <a:cxn ang="f25">
                <a:pos x="f35" y="f38"/>
              </a:cxn>
              <a:cxn ang="f25">
                <a:pos x="f33" y="f34"/>
              </a:cxn>
            </a:cxnLst>
            <a:rect l="f29" t="f32" r="f30" b="f31"/>
            <a:pathLst>
              <a:path w="91138" h="91138">
                <a:moveTo>
                  <a:pt x="f6" y="f7"/>
                </a:moveTo>
                <a:cubicBezTo>
                  <a:pt x="f6" y="f8"/>
                  <a:pt x="f8" y="f6"/>
                  <a:pt x="f7" y="f6"/>
                </a:cubicBezTo>
                <a:cubicBezTo>
                  <a:pt x="f9" y="f6"/>
                  <a:pt x="f5" y="f8"/>
                  <a:pt x="f5" y="f7"/>
                </a:cubicBezTo>
                <a:cubicBezTo>
                  <a:pt x="f5" y="f9"/>
                  <a:pt x="f9" y="f5"/>
                  <a:pt x="f7" y="f5"/>
                </a:cubicBezTo>
                <a:cubicBezTo>
                  <a:pt x="f8" y="f5"/>
                  <a:pt x="f6" y="f9"/>
                  <a:pt x="f6" y="f7"/>
                </a:cubicBezTo>
                <a:close/>
              </a:path>
            </a:pathLst>
          </a:custGeom>
          <a:solidFill>
            <a:srgbClr val="83A7FD">
              <a:alpha val="49071"/>
            </a:srgbClr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rial Nova"/>
            </a:endParaRPr>
          </a:p>
        </p:txBody>
      </p:sp>
      <p:sp>
        <p:nvSpPr>
          <p:cNvPr id="14" name="Graphic 15">
            <a:extLst>
              <a:ext uri="{FF2B5EF4-FFF2-40B4-BE49-F238E27FC236}">
                <a16:creationId xmlns:a16="http://schemas.microsoft.com/office/drawing/2014/main" id="{8DB27D78-A7E4-B74A-8423-5E6D535468B2}"/>
              </a:ext>
            </a:extLst>
          </p:cNvPr>
          <p:cNvSpPr/>
          <p:nvPr/>
        </p:nvSpPr>
        <p:spPr>
          <a:xfrm>
            <a:off x="10658831" y="2022223"/>
            <a:ext cx="128016" cy="128016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127713"/>
              <a:gd name="f7" fmla="val 63857"/>
              <a:gd name="f8" fmla="val 18874"/>
              <a:gd name="f9" fmla="val 88700"/>
              <a:gd name="f10" fmla="val 108839"/>
              <a:gd name="f11" fmla="val 39013"/>
              <a:gd name="f12" fmla="val 18898"/>
              <a:gd name="f13" fmla="val 39023"/>
              <a:gd name="f14" fmla="val 28590"/>
              <a:gd name="f15" fmla="val 99124"/>
              <a:gd name="f16" fmla="+- 0 0 -90"/>
              <a:gd name="f17" fmla="*/ f3 1 127713"/>
              <a:gd name="f18" fmla="*/ f4 1 127713"/>
              <a:gd name="f19" fmla="+- f6 0 f5"/>
              <a:gd name="f20" fmla="*/ f16 f0 1"/>
              <a:gd name="f21" fmla="*/ f19 1 127713"/>
              <a:gd name="f22" fmla="*/ 63857 f19 1"/>
              <a:gd name="f23" fmla="*/ 18874 f19 1"/>
              <a:gd name="f24" fmla="*/ 108839 f19 1"/>
              <a:gd name="f25" fmla="*/ 0 f19 1"/>
              <a:gd name="f26" fmla="*/ 127713 f19 1"/>
              <a:gd name="f27" fmla="*/ f20 1 f2"/>
              <a:gd name="f28" fmla="*/ f22 1 127713"/>
              <a:gd name="f29" fmla="*/ f23 1 127713"/>
              <a:gd name="f30" fmla="*/ f24 1 127713"/>
              <a:gd name="f31" fmla="*/ f25 1 127713"/>
              <a:gd name="f32" fmla="*/ f26 1 127713"/>
              <a:gd name="f33" fmla="*/ f5 1 f21"/>
              <a:gd name="f34" fmla="*/ f6 1 f21"/>
              <a:gd name="f35" fmla="+- f27 0 f1"/>
              <a:gd name="f36" fmla="*/ f28 1 f21"/>
              <a:gd name="f37" fmla="*/ f29 1 f21"/>
              <a:gd name="f38" fmla="*/ f30 1 f21"/>
              <a:gd name="f39" fmla="*/ f31 1 f21"/>
              <a:gd name="f40" fmla="*/ f32 1 f21"/>
              <a:gd name="f41" fmla="*/ f33 f17 1"/>
              <a:gd name="f42" fmla="*/ f34 f17 1"/>
              <a:gd name="f43" fmla="*/ f34 f18 1"/>
              <a:gd name="f44" fmla="*/ f33 f18 1"/>
              <a:gd name="f45" fmla="*/ f36 f17 1"/>
              <a:gd name="f46" fmla="*/ f37 f18 1"/>
              <a:gd name="f47" fmla="*/ f38 f17 1"/>
              <a:gd name="f48" fmla="*/ f36 f18 1"/>
              <a:gd name="f49" fmla="*/ f38 f18 1"/>
              <a:gd name="f50" fmla="*/ f37 f17 1"/>
              <a:gd name="f51" fmla="*/ f39 f18 1"/>
              <a:gd name="f52" fmla="*/ f39 f17 1"/>
              <a:gd name="f53" fmla="*/ f40 f18 1"/>
              <a:gd name="f54" fmla="*/ f40 f17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5">
                <a:pos x="f45" y="f46"/>
              </a:cxn>
              <a:cxn ang="f35">
                <a:pos x="f47" y="f48"/>
              </a:cxn>
              <a:cxn ang="f35">
                <a:pos x="f45" y="f49"/>
              </a:cxn>
              <a:cxn ang="f35">
                <a:pos x="f50" y="f48"/>
              </a:cxn>
              <a:cxn ang="f35">
                <a:pos x="f45" y="f46"/>
              </a:cxn>
              <a:cxn ang="f35">
                <a:pos x="f45" y="f51"/>
              </a:cxn>
              <a:cxn ang="f35">
                <a:pos x="f52" y="f48"/>
              </a:cxn>
              <a:cxn ang="f35">
                <a:pos x="f45" y="f53"/>
              </a:cxn>
              <a:cxn ang="f35">
                <a:pos x="f54" y="f48"/>
              </a:cxn>
              <a:cxn ang="f35">
                <a:pos x="f45" y="f51"/>
              </a:cxn>
            </a:cxnLst>
            <a:rect l="f41" t="f44" r="f42" b="f43"/>
            <a:pathLst>
              <a:path w="127713" h="127713">
                <a:moveTo>
                  <a:pt x="f7" y="f8"/>
                </a:moveTo>
                <a:cubicBezTo>
                  <a:pt x="f9" y="f8"/>
                  <a:pt x="f10" y="f11"/>
                  <a:pt x="f10" y="f7"/>
                </a:cubicBezTo>
                <a:cubicBezTo>
                  <a:pt x="f10" y="f9"/>
                  <a:pt x="f9" y="f10"/>
                  <a:pt x="f7" y="f10"/>
                </a:cubicBezTo>
                <a:cubicBezTo>
                  <a:pt x="f11" y="f10"/>
                  <a:pt x="f8" y="f9"/>
                  <a:pt x="f8" y="f7"/>
                </a:cubicBezTo>
                <a:cubicBezTo>
                  <a:pt x="f12" y="f13"/>
                  <a:pt x="f13" y="f12"/>
                  <a:pt x="f7" y="f8"/>
                </a:cubicBezTo>
                <a:moveTo>
                  <a:pt x="f7" y="f5"/>
                </a:moveTo>
                <a:cubicBezTo>
                  <a:pt x="f14" y="f5"/>
                  <a:pt x="f5" y="f14"/>
                  <a:pt x="f5" y="f7"/>
                </a:cubicBezTo>
                <a:cubicBezTo>
                  <a:pt x="f5" y="f15"/>
                  <a:pt x="f14" y="f6"/>
                  <a:pt x="f7" y="f6"/>
                </a:cubicBezTo>
                <a:cubicBezTo>
                  <a:pt x="f15" y="f6"/>
                  <a:pt x="f6" y="f15"/>
                  <a:pt x="f6" y="f7"/>
                </a:cubicBezTo>
                <a:cubicBezTo>
                  <a:pt x="f6" y="f14"/>
                  <a:pt x="f15" y="f5"/>
                  <a:pt x="f7" y="f5"/>
                </a:cubicBezTo>
                <a:close/>
              </a:path>
            </a:pathLst>
          </a:custGeom>
          <a:solidFill>
            <a:srgbClr val="83A7FD">
              <a:alpha val="49071"/>
            </a:srgbClr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rial Nova"/>
            </a:endParaRPr>
          </a:p>
        </p:txBody>
      </p:sp>
      <p:sp>
        <p:nvSpPr>
          <p:cNvPr id="15" name="Graphic 15">
            <a:extLst>
              <a:ext uri="{FF2B5EF4-FFF2-40B4-BE49-F238E27FC236}">
                <a16:creationId xmlns:a16="http://schemas.microsoft.com/office/drawing/2014/main" id="{DA613571-2AA4-DE22-BB14-CD502A3F2025}"/>
              </a:ext>
            </a:extLst>
          </p:cNvPr>
          <p:cNvSpPr/>
          <p:nvPr/>
        </p:nvSpPr>
        <p:spPr>
          <a:xfrm>
            <a:off x="8496303" y="5218773"/>
            <a:ext cx="128016" cy="128016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127713"/>
              <a:gd name="f7" fmla="val 63857"/>
              <a:gd name="f8" fmla="val 18874"/>
              <a:gd name="f9" fmla="val 88700"/>
              <a:gd name="f10" fmla="val 108839"/>
              <a:gd name="f11" fmla="val 39013"/>
              <a:gd name="f12" fmla="val 18898"/>
              <a:gd name="f13" fmla="val 39023"/>
              <a:gd name="f14" fmla="val 28590"/>
              <a:gd name="f15" fmla="val 99124"/>
              <a:gd name="f16" fmla="+- 0 0 -90"/>
              <a:gd name="f17" fmla="*/ f3 1 127713"/>
              <a:gd name="f18" fmla="*/ f4 1 127713"/>
              <a:gd name="f19" fmla="+- f6 0 f5"/>
              <a:gd name="f20" fmla="*/ f16 f0 1"/>
              <a:gd name="f21" fmla="*/ f19 1 127713"/>
              <a:gd name="f22" fmla="*/ 63857 f19 1"/>
              <a:gd name="f23" fmla="*/ 18874 f19 1"/>
              <a:gd name="f24" fmla="*/ 108839 f19 1"/>
              <a:gd name="f25" fmla="*/ 0 f19 1"/>
              <a:gd name="f26" fmla="*/ 127713 f19 1"/>
              <a:gd name="f27" fmla="*/ f20 1 f2"/>
              <a:gd name="f28" fmla="*/ f22 1 127713"/>
              <a:gd name="f29" fmla="*/ f23 1 127713"/>
              <a:gd name="f30" fmla="*/ f24 1 127713"/>
              <a:gd name="f31" fmla="*/ f25 1 127713"/>
              <a:gd name="f32" fmla="*/ f26 1 127713"/>
              <a:gd name="f33" fmla="*/ f5 1 f21"/>
              <a:gd name="f34" fmla="*/ f6 1 f21"/>
              <a:gd name="f35" fmla="+- f27 0 f1"/>
              <a:gd name="f36" fmla="*/ f28 1 f21"/>
              <a:gd name="f37" fmla="*/ f29 1 f21"/>
              <a:gd name="f38" fmla="*/ f30 1 f21"/>
              <a:gd name="f39" fmla="*/ f31 1 f21"/>
              <a:gd name="f40" fmla="*/ f32 1 f21"/>
              <a:gd name="f41" fmla="*/ f33 f17 1"/>
              <a:gd name="f42" fmla="*/ f34 f17 1"/>
              <a:gd name="f43" fmla="*/ f34 f18 1"/>
              <a:gd name="f44" fmla="*/ f33 f18 1"/>
              <a:gd name="f45" fmla="*/ f36 f17 1"/>
              <a:gd name="f46" fmla="*/ f37 f18 1"/>
              <a:gd name="f47" fmla="*/ f38 f17 1"/>
              <a:gd name="f48" fmla="*/ f36 f18 1"/>
              <a:gd name="f49" fmla="*/ f38 f18 1"/>
              <a:gd name="f50" fmla="*/ f37 f17 1"/>
              <a:gd name="f51" fmla="*/ f39 f18 1"/>
              <a:gd name="f52" fmla="*/ f39 f17 1"/>
              <a:gd name="f53" fmla="*/ f40 f18 1"/>
              <a:gd name="f54" fmla="*/ f40 f17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5">
                <a:pos x="f45" y="f46"/>
              </a:cxn>
              <a:cxn ang="f35">
                <a:pos x="f47" y="f48"/>
              </a:cxn>
              <a:cxn ang="f35">
                <a:pos x="f45" y="f49"/>
              </a:cxn>
              <a:cxn ang="f35">
                <a:pos x="f50" y="f48"/>
              </a:cxn>
              <a:cxn ang="f35">
                <a:pos x="f45" y="f46"/>
              </a:cxn>
              <a:cxn ang="f35">
                <a:pos x="f45" y="f51"/>
              </a:cxn>
              <a:cxn ang="f35">
                <a:pos x="f52" y="f48"/>
              </a:cxn>
              <a:cxn ang="f35">
                <a:pos x="f45" y="f53"/>
              </a:cxn>
              <a:cxn ang="f35">
                <a:pos x="f54" y="f48"/>
              </a:cxn>
              <a:cxn ang="f35">
                <a:pos x="f45" y="f51"/>
              </a:cxn>
            </a:cxnLst>
            <a:rect l="f41" t="f44" r="f42" b="f43"/>
            <a:pathLst>
              <a:path w="127713" h="127713">
                <a:moveTo>
                  <a:pt x="f7" y="f8"/>
                </a:moveTo>
                <a:cubicBezTo>
                  <a:pt x="f9" y="f8"/>
                  <a:pt x="f10" y="f11"/>
                  <a:pt x="f10" y="f7"/>
                </a:cubicBezTo>
                <a:cubicBezTo>
                  <a:pt x="f10" y="f9"/>
                  <a:pt x="f9" y="f10"/>
                  <a:pt x="f7" y="f10"/>
                </a:cubicBezTo>
                <a:cubicBezTo>
                  <a:pt x="f11" y="f10"/>
                  <a:pt x="f8" y="f9"/>
                  <a:pt x="f8" y="f7"/>
                </a:cubicBezTo>
                <a:cubicBezTo>
                  <a:pt x="f12" y="f13"/>
                  <a:pt x="f13" y="f12"/>
                  <a:pt x="f7" y="f8"/>
                </a:cubicBezTo>
                <a:moveTo>
                  <a:pt x="f7" y="f5"/>
                </a:moveTo>
                <a:cubicBezTo>
                  <a:pt x="f14" y="f5"/>
                  <a:pt x="f5" y="f14"/>
                  <a:pt x="f5" y="f7"/>
                </a:cubicBezTo>
                <a:cubicBezTo>
                  <a:pt x="f5" y="f15"/>
                  <a:pt x="f14" y="f6"/>
                  <a:pt x="f7" y="f6"/>
                </a:cubicBezTo>
                <a:cubicBezTo>
                  <a:pt x="f15" y="f6"/>
                  <a:pt x="f6" y="f15"/>
                  <a:pt x="f6" y="f7"/>
                </a:cubicBezTo>
                <a:cubicBezTo>
                  <a:pt x="f6" y="f14"/>
                  <a:pt x="f15" y="f5"/>
                  <a:pt x="f7" y="f5"/>
                </a:cubicBezTo>
                <a:close/>
              </a:path>
            </a:pathLst>
          </a:custGeom>
          <a:solidFill>
            <a:srgbClr val="83A7FD">
              <a:alpha val="49071"/>
            </a:srgbClr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rial Nova"/>
            </a:endParaRPr>
          </a:p>
        </p:txBody>
      </p:sp>
    </p:spTree>
    <p:extLst>
      <p:ext uri="{BB962C8B-B14F-4D97-AF65-F5344CB8AC3E}">
        <p14:creationId xmlns:p14="http://schemas.microsoft.com/office/powerpoint/2010/main" val="3175444420"/>
      </p:ext>
    </p:extLst>
  </p:cSld>
  <p:clrMapOvr>
    <a:masterClrMapping/>
  </p:clrMapOvr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F953A53-05DD-E4EE-79E3-9A0FEE6EF8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A3067B4-AEFC-C3E6-E8D5-733F78A669F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9C99042-6348-6064-6E5A-195096BCF88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44CAC90-C4FE-4742-A3ED-701960D1CB01}" type="datetimeFigureOut">
              <a:rPr lang="en-GB" smtClean="0"/>
              <a:t>08/10/2025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7511DD-437F-286E-7506-1BCC73CEC49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52C844A-774A-6BC7-54F8-3845093D725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57E6C0-C932-4DAC-BFD0-A59E086EA5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04159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4" r:id="rId1"/>
    <p:sldLayoutId id="2147483655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PowerPoint_Slide.sldx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.emf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gov.uk/government/publications/reducing-obesity-future-choices" TargetMode="External"/><Relationship Id="rId3" Type="http://schemas.openxmlformats.org/officeDocument/2006/relationships/hyperlink" Target="https://www.nhs.uk/healthier-families/" TargetMode="External"/><Relationship Id="rId7" Type="http://schemas.openxmlformats.org/officeDocument/2006/relationships/hyperlink" Target="https://www.gov.uk/government/publications/childhood-obesity-a-plan-for-action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legislation.gov.uk/ukpga/2010/15/contents" TargetMode="External"/><Relationship Id="rId5" Type="http://schemas.openxmlformats.org/officeDocument/2006/relationships/hyperlink" Target="https://assets.publishing.service.gov.uk/media/5a7c551ae5274a2041cf34cc/DH_wellbeing_health.PDF" TargetMode="External"/><Relationship Id="rId4" Type="http://schemas.openxmlformats.org/officeDocument/2006/relationships/hyperlink" Target="https://www.legislation.gov.uk/ukpga/2014/23/contents/enacted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uk/government/publications/wellbeing-and-health" TargetMode="Externa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longtermplan.nhs.uk/" TargetMode="External"/><Relationship Id="rId5" Type="http://schemas.openxmlformats.org/officeDocument/2006/relationships/hyperlink" Target="https://www.health.org.uk/reports-and-analysis/reports/health-equity-in-england-the-marmot-review-10-years-on-0" TargetMode="External"/><Relationship Id="rId4" Type="http://schemas.openxmlformats.org/officeDocument/2006/relationships/hyperlink" Target="https://www.instituteofhealthequity.org/resources-reports/fair-society-healthy-lives-the-marmot-review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hs.uk/tests-and-treatments/nhs-health-check/" TargetMode="External"/><Relationship Id="rId7" Type="http://schemas.openxmlformats.org/officeDocument/2006/relationships/hyperlink" Target="https://unric.org/en/sdg-3/" TargetMode="Externa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undp.org/sustainable-development-goals" TargetMode="External"/><Relationship Id="rId5" Type="http://schemas.openxmlformats.org/officeDocument/2006/relationships/hyperlink" Target="https://www.skillsforcare.org.uk/news-and-events/blogs/what-does-integration-in-health-and-social-care-mean" TargetMode="External"/><Relationship Id="rId4" Type="http://schemas.openxmlformats.org/officeDocument/2006/relationships/hyperlink" Target="https://www.ons.gov.uk/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uk/government/publications/chief-medical-officers-annual-report-2020-health-trends-and-variation-in-england?utm_source=chatgpt.com" TargetMode="Externa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who.int/about/governance/constitution" TargetMode="External"/><Relationship Id="rId5" Type="http://schemas.openxmlformats.org/officeDocument/2006/relationships/hyperlink" Target="https://www.who.int/news-room/fact-sheets/detail/mental-health-strengthening-our-response" TargetMode="External"/><Relationship Id="rId4" Type="http://schemas.openxmlformats.org/officeDocument/2006/relationships/hyperlink" Target="https://d.docs.live.net/7d248a3fc93f8288/Desktop/Level%20Six/Term%20Three/Well%20being/%20%20%20https:/www.who.int/news-room/fact-sheets/detail/mental-health-strengthening-our-response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healthhub.hif.com.au/mental-health/what-is-social-health-definitions-examples-and-tips-on-improving-your-social-wellness" TargetMode="Externa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7AE756FB-0E0D-2B82-3B17-2F02AA6B18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Presentation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40E0900-F85F-ABE2-EA5F-F235B1DF35B5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4654367-5A06-D0E9-1D72-643765DFACB2}"/>
              </a:ext>
            </a:extLst>
          </p:cNvPr>
          <p:cNvSpPr txBox="1"/>
          <p:nvPr/>
        </p:nvSpPr>
        <p:spPr>
          <a:xfrm>
            <a:off x="415636" y="5257800"/>
            <a:ext cx="11590317" cy="1261884"/>
          </a:xfrm>
          <a:prstGeom prst="rect">
            <a:avLst/>
          </a:prstGeom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r>
              <a:rPr lang="en-GB" sz="3200" dirty="0">
                <a:solidFill>
                  <a:schemeClr val="bg1"/>
                </a:solidFill>
                <a:latin typeface="LatoLight"/>
              </a:rPr>
              <a:t>Component 1 Presentation</a:t>
            </a:r>
          </a:p>
          <a:p>
            <a:endParaRPr lang="en-GB" sz="1200" dirty="0">
              <a:solidFill>
                <a:schemeClr val="bg1"/>
              </a:solidFill>
              <a:latin typeface="LatoLight"/>
            </a:endParaRPr>
          </a:p>
          <a:p>
            <a:r>
              <a:rPr lang="en-GB" sz="3200" dirty="0">
                <a:solidFill>
                  <a:schemeClr val="bg1"/>
                </a:solidFill>
                <a:latin typeface="LatoLight"/>
              </a:rPr>
              <a:t>BHMP 6030 Health Wellbeing and Sustainable Development </a:t>
            </a:r>
            <a:endParaRPr lang="en-GB" sz="3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459922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5FFCF575-D2EF-DB0A-97FF-5A58A0D0CC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E88832F-3DEB-30E6-2BBA-7E6316F9D63F}"/>
              </a:ext>
            </a:extLst>
          </p:cNvPr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D95C0EB6-49CD-668C-D65C-9832232821F0}"/>
              </a:ext>
            </a:extLst>
          </p:cNvPr>
          <p:cNvSpPr txBox="1">
            <a:spLocks/>
          </p:cNvSpPr>
          <p:nvPr/>
        </p:nvSpPr>
        <p:spPr>
          <a:xfrm>
            <a:off x="697152" y="2693845"/>
            <a:ext cx="3940161" cy="1829169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sz="3200" dirty="0"/>
              <a:t>This is an overall  look at how health aims can be worldwide and for us.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5B14420-9F0E-7EF9-8E99-31B4461ADD65}"/>
              </a:ext>
            </a:extLst>
          </p:cNvPr>
          <p:cNvSpPr txBox="1"/>
          <p:nvPr/>
        </p:nvSpPr>
        <p:spPr>
          <a:xfrm>
            <a:off x="1589314" y="5090342"/>
            <a:ext cx="9993086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600" dirty="0"/>
              <a:t>An individual’s health is a key aspect of their wellbeing  (DH, no date)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2D92F66-98B4-4BBC-D2B5-3269C7603398}"/>
              </a:ext>
            </a:extLst>
          </p:cNvPr>
          <p:cNvSpPr txBox="1"/>
          <p:nvPr/>
        </p:nvSpPr>
        <p:spPr>
          <a:xfrm rot="10800000" flipV="1">
            <a:off x="3754582" y="5710911"/>
            <a:ext cx="2743200" cy="461665"/>
          </a:xfrm>
          <a:prstGeom prst="rect">
            <a:avLst/>
          </a:prstGeom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2400" dirty="0">
                <a:latin typeface="Biome" panose="020B0503030204020804" pitchFamily="34" charset="0"/>
                <a:cs typeface="Biome" panose="020B0503030204020804" pitchFamily="34" charset="0"/>
              </a:rPr>
              <a:t>DH, (no date)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B6C7DFC-581C-27AD-0A4C-47AFAED37E18}"/>
              </a:ext>
            </a:extLst>
          </p:cNvPr>
          <p:cNvSpPr txBox="1"/>
          <p:nvPr/>
        </p:nvSpPr>
        <p:spPr>
          <a:xfrm rot="10800000" flipV="1">
            <a:off x="8631382" y="4117019"/>
            <a:ext cx="2743200" cy="461665"/>
          </a:xfrm>
          <a:prstGeom prst="rect">
            <a:avLst/>
          </a:prstGeom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2400" dirty="0">
                <a:solidFill>
                  <a:schemeClr val="bg1"/>
                </a:solidFill>
              </a:rPr>
              <a:t>George, T. (2025)</a:t>
            </a:r>
            <a:endParaRPr lang="en-GB" sz="2400" dirty="0">
              <a:latin typeface="Biome" panose="020B0503030204020804" pitchFamily="34" charset="0"/>
              <a:cs typeface="Biome" panose="020B05030302040208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309663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D4E3CCB5-81AF-BCE3-C892-1F4F517F50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3463281-9AB9-8526-FE43-95969854BCF5}"/>
              </a:ext>
            </a:extLst>
          </p:cNvPr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8D8FE9F-509E-23CD-707E-840EC22E5A1E}"/>
              </a:ext>
            </a:extLst>
          </p:cNvPr>
          <p:cNvSpPr txBox="1"/>
          <p:nvPr/>
        </p:nvSpPr>
        <p:spPr>
          <a:xfrm rot="10800000" flipV="1">
            <a:off x="9933710" y="1009195"/>
            <a:ext cx="1625604" cy="369332"/>
          </a:xfrm>
          <a:prstGeom prst="rect">
            <a:avLst/>
          </a:prstGeom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dirty="0"/>
              <a:t>WHO (2025)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9BCFAE6-776C-D3BB-8FE0-DC0C787F790D}"/>
              </a:ext>
            </a:extLst>
          </p:cNvPr>
          <p:cNvSpPr txBox="1"/>
          <p:nvPr/>
        </p:nvSpPr>
        <p:spPr>
          <a:xfrm rot="10800000" flipV="1">
            <a:off x="5056907" y="3992522"/>
            <a:ext cx="6747165" cy="1323439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GB" sz="2000" dirty="0">
                <a:latin typeface="Biome" panose="020B0503030204020804" pitchFamily="34" charset="0"/>
                <a:cs typeface="Biome" panose="020B0503030204020804" pitchFamily="34" charset="0"/>
              </a:rPr>
              <a:t>Sustainable Development is seeking improvement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Biome" panose="020B0503030204020804" pitchFamily="34" charset="0"/>
                <a:cs typeface="Biome" panose="020B0503030204020804" pitchFamily="34" charset="0"/>
              </a:rPr>
              <a:t>Economically we can afford it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Biome" panose="020B0503030204020804" pitchFamily="34" charset="0"/>
                <a:cs typeface="Biome" panose="020B0503030204020804" pitchFamily="34" charset="0"/>
              </a:rPr>
              <a:t>Environmentally we do no future harm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Biome" panose="020B0503030204020804" pitchFamily="34" charset="0"/>
                <a:cs typeface="Biome" panose="020B0503030204020804" pitchFamily="34" charset="0"/>
              </a:rPr>
              <a:t>Socially it is fair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EF6E826-032A-F682-E4E5-4B0842DEABEB}"/>
              </a:ext>
            </a:extLst>
          </p:cNvPr>
          <p:cNvSpPr txBox="1"/>
          <p:nvPr/>
        </p:nvSpPr>
        <p:spPr>
          <a:xfrm rot="10800000" flipV="1">
            <a:off x="9781310" y="3358637"/>
            <a:ext cx="1625604" cy="369332"/>
          </a:xfrm>
          <a:prstGeom prst="rect">
            <a:avLst/>
          </a:prstGeom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dirty="0"/>
              <a:t>DH  (NO DATE)</a:t>
            </a:r>
          </a:p>
        </p:txBody>
      </p:sp>
    </p:spTree>
    <p:extLst>
      <p:ext uri="{BB962C8B-B14F-4D97-AF65-F5344CB8AC3E}">
        <p14:creationId xmlns:p14="http://schemas.microsoft.com/office/powerpoint/2010/main" val="35368776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4FDCC2F2-F087-6E39-06E4-A1ADA7737C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B4AAEC1-4437-CFA2-AAD7-C6366E79A0F0}"/>
              </a:ext>
            </a:extLst>
          </p:cNvPr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7D73E22-9D9F-D693-69DB-F5098E29565E}"/>
              </a:ext>
            </a:extLst>
          </p:cNvPr>
          <p:cNvSpPr txBox="1"/>
          <p:nvPr/>
        </p:nvSpPr>
        <p:spPr>
          <a:xfrm rot="10800000" flipV="1">
            <a:off x="4294908" y="6112016"/>
            <a:ext cx="1925781" cy="369332"/>
          </a:xfrm>
          <a:prstGeom prst="rect">
            <a:avLst/>
          </a:prstGeom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UWTSD Moodle</a:t>
            </a:r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EB176F5-5092-C23D-AB68-FBD1C3794FEE}"/>
              </a:ext>
            </a:extLst>
          </p:cNvPr>
          <p:cNvSpPr txBox="1"/>
          <p:nvPr/>
        </p:nvSpPr>
        <p:spPr>
          <a:xfrm rot="10800000" flipV="1">
            <a:off x="9850581" y="6112016"/>
            <a:ext cx="1925781" cy="369332"/>
          </a:xfrm>
          <a:prstGeom prst="rect">
            <a:avLst/>
          </a:prstGeom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UWTSD Moodle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8664055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B0E16A-60F4-1AFB-4FBD-45ADD638DE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9186175B-E811-3814-D62B-1EB363DE55B1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-1"/>
            <a:ext cx="17486730" cy="457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4" name="Object 3">
            <a:extLst>
              <a:ext uri="{FF2B5EF4-FFF2-40B4-BE49-F238E27FC236}">
                <a16:creationId xmlns:a16="http://schemas.microsoft.com/office/drawing/2014/main" id="{912694E2-EAD5-7851-8F2C-F447043B954C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743173939"/>
              </p:ext>
            </p:extLst>
          </p:nvPr>
        </p:nvGraphicFramePr>
        <p:xfrm>
          <a:off x="-1" y="0"/>
          <a:ext cx="12177993" cy="6858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Slide" r:id="rId3" imgW="5665023" imgH="3186834" progId="PowerPoint.Slide.12">
                  <p:embed/>
                </p:oleObj>
              </mc:Choice>
              <mc:Fallback>
                <p:oleObj name="Slide" r:id="rId3" imgW="5665023" imgH="3186834" progId="PowerPoint.Slide.12">
                  <p:embed/>
                  <p:pic>
                    <p:nvPicPr>
                      <p:cNvPr id="4" name="Object 3">
                        <a:extLst>
                          <a:ext uri="{FF2B5EF4-FFF2-40B4-BE49-F238E27FC236}">
                            <a16:creationId xmlns:a16="http://schemas.microsoft.com/office/drawing/2014/main" id="{912694E2-EAD5-7851-8F2C-F447043B954C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-1" y="0"/>
                        <a:ext cx="12177993" cy="685800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1ECC0B83-490C-DE03-BC9D-C91922D7C990}"/>
              </a:ext>
            </a:extLst>
          </p:cNvPr>
          <p:cNvSpPr txBox="1"/>
          <p:nvPr/>
        </p:nvSpPr>
        <p:spPr>
          <a:xfrm rot="10800000" flipV="1">
            <a:off x="9529288" y="4089678"/>
            <a:ext cx="2125683" cy="369332"/>
          </a:xfrm>
          <a:prstGeom prst="rect">
            <a:avLst/>
          </a:prstGeom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dirty="0"/>
              <a:t>UNDP   (NO DATE)</a:t>
            </a:r>
          </a:p>
        </p:txBody>
      </p:sp>
    </p:spTree>
    <p:extLst>
      <p:ext uri="{BB962C8B-B14F-4D97-AF65-F5344CB8AC3E}">
        <p14:creationId xmlns:p14="http://schemas.microsoft.com/office/powerpoint/2010/main" val="39399791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0F716BE8-4146-4A15-0751-C9CD4041F4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42CF2E8-6FDB-E55D-EECE-922BD9F3046A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B8616FF0-47E6-19F4-C151-801219DFD8FB}"/>
              </a:ext>
            </a:extLst>
          </p:cNvPr>
          <p:cNvSpPr txBox="1"/>
          <p:nvPr/>
        </p:nvSpPr>
        <p:spPr>
          <a:xfrm rot="10800000" flipV="1">
            <a:off x="4267200" y="3890941"/>
            <a:ext cx="2022763" cy="369332"/>
          </a:xfrm>
          <a:prstGeom prst="rect">
            <a:avLst/>
          </a:prstGeom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dirty="0"/>
              <a:t>SDRP  (NO DATE)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92FC44D-8205-A2A1-0CDA-0AE07492E294}"/>
              </a:ext>
            </a:extLst>
          </p:cNvPr>
          <p:cNvSpPr txBox="1"/>
          <p:nvPr/>
        </p:nvSpPr>
        <p:spPr>
          <a:xfrm rot="10800000" flipV="1">
            <a:off x="8880762" y="2740805"/>
            <a:ext cx="1925781" cy="369332"/>
          </a:xfrm>
          <a:prstGeom prst="rect">
            <a:avLst/>
          </a:prstGeom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dirty="0"/>
              <a:t>SDRP  (NO DATE)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7B59D14-E2BC-74AF-EA57-D7BFEE715031}"/>
              </a:ext>
            </a:extLst>
          </p:cNvPr>
          <p:cNvSpPr txBox="1"/>
          <p:nvPr/>
        </p:nvSpPr>
        <p:spPr>
          <a:xfrm rot="10800000" flipV="1">
            <a:off x="9476508" y="5416893"/>
            <a:ext cx="1925781" cy="369332"/>
          </a:xfrm>
          <a:prstGeom prst="rect">
            <a:avLst/>
          </a:prstGeom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dirty="0"/>
              <a:t>SDRP  (NO DATE)</a:t>
            </a:r>
          </a:p>
        </p:txBody>
      </p:sp>
    </p:spTree>
    <p:extLst>
      <p:ext uri="{BB962C8B-B14F-4D97-AF65-F5344CB8AC3E}">
        <p14:creationId xmlns:p14="http://schemas.microsoft.com/office/powerpoint/2010/main" val="88152600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A4B493C1-7653-4DF1-E7CB-ED07280CC6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E7E563A-30D5-756A-3830-D8162CD79C9E}"/>
              </a:ext>
            </a:extLst>
          </p:cNvPr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DBC96F5-4C28-34B3-8293-AB7509A5B8CA}"/>
              </a:ext>
            </a:extLst>
          </p:cNvPr>
          <p:cNvSpPr txBox="1"/>
          <p:nvPr/>
        </p:nvSpPr>
        <p:spPr>
          <a:xfrm rot="10800000" flipV="1">
            <a:off x="387926" y="1958293"/>
            <a:ext cx="4959928" cy="4647426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GB" sz="2400" dirty="0">
                <a:latin typeface="Biome" panose="020B0503030204020804" pitchFamily="34" charset="0"/>
                <a:cs typeface="Biome" panose="020B0503030204020804" pitchFamily="34" charset="0"/>
              </a:rPr>
              <a:t>The NHS long-Term Plan (2025)</a:t>
            </a:r>
          </a:p>
          <a:p>
            <a:endParaRPr lang="en-GB" sz="2400" dirty="0">
              <a:latin typeface="Biome" panose="020B0503030204020804" pitchFamily="34" charset="0"/>
              <a:cs typeface="Biome" panose="020B0503030204020804" pitchFamily="34" charset="0"/>
            </a:endParaRPr>
          </a:p>
          <a:p>
            <a:r>
              <a:rPr lang="en-GB" sz="2400" dirty="0">
                <a:latin typeface="Biome" panose="020B0503030204020804" pitchFamily="34" charset="0"/>
                <a:cs typeface="Biome" panose="020B0503030204020804" pitchFamily="34" charset="0"/>
              </a:rPr>
              <a:t>The Care Act (2014 )</a:t>
            </a:r>
          </a:p>
          <a:p>
            <a:endParaRPr lang="en-GB" sz="2400" dirty="0">
              <a:latin typeface="Biome" panose="020B0503030204020804" pitchFamily="34" charset="0"/>
              <a:cs typeface="Biome" panose="020B0503030204020804" pitchFamily="34" charset="0"/>
            </a:endParaRPr>
          </a:p>
          <a:p>
            <a:r>
              <a:rPr lang="en-GB" sz="2400" dirty="0">
                <a:latin typeface="Biome" panose="020B0503030204020804" pitchFamily="34" charset="0"/>
                <a:cs typeface="Biome" panose="020B0503030204020804" pitchFamily="34" charset="0"/>
              </a:rPr>
              <a:t>The Equality Act (2010)</a:t>
            </a:r>
          </a:p>
          <a:p>
            <a:endParaRPr lang="en-GB" sz="2400" dirty="0">
              <a:latin typeface="Biome" panose="020B0503030204020804" pitchFamily="34" charset="0"/>
              <a:cs typeface="Biome" panose="020B0503030204020804" pitchFamily="34" charset="0"/>
            </a:endParaRPr>
          </a:p>
          <a:p>
            <a:r>
              <a:rPr lang="en-GB" sz="2400" dirty="0">
                <a:latin typeface="Biome" panose="020B0503030204020804" pitchFamily="34" charset="0"/>
                <a:cs typeface="Biome" panose="020B0503030204020804" pitchFamily="34" charset="0"/>
              </a:rPr>
              <a:t>Sustainable Development Report Portal (SDRP) (no date)</a:t>
            </a:r>
          </a:p>
          <a:p>
            <a:endParaRPr lang="en-GB" sz="2400" dirty="0">
              <a:latin typeface="Biome" panose="020B0503030204020804" pitchFamily="34" charset="0"/>
              <a:cs typeface="Biome" panose="020B0503030204020804" pitchFamily="34" charset="0"/>
            </a:endParaRPr>
          </a:p>
          <a:p>
            <a:r>
              <a:rPr lang="en-GB" sz="2400" dirty="0">
                <a:latin typeface="Biome" panose="020B0503030204020804" pitchFamily="34" charset="0"/>
                <a:cs typeface="Biome" panose="020B0503030204020804" pitchFamily="34" charset="0"/>
              </a:rPr>
              <a:t>National Statistics</a:t>
            </a:r>
          </a:p>
          <a:p>
            <a:endParaRPr lang="en-GB" sz="2800" dirty="0">
              <a:latin typeface="Biome" panose="020B0503030204020804" pitchFamily="34" charset="0"/>
              <a:cs typeface="Biome" panose="020B0503030204020804" pitchFamily="34" charset="0"/>
            </a:endParaRPr>
          </a:p>
          <a:p>
            <a:endParaRPr lang="en-GB" sz="2800" dirty="0">
              <a:latin typeface="Biome" panose="020B0503030204020804" pitchFamily="34" charset="0"/>
              <a:cs typeface="Biome" panose="020B05030302040208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48A179B-ECEA-384E-6BB2-E2E5D9174B4E}"/>
              </a:ext>
            </a:extLst>
          </p:cNvPr>
          <p:cNvSpPr txBox="1"/>
          <p:nvPr/>
        </p:nvSpPr>
        <p:spPr>
          <a:xfrm rot="10800000" flipV="1">
            <a:off x="9975276" y="6421054"/>
            <a:ext cx="1925781" cy="369332"/>
          </a:xfrm>
          <a:prstGeom prst="rect">
            <a:avLst/>
          </a:prstGeom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UWTSD Moodle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2888493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7B6DB33B-41D7-8E2D-A96D-EA95497921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76BA05D-FCD1-0000-1EC7-60C32B7DF546}"/>
              </a:ext>
            </a:extLst>
          </p:cNvPr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815CF085-FF72-7C48-5177-C5F70097FDD3}"/>
              </a:ext>
            </a:extLst>
          </p:cNvPr>
          <p:cNvSpPr txBox="1"/>
          <p:nvPr/>
        </p:nvSpPr>
        <p:spPr>
          <a:xfrm rot="10800000" flipV="1">
            <a:off x="2008908" y="4929823"/>
            <a:ext cx="1925781" cy="369332"/>
          </a:xfrm>
          <a:prstGeom prst="rect">
            <a:avLst/>
          </a:prstGeom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Gov.UK(2017)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7313296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71092C96-444E-5B9E-A924-3A1331A8C4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4B5C6DA-0830-6959-DB1D-7BD0550ED36A}"/>
              </a:ext>
            </a:extLst>
          </p:cNvPr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4A8B40D-7F5C-7A03-21F9-2AA4FA67387A}"/>
              </a:ext>
            </a:extLst>
          </p:cNvPr>
          <p:cNvSpPr txBox="1"/>
          <p:nvPr/>
        </p:nvSpPr>
        <p:spPr>
          <a:xfrm>
            <a:off x="5588698" y="4013260"/>
            <a:ext cx="6146102" cy="2246769"/>
          </a:xfrm>
          <a:prstGeom prst="rect">
            <a:avLst/>
          </a:prstGeom>
          <a:solidFill>
            <a:schemeClr val="tx1"/>
          </a:solidFill>
        </p:spPr>
        <p:txBody>
          <a:bodyPr wrap="square">
            <a:spAutoFit/>
          </a:bodyPr>
          <a:lstStyle/>
          <a:p>
            <a:r>
              <a:rPr lang="en-GB" sz="2000" dirty="0">
                <a:solidFill>
                  <a:schemeClr val="bg1"/>
                </a:solidFill>
                <a:latin typeface="Biome" panose="020B0503030204020804" pitchFamily="34" charset="0"/>
                <a:cs typeface="Biome" panose="020B0503030204020804" pitchFamily="34" charset="0"/>
              </a:rPr>
              <a:t>The Marmot review (2010) reported on the aim of a  Fair Society, Healthy Lives</a:t>
            </a:r>
          </a:p>
          <a:p>
            <a:endParaRPr lang="en-GB" sz="2000" dirty="0">
              <a:solidFill>
                <a:schemeClr val="bg1"/>
              </a:solidFill>
              <a:latin typeface="Biome" panose="020B0503030204020804" pitchFamily="34" charset="0"/>
              <a:cs typeface="Biome" panose="020B0503030204020804" pitchFamily="34" charset="0"/>
            </a:endParaRPr>
          </a:p>
          <a:p>
            <a:r>
              <a:rPr lang="en-GB" sz="2000" dirty="0">
                <a:solidFill>
                  <a:schemeClr val="bg1"/>
                </a:solidFill>
                <a:latin typeface="Biome" panose="020B0503030204020804" pitchFamily="34" charset="0"/>
                <a:cs typeface="Biome" panose="020B0503030204020804" pitchFamily="34" charset="0"/>
              </a:rPr>
              <a:t> Ten years on Marmot ( 2020 ) found things were worse not improved.    But we know???? And the strength is we can work out how to improve it.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EE9644E-3F51-F7B5-8CD3-EE194274C63E}"/>
              </a:ext>
            </a:extLst>
          </p:cNvPr>
          <p:cNvSpPr txBox="1"/>
          <p:nvPr/>
        </p:nvSpPr>
        <p:spPr>
          <a:xfrm rot="10800000" flipV="1">
            <a:off x="9809019" y="4465303"/>
            <a:ext cx="1925781" cy="369332"/>
          </a:xfrm>
          <a:prstGeom prst="rect">
            <a:avLst/>
          </a:prstGeom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Marmot (2010)</a:t>
            </a:r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8378B37-D133-9138-79AD-1154A9E77E12}"/>
              </a:ext>
            </a:extLst>
          </p:cNvPr>
          <p:cNvSpPr txBox="1"/>
          <p:nvPr/>
        </p:nvSpPr>
        <p:spPr>
          <a:xfrm rot="10800000" flipV="1">
            <a:off x="1136070" y="5580035"/>
            <a:ext cx="4114802" cy="377420"/>
          </a:xfrm>
          <a:prstGeom prst="rect">
            <a:avLst/>
          </a:prstGeom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The workforce Department Trust</a:t>
            </a:r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9D478B0-ED65-B44E-E333-911AACE8D7F3}"/>
              </a:ext>
            </a:extLst>
          </p:cNvPr>
          <p:cNvSpPr txBox="1"/>
          <p:nvPr/>
        </p:nvSpPr>
        <p:spPr>
          <a:xfrm rot="10800000" flipV="1">
            <a:off x="9753599" y="2112609"/>
            <a:ext cx="1925781" cy="369332"/>
          </a:xfrm>
          <a:prstGeom prst="rect">
            <a:avLst/>
          </a:prstGeom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HSCC (2023)</a:t>
            </a:r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B93B357-0D6B-915A-014C-9E6981038A20}"/>
              </a:ext>
            </a:extLst>
          </p:cNvPr>
          <p:cNvSpPr txBox="1"/>
          <p:nvPr/>
        </p:nvSpPr>
        <p:spPr>
          <a:xfrm rot="10800000" flipV="1">
            <a:off x="9753599" y="5957456"/>
            <a:ext cx="1925781" cy="369332"/>
          </a:xfrm>
          <a:prstGeom prst="rect">
            <a:avLst/>
          </a:prstGeom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Marmot (2020)</a:t>
            </a:r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9497155-889B-08A3-9AB5-3CF9F6DB7B7C}"/>
              </a:ext>
            </a:extLst>
          </p:cNvPr>
          <p:cNvSpPr txBox="1"/>
          <p:nvPr/>
        </p:nvSpPr>
        <p:spPr>
          <a:xfrm rot="10800000" flipV="1">
            <a:off x="3193471" y="4310159"/>
            <a:ext cx="1925781" cy="369332"/>
          </a:xfrm>
          <a:prstGeom prst="rect">
            <a:avLst/>
          </a:prstGeom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England (2021)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8671165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1B8B47-06BE-E48B-2BC7-FAFB5ED3F6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48751" y="950280"/>
            <a:ext cx="3428899" cy="4957440"/>
          </a:xfrm>
        </p:spPr>
        <p:txBody>
          <a:bodyPr>
            <a:normAutofit/>
          </a:bodyPr>
          <a:lstStyle/>
          <a:p>
            <a:pPr algn="l"/>
            <a:r>
              <a:rPr lang="en-GB" sz="2800" dirty="0">
                <a:solidFill>
                  <a:schemeClr val="bg1"/>
                </a:solidFill>
                <a:latin typeface="Biome" panose="020B0503030204020804" pitchFamily="34" charset="0"/>
                <a:cs typeface="Biome" panose="020B0503030204020804" pitchFamily="34" charset="0"/>
              </a:rPr>
              <a:t>The children who grew up with change 4 life are now at an age to have their own children. We have to see if the message they got makes a bigger impact.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D6002EB-3970-C837-75AA-4B3C6B441C5E}"/>
              </a:ext>
            </a:extLst>
          </p:cNvPr>
          <p:cNvSpPr>
            <a:spLocks noGrp="1"/>
          </p:cNvSpPr>
          <p:nvPr>
            <p:ph type="body" idx="4294967295"/>
          </p:nvPr>
        </p:nvSpPr>
        <p:spPr>
          <a:xfrm>
            <a:off x="581368" y="570524"/>
            <a:ext cx="4061883" cy="1187024"/>
          </a:xfrm>
          <a:solidFill>
            <a:srgbClr val="D08CFE"/>
          </a:solidFill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800" dirty="0">
                <a:solidFill>
                  <a:schemeClr val="tx1"/>
                </a:solidFill>
                <a:latin typeface="Biome" panose="020B0503030204020804" pitchFamily="34" charset="0"/>
                <a:cs typeface="Biome" panose="020B0503030204020804" pitchFamily="34" charset="0"/>
              </a:rPr>
              <a:t>Does change 4 life work ?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6F3A890-B5FD-561C-CC75-A4FD469008C1}"/>
              </a:ext>
            </a:extLst>
          </p:cNvPr>
          <p:cNvSpPr>
            <a:spLocks noGrp="1"/>
          </p:cNvSpPr>
          <p:nvPr>
            <p:ph type="body" idx="4294967295"/>
          </p:nvPr>
        </p:nvSpPr>
        <p:spPr>
          <a:xfrm>
            <a:off x="581368" y="1956608"/>
            <a:ext cx="5471908" cy="4202891"/>
          </a:xfrm>
          <a:solidFill>
            <a:schemeClr val="tx1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pPr marL="0" indent="0" algn="l">
              <a:buNone/>
            </a:pPr>
            <a:r>
              <a:rPr lang="en-GB" sz="2400" dirty="0">
                <a:solidFill>
                  <a:schemeClr val="tx2">
                    <a:lumMod val="25000"/>
                    <a:lumOff val="75000"/>
                  </a:schemeClr>
                </a:solidFill>
                <a:latin typeface="Biome" panose="020B0503030204020804" pitchFamily="34" charset="0"/>
                <a:cs typeface="Biome" panose="020B0503030204020804" pitchFamily="34" charset="0"/>
              </a:rPr>
              <a:t>In 2007 the government predicted 25%  of children would be obese by 2050 	Gov (2007)</a:t>
            </a:r>
          </a:p>
          <a:p>
            <a:pPr marL="0" indent="0" algn="l">
              <a:buNone/>
            </a:pPr>
            <a:endParaRPr lang="en-GB" sz="2400" dirty="0">
              <a:solidFill>
                <a:schemeClr val="tx2">
                  <a:lumMod val="25000"/>
                  <a:lumOff val="75000"/>
                </a:schemeClr>
              </a:solidFill>
              <a:latin typeface="Biome" panose="020B0503030204020804" pitchFamily="34" charset="0"/>
              <a:cs typeface="Biome" panose="020B0503030204020804" pitchFamily="34" charset="0"/>
            </a:endParaRPr>
          </a:p>
          <a:p>
            <a:pPr marL="0" indent="0" algn="l">
              <a:buNone/>
            </a:pPr>
            <a:r>
              <a:rPr lang="en-GB" sz="2400" dirty="0">
                <a:solidFill>
                  <a:schemeClr val="tx2">
                    <a:lumMod val="25000"/>
                    <a:lumOff val="75000"/>
                  </a:schemeClr>
                </a:solidFill>
                <a:latin typeface="Biome" panose="020B0503030204020804" pitchFamily="34" charset="0"/>
                <a:cs typeface="Biome" panose="020B0503030204020804" pitchFamily="34" charset="0"/>
              </a:rPr>
              <a:t>Change4life has had some success.</a:t>
            </a:r>
          </a:p>
          <a:p>
            <a:pPr marL="0" indent="0" algn="l">
              <a:buNone/>
            </a:pPr>
            <a:r>
              <a:rPr lang="en-GB" sz="2400" dirty="0">
                <a:solidFill>
                  <a:schemeClr val="tx2">
                    <a:lumMod val="25000"/>
                    <a:lumOff val="75000"/>
                  </a:schemeClr>
                </a:solidFill>
                <a:latin typeface="Biome" panose="020B0503030204020804" pitchFamily="34" charset="0"/>
                <a:cs typeface="Biome" panose="020B0503030204020804" pitchFamily="34" charset="0"/>
              </a:rPr>
              <a:t>Eg in 2007 9.9% of children aged 4-5 years were obesity In 2024 it was 9.6%.</a:t>
            </a:r>
          </a:p>
          <a:p>
            <a:pPr marL="0" indent="0" algn="l">
              <a:buNone/>
            </a:pPr>
            <a:r>
              <a:rPr lang="en-GB" sz="2400" dirty="0">
                <a:solidFill>
                  <a:schemeClr val="tx2">
                    <a:lumMod val="25000"/>
                    <a:lumOff val="75000"/>
                  </a:schemeClr>
                </a:solidFill>
                <a:latin typeface="Biome" panose="020B0503030204020804" pitchFamily="34" charset="0"/>
                <a:cs typeface="Biome" panose="020B0503030204020804" pitchFamily="34" charset="0"/>
              </a:rPr>
              <a:t>Some small change but not the increase predicted.</a:t>
            </a:r>
          </a:p>
          <a:p>
            <a:pPr marL="0" indent="0" algn="r">
              <a:buNone/>
            </a:pPr>
            <a:r>
              <a:rPr lang="en-GB" dirty="0" err="1"/>
              <a:t>Healthtrends</a:t>
            </a:r>
            <a:r>
              <a:rPr lang="en-GB" dirty="0"/>
              <a:t> (DHSC)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BFAE52E-DEA2-8CCB-2D47-7559C9001806}"/>
              </a:ext>
            </a:extLst>
          </p:cNvPr>
          <p:cNvSpPr txBox="1"/>
          <p:nvPr/>
        </p:nvSpPr>
        <p:spPr>
          <a:xfrm rot="10800000" flipV="1">
            <a:off x="2354431" y="2600352"/>
            <a:ext cx="1925781" cy="369332"/>
          </a:xfrm>
          <a:prstGeom prst="rect">
            <a:avLst/>
          </a:prstGeom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Gov.UK(2007)</a:t>
            </a:r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F3B94C1-8739-EEC6-ADCF-19B9B181DDB5}"/>
              </a:ext>
            </a:extLst>
          </p:cNvPr>
          <p:cNvSpPr txBox="1"/>
          <p:nvPr/>
        </p:nvSpPr>
        <p:spPr>
          <a:xfrm rot="10800000" flipV="1">
            <a:off x="2649904" y="5790167"/>
            <a:ext cx="3298199" cy="369332"/>
          </a:xfrm>
          <a:prstGeom prst="rect">
            <a:avLst/>
          </a:prstGeom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Health trends  *DHSC) DATE 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1648128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AD25147E-B8B0-112E-06E5-4D024BB49B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010D9AA-3828-E632-A2A8-C7B77F0AA412}"/>
              </a:ext>
            </a:extLst>
          </p:cNvPr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446805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BFDE273-D329-F2D4-A6A5-C7692B16828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705508C-9A8A-921A-D5EF-9CA48E81D943}"/>
              </a:ext>
            </a:extLst>
          </p:cNvPr>
          <p:cNvSpPr>
            <a:spLocks noGrp="1"/>
          </p:cNvSpPr>
          <p:nvPr>
            <p:ph type="body" idx="4294967295"/>
          </p:nvPr>
        </p:nvSpPr>
        <p:spPr>
          <a:xfrm>
            <a:off x="581368" y="825842"/>
            <a:ext cx="4061883" cy="676385"/>
          </a:xfrm>
          <a:solidFill>
            <a:srgbClr val="D08CFE"/>
          </a:solid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>
                <a:solidFill>
                  <a:schemeClr val="tx1"/>
                </a:solidFill>
                <a:latin typeface="Biome" panose="020B0503030204020804" pitchFamily="34" charset="0"/>
                <a:cs typeface="Biome" panose="020B0503030204020804" pitchFamily="34" charset="0"/>
              </a:rPr>
              <a:t>Recommendation.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6A4E8EC-259C-CEAC-1376-CA1ED8DF52B9}"/>
              </a:ext>
            </a:extLst>
          </p:cNvPr>
          <p:cNvSpPr>
            <a:spLocks noGrp="1"/>
          </p:cNvSpPr>
          <p:nvPr>
            <p:ph type="body" idx="4294967295"/>
          </p:nvPr>
        </p:nvSpPr>
        <p:spPr>
          <a:xfrm>
            <a:off x="581367" y="2230582"/>
            <a:ext cx="11125723" cy="3928917"/>
          </a:xfrm>
          <a:solidFill>
            <a:schemeClr val="tx1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0" indent="0" algn="l">
              <a:buNone/>
            </a:pPr>
            <a:r>
              <a:rPr lang="en-GB" dirty="0">
                <a:solidFill>
                  <a:schemeClr val="tx2">
                    <a:lumMod val="25000"/>
                    <a:lumOff val="75000"/>
                  </a:schemeClr>
                </a:solidFill>
                <a:latin typeface="Biome" panose="020B0503030204020804" pitchFamily="34" charset="0"/>
                <a:cs typeface="Biome" panose="020B0503030204020804" pitchFamily="34" charset="0"/>
              </a:rPr>
              <a:t>We have to keep measuring disparity to work at removing it.</a:t>
            </a:r>
          </a:p>
          <a:p>
            <a:pPr marL="0" indent="0" algn="l">
              <a:buNone/>
            </a:pPr>
            <a:endParaRPr lang="en-GB" dirty="0">
              <a:solidFill>
                <a:schemeClr val="tx2">
                  <a:lumMod val="25000"/>
                  <a:lumOff val="75000"/>
                </a:schemeClr>
              </a:solidFill>
              <a:latin typeface="Biome" panose="020B0503030204020804" pitchFamily="34" charset="0"/>
              <a:cs typeface="Biome" panose="020B0503030204020804" pitchFamily="34" charset="0"/>
            </a:endParaRPr>
          </a:p>
          <a:p>
            <a:pPr marL="0" indent="0" algn="l">
              <a:buNone/>
            </a:pPr>
            <a:r>
              <a:rPr lang="en-GB" dirty="0">
                <a:solidFill>
                  <a:schemeClr val="tx2">
                    <a:lumMod val="25000"/>
                    <a:lumOff val="75000"/>
                  </a:schemeClr>
                </a:solidFill>
                <a:latin typeface="Biome" panose="020B0503030204020804" pitchFamily="34" charset="0"/>
                <a:cs typeface="Biome" panose="020B0503030204020804" pitchFamily="34" charset="0"/>
              </a:rPr>
              <a:t>Gov.UK and the other websites that show information have to keep improving and people need to know how to access them.</a:t>
            </a:r>
          </a:p>
          <a:p>
            <a:pPr marL="0" indent="0" algn="l">
              <a:buNone/>
            </a:pPr>
            <a:endParaRPr lang="en-GB" dirty="0">
              <a:solidFill>
                <a:schemeClr val="tx2">
                  <a:lumMod val="25000"/>
                  <a:lumOff val="75000"/>
                </a:schemeClr>
              </a:solidFill>
              <a:latin typeface="Biome" panose="020B0503030204020804" pitchFamily="34" charset="0"/>
              <a:cs typeface="Biome" panose="020B0503030204020804" pitchFamily="34" charset="0"/>
            </a:endParaRPr>
          </a:p>
          <a:p>
            <a:pPr marL="0" indent="0" algn="l">
              <a:buNone/>
            </a:pPr>
            <a:r>
              <a:rPr lang="en-GB" dirty="0">
                <a:solidFill>
                  <a:schemeClr val="tx2">
                    <a:lumMod val="25000"/>
                    <a:lumOff val="75000"/>
                  </a:schemeClr>
                </a:solidFill>
                <a:latin typeface="Biome" panose="020B0503030204020804" pitchFamily="34" charset="0"/>
                <a:cs typeface="Biome" panose="020B0503030204020804" pitchFamily="34" charset="0"/>
              </a:rPr>
              <a:t>This is the way to inform empower and know what to do.</a:t>
            </a:r>
          </a:p>
        </p:txBody>
      </p:sp>
    </p:spTree>
    <p:extLst>
      <p:ext uri="{BB962C8B-B14F-4D97-AF65-F5344CB8AC3E}">
        <p14:creationId xmlns:p14="http://schemas.microsoft.com/office/powerpoint/2010/main" val="69484609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2F8253-C465-EB11-EFE8-8DEB18756263}"/>
              </a:ext>
            </a:extLst>
          </p:cNvPr>
          <p:cNvSpPr txBox="1"/>
          <p:nvPr/>
        </p:nvSpPr>
        <p:spPr>
          <a:xfrm>
            <a:off x="458013" y="629061"/>
            <a:ext cx="4625616" cy="1243282"/>
          </a:xfrm>
          <a:prstGeom prst="rect">
            <a:avLst/>
          </a:prstGeom>
          <a:gradFill>
            <a:gsLst>
              <a:gs pos="0">
                <a:srgbClr val="C69DFF"/>
              </a:gs>
              <a:gs pos="100000">
                <a:srgbClr val="BC8FFF"/>
              </a:gs>
            </a:gsLst>
            <a:lin ang="5400000"/>
          </a:gradFill>
          <a:ln w="6345" cap="flat">
            <a:solidFill>
              <a:srgbClr val="FFFFFF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3600" b="0" i="0" u="none" strike="noStrike" kern="0" cap="none" spc="0" baseline="0" dirty="0">
                <a:solidFill>
                  <a:srgbClr val="000000"/>
                </a:solidFill>
                <a:uFillTx/>
                <a:latin typeface="Biome"/>
                <a:cs typeface="Biome" pitchFamily="34"/>
              </a:rPr>
              <a:t>References</a:t>
            </a:r>
          </a:p>
        </p:txBody>
      </p:sp>
      <p:sp>
        <p:nvSpPr>
          <p:cNvPr id="3" name="Text Placeholder 3">
            <a:extLst>
              <a:ext uri="{FF2B5EF4-FFF2-40B4-BE49-F238E27FC236}">
                <a16:creationId xmlns:a16="http://schemas.microsoft.com/office/drawing/2014/main" id="{1F648ED3-ACF0-9930-5568-3FADE252B714}"/>
              </a:ext>
            </a:extLst>
          </p:cNvPr>
          <p:cNvSpPr>
            <a:spLocks noGrp="1"/>
          </p:cNvSpPr>
          <p:nvPr>
            <p:ph type="body" idx="4294967295"/>
          </p:nvPr>
        </p:nvSpPr>
        <p:spPr>
          <a:xfrm>
            <a:off x="604157" y="2106387"/>
            <a:ext cx="10613572" cy="4122552"/>
          </a:xfrm>
        </p:spPr>
        <p:txBody>
          <a:bodyPr>
            <a:normAutofit fontScale="77500" lnSpcReduction="20000"/>
          </a:bodyPr>
          <a:lstStyle/>
          <a:p>
            <a:r>
              <a:rPr lang="en-GB" dirty="0">
                <a:solidFill>
                  <a:schemeClr val="bg1"/>
                </a:solidFill>
              </a:rPr>
              <a:t>Better Health </a:t>
            </a:r>
            <a:r>
              <a:rPr lang="en-GB" i="1" dirty="0">
                <a:solidFill>
                  <a:schemeClr val="bg1"/>
                </a:solidFill>
              </a:rPr>
              <a:t>Easy ways to eat well and move more</a:t>
            </a:r>
            <a:r>
              <a:rPr lang="en-GB" dirty="0">
                <a:solidFill>
                  <a:schemeClr val="bg1"/>
                </a:solidFill>
              </a:rPr>
              <a:t> Available at:  </a:t>
            </a:r>
            <a:r>
              <a:rPr lang="en-GB" u="sng" dirty="0">
                <a:solidFill>
                  <a:schemeClr val="bg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Healthier Families - Home - NHS</a:t>
            </a:r>
            <a:r>
              <a:rPr lang="en-GB" dirty="0">
                <a:solidFill>
                  <a:schemeClr val="bg1"/>
                </a:solidFill>
              </a:rPr>
              <a:t> (accessed: 1 October 2025).</a:t>
            </a:r>
          </a:p>
          <a:p>
            <a:r>
              <a:rPr lang="en-GB" i="1" dirty="0">
                <a:solidFill>
                  <a:schemeClr val="bg1"/>
                </a:solidFill>
              </a:rPr>
              <a:t>Care Act </a:t>
            </a:r>
            <a:r>
              <a:rPr lang="en-GB" dirty="0">
                <a:solidFill>
                  <a:schemeClr val="bg1"/>
                </a:solidFill>
              </a:rPr>
              <a:t>(</a:t>
            </a:r>
            <a:r>
              <a:rPr lang="en-GB" i="1" dirty="0">
                <a:solidFill>
                  <a:schemeClr val="bg1"/>
                </a:solidFill>
              </a:rPr>
              <a:t>2014</a:t>
            </a:r>
            <a:r>
              <a:rPr lang="en-GB" dirty="0">
                <a:solidFill>
                  <a:schemeClr val="bg1"/>
                </a:solidFill>
              </a:rPr>
              <a:t>) Available at: </a:t>
            </a:r>
            <a:r>
              <a:rPr lang="en-GB" u="sng" dirty="0">
                <a:solidFill>
                  <a:schemeClr val="bg1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https://www.legislation.gov.uk/ukpga/2014/23/contents/enacted</a:t>
            </a:r>
            <a:r>
              <a:rPr lang="en-GB" dirty="0">
                <a:solidFill>
                  <a:schemeClr val="bg1"/>
                </a:solidFill>
              </a:rPr>
              <a:t>  (accessed: 8 September </a:t>
            </a:r>
            <a:r>
              <a:rPr lang="en-GB" i="1" dirty="0">
                <a:solidFill>
                  <a:schemeClr val="bg1"/>
                </a:solidFill>
              </a:rPr>
              <a:t>2025</a:t>
            </a:r>
            <a:r>
              <a:rPr lang="en-GB" dirty="0">
                <a:solidFill>
                  <a:schemeClr val="bg1"/>
                </a:solidFill>
              </a:rPr>
              <a:t>). </a:t>
            </a:r>
          </a:p>
          <a:p>
            <a:r>
              <a:rPr lang="en-GB" dirty="0">
                <a:solidFill>
                  <a:schemeClr val="bg1"/>
                </a:solidFill>
              </a:rPr>
              <a:t>Department of Health (no date)  </a:t>
            </a:r>
            <a:r>
              <a:rPr lang="en-GB" i="1" dirty="0">
                <a:solidFill>
                  <a:schemeClr val="bg1"/>
                </a:solidFill>
              </a:rPr>
              <a:t>Wellbeing and Health Available at: </a:t>
            </a:r>
            <a:r>
              <a:rPr lang="en-GB" u="sng" dirty="0">
                <a:solidFill>
                  <a:schemeClr val="bg1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Microsoft PowerPoint - DH Well-being Poster - FINAL.pptx</a:t>
            </a:r>
            <a:r>
              <a:rPr lang="en-GB" dirty="0">
                <a:solidFill>
                  <a:schemeClr val="bg1"/>
                </a:solidFill>
              </a:rPr>
              <a:t> (accessed: 12 September 2025). </a:t>
            </a:r>
          </a:p>
          <a:p>
            <a:r>
              <a:rPr lang="en-GB" dirty="0">
                <a:solidFill>
                  <a:schemeClr val="bg1"/>
                </a:solidFill>
              </a:rPr>
              <a:t>Equality Act (2010) Available at: </a:t>
            </a:r>
            <a:r>
              <a:rPr lang="en-GB" u="sng" dirty="0">
                <a:solidFill>
                  <a:schemeClr val="bg1"/>
                </a:solidFill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https://www.legislation.gov.uk/ukpga/2010/15/contents</a:t>
            </a:r>
            <a:r>
              <a:rPr lang="en-GB" dirty="0">
                <a:solidFill>
                  <a:schemeClr val="bg1"/>
                </a:solidFill>
              </a:rPr>
              <a:t>  (accessed: 8 September </a:t>
            </a:r>
            <a:r>
              <a:rPr lang="en-GB" i="1" dirty="0">
                <a:solidFill>
                  <a:schemeClr val="bg1"/>
                </a:solidFill>
              </a:rPr>
              <a:t>2025</a:t>
            </a:r>
            <a:r>
              <a:rPr lang="en-GB" dirty="0">
                <a:solidFill>
                  <a:schemeClr val="bg1"/>
                </a:solidFill>
              </a:rPr>
              <a:t>).</a:t>
            </a:r>
          </a:p>
          <a:p>
            <a:r>
              <a:rPr lang="en-GB" dirty="0">
                <a:solidFill>
                  <a:schemeClr val="bg1"/>
                </a:solidFill>
              </a:rPr>
              <a:t>GOV. UK (2017) Childhood</a:t>
            </a:r>
            <a:r>
              <a:rPr lang="en-GB" i="1" dirty="0">
                <a:solidFill>
                  <a:schemeClr val="bg1"/>
                </a:solidFill>
              </a:rPr>
              <a:t> obesity: a plan for action</a:t>
            </a:r>
            <a:r>
              <a:rPr lang="en-GB" dirty="0">
                <a:solidFill>
                  <a:schemeClr val="bg1"/>
                </a:solidFill>
              </a:rPr>
              <a:t> Available at: </a:t>
            </a:r>
            <a:r>
              <a:rPr lang="en-GB" u="sng" dirty="0">
                <a:solidFill>
                  <a:schemeClr val="bg1"/>
                </a:solidFill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Childhood obesity: a plan for action - GOV.UK</a:t>
            </a:r>
            <a:r>
              <a:rPr lang="en-GB" dirty="0">
                <a:solidFill>
                  <a:schemeClr val="bg1"/>
                </a:solidFill>
              </a:rPr>
              <a:t> (accessed: 12 September 2025).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GB" dirty="0">
                <a:solidFill>
                  <a:schemeClr val="bg1"/>
                </a:solidFill>
              </a:rPr>
              <a:t>GOV.UK (2007) </a:t>
            </a:r>
            <a:r>
              <a:rPr lang="en-GB" i="1" dirty="0">
                <a:solidFill>
                  <a:schemeClr val="bg1"/>
                </a:solidFill>
              </a:rPr>
              <a:t>Reducing obesity: future choices Available at :</a:t>
            </a:r>
            <a:r>
              <a:rPr lang="en-GB" dirty="0">
                <a:solidFill>
                  <a:schemeClr val="bg1"/>
                </a:solidFill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Reducing obesity: future choices - GOV.UK</a:t>
            </a:r>
            <a:r>
              <a:rPr lang="en-GB" dirty="0">
                <a:solidFill>
                  <a:schemeClr val="bg1"/>
                </a:solidFill>
              </a:rPr>
              <a:t> (accessed: 2 October 2025).</a:t>
            </a:r>
          </a:p>
          <a:p>
            <a:pPr marL="0" lv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GB" dirty="0">
              <a:solidFill>
                <a:schemeClr val="bg1"/>
              </a:solidFill>
            </a:endParaRPr>
          </a:p>
          <a:p>
            <a:endParaRPr lang="en-GB" dirty="0">
              <a:solidFill>
                <a:schemeClr val="bg1"/>
              </a:solidFill>
            </a:endParaRPr>
          </a:p>
          <a:p>
            <a:endParaRPr lang="en-GB" dirty="0">
              <a:solidFill>
                <a:schemeClr val="bg1"/>
              </a:solidFill>
            </a:endParaRPr>
          </a:p>
          <a:p>
            <a:endParaRPr lang="en-GB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00DC74E-44DC-82C9-C1D5-57B861FB880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FC539E-2E08-FEA9-B660-7BD6110BD2B2}"/>
              </a:ext>
            </a:extLst>
          </p:cNvPr>
          <p:cNvSpPr txBox="1"/>
          <p:nvPr/>
        </p:nvSpPr>
        <p:spPr>
          <a:xfrm>
            <a:off x="458013" y="629061"/>
            <a:ext cx="4625616" cy="1243282"/>
          </a:xfrm>
          <a:prstGeom prst="rect">
            <a:avLst/>
          </a:prstGeom>
          <a:gradFill>
            <a:gsLst>
              <a:gs pos="0">
                <a:srgbClr val="C69DFF"/>
              </a:gs>
              <a:gs pos="100000">
                <a:srgbClr val="BC8FFF"/>
              </a:gs>
            </a:gsLst>
            <a:lin ang="5400000"/>
          </a:gradFill>
          <a:ln w="6345" cap="flat">
            <a:solidFill>
              <a:srgbClr val="FFFFFF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3600" b="0" i="0" u="none" strike="noStrike" kern="0" cap="none" spc="0" baseline="0" dirty="0">
                <a:solidFill>
                  <a:srgbClr val="000000"/>
                </a:solidFill>
                <a:uFillTx/>
                <a:latin typeface="Biome"/>
                <a:cs typeface="Biome" pitchFamily="34"/>
              </a:rPr>
              <a:t>References</a:t>
            </a:r>
          </a:p>
        </p:txBody>
      </p:sp>
      <p:sp>
        <p:nvSpPr>
          <p:cNvPr id="3" name="Text Placeholder 3">
            <a:extLst>
              <a:ext uri="{FF2B5EF4-FFF2-40B4-BE49-F238E27FC236}">
                <a16:creationId xmlns:a16="http://schemas.microsoft.com/office/drawing/2014/main" id="{918222A3-2254-2B49-CB4F-150E0730500F}"/>
              </a:ext>
            </a:extLst>
          </p:cNvPr>
          <p:cNvSpPr>
            <a:spLocks noGrp="1"/>
          </p:cNvSpPr>
          <p:nvPr>
            <p:ph type="body" idx="4294967295"/>
          </p:nvPr>
        </p:nvSpPr>
        <p:spPr>
          <a:xfrm>
            <a:off x="458013" y="2008414"/>
            <a:ext cx="10759716" cy="4849586"/>
          </a:xfrm>
        </p:spPr>
        <p:txBody>
          <a:bodyPr>
            <a:normAutofit fontScale="85000" lnSpcReduction="20000"/>
          </a:bodyPr>
          <a:lstStyle/>
          <a:p>
            <a:r>
              <a:rPr lang="en-GB" dirty="0">
                <a:solidFill>
                  <a:schemeClr val="bg1"/>
                </a:solidFill>
              </a:rPr>
              <a:t>Gov.UK (2013)      </a:t>
            </a:r>
            <a:r>
              <a:rPr lang="en-GB" i="1" dirty="0">
                <a:solidFill>
                  <a:schemeClr val="bg1"/>
                </a:solidFill>
              </a:rPr>
              <a:t>Research and analysis Wellbeing and health </a:t>
            </a:r>
            <a:r>
              <a:rPr lang="en-GB" dirty="0">
                <a:solidFill>
                  <a:schemeClr val="bg1"/>
                </a:solidFill>
              </a:rPr>
              <a:t>Available at: </a:t>
            </a:r>
            <a:r>
              <a:rPr lang="en-GB" u="sng" dirty="0">
                <a:solidFill>
                  <a:schemeClr val="bg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https://www.gov.uk/government/publications/wellbeing-and-health</a:t>
            </a:r>
            <a:r>
              <a:rPr lang="en-GB" dirty="0">
                <a:solidFill>
                  <a:schemeClr val="bg1"/>
                </a:solidFill>
              </a:rPr>
              <a:t> (accessed: 12 September 2025).</a:t>
            </a:r>
          </a:p>
          <a:p>
            <a:r>
              <a:rPr lang="en-GB" dirty="0">
                <a:solidFill>
                  <a:schemeClr val="bg1"/>
                </a:solidFill>
              </a:rPr>
              <a:t>Marmot (2010)   Available at: </a:t>
            </a:r>
            <a:r>
              <a:rPr lang="en-GB" u="sng" dirty="0">
                <a:solidFill>
                  <a:schemeClr val="bg1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Fair Society Healthy Lives (The Marmot Review) - IHE</a:t>
            </a:r>
            <a:r>
              <a:rPr lang="en-GB" dirty="0">
                <a:solidFill>
                  <a:schemeClr val="bg1"/>
                </a:solidFill>
              </a:rPr>
              <a:t> (accessed: 10 September2025)</a:t>
            </a: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r>
              <a:rPr lang="en-GB" dirty="0">
                <a:solidFill>
                  <a:schemeClr val="bg1"/>
                </a:solidFill>
              </a:rPr>
              <a:t>Marmot (2020)   Available at: </a:t>
            </a:r>
            <a:r>
              <a:rPr lang="en-GB" dirty="0">
                <a:solidFill>
                  <a:schemeClr val="bg1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Health Equity in England: The Marmot Review 10 Years On | The Health Foundation</a:t>
            </a:r>
            <a:r>
              <a:rPr lang="en-GB" dirty="0">
                <a:solidFill>
                  <a:schemeClr val="bg1"/>
                </a:solidFill>
              </a:rPr>
              <a:t> (accessed: 2 October 2025)</a:t>
            </a:r>
          </a:p>
          <a:p>
            <a:r>
              <a:rPr lang="en-GB" dirty="0">
                <a:solidFill>
                  <a:schemeClr val="bg1"/>
                </a:solidFill>
              </a:rPr>
              <a:t>National Health Service [NHS] </a:t>
            </a:r>
            <a:r>
              <a:rPr lang="en-GB" i="1" dirty="0">
                <a:solidFill>
                  <a:schemeClr val="bg1"/>
                </a:solidFill>
              </a:rPr>
              <a:t>Improving personal health and wellbeing </a:t>
            </a:r>
            <a:r>
              <a:rPr lang="en-GB" dirty="0">
                <a:solidFill>
                  <a:schemeClr val="bg1"/>
                </a:solidFill>
              </a:rPr>
              <a:t>Available at: </a:t>
            </a:r>
            <a:r>
              <a:rPr lang="en-GB" u="sng" dirty="0">
                <a:solidFill>
                  <a:schemeClr val="bg1"/>
                </a:solidFill>
              </a:rPr>
              <a:t>   https://www.england.nhs.uk/supporting-our-nhs-people/health-and-wellbeing-programmes/nhs-health-and-wellbeing-framework/elements-of-health-and-wellbeing/improving-personal-health-and-wellbeing/</a:t>
            </a:r>
            <a:r>
              <a:rPr lang="en-GB" dirty="0">
                <a:solidFill>
                  <a:schemeClr val="bg1"/>
                </a:solidFill>
              </a:rPr>
              <a:t> (accessed: 10 September 2025).</a:t>
            </a:r>
          </a:p>
          <a:p>
            <a:r>
              <a:rPr lang="en-GB" dirty="0">
                <a:solidFill>
                  <a:schemeClr val="bg1"/>
                </a:solidFill>
              </a:rPr>
              <a:t>National Health Service [NHS] </a:t>
            </a:r>
            <a:r>
              <a:rPr lang="en-GB" i="1" dirty="0">
                <a:solidFill>
                  <a:schemeClr val="bg1"/>
                </a:solidFill>
              </a:rPr>
              <a:t>Fit For The Future: 10 Year Health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i="1" dirty="0">
                <a:solidFill>
                  <a:schemeClr val="bg1"/>
                </a:solidFill>
              </a:rPr>
              <a:t>Plan for England</a:t>
            </a:r>
            <a:r>
              <a:rPr lang="en-GB" dirty="0">
                <a:solidFill>
                  <a:schemeClr val="bg1"/>
                </a:solidFill>
              </a:rPr>
              <a:t> Available at: </a:t>
            </a:r>
            <a:r>
              <a:rPr lang="en-GB" u="sng" dirty="0">
                <a:solidFill>
                  <a:schemeClr val="bg1"/>
                </a:solidFill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https://www.longtermplan.nhs.uk/</a:t>
            </a:r>
            <a:r>
              <a:rPr lang="en-GB" dirty="0">
                <a:solidFill>
                  <a:schemeClr val="bg1"/>
                </a:solidFill>
              </a:rPr>
              <a:t> (accessed: 10 September 2025).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8506011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CC9A96B-94E2-22B3-09A7-0FF3187A709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750217-6A2F-9102-9347-5E00C79277E9}"/>
              </a:ext>
            </a:extLst>
          </p:cNvPr>
          <p:cNvSpPr txBox="1"/>
          <p:nvPr/>
        </p:nvSpPr>
        <p:spPr>
          <a:xfrm>
            <a:off x="458013" y="449447"/>
            <a:ext cx="4625616" cy="1243282"/>
          </a:xfrm>
          <a:prstGeom prst="rect">
            <a:avLst/>
          </a:prstGeom>
          <a:gradFill>
            <a:gsLst>
              <a:gs pos="0">
                <a:srgbClr val="C69DFF"/>
              </a:gs>
              <a:gs pos="100000">
                <a:srgbClr val="BC8FFF"/>
              </a:gs>
            </a:gsLst>
            <a:lin ang="5400000"/>
          </a:gradFill>
          <a:ln w="6345" cap="flat">
            <a:solidFill>
              <a:srgbClr val="FFFFFF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3600" b="0" i="0" u="none" strike="noStrike" kern="0" cap="none" spc="0" baseline="0" dirty="0">
                <a:solidFill>
                  <a:srgbClr val="000000"/>
                </a:solidFill>
                <a:uFillTx/>
                <a:latin typeface="Biome"/>
                <a:cs typeface="Biome" pitchFamily="34"/>
              </a:rPr>
              <a:t>References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005C818-6927-E40E-D9E3-95D593CB5FC0}"/>
              </a:ext>
            </a:extLst>
          </p:cNvPr>
          <p:cNvSpPr txBox="1"/>
          <p:nvPr/>
        </p:nvSpPr>
        <p:spPr>
          <a:xfrm>
            <a:off x="458013" y="1872343"/>
            <a:ext cx="11275974" cy="449353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chemeClr val="bg1"/>
                </a:solidFill>
              </a:rPr>
              <a:t>National Health Service [NHS] </a:t>
            </a:r>
            <a:r>
              <a:rPr lang="en-GB" sz="2200" i="1" dirty="0">
                <a:solidFill>
                  <a:schemeClr val="bg1"/>
                </a:solidFill>
              </a:rPr>
              <a:t>What is an NHS Health Check</a:t>
            </a:r>
            <a:r>
              <a:rPr lang="en-GB" sz="2200" dirty="0">
                <a:solidFill>
                  <a:schemeClr val="bg1"/>
                </a:solidFill>
              </a:rPr>
              <a:t> Available at: </a:t>
            </a:r>
            <a:r>
              <a:rPr lang="en-GB" sz="2200" u="sng" dirty="0">
                <a:solidFill>
                  <a:schemeClr val="bg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https://www.nhs.uk/tests-and-treatments/nhs-health-check/</a:t>
            </a:r>
            <a:r>
              <a:rPr lang="en-GB" sz="2200" dirty="0">
                <a:solidFill>
                  <a:schemeClr val="bg1"/>
                </a:solidFill>
              </a:rPr>
              <a:t> (accessed: 18 September 2025).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chemeClr val="bg1"/>
                </a:solidFill>
              </a:rPr>
              <a:t>Office of National Statistics Available at: </a:t>
            </a:r>
            <a:r>
              <a:rPr lang="en-GB" sz="2200" u="sng" dirty="0">
                <a:solidFill>
                  <a:schemeClr val="bg1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Home - Office for National Statistics</a:t>
            </a:r>
            <a:r>
              <a:rPr lang="en-GB" sz="2200" dirty="0">
                <a:solidFill>
                  <a:schemeClr val="bg1"/>
                </a:solidFill>
              </a:rPr>
              <a:t> (accessed: 5 October 2025).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chemeClr val="bg1"/>
                </a:solidFill>
              </a:rPr>
              <a:t>Skills for Care (2023) </a:t>
            </a:r>
            <a:r>
              <a:rPr lang="en-GB" sz="2200" i="1" dirty="0">
                <a:solidFill>
                  <a:schemeClr val="bg1"/>
                </a:solidFill>
              </a:rPr>
              <a:t>What does Integration in health and social care mean?</a:t>
            </a:r>
            <a:r>
              <a:rPr lang="en-GB" sz="2200" dirty="0">
                <a:solidFill>
                  <a:schemeClr val="bg1"/>
                </a:solidFill>
              </a:rPr>
              <a:t>   Available at:  </a:t>
            </a:r>
            <a:r>
              <a:rPr lang="en-GB" sz="2200" u="sng" dirty="0">
                <a:solidFill>
                  <a:schemeClr val="bg1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What does integration in health and social care mean?</a:t>
            </a:r>
            <a:r>
              <a:rPr lang="en-GB" sz="2200" dirty="0">
                <a:solidFill>
                  <a:schemeClr val="bg1"/>
                </a:solidFill>
              </a:rPr>
              <a:t>  (Accessed: 18 September 2025).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chemeClr val="bg1"/>
                </a:solidFill>
              </a:rPr>
              <a:t>United Nations Development Programme. (UNDP) </a:t>
            </a:r>
            <a:r>
              <a:rPr lang="en-GB" sz="2200" i="1" dirty="0">
                <a:solidFill>
                  <a:schemeClr val="bg1"/>
                </a:solidFill>
              </a:rPr>
              <a:t>What are the Sustainable Development Goals?</a:t>
            </a:r>
            <a:r>
              <a:rPr lang="en-GB" sz="2200" u="sng" dirty="0">
                <a:solidFill>
                  <a:schemeClr val="bg1"/>
                </a:solidFill>
              </a:rPr>
              <a:t> </a:t>
            </a:r>
            <a:r>
              <a:rPr lang="en-GB" sz="2200" dirty="0">
                <a:solidFill>
                  <a:schemeClr val="bg1"/>
                </a:solidFill>
              </a:rPr>
              <a:t>Available at: </a:t>
            </a:r>
            <a:r>
              <a:rPr lang="en-GB" sz="2200" u="sng" dirty="0">
                <a:solidFill>
                  <a:schemeClr val="bg1"/>
                </a:solidFill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https://www.undp.org/sustainable-development-goals</a:t>
            </a:r>
            <a:r>
              <a:rPr lang="en-GB" sz="2200" dirty="0">
                <a:solidFill>
                  <a:schemeClr val="bg1"/>
                </a:solidFill>
              </a:rPr>
              <a:t>  (accessed: 20 September 2025).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chemeClr val="bg1"/>
                </a:solidFill>
              </a:rPr>
              <a:t>United Nations Regional Information Centre for Western Europe</a:t>
            </a:r>
            <a:r>
              <a:rPr lang="en-GB" sz="2200" dirty="0">
                <a:solidFill>
                  <a:srgbClr val="467886"/>
                </a:solidFill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lang="en-GB" sz="2200" dirty="0">
                <a:solidFill>
                  <a:schemeClr val="bg1"/>
                </a:solidFill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Available at:   </a:t>
            </a:r>
            <a:r>
              <a:rPr lang="en-GB" sz="2200" u="sng" dirty="0">
                <a:solidFill>
                  <a:schemeClr val="bg1"/>
                </a:solidFill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Sustainable Development Goals (SDG 3) | United Nations Western Europe</a:t>
            </a:r>
            <a:r>
              <a:rPr lang="en-GB" sz="2200" dirty="0">
                <a:solidFill>
                  <a:schemeClr val="bg1"/>
                </a:solidFill>
              </a:rPr>
              <a:t> (accessed: 22 September 2025). </a:t>
            </a:r>
          </a:p>
        </p:txBody>
      </p:sp>
    </p:spTree>
    <p:extLst>
      <p:ext uri="{BB962C8B-B14F-4D97-AF65-F5344CB8AC3E}">
        <p14:creationId xmlns:p14="http://schemas.microsoft.com/office/powerpoint/2010/main" val="186759363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57000D5-44B2-3CD1-D90D-7C5B9FCFE82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6A2CA-1E35-1254-D548-881413313B23}"/>
              </a:ext>
            </a:extLst>
          </p:cNvPr>
          <p:cNvSpPr txBox="1"/>
          <p:nvPr/>
        </p:nvSpPr>
        <p:spPr>
          <a:xfrm>
            <a:off x="458013" y="449447"/>
            <a:ext cx="4625616" cy="1243282"/>
          </a:xfrm>
          <a:prstGeom prst="rect">
            <a:avLst/>
          </a:prstGeom>
          <a:gradFill>
            <a:gsLst>
              <a:gs pos="0">
                <a:srgbClr val="C69DFF"/>
              </a:gs>
              <a:gs pos="100000">
                <a:srgbClr val="BC8FFF"/>
              </a:gs>
            </a:gsLst>
            <a:lin ang="5400000"/>
          </a:gradFill>
          <a:ln w="6345" cap="flat">
            <a:solidFill>
              <a:srgbClr val="FFFFFF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3600" b="0" i="0" u="none" strike="noStrike" kern="0" cap="none" spc="0" baseline="0" dirty="0">
                <a:solidFill>
                  <a:srgbClr val="000000"/>
                </a:solidFill>
                <a:uFillTx/>
                <a:latin typeface="Biome"/>
                <a:cs typeface="Biome" pitchFamily="34"/>
              </a:rPr>
              <a:t>References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C757B55-339D-DE9C-79CA-DF38B420AFDF}"/>
              </a:ext>
            </a:extLst>
          </p:cNvPr>
          <p:cNvSpPr txBox="1"/>
          <p:nvPr/>
        </p:nvSpPr>
        <p:spPr>
          <a:xfrm>
            <a:off x="458013" y="1872343"/>
            <a:ext cx="11069958" cy="421821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</a:rPr>
              <a:t>Whitty, C. (2020)  </a:t>
            </a:r>
            <a:r>
              <a:rPr lang="en-GB" sz="2400" i="1" dirty="0">
                <a:solidFill>
                  <a:schemeClr val="bg1"/>
                </a:solidFill>
              </a:rPr>
              <a:t>Independent report Health trends and variation in England</a:t>
            </a:r>
            <a:r>
              <a:rPr lang="en-GB" sz="2400" dirty="0">
                <a:solidFill>
                  <a:schemeClr val="bg1"/>
                </a:solidFill>
              </a:rPr>
              <a:t> Available at:   </a:t>
            </a:r>
            <a:r>
              <a:rPr lang="en-GB" sz="2400" u="sng" dirty="0">
                <a:solidFill>
                  <a:schemeClr val="bg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https://www.gov.uk/government/publications/chief-medical-officers-annual-report-2020-health-trends-and-variation-in-england?utm_source=chatgpt.com</a:t>
            </a:r>
            <a:r>
              <a:rPr lang="en-GB" sz="2400" dirty="0">
                <a:solidFill>
                  <a:schemeClr val="bg1"/>
                </a:solidFill>
              </a:rPr>
              <a:t> (accessed: 20 September 2025).</a:t>
            </a:r>
          </a:p>
          <a:p>
            <a:pPr lvl="0"/>
            <a:endParaRPr lang="en-GB" sz="2400" dirty="0">
              <a:solidFill>
                <a:schemeClr val="bg1"/>
              </a:solidFill>
            </a:endParaRP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</a:rPr>
              <a:t>World Health Organisation  (2022)  Available at:</a:t>
            </a:r>
            <a:r>
              <a:rPr lang="en-GB" sz="2400" u="sng" dirty="0">
                <a:solidFill>
                  <a:schemeClr val="bg1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  </a:t>
            </a:r>
            <a:r>
              <a:rPr lang="en-GB" sz="2400" u="sng" dirty="0">
                <a:solidFill>
                  <a:schemeClr val="bg1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https://www.who.int/news-room/fact-sheets/detail/mental-health-strengthening-our-response</a:t>
            </a:r>
            <a:r>
              <a:rPr lang="en-GB" sz="2400" u="sng" dirty="0">
                <a:solidFill>
                  <a:schemeClr val="bg1"/>
                </a:solidFill>
              </a:rPr>
              <a:t> </a:t>
            </a:r>
            <a:r>
              <a:rPr lang="en-GB" sz="2400" dirty="0">
                <a:solidFill>
                  <a:schemeClr val="bg1"/>
                </a:solidFill>
              </a:rPr>
              <a:t>(accessed: 20 September2025).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bg1"/>
              </a:solidFill>
            </a:endParaRP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</a:rPr>
              <a:t>World Health Organisation </a:t>
            </a:r>
            <a:r>
              <a:rPr lang="en-GB" sz="2400" i="1" dirty="0">
                <a:solidFill>
                  <a:schemeClr val="bg1"/>
                </a:solidFill>
              </a:rPr>
              <a:t>Constitution</a:t>
            </a:r>
            <a:r>
              <a:rPr lang="en-GB" sz="2400" dirty="0">
                <a:solidFill>
                  <a:schemeClr val="bg1"/>
                </a:solidFill>
              </a:rPr>
              <a:t> (2025) Available at:    </a:t>
            </a:r>
            <a:r>
              <a:rPr lang="en-GB" sz="2400" u="sng" dirty="0">
                <a:solidFill>
                  <a:schemeClr val="bg1"/>
                </a:solidFill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Constitution of the World Health Organization</a:t>
            </a:r>
            <a:r>
              <a:rPr lang="en-GB" sz="2400" dirty="0">
                <a:solidFill>
                  <a:schemeClr val="bg1"/>
                </a:solidFill>
              </a:rPr>
              <a:t> (accessed: 22 September 2025).</a:t>
            </a:r>
          </a:p>
        </p:txBody>
      </p:sp>
    </p:spTree>
    <p:extLst>
      <p:ext uri="{BB962C8B-B14F-4D97-AF65-F5344CB8AC3E}">
        <p14:creationId xmlns:p14="http://schemas.microsoft.com/office/powerpoint/2010/main" val="109598560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41E8F66-0213-7FD8-3BD0-77B1EF428AE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C9CA4C-6522-1546-D809-CFB0E5A98DA8}"/>
              </a:ext>
            </a:extLst>
          </p:cNvPr>
          <p:cNvSpPr txBox="1"/>
          <p:nvPr/>
        </p:nvSpPr>
        <p:spPr>
          <a:xfrm>
            <a:off x="458013" y="629061"/>
            <a:ext cx="4625616" cy="1243282"/>
          </a:xfrm>
          <a:prstGeom prst="rect">
            <a:avLst/>
          </a:prstGeom>
          <a:gradFill>
            <a:gsLst>
              <a:gs pos="0">
                <a:srgbClr val="C69DFF"/>
              </a:gs>
              <a:gs pos="100000">
                <a:srgbClr val="BC8FFF"/>
              </a:gs>
            </a:gsLst>
            <a:lin ang="5400000"/>
          </a:gradFill>
          <a:ln w="6345" cap="flat">
            <a:solidFill>
              <a:srgbClr val="FFFFFF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3600" b="0" i="0" u="none" strike="noStrike" kern="0" cap="none" spc="0" baseline="0" dirty="0">
                <a:solidFill>
                  <a:srgbClr val="000000"/>
                </a:solidFill>
                <a:uFillTx/>
                <a:latin typeface="Biome"/>
                <a:cs typeface="Biome" pitchFamily="34"/>
              </a:rPr>
              <a:t>References</a:t>
            </a:r>
          </a:p>
          <a:p>
            <a:pPr marL="0" marR="0" lvl="0" indent="0" algn="ctr" defTabSz="914400" rtl="0" fontAlgn="auto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3600" kern="0" dirty="0">
                <a:solidFill>
                  <a:srgbClr val="000000"/>
                </a:solidFill>
                <a:latin typeface="Biome"/>
                <a:cs typeface="Biome" pitchFamily="34"/>
              </a:rPr>
              <a:t>Images</a:t>
            </a:r>
            <a:endParaRPr lang="en-GB" sz="3600" b="0" i="0" u="none" strike="noStrike" kern="0" cap="none" spc="0" baseline="0" dirty="0">
              <a:solidFill>
                <a:srgbClr val="000000"/>
              </a:solidFill>
              <a:uFillTx/>
              <a:latin typeface="Biome"/>
              <a:cs typeface="Biome" pitchFamily="34"/>
            </a:endParaRPr>
          </a:p>
        </p:txBody>
      </p:sp>
      <p:sp>
        <p:nvSpPr>
          <p:cNvPr id="3" name="Text Placeholder 3">
            <a:extLst>
              <a:ext uri="{FF2B5EF4-FFF2-40B4-BE49-F238E27FC236}">
                <a16:creationId xmlns:a16="http://schemas.microsoft.com/office/drawing/2014/main" id="{24508F8D-E9F3-7551-2F1E-D72920431FBE}"/>
              </a:ext>
            </a:extLst>
          </p:cNvPr>
          <p:cNvSpPr>
            <a:spLocks noGrp="1"/>
          </p:cNvSpPr>
          <p:nvPr>
            <p:ph type="body" idx="4294967295"/>
          </p:nvPr>
        </p:nvSpPr>
        <p:spPr>
          <a:xfrm>
            <a:off x="604157" y="2106387"/>
            <a:ext cx="10613572" cy="4122552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Image George, T. (2025)</a:t>
            </a:r>
            <a:r>
              <a:rPr lang="en-GB" u="sng" dirty="0">
                <a:solidFill>
                  <a:schemeClr val="bg1"/>
                </a:solidFill>
              </a:rPr>
              <a:t> </a:t>
            </a:r>
            <a:r>
              <a:rPr lang="en-GB" dirty="0">
                <a:solidFill>
                  <a:schemeClr val="bg1"/>
                </a:solidFill>
              </a:rPr>
              <a:t>George, T.   </a:t>
            </a:r>
            <a:r>
              <a:rPr lang="en-GB" i="1" dirty="0">
                <a:solidFill>
                  <a:schemeClr val="bg1"/>
                </a:solidFill>
              </a:rPr>
              <a:t>What is Social Health? </a:t>
            </a:r>
            <a:r>
              <a:rPr lang="en-GB" dirty="0">
                <a:solidFill>
                  <a:schemeClr val="bg1"/>
                </a:solidFill>
              </a:rPr>
              <a:t>Image George, T. (2025)</a:t>
            </a:r>
            <a:r>
              <a:rPr lang="en-GB" u="sng" dirty="0">
                <a:solidFill>
                  <a:schemeClr val="bg1"/>
                </a:solidFill>
              </a:rPr>
              <a:t> </a:t>
            </a:r>
            <a:r>
              <a:rPr lang="en-GB" dirty="0">
                <a:solidFill>
                  <a:schemeClr val="bg1"/>
                </a:solidFill>
              </a:rPr>
              <a:t>George, T.   </a:t>
            </a:r>
            <a:r>
              <a:rPr lang="en-GB" i="1" dirty="0">
                <a:solidFill>
                  <a:schemeClr val="bg1"/>
                </a:solidFill>
              </a:rPr>
              <a:t>What is Social Health? Definitions, Examples &amp;Tips| HIF</a:t>
            </a:r>
            <a:r>
              <a:rPr lang="en-GB" dirty="0">
                <a:solidFill>
                  <a:schemeClr val="bg1"/>
                </a:solidFill>
              </a:rPr>
              <a:t> Available at: </a:t>
            </a:r>
            <a:r>
              <a:rPr lang="en-GB" u="sng" dirty="0">
                <a:solidFill>
                  <a:schemeClr val="bg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What is Social Health? Definitions, Examples &amp; Tips | HIF</a:t>
            </a:r>
            <a:r>
              <a:rPr lang="en-GB" dirty="0">
                <a:solidFill>
                  <a:schemeClr val="bg1"/>
                </a:solidFill>
              </a:rPr>
              <a:t> (accessed: 28 September 2025).</a:t>
            </a:r>
          </a:p>
          <a:p>
            <a:r>
              <a:rPr lang="en-GB" dirty="0">
                <a:solidFill>
                  <a:schemeClr val="bg1"/>
                </a:solidFill>
              </a:rPr>
              <a:t> </a:t>
            </a:r>
          </a:p>
          <a:p>
            <a:r>
              <a:rPr lang="en-GB" dirty="0">
                <a:solidFill>
                  <a:schemeClr val="bg1"/>
                </a:solidFill>
              </a:rPr>
              <a:t>Theories Models Available at: UWTSD Moodle Week 1 Concepts of Health and Sustainable Development (accessed: 1 October2025).</a:t>
            </a:r>
          </a:p>
          <a:p>
            <a:r>
              <a:rPr lang="en-GB" dirty="0">
                <a:solidFill>
                  <a:schemeClr val="bg1"/>
                </a:solidFill>
              </a:rPr>
              <a:t>1 October2025).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7429773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D3F21B71-51E7-9B82-02C3-972419668F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84586CE-77CF-3FEB-1BF4-CB4B9296DF92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137391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3500</TotalTime>
  <Words>1088</Words>
  <Application>Microsoft Office PowerPoint</Application>
  <PresentationFormat>Widescreen</PresentationFormat>
  <Paragraphs>103</Paragraphs>
  <Slides>18</Slides>
  <Notes>15</Notes>
  <HiddenSlides>0</HiddenSlides>
  <MMClips>0</MMClips>
  <ScaleCrop>false</ScaleCrop>
  <HeadingPairs>
    <vt:vector size="8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7" baseType="lpstr">
      <vt:lpstr>Aptos</vt:lpstr>
      <vt:lpstr>Aptos Display</vt:lpstr>
      <vt:lpstr>Arial</vt:lpstr>
      <vt:lpstr>Arial Nova</vt:lpstr>
      <vt:lpstr>Biome</vt:lpstr>
      <vt:lpstr>Calibri</vt:lpstr>
      <vt:lpstr>LatoLight</vt:lpstr>
      <vt:lpstr>Office Theme</vt:lpstr>
      <vt:lpstr>Slide</vt:lpstr>
      <vt:lpstr>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The children who grew up with change 4 life are now at an age to have their own children. We have to see if the message they got makes a bigger impact.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Marjorie Hardware</dc:creator>
  <cp:lastModifiedBy>Marjorie Hardware</cp:lastModifiedBy>
  <cp:revision>7</cp:revision>
  <dcterms:created xsi:type="dcterms:W3CDTF">2025-10-03T16:33:59Z</dcterms:created>
  <dcterms:modified xsi:type="dcterms:W3CDTF">2025-10-10T17:57:31Z</dcterms:modified>
</cp:coreProperties>
</file>