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378" r:id="rId6"/>
    <p:sldId id="304" r:id="rId7"/>
    <p:sldId id="390" r:id="rId8"/>
    <p:sldId id="370" r:id="rId9"/>
    <p:sldId id="392" r:id="rId10"/>
    <p:sldId id="393" r:id="rId11"/>
    <p:sldId id="394" r:id="rId12"/>
    <p:sldId id="380" r:id="rId13"/>
    <p:sldId id="379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9" r:id="rId22"/>
    <p:sldId id="408" r:id="rId23"/>
    <p:sldId id="361" r:id="rId24"/>
    <p:sldId id="363" r:id="rId25"/>
    <p:sldId id="396" r:id="rId26"/>
    <p:sldId id="397" r:id="rId27"/>
    <p:sldId id="398" r:id="rId28"/>
    <p:sldId id="404" r:id="rId29"/>
    <p:sldId id="407" r:id="rId30"/>
    <p:sldId id="322" r:id="rId31"/>
    <p:sldId id="347" r:id="rId3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31DFD2-62E2-4733-8624-B1FC3B6AECA8}" v="1" dt="2026-01-30T09:05:10.7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961" autoAdjust="0"/>
  </p:normalViewPr>
  <p:slideViewPr>
    <p:cSldViewPr>
      <p:cViewPr varScale="1">
        <p:scale>
          <a:sx n="51" d="100"/>
          <a:sy n="51" d="100"/>
        </p:scale>
        <p:origin x="172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tina Schmidt" userId="32f9f094-ca9c-4781-adf1-b860fa553cc7" providerId="ADAL" clId="{C77012DD-0B2A-42E6-AA10-6AB39074D781}"/>
    <pc:docChg chg="custSel modSld">
      <pc:chgData name="Bettina Schmidt" userId="32f9f094-ca9c-4781-adf1-b860fa553cc7" providerId="ADAL" clId="{C77012DD-0B2A-42E6-AA10-6AB39074D781}" dt="2026-01-30T09:18:01.495" v="257" actId="20577"/>
      <pc:docMkLst>
        <pc:docMk/>
      </pc:docMkLst>
      <pc:sldChg chg="modSp mod">
        <pc:chgData name="Bettina Schmidt" userId="32f9f094-ca9c-4781-adf1-b860fa553cc7" providerId="ADAL" clId="{C77012DD-0B2A-42E6-AA10-6AB39074D781}" dt="2026-01-30T09:18:01.495" v="257" actId="20577"/>
        <pc:sldMkLst>
          <pc:docMk/>
          <pc:sldMk cId="2203901902" sldId="390"/>
        </pc:sldMkLst>
        <pc:spChg chg="mod">
          <ac:chgData name="Bettina Schmidt" userId="32f9f094-ca9c-4781-adf1-b860fa553cc7" providerId="ADAL" clId="{C77012DD-0B2A-42E6-AA10-6AB39074D781}" dt="2026-01-30T09:18:01.495" v="257" actId="20577"/>
          <ac:spMkLst>
            <pc:docMk/>
            <pc:sldMk cId="2203901902" sldId="390"/>
            <ac:spMk id="3" creationId="{6DF42A13-F0F2-4CDE-B3F3-96726E691BDD}"/>
          </ac:spMkLst>
        </pc:spChg>
      </pc:sldChg>
      <pc:sldChg chg="modSp mod">
        <pc:chgData name="Bettina Schmidt" userId="32f9f094-ca9c-4781-adf1-b860fa553cc7" providerId="ADAL" clId="{C77012DD-0B2A-42E6-AA10-6AB39074D781}" dt="2026-01-30T09:04:36.098" v="126" actId="20577"/>
        <pc:sldMkLst>
          <pc:docMk/>
          <pc:sldMk cId="2207159838" sldId="392"/>
        </pc:sldMkLst>
        <pc:spChg chg="mod">
          <ac:chgData name="Bettina Schmidt" userId="32f9f094-ca9c-4781-adf1-b860fa553cc7" providerId="ADAL" clId="{C77012DD-0B2A-42E6-AA10-6AB39074D781}" dt="2026-01-30T09:04:36.098" v="126" actId="20577"/>
          <ac:spMkLst>
            <pc:docMk/>
            <pc:sldMk cId="2207159838" sldId="392"/>
            <ac:spMk id="3" creationId="{00000000-0000-0000-0000-000000000000}"/>
          </ac:spMkLst>
        </pc:spChg>
        <pc:spChg chg="mod">
          <ac:chgData name="Bettina Schmidt" userId="32f9f094-ca9c-4781-adf1-b860fa553cc7" providerId="ADAL" clId="{C77012DD-0B2A-42E6-AA10-6AB39074D781}" dt="2026-01-30T09:04:31.090" v="125" actId="20577"/>
          <ac:spMkLst>
            <pc:docMk/>
            <pc:sldMk cId="2207159838" sldId="392"/>
            <ac:spMk id="4" creationId="{00000000-0000-0000-0000-000000000000}"/>
          </ac:spMkLst>
        </pc:spChg>
      </pc:sldChg>
      <pc:sldChg chg="modSp mod">
        <pc:chgData name="Bettina Schmidt" userId="32f9f094-ca9c-4781-adf1-b860fa553cc7" providerId="ADAL" clId="{C77012DD-0B2A-42E6-AA10-6AB39074D781}" dt="2026-01-30T09:05:34.828" v="171" actId="108"/>
        <pc:sldMkLst>
          <pc:docMk/>
          <pc:sldMk cId="2821846078" sldId="393"/>
        </pc:sldMkLst>
        <pc:spChg chg="mod">
          <ac:chgData name="Bettina Schmidt" userId="32f9f094-ca9c-4781-adf1-b860fa553cc7" providerId="ADAL" clId="{C77012DD-0B2A-42E6-AA10-6AB39074D781}" dt="2026-01-30T09:05:34.828" v="171" actId="108"/>
          <ac:spMkLst>
            <pc:docMk/>
            <pc:sldMk cId="2821846078" sldId="393"/>
            <ac:spMk id="6" creationId="{22BA2D8F-85A4-4222-98E1-1B11663467DF}"/>
          </ac:spMkLst>
        </pc:spChg>
      </pc:sldChg>
      <pc:sldChg chg="modSp mod">
        <pc:chgData name="Bettina Schmidt" userId="32f9f094-ca9c-4781-adf1-b860fa553cc7" providerId="ADAL" clId="{C77012DD-0B2A-42E6-AA10-6AB39074D781}" dt="2026-01-30T09:06:31.329" v="243" actId="20577"/>
        <pc:sldMkLst>
          <pc:docMk/>
          <pc:sldMk cId="2800133729" sldId="394"/>
        </pc:sldMkLst>
        <pc:spChg chg="mod">
          <ac:chgData name="Bettina Schmidt" userId="32f9f094-ca9c-4781-adf1-b860fa553cc7" providerId="ADAL" clId="{C77012DD-0B2A-42E6-AA10-6AB39074D781}" dt="2026-01-30T09:06:31.329" v="243" actId="20577"/>
          <ac:spMkLst>
            <pc:docMk/>
            <pc:sldMk cId="2800133729" sldId="394"/>
            <ac:spMk id="3" creationId="{EAB9F9F3-5E1E-4B8A-AD17-432E97BF242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DF58F-8671-456E-AFAD-17BFC9F0FA41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3270C-3725-49C9-9AFB-E0CEEAD016A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88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3270C-3725-49C9-9AFB-E0CEEAD016AD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10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Ecuador 1996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CDDE0C-FBCA-43D0-A320-6424811B17AA}" type="slidenum">
              <a:rPr lang="cy-GB" smtClean="0"/>
              <a:pPr>
                <a:defRPr/>
              </a:pPr>
              <a:t>22</a:t>
            </a:fld>
            <a:endParaRPr lang="cy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30/01/2026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30/01/2026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dictionary.cambridge.org/dictionary/english/knowledge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dictionary.cambridge.org/dictionary/english/belief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Belief </a:t>
            </a:r>
            <a:br>
              <a:rPr lang="en-GB" dirty="0"/>
            </a:b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Prof Bettina E. Schmidt 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2BF4C-A281-4BF7-8F93-FFB89FEC6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3CBF078-990F-4B7F-9DA3-BFC0FA55D7D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704" y="1600200"/>
            <a:ext cx="2659592" cy="3989388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5743DEE-0179-4A2B-9A68-95992F2CA1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Prof Bettina Schmidt</a:t>
            </a:r>
          </a:p>
          <a:p>
            <a:pPr lvl="1"/>
            <a:r>
              <a:rPr lang="en-GB" dirty="0"/>
              <a:t>Cultural anthropologist with focus on anthropology of religion</a:t>
            </a:r>
          </a:p>
          <a:p>
            <a:pPr lvl="1"/>
            <a:r>
              <a:rPr lang="en-GB" dirty="0"/>
              <a:t>Professor for study of religions</a:t>
            </a:r>
          </a:p>
          <a:p>
            <a:pPr lvl="1"/>
            <a:r>
              <a:rPr lang="en-GB" dirty="0"/>
              <a:t>Research on spirit possession, African derived religions in the Caribbean and </a:t>
            </a:r>
            <a:r>
              <a:rPr lang="en-GB"/>
              <a:t>Latin America (and more)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1727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ＭＳ Ｐゴシック" pitchFamily="34" charset="-128"/>
              </a:rPr>
              <a:t>Part 1: Content of module  </a:t>
            </a:r>
          </a:p>
        </p:txBody>
      </p:sp>
      <p:sp>
        <p:nvSpPr>
          <p:cNvPr id="18434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module introduces students to the study of religions, culture and philosophy across periods and subjects.</a:t>
            </a:r>
          </a:p>
          <a:p>
            <a:r>
              <a:rPr lang="en-GB" dirty="0"/>
              <a:t>Students will gain </a:t>
            </a:r>
          </a:p>
          <a:p>
            <a:pPr lvl="1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/>
              <a:t>an awareness and introductory knowledge of the academic study of religion and philosophy </a:t>
            </a:r>
          </a:p>
          <a:p>
            <a:pPr lvl="1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/>
              <a:t>an understanding and knowledge of disciplinary fields related to religion, culture and philosophy </a:t>
            </a:r>
          </a:p>
          <a:p>
            <a:endParaRPr lang="en-GB" dirty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B452D-9BCD-4436-B163-DEDA1100F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42A13-F0F2-4CDE-B3F3-96726E691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Looking at specific religions such as Christianity, </a:t>
            </a:r>
            <a:r>
              <a:rPr lang="en-GB"/>
              <a:t>Buddhism, Islam </a:t>
            </a:r>
            <a:r>
              <a:rPr lang="en-GB" dirty="0"/>
              <a:t>and Sikhism</a:t>
            </a:r>
          </a:p>
          <a:p>
            <a:r>
              <a:rPr lang="en-GB" dirty="0"/>
              <a:t>Looking at philosophical debates on belief and knowledge (including the debate about God from a philosophical angle)</a:t>
            </a:r>
          </a:p>
          <a:p>
            <a:r>
              <a:rPr lang="en-GB" dirty="0"/>
              <a:t>Looking at selected areas such as belief in miracles and spirits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3901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Weekly structure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Teaching material on Moodle </a:t>
            </a:r>
          </a:p>
          <a:p>
            <a:r>
              <a:rPr lang="en-GB" dirty="0"/>
              <a:t>Each week: one core reading</a:t>
            </a:r>
          </a:p>
          <a:p>
            <a:r>
              <a:rPr lang="en-GB" dirty="0"/>
              <a:t>-&gt; importance of taking notes and prepare each week with reading! </a:t>
            </a:r>
          </a:p>
          <a:p>
            <a:r>
              <a:rPr lang="en-GB" dirty="0"/>
              <a:t>a weekly live seminar via Teams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1"/>
            <a:ext cx="4100514" cy="449579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an oral presentation about the first two chapters of Robert Crawford’s book What is Religion (30%)</a:t>
            </a:r>
          </a:p>
          <a:p>
            <a:pPr marL="514350" indent="-51435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2. a short essay (1500-2000 words) (70%)</a:t>
            </a:r>
          </a:p>
          <a:p>
            <a:pPr marL="0" indent="0">
              <a:buNone/>
            </a:pPr>
            <a:r>
              <a:rPr lang="en-GB" dirty="0"/>
              <a:t>Topic are listed on the Moodle page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159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6B7EF4F-0C1D-4A6B-893E-DC3F15B85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Assessment 1: Review of Reading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BA2D8F-85A4-4222-98E1-1B1166346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rgbClr val="373A3C"/>
                </a:solidFill>
              </a:rPr>
              <a:t>Oral presentation (with or without slides) about the first two chapters of Robert Crawford’s book “What is religion” ('Can Religion be defined?' and 'How is Religion studied?’). </a:t>
            </a:r>
          </a:p>
          <a:p>
            <a:r>
              <a:rPr lang="en-GB" sz="2800" dirty="0">
                <a:solidFill>
                  <a:srgbClr val="373A3C"/>
                </a:solidFill>
                <a:effectLst/>
                <a:ea typeface="Times New Roman" panose="02020603050405020304" pitchFamily="18" charset="0"/>
              </a:rPr>
              <a:t>Concentrate on the critical engagement and close reading skills and make sure it is fully referenced. </a:t>
            </a:r>
            <a:endParaRPr lang="en-GB" sz="2800" dirty="0">
              <a:effectLst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846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59139-B6B5-4AFE-B2CB-6A0651536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2: Essay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9F9F3-5E1E-4B8A-AD17-432E97BF2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373A3C"/>
                </a:solidFill>
                <a:effectLst/>
                <a:ea typeface="Times New Roman" panose="02020603050405020304" pitchFamily="18" charset="0"/>
              </a:rPr>
              <a:t>There are three topics on the Moodle page from which you can select your topic, according to your interest. (A fourth topic about Asian tradition can be added if required.) </a:t>
            </a:r>
          </a:p>
          <a:p>
            <a:endParaRPr lang="en-GB" dirty="0">
              <a:effectLst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133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E6B2A-B2DD-4E90-8293-853478136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Part 2: Introduction to Knowledge and belief </a:t>
            </a: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4A44D99A-D00C-4702-834F-F82258A1B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75" y="2272506"/>
            <a:ext cx="3829050" cy="2571750"/>
          </a:xfrm>
        </p:spPr>
      </p:pic>
    </p:spTree>
    <p:extLst>
      <p:ext uri="{BB962C8B-B14F-4D97-AF65-F5344CB8AC3E}">
        <p14:creationId xmlns:p14="http://schemas.microsoft.com/office/powerpoint/2010/main" val="262220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DAE94-BEAC-4821-809E-08B456C30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058B8-FD0F-4A91-81F6-8F256F01AE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Check the definitions of the words ‘Knowledge’ and ‘Belief’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 Create a sentence with  the verb ‘to know’ and ‘to believe’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729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2BD40-81CB-4EC2-BC02-BB4D08691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 of Knowledge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9B489-5A9B-49F7-AB6D-FD529C281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111111"/>
                </a:solidFill>
                <a:effectLst/>
                <a:latin typeface="Roboto"/>
              </a:rPr>
              <a:t>facts, information, and skills acquired through experience or education; the theoretical or practical understanding of a subject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Roboto"/>
              </a:rPr>
              <a:t>Emphasis on factual accuracy but also link to experience or education </a:t>
            </a:r>
            <a:r>
              <a:rPr lang="en-GB" dirty="0">
                <a:solidFill>
                  <a:srgbClr val="111111"/>
                </a:solidFill>
                <a:latin typeface="Roboto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791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52D27-276A-4838-95EB-BF1E03AF3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Knowledge according to the Cambridge Dictionary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2595F-469B-4E81-826E-0B036C9E2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understanding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of or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information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about a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subject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that you get by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experience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or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study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, either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known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by one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person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or by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people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generally</a:t>
            </a:r>
          </a:p>
          <a:p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the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state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of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knowing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about or being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familiar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with something</a:t>
            </a:r>
            <a:endParaRPr lang="en-GB" u="none" strike="noStrike" dirty="0">
              <a:solidFill>
                <a:srgbClr val="1D2A57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590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96C72-66B5-411E-9574-BA0F0B965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29649-3622-4FEF-BAE7-205581560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awareness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understanding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, or information that has been obtained by experience or  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study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, and that is either in a person’s mind or possessed by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people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generally</a:t>
            </a:r>
          </a:p>
          <a:p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skill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in,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understanding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of, or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information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about something, which a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person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gets by experience or  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study.</a:t>
            </a:r>
          </a:p>
          <a:p>
            <a:pPr lvl="1"/>
            <a:r>
              <a:rPr lang="en-GB" b="1" dirty="0">
                <a:solidFill>
                  <a:srgbClr val="1D2A57"/>
                </a:solidFill>
                <a:latin typeface="Arial" panose="020B0604020202020204" pitchFamily="34" charset="0"/>
              </a:rPr>
              <a:t>(</a:t>
            </a:r>
            <a:r>
              <a:rPr lang="en-GB" dirty="0">
                <a:hlinkClick r:id="rId2"/>
              </a:rPr>
              <a:t>KNOWLEDGE | meaning in the Cambridge English Dictionary</a:t>
            </a:r>
            <a:r>
              <a:rPr lang="en-GB" b="1" dirty="0">
                <a:solidFill>
                  <a:srgbClr val="1D2A57"/>
                </a:solidFill>
                <a:latin typeface="Arial" panose="020B0604020202020204" pitchFamily="34" charset="0"/>
              </a:rPr>
              <a:t>)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6828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DE64D-4873-444D-8E34-CDBB346EA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 of Belief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20401-1C49-4D41-A0F6-7F46E7C80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111111"/>
                </a:solidFill>
                <a:effectLst/>
                <a:latin typeface="Roboto"/>
              </a:rPr>
              <a:t>an acceptance that something exists or is true, especially one without proof</a:t>
            </a:r>
          </a:p>
          <a:p>
            <a:r>
              <a:rPr lang="en-GB" dirty="0">
                <a:solidFill>
                  <a:srgbClr val="111111"/>
                </a:solidFill>
                <a:latin typeface="Roboto"/>
              </a:rPr>
              <a:t>Belief in - </a:t>
            </a:r>
            <a:r>
              <a:rPr lang="en-GB" b="0" i="0" dirty="0">
                <a:solidFill>
                  <a:srgbClr val="111111"/>
                </a:solidFill>
                <a:effectLst/>
                <a:latin typeface="Roboto"/>
              </a:rPr>
              <a:t>trust, faith, or confidence in (someone or something</a:t>
            </a:r>
            <a:r>
              <a:rPr lang="en-GB" dirty="0">
                <a:solidFill>
                  <a:srgbClr val="111111"/>
                </a:solidFill>
                <a:latin typeface="Roboto"/>
              </a:rPr>
              <a:t>)</a:t>
            </a:r>
          </a:p>
          <a:p>
            <a:endParaRPr lang="en-GB" dirty="0">
              <a:solidFill>
                <a:srgbClr val="111111"/>
              </a:solidFill>
              <a:latin typeface="Roboto"/>
            </a:endParaRPr>
          </a:p>
          <a:p>
            <a:pPr lvl="1"/>
            <a:r>
              <a:rPr lang="en-GB" dirty="0">
                <a:solidFill>
                  <a:srgbClr val="111111"/>
                </a:solidFill>
                <a:latin typeface="Roboto"/>
              </a:rPr>
              <a:t>&gt; </a:t>
            </a:r>
            <a:r>
              <a:rPr lang="en-GB" dirty="0">
                <a:solidFill>
                  <a:srgbClr val="FF0000"/>
                </a:solidFill>
                <a:latin typeface="Roboto"/>
              </a:rPr>
              <a:t>something that does not need to be true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23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7B17A-2F9F-44D4-8F23-8004A3B18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Belief according to the Cambridge Dictionary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B8F6F-CD04-41A0-B63C-2A894ACF64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the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feeling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of being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certain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that something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exists</a:t>
            </a:r>
            <a:r>
              <a:rPr lang="en-GB" i="0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 or is </a:t>
            </a:r>
            <a:r>
              <a:rPr lang="en-GB" i="0" u="none" strike="noStrike" dirty="0">
                <a:solidFill>
                  <a:srgbClr val="1D2A57"/>
                </a:solidFill>
                <a:effectLst/>
                <a:latin typeface="Arial" panose="020B0604020202020204" pitchFamily="34" charset="0"/>
              </a:rPr>
              <a:t>true</a:t>
            </a:r>
          </a:p>
          <a:p>
            <a:endParaRPr lang="en-GB" u="none" strike="noStrike" dirty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pPr lvl="1"/>
            <a:r>
              <a:rPr lang="en-GB" dirty="0">
                <a:hlinkClick r:id="rId2"/>
              </a:rPr>
              <a:t>BELIEF | meaning in the Cambridge English Dictionary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348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577F309-79AD-4C70-9449-589BEC701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Distinction between Knowledge and Belief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F06989-CA78-4AD0-A924-288A922ADA1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Knowledge based on facts</a:t>
            </a:r>
          </a:p>
          <a:p>
            <a:r>
              <a:rPr lang="en-GB" dirty="0"/>
              <a:t>Experience</a:t>
            </a:r>
          </a:p>
          <a:p>
            <a:r>
              <a:rPr lang="en-GB" dirty="0"/>
              <a:t>Education </a:t>
            </a:r>
          </a:p>
          <a:p>
            <a:r>
              <a:rPr lang="en-GB" dirty="0"/>
              <a:t>Common knowledge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99FA35-9737-46D8-87E2-C53CBD9536F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Belief in something that might not be true nor based on facts </a:t>
            </a:r>
          </a:p>
        </p:txBody>
      </p:sp>
    </p:spTree>
    <p:extLst>
      <p:ext uri="{BB962C8B-B14F-4D97-AF65-F5344CB8AC3E}">
        <p14:creationId xmlns:p14="http://schemas.microsoft.com/office/powerpoint/2010/main" val="4182480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7AA39-7F56-432A-88B7-D13365FB5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FC5C3-4A7A-46CC-A569-E4BC3D5180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Knowledge of English</a:t>
            </a:r>
          </a:p>
          <a:p>
            <a:endParaRPr lang="en-GB" dirty="0"/>
          </a:p>
          <a:p>
            <a:r>
              <a:rPr lang="en-GB" dirty="0"/>
              <a:t>I know how to speak Welsh a little bit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CB7E1B-8B07-4A73-8251-9063A3255AD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Belief in God </a:t>
            </a:r>
          </a:p>
          <a:p>
            <a:endParaRPr lang="en-GB" dirty="0"/>
          </a:p>
          <a:p>
            <a:r>
              <a:rPr lang="en-GB" dirty="0"/>
              <a:t>I believe in spirits </a:t>
            </a:r>
          </a:p>
        </p:txBody>
      </p:sp>
    </p:spTree>
    <p:extLst>
      <p:ext uri="{BB962C8B-B14F-4D97-AF65-F5344CB8AC3E}">
        <p14:creationId xmlns:p14="http://schemas.microsoft.com/office/powerpoint/2010/main" val="974768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DAE94-BEAC-4821-809E-08B456C30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058B8-FD0F-4A91-81F6-8F256F01AE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Check the definitions of the words ‘Knowledge’ and ‘Belief’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 Create a sentence with  the verb ‘to know’ and ‘to believe’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6841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E5F68-A5C1-4A7E-8AE9-18453B05B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Part 3: What is Study of Religions?</a:t>
            </a:r>
          </a:p>
        </p:txBody>
      </p:sp>
      <p:pic>
        <p:nvPicPr>
          <p:cNvPr id="4" name="Picture 4" descr="250px-Western_wall_jerusalem_night">
            <a:extLst>
              <a:ext uri="{FF2B5EF4-FFF2-40B4-BE49-F238E27FC236}">
                <a16:creationId xmlns:a16="http://schemas.microsoft.com/office/drawing/2014/main" id="{BF698824-B565-4FFD-85EA-0673BDD92D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663" y="2108994"/>
            <a:ext cx="3831537" cy="2544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 descr="Hindu-Temple08">
            <a:extLst>
              <a:ext uri="{FF2B5EF4-FFF2-40B4-BE49-F238E27FC236}">
                <a16:creationId xmlns:a16="http://schemas.microsoft.com/office/drawing/2014/main" id="{C06374E7-8D52-4640-9F13-A085B864D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08994"/>
            <a:ext cx="3529013" cy="264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12126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Study of Religions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cs typeface="Times New Roman" pitchFamily="18" charset="0"/>
              </a:rPr>
              <a:t>The study of religions </a:t>
            </a:r>
            <a:r>
              <a:rPr lang="de-DE" sz="2800" dirty="0">
                <a:cs typeface="Times New Roman" pitchFamily="18" charset="0"/>
              </a:rPr>
              <a:t>a</a:t>
            </a:r>
            <a:r>
              <a:rPr lang="en-GB" sz="2800" dirty="0">
                <a:cs typeface="Times New Roman" pitchFamily="18" charset="0"/>
              </a:rPr>
              <a:t>s</a:t>
            </a:r>
            <a:r>
              <a:rPr lang="de-DE" sz="2800" dirty="0">
                <a:cs typeface="Times New Roman" pitchFamily="18" charset="0"/>
              </a:rPr>
              <a:t> </a:t>
            </a:r>
            <a:r>
              <a:rPr lang="en-GB" sz="2800" dirty="0">
                <a:cs typeface="Times New Roman" pitchFamily="18" charset="0"/>
              </a:rPr>
              <a:t>the study of human beings </a:t>
            </a:r>
            <a:endParaRPr lang="en-US" sz="2800" dirty="0">
              <a:cs typeface="Times New Roman" pitchFamily="18" charset="0"/>
            </a:endParaRPr>
          </a:p>
          <a:p>
            <a:r>
              <a:rPr lang="en-GB" sz="2800" dirty="0">
                <a:cs typeface="Times New Roman" pitchFamily="18" charset="0"/>
              </a:rPr>
              <a:t>The Study of Religions teaches the understanding of the religions in the world</a:t>
            </a:r>
            <a:endParaRPr lang="de-DE" sz="2800" dirty="0">
              <a:cs typeface="Times New Roman" pitchFamily="18" charset="0"/>
            </a:endParaRPr>
          </a:p>
          <a:p>
            <a:r>
              <a:rPr lang="en-GB" sz="2800" dirty="0">
                <a:cs typeface="Times New Roman" pitchFamily="18" charset="0"/>
              </a:rPr>
              <a:t>We try to understand the worldviews of other people, their belief and practices, the way these people are structuring their world. </a:t>
            </a:r>
            <a:endParaRPr lang="en-US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DFEC3-1A1A-4C2B-86E9-0FD7D6FAF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4276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>
                <a:cs typeface="Times New Roman" pitchFamily="18" charset="0"/>
              </a:rPr>
              <a:t>The study of religions integrates influences from different disciplines:</a:t>
            </a:r>
          </a:p>
          <a:p>
            <a:pPr lvl="1"/>
            <a:r>
              <a:rPr lang="en-US" dirty="0">
                <a:cs typeface="Times New Roman" pitchFamily="18" charset="0"/>
              </a:rPr>
              <a:t>theological, anthropological, and sociological approaches, </a:t>
            </a:r>
          </a:p>
          <a:p>
            <a:pPr lvl="1"/>
            <a:r>
              <a:rPr lang="en-US" dirty="0">
                <a:cs typeface="Times New Roman" pitchFamily="18" charset="0"/>
              </a:rPr>
              <a:t>but also psychology, art history, political theories, and philology</a:t>
            </a:r>
          </a:p>
          <a:p>
            <a:endParaRPr lang="de-DE" dirty="0"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Religion? </a:t>
            </a:r>
          </a:p>
        </p:txBody>
      </p:sp>
      <p:pic>
        <p:nvPicPr>
          <p:cNvPr id="4" name="Content Placeholder 3" descr="imm02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19672" y="1700808"/>
            <a:ext cx="5524163" cy="3681876"/>
          </a:xfrm>
        </p:spPr>
      </p:pic>
    </p:spTree>
    <p:extLst>
      <p:ext uri="{BB962C8B-B14F-4D97-AF65-F5344CB8AC3E}">
        <p14:creationId xmlns:p14="http://schemas.microsoft.com/office/powerpoint/2010/main" val="1667751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Religion is 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one of the keywords of modern society used countless time but with very different meanings (Braun 2000, p. 4). </a:t>
            </a:r>
          </a:p>
        </p:txBody>
      </p:sp>
      <p:pic>
        <p:nvPicPr>
          <p:cNvPr id="5" name="Picture 9" descr="P3230101">
            <a:extLst>
              <a:ext uri="{FF2B5EF4-FFF2-40B4-BE49-F238E27FC236}">
                <a16:creationId xmlns:a16="http://schemas.microsoft.com/office/drawing/2014/main" id="{2B674E2F-6601-4BEA-9CC6-AEECEEB1D91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080419"/>
            <a:ext cx="4038600" cy="302895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160013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"I don’t want to call it a sacred site because your idea of something sacred and my idea of something sacred are a little bit different".</a:t>
            </a:r>
          </a:p>
          <a:p>
            <a:endParaRPr lang="en-US" dirty="0"/>
          </a:p>
          <a:p>
            <a:pPr lvl="1"/>
            <a:r>
              <a:rPr lang="en-US" dirty="0"/>
              <a:t> Grant </a:t>
            </a:r>
            <a:r>
              <a:rPr lang="en-US" dirty="0" err="1"/>
              <a:t>Bulltail</a:t>
            </a:r>
            <a:r>
              <a:rPr lang="en-US" dirty="0"/>
              <a:t>, an </a:t>
            </a:r>
            <a:r>
              <a:rPr lang="en-US" dirty="0" err="1"/>
              <a:t>Apsáalooke</a:t>
            </a:r>
            <a:r>
              <a:rPr lang="en-US" dirty="0"/>
              <a:t> (Crow) elder speaking to school children about a prodigious landmark, Heart Mountain, Wyoming, 2003</a:t>
            </a:r>
            <a:endParaRPr lang="en-GB" dirty="0"/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739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Dynamic religions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250704" cy="398904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Religions constantly evolve and adapt  </a:t>
            </a:r>
          </a:p>
          <a:p>
            <a:r>
              <a:rPr lang="en-GB" sz="2800" dirty="0">
                <a:ea typeface="ＭＳ Ｐゴシック"/>
              </a:rPr>
              <a:t>Religion is not a homogenous entity but should reflect what people do and believe in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</p:txBody>
      </p:sp>
      <p:pic>
        <p:nvPicPr>
          <p:cNvPr id="8" name="Picture 10" descr="IMG_443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48064" y="1371600"/>
            <a:ext cx="2732484" cy="4114800"/>
          </a:xfrm>
          <a:noFill/>
          <a:ln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ea typeface="ＭＳ Ｐゴシック"/>
              </a:rPr>
              <a:t>Religion today</a:t>
            </a:r>
          </a:p>
        </p:txBody>
      </p:sp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>
                <a:ea typeface="ＭＳ Ｐゴシック"/>
              </a:rPr>
              <a:t>‘Religion is what religion does’ (Evans-Pritchard) </a:t>
            </a:r>
          </a:p>
          <a:p>
            <a:pPr eaLnBrk="1" hangingPunct="1">
              <a:lnSpc>
                <a:spcPct val="90000"/>
              </a:lnSpc>
            </a:pPr>
            <a:endParaRPr lang="en-GB" dirty="0">
              <a:ea typeface="ＭＳ Ｐゴシック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>
                <a:ea typeface="ＭＳ Ｐゴシック"/>
              </a:rPr>
              <a:t>Instead of speaking of one form of Christianity, one form of Islam, one form of an indigenous religion, we should acknowledge the diversity of believes </a:t>
            </a:r>
          </a:p>
          <a:p>
            <a:pPr eaLnBrk="1" hangingPunct="1">
              <a:lnSpc>
                <a:spcPct val="90000"/>
              </a:lnSpc>
            </a:pPr>
            <a:endParaRPr lang="en-GB" sz="2800" dirty="0">
              <a:ea typeface="ＭＳ Ｐゴシック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nthropology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1142984"/>
            <a:ext cx="4170860" cy="4114800"/>
          </a:xfrm>
        </p:spPr>
      </p:pic>
      <p:sp>
        <p:nvSpPr>
          <p:cNvPr id="5" name="TextBox 4"/>
          <p:cNvSpPr txBox="1"/>
          <p:nvPr/>
        </p:nvSpPr>
        <p:spPr>
          <a:xfrm>
            <a:off x="6572264" y="1928802"/>
            <a:ext cx="18573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egoe UI Semibold" pitchFamily="34" charset="0"/>
              </a:rPr>
              <a:t>And religion is in the middle of all!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Crawford, R., </a:t>
            </a:r>
            <a:r>
              <a:rPr lang="en-GB" sz="2800" i="1" dirty="0"/>
              <a:t>What is Religion</a:t>
            </a:r>
            <a:r>
              <a:rPr lang="en-GB" sz="2800" dirty="0"/>
              <a:t> (London: Routledge, 2002).</a:t>
            </a:r>
          </a:p>
          <a:p>
            <a:pPr lvl="1"/>
            <a:r>
              <a:rPr lang="en-GB" dirty="0"/>
              <a:t>Available as e-book (access via the library catalogue) 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r>
              <a:rPr lang="en-GB" b="1"/>
              <a:t>Task for the seminar: </a:t>
            </a:r>
            <a:r>
              <a:rPr lang="en-GB" b="1" dirty="0"/>
              <a:t>Read the Introduction and the second chapter How is religion studied?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890</TotalTime>
  <Words>908</Words>
  <Application>Microsoft Office PowerPoint</Application>
  <PresentationFormat>On-screen Show (4:3)</PresentationFormat>
  <Paragraphs>99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ＭＳ Ｐゴシック</vt:lpstr>
      <vt:lpstr>Arial</vt:lpstr>
      <vt:lpstr>Calibri</vt:lpstr>
      <vt:lpstr>Myriad Pro</vt:lpstr>
      <vt:lpstr>Roboto</vt:lpstr>
      <vt:lpstr>Segoe UI Semibold</vt:lpstr>
      <vt:lpstr>Symbol</vt:lpstr>
      <vt:lpstr>Times New Roman</vt:lpstr>
      <vt:lpstr>20140311PresentationUWTSDTemplate</vt:lpstr>
      <vt:lpstr>Knowledge and Belief  </vt:lpstr>
      <vt:lpstr>Welcome </vt:lpstr>
      <vt:lpstr>Part 1: Content of module  </vt:lpstr>
      <vt:lpstr>Topics </vt:lpstr>
      <vt:lpstr>Weekly structure </vt:lpstr>
      <vt:lpstr>Assessments </vt:lpstr>
      <vt:lpstr>Assessment 1: Review of Reading </vt:lpstr>
      <vt:lpstr>Assignment 2: Essay </vt:lpstr>
      <vt:lpstr>Part 2: Introduction to Knowledge and belief </vt:lpstr>
      <vt:lpstr>Activities</vt:lpstr>
      <vt:lpstr>Definition of Knowledge </vt:lpstr>
      <vt:lpstr>Knowledge according to the Cambridge Dictionary  </vt:lpstr>
      <vt:lpstr>PowerPoint Presentation</vt:lpstr>
      <vt:lpstr>Definition of Belief </vt:lpstr>
      <vt:lpstr>Belief according to the Cambridge Dictionary </vt:lpstr>
      <vt:lpstr>Distinction between Knowledge and Belief </vt:lpstr>
      <vt:lpstr>Examples </vt:lpstr>
      <vt:lpstr>Activities</vt:lpstr>
      <vt:lpstr>Part 3: What is Study of Religions?</vt:lpstr>
      <vt:lpstr>Study of Religions</vt:lpstr>
      <vt:lpstr>PowerPoint Presentation</vt:lpstr>
      <vt:lpstr>What is Religion? </vt:lpstr>
      <vt:lpstr>Religion is ..</vt:lpstr>
      <vt:lpstr>PowerPoint Presentation</vt:lpstr>
      <vt:lpstr>Dynamic religions </vt:lpstr>
      <vt:lpstr>Religion today</vt:lpstr>
      <vt:lpstr>PowerPoint Presentation</vt:lpstr>
      <vt:lpstr>CORE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Bettina Schmidt</cp:lastModifiedBy>
  <cp:revision>101</cp:revision>
  <cp:lastPrinted>2017-03-06T16:11:16Z</cp:lastPrinted>
  <dcterms:created xsi:type="dcterms:W3CDTF">2015-04-14T15:21:28Z</dcterms:created>
  <dcterms:modified xsi:type="dcterms:W3CDTF">2026-01-30T09:18:02Z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