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sldIdLst>
    <p:sldId id="259" r:id="rId5"/>
    <p:sldId id="445" r:id="rId6"/>
    <p:sldId id="535" r:id="rId7"/>
    <p:sldId id="446" r:id="rId8"/>
    <p:sldId id="538" r:id="rId9"/>
    <p:sldId id="469" r:id="rId10"/>
    <p:sldId id="489" r:id="rId11"/>
    <p:sldId id="573" r:id="rId12"/>
    <p:sldId id="578" r:id="rId13"/>
    <p:sldId id="533" r:id="rId14"/>
    <p:sldId id="336" r:id="rId15"/>
    <p:sldId id="370" r:id="rId16"/>
    <p:sldId id="462" r:id="rId17"/>
    <p:sldId id="536" r:id="rId18"/>
    <p:sldId id="461" r:id="rId19"/>
    <p:sldId id="559" r:id="rId20"/>
    <p:sldId id="560" r:id="rId21"/>
    <p:sldId id="438" r:id="rId22"/>
    <p:sldId id="507" r:id="rId23"/>
    <p:sldId id="495" r:id="rId24"/>
    <p:sldId id="494" r:id="rId25"/>
    <p:sldId id="498" r:id="rId26"/>
    <p:sldId id="421" r:id="rId27"/>
    <p:sldId id="508" r:id="rId28"/>
    <p:sldId id="493" r:id="rId29"/>
    <p:sldId id="472" r:id="rId30"/>
    <p:sldId id="509" r:id="rId31"/>
    <p:sldId id="369" r:id="rId32"/>
    <p:sldId id="510" r:id="rId33"/>
    <p:sldId id="539" r:id="rId34"/>
    <p:sldId id="572" r:id="rId35"/>
    <p:sldId id="476" r:id="rId36"/>
    <p:sldId id="511" r:id="rId37"/>
    <p:sldId id="561" r:id="rId38"/>
    <p:sldId id="474" r:id="rId39"/>
    <p:sldId id="512" r:id="rId40"/>
    <p:sldId id="562" r:id="rId41"/>
    <p:sldId id="326" r:id="rId42"/>
    <p:sldId id="371" r:id="rId43"/>
    <p:sldId id="436" r:id="rId44"/>
    <p:sldId id="418" r:id="rId45"/>
    <p:sldId id="527" r:id="rId46"/>
    <p:sldId id="570" r:id="rId47"/>
    <p:sldId id="483" r:id="rId48"/>
    <p:sldId id="260"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A33611-E2FE-4719-9BA3-A3083913EA74}" v="6" dt="2025-09-25T10:23:24.1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_rels/data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5" Type="http://schemas.openxmlformats.org/officeDocument/2006/relationships/image" Target="../media/image64.png"/><Relationship Id="rId4" Type="http://schemas.openxmlformats.org/officeDocument/2006/relationships/image" Target="../media/image63.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tyle>
          <a:lnRef idx="2">
            <a:schemeClr val="accent2"/>
          </a:lnRef>
          <a:fillRef idx="1">
            <a:schemeClr val="lt1"/>
          </a:fillRef>
          <a:effectRef idx="0">
            <a:schemeClr val="accent2"/>
          </a:effectRef>
          <a:fontRef idx="minor">
            <a:schemeClr val="dk1"/>
          </a:fontRef>
        </dgm:style>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tyle>
          <a:lnRef idx="2">
            <a:schemeClr val="accent2"/>
          </a:lnRef>
          <a:fillRef idx="1">
            <a:schemeClr val="lt1"/>
          </a:fillRef>
          <a:effectRef idx="0">
            <a:schemeClr val="accent2"/>
          </a:effectRef>
          <a:fontRef idx="minor">
            <a:schemeClr val="dk1"/>
          </a:fontRef>
        </dgm:style>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custLinFactNeighborX="2">
        <dgm:presLayoutVars>
          <dgm:bulletEnabled val="1"/>
        </dgm:presLayoutVars>
      </dgm:prSet>
      <dgm:spPr>
        <a:solidFill>
          <a:schemeClr val="accent2">
            <a:lumMod val="40000"/>
            <a:lumOff val="60000"/>
            <a:alpha val="90000"/>
          </a:schemeClr>
        </a:solidFill>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a:solidFill>
          <a:schemeClr val="accent2">
            <a:lumMod val="40000"/>
            <a:lumOff val="60000"/>
            <a:alpha val="90000"/>
          </a:schemeClr>
        </a:solidFill>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a:solidFill>
          <a:schemeClr val="accent2">
            <a:lumMod val="40000"/>
            <a:lumOff val="60000"/>
            <a:alpha val="90000"/>
          </a:schemeClr>
        </a:solidFill>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a:solidFill>
          <a:schemeClr val="accent2">
            <a:lumMod val="40000"/>
            <a:lumOff val="60000"/>
            <a:alpha val="90000"/>
          </a:schemeClr>
        </a:solidFill>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a:solidFill>
          <a:schemeClr val="accent2">
            <a:lumMod val="40000"/>
            <a:lumOff val="60000"/>
            <a:alpha val="90000"/>
          </a:schemeClr>
        </a:solidFill>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solidFill>
            <a:schemeClr val="accent2"/>
          </a:solidFill>
        </a:ln>
      </dgm:spPr>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92753"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solidFill>
            <a:schemeClr val="accent2"/>
          </a:solidFill>
        </a:ln>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93161" custLinFactNeighborY="-3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solidFill>
            <a:schemeClr val="accent2"/>
          </a:solidFill>
        </a:ln>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2"/>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a RefWorks Account.</a:t>
          </a:r>
        </a:p>
      </dsp:txBody>
      <dsp:txXfrm rot="10800000">
        <a:off x="282620" y="1404464"/>
        <a:ext cx="10684417" cy="1107433"/>
      </dsp:txXfrm>
    </dsp:sp>
    <dsp:sp modelId="{84EC1071-0AE4-49D7-9851-EF5154668974}">
      <dsp:nvSpPr>
        <dsp:cNvPr id="0" name=""/>
        <dsp:cNvSpPr/>
      </dsp:nvSpPr>
      <dsp:spPr>
        <a:xfrm>
          <a:off x="257050"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2"/>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252531" y="2803457"/>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2"/>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7215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3" Type="http://schemas.openxmlformats.org/officeDocument/2006/relationships/image" Target="../media/image15.svg"/><Relationship Id="rId7" Type="http://schemas.openxmlformats.org/officeDocument/2006/relationships/image" Target="../media/image19.sv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10.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svg"/></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38.pn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1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svg"/><Relationship Id="rId7" Type="http://schemas.openxmlformats.org/officeDocument/2006/relationships/image" Target="../media/image47.svg"/><Relationship Id="rId2" Type="http://schemas.openxmlformats.org/officeDocument/2006/relationships/image" Target="../media/image42.png"/><Relationship Id="rId1" Type="http://schemas.openxmlformats.org/officeDocument/2006/relationships/slideLayout" Target="../slideLayouts/slideLayout10.xml"/><Relationship Id="rId6" Type="http://schemas.openxmlformats.org/officeDocument/2006/relationships/image" Target="../media/image46.png"/><Relationship Id="rId11" Type="http://schemas.openxmlformats.org/officeDocument/2006/relationships/image" Target="../media/image51.svg"/><Relationship Id="rId5" Type="http://schemas.openxmlformats.org/officeDocument/2006/relationships/image" Target="../media/image45.sv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svg"/></Relationships>
</file>

<file path=ppt/slides/_rels/slide14.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54.png"/><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57.png"/><Relationship Id="rId4" Type="http://schemas.openxmlformats.org/officeDocument/2006/relationships/image" Target="../media/image56.png"/></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10.xml"/><Relationship Id="rId4" Type="http://schemas.openxmlformats.org/officeDocument/2006/relationships/image" Target="../media/image68.svg"/></Relationships>
</file>

<file path=ppt/slides/_rels/slide24.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6.png"/><Relationship Id="rId1" Type="http://schemas.openxmlformats.org/officeDocument/2006/relationships/slideLayout" Target="../slideLayouts/slideLayout10.xml"/><Relationship Id="rId4" Type="http://schemas.openxmlformats.org/officeDocument/2006/relationships/image" Target="../media/image70.svg"/></Relationships>
</file>

<file path=ppt/slides/_rels/slide25.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dbfulldisplay?docid=alma99100191860102421&amp;context=L&amp;vid=44WHELF_UWTSD:44WHELF_UWTSD_VU1&amp;lang=en&amp;adaptor=Local%20Search%20Engine&amp;tab=jsearch_slot&amp;query=contains,dbcategory,&amp;sortby=title&amp;offset=10&amp;databases=category,Institute%20of%20Science%20and%20Art%E2%94%80Engineering" TargetMode="Externa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0.xml"/><Relationship Id="rId4"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81.png"/><Relationship Id="rId4" Type="http://schemas.openxmlformats.org/officeDocument/2006/relationships/image" Target="../media/image80.png"/></Relationships>
</file>

<file path=ppt/slides/_rels/slide3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87.png"/></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a:t>Art</a:t>
            </a:r>
            <a:r>
              <a:rPr lang="en-GB" dirty="0"/>
              <a:t>, Design &amp; Performance</a:t>
            </a:r>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Library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a:t>
            </a:r>
            <a:r>
              <a:rPr lang="en-GB" sz="2400">
                <a:solidFill>
                  <a:schemeClr val="tx1"/>
                </a:solidFill>
                <a:cs typeface="Arial" panose="020B0604020202020204" pitchFamily="34" charset="0"/>
              </a:rPr>
              <a:t>update of </a:t>
            </a:r>
            <a:r>
              <a:rPr lang="en-GB" sz="2400" dirty="0">
                <a:solidFill>
                  <a:schemeClr val="tx1"/>
                </a:solidFill>
                <a:cs typeface="Arial" panose="020B0604020202020204" pitchFamily="34" charset="0"/>
              </a:rPr>
              <a:t>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Art resources.</a:t>
            </a:r>
          </a:p>
        </p:txBody>
      </p:sp>
    </p:spTree>
    <p:extLst>
      <p:ext uri="{BB962C8B-B14F-4D97-AF65-F5344CB8AC3E}">
        <p14:creationId xmlns:p14="http://schemas.microsoft.com/office/powerpoint/2010/main" val="3090104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critically</a:t>
            </a:r>
          </a:p>
        </p:txBody>
      </p:sp>
      <p:sp>
        <p:nvSpPr>
          <p:cNvPr id="3" name="Content Placeholder 2"/>
          <p:cNvSpPr>
            <a:spLocks noGrp="1"/>
          </p:cNvSpPr>
          <p:nvPr>
            <p:ph idx="4294967295"/>
          </p:nvPr>
        </p:nvSpPr>
        <p:spPr>
          <a:xfrm>
            <a:off x="376015" y="1384395"/>
            <a:ext cx="6548249" cy="4633188"/>
          </a:xfrm>
        </p:spPr>
        <p:txBody>
          <a:bodyPr vert="horz" lIns="91440" tIns="45720" rIns="91440" bIns="45720" rtlCol="0" anchor="t">
            <a:noAutofit/>
          </a:bodyPr>
          <a:lstStyle/>
          <a:p>
            <a:pPr marL="0" indent="0">
              <a:buNone/>
            </a:pPr>
            <a:r>
              <a:rPr lang="en-GB" sz="1800" dirty="0"/>
              <a:t>When you're reading an article, ask yourself:</a:t>
            </a:r>
          </a:p>
          <a:p>
            <a:pPr>
              <a:buFont typeface="Arial" panose="020B0604020202020204" pitchFamily="34" charset="0"/>
              <a:buChar char="•"/>
            </a:pPr>
            <a:r>
              <a:rPr lang="en-GB" sz="1800" b="1" dirty="0"/>
              <a:t>Is it peer-reviewed?</a:t>
            </a:r>
            <a:br>
              <a:rPr lang="en-GB" sz="1800" b="1" dirty="0"/>
            </a:br>
            <a:r>
              <a:rPr lang="en-GB" sz="1800" dirty="0"/>
              <a:t>This means experts have checked it for quality and accuracy.</a:t>
            </a:r>
          </a:p>
          <a:p>
            <a:pPr>
              <a:buFont typeface="Arial" panose="020B0604020202020204" pitchFamily="34" charset="0"/>
              <a:buChar char="•"/>
            </a:pPr>
            <a:r>
              <a:rPr lang="en-GB" sz="1800" b="1" dirty="0"/>
              <a:t>Does it clearly state its research question or aim?</a:t>
            </a:r>
            <a:br>
              <a:rPr lang="en-GB" sz="1800" b="1" dirty="0"/>
            </a:br>
            <a:r>
              <a:rPr lang="en-GB" sz="1800" dirty="0"/>
              <a:t>A good article should explain what it’s trying to find out.</a:t>
            </a:r>
          </a:p>
          <a:p>
            <a:pPr>
              <a:buFont typeface="Arial" panose="020B0604020202020204" pitchFamily="34" charset="0"/>
              <a:buChar char="•"/>
            </a:pPr>
            <a:r>
              <a:rPr lang="en-GB" sz="1800" b="1" dirty="0"/>
              <a:t>How recent is it?</a:t>
            </a:r>
            <a:br>
              <a:rPr lang="en-GB" sz="1800" b="1" dirty="0"/>
            </a:br>
            <a:r>
              <a:rPr lang="en-GB" sz="1800" dirty="0"/>
              <a:t>Check the publication date and the dates in the reference list, are they up to date?</a:t>
            </a:r>
          </a:p>
          <a:p>
            <a:pPr>
              <a:buFont typeface="Arial" panose="020B0604020202020204" pitchFamily="34" charset="0"/>
              <a:buChar char="•"/>
            </a:pPr>
            <a:r>
              <a:rPr lang="en-GB" sz="1800" b="1" dirty="0"/>
              <a:t>Does it include a strong list of references?</a:t>
            </a:r>
            <a:br>
              <a:rPr lang="en-GB" sz="1800" b="1" dirty="0"/>
            </a:br>
            <a:r>
              <a:rPr lang="en-GB" sz="1800" dirty="0"/>
              <a:t>More references often mean the author has done thorough research.</a:t>
            </a:r>
          </a:p>
          <a:p>
            <a:pPr>
              <a:buFont typeface="Arial" panose="020B0604020202020204" pitchFamily="34" charset="0"/>
              <a:buChar char="•"/>
            </a:pPr>
            <a:r>
              <a:rPr lang="en-GB" sz="1800" b="1" dirty="0"/>
              <a:t>Has it been used by others?</a:t>
            </a:r>
            <a:br>
              <a:rPr lang="en-GB" sz="1800" b="1" dirty="0"/>
            </a:br>
            <a:r>
              <a:rPr lang="en-GB" sz="1800" dirty="0"/>
              <a:t>Some databases (like Springer, ScienceDirect, or Google Scholar) show how many times an article has been downloaded, shared, or cited—a good sign of its impact.</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descr="Puzzles in brain">
            <a:extLst>
              <a:ext uri="{FF2B5EF4-FFF2-40B4-BE49-F238E27FC236}">
                <a16:creationId xmlns:a16="http://schemas.microsoft.com/office/drawing/2014/main" id="{A260DCD1-CF2A-7317-8018-7DA44E80AF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24264" y="1816005"/>
            <a:ext cx="5069757" cy="3379838"/>
          </a:xfrm>
          <a:prstGeom prst="rect">
            <a:avLst/>
          </a:prstGeom>
        </p:spPr>
      </p:pic>
    </p:spTree>
    <p:extLst>
      <p:ext uri="{BB962C8B-B14F-4D97-AF65-F5344CB8AC3E}">
        <p14:creationId xmlns:p14="http://schemas.microsoft.com/office/powerpoint/2010/main" val="1727040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a:xfrm>
            <a:off x="698241" y="252284"/>
            <a:ext cx="10980891" cy="1003916"/>
          </a:xfrm>
        </p:spPr>
        <p:txBody>
          <a:bodyPr>
            <a:normAutofit/>
          </a:bodyPr>
          <a:lstStyle/>
          <a:p>
            <a:r>
              <a:rPr lang="en-GB" dirty="0"/>
              <a:t>Use the CRAAP test to evaluate sources</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372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3937-B50E-4CB7-8489-4127477965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CEF8FC-F05A-4C7E-B72E-560051AE4119}"/>
              </a:ext>
            </a:extLst>
          </p:cNvPr>
          <p:cNvSpPr>
            <a:spLocks noGrp="1"/>
          </p:cNvSpPr>
          <p:nvPr>
            <p:ph type="title"/>
          </p:nvPr>
        </p:nvSpPr>
        <p:spPr>
          <a:xfrm>
            <a:off x="698242" y="252284"/>
            <a:ext cx="10795518" cy="1003916"/>
          </a:xfrm>
        </p:spPr>
        <p:txBody>
          <a:bodyPr anchor="b">
            <a:normAutofit/>
          </a:bodyPr>
          <a:lstStyle/>
          <a:p>
            <a:r>
              <a:rPr lang="en-GB"/>
              <a:t>Adapted </a:t>
            </a:r>
            <a:r>
              <a:rPr lang="en-GB" dirty="0"/>
              <a:t>CRAAP test – for GenAI tools</a:t>
            </a:r>
          </a:p>
        </p:txBody>
      </p:sp>
      <p:pic>
        <p:nvPicPr>
          <p:cNvPr id="1026" name="Picture 2">
            <a:extLst>
              <a:ext uri="{FF2B5EF4-FFF2-40B4-BE49-F238E27FC236}">
                <a16:creationId xmlns:a16="http://schemas.microsoft.com/office/drawing/2014/main" id="{87D9312F-E5F4-2FA6-24A5-E1A97A7C4D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089" y="1307310"/>
            <a:ext cx="9247240" cy="4604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5CF992-BD2A-4F57-48EE-699E2A06DCC2}"/>
              </a:ext>
            </a:extLst>
          </p:cNvPr>
          <p:cNvSpPr txBox="1"/>
          <p:nvPr/>
        </p:nvSpPr>
        <p:spPr>
          <a:xfrm>
            <a:off x="1010343" y="5962689"/>
            <a:ext cx="8653825" cy="307777"/>
          </a:xfrm>
          <a:prstGeom prst="rect">
            <a:avLst/>
          </a:prstGeom>
          <a:noFill/>
        </p:spPr>
        <p:txBody>
          <a:bodyPr wrap="square">
            <a:spAutoFit/>
          </a:bodyPr>
          <a:lstStyle/>
          <a:p>
            <a:r>
              <a:rPr lang="en-GB" sz="1400" dirty="0">
                <a:effectLst/>
              </a:rPr>
              <a:t>Adapted and reproduced with kind permission from </a:t>
            </a:r>
            <a:r>
              <a:rPr lang="en-GB" sz="1400" dirty="0">
                <a:hlinkClick r:id="rId3" tooltip="https://bristol.libguides.com/ai-and-the-library/using-the-craap-framework"/>
              </a:rPr>
              <a:t>Bristol University Library</a:t>
            </a:r>
            <a:r>
              <a:rPr lang="en-GB" sz="1400" dirty="0"/>
              <a:t> </a:t>
            </a:r>
            <a:r>
              <a:rPr lang="en-GB" sz="1400" dirty="0">
                <a:effectLst/>
              </a:rPr>
              <a:t>CC-BY-NC-SA Creative Commons License</a:t>
            </a:r>
            <a:endParaRPr lang="en-GB" sz="1400" dirty="0"/>
          </a:p>
        </p:txBody>
      </p:sp>
    </p:spTree>
    <p:extLst>
      <p:ext uri="{BB962C8B-B14F-4D97-AF65-F5344CB8AC3E}">
        <p14:creationId xmlns:p14="http://schemas.microsoft.com/office/powerpoint/2010/main" val="941638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461902" y="2545090"/>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t>(art political commentary) OR </a:t>
            </a:r>
          </a:p>
          <a:p>
            <a:r>
              <a:rPr lang="en-GB" sz="2000" dirty="0"/>
              <a:t>(social commentary in art) OR </a:t>
            </a:r>
          </a:p>
          <a:p>
            <a:r>
              <a:rPr lang="en-GB" sz="2000" dirty="0"/>
              <a:t>(art as activism) OR </a:t>
            </a:r>
          </a:p>
          <a:p>
            <a:r>
              <a:rPr lang="en-GB" sz="2000" dirty="0"/>
              <a:t>(political art history) OR </a:t>
            </a:r>
          </a:p>
          <a:p>
            <a:r>
              <a:rPr lang="en-GB" sz="2000" dirty="0"/>
              <a:t>(impact of art on society) OR </a:t>
            </a:r>
          </a:p>
          <a:p>
            <a:r>
              <a:rPr lang="en-GB" sz="2000" dirty="0"/>
              <a:t>(art political commentary) OR </a:t>
            </a:r>
          </a:p>
          <a:p>
            <a:r>
              <a:rPr lang="en-GB" sz="2000" dirty="0"/>
              <a:t>(social critique in art) OR </a:t>
            </a:r>
          </a:p>
          <a:p>
            <a:r>
              <a:rPr lang="en-GB" sz="2000" dirty="0"/>
              <a:t>(art as a tool for activism) OR </a:t>
            </a:r>
          </a:p>
          <a:p>
            <a:r>
              <a:rPr lang="en-GB" sz="2000" dirty="0"/>
              <a:t>(political art impact on society) OR </a:t>
            </a:r>
          </a:p>
          <a:p>
            <a:r>
              <a:rPr lang="en-GB" sz="2000" dirty="0"/>
              <a:t>(artistic expression and social change) OR </a:t>
            </a:r>
          </a:p>
          <a:p>
            <a:r>
              <a:rPr lang="en-GB" sz="2000" dirty="0"/>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cstate="print">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569447" y="252284"/>
            <a:ext cx="11345129"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98709" y="2151852"/>
            <a:ext cx="4629193" cy="3554819"/>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a:t>
            </a:r>
            <a:r>
              <a:rPr lang="en-GB" sz="2000">
                <a:solidFill>
                  <a:srgbClr val="424242"/>
                </a:solidFill>
              </a:rPr>
              <a:t>new research.</a:t>
            </a:r>
            <a:endParaRPr lang="en-GB" sz="2000" dirty="0">
              <a:solidFill>
                <a:srgbClr val="424242"/>
              </a:solidFill>
            </a:endParaRP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43161" y="1874761"/>
            <a:ext cx="5190974"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Use the catalogue to search within a journal.</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Click on the journal title.</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 to the ‘Search inside’ section.</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Put your keywords in the search box.</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698242" y="1513380"/>
            <a:ext cx="5481499" cy="4267200"/>
          </a:xfrm>
          <a:prstGeom prst="rect">
            <a:avLst/>
          </a:prstGeom>
          <a:effectLst/>
        </p:spPr>
      </p:pic>
      <p:sp>
        <p:nvSpPr>
          <p:cNvPr id="5" name="Rectangle 4">
            <a:extLst>
              <a:ext uri="{FF2B5EF4-FFF2-40B4-BE49-F238E27FC236}">
                <a16:creationId xmlns:a16="http://schemas.microsoft.com/office/drawing/2014/main" id="{CBB44203-C789-4D34-A38B-CD59CEF18955}"/>
              </a:ext>
            </a:extLst>
          </p:cNvPr>
          <p:cNvSpPr/>
          <p:nvPr/>
        </p:nvSpPr>
        <p:spPr>
          <a:xfrm>
            <a:off x="698242" y="3053546"/>
            <a:ext cx="5473081" cy="8285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256978" y="2209800"/>
            <a:ext cx="3659874" cy="2862322"/>
          </a:xfrm>
          <a:prstGeom prst="rect">
            <a:avLst/>
          </a:prstGeom>
          <a:noFill/>
        </p:spPr>
        <p:txBody>
          <a:bodyPr wrap="square" rtlCol="0">
            <a:spAutoFit/>
          </a:bodyPr>
          <a:lstStyle/>
          <a:p>
            <a:r>
              <a:rPr lang="en-GB" sz="2400"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496282" y="1614505"/>
            <a:ext cx="7623809" cy="4256010"/>
          </a:xfrm>
          <a:prstGeom prst="rect">
            <a:avLst/>
          </a:prstGeom>
          <a:effectLst/>
        </p:spPr>
      </p:pic>
      <p:sp>
        <p:nvSpPr>
          <p:cNvPr id="6" name="Rectangle 5">
            <a:extLst>
              <a:ext uri="{FF2B5EF4-FFF2-40B4-BE49-F238E27FC236}">
                <a16:creationId xmlns:a16="http://schemas.microsoft.com/office/drawing/2014/main" id="{B66C338A-0E34-72BE-6701-0A4104149966}"/>
              </a:ext>
            </a:extLst>
          </p:cNvPr>
          <p:cNvSpPr/>
          <p:nvPr/>
        </p:nvSpPr>
        <p:spPr>
          <a:xfrm>
            <a:off x="5360466" y="3314699"/>
            <a:ext cx="509216" cy="2552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143525699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p:spPr>
      </p:pic>
    </p:spTree>
    <p:extLst>
      <p:ext uri="{BB962C8B-B14F-4D97-AF65-F5344CB8AC3E}">
        <p14:creationId xmlns:p14="http://schemas.microsoft.com/office/powerpoint/2010/main" val="15304679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MarketLine Advantage.</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34941400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373507"/>
            <a:ext cx="11209740" cy="4867509"/>
          </a:xfrm>
        </p:spPr>
        <p:txBody>
          <a:bodyPr>
            <a:noAutofit/>
          </a:bodyPr>
          <a:lstStyle/>
          <a:p>
            <a:pPr>
              <a:buFont typeface="Arial" panose="020B0604020202020204" pitchFamily="34" charset="0"/>
              <a:buChar char="•"/>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1800" b="1" i="0" dirty="0">
                <a:solidFill>
                  <a:srgbClr val="3A3A3A"/>
                </a:solidFill>
                <a:effectLst/>
                <a:highlight>
                  <a:srgbClr val="FFFFFF"/>
                </a:highlight>
              </a:rPr>
              <a:t> </a:t>
            </a:r>
            <a:r>
              <a:rPr lang="en-US" sz="1800" b="1" dirty="0">
                <a:hlinkClick r:id="rId5"/>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a:buFont typeface="Arial" panose="020B0604020202020204" pitchFamily="34" charset="0"/>
              <a:buChar char="•"/>
            </a:pPr>
            <a:r>
              <a:rPr lang="en-GB" sz="1800" b="1" dirty="0">
                <a:solidFill>
                  <a:srgbClr val="3A3A3A"/>
                </a:solidFill>
                <a:highlight>
                  <a:srgbClr val="FFFFFF"/>
                </a:highlight>
                <a:hlinkClick r:id="rId6"/>
              </a:rPr>
              <a:t>MarketLine Advantage</a:t>
            </a:r>
            <a:endParaRPr lang="en-GB" sz="1800" b="1" dirty="0">
              <a:solidFill>
                <a:srgbClr val="3A3A3A"/>
              </a:solidFill>
              <a:highlight>
                <a:srgbClr val="FFFFFF"/>
              </a:highlight>
            </a:endParaRPr>
          </a:p>
          <a:p>
            <a:pPr marL="0" indent="0">
              <a:buNone/>
            </a:pPr>
            <a:r>
              <a:rPr lang="en-GB" sz="1800" dirty="0">
                <a:solidFill>
                  <a:srgbClr val="3A3A3A"/>
                </a:solidFill>
                <a:highlight>
                  <a:srgbClr val="FFFFFF"/>
                </a:highlight>
              </a:rPr>
              <a:t>This database provides company reports, industry profiles, country and city reports.  It also has extensive statistical data, analysis, and case studies.</a:t>
            </a:r>
          </a:p>
          <a:p>
            <a:pPr marL="0" indent="0">
              <a:buNone/>
            </a:pPr>
            <a:endParaRPr lang="en-GB" sz="2000" b="0" i="0" dirty="0">
              <a:solidFill>
                <a:srgbClr val="3A3A3A"/>
              </a:solidFill>
              <a:effectLst/>
              <a:highlight>
                <a:srgbClr val="FFFFFF"/>
              </a:highlight>
            </a:endParaRP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1247670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791534" y="2703210"/>
            <a:ext cx="4971826" cy="3265232"/>
          </a:xfrm>
          <a:prstGeom prst="rect">
            <a:avLst/>
          </a:prstGeom>
        </p:spPr>
      </p:pic>
      <p:sp>
        <p:nvSpPr>
          <p:cNvPr id="3" name="TextBox 2">
            <a:extLst>
              <a:ext uri="{FF2B5EF4-FFF2-40B4-BE49-F238E27FC236}">
                <a16:creationId xmlns:a16="http://schemas.microsoft.com/office/drawing/2014/main" id="{4D72166C-5374-7B72-C235-A28BD40B3BC4}"/>
              </a:ext>
            </a:extLst>
          </p:cNvPr>
          <p:cNvSpPr txBox="1"/>
          <p:nvPr/>
        </p:nvSpPr>
        <p:spPr>
          <a:xfrm>
            <a:off x="532423" y="5952970"/>
            <a:ext cx="3066251" cy="369332"/>
          </a:xfrm>
          <a:prstGeom prst="rect">
            <a:avLst/>
          </a:prstGeom>
          <a:noFill/>
        </p:spPr>
        <p:txBody>
          <a:bodyPr wrap="square" rtlCol="0">
            <a:spAutoFit/>
          </a:bodyPr>
          <a:lstStyle/>
          <a:p>
            <a:r>
              <a:rPr lang="en-GB" dirty="0">
                <a:hlinkClick r:id="rId4"/>
              </a:rPr>
              <a:t>Box of Broadcasts</a:t>
            </a:r>
            <a:endParaRPr lang="en-GB" dirty="0"/>
          </a:p>
        </p:txBody>
      </p:sp>
    </p:spTree>
    <p:extLst>
      <p:ext uri="{BB962C8B-B14F-4D97-AF65-F5344CB8AC3E}">
        <p14:creationId xmlns:p14="http://schemas.microsoft.com/office/powerpoint/2010/main" val="19136626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14731172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p:spPr>
      </p:pic>
    </p:spTree>
    <p:extLst>
      <p:ext uri="{BB962C8B-B14F-4D97-AF65-F5344CB8AC3E}">
        <p14:creationId xmlns:p14="http://schemas.microsoft.com/office/powerpoint/2010/main" val="17731120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16568468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466586" y="1644004"/>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150184" y="1465081"/>
            <a:ext cx="6501296" cy="3748915"/>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p:spPr>
      </p:pic>
    </p:spTree>
    <p:extLst>
      <p:ext uri="{BB962C8B-B14F-4D97-AF65-F5344CB8AC3E}">
        <p14:creationId xmlns:p14="http://schemas.microsoft.com/office/powerpoint/2010/main" val="37183010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p:spPr>
      </p:pic>
    </p:spTree>
    <p:extLst>
      <p:ext uri="{BB962C8B-B14F-4D97-AF65-F5344CB8AC3E}">
        <p14:creationId xmlns:p14="http://schemas.microsoft.com/office/powerpoint/2010/main" val="29260890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&amp; PDF reader</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366855" y="2043391"/>
            <a:ext cx="4101017"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Go to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UW Trinity Saint David.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pPr marL="342900" indent="-342900">
              <a:buFont typeface="Arial" panose="05000000000000000000" pitchFamily="2" charset="2"/>
              <a:buChar char="•"/>
            </a:pPr>
            <a:endParaRPr lang="en-US" sz="2000"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Install Google Scholar PDF Reader to help you to scan </a:t>
            </a:r>
            <a:r>
              <a:rPr lang="en-US" sz="2000">
                <a:latin typeface="Calibri Light" panose="020F0302020204030204" pitchFamily="34" charset="0"/>
                <a:cs typeface="Calibri Light" panose="020F0302020204030204" pitchFamily="34" charset="0"/>
              </a:rPr>
              <a:t>academic articles.</a:t>
            </a:r>
            <a:endParaRPr lang="en-US" sz="2000" dirty="0">
              <a:latin typeface="Calibri Light" panose="020F0302020204030204" pitchFamily="34" charset="0"/>
              <a:cs typeface="Calibri Light" panose="020F0302020204030204" pitchFamily="34" charset="0"/>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698242" y="141978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5" name="Picture 4">
            <a:extLst>
              <a:ext uri="{FF2B5EF4-FFF2-40B4-BE49-F238E27FC236}">
                <a16:creationId xmlns:a16="http://schemas.microsoft.com/office/drawing/2014/main" id="{97413D5A-7E4A-40A8-70A2-6E3DAFCD2719}"/>
              </a:ext>
            </a:extLst>
          </p:cNvPr>
          <p:cNvPicPr>
            <a:picLocks noChangeAspect="1"/>
          </p:cNvPicPr>
          <p:nvPr/>
        </p:nvPicPr>
        <p:blipFill>
          <a:blip r:embed="rId2"/>
          <a:srcRect l="695" t="20690" r="4988" b="39641"/>
          <a:stretch>
            <a:fillRect/>
          </a:stretch>
        </p:blipFill>
        <p:spPr>
          <a:xfrm>
            <a:off x="4598972" y="3863960"/>
            <a:ext cx="7094762" cy="1989296"/>
          </a:xfrm>
          <a:prstGeom prst="rect">
            <a:avLst/>
          </a:prstGeom>
        </p:spPr>
      </p:pic>
      <p:pic>
        <p:nvPicPr>
          <p:cNvPr id="11" name="Content Placeholder 10">
            <a:extLst>
              <a:ext uri="{FF2B5EF4-FFF2-40B4-BE49-F238E27FC236}">
                <a16:creationId xmlns:a16="http://schemas.microsoft.com/office/drawing/2014/main" id="{123D5AD0-7D03-9A49-68F2-FF1A5C039C9F}"/>
              </a:ext>
            </a:extLst>
          </p:cNvPr>
          <p:cNvPicPr>
            <a:picLocks noGrp="1" noChangeAspect="1"/>
          </p:cNvPicPr>
          <p:nvPr>
            <p:ph sz="quarter" idx="10"/>
          </p:nvPr>
        </p:nvPicPr>
        <p:blipFill>
          <a:blip r:embed="rId3"/>
          <a:srcRect l="-149" t="13073" r="31669" b="54037"/>
          <a:stretch>
            <a:fillRect/>
          </a:stretch>
        </p:blipFill>
        <p:spPr>
          <a:xfrm>
            <a:off x="4514122" y="1418962"/>
            <a:ext cx="7179612" cy="2298867"/>
          </a:xfrm>
        </p:spPr>
      </p:pic>
    </p:spTree>
    <p:extLst>
      <p:ext uri="{BB962C8B-B14F-4D97-AF65-F5344CB8AC3E}">
        <p14:creationId xmlns:p14="http://schemas.microsoft.com/office/powerpoint/2010/main" val="30838908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3916831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726</TotalTime>
  <Words>2536</Words>
  <Application>Microsoft Office PowerPoint</Application>
  <PresentationFormat>Widescreen</PresentationFormat>
  <Paragraphs>322</Paragraphs>
  <Slides>45</Slides>
  <Notes>4</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Library Research </vt:lpstr>
      <vt:lpstr>Using the library for research</vt:lpstr>
      <vt:lpstr>Aim of the session</vt:lpstr>
      <vt:lpstr>Services and support</vt:lpstr>
      <vt:lpstr>PowerPoint Presentation</vt:lpstr>
      <vt:lpstr>Boost your research and referencing skills</vt:lpstr>
      <vt:lpstr>Evaluating articles critically</vt:lpstr>
      <vt:lpstr>Use the CRAAP test to evaluate sources</vt:lpstr>
      <vt:lpstr>Adapted CRAAP test – for GenAI tools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Searching within a single journal</vt:lpstr>
      <vt:lpstr>Red arrows</vt:lpstr>
      <vt:lpstr>Managing your sources </vt:lpstr>
      <vt:lpstr>Saving to your favourites</vt:lpstr>
      <vt:lpstr>Email favourites to yourself</vt:lpstr>
      <vt:lpstr>Exporting citations to RefWorks</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Proquest Central</vt:lpstr>
      <vt:lpstr>WGSN – Fashion &amp; Interiors</vt:lpstr>
      <vt:lpstr>Ebook content</vt:lpstr>
      <vt:lpstr>Taylor &amp; Francis</vt:lpstr>
      <vt:lpstr>What is Browzine?</vt:lpstr>
      <vt:lpstr>Browse by subject category</vt:lpstr>
      <vt:lpstr>Linking Google Scholar &amp; PDF reader</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5</cp:revision>
  <dcterms:created xsi:type="dcterms:W3CDTF">2024-01-22T14:28:58Z</dcterms:created>
  <dcterms:modified xsi:type="dcterms:W3CDTF">2025-10-03T12:42:09Z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