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66" y="1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0CCE8-F2B7-4C01-8DE0-E2014C923ED6}" type="datetimeFigureOut">
              <a:rPr lang="en-GB" smtClean="0"/>
              <a:t>03/11/2020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C5E2CC-2A30-42C1-A52D-259A05AC7D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9056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0CCE8-F2B7-4C01-8DE0-E2014C923ED6}" type="datetimeFigureOut">
              <a:rPr lang="en-GB" smtClean="0"/>
              <a:t>03/11/2020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C5E2CC-2A30-42C1-A52D-259A05AC7D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2947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0CCE8-F2B7-4C01-8DE0-E2014C923ED6}" type="datetimeFigureOut">
              <a:rPr lang="en-GB" smtClean="0"/>
              <a:t>03/11/2020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C5E2CC-2A30-42C1-A52D-259A05AC7D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16076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0CCE8-F2B7-4C01-8DE0-E2014C923ED6}" type="datetimeFigureOut">
              <a:rPr lang="en-GB" smtClean="0"/>
              <a:t>03/11/2020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C5E2CC-2A30-42C1-A52D-259A05AC7D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5010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0CCE8-F2B7-4C01-8DE0-E2014C923ED6}" type="datetimeFigureOut">
              <a:rPr lang="en-GB" smtClean="0"/>
              <a:t>03/11/2020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C5E2CC-2A30-42C1-A52D-259A05AC7D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91529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0CCE8-F2B7-4C01-8DE0-E2014C923ED6}" type="datetimeFigureOut">
              <a:rPr lang="en-GB" smtClean="0"/>
              <a:t>03/11/2020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C5E2CC-2A30-42C1-A52D-259A05AC7D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36354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0CCE8-F2B7-4C01-8DE0-E2014C923ED6}" type="datetimeFigureOut">
              <a:rPr lang="en-GB" smtClean="0"/>
              <a:t>03/11/2020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C5E2CC-2A30-42C1-A52D-259A05AC7D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87685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0CCE8-F2B7-4C01-8DE0-E2014C923ED6}" type="datetimeFigureOut">
              <a:rPr lang="en-GB" smtClean="0"/>
              <a:t>03/11/2020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C5E2CC-2A30-42C1-A52D-259A05AC7D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98256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0CCE8-F2B7-4C01-8DE0-E2014C923ED6}" type="datetimeFigureOut">
              <a:rPr lang="en-GB" smtClean="0"/>
              <a:t>03/11/2020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C5E2CC-2A30-42C1-A52D-259A05AC7D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07797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0CCE8-F2B7-4C01-8DE0-E2014C923ED6}" type="datetimeFigureOut">
              <a:rPr lang="en-GB" smtClean="0"/>
              <a:t>03/11/2020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C5E2CC-2A30-42C1-A52D-259A05AC7D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36816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0CCE8-F2B7-4C01-8DE0-E2014C923ED6}" type="datetimeFigureOut">
              <a:rPr lang="en-GB" smtClean="0"/>
              <a:t>03/11/2020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C5E2CC-2A30-42C1-A52D-259A05AC7D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66297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A0CCE8-F2B7-4C01-8DE0-E2014C923ED6}" type="datetimeFigureOut">
              <a:rPr lang="en-GB" smtClean="0"/>
              <a:t>03/11/2020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C5E2CC-2A30-42C1-A52D-259A05AC7D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97470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466164"/>
            <a:ext cx="9144000" cy="1261035"/>
          </a:xfrm>
        </p:spPr>
        <p:txBody>
          <a:bodyPr>
            <a:noAutofit/>
          </a:bodyPr>
          <a:lstStyle/>
          <a:p>
            <a:r>
              <a:rPr lang="en-GB" sz="4400" dirty="0" smtClean="0"/>
              <a:t>Partial Correlations, Multiple correlations and Regression Analysis</a:t>
            </a:r>
            <a:endParaRPr lang="en-GB" sz="4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825" y="2287493"/>
            <a:ext cx="4405552" cy="371956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2287493"/>
            <a:ext cx="5486400" cy="365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72572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01887"/>
          </a:xfrm>
        </p:spPr>
        <p:txBody>
          <a:bodyPr/>
          <a:lstStyle/>
          <a:p>
            <a:pPr algn="ctr"/>
            <a:r>
              <a:rPr lang="en-GB" dirty="0" smtClean="0"/>
              <a:t>Partial Correlation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04471"/>
            <a:ext cx="10515600" cy="477249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When </a:t>
            </a:r>
            <a:r>
              <a:rPr lang="en-GB" dirty="0" smtClean="0"/>
              <a:t>a relationship is determined between </a:t>
            </a:r>
            <a:r>
              <a:rPr lang="en-GB" dirty="0" smtClean="0"/>
              <a:t>two variables i.e. </a:t>
            </a:r>
            <a:r>
              <a:rPr lang="en-GB" dirty="0" smtClean="0">
                <a:solidFill>
                  <a:srgbClr val="FF0000"/>
                </a:solidFill>
              </a:rPr>
              <a:t>calories eaten and </a:t>
            </a:r>
            <a:r>
              <a:rPr lang="en-GB" dirty="0" smtClean="0">
                <a:solidFill>
                  <a:srgbClr val="0070C0"/>
                </a:solidFill>
              </a:rPr>
              <a:t>percentage </a:t>
            </a:r>
            <a:r>
              <a:rPr lang="en-GB" dirty="0" smtClean="0">
                <a:solidFill>
                  <a:srgbClr val="0070C0"/>
                </a:solidFill>
              </a:rPr>
              <a:t>fat </a:t>
            </a:r>
            <a:r>
              <a:rPr lang="en-GB" dirty="0" smtClean="0"/>
              <a:t>it is important to appreciate that there may be other </a:t>
            </a:r>
            <a:r>
              <a:rPr lang="en-GB" dirty="0" smtClean="0"/>
              <a:t>factors that </a:t>
            </a:r>
            <a:r>
              <a:rPr lang="en-GB" dirty="0" smtClean="0"/>
              <a:t>influence the variance in data, such </a:t>
            </a:r>
            <a:r>
              <a:rPr lang="en-GB" dirty="0" smtClean="0"/>
              <a:t>as </a:t>
            </a:r>
            <a:r>
              <a:rPr lang="en-GB" dirty="0" smtClean="0">
                <a:solidFill>
                  <a:srgbClr val="00B050"/>
                </a:solidFill>
              </a:rPr>
              <a:t>age</a:t>
            </a:r>
            <a:r>
              <a:rPr lang="en-GB" dirty="0" smtClean="0"/>
              <a:t> and </a:t>
            </a:r>
            <a:r>
              <a:rPr lang="en-GB" dirty="0" smtClean="0">
                <a:solidFill>
                  <a:srgbClr val="7030A0"/>
                </a:solidFill>
              </a:rPr>
              <a:t>exercise levels</a:t>
            </a:r>
            <a:r>
              <a:rPr lang="en-GB" dirty="0" smtClean="0"/>
              <a:t>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Partial correlations </a:t>
            </a:r>
            <a:r>
              <a:rPr lang="en-GB" dirty="0" smtClean="0"/>
              <a:t>will </a:t>
            </a:r>
            <a:r>
              <a:rPr lang="en-GB" dirty="0" smtClean="0"/>
              <a:t>control for the influence of these </a:t>
            </a:r>
            <a:r>
              <a:rPr lang="en-GB" i="1" dirty="0" smtClean="0"/>
              <a:t>other</a:t>
            </a:r>
            <a:r>
              <a:rPr lang="en-GB" dirty="0" smtClean="0"/>
              <a:t> (</a:t>
            </a:r>
            <a:r>
              <a:rPr lang="en-GB" dirty="0" smtClean="0">
                <a:solidFill>
                  <a:srgbClr val="00B050"/>
                </a:solidFill>
              </a:rPr>
              <a:t>age </a:t>
            </a:r>
            <a:r>
              <a:rPr lang="en-GB" dirty="0" smtClean="0"/>
              <a:t>and </a:t>
            </a:r>
            <a:r>
              <a:rPr lang="en-GB" dirty="0" smtClean="0">
                <a:solidFill>
                  <a:srgbClr val="7030A0"/>
                </a:solidFill>
              </a:rPr>
              <a:t>exercise levels</a:t>
            </a:r>
            <a:r>
              <a:rPr lang="en-GB" dirty="0" smtClean="0"/>
              <a:t>) variables and remove their impact on the two main variables (</a:t>
            </a:r>
            <a:r>
              <a:rPr lang="en-GB" dirty="0" smtClean="0">
                <a:solidFill>
                  <a:srgbClr val="FF0000"/>
                </a:solidFill>
              </a:rPr>
              <a:t>calories</a:t>
            </a:r>
            <a:r>
              <a:rPr lang="en-GB" dirty="0" smtClean="0"/>
              <a:t> and </a:t>
            </a:r>
            <a:r>
              <a:rPr lang="en-GB" dirty="0" smtClean="0">
                <a:solidFill>
                  <a:srgbClr val="0070C0"/>
                </a:solidFill>
              </a:rPr>
              <a:t>percentage fat</a:t>
            </a:r>
            <a:r>
              <a:rPr lang="en-GB" dirty="0" smtClean="0"/>
              <a:t>) being correlated.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As such we can get a more confident indication of the true impact of calorie consumption and body fat levels.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67439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59617"/>
          </a:xfrm>
        </p:spPr>
        <p:txBody>
          <a:bodyPr/>
          <a:lstStyle/>
          <a:p>
            <a:pPr algn="ctr"/>
            <a:r>
              <a:rPr lang="en-GB" dirty="0" smtClean="0"/>
              <a:t>Multiple Correlations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8077" y="1382280"/>
            <a:ext cx="10515600" cy="514598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When considering the factor that influence a variable, </a:t>
            </a:r>
            <a:r>
              <a:rPr lang="en-GB" dirty="0" smtClean="0">
                <a:solidFill>
                  <a:srgbClr val="0070C0"/>
                </a:solidFill>
              </a:rPr>
              <a:t>body fat </a:t>
            </a:r>
            <a:r>
              <a:rPr lang="en-GB" dirty="0" smtClean="0"/>
              <a:t>we may identified that both </a:t>
            </a:r>
            <a:r>
              <a:rPr lang="en-GB" dirty="0" smtClean="0">
                <a:solidFill>
                  <a:srgbClr val="FF0000"/>
                </a:solidFill>
              </a:rPr>
              <a:t>activity levels </a:t>
            </a:r>
            <a:r>
              <a:rPr lang="en-GB" dirty="0" smtClean="0"/>
              <a:t>and </a:t>
            </a:r>
            <a:r>
              <a:rPr lang="en-GB" dirty="0" smtClean="0">
                <a:solidFill>
                  <a:srgbClr val="00B050"/>
                </a:solidFill>
              </a:rPr>
              <a:t>calories consumed </a:t>
            </a:r>
            <a:r>
              <a:rPr lang="en-GB" dirty="0" smtClean="0"/>
              <a:t>contribute.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A bivariate correlation will establish the relationship between;</a:t>
            </a:r>
          </a:p>
          <a:p>
            <a:pPr marL="1428750" lvl="2" indent="-514350">
              <a:buFont typeface="+mj-lt"/>
              <a:buAutoNum type="arabicPeriod"/>
            </a:pPr>
            <a:r>
              <a:rPr lang="en-GB" dirty="0" smtClean="0">
                <a:solidFill>
                  <a:srgbClr val="0070C0"/>
                </a:solidFill>
              </a:rPr>
              <a:t>Body fat </a:t>
            </a:r>
            <a:r>
              <a:rPr lang="en-GB" dirty="0" smtClean="0"/>
              <a:t>and </a:t>
            </a:r>
            <a:r>
              <a:rPr lang="en-GB" dirty="0" smtClean="0">
                <a:solidFill>
                  <a:srgbClr val="FF0000"/>
                </a:solidFill>
              </a:rPr>
              <a:t>activity level</a:t>
            </a:r>
          </a:p>
          <a:p>
            <a:pPr marL="1428750" lvl="2" indent="-514350">
              <a:buFont typeface="+mj-lt"/>
              <a:buAutoNum type="arabicPeriod"/>
            </a:pPr>
            <a:r>
              <a:rPr lang="en-GB" dirty="0" smtClean="0">
                <a:solidFill>
                  <a:srgbClr val="0070C0"/>
                </a:solidFill>
              </a:rPr>
              <a:t>Body fat </a:t>
            </a:r>
            <a:r>
              <a:rPr lang="en-GB" dirty="0" smtClean="0"/>
              <a:t>and </a:t>
            </a:r>
            <a:r>
              <a:rPr lang="en-GB" dirty="0" smtClean="0">
                <a:solidFill>
                  <a:srgbClr val="00B050"/>
                </a:solidFill>
              </a:rPr>
              <a:t>calories consumed</a:t>
            </a:r>
          </a:p>
          <a:p>
            <a:pPr marL="1428750" lvl="2" indent="-514350">
              <a:buFont typeface="+mj-lt"/>
              <a:buAutoNum type="arabicPeriod"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A multiple correlation will establish the relationship between;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0070C0"/>
                </a:solidFill>
              </a:rPr>
              <a:t>Body fat </a:t>
            </a:r>
            <a:r>
              <a:rPr lang="en-GB" dirty="0" smtClean="0"/>
              <a:t>and (</a:t>
            </a:r>
            <a:r>
              <a:rPr lang="en-GB" dirty="0">
                <a:solidFill>
                  <a:srgbClr val="FF0000"/>
                </a:solidFill>
              </a:rPr>
              <a:t>a</a:t>
            </a:r>
            <a:r>
              <a:rPr lang="en-GB" dirty="0" smtClean="0">
                <a:solidFill>
                  <a:srgbClr val="FF0000"/>
                </a:solidFill>
              </a:rPr>
              <a:t>ctivity levels </a:t>
            </a:r>
            <a:r>
              <a:rPr lang="en-GB" dirty="0" smtClean="0"/>
              <a:t>+ </a:t>
            </a:r>
            <a:r>
              <a:rPr lang="en-GB" dirty="0" smtClean="0">
                <a:solidFill>
                  <a:srgbClr val="00B050"/>
                </a:solidFill>
              </a:rPr>
              <a:t>calories consumed</a:t>
            </a:r>
            <a:r>
              <a:rPr lang="en-GB" dirty="0" smtClean="0"/>
              <a:t>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As such we can establish how much of the variance in a measure is determined by serval factors together which gives us an indication of those factors that a most influential in an measure.</a:t>
            </a:r>
          </a:p>
        </p:txBody>
      </p:sp>
    </p:spTree>
    <p:extLst>
      <p:ext uri="{BB962C8B-B14F-4D97-AF65-F5344CB8AC3E}">
        <p14:creationId xmlns:p14="http://schemas.microsoft.com/office/powerpoint/2010/main" val="6548664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Linear Regression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Sometimes we may want to predict a variable (</a:t>
            </a:r>
            <a:r>
              <a:rPr lang="en-GB" dirty="0" smtClean="0">
                <a:solidFill>
                  <a:srgbClr val="00B050"/>
                </a:solidFill>
              </a:rPr>
              <a:t>body fat</a:t>
            </a:r>
            <a:r>
              <a:rPr lang="en-GB" dirty="0" smtClean="0"/>
              <a:t>) that is hard to directly measure (</a:t>
            </a:r>
            <a:r>
              <a:rPr lang="en-GB" dirty="0" smtClean="0">
                <a:solidFill>
                  <a:srgbClr val="7030A0"/>
                </a:solidFill>
              </a:rPr>
              <a:t>Under water weighing</a:t>
            </a:r>
            <a:r>
              <a:rPr lang="en-GB" dirty="0" smtClean="0"/>
              <a:t>) from another, easier to measure (</a:t>
            </a:r>
            <a:r>
              <a:rPr lang="en-GB" dirty="0" smtClean="0">
                <a:solidFill>
                  <a:srgbClr val="FF0000"/>
                </a:solidFill>
              </a:rPr>
              <a:t>BMI</a:t>
            </a:r>
            <a:r>
              <a:rPr lang="en-GB" dirty="0" smtClean="0"/>
              <a:t>) variable.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If the correlation and effect size (r</a:t>
            </a:r>
            <a:r>
              <a:rPr lang="en-GB" baseline="30000" dirty="0" smtClean="0"/>
              <a:t>2</a:t>
            </a:r>
            <a:r>
              <a:rPr lang="en-GB" dirty="0" smtClean="0"/>
              <a:t>) is high (&lt;0.6 or 60%) then linear regression analysis will generate an equation between the two variables that can then be applied to other new data. i.e. you can use BMI to predict percentage fat.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Remember this is a predictive equation based on a relationship and unless the correlation 1 will not be exact.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85421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Practice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 smtClean="0"/>
              <a:t>Use the data in data set – multiple correlations to calculate;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The correlations between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 smtClean="0"/>
              <a:t>Body fat and BMI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 smtClean="0"/>
              <a:t>Body fat and energy intake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The partial correlation for body fat and BMI whilst controlling for </a:t>
            </a:r>
            <a:r>
              <a:rPr lang="en-GB" dirty="0"/>
              <a:t>energy </a:t>
            </a:r>
            <a:r>
              <a:rPr lang="en-GB" dirty="0" smtClean="0"/>
              <a:t>intake.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The multiple correlation for body fat and BMI + energy intake.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The regression equation between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B</a:t>
            </a:r>
            <a:r>
              <a:rPr lang="en-GB" dirty="0" smtClean="0"/>
              <a:t>ody fat and BMI.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Body fat and BMI + Energy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0" y="0"/>
          <a:ext cx="83460" cy="436561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3460">
                  <a:extLst>
                    <a:ext uri="{9D8B030D-6E8A-4147-A177-3AD203B41FA5}">
                      <a16:colId xmlns:a16="http://schemas.microsoft.com/office/drawing/2014/main" val="2780901774"/>
                    </a:ext>
                  </a:extLst>
                </a:gridCol>
              </a:tblGrid>
              <a:tr h="32279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BMI</a:t>
                      </a:r>
                      <a:endParaRPr lang="en-GB" sz="200" b="1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1698479538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23.3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3358578679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32.4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4214865267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22.3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2380984616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23.2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601142043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20.3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2946316279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25.6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1736495178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24.8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292341351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26.2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1656431019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22.9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94620360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18.4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3693894584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29.0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767266802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27.8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2301535679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19.1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2476020742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29.0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3273773363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25.9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28926960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21.6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420565465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24.4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3264337391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25.0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85306819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32.7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75563680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26.4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3071645204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22.4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2211732368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26.5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715112745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26.2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1956863424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27.6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4265071532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39.7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3588432709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22.6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1703288624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27.7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449036078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22.8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1482325715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39.1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3052183499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24.0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3343600630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24.3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3062325260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27.2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3529437911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20.6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3995998943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30.2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1535432848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19.4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529715704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21.8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3859589379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21.2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1265258022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21.0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2200773593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18.7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3662027680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19.7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2768563426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31.2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3749225144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25.6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3924486368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25.2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2763785338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23.1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4046330344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29.0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1893348394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26.3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1236521791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19.6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2291390878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27.4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874316990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29.7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1567688361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26.3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2188480071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31.4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824222240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26.4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1726257064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23.1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2086588916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23.0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3801902582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33.3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1753557086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25.5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1383277500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23.2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3277226605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23.4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3477978142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20.7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3332095868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21.4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3299771357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23.0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188649146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23.8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2831051825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21.7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288693008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24.8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3285906759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23.1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4012218218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21.1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4124055674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21.1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1840442678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18.7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4210962440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22.6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2286545502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24.7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1796163992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22.9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2795231203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17.9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3482914854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24.2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181376020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33.7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288849676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30.9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2362218466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24.2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2880798212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24.5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3615174690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22.9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479495582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30.4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3363378285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24.7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1027307508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19.2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1317089951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18.8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3377838599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28.0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3933958299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26.1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2320991022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32.0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3290913859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22.1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909631710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21.5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1370017092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35.6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1557891269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27.9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1505419061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23.3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2573810983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24.5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2881819361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23.2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2490078474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23.8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2248022113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20.5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2838634466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27.7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1770516054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21.2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888480054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27.7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203177815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24.6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3876980160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24.6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3754451414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21.5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3406253795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23.9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836559862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24.0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1642167979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24.3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3985654007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" u="none" strike="noStrike">
                          <a:effectLst/>
                        </a:rPr>
                        <a:t>25.2</a:t>
                      </a:r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1962704895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3074395619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1079780420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215094955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2092087379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1451811003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4028043097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2442874603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2495579218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2998514280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4265342932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1864001438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3931200942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1464505576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1450907220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4131770797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3020824321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1924289236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3636644770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2928162812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2798196646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4179766778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251283044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2396094052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1607519289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2690845807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2980553478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903129425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130429356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217406142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2537546151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2367126727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754707399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endParaRPr lang="en-GB" sz="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1839186415"/>
                  </a:ext>
                </a:extLst>
              </a:tr>
              <a:tr h="31298">
                <a:tc>
                  <a:txBody>
                    <a:bodyPr/>
                    <a:lstStyle/>
                    <a:p>
                      <a:pPr algn="ctr" fontAlgn="ctr"/>
                      <a:endParaRPr lang="en-GB" sz="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21" marR="921" marT="921" marB="0" anchor="ctr"/>
                </a:tc>
                <a:extLst>
                  <a:ext uri="{0D108BD9-81ED-4DB2-BD59-A6C34878D82A}">
                    <a16:rowId xmlns:a16="http://schemas.microsoft.com/office/drawing/2014/main" val="22561218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792870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 algn="ctr"/>
            <a:r>
              <a:rPr lang="en-GB" dirty="0"/>
              <a:t>The correlations between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type="body" idx="1"/>
          </p:nvPr>
        </p:nvSpPr>
        <p:spPr>
          <a:xfrm>
            <a:off x="839788" y="1681162"/>
            <a:ext cx="5157787" cy="884699"/>
          </a:xfrm>
        </p:spPr>
        <p:txBody>
          <a:bodyPr>
            <a:normAutofit/>
          </a:bodyPr>
          <a:lstStyle/>
          <a:p>
            <a:pPr algn="ctr"/>
            <a:r>
              <a:rPr lang="en-GB" dirty="0" smtClean="0"/>
              <a:t>Body </a:t>
            </a:r>
            <a:r>
              <a:rPr lang="en-GB" dirty="0"/>
              <a:t>fat and </a:t>
            </a:r>
            <a:r>
              <a:rPr lang="en-GB" dirty="0" smtClean="0"/>
              <a:t>BMI</a:t>
            </a:r>
            <a:endParaRPr lang="en-GB" dirty="0"/>
          </a:p>
          <a:p>
            <a:endParaRPr lang="en-GB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GB" dirty="0"/>
              <a:t>Body fat and energy intake</a:t>
            </a:r>
          </a:p>
          <a:p>
            <a:endParaRPr lang="en-GB" dirty="0"/>
          </a:p>
        </p:txBody>
      </p:sp>
      <p:graphicFrame>
        <p:nvGraphicFramePr>
          <p:cNvPr id="18" name="Table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72212753"/>
              </p:ext>
            </p:extLst>
          </p:nvPr>
        </p:nvGraphicFramePr>
        <p:xfrm>
          <a:off x="1879802" y="2431113"/>
          <a:ext cx="7485871" cy="437266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157114">
                  <a:extLst>
                    <a:ext uri="{9D8B030D-6E8A-4147-A177-3AD203B41FA5}">
                      <a16:colId xmlns:a16="http://schemas.microsoft.com/office/drawing/2014/main" val="3923948443"/>
                    </a:ext>
                  </a:extLst>
                </a:gridCol>
                <a:gridCol w="2266604">
                  <a:extLst>
                    <a:ext uri="{9D8B030D-6E8A-4147-A177-3AD203B41FA5}">
                      <a16:colId xmlns:a16="http://schemas.microsoft.com/office/drawing/2014/main" val="3210607203"/>
                    </a:ext>
                  </a:extLst>
                </a:gridCol>
                <a:gridCol w="1354051">
                  <a:extLst>
                    <a:ext uri="{9D8B030D-6E8A-4147-A177-3AD203B41FA5}">
                      <a16:colId xmlns:a16="http://schemas.microsoft.com/office/drawing/2014/main" val="4020092446"/>
                    </a:ext>
                  </a:extLst>
                </a:gridCol>
                <a:gridCol w="1354051">
                  <a:extLst>
                    <a:ext uri="{9D8B030D-6E8A-4147-A177-3AD203B41FA5}">
                      <a16:colId xmlns:a16="http://schemas.microsoft.com/office/drawing/2014/main" val="1820974740"/>
                    </a:ext>
                  </a:extLst>
                </a:gridCol>
                <a:gridCol w="1354051">
                  <a:extLst>
                    <a:ext uri="{9D8B030D-6E8A-4147-A177-3AD203B41FA5}">
                      <a16:colId xmlns:a16="http://schemas.microsoft.com/office/drawing/2014/main" val="84349671"/>
                    </a:ext>
                  </a:extLst>
                </a:gridCol>
              </a:tblGrid>
              <a:tr h="322098">
                <a:tc gridSpan="5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Correlations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5495028"/>
                  </a:ext>
                </a:extLst>
              </a:tr>
              <a:tr h="318316"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 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Fat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BMI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Energy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354305864"/>
                  </a:ext>
                </a:extLst>
              </a:tr>
              <a:tr h="310645">
                <a:tc rowSpan="3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Fat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Pearson Correlation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1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solidFill>
                            <a:srgbClr val="FF0000"/>
                          </a:solidFill>
                          <a:effectLst/>
                        </a:rPr>
                        <a:t>.796</a:t>
                      </a:r>
                      <a:r>
                        <a:rPr lang="en-GB" sz="1400" baseline="30000" dirty="0">
                          <a:solidFill>
                            <a:srgbClr val="FF0000"/>
                          </a:solidFill>
                          <a:effectLst/>
                        </a:rPr>
                        <a:t>**</a:t>
                      </a:r>
                      <a:endParaRPr lang="en-GB" sz="200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solidFill>
                            <a:srgbClr val="FF0000"/>
                          </a:solidFill>
                          <a:effectLst/>
                        </a:rPr>
                        <a:t>.216</a:t>
                      </a:r>
                      <a:r>
                        <a:rPr lang="en-GB" sz="1400" baseline="30000">
                          <a:solidFill>
                            <a:srgbClr val="FF0000"/>
                          </a:solidFill>
                          <a:effectLst/>
                        </a:rPr>
                        <a:t>*</a:t>
                      </a:r>
                      <a:endParaRPr lang="en-GB" sz="200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333944074"/>
                  </a:ext>
                </a:extLst>
              </a:tr>
              <a:tr h="318316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Sig. (2-tailed)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 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solidFill>
                            <a:srgbClr val="FF0000"/>
                          </a:solidFill>
                          <a:effectLst/>
                        </a:rPr>
                        <a:t>.000</a:t>
                      </a:r>
                      <a:endParaRPr lang="en-GB" sz="200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solidFill>
                            <a:srgbClr val="FF0000"/>
                          </a:solidFill>
                          <a:effectLst/>
                        </a:rPr>
                        <a:t>.016</a:t>
                      </a:r>
                      <a:endParaRPr lang="en-GB" sz="200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443778496"/>
                  </a:ext>
                </a:extLst>
              </a:tr>
              <a:tr h="31064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N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125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125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125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94040449"/>
                  </a:ext>
                </a:extLst>
              </a:tr>
              <a:tr h="310645">
                <a:tc rowSpan="3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BMI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Pearson Correlation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.796</a:t>
                      </a:r>
                      <a:r>
                        <a:rPr lang="en-GB" sz="1400" baseline="30000">
                          <a:effectLst/>
                        </a:rPr>
                        <a:t>**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1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.293</a:t>
                      </a:r>
                      <a:r>
                        <a:rPr lang="en-GB" sz="1400" baseline="30000" dirty="0">
                          <a:effectLst/>
                        </a:rPr>
                        <a:t>**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165042827"/>
                  </a:ext>
                </a:extLst>
              </a:tr>
              <a:tr h="318316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Sig. (2-tailed)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.000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 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.001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727590020"/>
                  </a:ext>
                </a:extLst>
              </a:tr>
              <a:tr h="31064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N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125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125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125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157806535"/>
                  </a:ext>
                </a:extLst>
              </a:tr>
              <a:tr h="310645">
                <a:tc rowSpan="3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Energy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Pearson Correlation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.216</a:t>
                      </a:r>
                      <a:r>
                        <a:rPr lang="en-GB" sz="1400" baseline="30000">
                          <a:effectLst/>
                        </a:rPr>
                        <a:t>*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.293</a:t>
                      </a:r>
                      <a:r>
                        <a:rPr lang="en-GB" sz="1400" baseline="30000" dirty="0">
                          <a:effectLst/>
                        </a:rPr>
                        <a:t>**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1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172910227"/>
                  </a:ext>
                </a:extLst>
              </a:tr>
              <a:tr h="318316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Sig. (2-tailed)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.016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.001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 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261046994"/>
                  </a:ext>
                </a:extLst>
              </a:tr>
              <a:tr h="31064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N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125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125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125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927580449"/>
                  </a:ext>
                </a:extLst>
              </a:tr>
              <a:tr h="310645">
                <a:tc gridSpan="5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**. Correlation is significant at the 0.01 level (2-tailed).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53262"/>
                  </a:ext>
                </a:extLst>
              </a:tr>
              <a:tr h="310645">
                <a:tc gridSpan="5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*. Correlation is significant at the 0.05 level (2-tailed).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337384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359488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partial correlation for body fat and BMI whilst controlling for energy intake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775855" y="1825625"/>
            <a:ext cx="3136669" cy="4359044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400" dirty="0" smtClean="0"/>
              <a:t>Analyse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 smtClean="0"/>
              <a:t>Correlate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 smtClean="0"/>
              <a:t>Partial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 smtClean="0"/>
              <a:t>Move Fat &amp; BMI to the Variable box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 smtClean="0"/>
              <a:t>Move Energy to the controlling for box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 smtClean="0"/>
              <a:t>OK</a:t>
            </a:r>
            <a:endParaRPr lang="en-GB" sz="2400" dirty="0"/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8268307"/>
              </p:ext>
            </p:extLst>
          </p:nvPr>
        </p:nvGraphicFramePr>
        <p:xfrm>
          <a:off x="4369983" y="2069047"/>
          <a:ext cx="5627455" cy="250849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27748">
                  <a:extLst>
                    <a:ext uri="{9D8B030D-6E8A-4147-A177-3AD203B41FA5}">
                      <a16:colId xmlns:a16="http://schemas.microsoft.com/office/drawing/2014/main" val="143573681"/>
                    </a:ext>
                  </a:extLst>
                </a:gridCol>
                <a:gridCol w="870065">
                  <a:extLst>
                    <a:ext uri="{9D8B030D-6E8A-4147-A177-3AD203B41FA5}">
                      <a16:colId xmlns:a16="http://schemas.microsoft.com/office/drawing/2014/main" val="2287429768"/>
                    </a:ext>
                  </a:extLst>
                </a:gridCol>
                <a:gridCol w="2354354">
                  <a:extLst>
                    <a:ext uri="{9D8B030D-6E8A-4147-A177-3AD203B41FA5}">
                      <a16:colId xmlns:a16="http://schemas.microsoft.com/office/drawing/2014/main" val="3204883590"/>
                    </a:ext>
                  </a:extLst>
                </a:gridCol>
                <a:gridCol w="687644">
                  <a:extLst>
                    <a:ext uri="{9D8B030D-6E8A-4147-A177-3AD203B41FA5}">
                      <a16:colId xmlns:a16="http://schemas.microsoft.com/office/drawing/2014/main" val="3808925406"/>
                    </a:ext>
                  </a:extLst>
                </a:gridCol>
                <a:gridCol w="687644">
                  <a:extLst>
                    <a:ext uri="{9D8B030D-6E8A-4147-A177-3AD203B41FA5}">
                      <a16:colId xmlns:a16="http://schemas.microsoft.com/office/drawing/2014/main" val="239093053"/>
                    </a:ext>
                  </a:extLst>
                </a:gridCol>
              </a:tblGrid>
              <a:tr h="323631">
                <a:tc gridSpan="5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solidFill>
                            <a:schemeClr val="tx1"/>
                          </a:solidFill>
                          <a:effectLst/>
                        </a:rPr>
                        <a:t>Correlations</a:t>
                      </a:r>
                      <a:endParaRPr lang="en-GB" sz="24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7301010"/>
                  </a:ext>
                </a:extLst>
              </a:tr>
              <a:tr h="312123">
                <a:tc gridSpan="3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</a:rPr>
                        <a:t>Control Variables</a:t>
                      </a:r>
                      <a:endParaRPr lang="en-GB" sz="24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solidFill>
                            <a:schemeClr val="tx1"/>
                          </a:solidFill>
                          <a:effectLst/>
                        </a:rPr>
                        <a:t>Fat</a:t>
                      </a:r>
                      <a:endParaRPr lang="en-GB" sz="24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solidFill>
                            <a:schemeClr val="tx1"/>
                          </a:solidFill>
                          <a:effectLst/>
                        </a:rPr>
                        <a:t>BMI</a:t>
                      </a:r>
                      <a:endParaRPr lang="en-GB" sz="24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2319913345"/>
                  </a:ext>
                </a:extLst>
              </a:tr>
              <a:tr h="312123">
                <a:tc rowSpan="6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solidFill>
                            <a:schemeClr val="tx1"/>
                          </a:solidFill>
                          <a:effectLst/>
                        </a:rPr>
                        <a:t>Energy</a:t>
                      </a:r>
                      <a:endParaRPr lang="en-GB" sz="24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 rowSpan="3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</a:rPr>
                        <a:t>Fat</a:t>
                      </a:r>
                      <a:endParaRPr lang="en-GB" sz="24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</a:rPr>
                        <a:t>Correlation</a:t>
                      </a:r>
                      <a:endParaRPr lang="en-GB" sz="24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solidFill>
                            <a:schemeClr val="tx1"/>
                          </a:solidFill>
                          <a:effectLst/>
                        </a:rPr>
                        <a:t>1.000</a:t>
                      </a:r>
                      <a:endParaRPr lang="en-GB" sz="24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0000"/>
                          </a:solidFill>
                          <a:effectLst/>
                        </a:rPr>
                        <a:t>.785</a:t>
                      </a:r>
                      <a:endParaRPr lang="en-GB" sz="240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642236865"/>
                  </a:ext>
                </a:extLst>
              </a:tr>
              <a:tr h="312123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</a:rPr>
                        <a:t>Significance (2-tailed)</a:t>
                      </a:r>
                      <a:endParaRPr lang="en-GB" sz="24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solidFill>
                            <a:schemeClr val="tx1"/>
                          </a:solidFill>
                          <a:effectLst/>
                        </a:rPr>
                        <a:t>.</a:t>
                      </a:r>
                      <a:endParaRPr lang="en-GB" sz="24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0000"/>
                          </a:solidFill>
                          <a:effectLst/>
                        </a:rPr>
                        <a:t>.000</a:t>
                      </a:r>
                      <a:endParaRPr lang="en-GB" sz="240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667066434"/>
                  </a:ext>
                </a:extLst>
              </a:tr>
              <a:tr h="312123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err="1">
                          <a:solidFill>
                            <a:schemeClr val="tx1"/>
                          </a:solidFill>
                          <a:effectLst/>
                        </a:rPr>
                        <a:t>df</a:t>
                      </a:r>
                      <a:endParaRPr lang="en-GB" sz="24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GB" sz="24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solidFill>
                            <a:schemeClr val="tx1"/>
                          </a:solidFill>
                          <a:effectLst/>
                        </a:rPr>
                        <a:t>122</a:t>
                      </a:r>
                      <a:endParaRPr lang="en-GB" sz="24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2175288788"/>
                  </a:ext>
                </a:extLst>
              </a:tr>
              <a:tr h="312123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solidFill>
                            <a:schemeClr val="tx1"/>
                          </a:solidFill>
                          <a:effectLst/>
                        </a:rPr>
                        <a:t>BMI</a:t>
                      </a:r>
                      <a:endParaRPr lang="en-GB" sz="24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</a:rPr>
                        <a:t>Correlation</a:t>
                      </a:r>
                      <a:endParaRPr lang="en-GB" sz="24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</a:rPr>
                        <a:t>.785</a:t>
                      </a:r>
                      <a:endParaRPr lang="en-GB" sz="24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solidFill>
                            <a:schemeClr val="tx1"/>
                          </a:solidFill>
                          <a:effectLst/>
                        </a:rPr>
                        <a:t>1.000</a:t>
                      </a:r>
                      <a:endParaRPr lang="en-GB" sz="24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543444628"/>
                  </a:ext>
                </a:extLst>
              </a:tr>
              <a:tr h="312123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solidFill>
                            <a:schemeClr val="tx1"/>
                          </a:solidFill>
                          <a:effectLst/>
                        </a:rPr>
                        <a:t>Significance (2-tailed)</a:t>
                      </a:r>
                      <a:endParaRPr lang="en-GB" sz="24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</a:rPr>
                        <a:t>.000</a:t>
                      </a:r>
                      <a:endParaRPr lang="en-GB" sz="24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solidFill>
                            <a:schemeClr val="tx1"/>
                          </a:solidFill>
                          <a:effectLst/>
                        </a:rPr>
                        <a:t>.</a:t>
                      </a:r>
                      <a:endParaRPr lang="en-GB" sz="24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2292054139"/>
                  </a:ext>
                </a:extLst>
              </a:tr>
              <a:tr h="312123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solidFill>
                            <a:schemeClr val="tx1"/>
                          </a:solidFill>
                          <a:effectLst/>
                        </a:rPr>
                        <a:t>df</a:t>
                      </a:r>
                      <a:endParaRPr lang="en-GB" sz="24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solidFill>
                            <a:schemeClr val="tx1"/>
                          </a:solidFill>
                          <a:effectLst/>
                        </a:rPr>
                        <a:t>122</a:t>
                      </a:r>
                      <a:endParaRPr lang="en-GB" sz="24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GB" sz="24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575552884"/>
                  </a:ext>
                </a:extLst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775855" y="5442065"/>
            <a:ext cx="102468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rgbClr val="FF0000"/>
                </a:solidFill>
              </a:rPr>
              <a:t>When you take out the influence of energy consumption the correlation between fat and BMI goes from .796  to .785. 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80206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The multiple correlation for body fat and BMI + energy intake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3429000" cy="3084426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1800" dirty="0" smtClean="0"/>
              <a:t>Analyse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 smtClean="0"/>
              <a:t>Regression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 smtClean="0"/>
              <a:t>Linear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 smtClean="0"/>
              <a:t>Move Fat into the dependents box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 smtClean="0"/>
              <a:t>Move BMI and Energy into the independence box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 smtClean="0"/>
              <a:t>OK</a:t>
            </a:r>
            <a:endParaRPr lang="en-GB" sz="1800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4802478"/>
              </p:ext>
            </p:extLst>
          </p:nvPr>
        </p:nvGraphicFramePr>
        <p:xfrm>
          <a:off x="4648229" y="1897250"/>
          <a:ext cx="5615217" cy="246416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64450">
                  <a:extLst>
                    <a:ext uri="{9D8B030D-6E8A-4147-A177-3AD203B41FA5}">
                      <a16:colId xmlns:a16="http://schemas.microsoft.com/office/drawing/2014/main" val="1155534352"/>
                    </a:ext>
                  </a:extLst>
                </a:gridCol>
                <a:gridCol w="984505">
                  <a:extLst>
                    <a:ext uri="{9D8B030D-6E8A-4147-A177-3AD203B41FA5}">
                      <a16:colId xmlns:a16="http://schemas.microsoft.com/office/drawing/2014/main" val="1644719155"/>
                    </a:ext>
                  </a:extLst>
                </a:gridCol>
                <a:gridCol w="1043824">
                  <a:extLst>
                    <a:ext uri="{9D8B030D-6E8A-4147-A177-3AD203B41FA5}">
                      <a16:colId xmlns:a16="http://schemas.microsoft.com/office/drawing/2014/main" val="1688231698"/>
                    </a:ext>
                  </a:extLst>
                </a:gridCol>
                <a:gridCol w="1411219">
                  <a:extLst>
                    <a:ext uri="{9D8B030D-6E8A-4147-A177-3AD203B41FA5}">
                      <a16:colId xmlns:a16="http://schemas.microsoft.com/office/drawing/2014/main" val="477997935"/>
                    </a:ext>
                  </a:extLst>
                </a:gridCol>
                <a:gridCol w="1411219">
                  <a:extLst>
                    <a:ext uri="{9D8B030D-6E8A-4147-A177-3AD203B41FA5}">
                      <a16:colId xmlns:a16="http://schemas.microsoft.com/office/drawing/2014/main" val="2017160628"/>
                    </a:ext>
                  </a:extLst>
                </a:gridCol>
              </a:tblGrid>
              <a:tr h="496128">
                <a:tc gridSpan="5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Model Summary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38284605"/>
                  </a:ext>
                </a:extLst>
              </a:tr>
              <a:tr h="1011061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Model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R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R Square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Adjusted R Square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Std. Error of the Estimate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2097098086"/>
                  </a:ext>
                </a:extLst>
              </a:tr>
              <a:tr h="478486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0000"/>
                          </a:solidFill>
                          <a:effectLst/>
                        </a:rPr>
                        <a:t>.796</a:t>
                      </a:r>
                      <a:r>
                        <a:rPr lang="en-GB" sz="1600" baseline="30000" dirty="0">
                          <a:effectLst/>
                        </a:rPr>
                        <a:t>a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.634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.628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3.69162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985760303"/>
                  </a:ext>
                </a:extLst>
              </a:tr>
              <a:tr h="478486">
                <a:tc gridSpan="5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a. Predictors: (Constant), BMI, Energy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5419238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565265" y="5131724"/>
            <a:ext cx="1062366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In this case BMI and energy intake predicts 63.4% of the variance in body fat data. Which means 36.6% of the variance is caused by other factors.</a:t>
            </a:r>
          </a:p>
          <a:p>
            <a:endParaRPr lang="en-GB" dirty="0"/>
          </a:p>
          <a:p>
            <a:r>
              <a:rPr lang="en-GB" dirty="0" smtClean="0"/>
              <a:t>In this case adding energy consumption data to the prediction of body fat adds no new information that BMI on its own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06542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21071"/>
          </a:xfrm>
        </p:spPr>
        <p:txBody>
          <a:bodyPr>
            <a:noAutofit/>
          </a:bodyPr>
          <a:lstStyle/>
          <a:p>
            <a:pPr marL="0" indent="0" algn="ctr"/>
            <a:r>
              <a:rPr lang="en-GB" sz="4000" dirty="0"/>
              <a:t>The regression equation </a:t>
            </a:r>
            <a:r>
              <a:rPr lang="en-GB" sz="4000" dirty="0" smtClean="0"/>
              <a:t>between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178" y="4549833"/>
            <a:ext cx="10515600" cy="1568334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Body </a:t>
            </a:r>
            <a:r>
              <a:rPr lang="en-GB" dirty="0"/>
              <a:t>fat and BMI + </a:t>
            </a:r>
            <a:r>
              <a:rPr lang="en-GB" dirty="0" smtClean="0"/>
              <a:t>Energy</a:t>
            </a: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%Body fat= (BMIx</a:t>
            </a:r>
            <a:r>
              <a:rPr lang="en-GB" dirty="0" smtClean="0">
                <a:solidFill>
                  <a:srgbClr val="00B050"/>
                </a:solidFill>
              </a:rPr>
              <a:t>1.083)</a:t>
            </a:r>
            <a:r>
              <a:rPr lang="en-GB" dirty="0" smtClean="0"/>
              <a:t>+(</a:t>
            </a:r>
            <a:r>
              <a:rPr lang="en-GB" dirty="0" smtClean="0">
                <a:solidFill>
                  <a:srgbClr val="002060"/>
                </a:solidFill>
              </a:rPr>
              <a:t>0</a:t>
            </a:r>
            <a:r>
              <a:rPr lang="en-GB" dirty="0" smtClean="0"/>
              <a:t>xEnergy)+</a:t>
            </a:r>
            <a:r>
              <a:rPr lang="en-GB" dirty="0" smtClean="0">
                <a:solidFill>
                  <a:srgbClr val="FF0000"/>
                </a:solidFill>
              </a:rPr>
              <a:t>1.421</a:t>
            </a:r>
            <a:endParaRPr lang="en-GB" dirty="0">
              <a:solidFill>
                <a:srgbClr val="FF0000"/>
              </a:solidFill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1356440"/>
              </p:ext>
            </p:extLst>
          </p:nvPr>
        </p:nvGraphicFramePr>
        <p:xfrm>
          <a:off x="6411883" y="4322618"/>
          <a:ext cx="5579023" cy="2294003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27049">
                  <a:extLst>
                    <a:ext uri="{9D8B030D-6E8A-4147-A177-3AD203B41FA5}">
                      <a16:colId xmlns:a16="http://schemas.microsoft.com/office/drawing/2014/main" val="1301975696"/>
                    </a:ext>
                  </a:extLst>
                </a:gridCol>
                <a:gridCol w="827049">
                  <a:extLst>
                    <a:ext uri="{9D8B030D-6E8A-4147-A177-3AD203B41FA5}">
                      <a16:colId xmlns:a16="http://schemas.microsoft.com/office/drawing/2014/main" val="376092878"/>
                    </a:ext>
                  </a:extLst>
                </a:gridCol>
                <a:gridCol w="827049">
                  <a:extLst>
                    <a:ext uri="{9D8B030D-6E8A-4147-A177-3AD203B41FA5}">
                      <a16:colId xmlns:a16="http://schemas.microsoft.com/office/drawing/2014/main" val="3027133207"/>
                    </a:ext>
                  </a:extLst>
                </a:gridCol>
                <a:gridCol w="912414">
                  <a:extLst>
                    <a:ext uri="{9D8B030D-6E8A-4147-A177-3AD203B41FA5}">
                      <a16:colId xmlns:a16="http://schemas.microsoft.com/office/drawing/2014/main" val="1285828891"/>
                    </a:ext>
                  </a:extLst>
                </a:gridCol>
                <a:gridCol w="912414">
                  <a:extLst>
                    <a:ext uri="{9D8B030D-6E8A-4147-A177-3AD203B41FA5}">
                      <a16:colId xmlns:a16="http://schemas.microsoft.com/office/drawing/2014/main" val="3250491101"/>
                    </a:ext>
                  </a:extLst>
                </a:gridCol>
                <a:gridCol w="636524">
                  <a:extLst>
                    <a:ext uri="{9D8B030D-6E8A-4147-A177-3AD203B41FA5}">
                      <a16:colId xmlns:a16="http://schemas.microsoft.com/office/drawing/2014/main" val="1495610630"/>
                    </a:ext>
                  </a:extLst>
                </a:gridCol>
                <a:gridCol w="636524">
                  <a:extLst>
                    <a:ext uri="{9D8B030D-6E8A-4147-A177-3AD203B41FA5}">
                      <a16:colId xmlns:a16="http://schemas.microsoft.com/office/drawing/2014/main" val="2162956109"/>
                    </a:ext>
                  </a:extLst>
                </a:gridCol>
              </a:tblGrid>
              <a:tr h="0">
                <a:tc gridSpan="7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effectLst/>
                        </a:rPr>
                        <a:t>Coefficients</a:t>
                      </a:r>
                      <a:r>
                        <a:rPr lang="en-GB" sz="2000" baseline="30000" dirty="0" err="1">
                          <a:effectLst/>
                        </a:rPr>
                        <a:t>a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2956767"/>
                  </a:ext>
                </a:extLst>
              </a:tr>
              <a:tr h="470788">
                <a:tc rowSpan="2" gridSpan="2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Model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tc rowSpan="2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Unstandardized Coefficients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Standardized Coefficients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t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Sig.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2705731181"/>
                  </a:ext>
                </a:extLst>
              </a:tr>
              <a:tr h="222801"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B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Std. Error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Beta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0953070"/>
                  </a:ext>
                </a:extLst>
              </a:tr>
              <a:tr h="228303">
                <a:tc rowSpan="3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(Constant)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rgbClr val="FF0000"/>
                          </a:solidFill>
                          <a:effectLst/>
                        </a:rPr>
                        <a:t>1.421</a:t>
                      </a:r>
                      <a:endParaRPr lang="en-GB" sz="320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2.151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 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.661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.510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345102967"/>
                  </a:ext>
                </a:extLst>
              </a:tr>
              <a:tr h="45734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Energy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rgbClr val="7030A0"/>
                          </a:solidFill>
                          <a:effectLst/>
                        </a:rPr>
                        <a:t>.000</a:t>
                      </a:r>
                      <a:endParaRPr lang="en-GB" sz="3200" dirty="0">
                        <a:solidFill>
                          <a:srgbClr val="7030A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.001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-.019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-.324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.747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955551689"/>
                  </a:ext>
                </a:extLst>
              </a:tr>
              <a:tr h="222801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BMI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rgbClr val="00B050"/>
                          </a:solidFill>
                          <a:effectLst/>
                        </a:rPr>
                        <a:t>1.083</a:t>
                      </a:r>
                      <a:endParaRPr lang="en-GB" sz="3200" dirty="0">
                        <a:solidFill>
                          <a:srgbClr val="00B05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.077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.801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13.993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.000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563601585"/>
                  </a:ext>
                </a:extLst>
              </a:tr>
              <a:tr h="222801">
                <a:tc gridSpan="7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a. Dependent Variable: Fat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5486006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40178" y="1214024"/>
            <a:ext cx="8429106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Body fat and BMI</a:t>
            </a:r>
          </a:p>
          <a:p>
            <a:endParaRPr lang="en-GB" sz="3200" dirty="0"/>
          </a:p>
          <a:p>
            <a:r>
              <a:rPr lang="en-GB" sz="3200" dirty="0" smtClean="0"/>
              <a:t>%Body </a:t>
            </a:r>
            <a:r>
              <a:rPr lang="en-GB" sz="3200" dirty="0"/>
              <a:t>fat= </a:t>
            </a:r>
            <a:r>
              <a:rPr lang="en-GB" sz="3200" dirty="0" smtClean="0"/>
              <a:t>(BMIx</a:t>
            </a:r>
            <a:r>
              <a:rPr lang="en-GB" sz="3200" dirty="0" smtClean="0">
                <a:solidFill>
                  <a:srgbClr val="00B050"/>
                </a:solidFill>
              </a:rPr>
              <a:t>1.076)</a:t>
            </a:r>
            <a:r>
              <a:rPr lang="en-GB" sz="3200" dirty="0" smtClean="0"/>
              <a:t>+</a:t>
            </a:r>
            <a:r>
              <a:rPr lang="en-GB" sz="3200" dirty="0" smtClean="0">
                <a:solidFill>
                  <a:srgbClr val="FF0000"/>
                </a:solidFill>
              </a:rPr>
              <a:t>1.155</a:t>
            </a:r>
            <a:endParaRPr lang="en-GB" sz="3200" dirty="0">
              <a:solidFill>
                <a:srgbClr val="FF0000"/>
              </a:solidFill>
            </a:endParaRPr>
          </a:p>
          <a:p>
            <a:endParaRPr lang="en-GB" dirty="0"/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2123140"/>
              </p:ext>
            </p:extLst>
          </p:nvPr>
        </p:nvGraphicFramePr>
        <p:xfrm>
          <a:off x="6337861" y="1274618"/>
          <a:ext cx="5727065" cy="2143573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48995">
                  <a:extLst>
                    <a:ext uri="{9D8B030D-6E8A-4147-A177-3AD203B41FA5}">
                      <a16:colId xmlns:a16="http://schemas.microsoft.com/office/drawing/2014/main" val="4033713461"/>
                    </a:ext>
                  </a:extLst>
                </a:gridCol>
                <a:gridCol w="848995">
                  <a:extLst>
                    <a:ext uri="{9D8B030D-6E8A-4147-A177-3AD203B41FA5}">
                      <a16:colId xmlns:a16="http://schemas.microsoft.com/office/drawing/2014/main" val="812292166"/>
                    </a:ext>
                  </a:extLst>
                </a:gridCol>
                <a:gridCol w="848995">
                  <a:extLst>
                    <a:ext uri="{9D8B030D-6E8A-4147-A177-3AD203B41FA5}">
                      <a16:colId xmlns:a16="http://schemas.microsoft.com/office/drawing/2014/main" val="3001251553"/>
                    </a:ext>
                  </a:extLst>
                </a:gridCol>
                <a:gridCol w="936625">
                  <a:extLst>
                    <a:ext uri="{9D8B030D-6E8A-4147-A177-3AD203B41FA5}">
                      <a16:colId xmlns:a16="http://schemas.microsoft.com/office/drawing/2014/main" val="513146465"/>
                    </a:ext>
                  </a:extLst>
                </a:gridCol>
                <a:gridCol w="936625">
                  <a:extLst>
                    <a:ext uri="{9D8B030D-6E8A-4147-A177-3AD203B41FA5}">
                      <a16:colId xmlns:a16="http://schemas.microsoft.com/office/drawing/2014/main" val="1965495045"/>
                    </a:ext>
                  </a:extLst>
                </a:gridCol>
                <a:gridCol w="653415">
                  <a:extLst>
                    <a:ext uri="{9D8B030D-6E8A-4147-A177-3AD203B41FA5}">
                      <a16:colId xmlns:a16="http://schemas.microsoft.com/office/drawing/2014/main" val="58797120"/>
                    </a:ext>
                  </a:extLst>
                </a:gridCol>
                <a:gridCol w="653415">
                  <a:extLst>
                    <a:ext uri="{9D8B030D-6E8A-4147-A177-3AD203B41FA5}">
                      <a16:colId xmlns:a16="http://schemas.microsoft.com/office/drawing/2014/main" val="3664562868"/>
                    </a:ext>
                  </a:extLst>
                </a:gridCol>
              </a:tblGrid>
              <a:tr h="297935">
                <a:tc gridSpan="7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effectLst/>
                        </a:rPr>
                        <a:t>Coefficients</a:t>
                      </a:r>
                      <a:r>
                        <a:rPr lang="en-GB" sz="2000" baseline="30000" dirty="0" err="1">
                          <a:effectLst/>
                        </a:rPr>
                        <a:t>a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5638181"/>
                  </a:ext>
                </a:extLst>
              </a:tr>
              <a:tr h="607163">
                <a:tc rowSpan="2" gridSpan="2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Model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tc rowSpan="2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Unstandardized Coefficients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Standardized Coefficients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t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Sig.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214118947"/>
                  </a:ext>
                </a:extLst>
              </a:tr>
              <a:tr h="287341"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B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Std. Error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Beta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181603"/>
                  </a:ext>
                </a:extLst>
              </a:tr>
              <a:tr h="294436">
                <a:tc rowSpan="2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(Constant)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solidFill>
                            <a:srgbClr val="FF0000"/>
                          </a:solidFill>
                          <a:effectLst/>
                        </a:rPr>
                        <a:t>1.155</a:t>
                      </a:r>
                      <a:endParaRPr lang="en-GB" sz="200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1.981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 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.583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.561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2381723801"/>
                  </a:ext>
                </a:extLst>
              </a:tr>
              <a:tr h="287341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BMI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solidFill>
                            <a:srgbClr val="00B050"/>
                          </a:solidFill>
                          <a:effectLst/>
                        </a:rPr>
                        <a:t>1.076</a:t>
                      </a:r>
                      <a:endParaRPr lang="en-GB" sz="2000" dirty="0">
                        <a:solidFill>
                          <a:srgbClr val="00B05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.074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.796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14.588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.000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630020119"/>
                  </a:ext>
                </a:extLst>
              </a:tr>
              <a:tr h="287341">
                <a:tc gridSpan="7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a. Dependent Variable: Fat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536477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660334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290</TotalTime>
  <Words>923</Words>
  <Application>Microsoft Office PowerPoint</Application>
  <PresentationFormat>Widescreen</PresentationFormat>
  <Paragraphs>306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Times New Roman</vt:lpstr>
      <vt:lpstr>Office Theme</vt:lpstr>
      <vt:lpstr>Partial Correlations, Multiple correlations and Regression Analysis</vt:lpstr>
      <vt:lpstr>Partial Correlation</vt:lpstr>
      <vt:lpstr>Multiple Correlations</vt:lpstr>
      <vt:lpstr>Linear Regression</vt:lpstr>
      <vt:lpstr>Practice Task</vt:lpstr>
      <vt:lpstr>The correlations between</vt:lpstr>
      <vt:lpstr>The partial correlation for body fat and BMI whilst controlling for energy intake.</vt:lpstr>
      <vt:lpstr>The multiple correlation for body fat and BMI + energy intake.</vt:lpstr>
      <vt:lpstr>The regression equation between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Partial Correlations, Multiple correlations and Regression Analysis</dc:title>
  <dc:creator>David Gardner</dc:creator>
  <cp:lastModifiedBy>David Gardner</cp:lastModifiedBy>
  <cp:revision>12</cp:revision>
  <dcterms:created xsi:type="dcterms:W3CDTF">2020-11-03T12:02:16Z</dcterms:created>
  <dcterms:modified xsi:type="dcterms:W3CDTF">2020-11-03T21:04:04Z</dcterms:modified>
</cp:coreProperties>
</file>