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1"/>
  </p:sldMasterIdLst>
  <p:notesMasterIdLst>
    <p:notesMasterId r:id="rId32"/>
  </p:notesMasterIdLst>
  <p:handoutMasterIdLst>
    <p:handoutMasterId r:id="rId33"/>
  </p:handoutMasterIdLst>
  <p:sldIdLst>
    <p:sldId id="256" r:id="rId2"/>
    <p:sldId id="295" r:id="rId3"/>
    <p:sldId id="296" r:id="rId4"/>
    <p:sldId id="297" r:id="rId5"/>
    <p:sldId id="298" r:id="rId6"/>
    <p:sldId id="299" r:id="rId7"/>
    <p:sldId id="302" r:id="rId8"/>
    <p:sldId id="300" r:id="rId9"/>
    <p:sldId id="301" r:id="rId10"/>
    <p:sldId id="275" r:id="rId11"/>
    <p:sldId id="303" r:id="rId12"/>
    <p:sldId id="278" r:id="rId13"/>
    <p:sldId id="279" r:id="rId14"/>
    <p:sldId id="280" r:id="rId15"/>
    <p:sldId id="281" r:id="rId16"/>
    <p:sldId id="282" r:id="rId17"/>
    <p:sldId id="283" r:id="rId18"/>
    <p:sldId id="285" r:id="rId19"/>
    <p:sldId id="286" r:id="rId20"/>
    <p:sldId id="287" r:id="rId21"/>
    <p:sldId id="306" r:id="rId22"/>
    <p:sldId id="288" r:id="rId23"/>
    <p:sldId id="289" r:id="rId24"/>
    <p:sldId id="270" r:id="rId25"/>
    <p:sldId id="272" r:id="rId26"/>
    <p:sldId id="292" r:id="rId27"/>
    <p:sldId id="293" r:id="rId28"/>
    <p:sldId id="294" r:id="rId29"/>
    <p:sldId id="305" r:id="rId30"/>
    <p:sldId id="304" r:id="rId31"/>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84" autoAdjust="0"/>
    <p:restoredTop sz="45756" autoAdjust="0"/>
  </p:normalViewPr>
  <p:slideViewPr>
    <p:cSldViewPr>
      <p:cViewPr varScale="1">
        <p:scale>
          <a:sx n="31" d="100"/>
          <a:sy n="31" d="100"/>
        </p:scale>
        <p:origin x="2340"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smtClean="0"/>
            </a:lvl1pPr>
          </a:lstStyle>
          <a:p>
            <a:pPr>
              <a:defRPr/>
            </a:pPr>
            <a:fld id="{289A9C92-D5FC-4045-AFCF-E6398A2D6B8C}" type="datetimeFigureOut">
              <a:rPr lang="en-GB"/>
              <a:pPr>
                <a:defRPr/>
              </a:pPr>
              <a:t>08/10/2017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smtClean="0"/>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smtClean="0"/>
            </a:lvl1pPr>
          </a:lstStyle>
          <a:p>
            <a:pPr>
              <a:defRPr/>
            </a:pPr>
            <a:fld id="{FB9075E6-D1F4-45AD-B029-19442F9C49D5}" type="slidenum">
              <a:rPr lang="en-GB"/>
              <a:pPr>
                <a:defRPr/>
              </a:pPr>
              <a:t>‹#›</a:t>
            </a:fld>
            <a:endParaRPr lang="en-GB"/>
          </a:p>
        </p:txBody>
      </p:sp>
    </p:spTree>
    <p:extLst>
      <p:ext uri="{BB962C8B-B14F-4D97-AF65-F5344CB8AC3E}">
        <p14:creationId xmlns:p14="http://schemas.microsoft.com/office/powerpoint/2010/main" val="30581821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7EF3D43-844E-4EA6-80AA-4B35C992185C}" type="datetimeFigureOut">
              <a:rPr lang="en-GB" smtClean="0"/>
              <a:t>08/10/2017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C4D83B-0DE9-4429-ADBC-DA081D28B832}" type="slidenum">
              <a:rPr lang="en-GB" smtClean="0"/>
              <a:t>‹#›</a:t>
            </a:fld>
            <a:endParaRPr lang="en-GB"/>
          </a:p>
        </p:txBody>
      </p:sp>
    </p:spTree>
    <p:extLst>
      <p:ext uri="{BB962C8B-B14F-4D97-AF65-F5344CB8AC3E}">
        <p14:creationId xmlns:p14="http://schemas.microsoft.com/office/powerpoint/2010/main" val="2826553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2</a:t>
            </a:fld>
            <a:endParaRPr lang="en-GB"/>
          </a:p>
        </p:txBody>
      </p:sp>
    </p:spTree>
    <p:extLst>
      <p:ext uri="{BB962C8B-B14F-4D97-AF65-F5344CB8AC3E}">
        <p14:creationId xmlns:p14="http://schemas.microsoft.com/office/powerpoint/2010/main" val="4939576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09C4D83B-0DE9-4429-ADBC-DA081D28B832}" type="slidenum">
              <a:rPr lang="en-GB" smtClean="0"/>
              <a:t>3</a:t>
            </a:fld>
            <a:endParaRPr lang="en-GB"/>
          </a:p>
        </p:txBody>
      </p:sp>
    </p:spTree>
    <p:extLst>
      <p:ext uri="{BB962C8B-B14F-4D97-AF65-F5344CB8AC3E}">
        <p14:creationId xmlns:p14="http://schemas.microsoft.com/office/powerpoint/2010/main" val="31515281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4</a:t>
            </a:fld>
            <a:endParaRPr lang="en-GB"/>
          </a:p>
        </p:txBody>
      </p:sp>
    </p:spTree>
    <p:extLst>
      <p:ext uri="{BB962C8B-B14F-4D97-AF65-F5344CB8AC3E}">
        <p14:creationId xmlns:p14="http://schemas.microsoft.com/office/powerpoint/2010/main" val="24633283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5</a:t>
            </a:fld>
            <a:endParaRPr lang="en-GB"/>
          </a:p>
        </p:txBody>
      </p:sp>
    </p:spTree>
    <p:extLst>
      <p:ext uri="{BB962C8B-B14F-4D97-AF65-F5344CB8AC3E}">
        <p14:creationId xmlns:p14="http://schemas.microsoft.com/office/powerpoint/2010/main" val="26782846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6</a:t>
            </a:fld>
            <a:endParaRPr lang="en-GB"/>
          </a:p>
        </p:txBody>
      </p:sp>
    </p:spTree>
    <p:extLst>
      <p:ext uri="{BB962C8B-B14F-4D97-AF65-F5344CB8AC3E}">
        <p14:creationId xmlns:p14="http://schemas.microsoft.com/office/powerpoint/2010/main" val="256872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7</a:t>
            </a:fld>
            <a:endParaRPr lang="en-GB"/>
          </a:p>
        </p:txBody>
      </p:sp>
    </p:spTree>
    <p:extLst>
      <p:ext uri="{BB962C8B-B14F-4D97-AF65-F5344CB8AC3E}">
        <p14:creationId xmlns:p14="http://schemas.microsoft.com/office/powerpoint/2010/main" val="2056799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8</a:t>
            </a:fld>
            <a:endParaRPr lang="en-GB"/>
          </a:p>
        </p:txBody>
      </p:sp>
    </p:spTree>
    <p:extLst>
      <p:ext uri="{BB962C8B-B14F-4D97-AF65-F5344CB8AC3E}">
        <p14:creationId xmlns:p14="http://schemas.microsoft.com/office/powerpoint/2010/main" val="26358408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9</a:t>
            </a:fld>
            <a:endParaRPr lang="en-GB"/>
          </a:p>
        </p:txBody>
      </p:sp>
    </p:spTree>
    <p:extLst>
      <p:ext uri="{BB962C8B-B14F-4D97-AF65-F5344CB8AC3E}">
        <p14:creationId xmlns:p14="http://schemas.microsoft.com/office/powerpoint/2010/main" val="29653322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10</a:t>
            </a:fld>
            <a:endParaRPr lang="en-GB"/>
          </a:p>
        </p:txBody>
      </p:sp>
    </p:spTree>
    <p:extLst>
      <p:ext uri="{BB962C8B-B14F-4D97-AF65-F5344CB8AC3E}">
        <p14:creationId xmlns:p14="http://schemas.microsoft.com/office/powerpoint/2010/main" val="5846949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a:p>
        </p:txBody>
      </p:sp>
      <p:sp>
        <p:nvSpPr>
          <p:cNvPr id="4" name="Slide Number Placeholder 3"/>
          <p:cNvSpPr>
            <a:spLocks noGrp="1"/>
          </p:cNvSpPr>
          <p:nvPr>
            <p:ph type="sldNum" sz="quarter" idx="10"/>
          </p:nvPr>
        </p:nvSpPr>
        <p:spPr/>
        <p:txBody>
          <a:bodyPr/>
          <a:lstStyle/>
          <a:p>
            <a:fld id="{09C4D83B-0DE9-4429-ADBC-DA081D28B832}" type="slidenum">
              <a:rPr lang="en-GB" smtClean="0"/>
              <a:t>11</a:t>
            </a:fld>
            <a:endParaRPr lang="en-GB"/>
          </a:p>
        </p:txBody>
      </p:sp>
    </p:spTree>
    <p:extLst>
      <p:ext uri="{BB962C8B-B14F-4D97-AF65-F5344CB8AC3E}">
        <p14:creationId xmlns:p14="http://schemas.microsoft.com/office/powerpoint/2010/main" val="2972221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12</a:t>
            </a:fld>
            <a:endParaRPr lang="en-GB"/>
          </a:p>
        </p:txBody>
      </p:sp>
    </p:spTree>
    <p:extLst>
      <p:ext uri="{BB962C8B-B14F-4D97-AF65-F5344CB8AC3E}">
        <p14:creationId xmlns:p14="http://schemas.microsoft.com/office/powerpoint/2010/main" val="16965192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13</a:t>
            </a:fld>
            <a:endParaRPr lang="en-GB"/>
          </a:p>
        </p:txBody>
      </p:sp>
    </p:spTree>
    <p:extLst>
      <p:ext uri="{BB962C8B-B14F-4D97-AF65-F5344CB8AC3E}">
        <p14:creationId xmlns:p14="http://schemas.microsoft.com/office/powerpoint/2010/main" val="37975839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14</a:t>
            </a:fld>
            <a:endParaRPr lang="en-GB"/>
          </a:p>
        </p:txBody>
      </p:sp>
    </p:spTree>
    <p:extLst>
      <p:ext uri="{BB962C8B-B14F-4D97-AF65-F5344CB8AC3E}">
        <p14:creationId xmlns:p14="http://schemas.microsoft.com/office/powerpoint/2010/main" val="39434613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09C4D83B-0DE9-4429-ADBC-DA081D28B832}" type="slidenum">
              <a:rPr lang="en-GB" smtClean="0"/>
              <a:t>15</a:t>
            </a:fld>
            <a:endParaRPr lang="en-GB"/>
          </a:p>
        </p:txBody>
      </p:sp>
    </p:spTree>
    <p:extLst>
      <p:ext uri="{BB962C8B-B14F-4D97-AF65-F5344CB8AC3E}">
        <p14:creationId xmlns:p14="http://schemas.microsoft.com/office/powerpoint/2010/main" val="2544104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16</a:t>
            </a:fld>
            <a:endParaRPr lang="en-GB"/>
          </a:p>
        </p:txBody>
      </p:sp>
    </p:spTree>
    <p:extLst>
      <p:ext uri="{BB962C8B-B14F-4D97-AF65-F5344CB8AC3E}">
        <p14:creationId xmlns:p14="http://schemas.microsoft.com/office/powerpoint/2010/main" val="35992912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17</a:t>
            </a:fld>
            <a:endParaRPr lang="en-GB"/>
          </a:p>
        </p:txBody>
      </p:sp>
    </p:spTree>
    <p:extLst>
      <p:ext uri="{BB962C8B-B14F-4D97-AF65-F5344CB8AC3E}">
        <p14:creationId xmlns:p14="http://schemas.microsoft.com/office/powerpoint/2010/main" val="30530814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a:p>
        </p:txBody>
      </p:sp>
      <p:sp>
        <p:nvSpPr>
          <p:cNvPr id="4" name="Slide Number Placeholder 3"/>
          <p:cNvSpPr>
            <a:spLocks noGrp="1"/>
          </p:cNvSpPr>
          <p:nvPr>
            <p:ph type="sldNum" sz="quarter" idx="10"/>
          </p:nvPr>
        </p:nvSpPr>
        <p:spPr/>
        <p:txBody>
          <a:bodyPr/>
          <a:lstStyle/>
          <a:p>
            <a:fld id="{09C4D83B-0DE9-4429-ADBC-DA081D28B832}" type="slidenum">
              <a:rPr lang="en-GB" smtClean="0"/>
              <a:t>18</a:t>
            </a:fld>
            <a:endParaRPr lang="en-GB"/>
          </a:p>
        </p:txBody>
      </p:sp>
    </p:spTree>
    <p:extLst>
      <p:ext uri="{BB962C8B-B14F-4D97-AF65-F5344CB8AC3E}">
        <p14:creationId xmlns:p14="http://schemas.microsoft.com/office/powerpoint/2010/main" val="41682134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19</a:t>
            </a:fld>
            <a:endParaRPr lang="en-GB"/>
          </a:p>
        </p:txBody>
      </p:sp>
    </p:spTree>
    <p:extLst>
      <p:ext uri="{BB962C8B-B14F-4D97-AF65-F5344CB8AC3E}">
        <p14:creationId xmlns:p14="http://schemas.microsoft.com/office/powerpoint/2010/main" val="26609696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20</a:t>
            </a:fld>
            <a:endParaRPr lang="en-GB"/>
          </a:p>
        </p:txBody>
      </p:sp>
    </p:spTree>
    <p:extLst>
      <p:ext uri="{BB962C8B-B14F-4D97-AF65-F5344CB8AC3E}">
        <p14:creationId xmlns:p14="http://schemas.microsoft.com/office/powerpoint/2010/main" val="386952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21</a:t>
            </a:fld>
            <a:endParaRPr lang="en-GB"/>
          </a:p>
        </p:txBody>
      </p:sp>
    </p:spTree>
    <p:extLst>
      <p:ext uri="{BB962C8B-B14F-4D97-AF65-F5344CB8AC3E}">
        <p14:creationId xmlns:p14="http://schemas.microsoft.com/office/powerpoint/2010/main" val="28213142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22</a:t>
            </a:fld>
            <a:endParaRPr lang="en-GB"/>
          </a:p>
        </p:txBody>
      </p:sp>
    </p:spTree>
    <p:extLst>
      <p:ext uri="{BB962C8B-B14F-4D97-AF65-F5344CB8AC3E}">
        <p14:creationId xmlns:p14="http://schemas.microsoft.com/office/powerpoint/2010/main" val="7267334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23</a:t>
            </a:fld>
            <a:endParaRPr lang="en-GB"/>
          </a:p>
        </p:txBody>
      </p:sp>
    </p:spTree>
    <p:extLst>
      <p:ext uri="{BB962C8B-B14F-4D97-AF65-F5344CB8AC3E}">
        <p14:creationId xmlns:p14="http://schemas.microsoft.com/office/powerpoint/2010/main" val="41973637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24</a:t>
            </a:fld>
            <a:endParaRPr lang="en-GB"/>
          </a:p>
        </p:txBody>
      </p:sp>
    </p:spTree>
    <p:extLst>
      <p:ext uri="{BB962C8B-B14F-4D97-AF65-F5344CB8AC3E}">
        <p14:creationId xmlns:p14="http://schemas.microsoft.com/office/powerpoint/2010/main" val="39655609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25</a:t>
            </a:fld>
            <a:endParaRPr lang="en-GB"/>
          </a:p>
        </p:txBody>
      </p:sp>
    </p:spTree>
    <p:extLst>
      <p:ext uri="{BB962C8B-B14F-4D97-AF65-F5344CB8AC3E}">
        <p14:creationId xmlns:p14="http://schemas.microsoft.com/office/powerpoint/2010/main" val="189384926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26</a:t>
            </a:fld>
            <a:endParaRPr lang="en-GB"/>
          </a:p>
        </p:txBody>
      </p:sp>
    </p:spTree>
    <p:extLst>
      <p:ext uri="{BB962C8B-B14F-4D97-AF65-F5344CB8AC3E}">
        <p14:creationId xmlns:p14="http://schemas.microsoft.com/office/powerpoint/2010/main" val="25281311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27</a:t>
            </a:fld>
            <a:endParaRPr lang="en-GB"/>
          </a:p>
        </p:txBody>
      </p:sp>
    </p:spTree>
    <p:extLst>
      <p:ext uri="{BB962C8B-B14F-4D97-AF65-F5344CB8AC3E}">
        <p14:creationId xmlns:p14="http://schemas.microsoft.com/office/powerpoint/2010/main" val="8449883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28</a:t>
            </a:fld>
            <a:endParaRPr lang="en-GB"/>
          </a:p>
        </p:txBody>
      </p:sp>
    </p:spTree>
    <p:extLst>
      <p:ext uri="{BB962C8B-B14F-4D97-AF65-F5344CB8AC3E}">
        <p14:creationId xmlns:p14="http://schemas.microsoft.com/office/powerpoint/2010/main" val="7349209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29</a:t>
            </a:fld>
            <a:endParaRPr lang="en-GB"/>
          </a:p>
        </p:txBody>
      </p:sp>
    </p:spTree>
    <p:extLst>
      <p:ext uri="{BB962C8B-B14F-4D97-AF65-F5344CB8AC3E}">
        <p14:creationId xmlns:p14="http://schemas.microsoft.com/office/powerpoint/2010/main" val="2808718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30</a:t>
            </a:fld>
            <a:endParaRPr lang="en-GB"/>
          </a:p>
        </p:txBody>
      </p:sp>
    </p:spTree>
    <p:extLst>
      <p:ext uri="{BB962C8B-B14F-4D97-AF65-F5344CB8AC3E}">
        <p14:creationId xmlns:p14="http://schemas.microsoft.com/office/powerpoint/2010/main" val="23317025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A9ED2F9-2943-4CAC-BF05-3681DCF5E396}" type="slidenum">
              <a:rPr lang="en-GB" smtClean="0"/>
              <a:pPr>
                <a:defRPr/>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B780CB4-7DBA-431B-9B37-35F5C0E7C2D1}"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40FF0EC-C697-4BE8-91B2-BC0C8687C063}" type="slidenum">
              <a:rPr lang="en-GB" smtClean="0"/>
              <a:pPr>
                <a:defRPr/>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E3CBD789-4A90-471F-85C6-09085C2D9703}"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1CC70CF5-42E8-447A-B3B0-4ADC708AAD67}" type="slidenum">
              <a:rPr lang="en-GB" smtClean="0"/>
              <a:pPr>
                <a:defRPr/>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94A13A64-8A25-4140-9D23-F0E385552B32}"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9595DD50-3770-45EF-95C0-033DAFAC8F08}"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297A08A-4515-4389-BBD0-8D2D368B0D6C}" type="slidenum">
              <a:rPr lang="en-GB" smtClean="0"/>
              <a:pPr>
                <a:defRPr/>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3AD68C0-C270-41C2-8F1B-C7E08C32CB2E}"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86D1B2F-A007-4572-BD22-3CD6E76CB6D6}"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CA2EFBC-562A-4C53-9DAD-667978AFEBA6}"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pPr>
              <a:defRPr/>
            </a:pPr>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pPr>
              <a:defRPr/>
            </a:pPr>
            <a:fld id="{312DE9C0-70C4-4DFA-BFFA-F9D0D35A2755}"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perseus.tufts.edu/hopper/"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www.uwtsd.ac.uk/library/online-library/all-resources/" TargetMode="External"/><Relationship Id="rId5" Type="http://schemas.openxmlformats.org/officeDocument/2006/relationships/hyperlink" Target="https://www.atticinscriptions.com/" TargetMode="External"/><Relationship Id="rId4" Type="http://schemas.openxmlformats.org/officeDocument/2006/relationships/hyperlink" Target="http://penelope.uchicago.edu/Thayer/e/roman/home.html"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classicalstudies.org/annual-meeting/147/abstract/herodotus-and-%E2%80%9Cconstitutional-debate%E2%80%9D-380-82"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fontScale="90000"/>
          </a:bodyPr>
          <a:lstStyle/>
          <a:p>
            <a:pPr eaLnBrk="1" hangingPunct="1">
              <a:defRPr/>
            </a:pPr>
            <a:r>
              <a:rPr lang="en-GB" dirty="0"/>
              <a:t>CLAH4007: Defenders, Conquerors, Vanquished</a:t>
            </a:r>
          </a:p>
        </p:txBody>
      </p:sp>
      <p:sp>
        <p:nvSpPr>
          <p:cNvPr id="2051" name="Rectangle 3"/>
          <p:cNvSpPr>
            <a:spLocks noGrp="1" noChangeArrowheads="1"/>
          </p:cNvSpPr>
          <p:nvPr>
            <p:ph type="subTitle" idx="1"/>
          </p:nvPr>
        </p:nvSpPr>
        <p:spPr/>
        <p:txBody>
          <a:bodyPr/>
          <a:lstStyle/>
          <a:p>
            <a:pPr eaLnBrk="1" hangingPunct="1">
              <a:defRPr/>
            </a:pPr>
            <a:r>
              <a:rPr lang="en-GB" dirty="0"/>
              <a:t>03 – World of the Polis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Study Skills Spotlight</a:t>
            </a:r>
          </a:p>
        </p:txBody>
      </p:sp>
      <p:sp>
        <p:nvSpPr>
          <p:cNvPr id="5" name="Text Placeholder 4"/>
          <p:cNvSpPr>
            <a:spLocks noGrp="1"/>
          </p:cNvSpPr>
          <p:nvPr>
            <p:ph type="body" idx="1"/>
          </p:nvPr>
        </p:nvSpPr>
        <p:spPr/>
        <p:txBody>
          <a:bodyPr>
            <a:normAutofit/>
          </a:bodyPr>
          <a:lstStyle/>
          <a:p>
            <a:r>
              <a:rPr lang="en-GB" sz="3200" dirty="0"/>
              <a:t>Referencing</a:t>
            </a:r>
          </a:p>
        </p:txBody>
      </p:sp>
    </p:spTree>
    <p:extLst>
      <p:ext uri="{BB962C8B-B14F-4D97-AF65-F5344CB8AC3E}">
        <p14:creationId xmlns:p14="http://schemas.microsoft.com/office/powerpoint/2010/main" val="3392970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a:t>
            </a:r>
          </a:p>
        </p:txBody>
      </p:sp>
      <p:sp>
        <p:nvSpPr>
          <p:cNvPr id="3" name="Content Placeholder 2"/>
          <p:cNvSpPr>
            <a:spLocks noGrp="1"/>
          </p:cNvSpPr>
          <p:nvPr>
            <p:ph idx="1"/>
          </p:nvPr>
        </p:nvSpPr>
        <p:spPr/>
        <p:txBody>
          <a:bodyPr/>
          <a:lstStyle/>
          <a:p>
            <a:r>
              <a:rPr lang="en-GB" dirty="0"/>
              <a:t>A clear acknowledgement of where you have got any information, ideas, opinions, viewpoints etc.</a:t>
            </a:r>
          </a:p>
          <a:p>
            <a:endParaRPr lang="en-GB" dirty="0"/>
          </a:p>
          <a:p>
            <a:r>
              <a:rPr lang="en-GB" dirty="0"/>
              <a:t>Essentially, </a:t>
            </a:r>
            <a:r>
              <a:rPr lang="en-GB" b="1" dirty="0"/>
              <a:t>every</a:t>
            </a:r>
            <a:r>
              <a:rPr lang="en-GB" dirty="0"/>
              <a:t> piece of information, </a:t>
            </a:r>
            <a:r>
              <a:rPr lang="en-GB" b="1" dirty="0"/>
              <a:t>every</a:t>
            </a:r>
            <a:r>
              <a:rPr lang="en-GB" dirty="0"/>
              <a:t> opinion, </a:t>
            </a:r>
            <a:r>
              <a:rPr lang="en-GB" b="1" dirty="0"/>
              <a:t>every</a:t>
            </a:r>
            <a:r>
              <a:rPr lang="en-GB" dirty="0"/>
              <a:t> viewpoint, </a:t>
            </a:r>
            <a:r>
              <a:rPr lang="en-GB" b="1" dirty="0"/>
              <a:t>every</a:t>
            </a:r>
            <a:r>
              <a:rPr lang="en-GB" dirty="0"/>
              <a:t> picture and sketch needs to be referenced. </a:t>
            </a:r>
          </a:p>
          <a:p>
            <a:endParaRPr lang="en-GB" dirty="0"/>
          </a:p>
          <a:p>
            <a:r>
              <a:rPr lang="en-GB" dirty="0"/>
              <a:t>So, you need to reference both ancient sources and modern scholarship. </a:t>
            </a:r>
          </a:p>
          <a:p>
            <a:endParaRPr lang="en-GB" dirty="0"/>
          </a:p>
        </p:txBody>
      </p:sp>
    </p:spTree>
    <p:extLst>
      <p:ext uri="{BB962C8B-B14F-4D97-AF65-F5344CB8AC3E}">
        <p14:creationId xmlns:p14="http://schemas.microsoft.com/office/powerpoint/2010/main" val="3535482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Ancient Sources</a:t>
            </a:r>
          </a:p>
        </p:txBody>
      </p:sp>
      <p:sp>
        <p:nvSpPr>
          <p:cNvPr id="3" name="Content Placeholder 2"/>
          <p:cNvSpPr>
            <a:spLocks noGrp="1"/>
          </p:cNvSpPr>
          <p:nvPr>
            <p:ph idx="1"/>
          </p:nvPr>
        </p:nvSpPr>
        <p:spPr/>
        <p:txBody>
          <a:bodyPr/>
          <a:lstStyle/>
          <a:p>
            <a:r>
              <a:rPr lang="en-GB" dirty="0"/>
              <a:t>Follow convention:</a:t>
            </a:r>
          </a:p>
          <a:p>
            <a:pPr lvl="1"/>
            <a:r>
              <a:rPr lang="en-GB" dirty="0" err="1"/>
              <a:t>Hornblower</a:t>
            </a:r>
            <a:r>
              <a:rPr lang="en-GB" dirty="0"/>
              <a:t>, S. &amp; </a:t>
            </a:r>
            <a:r>
              <a:rPr lang="en-GB" dirty="0" err="1"/>
              <a:t>Spawforth</a:t>
            </a:r>
            <a:r>
              <a:rPr lang="en-GB" dirty="0"/>
              <a:t>, A. (</a:t>
            </a:r>
            <a:r>
              <a:rPr lang="en-GB" dirty="0" err="1"/>
              <a:t>ed.s</a:t>
            </a:r>
            <a:r>
              <a:rPr lang="en-GB" dirty="0"/>
              <a:t>) 1996, </a:t>
            </a:r>
            <a:r>
              <a:rPr lang="en-GB" i="1" dirty="0"/>
              <a:t>The Oxford Classical Dictionary</a:t>
            </a:r>
            <a:r>
              <a:rPr lang="en-GB" dirty="0"/>
              <a:t> (3</a:t>
            </a:r>
            <a:r>
              <a:rPr lang="en-GB" baseline="30000" dirty="0"/>
              <a:t>rd</a:t>
            </a:r>
            <a:r>
              <a:rPr lang="en-GB" dirty="0"/>
              <a:t> Edition). Oxford: Oxford University Press. </a:t>
            </a:r>
          </a:p>
          <a:p>
            <a:pPr lvl="1"/>
            <a:endParaRPr lang="en-GB" i="1" dirty="0"/>
          </a:p>
          <a:p>
            <a:r>
              <a:rPr lang="en-GB" dirty="0"/>
              <a:t>Scholars will usually tell you if they do not follow convention, either after the contents page (books/reports), or in-text or in a footnote (articles). </a:t>
            </a:r>
          </a:p>
          <a:p>
            <a:endParaRPr lang="en-GB" dirty="0"/>
          </a:p>
          <a:p>
            <a:r>
              <a:rPr lang="en-GB" dirty="0"/>
              <a:t>Citations go in footnotes – evidence backs up your arguments. </a:t>
            </a:r>
          </a:p>
        </p:txBody>
      </p:sp>
    </p:spTree>
    <p:extLst>
      <p:ext uri="{BB962C8B-B14F-4D97-AF65-F5344CB8AC3E}">
        <p14:creationId xmlns:p14="http://schemas.microsoft.com/office/powerpoint/2010/main" val="1485152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databases</a:t>
            </a:r>
          </a:p>
        </p:txBody>
      </p:sp>
      <p:sp>
        <p:nvSpPr>
          <p:cNvPr id="3" name="Content Placeholder 2"/>
          <p:cNvSpPr>
            <a:spLocks noGrp="1"/>
          </p:cNvSpPr>
          <p:nvPr>
            <p:ph idx="1"/>
          </p:nvPr>
        </p:nvSpPr>
        <p:spPr/>
        <p:txBody>
          <a:bodyPr/>
          <a:lstStyle/>
          <a:p>
            <a:r>
              <a:rPr lang="en-GB" dirty="0"/>
              <a:t>Perseus: </a:t>
            </a:r>
            <a:r>
              <a:rPr lang="en-GB" u="sng" dirty="0">
                <a:hlinkClick r:id="rId3"/>
              </a:rPr>
              <a:t>http://www.perseus.tufts.edu/hopper/</a:t>
            </a:r>
            <a:r>
              <a:rPr lang="en-GB" dirty="0"/>
              <a:t> </a:t>
            </a:r>
          </a:p>
          <a:p>
            <a:endParaRPr lang="en-GB" dirty="0"/>
          </a:p>
          <a:p>
            <a:r>
              <a:rPr lang="en-GB" dirty="0"/>
              <a:t>Lacus </a:t>
            </a:r>
            <a:r>
              <a:rPr lang="en-GB" dirty="0" err="1"/>
              <a:t>Curtius</a:t>
            </a:r>
            <a:r>
              <a:rPr lang="en-GB" dirty="0"/>
              <a:t>: </a:t>
            </a:r>
            <a:r>
              <a:rPr lang="en-GB" u="sng" dirty="0">
                <a:hlinkClick r:id="rId4"/>
              </a:rPr>
              <a:t>http://penelope.uchicago.edu/Thayer/e/roman/home.html</a:t>
            </a:r>
            <a:r>
              <a:rPr lang="en-GB" u="sng" dirty="0"/>
              <a:t> </a:t>
            </a:r>
          </a:p>
          <a:p>
            <a:endParaRPr lang="en-GB" u="sng" dirty="0"/>
          </a:p>
          <a:p>
            <a:r>
              <a:rPr lang="en-GB" dirty="0"/>
              <a:t>Attic Inscriptions Online: </a:t>
            </a:r>
          </a:p>
          <a:p>
            <a:r>
              <a:rPr lang="en-GB" u="sng" dirty="0">
                <a:hlinkClick r:id="rId5"/>
              </a:rPr>
              <a:t>https://www.atticinscriptions.com/</a:t>
            </a:r>
            <a:r>
              <a:rPr lang="en-GB" u="sng" dirty="0"/>
              <a:t> </a:t>
            </a:r>
          </a:p>
          <a:p>
            <a:endParaRPr lang="en-GB" u="sng" dirty="0"/>
          </a:p>
          <a:p>
            <a:r>
              <a:rPr lang="en-GB" dirty="0"/>
              <a:t>JSTOR: </a:t>
            </a:r>
          </a:p>
          <a:p>
            <a:r>
              <a:rPr lang="en-GB" dirty="0">
                <a:hlinkClick r:id="rId6"/>
              </a:rPr>
              <a:t>http://www.uwtsd.ac.uk/library/online-library/all-resources/</a:t>
            </a:r>
            <a:r>
              <a:rPr lang="en-GB" dirty="0"/>
              <a:t> </a:t>
            </a:r>
          </a:p>
        </p:txBody>
      </p:sp>
    </p:spTree>
    <p:extLst>
      <p:ext uri="{BB962C8B-B14F-4D97-AF65-F5344CB8AC3E}">
        <p14:creationId xmlns:p14="http://schemas.microsoft.com/office/powerpoint/2010/main" val="2177600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 Scholarship	</a:t>
            </a:r>
          </a:p>
        </p:txBody>
      </p:sp>
      <p:sp>
        <p:nvSpPr>
          <p:cNvPr id="3" name="Content Placeholder 2"/>
          <p:cNvSpPr>
            <a:spLocks noGrp="1"/>
          </p:cNvSpPr>
          <p:nvPr>
            <p:ph idx="1"/>
          </p:nvPr>
        </p:nvSpPr>
        <p:spPr/>
        <p:txBody>
          <a:bodyPr/>
          <a:lstStyle/>
          <a:p>
            <a:r>
              <a:rPr lang="en-GB" dirty="0"/>
              <a:t>In Classics, we use the HAVARD referencing system in a footnote.</a:t>
            </a:r>
          </a:p>
          <a:p>
            <a:endParaRPr lang="en-GB" dirty="0"/>
          </a:p>
          <a:p>
            <a:r>
              <a:rPr lang="en-GB" dirty="0"/>
              <a:t>E.g. </a:t>
            </a:r>
            <a:r>
              <a:rPr lang="en-GB" dirty="0" err="1"/>
              <a:t>Hornblower</a:t>
            </a:r>
            <a:r>
              <a:rPr lang="en-GB" dirty="0"/>
              <a:t> 2011: 4-7. </a:t>
            </a:r>
          </a:p>
          <a:p>
            <a:endParaRPr lang="en-GB" dirty="0"/>
          </a:p>
          <a:p>
            <a:r>
              <a:rPr lang="en-GB" dirty="0"/>
              <a:t>Refers to Simon </a:t>
            </a:r>
            <a:r>
              <a:rPr lang="en-GB" dirty="0" err="1"/>
              <a:t>Hornblower’s</a:t>
            </a:r>
            <a:r>
              <a:rPr lang="en-GB" dirty="0"/>
              <a:t> outline of classical Greek sources in:</a:t>
            </a:r>
          </a:p>
          <a:p>
            <a:pPr lvl="1"/>
            <a:r>
              <a:rPr lang="en-GB" dirty="0" err="1"/>
              <a:t>Hornblower</a:t>
            </a:r>
            <a:r>
              <a:rPr lang="en-GB" dirty="0"/>
              <a:t>, S. 2011, </a:t>
            </a:r>
            <a:r>
              <a:rPr lang="en-GB" i="1" dirty="0"/>
              <a:t>The Greek World</a:t>
            </a:r>
            <a:r>
              <a:rPr lang="en-GB" dirty="0"/>
              <a:t>, </a:t>
            </a:r>
            <a:r>
              <a:rPr lang="en-GB" i="1" dirty="0"/>
              <a:t>479-323 BC </a:t>
            </a:r>
            <a:r>
              <a:rPr lang="en-GB" dirty="0"/>
              <a:t>(4</a:t>
            </a:r>
            <a:r>
              <a:rPr lang="en-GB" baseline="30000" dirty="0"/>
              <a:t>th</a:t>
            </a:r>
            <a:r>
              <a:rPr lang="en-GB" dirty="0"/>
              <a:t> edition). London: Routledge Press.  </a:t>
            </a:r>
            <a:r>
              <a:rPr lang="en-GB" i="1" dirty="0"/>
              <a:t> </a:t>
            </a:r>
          </a:p>
        </p:txBody>
      </p:sp>
    </p:spTree>
    <p:extLst>
      <p:ext uri="{BB962C8B-B14F-4D97-AF65-F5344CB8AC3E}">
        <p14:creationId xmlns:p14="http://schemas.microsoft.com/office/powerpoint/2010/main" val="22621504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Help! </a:t>
            </a:r>
          </a:p>
        </p:txBody>
      </p:sp>
      <p:pic>
        <p:nvPicPr>
          <p:cNvPr id="102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339752" y="620688"/>
            <a:ext cx="5832648" cy="58418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8331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Help! 	</a:t>
            </a:r>
          </a:p>
        </p:txBody>
      </p:sp>
      <p:sp>
        <p:nvSpPr>
          <p:cNvPr id="3" name="Content Placeholder 2"/>
          <p:cNvSpPr>
            <a:spLocks noGrp="1"/>
          </p:cNvSpPr>
          <p:nvPr>
            <p:ph idx="1"/>
          </p:nvPr>
        </p:nvSpPr>
        <p:spPr/>
        <p:txBody>
          <a:bodyPr/>
          <a:lstStyle/>
          <a:p>
            <a:r>
              <a:rPr lang="en-GB" sz="2800" dirty="0"/>
              <a:t>Faculty Referencing Guide (on </a:t>
            </a:r>
            <a:r>
              <a:rPr lang="en-GB" sz="2800" dirty="0" err="1"/>
              <a:t>moodle</a:t>
            </a:r>
            <a:r>
              <a:rPr lang="en-GB" sz="2800" dirty="0"/>
              <a:t>).</a:t>
            </a:r>
          </a:p>
          <a:p>
            <a:endParaRPr lang="en-GB" sz="2800" dirty="0"/>
          </a:p>
          <a:p>
            <a:r>
              <a:rPr lang="en-GB" sz="2800" dirty="0"/>
              <a:t>Study Skills Drop-in (1 - 4pm every weekday). </a:t>
            </a:r>
          </a:p>
          <a:p>
            <a:endParaRPr lang="en-GB" sz="2800" dirty="0"/>
          </a:p>
          <a:p>
            <a:r>
              <a:rPr lang="en-GB" sz="2800" dirty="0"/>
              <a:t>Me (office hours and email). </a:t>
            </a:r>
          </a:p>
          <a:p>
            <a:pPr lvl="1"/>
            <a:r>
              <a:rPr lang="en-GB" dirty="0"/>
              <a:t>Thurs, 3-4pm. </a:t>
            </a:r>
          </a:p>
          <a:p>
            <a:pPr lvl="1"/>
            <a:r>
              <a:rPr lang="en-GB" dirty="0"/>
              <a:t>Fri, 2-3pm. </a:t>
            </a:r>
          </a:p>
          <a:p>
            <a:pPr lvl="1"/>
            <a:r>
              <a:rPr lang="en-GB" dirty="0"/>
              <a:t>If I am not in my office, please come and find me in 1822.  </a:t>
            </a:r>
          </a:p>
          <a:p>
            <a:endParaRPr lang="en-GB" sz="2800" dirty="0"/>
          </a:p>
          <a:p>
            <a:endParaRPr lang="en-GB" sz="2800" dirty="0"/>
          </a:p>
          <a:p>
            <a:endParaRPr lang="en-GB" dirty="0"/>
          </a:p>
          <a:p>
            <a:endParaRPr lang="en-GB" dirty="0"/>
          </a:p>
        </p:txBody>
      </p:sp>
    </p:spTree>
    <p:extLst>
      <p:ext uri="{BB962C8B-B14F-4D97-AF65-F5344CB8AC3E}">
        <p14:creationId xmlns:p14="http://schemas.microsoft.com/office/powerpoint/2010/main" val="3114004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 more info</a:t>
            </a:r>
          </a:p>
        </p:txBody>
      </p:sp>
      <p:sp>
        <p:nvSpPr>
          <p:cNvPr id="3" name="Content Placeholder 2"/>
          <p:cNvSpPr>
            <a:spLocks noGrp="1"/>
          </p:cNvSpPr>
          <p:nvPr>
            <p:ph idx="1"/>
          </p:nvPr>
        </p:nvSpPr>
        <p:spPr/>
        <p:txBody>
          <a:bodyPr/>
          <a:lstStyle/>
          <a:p>
            <a:r>
              <a:rPr lang="en-GB" dirty="0"/>
              <a:t>Read scholarship! </a:t>
            </a:r>
          </a:p>
          <a:p>
            <a:endParaRPr lang="en-GB" dirty="0"/>
          </a:p>
          <a:p>
            <a:r>
              <a:rPr lang="en-GB" dirty="0"/>
              <a:t>Colin, N., 2010 (2</a:t>
            </a:r>
            <a:r>
              <a:rPr lang="en-GB" baseline="30000" dirty="0"/>
              <a:t>nd</a:t>
            </a:r>
            <a:r>
              <a:rPr lang="en-GB" dirty="0"/>
              <a:t> ed.), </a:t>
            </a:r>
            <a:r>
              <a:rPr lang="en-GB" i="1" dirty="0"/>
              <a:t>The Complete Guide to Referencing and Avoiding Plagiarism</a:t>
            </a:r>
            <a:r>
              <a:rPr lang="en-GB" dirty="0"/>
              <a:t>. Maidenhead: McGraw Hill/Open University Press. </a:t>
            </a:r>
          </a:p>
        </p:txBody>
      </p:sp>
    </p:spTree>
    <p:extLst>
      <p:ext uri="{BB962C8B-B14F-4D97-AF65-F5344CB8AC3E}">
        <p14:creationId xmlns:p14="http://schemas.microsoft.com/office/powerpoint/2010/main" val="17930082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Syracuse</a:t>
            </a:r>
          </a:p>
        </p:txBody>
      </p:sp>
      <p:sp>
        <p:nvSpPr>
          <p:cNvPr id="5" name="Text Placeholder 4"/>
          <p:cNvSpPr>
            <a:spLocks noGrp="1"/>
          </p:cNvSpPr>
          <p:nvPr>
            <p:ph type="body" idx="1"/>
          </p:nvPr>
        </p:nvSpPr>
        <p:spPr/>
        <p:txBody>
          <a:bodyPr/>
          <a:lstStyle/>
          <a:p>
            <a:r>
              <a:rPr lang="en-GB" dirty="0"/>
              <a:t>A polis unlike any other</a:t>
            </a:r>
          </a:p>
        </p:txBody>
      </p:sp>
    </p:spTree>
    <p:extLst>
      <p:ext uri="{BB962C8B-B14F-4D97-AF65-F5344CB8AC3E}">
        <p14:creationId xmlns:p14="http://schemas.microsoft.com/office/powerpoint/2010/main" val="4042904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Colonisation </a:t>
            </a: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432892"/>
            <a:ext cx="8424936" cy="52243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365931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marL="838200" indent="-838200" eaLnBrk="1" hangingPunct="1"/>
            <a:r>
              <a:rPr lang="en-GB" altLang="en-US"/>
              <a:t>Syracuse</a:t>
            </a:r>
          </a:p>
        </p:txBody>
      </p:sp>
      <p:pic>
        <p:nvPicPr>
          <p:cNvPr id="4099" name="Picture 5" descr="sicily_map"/>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116013" y="1285875"/>
            <a:ext cx="6624637" cy="5386388"/>
          </a:xfrm>
          <a:noFill/>
        </p:spPr>
      </p:pic>
      <p:sp>
        <p:nvSpPr>
          <p:cNvPr id="4100" name="Rectangle 6"/>
          <p:cNvSpPr>
            <a:spLocks noChangeArrowheads="1"/>
          </p:cNvSpPr>
          <p:nvPr/>
        </p:nvSpPr>
        <p:spPr bwMode="auto">
          <a:xfrm>
            <a:off x="6948488" y="5229225"/>
            <a:ext cx="719137" cy="360363"/>
          </a:xfrm>
          <a:prstGeom prst="rect">
            <a:avLst/>
          </a:prstGeom>
          <a:noFill/>
          <a:ln w="539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Tree>
    <p:extLst>
      <p:ext uri="{BB962C8B-B14F-4D97-AF65-F5344CB8AC3E}">
        <p14:creationId xmlns:p14="http://schemas.microsoft.com/office/powerpoint/2010/main" val="19966052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marL="838200" indent="-838200" eaLnBrk="1" hangingPunct="1"/>
            <a:r>
              <a:rPr lang="en-GB" altLang="en-US"/>
              <a:t>Why Syracuse?</a:t>
            </a:r>
          </a:p>
        </p:txBody>
      </p:sp>
      <p:sp>
        <p:nvSpPr>
          <p:cNvPr id="5123" name="Rectangle 3"/>
          <p:cNvSpPr>
            <a:spLocks noGrp="1" noChangeArrowheads="1"/>
          </p:cNvSpPr>
          <p:nvPr>
            <p:ph type="body" idx="1"/>
          </p:nvPr>
        </p:nvSpPr>
        <p:spPr/>
        <p:txBody>
          <a:bodyPr/>
          <a:lstStyle/>
          <a:p>
            <a:pPr eaLnBrk="1" hangingPunct="1"/>
            <a:r>
              <a:rPr lang="en-GB" altLang="en-US" dirty="0"/>
              <a:t>Of all the poleis in Sicily and Italy, Syracuse could be considered the most important. </a:t>
            </a:r>
          </a:p>
          <a:p>
            <a:pPr eaLnBrk="1" hangingPunct="1"/>
            <a:endParaRPr lang="en-GB" altLang="en-US" dirty="0"/>
          </a:p>
          <a:p>
            <a:pPr eaLnBrk="1" hangingPunct="1"/>
            <a:r>
              <a:rPr lang="en-GB" altLang="en-US" dirty="0"/>
              <a:t>It had a long history, starting at its foundation in the 8th century.</a:t>
            </a:r>
          </a:p>
          <a:p>
            <a:pPr eaLnBrk="1" hangingPunct="1"/>
            <a:endParaRPr lang="en-GB" altLang="en-US" dirty="0"/>
          </a:p>
          <a:p>
            <a:pPr eaLnBrk="1" hangingPunct="1"/>
            <a:r>
              <a:rPr lang="en-GB" altLang="en-US" dirty="0"/>
              <a:t>The impact of historiography – Diodorus Siculus. </a:t>
            </a:r>
          </a:p>
        </p:txBody>
      </p:sp>
    </p:spTree>
    <p:extLst>
      <p:ext uri="{BB962C8B-B14F-4D97-AF65-F5344CB8AC3E}">
        <p14:creationId xmlns:p14="http://schemas.microsoft.com/office/powerpoint/2010/main" val="23035263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marL="838200" indent="-838200" eaLnBrk="1" hangingPunct="1"/>
            <a:r>
              <a:rPr lang="en-GB" altLang="en-US"/>
              <a:t>Early Prosperity</a:t>
            </a:r>
          </a:p>
        </p:txBody>
      </p:sp>
      <p:pic>
        <p:nvPicPr>
          <p:cNvPr id="8195" name="Picture 6" descr="IMG_1866"/>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457200" y="2347913"/>
            <a:ext cx="4038600" cy="3028950"/>
          </a:xfrm>
          <a:noFill/>
        </p:spPr>
      </p:pic>
      <p:pic>
        <p:nvPicPr>
          <p:cNvPr id="8196" name="Picture 7" descr="439867136_27562a1898"/>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4716463" y="2517775"/>
            <a:ext cx="4032250" cy="2603500"/>
          </a:xfrm>
          <a:noFill/>
        </p:spPr>
      </p:pic>
      <p:sp>
        <p:nvSpPr>
          <p:cNvPr id="8197" name="Text Box 8"/>
          <p:cNvSpPr txBox="1">
            <a:spLocks noChangeArrowheads="1"/>
          </p:cNvSpPr>
          <p:nvPr/>
        </p:nvSpPr>
        <p:spPr bwMode="auto">
          <a:xfrm>
            <a:off x="376238" y="5681663"/>
            <a:ext cx="2647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Archaic temple of Apollo</a:t>
            </a:r>
          </a:p>
        </p:txBody>
      </p:sp>
      <p:sp>
        <p:nvSpPr>
          <p:cNvPr id="8198" name="Text Box 9"/>
          <p:cNvSpPr txBox="1">
            <a:spLocks noChangeArrowheads="1"/>
          </p:cNvSpPr>
          <p:nvPr/>
        </p:nvSpPr>
        <p:spPr bwMode="auto">
          <a:xfrm>
            <a:off x="4695825" y="5392738"/>
            <a:ext cx="1771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Temple of Zeus</a:t>
            </a:r>
          </a:p>
        </p:txBody>
      </p:sp>
    </p:spTree>
    <p:extLst>
      <p:ext uri="{BB962C8B-B14F-4D97-AF65-F5344CB8AC3E}">
        <p14:creationId xmlns:p14="http://schemas.microsoft.com/office/powerpoint/2010/main" val="25519285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marL="838200" indent="-838200" eaLnBrk="1" hangingPunct="1"/>
            <a:r>
              <a:rPr lang="en-GB" altLang="en-US"/>
              <a:t>A history of tyranny: Gelon</a:t>
            </a:r>
          </a:p>
        </p:txBody>
      </p:sp>
      <p:sp>
        <p:nvSpPr>
          <p:cNvPr id="10243" name="Rectangle 3"/>
          <p:cNvSpPr>
            <a:spLocks noGrp="1" noChangeArrowheads="1"/>
          </p:cNvSpPr>
          <p:nvPr>
            <p:ph type="body" idx="1"/>
          </p:nvPr>
        </p:nvSpPr>
        <p:spPr>
          <a:xfrm>
            <a:off x="457200" y="1600200"/>
            <a:ext cx="8229600" cy="5257800"/>
          </a:xfrm>
        </p:spPr>
        <p:txBody>
          <a:bodyPr/>
          <a:lstStyle/>
          <a:p>
            <a:pPr eaLnBrk="1" hangingPunct="1">
              <a:lnSpc>
                <a:spcPct val="90000"/>
              </a:lnSpc>
            </a:pPr>
            <a:r>
              <a:rPr lang="en-GB" altLang="en-US" sz="2400" b="1" dirty="0" err="1"/>
              <a:t>Gelon</a:t>
            </a:r>
            <a:r>
              <a:rPr lang="en-GB" altLang="en-US" sz="2400" b="1" dirty="0"/>
              <a:t> had a reputation as a benevolent tyrant for centuries after his rule</a:t>
            </a:r>
            <a:r>
              <a:rPr lang="en-GB" altLang="en-US" sz="2400" dirty="0"/>
              <a:t>. Furthermore, of the most distinguished of the leaders of the Greeks, Pausanias and Themistocles, the former was put to death by his fellow citizens because of his overweening greed of power and treason, and the latter was driven from every corner of Greece and fled for refuge to Xerxes, his bitterest enemy, on whose hospitality he lived to the end of his life; </a:t>
            </a:r>
            <a:r>
              <a:rPr lang="en-GB" altLang="en-US" sz="2400" b="1" dirty="0"/>
              <a:t>whereas </a:t>
            </a:r>
            <a:r>
              <a:rPr lang="en-GB" altLang="en-US" sz="2400" b="1" dirty="0" err="1"/>
              <a:t>Gelon</a:t>
            </a:r>
            <a:r>
              <a:rPr lang="en-GB" altLang="en-US" sz="2400" b="1" dirty="0"/>
              <a:t> after the battle received greater acclaim every year at the hands of the </a:t>
            </a:r>
            <a:r>
              <a:rPr lang="en-GB" altLang="en-US" sz="2400" b="1" dirty="0" err="1"/>
              <a:t>Syracusans</a:t>
            </a:r>
            <a:r>
              <a:rPr lang="en-GB" altLang="en-US" sz="2400" b="1" dirty="0"/>
              <a:t>, grew old in the kingship</a:t>
            </a:r>
            <a:r>
              <a:rPr lang="en-GB" altLang="en-US" sz="2400" dirty="0"/>
              <a:t>, and died in the esteem of his people, and so strong was the goodwill which the citizens felt for him that the kingship was maintained for three members of this house. </a:t>
            </a:r>
            <a:r>
              <a:rPr lang="en-GB" altLang="en-US" sz="2400" dirty="0" err="1"/>
              <a:t>Diod</a:t>
            </a:r>
            <a:r>
              <a:rPr lang="en-GB" altLang="en-US" sz="2400" dirty="0"/>
              <a:t> 11.23.3</a:t>
            </a:r>
          </a:p>
        </p:txBody>
      </p:sp>
    </p:spTree>
    <p:extLst>
      <p:ext uri="{BB962C8B-B14F-4D97-AF65-F5344CB8AC3E}">
        <p14:creationId xmlns:p14="http://schemas.microsoft.com/office/powerpoint/2010/main" val="27458745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marL="838200" indent="-838200" eaLnBrk="1" hangingPunct="1"/>
            <a:r>
              <a:rPr lang="en-GB" altLang="en-US"/>
              <a:t>The greatest tyrant of all</a:t>
            </a:r>
          </a:p>
        </p:txBody>
      </p:sp>
      <p:sp>
        <p:nvSpPr>
          <p:cNvPr id="15363" name="Rectangle 3"/>
          <p:cNvSpPr>
            <a:spLocks noGrp="1" noChangeArrowheads="1"/>
          </p:cNvSpPr>
          <p:nvPr>
            <p:ph type="body" idx="1"/>
          </p:nvPr>
        </p:nvSpPr>
        <p:spPr/>
        <p:txBody>
          <a:bodyPr/>
          <a:lstStyle/>
          <a:p>
            <a:pPr eaLnBrk="1" hangingPunct="1"/>
            <a:r>
              <a:rPr lang="en-GB" altLang="en-US" sz="2800" dirty="0"/>
              <a:t> [4] Now Dionysius, from a scribe and ordinary private citizen, </a:t>
            </a:r>
            <a:r>
              <a:rPr lang="en-GB" altLang="en-US" sz="2800" b="1" dirty="0"/>
              <a:t>had become tyrant of the largest city of the Greek world </a:t>
            </a:r>
            <a:r>
              <a:rPr lang="en-GB" altLang="en-US" sz="2800" dirty="0"/>
              <a:t>; and he maintained his dominance until his death, having </a:t>
            </a:r>
            <a:r>
              <a:rPr lang="en-GB" altLang="en-US" sz="2800" b="1" dirty="0"/>
              <a:t>ruled as tyrant for thirty-eight years</a:t>
            </a:r>
            <a:r>
              <a:rPr lang="en-GB" altLang="en-US" sz="2800" dirty="0"/>
              <a:t>. But we shall give a detailed account of his deeds and of the expansion of his rule in connection with the appropriate periods of time; </a:t>
            </a:r>
            <a:r>
              <a:rPr lang="en-GB" altLang="en-US" sz="2800" b="1" dirty="0"/>
              <a:t>for it seems that this man, single-handed, established the strongest and longest tyranny of any recorded by history</a:t>
            </a:r>
            <a:r>
              <a:rPr lang="en-GB" altLang="en-US" sz="2800" dirty="0"/>
              <a:t>. </a:t>
            </a:r>
            <a:r>
              <a:rPr lang="en-GB" altLang="en-US" sz="2800" dirty="0" err="1"/>
              <a:t>Diod</a:t>
            </a:r>
            <a:r>
              <a:rPr lang="en-GB" altLang="en-US" sz="2800" dirty="0"/>
              <a:t> 13.96</a:t>
            </a:r>
          </a:p>
        </p:txBody>
      </p:sp>
    </p:spTree>
    <p:extLst>
      <p:ext uri="{BB962C8B-B14F-4D97-AF65-F5344CB8AC3E}">
        <p14:creationId xmlns:p14="http://schemas.microsoft.com/office/powerpoint/2010/main" val="37047872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Ancient vs. modern</a:t>
            </a: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33891101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59377"/>
            <a:ext cx="8042276" cy="753780"/>
          </a:xfrm>
        </p:spPr>
        <p:txBody>
          <a:bodyPr>
            <a:normAutofit fontScale="90000"/>
          </a:bodyPr>
          <a:lstStyle/>
          <a:p>
            <a:br>
              <a:rPr lang="en-GB" dirty="0"/>
            </a:br>
            <a:r>
              <a:rPr lang="en-GB" dirty="0"/>
              <a:t>The 30</a:t>
            </a:r>
          </a:p>
        </p:txBody>
      </p:sp>
      <p:sp>
        <p:nvSpPr>
          <p:cNvPr id="3" name="Content Placeholder 2"/>
          <p:cNvSpPr>
            <a:spLocks noGrp="1"/>
          </p:cNvSpPr>
          <p:nvPr>
            <p:ph idx="1"/>
          </p:nvPr>
        </p:nvSpPr>
        <p:spPr>
          <a:xfrm>
            <a:off x="549275" y="861356"/>
            <a:ext cx="8042276" cy="5795903"/>
          </a:xfrm>
        </p:spPr>
        <p:txBody>
          <a:bodyPr>
            <a:normAutofit/>
          </a:bodyPr>
          <a:lstStyle/>
          <a:p>
            <a:r>
              <a:rPr lang="en-GB" sz="2800" dirty="0"/>
              <a:t>In 403 BCE, the Athenians lost in the Peloponnesian War.</a:t>
            </a:r>
          </a:p>
          <a:p>
            <a:endParaRPr lang="en-GB" sz="2800" dirty="0"/>
          </a:p>
          <a:p>
            <a:r>
              <a:rPr lang="en-GB" sz="2800" dirty="0"/>
              <a:t>The victorious Spartans imposed a closed oligarchy on them.</a:t>
            </a:r>
          </a:p>
          <a:p>
            <a:endParaRPr lang="en-GB" sz="2800" dirty="0"/>
          </a:p>
          <a:p>
            <a:r>
              <a:rPr lang="en-GB" sz="2800" dirty="0"/>
              <a:t>That oligarchy was one of 30 men (members of the aristocracy).</a:t>
            </a:r>
          </a:p>
          <a:p>
            <a:endParaRPr lang="en-GB" sz="2800" dirty="0"/>
          </a:p>
          <a:p>
            <a:r>
              <a:rPr lang="en-GB" sz="2800" dirty="0"/>
              <a:t>The oligarchy was so closed that it was called </a:t>
            </a:r>
            <a:r>
              <a:rPr lang="en-GB" sz="2800" b="1" dirty="0">
                <a:solidFill>
                  <a:srgbClr val="FF0000"/>
                </a:solidFill>
              </a:rPr>
              <a:t>THE 30 TYRANTS</a:t>
            </a:r>
          </a:p>
        </p:txBody>
      </p:sp>
    </p:spTree>
    <p:extLst>
      <p:ext uri="{BB962C8B-B14F-4D97-AF65-F5344CB8AC3E}">
        <p14:creationId xmlns:p14="http://schemas.microsoft.com/office/powerpoint/2010/main" val="3510471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Representation </a:t>
            </a:r>
            <a:r>
              <a:rPr lang="en-GB" dirty="0" err="1"/>
              <a:t>vs</a:t>
            </a:r>
            <a:r>
              <a:rPr lang="en-GB" dirty="0"/>
              <a:t> Democracy</a:t>
            </a:r>
          </a:p>
        </p:txBody>
      </p:sp>
      <p:sp>
        <p:nvSpPr>
          <p:cNvPr id="3" name="Content Placeholder 2"/>
          <p:cNvSpPr>
            <a:spLocks noGrp="1"/>
          </p:cNvSpPr>
          <p:nvPr>
            <p:ph idx="1"/>
          </p:nvPr>
        </p:nvSpPr>
        <p:spPr/>
        <p:txBody>
          <a:bodyPr>
            <a:noAutofit/>
          </a:bodyPr>
          <a:lstStyle/>
          <a:p>
            <a:r>
              <a:rPr lang="en-GB" sz="3300" dirty="0"/>
              <a:t>For the ancients representation itself (voted or not) was considered </a:t>
            </a:r>
            <a:r>
              <a:rPr lang="en-GB" sz="3300" b="1" dirty="0">
                <a:solidFill>
                  <a:srgbClr val="FF0000"/>
                </a:solidFill>
              </a:rPr>
              <a:t>UNDEMOCRATIC </a:t>
            </a:r>
            <a:r>
              <a:rPr lang="en-GB" sz="3300" dirty="0"/>
              <a:t>because it is inherently oligarchic.</a:t>
            </a:r>
          </a:p>
          <a:p>
            <a:r>
              <a:rPr lang="en-GB" sz="3300" dirty="0"/>
              <a:t>Oligarchy is </a:t>
            </a:r>
            <a:r>
              <a:rPr lang="en-GB" sz="3300" b="1" dirty="0"/>
              <a:t>the rule of the few</a:t>
            </a:r>
            <a:r>
              <a:rPr lang="en-GB" sz="3300" dirty="0"/>
              <a:t>.</a:t>
            </a:r>
          </a:p>
          <a:p>
            <a:r>
              <a:rPr lang="en-GB" sz="3300" dirty="0"/>
              <a:t>For the ancients, the question was not who got to </a:t>
            </a:r>
            <a:r>
              <a:rPr lang="en-GB" sz="3300" b="1" dirty="0"/>
              <a:t>vote </a:t>
            </a:r>
            <a:r>
              <a:rPr lang="en-GB" sz="3300" dirty="0"/>
              <a:t>but who got to </a:t>
            </a:r>
            <a:r>
              <a:rPr lang="en-GB" sz="3300" b="1" dirty="0"/>
              <a:t>make the important political decisions</a:t>
            </a:r>
            <a:r>
              <a:rPr lang="en-GB" sz="3300" dirty="0"/>
              <a:t>.</a:t>
            </a:r>
          </a:p>
        </p:txBody>
      </p:sp>
    </p:spTree>
    <p:extLst>
      <p:ext uri="{BB962C8B-B14F-4D97-AF65-F5344CB8AC3E}">
        <p14:creationId xmlns:p14="http://schemas.microsoft.com/office/powerpoint/2010/main" val="1170007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32656"/>
            <a:ext cx="9144000" cy="841376"/>
          </a:xfrm>
        </p:spPr>
        <p:txBody>
          <a:bodyPr/>
          <a:lstStyle/>
          <a:p>
            <a:r>
              <a:rPr lang="en-GB" sz="3600" dirty="0"/>
              <a:t>The numbers of the Athenian Democracy</a:t>
            </a:r>
          </a:p>
        </p:txBody>
      </p:sp>
      <p:sp>
        <p:nvSpPr>
          <p:cNvPr id="3" name="Content Placeholder 2"/>
          <p:cNvSpPr>
            <a:spLocks noGrp="1"/>
          </p:cNvSpPr>
          <p:nvPr>
            <p:ph idx="1"/>
          </p:nvPr>
        </p:nvSpPr>
        <p:spPr>
          <a:xfrm>
            <a:off x="0" y="948952"/>
            <a:ext cx="9144000" cy="5909048"/>
          </a:xfrm>
        </p:spPr>
        <p:txBody>
          <a:bodyPr>
            <a:normAutofit/>
          </a:bodyPr>
          <a:lstStyle/>
          <a:p>
            <a:endParaRPr lang="en-GB" sz="2600" dirty="0"/>
          </a:p>
          <a:p>
            <a:r>
              <a:rPr lang="en-GB" sz="2800" dirty="0"/>
              <a:t>There were about 30,000 Athenian male citizens. 150,000 citizens, including women and children, in total.</a:t>
            </a:r>
          </a:p>
          <a:p>
            <a:endParaRPr lang="en-GB" sz="2800" dirty="0"/>
          </a:p>
          <a:p>
            <a:r>
              <a:rPr lang="en-GB" sz="2800" dirty="0"/>
              <a:t>The Athenian Assembly needed </a:t>
            </a:r>
            <a:r>
              <a:rPr lang="en-GB" sz="2800" dirty="0">
                <a:solidFill>
                  <a:srgbClr val="FF0000"/>
                </a:solidFill>
              </a:rPr>
              <a:t>6,000 men </a:t>
            </a:r>
            <a:r>
              <a:rPr lang="en-GB" sz="2800" dirty="0"/>
              <a:t>for a quorum.</a:t>
            </a:r>
          </a:p>
          <a:p>
            <a:endParaRPr lang="en-GB" sz="2600" dirty="0"/>
          </a:p>
        </p:txBody>
      </p:sp>
    </p:spTree>
    <p:extLst>
      <p:ext uri="{BB962C8B-B14F-4D97-AF65-F5344CB8AC3E}">
        <p14:creationId xmlns:p14="http://schemas.microsoft.com/office/powerpoint/2010/main" val="1277289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numbers of the Athenian Democracy</a:t>
            </a:r>
          </a:p>
        </p:txBody>
      </p:sp>
      <p:sp>
        <p:nvSpPr>
          <p:cNvPr id="3" name="Content Placeholder 2"/>
          <p:cNvSpPr>
            <a:spLocks noGrp="1"/>
          </p:cNvSpPr>
          <p:nvPr>
            <p:ph idx="1"/>
          </p:nvPr>
        </p:nvSpPr>
        <p:spPr/>
        <p:txBody>
          <a:bodyPr/>
          <a:lstStyle/>
          <a:p>
            <a:r>
              <a:rPr lang="en-GB" dirty="0"/>
              <a:t>So, </a:t>
            </a:r>
            <a:r>
              <a:rPr lang="en-GB" b="1" dirty="0">
                <a:solidFill>
                  <a:srgbClr val="FF0000"/>
                </a:solidFill>
              </a:rPr>
              <a:t>1 in 5 male citizens </a:t>
            </a:r>
            <a:r>
              <a:rPr lang="en-GB" dirty="0"/>
              <a:t>were there making decisions. </a:t>
            </a:r>
          </a:p>
          <a:p>
            <a:endParaRPr lang="en-GB" dirty="0"/>
          </a:p>
          <a:p>
            <a:r>
              <a:rPr lang="en-GB" dirty="0"/>
              <a:t>And </a:t>
            </a:r>
            <a:r>
              <a:rPr lang="en-GB" b="1" dirty="0">
                <a:solidFill>
                  <a:srgbClr val="FF0000"/>
                </a:solidFill>
              </a:rPr>
              <a:t>1 in 25 citizens </a:t>
            </a:r>
            <a:r>
              <a:rPr lang="en-GB" dirty="0"/>
              <a:t>were making decisions.</a:t>
            </a:r>
          </a:p>
          <a:p>
            <a:endParaRPr lang="en-GB" dirty="0"/>
          </a:p>
          <a:p>
            <a:r>
              <a:rPr lang="en-GB" dirty="0"/>
              <a:t>Even if we count in the slaves and immigrants, then there was </a:t>
            </a:r>
            <a:r>
              <a:rPr lang="en-GB" b="1" dirty="0">
                <a:solidFill>
                  <a:srgbClr val="FF0000"/>
                </a:solidFill>
              </a:rPr>
              <a:t>1 citizen in the assembly for every 67 people </a:t>
            </a:r>
            <a:r>
              <a:rPr lang="en-GB" b="1" dirty="0"/>
              <a:t>in the state</a:t>
            </a:r>
            <a:r>
              <a:rPr lang="en-GB" dirty="0"/>
              <a:t>.</a:t>
            </a:r>
          </a:p>
          <a:p>
            <a:endParaRPr lang="en-GB" dirty="0"/>
          </a:p>
        </p:txBody>
      </p:sp>
    </p:spTree>
    <p:extLst>
      <p:ext uri="{BB962C8B-B14F-4D97-AF65-F5344CB8AC3E}">
        <p14:creationId xmlns:p14="http://schemas.microsoft.com/office/powerpoint/2010/main" val="2734704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numbers of the House of Commons</a:t>
            </a:r>
          </a:p>
        </p:txBody>
      </p:sp>
      <p:sp>
        <p:nvSpPr>
          <p:cNvPr id="3" name="Content Placeholder 2"/>
          <p:cNvSpPr>
            <a:spLocks noGrp="1"/>
          </p:cNvSpPr>
          <p:nvPr>
            <p:ph idx="1"/>
          </p:nvPr>
        </p:nvSpPr>
        <p:spPr/>
        <p:txBody>
          <a:bodyPr>
            <a:normAutofit/>
          </a:bodyPr>
          <a:lstStyle/>
          <a:p>
            <a:r>
              <a:rPr lang="en-GB" sz="3600" dirty="0"/>
              <a:t>The 2011 census showed </a:t>
            </a:r>
            <a:r>
              <a:rPr lang="en-GB" sz="3600" dirty="0">
                <a:solidFill>
                  <a:srgbClr val="FF0000"/>
                </a:solidFill>
              </a:rPr>
              <a:t>63,200,000 people </a:t>
            </a:r>
            <a:r>
              <a:rPr lang="en-GB" sz="3600" dirty="0"/>
              <a:t>in the UK.</a:t>
            </a:r>
          </a:p>
          <a:p>
            <a:r>
              <a:rPr lang="en-GB" sz="3600" dirty="0"/>
              <a:t>The 2017 election brought </a:t>
            </a:r>
            <a:r>
              <a:rPr lang="en-GB" sz="3600" dirty="0">
                <a:solidFill>
                  <a:srgbClr val="FF0000"/>
                </a:solidFill>
              </a:rPr>
              <a:t>650 MPs </a:t>
            </a:r>
            <a:r>
              <a:rPr lang="en-GB" sz="3600" dirty="0"/>
              <a:t>in the House of Commons.</a:t>
            </a:r>
          </a:p>
          <a:p>
            <a:r>
              <a:rPr lang="en-GB" sz="3600" dirty="0"/>
              <a:t>This means </a:t>
            </a:r>
            <a:r>
              <a:rPr lang="en-GB" sz="3600" b="1" dirty="0">
                <a:solidFill>
                  <a:srgbClr val="FF0000"/>
                </a:solidFill>
              </a:rPr>
              <a:t>1 MP for every 97,000 people</a:t>
            </a:r>
            <a:r>
              <a:rPr lang="en-GB" sz="3600" dirty="0"/>
              <a:t> in the UK. </a:t>
            </a:r>
          </a:p>
        </p:txBody>
      </p:sp>
    </p:spTree>
    <p:extLst>
      <p:ext uri="{BB962C8B-B14F-4D97-AF65-F5344CB8AC3E}">
        <p14:creationId xmlns:p14="http://schemas.microsoft.com/office/powerpoint/2010/main" val="1691721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dreaded </a:t>
            </a:r>
            <a:r>
              <a:rPr lang="en-GB" dirty="0" err="1"/>
              <a:t>T(yranny</a:t>
            </a:r>
            <a:r>
              <a:rPr lang="en-GB" dirty="0"/>
              <a:t>) word</a:t>
            </a:r>
          </a:p>
        </p:txBody>
      </p:sp>
      <p:sp>
        <p:nvSpPr>
          <p:cNvPr id="3" name="Content Placeholder 2"/>
          <p:cNvSpPr>
            <a:spLocks noGrp="1"/>
          </p:cNvSpPr>
          <p:nvPr>
            <p:ph idx="1"/>
          </p:nvPr>
        </p:nvSpPr>
        <p:spPr/>
        <p:txBody>
          <a:bodyPr>
            <a:noAutofit/>
          </a:bodyPr>
          <a:lstStyle/>
          <a:p>
            <a:r>
              <a:rPr lang="en-GB" sz="2800" dirty="0"/>
              <a:t>Under the regime of the 30 tyrants, there was 1 member in government for every 13,000 people in Athens.</a:t>
            </a:r>
          </a:p>
          <a:p>
            <a:r>
              <a:rPr lang="en-GB" sz="2800" dirty="0"/>
              <a:t>The numbers (under a view of representation) were so incredible for the ancient Greeks that they could only view this as a tyranny.</a:t>
            </a:r>
          </a:p>
          <a:p>
            <a:r>
              <a:rPr lang="en-GB" sz="4000" dirty="0">
                <a:solidFill>
                  <a:srgbClr val="FF0000"/>
                </a:solidFill>
              </a:rPr>
              <a:t>What do you think they would think of our representative “democracy”?</a:t>
            </a:r>
          </a:p>
        </p:txBody>
      </p:sp>
    </p:spTree>
    <p:extLst>
      <p:ext uri="{BB962C8B-B14F-4D97-AF65-F5344CB8AC3E}">
        <p14:creationId xmlns:p14="http://schemas.microsoft.com/office/powerpoint/2010/main" val="1080889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Constitutions ancient and modern</a:t>
            </a:r>
          </a:p>
        </p:txBody>
      </p:sp>
      <p:sp>
        <p:nvSpPr>
          <p:cNvPr id="6" name="Text Placeholder 5"/>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7955722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Discussion</a:t>
            </a:r>
          </a:p>
        </p:txBody>
      </p:sp>
      <p:sp>
        <p:nvSpPr>
          <p:cNvPr id="6" name="Content Placeholder 5"/>
          <p:cNvSpPr>
            <a:spLocks noGrp="1"/>
          </p:cNvSpPr>
          <p:nvPr>
            <p:ph idx="1"/>
          </p:nvPr>
        </p:nvSpPr>
        <p:spPr/>
        <p:txBody>
          <a:bodyPr>
            <a:normAutofit/>
          </a:bodyPr>
          <a:lstStyle/>
          <a:p>
            <a:r>
              <a:rPr lang="en-GB" sz="2400" dirty="0"/>
              <a:t>Get in groups (2-4 people).</a:t>
            </a:r>
          </a:p>
          <a:p>
            <a:endParaRPr lang="en-GB" dirty="0"/>
          </a:p>
          <a:p>
            <a:r>
              <a:rPr lang="en-GB" dirty="0"/>
              <a:t>Consider the following:</a:t>
            </a:r>
          </a:p>
          <a:p>
            <a:endParaRPr lang="en-GB" dirty="0"/>
          </a:p>
          <a:p>
            <a:pPr lvl="1"/>
            <a:r>
              <a:rPr lang="en-GB" dirty="0"/>
              <a:t>How does ancient democracy compare with modern democracy?</a:t>
            </a:r>
          </a:p>
          <a:p>
            <a:pPr lvl="1"/>
            <a:r>
              <a:rPr lang="en-GB" dirty="0"/>
              <a:t>What does democracy mean in the modern world, both generally and constitutionally?</a:t>
            </a:r>
          </a:p>
          <a:p>
            <a:pPr lvl="1"/>
            <a:r>
              <a:rPr lang="en-GB" dirty="0"/>
              <a:t>How did the ancient Greeks understand the differences between democracy and oligarchy?</a:t>
            </a:r>
          </a:p>
          <a:p>
            <a:pPr lvl="1"/>
            <a:r>
              <a:rPr lang="en-GB" dirty="0"/>
              <a:t>Always remember to give relevant examples.</a:t>
            </a:r>
          </a:p>
          <a:p>
            <a:pPr lvl="1"/>
            <a:r>
              <a:rPr lang="en-GB" dirty="0"/>
              <a:t>Summarise in no more than 5 points for the rest of the class.</a:t>
            </a:r>
          </a:p>
          <a:p>
            <a:pPr lvl="1"/>
            <a:endParaRPr lang="en-GB" dirty="0"/>
          </a:p>
          <a:p>
            <a:endParaRPr lang="en-GB" dirty="0"/>
          </a:p>
        </p:txBody>
      </p:sp>
    </p:spTree>
    <p:extLst>
      <p:ext uri="{BB962C8B-B14F-4D97-AF65-F5344CB8AC3E}">
        <p14:creationId xmlns:p14="http://schemas.microsoft.com/office/powerpoint/2010/main" val="22787781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Athens and Sparta</a:t>
            </a:r>
          </a:p>
        </p:txBody>
      </p:sp>
      <p:sp>
        <p:nvSpPr>
          <p:cNvPr id="3" name="Content Placeholder 2"/>
          <p:cNvSpPr>
            <a:spLocks noGrp="1"/>
          </p:cNvSpPr>
          <p:nvPr>
            <p:ph idx="1"/>
          </p:nvPr>
        </p:nvSpPr>
        <p:spPr/>
        <p:txBody>
          <a:bodyPr/>
          <a:lstStyle/>
          <a:p>
            <a:r>
              <a:rPr lang="en-GB" dirty="0"/>
              <a:t>Too often the differences, and wars, between Athens and Sparta, are put down to differences in constitution and ideology.</a:t>
            </a:r>
          </a:p>
          <a:p>
            <a:endParaRPr lang="en-GB" dirty="0"/>
          </a:p>
          <a:p>
            <a:r>
              <a:rPr lang="en-GB" dirty="0"/>
              <a:t>However, this is fundamentally mistaken.</a:t>
            </a:r>
          </a:p>
        </p:txBody>
      </p:sp>
    </p:spTree>
    <p:extLst>
      <p:ext uri="{BB962C8B-B14F-4D97-AF65-F5344CB8AC3E}">
        <p14:creationId xmlns:p14="http://schemas.microsoft.com/office/powerpoint/2010/main" val="27199174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Oligarchy or not?</a:t>
            </a:r>
          </a:p>
        </p:txBody>
      </p:sp>
      <p:sp>
        <p:nvSpPr>
          <p:cNvPr id="3" name="Content Placeholder 2"/>
          <p:cNvSpPr>
            <a:spLocks noGrp="1"/>
          </p:cNvSpPr>
          <p:nvPr>
            <p:ph idx="1"/>
          </p:nvPr>
        </p:nvSpPr>
        <p:spPr/>
        <p:txBody>
          <a:bodyPr>
            <a:normAutofit fontScale="92500" lnSpcReduction="20000"/>
          </a:bodyPr>
          <a:lstStyle/>
          <a:p>
            <a:r>
              <a:rPr lang="en-GB" dirty="0"/>
              <a:t>For, in the first place, we all know that the empire of the Persians attained its great magnitude, not because of the intelligence of the population, but because they more than other peoples respect the royal office; secondly, that Dionysius, the tyrant, taking charge of Sicily when the rest of it had been devastated by war and when his own country, Syracuse, was in a state of siege, not only delivered it from the dangers which then threatened, but also made it the greatest of Hellenic states; and again, </a:t>
            </a:r>
            <a:r>
              <a:rPr lang="en-GB" b="1" dirty="0"/>
              <a:t>we know that while the Carthaginians and the </a:t>
            </a:r>
            <a:r>
              <a:rPr lang="en-GB" b="1" dirty="0" err="1"/>
              <a:t>Lacedaemonians</a:t>
            </a:r>
            <a:r>
              <a:rPr lang="en-GB" b="1" dirty="0"/>
              <a:t>, who are the best governed peoples of the world, are ruled by oligarchies at home, yet, when they take the field, they are ruled by kings</a:t>
            </a:r>
            <a:r>
              <a:rPr lang="en-GB" dirty="0"/>
              <a:t>. One might also point out that the state which more than any other abhors absolute rule meets with disaster when it sends out many generals, and with success when it wages war under a single leader. </a:t>
            </a:r>
            <a:r>
              <a:rPr lang="en-GB" dirty="0" err="1"/>
              <a:t>Isoc</a:t>
            </a:r>
            <a:r>
              <a:rPr lang="en-GB" dirty="0"/>
              <a:t>. 3.23-4</a:t>
            </a:r>
          </a:p>
        </p:txBody>
      </p:sp>
    </p:spTree>
    <p:extLst>
      <p:ext uri="{BB962C8B-B14F-4D97-AF65-F5344CB8AC3E}">
        <p14:creationId xmlns:p14="http://schemas.microsoft.com/office/powerpoint/2010/main" val="13665325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about democracy?</a:t>
            </a:r>
          </a:p>
        </p:txBody>
      </p:sp>
      <p:sp>
        <p:nvSpPr>
          <p:cNvPr id="3" name="Content Placeholder 2"/>
          <p:cNvSpPr>
            <a:spLocks noGrp="1"/>
          </p:cNvSpPr>
          <p:nvPr>
            <p:ph idx="1"/>
          </p:nvPr>
        </p:nvSpPr>
        <p:spPr/>
        <p:txBody>
          <a:bodyPr/>
          <a:lstStyle/>
          <a:p>
            <a:r>
              <a:rPr lang="en-GB" dirty="0"/>
              <a:t> In fact some people assert that the best constitution must be a combination of all the forms of constitution, and therefore praise the constitution of Sparta （for some people say that it consists of oligarchy, monarchy and democracy, meaning that the kingship is monarchy and the rule of the </a:t>
            </a:r>
            <a:r>
              <a:rPr lang="en-GB" dirty="0" err="1"/>
              <a:t>ephors</a:t>
            </a:r>
            <a:r>
              <a:rPr lang="en-GB" dirty="0"/>
              <a:t> oligarchy, but that an element of democracy is introduced by the rule of the </a:t>
            </a:r>
            <a:r>
              <a:rPr lang="en-GB" dirty="0" err="1"/>
              <a:t>ephors</a:t>
            </a:r>
            <a:r>
              <a:rPr lang="en-GB" dirty="0"/>
              <a:t> because the </a:t>
            </a:r>
            <a:r>
              <a:rPr lang="en-GB" dirty="0" err="1"/>
              <a:t>ephors</a:t>
            </a:r>
            <a:r>
              <a:rPr lang="en-GB" dirty="0"/>
              <a:t> come from the common people; while others pronounce the ephorate a tyranny but find an element of democracy in the public mess-tables and in the other regulations of daily life. </a:t>
            </a:r>
            <a:r>
              <a:rPr lang="en-GB" dirty="0" err="1"/>
              <a:t>Arist</a:t>
            </a:r>
            <a:r>
              <a:rPr lang="en-GB" dirty="0"/>
              <a:t>. Pol. 1265b</a:t>
            </a:r>
          </a:p>
        </p:txBody>
      </p:sp>
    </p:spTree>
    <p:extLst>
      <p:ext uri="{BB962C8B-B14F-4D97-AF65-F5344CB8AC3E}">
        <p14:creationId xmlns:p14="http://schemas.microsoft.com/office/powerpoint/2010/main" val="5756306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lstStyle/>
          <a:p>
            <a:r>
              <a:rPr lang="en-GB" dirty="0"/>
              <a:t>Herodotus 3.80-82 (handout):</a:t>
            </a:r>
          </a:p>
          <a:p>
            <a:r>
              <a:rPr lang="en-GB" dirty="0"/>
              <a:t>This discussion takes place in the Persian court between Darius (the king), </a:t>
            </a:r>
            <a:r>
              <a:rPr lang="en-GB" dirty="0" err="1"/>
              <a:t>Otanes</a:t>
            </a:r>
            <a:r>
              <a:rPr lang="en-GB" dirty="0"/>
              <a:t>, and </a:t>
            </a:r>
            <a:r>
              <a:rPr lang="en-GB" dirty="0" err="1"/>
              <a:t>Megabyzus</a:t>
            </a:r>
            <a:r>
              <a:rPr lang="en-GB" dirty="0"/>
              <a:t> (his advisors). </a:t>
            </a:r>
          </a:p>
          <a:p>
            <a:endParaRPr lang="en-GB" dirty="0"/>
          </a:p>
          <a:p>
            <a:r>
              <a:rPr lang="en-GB" dirty="0"/>
              <a:t>In groups of 3/4 people, consider:  </a:t>
            </a:r>
          </a:p>
          <a:p>
            <a:pPr lvl="1"/>
            <a:r>
              <a:rPr lang="en-GB" dirty="0"/>
              <a:t>What elements are present in the presentation of  different constitutions? </a:t>
            </a:r>
          </a:p>
          <a:p>
            <a:pPr lvl="1"/>
            <a:r>
              <a:rPr lang="en-GB" dirty="0"/>
              <a:t>Why does Herodotus include this debate in his narrative? </a:t>
            </a:r>
          </a:p>
          <a:p>
            <a:pPr lvl="1"/>
            <a:endParaRPr lang="en-GB" dirty="0"/>
          </a:p>
          <a:p>
            <a:endParaRPr lang="en-GB" dirty="0"/>
          </a:p>
        </p:txBody>
      </p:sp>
    </p:spTree>
    <p:extLst>
      <p:ext uri="{BB962C8B-B14F-4D97-AF65-F5344CB8AC3E}">
        <p14:creationId xmlns:p14="http://schemas.microsoft.com/office/powerpoint/2010/main" val="13442420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Reading</a:t>
            </a:r>
          </a:p>
        </p:txBody>
      </p:sp>
      <p:sp>
        <p:nvSpPr>
          <p:cNvPr id="3" name="Content Placeholder 2"/>
          <p:cNvSpPr>
            <a:spLocks noGrp="1"/>
          </p:cNvSpPr>
          <p:nvPr>
            <p:ph idx="1"/>
          </p:nvPr>
        </p:nvSpPr>
        <p:spPr/>
        <p:txBody>
          <a:bodyPr/>
          <a:lstStyle/>
          <a:p>
            <a:r>
              <a:rPr lang="en-GB" dirty="0"/>
              <a:t>Lavelle, B 2016 ‘Herodotus and the “Constitutional Debate” (3.80-82)’. Good starting point for further reading. </a:t>
            </a:r>
            <a:r>
              <a:rPr lang="en-GB" dirty="0" err="1"/>
              <a:t>Avaliable</a:t>
            </a:r>
            <a:r>
              <a:rPr lang="en-GB" dirty="0"/>
              <a:t> here: </a:t>
            </a:r>
            <a:r>
              <a:rPr lang="en-GB" dirty="0">
                <a:hlinkClick r:id="rId3"/>
              </a:rPr>
              <a:t>https://classicalstudies.org/annual-meeting/147/abstract/herodotus-and-%E2%80%9Cconstitutional-debate%E2%80%9D-380-82</a:t>
            </a:r>
            <a:endParaRPr lang="en-GB" dirty="0"/>
          </a:p>
          <a:p>
            <a:endParaRPr lang="en-GB" dirty="0"/>
          </a:p>
          <a:p>
            <a:r>
              <a:rPr lang="en-GB" dirty="0"/>
              <a:t>Sydnor Roy, C. 2012 ‘The Constitutional Debate: Herodotus’ Exploration of Good Government’. </a:t>
            </a:r>
            <a:r>
              <a:rPr lang="en-GB" i="1" dirty="0" err="1"/>
              <a:t>Histos</a:t>
            </a:r>
            <a:r>
              <a:rPr lang="en-GB" dirty="0"/>
              <a:t>, Vol. 6, pp.298-320.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418356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1730</TotalTime>
  <Words>1529</Words>
  <Application>Microsoft Office PowerPoint</Application>
  <PresentationFormat>On-screen Show (4:3)</PresentationFormat>
  <Paragraphs>161</Paragraphs>
  <Slides>30</Slides>
  <Notes>30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Calibri</vt:lpstr>
      <vt:lpstr>Clarity</vt:lpstr>
      <vt:lpstr>CLAH4007: Defenders, Conquerors, Vanquished</vt:lpstr>
      <vt:lpstr>Study Skills Spotlight</vt:lpstr>
      <vt:lpstr>Referencing</vt:lpstr>
      <vt:lpstr>Ancient Sources</vt:lpstr>
      <vt:lpstr>Online databases</vt:lpstr>
      <vt:lpstr>Modern Scholarship </vt:lpstr>
      <vt:lpstr>Help! </vt:lpstr>
      <vt:lpstr>Help!  </vt:lpstr>
      <vt:lpstr>For more info</vt:lpstr>
      <vt:lpstr>Syracuse</vt:lpstr>
      <vt:lpstr>Colonisation </vt:lpstr>
      <vt:lpstr>Syracuse</vt:lpstr>
      <vt:lpstr>Why Syracuse?</vt:lpstr>
      <vt:lpstr>Early Prosperity</vt:lpstr>
      <vt:lpstr>A history of tyranny: Gelon</vt:lpstr>
      <vt:lpstr>The greatest tyrant of all</vt:lpstr>
      <vt:lpstr>Ancient vs. modern</vt:lpstr>
      <vt:lpstr> The 30</vt:lpstr>
      <vt:lpstr>Representation vs Democracy</vt:lpstr>
      <vt:lpstr>The numbers of the Athenian Democracy</vt:lpstr>
      <vt:lpstr>The numbers of the Athenian Democracy</vt:lpstr>
      <vt:lpstr>The numbers of the House of Commons</vt:lpstr>
      <vt:lpstr>The dreaded T(yranny) word</vt:lpstr>
      <vt:lpstr>Constitutions ancient and modern</vt:lpstr>
      <vt:lpstr>Discussion</vt:lpstr>
      <vt:lpstr>Athens and Sparta</vt:lpstr>
      <vt:lpstr>Oligarchy or not?</vt:lpstr>
      <vt:lpstr>What about democracy?</vt:lpstr>
      <vt:lpstr>Discussion</vt:lpstr>
      <vt:lpstr>Further Reading</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sf003</dc:creator>
  <cp:lastModifiedBy>Chris Fleming</cp:lastModifiedBy>
  <cp:revision>210</cp:revision>
  <dcterms:created xsi:type="dcterms:W3CDTF">2012-09-30T09:00:07Z</dcterms:created>
  <dcterms:modified xsi:type="dcterms:W3CDTF">2017-10-08T12:11:31Z</dcterms:modified>
</cp:coreProperties>
</file>