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84" r:id="rId2"/>
    <p:sldMasterId id="2147483701" r:id="rId3"/>
  </p:sldMasterIdLst>
  <p:sldIdLst>
    <p:sldId id="262" r:id="rId4"/>
    <p:sldId id="263" r:id="rId5"/>
    <p:sldId id="276" r:id="rId6"/>
    <p:sldId id="277" r:id="rId7"/>
    <p:sldId id="278" r:id="rId8"/>
    <p:sldId id="279" r:id="rId9"/>
    <p:sldId id="280" r:id="rId10"/>
    <p:sldId id="281" r:id="rId11"/>
    <p:sldId id="282" r:id="rId12"/>
    <p:sldId id="283" r:id="rId13"/>
    <p:sldId id="284" r:id="rId14"/>
    <p:sldId id="285" r:id="rId15"/>
    <p:sldId id="286" r:id="rId16"/>
    <p:sldId id="287" r:id="rId17"/>
    <p:sldId id="288" r:id="rId18"/>
    <p:sldId id="289" r:id="rId19"/>
    <p:sldId id="274" r:id="rId20"/>
    <p:sldId id="290" r:id="rId21"/>
    <p:sldId id="291" r:id="rId22"/>
    <p:sldId id="292" r:id="rId23"/>
    <p:sldId id="293" r:id="rId24"/>
    <p:sldId id="294" r:id="rId25"/>
    <p:sldId id="295" r:id="rId26"/>
    <p:sldId id="296" r:id="rId27"/>
    <p:sldId id="297" r:id="rId28"/>
    <p:sldId id="298" r:id="rId29"/>
    <p:sldId id="299" r:id="rId30"/>
    <p:sldId id="300" r:id="rId31"/>
    <p:sldId id="301" r:id="rId32"/>
    <p:sldId id="302" r:id="rId33"/>
    <p:sldId id="303" r:id="rId34"/>
    <p:sldId id="304" r:id="rId35"/>
    <p:sldId id="305" r:id="rId36"/>
    <p:sldId id="270" r:id="rId37"/>
    <p:sldId id="306" r:id="rId38"/>
    <p:sldId id="307" r:id="rId39"/>
    <p:sldId id="308" r:id="rId40"/>
    <p:sldId id="309" r:id="rId41"/>
    <p:sldId id="310" r:id="rId42"/>
    <p:sldId id="256" r:id="rId43"/>
    <p:sldId id="257" r:id="rId44"/>
    <p:sldId id="273" r:id="rId45"/>
    <p:sldId id="259" r:id="rId46"/>
    <p:sldId id="258" r:id="rId47"/>
    <p:sldId id="261" r:id="rId48"/>
    <p:sldId id="269" r:id="rId49"/>
    <p:sldId id="265" r:id="rId50"/>
    <p:sldId id="260" r:id="rId51"/>
    <p:sldId id="268" r:id="rId52"/>
    <p:sldId id="267" r:id="rId53"/>
    <p:sldId id="271" r:id="rId54"/>
    <p:sldId id="266" r:id="rId55"/>
    <p:sldId id="272" r:id="rId56"/>
    <p:sldId id="264" r:id="rId57"/>
    <p:sldId id="275" r:id="rId5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52" d="100"/>
          <a:sy n="52" d="100"/>
        </p:scale>
        <p:origin x="739"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slide" Target="slides/slide52.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slide" Target="slides/slide55.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61"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8" Type="http://schemas.openxmlformats.org/officeDocument/2006/relationships/slide" Target="slides/slide5.xml"/><Relationship Id="rId51" Type="http://schemas.openxmlformats.org/officeDocument/2006/relationships/slide" Target="slides/slide48.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9130A-1150-488F-92A2-783A3797375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D6A272A-585E-4740-A948-FE5031B0A22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E88641-333F-47BD-A77E-AB293139E8C6}"/>
              </a:ext>
            </a:extLst>
          </p:cNvPr>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a:extLst>
              <a:ext uri="{FF2B5EF4-FFF2-40B4-BE49-F238E27FC236}">
                <a16:creationId xmlns:a16="http://schemas.microsoft.com/office/drawing/2014/main" id="{134BDCD2-013D-4AFA-B3DC-C2A708287D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8673B9-60E5-40B3-B932-E6B9F417F3C3}"/>
              </a:ext>
            </a:extLst>
          </p:cNvPr>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31607534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C2CA3-832D-4D3A-9B49-C1BBD6BD634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3D5EEE-7AEC-463A-869A-CBE54F3C050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6508D38-CCC7-4BD2-9C3A-7B293CE23B2C}"/>
              </a:ext>
            </a:extLst>
          </p:cNvPr>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a:extLst>
              <a:ext uri="{FF2B5EF4-FFF2-40B4-BE49-F238E27FC236}">
                <a16:creationId xmlns:a16="http://schemas.microsoft.com/office/drawing/2014/main" id="{8FBB6234-71CA-4C08-88AC-8CE9ABF898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CBA2E1-E86B-499D-8614-A8AC0340884A}"/>
              </a:ext>
            </a:extLst>
          </p:cNvPr>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23835906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93D50-B6C8-4A43-8A11-6D02270F529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2B85F7D-7BCC-4C70-8C00-76AFAFA41A3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EBCD7525-EA22-48AA-9C7A-5F8E4C8E8A51}"/>
              </a:ext>
            </a:extLst>
          </p:cNvPr>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a:extLst>
              <a:ext uri="{FF2B5EF4-FFF2-40B4-BE49-F238E27FC236}">
                <a16:creationId xmlns:a16="http://schemas.microsoft.com/office/drawing/2014/main" id="{FC859A57-D170-4883-B9DB-7FF8D989BC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0F9BA0-BD8B-4225-AAA3-9AFC9F73A4B4}"/>
              </a:ext>
            </a:extLst>
          </p:cNvPr>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17047197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45A75-EFA2-495D-9684-0EE578ADAF5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FE3FB17-392D-4AF9-9853-22D08F153594}"/>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157BBE2-B761-48BC-80FE-DE96466648FF}"/>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089B846-B5BE-41A1-9535-DD9A08B08E7D}"/>
              </a:ext>
            </a:extLst>
          </p:cNvPr>
          <p:cNvSpPr>
            <a:spLocks noGrp="1"/>
          </p:cNvSpPr>
          <p:nvPr>
            <p:ph type="dt" sz="half" idx="10"/>
          </p:nvPr>
        </p:nvSpPr>
        <p:spPr/>
        <p:txBody>
          <a:bodyPr/>
          <a:lstStyle/>
          <a:p>
            <a:fld id="{2FE82C14-C3A4-414B-AE8B-F9234D76D98D}" type="datetimeFigureOut">
              <a:rPr lang="en-GB" smtClean="0"/>
              <a:t>11/01/2019</a:t>
            </a:fld>
            <a:endParaRPr lang="en-GB"/>
          </a:p>
        </p:txBody>
      </p:sp>
      <p:sp>
        <p:nvSpPr>
          <p:cNvPr id="6" name="Footer Placeholder 5">
            <a:extLst>
              <a:ext uri="{FF2B5EF4-FFF2-40B4-BE49-F238E27FC236}">
                <a16:creationId xmlns:a16="http://schemas.microsoft.com/office/drawing/2014/main" id="{BF85E7EB-5030-46A4-AFB5-FD2183829F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BDF35B-8192-46BD-8280-B3301F9FEDB1}"/>
              </a:ext>
            </a:extLst>
          </p:cNvPr>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1585349322"/>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BC01F-6598-4858-A938-04C02C3005B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6654C9B-00D9-467F-BA22-D63192D7381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838EA70-4F89-42E4-9F3C-585B44ACDC7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3AB8774-3CFE-4913-A9FA-7985E619467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7798EBE-BAE9-4A4C-8E88-A8EC5F19783B}"/>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BC3EB76-88E5-46AF-B527-E92365830F9F}"/>
              </a:ext>
            </a:extLst>
          </p:cNvPr>
          <p:cNvSpPr>
            <a:spLocks noGrp="1"/>
          </p:cNvSpPr>
          <p:nvPr>
            <p:ph type="dt" sz="half" idx="10"/>
          </p:nvPr>
        </p:nvSpPr>
        <p:spPr/>
        <p:txBody>
          <a:bodyPr/>
          <a:lstStyle/>
          <a:p>
            <a:fld id="{2FE82C14-C3A4-414B-AE8B-F9234D76D98D}" type="datetimeFigureOut">
              <a:rPr lang="en-GB" smtClean="0"/>
              <a:t>11/01/2019</a:t>
            </a:fld>
            <a:endParaRPr lang="en-GB"/>
          </a:p>
        </p:txBody>
      </p:sp>
      <p:sp>
        <p:nvSpPr>
          <p:cNvPr id="8" name="Footer Placeholder 7">
            <a:extLst>
              <a:ext uri="{FF2B5EF4-FFF2-40B4-BE49-F238E27FC236}">
                <a16:creationId xmlns:a16="http://schemas.microsoft.com/office/drawing/2014/main" id="{BDB19007-BBAE-4814-882F-C4BAE02FA66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AF2EE26-C4F1-4F67-A4A9-C0C22E56D3F9}"/>
              </a:ext>
            </a:extLst>
          </p:cNvPr>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1674640475"/>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4611D-EBE6-433B-9036-C656417924A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047A5AB-6BAE-4BAD-98E4-2416FF5E222C}"/>
              </a:ext>
            </a:extLst>
          </p:cNvPr>
          <p:cNvSpPr>
            <a:spLocks noGrp="1"/>
          </p:cNvSpPr>
          <p:nvPr>
            <p:ph type="dt" sz="half" idx="10"/>
          </p:nvPr>
        </p:nvSpPr>
        <p:spPr/>
        <p:txBody>
          <a:bodyPr/>
          <a:lstStyle/>
          <a:p>
            <a:fld id="{2FE82C14-C3A4-414B-AE8B-F9234D76D98D}" type="datetimeFigureOut">
              <a:rPr lang="en-GB" smtClean="0"/>
              <a:t>11/01/2019</a:t>
            </a:fld>
            <a:endParaRPr lang="en-GB"/>
          </a:p>
        </p:txBody>
      </p:sp>
      <p:sp>
        <p:nvSpPr>
          <p:cNvPr id="4" name="Footer Placeholder 3">
            <a:extLst>
              <a:ext uri="{FF2B5EF4-FFF2-40B4-BE49-F238E27FC236}">
                <a16:creationId xmlns:a16="http://schemas.microsoft.com/office/drawing/2014/main" id="{BFA095AF-6726-4440-AAC9-8446CC5ADE0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115F752-E44D-41BE-B6AB-469BCA39F73E}"/>
              </a:ext>
            </a:extLst>
          </p:cNvPr>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42410797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CE0338D-5DBD-440D-8060-1F4835A40550}"/>
              </a:ext>
            </a:extLst>
          </p:cNvPr>
          <p:cNvSpPr>
            <a:spLocks noGrp="1"/>
          </p:cNvSpPr>
          <p:nvPr>
            <p:ph type="dt" sz="half" idx="10"/>
          </p:nvPr>
        </p:nvSpPr>
        <p:spPr/>
        <p:txBody>
          <a:bodyPr/>
          <a:lstStyle/>
          <a:p>
            <a:fld id="{2FE82C14-C3A4-414B-AE8B-F9234D76D98D}" type="datetimeFigureOut">
              <a:rPr lang="en-GB" smtClean="0"/>
              <a:t>11/01/2019</a:t>
            </a:fld>
            <a:endParaRPr lang="en-GB"/>
          </a:p>
        </p:txBody>
      </p:sp>
      <p:sp>
        <p:nvSpPr>
          <p:cNvPr id="3" name="Footer Placeholder 2">
            <a:extLst>
              <a:ext uri="{FF2B5EF4-FFF2-40B4-BE49-F238E27FC236}">
                <a16:creationId xmlns:a16="http://schemas.microsoft.com/office/drawing/2014/main" id="{E2F182BB-778A-4232-A5C7-24F307B9868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DBDB84C-FEC4-4C40-8FFB-EFE96FB0463B}"/>
              </a:ext>
            </a:extLst>
          </p:cNvPr>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13011806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E43EE2-DE52-437F-9477-1D576B3F04E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CA5F432-17AF-4D51-9453-4F68D875597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878D7A1-FE76-4D7E-A3C6-443260102A9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46F9B705-7DED-4D14-929E-42BD36F835B7}"/>
              </a:ext>
            </a:extLst>
          </p:cNvPr>
          <p:cNvSpPr>
            <a:spLocks noGrp="1"/>
          </p:cNvSpPr>
          <p:nvPr>
            <p:ph type="dt" sz="half" idx="10"/>
          </p:nvPr>
        </p:nvSpPr>
        <p:spPr/>
        <p:txBody>
          <a:bodyPr/>
          <a:lstStyle/>
          <a:p>
            <a:fld id="{2FE82C14-C3A4-414B-AE8B-F9234D76D98D}" type="datetimeFigureOut">
              <a:rPr lang="en-GB" smtClean="0"/>
              <a:t>11/01/2019</a:t>
            </a:fld>
            <a:endParaRPr lang="en-GB"/>
          </a:p>
        </p:txBody>
      </p:sp>
      <p:sp>
        <p:nvSpPr>
          <p:cNvPr id="6" name="Footer Placeholder 5">
            <a:extLst>
              <a:ext uri="{FF2B5EF4-FFF2-40B4-BE49-F238E27FC236}">
                <a16:creationId xmlns:a16="http://schemas.microsoft.com/office/drawing/2014/main" id="{0F739F3B-C27C-4356-B791-082442E912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7BCD55-5C81-462D-B4D5-7494E8C69099}"/>
              </a:ext>
            </a:extLst>
          </p:cNvPr>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2594985215"/>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827F1A-9715-49B8-A7DD-D50CF832127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E140B66-5A73-432D-A2AA-36A244887F8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6A25E4C-118C-4174-A7F2-3463051B88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DE90173-0AD3-4B8D-93BA-A0519895D0FA}"/>
              </a:ext>
            </a:extLst>
          </p:cNvPr>
          <p:cNvSpPr>
            <a:spLocks noGrp="1"/>
          </p:cNvSpPr>
          <p:nvPr>
            <p:ph type="dt" sz="half" idx="10"/>
          </p:nvPr>
        </p:nvSpPr>
        <p:spPr/>
        <p:txBody>
          <a:bodyPr/>
          <a:lstStyle/>
          <a:p>
            <a:fld id="{2FE82C14-C3A4-414B-AE8B-F9234D76D98D}" type="datetimeFigureOut">
              <a:rPr lang="en-GB" smtClean="0"/>
              <a:t>11/01/2019</a:t>
            </a:fld>
            <a:endParaRPr lang="en-GB"/>
          </a:p>
        </p:txBody>
      </p:sp>
      <p:sp>
        <p:nvSpPr>
          <p:cNvPr id="6" name="Footer Placeholder 5">
            <a:extLst>
              <a:ext uri="{FF2B5EF4-FFF2-40B4-BE49-F238E27FC236}">
                <a16:creationId xmlns:a16="http://schemas.microsoft.com/office/drawing/2014/main" id="{0242FF32-013F-4530-B874-AA6A5E3A28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20E086-E8BC-4B30-A8DA-563B5749B4EF}"/>
              </a:ext>
            </a:extLst>
          </p:cNvPr>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143004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D4D27-82E5-47F4-BC9B-A8EB880C0D7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E65DA8-62B9-4AC1-A817-A114EFD54253}"/>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76F564-339C-421E-A8C5-CCD4EED2AFDC}"/>
              </a:ext>
            </a:extLst>
          </p:cNvPr>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a:extLst>
              <a:ext uri="{FF2B5EF4-FFF2-40B4-BE49-F238E27FC236}">
                <a16:creationId xmlns:a16="http://schemas.microsoft.com/office/drawing/2014/main" id="{87263600-074A-4CDE-8469-43612A7D38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059775-7E79-4387-801F-6CBF12022AF8}"/>
              </a:ext>
            </a:extLst>
          </p:cNvPr>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37217984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35BD9B0-916E-4DFA-89A2-3314B1F849D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E390673-7D66-4272-B2F1-C3685C4561B3}"/>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780BAE-AC40-40AE-87F3-7DAB6B116A6F}"/>
              </a:ext>
            </a:extLst>
          </p:cNvPr>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a:extLst>
              <a:ext uri="{FF2B5EF4-FFF2-40B4-BE49-F238E27FC236}">
                <a16:creationId xmlns:a16="http://schemas.microsoft.com/office/drawing/2014/main" id="{0922210D-EB2B-43A7-9C2F-AFA0B7292F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45D4FF-E429-4EFE-8B4F-7A74CDA32E33}"/>
              </a:ext>
            </a:extLst>
          </p:cNvPr>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26740779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6766480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19716460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2210710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FE82C14-C3A4-414B-AE8B-F9234D76D98D}" type="datetimeFigureOut">
              <a:rPr lang="en-GB" smtClean="0"/>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241339644"/>
      </p:ext>
    </p:extLst>
  </p:cSld>
  <p:clrMapOvr>
    <a:masterClrMapping/>
  </p:clrMapOvr>
  <p:extLst>
    <p:ext uri="{DCECCB84-F9BA-43D5-87BE-67443E8EF086}">
      <p15:sldGuideLst xmlns:p15="http://schemas.microsoft.com/office/powerpoint/2012/main"/>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FE82C14-C3A4-414B-AE8B-F9234D76D98D}" type="datetimeFigureOut">
              <a:rPr lang="en-GB" smtClean="0"/>
              <a:t>11/01/2019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3264113574"/>
      </p:ext>
    </p:extLst>
  </p:cSld>
  <p:clrMapOvr>
    <a:masterClrMapping/>
  </p:clrMapOvr>
  <p:extLst>
    <p:ext uri="{DCECCB84-F9BA-43D5-87BE-67443E8EF086}">
      <p15:sldGuideLst xmlns:p15="http://schemas.microsoft.com/office/powerpoint/2012/main"/>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FE82C14-C3A4-414B-AE8B-F9234D76D98D}" type="datetimeFigureOut">
              <a:rPr lang="en-GB" smtClean="0"/>
              <a:t>11/01/2019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320218891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FE82C14-C3A4-414B-AE8B-F9234D76D98D}" type="datetimeFigureOut">
              <a:rPr lang="en-GB" smtClean="0"/>
              <a:t>11/01/2019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147846593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FE82C14-C3A4-414B-AE8B-F9234D76D98D}" type="datetimeFigureOut">
              <a:rPr lang="en-GB" smtClean="0"/>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2602453049"/>
      </p:ext>
    </p:extLst>
  </p:cSld>
  <p:clrMapOvr>
    <a:masterClrMapping/>
  </p:clrMapOvr>
  <p:extLst>
    <p:ext uri="{DCECCB84-F9BA-43D5-87BE-67443E8EF086}">
      <p15:sldGuideLst xmlns:p15="http://schemas.microsoft.com/office/powerpoint/2012/main"/>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FE82C14-C3A4-414B-AE8B-F9234D76D98D}" type="datetimeFigureOut">
              <a:rPr lang="en-GB" smtClean="0"/>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160971812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271621638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ECB8FE-A506-437C-A1A5-67B8F4E8AEDD}"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48978164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123641428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ECB8FE-A506-437C-A1A5-67B8F4E8AEDD}"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45275548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359595590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270042339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28959304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252803158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124077496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217681970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FE82C14-C3A4-414B-AE8B-F9234D76D98D}" type="datetimeFigureOut">
              <a:rPr lang="en-GB" smtClean="0"/>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1557336095"/>
      </p:ext>
    </p:extLst>
  </p:cSld>
  <p:clrMapOvr>
    <a:masterClrMapping/>
  </p:clrMapOvr>
  <p:extLst>
    <p:ext uri="{DCECCB84-F9BA-43D5-87BE-67443E8EF086}">
      <p15:sldGuideLst xmlns:p15="http://schemas.microsoft.com/office/powerpoint/2012/main"/>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FE82C14-C3A4-414B-AE8B-F9234D76D98D}" type="datetimeFigureOut">
              <a:rPr lang="en-GB" smtClean="0"/>
              <a:t>11/01/2019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2784627952"/>
      </p:ext>
    </p:extLst>
  </p:cSld>
  <p:clrMapOvr>
    <a:masterClrMapping/>
  </p:clrMapOvr>
  <p:extLst>
    <p:ext uri="{DCECCB84-F9BA-43D5-87BE-67443E8EF086}">
      <p15:sldGuideLst xmlns:p15="http://schemas.microsoft.com/office/powerpoint/2012/main"/>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FE82C14-C3A4-414B-AE8B-F9234D76D98D}" type="datetimeFigureOut">
              <a:rPr lang="en-GB" smtClean="0"/>
              <a:t>11/01/2019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395728717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FE82C14-C3A4-414B-AE8B-F9234D76D98D}" type="datetimeFigureOut">
              <a:rPr lang="en-GB" smtClean="0"/>
              <a:t>11/01/2019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71378087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FE82C14-C3A4-414B-AE8B-F9234D76D98D}" type="datetimeFigureOut">
              <a:rPr lang="en-GB" smtClean="0"/>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3755386289"/>
      </p:ext>
    </p:extLst>
  </p:cSld>
  <p:clrMapOvr>
    <a:masterClrMapping/>
  </p:clrMapOvr>
  <p:extLst>
    <p:ext uri="{DCECCB84-F9BA-43D5-87BE-67443E8EF086}">
      <p15:sldGuideLst xmlns:p15="http://schemas.microsoft.com/office/powerpoint/2012/main"/>
    </p:ext>
  </p:extLst>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FE82C14-C3A4-414B-AE8B-F9234D76D98D}" type="datetimeFigureOut">
              <a:rPr lang="en-GB" smtClean="0"/>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331948696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FE82C14-C3A4-414B-AE8B-F9234D76D98D}" type="datetimeFigureOut">
              <a:rPr lang="en-GB" smtClean="0"/>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417438805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FE82C14-C3A4-414B-AE8B-F9234D76D98D}" type="datetimeFigureOut">
              <a:rPr lang="en-GB" smtClean="0"/>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145157766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FE82C14-C3A4-414B-AE8B-F9234D76D98D}" type="datetimeFigureOut">
              <a:rPr lang="en-GB" smtClean="0"/>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ECB8FE-A506-437C-A1A5-67B8F4E8AEDD}" type="slidenum">
              <a:rPr lang="en-GB" smtClean="0"/>
              <a:t>‹#›</a:t>
            </a:fld>
            <a:endParaRPr lang="en-GB"/>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70434561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FE82C14-C3A4-414B-AE8B-F9234D76D98D}" type="datetimeFigureOut">
              <a:rPr lang="en-GB" smtClean="0"/>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149761861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2FE82C14-C3A4-414B-AE8B-F9234D76D98D}" type="datetimeFigureOut">
              <a:rPr lang="en-GB" smtClean="0"/>
              <a:t>11/01/2019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27248471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2FE82C14-C3A4-414B-AE8B-F9234D76D98D}" type="datetimeFigureOut">
              <a:rPr lang="en-GB" smtClean="0"/>
              <a:t>11/01/2019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85079997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84489011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9992213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theme" Target="../theme/theme2.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slideLayout" Target="../slideLayouts/slideLayout40.xml"/><Relationship Id="rId18" Type="http://schemas.openxmlformats.org/officeDocument/2006/relationships/theme" Target="../theme/theme3.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17" Type="http://schemas.openxmlformats.org/officeDocument/2006/relationships/slideLayout" Target="../slideLayouts/slideLayout44.xml"/><Relationship Id="rId2" Type="http://schemas.openxmlformats.org/officeDocument/2006/relationships/slideLayout" Target="../slideLayouts/slideLayout29.xml"/><Relationship Id="rId16" Type="http://schemas.openxmlformats.org/officeDocument/2006/relationships/slideLayout" Target="../slideLayouts/slideLayout43.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5" Type="http://schemas.openxmlformats.org/officeDocument/2006/relationships/slideLayout" Target="../slideLayouts/slideLayout4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 Id="rId14" Type="http://schemas.openxmlformats.org/officeDocument/2006/relationships/slideLayout" Target="../slideLayouts/slideLayout4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A73D388-E26A-4C53-8D19-A65BE77CA4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7565C5A-02C0-4634-9000-FA4871CB19A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363B07-4F2B-42A2-BDBF-A2BF5C67A77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FE82C14-C3A4-414B-AE8B-F9234D76D98D}" type="datetimeFigureOut">
              <a:rPr lang="en-GB" smtClean="0"/>
              <a:t>11/01/2019</a:t>
            </a:fld>
            <a:endParaRPr lang="en-GB"/>
          </a:p>
        </p:txBody>
      </p:sp>
      <p:sp>
        <p:nvSpPr>
          <p:cNvPr id="5" name="Footer Placeholder 4">
            <a:extLst>
              <a:ext uri="{FF2B5EF4-FFF2-40B4-BE49-F238E27FC236}">
                <a16:creationId xmlns:a16="http://schemas.microsoft.com/office/drawing/2014/main" id="{851F7520-5E76-48FA-8927-6890A1B31A0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9193010-9F05-445D-9210-8F26BD42C95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2ECB8FE-A506-437C-A1A5-67B8F4E8AEDD}" type="slidenum">
              <a:rPr lang="en-GB" smtClean="0"/>
              <a:t>‹#›</a:t>
            </a:fld>
            <a:endParaRPr lang="en-GB"/>
          </a:p>
        </p:txBody>
      </p:sp>
    </p:spTree>
    <p:extLst>
      <p:ext uri="{BB962C8B-B14F-4D97-AF65-F5344CB8AC3E}">
        <p14:creationId xmlns:p14="http://schemas.microsoft.com/office/powerpoint/2010/main" val="133519059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FE82C14-C3A4-414B-AE8B-F9234D76D98D}" type="datetimeFigureOut">
              <a:rPr lang="en-GB" smtClean="0"/>
              <a:t>11/01/2019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2ECB8FE-A506-437C-A1A5-67B8F4E8AEDD}" type="slidenum">
              <a:rPr lang="en-GB" smtClean="0"/>
              <a:t>‹#›</a:t>
            </a:fld>
            <a:endParaRPr lang="en-GB"/>
          </a:p>
        </p:txBody>
      </p:sp>
    </p:spTree>
    <p:extLst>
      <p:ext uri="{BB962C8B-B14F-4D97-AF65-F5344CB8AC3E}">
        <p14:creationId xmlns:p14="http://schemas.microsoft.com/office/powerpoint/2010/main" val="426071177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2FE82C14-C3A4-414B-AE8B-F9234D76D98D}" type="datetimeFigureOut">
              <a:rPr lang="en-GB" smtClean="0"/>
              <a:t>11/01/2019</a:t>
            </a:fld>
            <a:endParaRPr lang="en-GB"/>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12ECB8FE-A506-437C-A1A5-67B8F4E8AEDD}" type="slidenum">
              <a:rPr lang="en-GB" smtClean="0"/>
              <a:t>‹#›</a:t>
            </a:fld>
            <a:endParaRPr lang="en-GB"/>
          </a:p>
        </p:txBody>
      </p:sp>
    </p:spTree>
    <p:extLst>
      <p:ext uri="{BB962C8B-B14F-4D97-AF65-F5344CB8AC3E}">
        <p14:creationId xmlns:p14="http://schemas.microsoft.com/office/powerpoint/2010/main" val="1213345251"/>
      </p:ext>
    </p:extLst>
  </p:cSld>
  <p:clrMap bg1="dk1" tx1="lt1" bg2="dk2" tx2="lt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 id="2147483714" r:id="rId13"/>
    <p:sldLayoutId id="2147483715" r:id="rId14"/>
    <p:sldLayoutId id="2147483716" r:id="rId15"/>
    <p:sldLayoutId id="2147483717" r:id="rId16"/>
    <p:sldLayoutId id="2147483718" r:id="rId17"/>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AOkwKoRmSFo" TargetMode="External"/><Relationship Id="rId2" Type="http://schemas.openxmlformats.org/officeDocument/2006/relationships/hyperlink" Target="https://www.youtube.com/watch?v=64yAzs5ywlc" TargetMode="Externa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 Id="rId9" Type="http://schemas.openxmlformats.org/officeDocument/2006/relationships/image" Target="../media/image16.png"/></Relationships>
</file>

<file path=ppt/slides/_rels/slide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slideLayout" Target="../slideLayouts/slideLayout1.xml"/><Relationship Id="rId1" Type="http://schemas.openxmlformats.org/officeDocument/2006/relationships/video" Target="https://www.youtube.com/embed/KVfim1daMTc?start=32"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hyperlink" Target="https://www.google.co.uk/url?sa=i&amp;rct=j&amp;q=&amp;esrc=s&amp;source=images&amp;cd=&amp;cad=rja&amp;uact=8&amp;ved=2ahUKEwi969P-p5DfAhVEYxoKHca1B6oQjRx6BAgBEAU&amp;url=https://www.hindustantimes.com/health-and-fitness/anorexia-could-be-triggered-by-stress-dieting-genetic-risk/story-e6ZHDV0A7tinI1ScyxaqoN.html&amp;psig=AOvVaw27cN3tupb37UqqIHh7I3hc&amp;ust=1544361191529996" TargetMode="External"/><Relationship Id="rId1" Type="http://schemas.openxmlformats.org/officeDocument/2006/relationships/slideLayout" Target="../slideLayouts/slideLayout28.xml"/></Relationships>
</file>

<file path=ppt/slides/_rels/slide24.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29.xml"/></Relationships>
</file>

<file path=ppt/slides/_rels/slide25.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image" Target="../media/image27.jpg"/><Relationship Id="rId1" Type="http://schemas.openxmlformats.org/officeDocument/2006/relationships/slideLayout" Target="../slideLayouts/slideLayout29.xml"/></Relationships>
</file>

<file path=ppt/slides/_rels/slide26.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35.xml"/></Relationships>
</file>

<file path=ppt/slides/_rels/slide27.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image" Target="../media/image30.jpg"/><Relationship Id="rId1" Type="http://schemas.openxmlformats.org/officeDocument/2006/relationships/slideLayout" Target="../slideLayouts/slideLayout35.xml"/><Relationship Id="rId4" Type="http://schemas.openxmlformats.org/officeDocument/2006/relationships/image" Target="../media/image32.jpg"/></Relationships>
</file>

<file path=ppt/slides/_rels/slide28.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image" Target="../media/image33.jpg"/><Relationship Id="rId1" Type="http://schemas.openxmlformats.org/officeDocument/2006/relationships/slideLayout" Target="../slideLayouts/slideLayout35.xml"/></Relationships>
</file>

<file path=ppt/slides/_rels/slide29.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33.xml"/></Relationships>
</file>

<file path=ppt/slides/_rels/slide30.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image" Target="../media/image36.jpg"/><Relationship Id="rId1" Type="http://schemas.openxmlformats.org/officeDocument/2006/relationships/slideLayout" Target="../slideLayouts/slideLayout29.xml"/></Relationships>
</file>

<file path=ppt/slides/_rels/slide31.xml.rels><?xml version="1.0" encoding="UTF-8" standalone="yes"?>
<Relationships xmlns="http://schemas.openxmlformats.org/package/2006/relationships"><Relationship Id="rId2" Type="http://schemas.openxmlformats.org/officeDocument/2006/relationships/image" Target="../media/image38.jpg"/><Relationship Id="rId1" Type="http://schemas.openxmlformats.org/officeDocument/2006/relationships/slideLayout" Target="../slideLayouts/slideLayout29.xml"/></Relationships>
</file>

<file path=ppt/slides/_rels/slide32.xml.rels><?xml version="1.0" encoding="UTF-8" standalone="yes"?>
<Relationships xmlns="http://schemas.openxmlformats.org/package/2006/relationships"><Relationship Id="rId2" Type="http://schemas.openxmlformats.org/officeDocument/2006/relationships/image" Target="../media/image39.jpg"/><Relationship Id="rId1" Type="http://schemas.openxmlformats.org/officeDocument/2006/relationships/slideLayout" Target="../slideLayouts/slideLayout29.xml"/></Relationships>
</file>

<file path=ppt/slides/_rels/slide33.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slideLayout" Target="../slideLayouts/slideLayout29.xml"/><Relationship Id="rId1" Type="http://schemas.openxmlformats.org/officeDocument/2006/relationships/video" Target="https://www.youtube.com/embed/tOouAmEEnlc"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42.jpg"/><Relationship Id="rId2" Type="http://schemas.openxmlformats.org/officeDocument/2006/relationships/image" Target="../media/image41.jpg"/><Relationship Id="rId1" Type="http://schemas.openxmlformats.org/officeDocument/2006/relationships/slideLayout" Target="../slideLayouts/slideLayout29.xml"/><Relationship Id="rId4" Type="http://schemas.openxmlformats.org/officeDocument/2006/relationships/image" Target="../media/image43.jpg"/></Relationships>
</file>

<file path=ppt/slides/_rels/slide35.xml.rels><?xml version="1.0" encoding="UTF-8" standalone="yes"?>
<Relationships xmlns="http://schemas.openxmlformats.org/package/2006/relationships"><Relationship Id="rId3" Type="http://schemas.openxmlformats.org/officeDocument/2006/relationships/hyperlink" Target="http://www.edauk.com/" TargetMode="External"/><Relationship Id="rId2" Type="http://schemas.openxmlformats.org/officeDocument/2006/relationships/hyperlink" Target="https://psymed.info/" TargetMode="External"/><Relationship Id="rId1" Type="http://schemas.openxmlformats.org/officeDocument/2006/relationships/slideLayout" Target="../slideLayouts/slideLayout29.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37.xml.rels><?xml version="1.0" encoding="UTF-8" standalone="yes"?>
<Relationships xmlns="http://schemas.openxmlformats.org/package/2006/relationships"><Relationship Id="rId8" Type="http://schemas.openxmlformats.org/officeDocument/2006/relationships/hyperlink" Target="https://www.psycom.net/anorexia-and-depression/" TargetMode="External"/><Relationship Id="rId3" Type="http://schemas.openxmlformats.org/officeDocument/2006/relationships/hyperlink" Target="https://www.ncbi.nlm.nih.gov/pubmed/?term=van%20Furth%20EF%5bAuthor%5d&amp;cauthor=true&amp;cauthor_uid=17430085" TargetMode="External"/><Relationship Id="rId7" Type="http://schemas.openxmlformats.org/officeDocument/2006/relationships/hyperlink" Target="https://www.calculator.net/anorexic-bmi-calculator.html" TargetMode="External"/><Relationship Id="rId2" Type="http://schemas.openxmlformats.org/officeDocument/2006/relationships/hyperlink" Target="https://www.ncbi.nlm.nih.gov/pubmed/?term=Slof-Op't%20Landt%20MC%5bAuthor%5d&amp;cauthor=true&amp;cauthor_uid=17430085" TargetMode="External"/><Relationship Id="rId1" Type="http://schemas.openxmlformats.org/officeDocument/2006/relationships/slideLayout" Target="../slideLayouts/slideLayout29.xml"/><Relationship Id="rId6" Type="http://schemas.openxmlformats.org/officeDocument/2006/relationships/hyperlink" Target="https://doi.org/10.1146/annurev.nutr.27.061406.093713" TargetMode="External"/><Relationship Id="rId5" Type="http://schemas.openxmlformats.org/officeDocument/2006/relationships/hyperlink" Target="https://www.ncbi.nlm.nih.gov/pubmed/17430085" TargetMode="External"/><Relationship Id="rId10" Type="http://schemas.openxmlformats.org/officeDocument/2006/relationships/hyperlink" Target="https://dx.doi.org/10.3389/fpsyg.2018.00429" TargetMode="External"/><Relationship Id="rId4" Type="http://schemas.openxmlformats.org/officeDocument/2006/relationships/hyperlink" Target="https://www.ncbi.nlm.nih.gov/pubmed/?term=Sullivan%20PF%5bAuthor%5d&amp;cauthor=true&amp;cauthor_uid=17430085" TargetMode="External"/><Relationship Id="rId9" Type="http://schemas.openxmlformats.org/officeDocument/2006/relationships/hyperlink" Target="https://www.ncbi.nlm.nih.gov/pmc/articles/PMC5885084/"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s://dx.doi.org/10.2147/NDT.S103015" TargetMode="External"/><Relationship Id="rId7" Type="http://schemas.openxmlformats.org/officeDocument/2006/relationships/hyperlink" Target="https://www.nationaleatingdisorders.org/health-consequences" TargetMode="External"/><Relationship Id="rId2" Type="http://schemas.openxmlformats.org/officeDocument/2006/relationships/hyperlink" Target="https://www.ncbi.nlm.nih.gov/pmc/articles/PMC4833374/" TargetMode="External"/><Relationship Id="rId1" Type="http://schemas.openxmlformats.org/officeDocument/2006/relationships/slideLayout" Target="../slideLayouts/slideLayout34.xml"/><Relationship Id="rId6" Type="http://schemas.openxmlformats.org/officeDocument/2006/relationships/hyperlink" Target="https://www.mirror-mirror.org/anorexia-and-effect.htm" TargetMode="External"/><Relationship Id="rId5" Type="http://schemas.openxmlformats.org/officeDocument/2006/relationships/hyperlink" Target="https://www.theguardian.com/uk/2000/may/31/audreygillan" TargetMode="External"/><Relationship Id="rId4" Type="http://schemas.openxmlformats.org/officeDocument/2006/relationships/hyperlink" Target="https://www.urmc.rochester.edu/childrens-hospital/adolescent/eating-disorders/teens/anorexia-nervosa.aspx"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s://www.ncbi.nlm.nih.gov/pmc/articles/PMC3074200/" TargetMode="External"/><Relationship Id="rId2" Type="http://schemas.openxmlformats.org/officeDocument/2006/relationships/hyperlink" Target="https://www.ncbi.nlm.nih.gov/pmc/articles/PMC2828778/" TargetMode="External"/><Relationship Id="rId1" Type="http://schemas.openxmlformats.org/officeDocument/2006/relationships/slideLayout" Target="../slideLayouts/slideLayout34.xml"/><Relationship Id="rId6" Type="http://schemas.openxmlformats.org/officeDocument/2006/relationships/hyperlink" Target="http://eatingdisordersreview.com/dealing-with-denial-in-anorexia-nervosa/" TargetMode="External"/><Relationship Id="rId5" Type="http://schemas.openxmlformats.org/officeDocument/2006/relationships/hyperlink" Target="https://www.medicalnewstoday.com/articles/313466.php" TargetMode="External"/><Relationship Id="rId4" Type="http://schemas.openxmlformats.org/officeDocument/2006/relationships/hyperlink" Target="https://www.bmj.com/content/359/bmj.j5245" TargetMode="External"/></Relationships>
</file>

<file path=ppt/slides/_rels/slide40.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D48ED-78D2-44EA-9276-4D86CC711752}"/>
              </a:ext>
            </a:extLst>
          </p:cNvPr>
          <p:cNvSpPr>
            <a:spLocks noGrp="1"/>
          </p:cNvSpPr>
          <p:nvPr>
            <p:ph type="title"/>
          </p:nvPr>
        </p:nvSpPr>
        <p:spPr/>
        <p:txBody>
          <a:bodyPr/>
          <a:lstStyle/>
          <a:p>
            <a:r>
              <a:rPr lang="en-GB" dirty="0"/>
              <a:t>What are the influences of eating disorders?</a:t>
            </a:r>
            <a:endParaRPr lang="en-US" dirty="0"/>
          </a:p>
        </p:txBody>
      </p:sp>
      <p:sp>
        <p:nvSpPr>
          <p:cNvPr id="3" name="Content Placeholder 2">
            <a:extLst>
              <a:ext uri="{FF2B5EF4-FFF2-40B4-BE49-F238E27FC236}">
                <a16:creationId xmlns:a16="http://schemas.microsoft.com/office/drawing/2014/main" id="{5C6CFE93-4C47-455C-9A01-51A77424910C}"/>
              </a:ext>
            </a:extLst>
          </p:cNvPr>
          <p:cNvSpPr>
            <a:spLocks noGrp="1"/>
          </p:cNvSpPr>
          <p:nvPr>
            <p:ph idx="1"/>
          </p:nvPr>
        </p:nvSpPr>
        <p:spPr/>
        <p:txBody>
          <a:bodyPr>
            <a:normAutofit/>
          </a:bodyPr>
          <a:lstStyle/>
          <a:p>
            <a:r>
              <a:rPr lang="en-GB" sz="1700" dirty="0">
                <a:latin typeface="Times New Roman" panose="02020603050405020304" pitchFamily="18" charset="0"/>
                <a:cs typeface="Times New Roman" panose="02020603050405020304" pitchFamily="18" charset="0"/>
              </a:rPr>
              <a:t>Genetic susceptibility refers to an individual’s capacity to inherit an eating disorder from their biological parent. There is evidence that does suggest eating disorders have a genetic basis, however, the biological causes of eating disorders are still not fully understood.</a:t>
            </a:r>
          </a:p>
          <a:p>
            <a:endParaRPr lang="en-GB" sz="1700" dirty="0">
              <a:latin typeface="Times New Roman" panose="02020603050405020304" pitchFamily="18" charset="0"/>
              <a:cs typeface="Times New Roman" panose="02020603050405020304" pitchFamily="18" charset="0"/>
            </a:endParaRPr>
          </a:p>
          <a:p>
            <a:r>
              <a:rPr lang="en-GB" sz="1700" dirty="0">
                <a:latin typeface="Times New Roman" panose="02020603050405020304" pitchFamily="18" charset="0"/>
                <a:cs typeface="Times New Roman" panose="02020603050405020304" pitchFamily="18" charset="0"/>
              </a:rPr>
              <a:t>Psychological factors include various behaviours and personality characteristics that can place a person at a greater risk of adopting disordered eating habits. These can include:</a:t>
            </a:r>
          </a:p>
          <a:p>
            <a:r>
              <a:rPr lang="en-GB" sz="1700" dirty="0">
                <a:latin typeface="Times New Roman" panose="02020603050405020304" pitchFamily="18" charset="0"/>
                <a:cs typeface="Times New Roman" panose="02020603050405020304" pitchFamily="18" charset="0"/>
              </a:rPr>
              <a:t>Low self esteem</a:t>
            </a:r>
          </a:p>
          <a:p>
            <a:r>
              <a:rPr lang="en-GB" sz="1700" dirty="0">
                <a:latin typeface="Times New Roman" panose="02020603050405020304" pitchFamily="18" charset="0"/>
                <a:cs typeface="Times New Roman" panose="02020603050405020304" pitchFamily="18" charset="0"/>
              </a:rPr>
              <a:t>Stress</a:t>
            </a:r>
          </a:p>
          <a:p>
            <a:r>
              <a:rPr lang="en-GB" sz="1700" dirty="0">
                <a:latin typeface="Times New Roman" panose="02020603050405020304" pitchFamily="18" charset="0"/>
                <a:cs typeface="Times New Roman" panose="02020603050405020304" pitchFamily="18" charset="0"/>
              </a:rPr>
              <a:t>Depression</a:t>
            </a:r>
          </a:p>
          <a:p>
            <a:r>
              <a:rPr lang="en-GB" sz="1700" dirty="0">
                <a:latin typeface="Times New Roman" panose="02020603050405020304" pitchFamily="18" charset="0"/>
                <a:cs typeface="Times New Roman" panose="02020603050405020304" pitchFamily="18" charset="0"/>
              </a:rPr>
              <a:t>Anxiety </a:t>
            </a:r>
          </a:p>
          <a:p>
            <a:pPr marL="0" indent="0">
              <a:buNone/>
            </a:pPr>
            <a:r>
              <a:rPr lang="en-GB" sz="1700" dirty="0">
                <a:latin typeface="Times New Roman" panose="02020603050405020304" pitchFamily="18" charset="0"/>
                <a:cs typeface="Times New Roman" panose="02020603050405020304" pitchFamily="18" charset="0"/>
              </a:rPr>
              <a:t>National Eating Disorder Collaboration (2018)</a:t>
            </a:r>
          </a:p>
          <a:p>
            <a:endParaRPr lang="en-GB" sz="170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9699935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C8DCD-CE9D-4E49-A5CA-55DF4CAC30EC}"/>
              </a:ext>
            </a:extLst>
          </p:cNvPr>
          <p:cNvSpPr>
            <a:spLocks noGrp="1"/>
          </p:cNvSpPr>
          <p:nvPr>
            <p:ph type="title"/>
          </p:nvPr>
        </p:nvSpPr>
        <p:spPr/>
        <p:txBody>
          <a:bodyPr>
            <a:normAutofit/>
          </a:bodyPr>
          <a:lstStyle/>
          <a:p>
            <a:r>
              <a:rPr lang="en-US" dirty="0"/>
              <a:t>Socio-cultural influences</a:t>
            </a:r>
            <a:br>
              <a:rPr lang="en-US" dirty="0"/>
            </a:br>
            <a:endParaRPr lang="en-US" dirty="0"/>
          </a:p>
        </p:txBody>
      </p:sp>
      <p:sp>
        <p:nvSpPr>
          <p:cNvPr id="3" name="Content Placeholder 2">
            <a:extLst>
              <a:ext uri="{FF2B5EF4-FFF2-40B4-BE49-F238E27FC236}">
                <a16:creationId xmlns:a16="http://schemas.microsoft.com/office/drawing/2014/main" id="{484A62AA-6225-40D5-825C-ECD42F4CE4E1}"/>
              </a:ext>
            </a:extLst>
          </p:cNvPr>
          <p:cNvSpPr>
            <a:spLocks noGrp="1"/>
          </p:cNvSpPr>
          <p:nvPr>
            <p:ph idx="1"/>
          </p:nvPr>
        </p:nvSpPr>
        <p:spPr/>
        <p:txBody>
          <a:bodyPr/>
          <a:lstStyle/>
          <a:p>
            <a:r>
              <a:rPr lang="en-US" dirty="0">
                <a:latin typeface="Times New Roman" panose="02020603050405020304" pitchFamily="18" charset="0"/>
                <a:cs typeface="Times New Roman" panose="02020603050405020304" pitchFamily="18" charset="0"/>
              </a:rPr>
              <a:t>Socio-cultural influences refer to external, environmental occurrences that may have an impact on how someone perceives their body image. These messages are often delivered via platforms like television, film, social media, magazines and advertising. </a:t>
            </a:r>
          </a:p>
          <a:p>
            <a:endParaRPr lang="en-US" dirty="0">
              <a:latin typeface="Times New Roman" panose="02020603050405020304" pitchFamily="18" charset="0"/>
              <a:cs typeface="Times New Roman" panose="02020603050405020304" pitchFamily="18" charset="0"/>
            </a:endParaRPr>
          </a:p>
          <a:p>
            <a:pPr marL="0" indent="0">
              <a:buNone/>
            </a:pPr>
            <a:r>
              <a:rPr lang="en-US" dirty="0">
                <a:latin typeface="Times New Roman" panose="02020603050405020304" pitchFamily="18" charset="0"/>
                <a:cs typeface="Times New Roman" panose="02020603050405020304" pitchFamily="18" charset="0"/>
              </a:rPr>
              <a:t>National Eating Disorder Collaboration (2018)</a:t>
            </a:r>
          </a:p>
          <a:p>
            <a:endParaRPr lang="en-US" dirty="0"/>
          </a:p>
        </p:txBody>
      </p:sp>
    </p:spTree>
    <p:extLst>
      <p:ext uri="{BB962C8B-B14F-4D97-AF65-F5344CB8AC3E}">
        <p14:creationId xmlns:p14="http://schemas.microsoft.com/office/powerpoint/2010/main" val="23171100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853C5-555B-4E83-96E6-3DEB13055B30}"/>
              </a:ext>
            </a:extLst>
          </p:cNvPr>
          <p:cNvSpPr>
            <a:spLocks noGrp="1"/>
          </p:cNvSpPr>
          <p:nvPr>
            <p:ph type="ctrTitle"/>
          </p:nvPr>
        </p:nvSpPr>
        <p:spPr>
          <a:xfrm>
            <a:off x="887635" y="1782698"/>
            <a:ext cx="7766936" cy="1646302"/>
          </a:xfrm>
        </p:spPr>
        <p:txBody>
          <a:bodyPr/>
          <a:lstStyle/>
          <a:p>
            <a:r>
              <a:rPr lang="en-GB" dirty="0"/>
              <a:t>Compulsive Eating</a:t>
            </a:r>
            <a:endParaRPr lang="en-US" dirty="0"/>
          </a:p>
        </p:txBody>
      </p:sp>
      <p:sp>
        <p:nvSpPr>
          <p:cNvPr id="3" name="Subtitle 2">
            <a:extLst>
              <a:ext uri="{FF2B5EF4-FFF2-40B4-BE49-F238E27FC236}">
                <a16:creationId xmlns:a16="http://schemas.microsoft.com/office/drawing/2014/main" id="{311C489B-F7B1-4CB9-B72E-06D88202BEB9}"/>
              </a:ext>
            </a:extLst>
          </p:cNvPr>
          <p:cNvSpPr>
            <a:spLocks noGrp="1"/>
          </p:cNvSpPr>
          <p:nvPr>
            <p:ph type="subTitle" idx="1"/>
          </p:nvPr>
        </p:nvSpPr>
        <p:spPr/>
        <p:txBody>
          <a:bodyPr/>
          <a:lstStyle/>
          <a:p>
            <a:pPr algn="ctr"/>
            <a:r>
              <a:rPr lang="en-GB" dirty="0"/>
              <a:t>1601724 –Corey Prescott</a:t>
            </a:r>
            <a:endParaRPr lang="en-US" dirty="0"/>
          </a:p>
        </p:txBody>
      </p:sp>
    </p:spTree>
    <p:extLst>
      <p:ext uri="{BB962C8B-B14F-4D97-AF65-F5344CB8AC3E}">
        <p14:creationId xmlns:p14="http://schemas.microsoft.com/office/powerpoint/2010/main" val="41347526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9A66CB-2892-486C-8C72-6A56020D593D}"/>
              </a:ext>
            </a:extLst>
          </p:cNvPr>
          <p:cNvSpPr>
            <a:spLocks noGrp="1"/>
          </p:cNvSpPr>
          <p:nvPr>
            <p:ph type="title"/>
          </p:nvPr>
        </p:nvSpPr>
        <p:spPr/>
        <p:txBody>
          <a:bodyPr/>
          <a:lstStyle/>
          <a:p>
            <a:r>
              <a:rPr lang="en-GB" dirty="0"/>
              <a:t>What is compulsive eating?</a:t>
            </a:r>
            <a:endParaRPr lang="en-US" dirty="0"/>
          </a:p>
        </p:txBody>
      </p:sp>
      <p:sp>
        <p:nvSpPr>
          <p:cNvPr id="3" name="Content Placeholder 2">
            <a:extLst>
              <a:ext uri="{FF2B5EF4-FFF2-40B4-BE49-F238E27FC236}">
                <a16:creationId xmlns:a16="http://schemas.microsoft.com/office/drawing/2014/main" id="{EE95F7CF-0E32-49AE-8FCF-0539F1B0B440}"/>
              </a:ext>
            </a:extLst>
          </p:cNvPr>
          <p:cNvSpPr>
            <a:spLocks noGrp="1"/>
          </p:cNvSpPr>
          <p:nvPr>
            <p:ph idx="1"/>
          </p:nvPr>
        </p:nvSpPr>
        <p:spPr>
          <a:xfrm>
            <a:off x="617249" y="1930400"/>
            <a:ext cx="8596668" cy="3880773"/>
          </a:xfrm>
        </p:spPr>
        <p:txBody>
          <a:bodyPr>
            <a:normAutofit/>
          </a:bodyPr>
          <a:lstStyle/>
          <a:p>
            <a:r>
              <a:rPr lang="en-GB" dirty="0">
                <a:latin typeface="Times New Roman" panose="02020603050405020304" pitchFamily="18" charset="0"/>
                <a:cs typeface="Times New Roman" panose="02020603050405020304" pitchFamily="18" charset="0"/>
              </a:rPr>
              <a:t>Binge-eating disorder, or compulsive overeating, involves people engaging in short feasts wherein they consume a large amount of calories. Unlike people with bulimia, they do not purge after these episodes, and thus tend to gain weight. They often struggle with feelings of shame and depression.</a:t>
            </a:r>
          </a:p>
          <a:p>
            <a:pPr marL="0" indent="0">
              <a:buNone/>
            </a:pPr>
            <a:r>
              <a:rPr lang="en-GB" dirty="0">
                <a:latin typeface="Times New Roman" panose="02020603050405020304" pitchFamily="18" charset="0"/>
                <a:cs typeface="Times New Roman" panose="02020603050405020304" pitchFamily="18" charset="0"/>
              </a:rPr>
              <a:t>Fairburn (1993)</a:t>
            </a:r>
          </a:p>
          <a:p>
            <a:r>
              <a:rPr lang="en-GB" dirty="0">
                <a:latin typeface="Times New Roman" panose="02020603050405020304" pitchFamily="18" charset="0"/>
                <a:cs typeface="Times New Roman" panose="02020603050405020304" pitchFamily="18" charset="0"/>
              </a:rPr>
              <a:t>Additionally individuals who consume large meals of ‘healthy foods’, most of which contains little calories and potential lack of vitamin content. Symptoms of this can also be correlated with anorexia, bulimia, or orthorexia. Although the main characterisation of this condition is the large amount consumed within a short space of time.</a:t>
            </a:r>
          </a:p>
          <a:p>
            <a:pPr marL="0" indent="0">
              <a:buNone/>
            </a:pPr>
            <a:r>
              <a:rPr lang="en-US" dirty="0"/>
              <a:t>NHS (2018)</a:t>
            </a:r>
          </a:p>
          <a:p>
            <a:pPr marL="0" indent="0">
              <a:buNone/>
            </a:pPr>
            <a:endParaRPr lang="en-US" dirty="0"/>
          </a:p>
        </p:txBody>
      </p:sp>
    </p:spTree>
    <p:extLst>
      <p:ext uri="{BB962C8B-B14F-4D97-AF65-F5344CB8AC3E}">
        <p14:creationId xmlns:p14="http://schemas.microsoft.com/office/powerpoint/2010/main" val="5619384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2D773-8466-4B00-B5C8-55F7BE02CDA5}"/>
              </a:ext>
            </a:extLst>
          </p:cNvPr>
          <p:cNvSpPr>
            <a:spLocks noGrp="1"/>
          </p:cNvSpPr>
          <p:nvPr>
            <p:ph type="title"/>
          </p:nvPr>
        </p:nvSpPr>
        <p:spPr/>
        <p:txBody>
          <a:bodyPr/>
          <a:lstStyle/>
          <a:p>
            <a:r>
              <a:rPr lang="en-GB" dirty="0"/>
              <a:t>Symptoms of compulsive eating</a:t>
            </a:r>
            <a:endParaRPr lang="en-US" dirty="0"/>
          </a:p>
        </p:txBody>
      </p:sp>
      <p:sp>
        <p:nvSpPr>
          <p:cNvPr id="3" name="Content Placeholder 2">
            <a:extLst>
              <a:ext uri="{FF2B5EF4-FFF2-40B4-BE49-F238E27FC236}">
                <a16:creationId xmlns:a16="http://schemas.microsoft.com/office/drawing/2014/main" id="{B1CA7245-E45E-4D3B-A966-D4247EF4FBEE}"/>
              </a:ext>
            </a:extLst>
          </p:cNvPr>
          <p:cNvSpPr>
            <a:spLocks noGrp="1"/>
          </p:cNvSpPr>
          <p:nvPr>
            <p:ph idx="1"/>
          </p:nvPr>
        </p:nvSpPr>
        <p:spPr/>
        <p:txBody>
          <a:bodyPr>
            <a:normAutofit/>
          </a:bodyPr>
          <a:lstStyle/>
          <a:p>
            <a:r>
              <a:rPr lang="en-GB" dirty="0">
                <a:latin typeface="Times New Roman" panose="02020603050405020304" pitchFamily="18" charset="0"/>
                <a:cs typeface="Times New Roman" panose="02020603050405020304" pitchFamily="18" charset="0"/>
              </a:rPr>
              <a:t>The main symptom of binge eating disorder is eating very large amounts of food in a short time, often in an out-of-control way. But symptoms may also include:</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eating very fast during a binge</a:t>
            </a:r>
          </a:p>
          <a:p>
            <a:r>
              <a:rPr lang="en-GB" dirty="0">
                <a:latin typeface="Times New Roman" panose="02020603050405020304" pitchFamily="18" charset="0"/>
                <a:cs typeface="Times New Roman" panose="02020603050405020304" pitchFamily="18" charset="0"/>
              </a:rPr>
              <a:t>eating until you feel uncomfortably full</a:t>
            </a:r>
          </a:p>
          <a:p>
            <a:r>
              <a:rPr lang="en-GB" dirty="0">
                <a:latin typeface="Times New Roman" panose="02020603050405020304" pitchFamily="18" charset="0"/>
                <a:cs typeface="Times New Roman" panose="02020603050405020304" pitchFamily="18" charset="0"/>
              </a:rPr>
              <a:t>eating when you're not hungry</a:t>
            </a:r>
          </a:p>
          <a:p>
            <a:r>
              <a:rPr lang="en-GB" dirty="0">
                <a:latin typeface="Times New Roman" panose="02020603050405020304" pitchFamily="18" charset="0"/>
                <a:cs typeface="Times New Roman" panose="02020603050405020304" pitchFamily="18" charset="0"/>
              </a:rPr>
              <a:t>eating alone or secretly</a:t>
            </a:r>
          </a:p>
          <a:p>
            <a:r>
              <a:rPr lang="en-GB" dirty="0">
                <a:latin typeface="Times New Roman" panose="02020603050405020304" pitchFamily="18" charset="0"/>
                <a:cs typeface="Times New Roman" panose="02020603050405020304" pitchFamily="18" charset="0"/>
              </a:rPr>
              <a:t>feeling depressed, guilty, ashamed or disgusted after binge eating</a:t>
            </a:r>
          </a:p>
          <a:p>
            <a:pPr marL="0" indent="0">
              <a:buNone/>
            </a:pPr>
            <a:r>
              <a:rPr lang="en-GB" sz="2000" dirty="0" err="1">
                <a:latin typeface="Times New Roman" panose="02020603050405020304" pitchFamily="18" charset="0"/>
                <a:cs typeface="Times New Roman" panose="02020603050405020304" pitchFamily="18" charset="0"/>
              </a:rPr>
              <a:t>PsychologyToday</a:t>
            </a:r>
            <a:r>
              <a:rPr lang="en-GB" sz="2000" dirty="0">
                <a:latin typeface="Times New Roman" panose="02020603050405020304" pitchFamily="18" charset="0"/>
                <a:cs typeface="Times New Roman" panose="02020603050405020304" pitchFamily="18" charset="0"/>
              </a:rPr>
              <a:t> (2016)</a:t>
            </a: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01242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3EB0F-1C4A-425B-A6A2-F1E9577E023C}"/>
              </a:ext>
            </a:extLst>
          </p:cNvPr>
          <p:cNvSpPr>
            <a:spLocks noGrp="1"/>
          </p:cNvSpPr>
          <p:nvPr>
            <p:ph type="title"/>
          </p:nvPr>
        </p:nvSpPr>
        <p:spPr/>
        <p:txBody>
          <a:bodyPr/>
          <a:lstStyle/>
          <a:p>
            <a:r>
              <a:rPr lang="en-US" dirty="0"/>
              <a:t>Types of binge eating disorders</a:t>
            </a:r>
            <a:br>
              <a:rPr lang="en-US" dirty="0"/>
            </a:br>
            <a:endParaRPr lang="en-US" dirty="0"/>
          </a:p>
        </p:txBody>
      </p:sp>
      <p:sp>
        <p:nvSpPr>
          <p:cNvPr id="3" name="Content Placeholder 2">
            <a:extLst>
              <a:ext uri="{FF2B5EF4-FFF2-40B4-BE49-F238E27FC236}">
                <a16:creationId xmlns:a16="http://schemas.microsoft.com/office/drawing/2014/main" id="{0E14C728-6AEB-4E6B-96DF-6DE6D065DB34}"/>
              </a:ext>
            </a:extLst>
          </p:cNvPr>
          <p:cNvSpPr>
            <a:spLocks noGrp="1"/>
          </p:cNvSpPr>
          <p:nvPr>
            <p:ph idx="1"/>
          </p:nvPr>
        </p:nvSpPr>
        <p:spPr>
          <a:xfrm>
            <a:off x="737418" y="2035277"/>
            <a:ext cx="8536583" cy="4006086"/>
          </a:xfrm>
        </p:spPr>
        <p:txBody>
          <a:bodyPr/>
          <a:lstStyle/>
          <a:p>
            <a:r>
              <a:rPr lang="en-GB" dirty="0"/>
              <a:t>Extreme consistent binge eating</a:t>
            </a:r>
          </a:p>
          <a:p>
            <a:pPr marL="0" indent="0">
              <a:buNone/>
            </a:pPr>
            <a:r>
              <a:rPr lang="en-US" dirty="0">
                <a:hlinkClick r:id="rId2"/>
              </a:rPr>
              <a:t>https://www.youtube.com/watch?v=64yAzs5ywlc</a:t>
            </a:r>
            <a:endParaRPr lang="en-US" dirty="0"/>
          </a:p>
          <a:p>
            <a:pPr marL="0" indent="0">
              <a:buNone/>
            </a:pPr>
            <a:endParaRPr lang="en-GB" dirty="0"/>
          </a:p>
          <a:p>
            <a:pPr marL="0" indent="0">
              <a:buNone/>
            </a:pPr>
            <a:endParaRPr lang="en-GB" dirty="0"/>
          </a:p>
          <a:p>
            <a:pPr marL="0" indent="0">
              <a:buNone/>
            </a:pPr>
            <a:endParaRPr lang="en-GB" dirty="0"/>
          </a:p>
          <a:p>
            <a:r>
              <a:rPr lang="en-GB" dirty="0"/>
              <a:t>Binging on a particular type of food</a:t>
            </a:r>
          </a:p>
          <a:p>
            <a:pPr marL="0" indent="0">
              <a:buNone/>
            </a:pPr>
            <a:r>
              <a:rPr lang="en-US" dirty="0">
                <a:hlinkClick r:id="rId3"/>
              </a:rPr>
              <a:t>https://www.youtube.com/watch?v=AOkwKoRmSFo</a:t>
            </a:r>
            <a:endParaRPr lang="en-US" dirty="0"/>
          </a:p>
          <a:p>
            <a:pPr marL="0" indent="0">
              <a:buNone/>
            </a:pPr>
            <a:endParaRPr lang="en-US" dirty="0"/>
          </a:p>
          <a:p>
            <a:pPr marL="0" indent="0">
              <a:buNone/>
            </a:pPr>
            <a:endParaRPr lang="en-GB" dirty="0"/>
          </a:p>
          <a:p>
            <a:pPr marL="0" indent="0">
              <a:buNone/>
            </a:pPr>
            <a:endParaRPr lang="en-GB" dirty="0"/>
          </a:p>
          <a:p>
            <a:pPr marL="0" indent="0">
              <a:buNone/>
            </a:pPr>
            <a:endParaRPr lang="en-GB" dirty="0"/>
          </a:p>
          <a:p>
            <a:pPr marL="0" indent="0">
              <a:buNone/>
            </a:pPr>
            <a:endParaRPr lang="en-US" dirty="0"/>
          </a:p>
        </p:txBody>
      </p:sp>
    </p:spTree>
    <p:extLst>
      <p:ext uri="{BB962C8B-B14F-4D97-AF65-F5344CB8AC3E}">
        <p14:creationId xmlns:p14="http://schemas.microsoft.com/office/powerpoint/2010/main" val="10734018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A3B21-D8AF-407C-BC3B-192A97611AF5}"/>
              </a:ext>
            </a:extLst>
          </p:cNvPr>
          <p:cNvSpPr>
            <a:spLocks noGrp="1"/>
          </p:cNvSpPr>
          <p:nvPr>
            <p:ph type="title"/>
          </p:nvPr>
        </p:nvSpPr>
        <p:spPr/>
        <p:txBody>
          <a:bodyPr/>
          <a:lstStyle/>
          <a:p>
            <a:r>
              <a:rPr lang="en-GB" dirty="0"/>
              <a:t>Influences of compulsive eating</a:t>
            </a:r>
            <a:endParaRPr lang="en-US" dirty="0"/>
          </a:p>
        </p:txBody>
      </p:sp>
      <p:sp>
        <p:nvSpPr>
          <p:cNvPr id="3" name="Content Placeholder 2">
            <a:extLst>
              <a:ext uri="{FF2B5EF4-FFF2-40B4-BE49-F238E27FC236}">
                <a16:creationId xmlns:a16="http://schemas.microsoft.com/office/drawing/2014/main" id="{51F33C16-8D62-4C7C-8300-EE72CF014595}"/>
              </a:ext>
            </a:extLst>
          </p:cNvPr>
          <p:cNvSpPr>
            <a:spLocks noGrp="1"/>
          </p:cNvSpPr>
          <p:nvPr>
            <p:ph idx="1"/>
          </p:nvPr>
        </p:nvSpPr>
        <p:spPr/>
        <p:txBody>
          <a:bodyPr>
            <a:normAutofit/>
          </a:bodyPr>
          <a:lstStyle/>
          <a:p>
            <a:r>
              <a:rPr lang="en-GB" dirty="0">
                <a:latin typeface="Times New Roman" panose="02020603050405020304" pitchFamily="18" charset="0"/>
                <a:cs typeface="Times New Roman" panose="02020603050405020304" pitchFamily="18" charset="0"/>
              </a:rPr>
              <a:t>Genetics. People are more likely to develop an eating disorder if someone in their family has one or has had one in the past. A twin study showed that both obesity and binge eating are hereditary conditions. Researchers say that obesity is substantially hereditary and binge eating is moderately hereditary.</a:t>
            </a:r>
          </a:p>
          <a:p>
            <a:r>
              <a:rPr lang="en-GB" dirty="0">
                <a:latin typeface="Times New Roman" panose="02020603050405020304" pitchFamily="18" charset="0"/>
                <a:cs typeface="Times New Roman" panose="02020603050405020304" pitchFamily="18" charset="0"/>
              </a:rPr>
              <a:t>Mental health disorders. binge eating disorder is linked with depression and personality disorders. Many people with BED feel negatively about themselves and their bodies. They may even be dissatisfied with their skills and accomplishments. </a:t>
            </a:r>
          </a:p>
          <a:p>
            <a:r>
              <a:rPr lang="en-GB" dirty="0">
                <a:latin typeface="Times New Roman" panose="02020603050405020304" pitchFamily="18" charset="0"/>
                <a:cs typeface="Times New Roman" panose="02020603050405020304" pitchFamily="18" charset="0"/>
              </a:rPr>
              <a:t>Emotional problems. People with binge eating disorder have difficulty coping with emotions. Sufferers say that feeling stress, anger, boredom, and worry can lead to a binge. The feelings of worthlessness, depression, and shame that follow a binging episode can trigger someone to binge again. The cycle can go on and on.</a:t>
            </a:r>
          </a:p>
          <a:p>
            <a:r>
              <a:rPr lang="en-GB" dirty="0">
                <a:latin typeface="Times New Roman" panose="02020603050405020304" pitchFamily="18" charset="0"/>
                <a:cs typeface="Times New Roman" panose="02020603050405020304" pitchFamily="18" charset="0"/>
              </a:rPr>
              <a:t>Psych Guides (2018)</a:t>
            </a:r>
          </a:p>
        </p:txBody>
      </p:sp>
    </p:spTree>
    <p:extLst>
      <p:ext uri="{BB962C8B-B14F-4D97-AF65-F5344CB8AC3E}">
        <p14:creationId xmlns:p14="http://schemas.microsoft.com/office/powerpoint/2010/main" val="1688238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93CC2-9473-4E59-8A0F-DA01EB3C4D09}"/>
              </a:ext>
            </a:extLst>
          </p:cNvPr>
          <p:cNvSpPr>
            <a:spLocks noGrp="1"/>
          </p:cNvSpPr>
          <p:nvPr>
            <p:ph type="title"/>
          </p:nvPr>
        </p:nvSpPr>
        <p:spPr/>
        <p:txBody>
          <a:bodyPr/>
          <a:lstStyle/>
          <a:p>
            <a:r>
              <a:rPr lang="en-GB" dirty="0"/>
              <a:t>Influences of compulsive eating </a:t>
            </a:r>
            <a:endParaRPr lang="en-US" dirty="0"/>
          </a:p>
        </p:txBody>
      </p:sp>
      <p:sp>
        <p:nvSpPr>
          <p:cNvPr id="3" name="Content Placeholder 2">
            <a:extLst>
              <a:ext uri="{FF2B5EF4-FFF2-40B4-BE49-F238E27FC236}">
                <a16:creationId xmlns:a16="http://schemas.microsoft.com/office/drawing/2014/main" id="{8083D65B-D6EA-4ED9-BC9F-E2771B0EA066}"/>
              </a:ext>
            </a:extLst>
          </p:cNvPr>
          <p:cNvSpPr>
            <a:spLocks noGrp="1"/>
          </p:cNvSpPr>
          <p:nvPr>
            <p:ph idx="1"/>
          </p:nvPr>
        </p:nvSpPr>
        <p:spPr/>
        <p:txBody>
          <a:bodyPr>
            <a:normAutofit lnSpcReduction="10000"/>
          </a:bodyPr>
          <a:lstStyle/>
          <a:p>
            <a:r>
              <a:rPr lang="en-GB" dirty="0">
                <a:latin typeface="Times New Roman" panose="02020603050405020304" pitchFamily="18" charset="0"/>
                <a:cs typeface="Times New Roman" panose="02020603050405020304" pitchFamily="18" charset="0"/>
              </a:rPr>
              <a:t>History of dieting. Many people diet regularly and have been doing so since childhood. Periods of calorie restriction or the restriction of certain foods often induce binging episodes.</a:t>
            </a:r>
          </a:p>
          <a:p>
            <a:r>
              <a:rPr lang="en-GB" dirty="0">
                <a:latin typeface="Times New Roman" panose="02020603050405020304" pitchFamily="18" charset="0"/>
                <a:cs typeface="Times New Roman" panose="02020603050405020304" pitchFamily="18" charset="0"/>
              </a:rPr>
              <a:t>History of food issues. Painful childhood experiences with food and dieting may also cause this. Many people with BED remember being mocked or criticized about their weight when they were children.</a:t>
            </a:r>
          </a:p>
          <a:p>
            <a:r>
              <a:rPr lang="en-GB" dirty="0">
                <a:latin typeface="Times New Roman" panose="02020603050405020304" pitchFamily="18" charset="0"/>
                <a:cs typeface="Times New Roman" panose="02020603050405020304" pitchFamily="18" charset="0"/>
              </a:rPr>
              <a:t>Trauma. A study by Harrington et al (2010) found that many women experienced traumatic abuse or difficult life events in the year prior to onset of BED. Events included emotional abuse, such as comments about their weight, and physical abuse, such as fear for their own safety. Women with BED were also more likely to have experienced stress at work, at home, and in their personal relationships than control groups.</a:t>
            </a:r>
          </a:p>
          <a:p>
            <a:pPr marL="0" indent="0">
              <a:buNone/>
            </a:pPr>
            <a:r>
              <a:rPr lang="en-GB" dirty="0"/>
              <a:t>Psych Guides (2018)</a:t>
            </a:r>
            <a:endParaRPr lang="en-US" dirty="0"/>
          </a:p>
        </p:txBody>
      </p:sp>
    </p:spTree>
    <p:extLst>
      <p:ext uri="{BB962C8B-B14F-4D97-AF65-F5344CB8AC3E}">
        <p14:creationId xmlns:p14="http://schemas.microsoft.com/office/powerpoint/2010/main" val="735861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77DEB-96C2-41DB-9502-8E0DED7D9ADE}"/>
              </a:ext>
            </a:extLst>
          </p:cNvPr>
          <p:cNvSpPr>
            <a:spLocks noGrp="1"/>
          </p:cNvSpPr>
          <p:nvPr>
            <p:ph type="title"/>
          </p:nvPr>
        </p:nvSpPr>
        <p:spPr/>
        <p:txBody>
          <a:bodyPr/>
          <a:lstStyle/>
          <a:p>
            <a:pPr algn="ctr"/>
            <a:r>
              <a:rPr lang="en-GB" dirty="0"/>
              <a:t>References</a:t>
            </a:r>
            <a:endParaRPr lang="en-US" dirty="0"/>
          </a:p>
        </p:txBody>
      </p:sp>
      <p:sp>
        <p:nvSpPr>
          <p:cNvPr id="3" name="Content Placeholder 2">
            <a:extLst>
              <a:ext uri="{FF2B5EF4-FFF2-40B4-BE49-F238E27FC236}">
                <a16:creationId xmlns:a16="http://schemas.microsoft.com/office/drawing/2014/main" id="{DD765F3A-F5E0-4803-8E63-037382B71C7D}"/>
              </a:ext>
            </a:extLst>
          </p:cNvPr>
          <p:cNvSpPr>
            <a:spLocks noGrp="1"/>
          </p:cNvSpPr>
          <p:nvPr>
            <p:ph idx="1"/>
          </p:nvPr>
        </p:nvSpPr>
        <p:spPr>
          <a:xfrm>
            <a:off x="677334" y="1460090"/>
            <a:ext cx="8596668" cy="5176683"/>
          </a:xfrm>
        </p:spPr>
        <p:txBody>
          <a:bodyPr>
            <a:normAutofit fontScale="92500"/>
          </a:bodyPr>
          <a:lstStyle/>
          <a:p>
            <a:r>
              <a:rPr lang="en-US" dirty="0"/>
              <a:t>National Eating Disorder Collaboration (2018) Eating Disorders Explained</a:t>
            </a:r>
          </a:p>
          <a:p>
            <a:pPr marL="0" indent="0">
              <a:buNone/>
            </a:pPr>
            <a:r>
              <a:rPr lang="en-GB" dirty="0"/>
              <a:t>A</a:t>
            </a:r>
            <a:r>
              <a:rPr lang="en-US" dirty="0" err="1"/>
              <a:t>vailable</a:t>
            </a:r>
            <a:r>
              <a:rPr lang="en-US" dirty="0"/>
              <a:t>: https://www.nedc.com.au/eating-disorders/eating-disorders-explained/</a:t>
            </a:r>
          </a:p>
          <a:p>
            <a:r>
              <a:rPr lang="en-US" dirty="0"/>
              <a:t>NHS (2018) Eating disorders</a:t>
            </a:r>
          </a:p>
          <a:p>
            <a:pPr marL="0" indent="0">
              <a:buNone/>
            </a:pPr>
            <a:r>
              <a:rPr lang="en-GB" dirty="0"/>
              <a:t>A</a:t>
            </a:r>
            <a:r>
              <a:rPr lang="en-US" dirty="0" err="1"/>
              <a:t>vailable</a:t>
            </a:r>
            <a:r>
              <a:rPr lang="en-US" dirty="0"/>
              <a:t>: https://www.nhs.uk/conditions/eating-disorders/</a:t>
            </a:r>
          </a:p>
          <a:p>
            <a:r>
              <a:rPr lang="en-GB" dirty="0"/>
              <a:t>Psychology Today (2016) What Are Eating Disorders?</a:t>
            </a:r>
          </a:p>
          <a:p>
            <a:pPr marL="0" indent="0">
              <a:buNone/>
            </a:pPr>
            <a:r>
              <a:rPr lang="en-GB" dirty="0"/>
              <a:t>Available: https://www.psychologytoday.com/gb/basics/eating-disorders</a:t>
            </a:r>
          </a:p>
          <a:p>
            <a:r>
              <a:rPr lang="en-US" dirty="0"/>
              <a:t>Psych Guides (2018)</a:t>
            </a:r>
            <a:r>
              <a:rPr lang="en-GB" dirty="0"/>
              <a:t> Eating Disorder Symptoms, Causes and Effects</a:t>
            </a:r>
            <a:endParaRPr lang="en-US" dirty="0"/>
          </a:p>
          <a:p>
            <a:pPr marL="0" indent="0">
              <a:buNone/>
            </a:pPr>
            <a:r>
              <a:rPr lang="en-GB" dirty="0"/>
              <a:t>Available: https://www.psychguides.com/guides/eating-disorder-symptoms-causes-and-effects/</a:t>
            </a:r>
            <a:endParaRPr lang="en-US" dirty="0"/>
          </a:p>
          <a:p>
            <a:r>
              <a:rPr lang="en-GB" dirty="0"/>
              <a:t>Fairburn, G, C. (1993) Binge Eating: Nature, Assessment, and Treatment</a:t>
            </a:r>
          </a:p>
          <a:p>
            <a:pPr marL="0" indent="0">
              <a:buNone/>
            </a:pPr>
            <a:r>
              <a:rPr lang="en-GB" dirty="0"/>
              <a:t>University of Oxford</a:t>
            </a:r>
          </a:p>
          <a:p>
            <a:r>
              <a:rPr lang="en-GB" dirty="0"/>
              <a:t>Harrington, E., Crowther, J., </a:t>
            </a:r>
            <a:r>
              <a:rPr lang="en-GB" dirty="0" err="1"/>
              <a:t>Shipherd</a:t>
            </a:r>
            <a:r>
              <a:rPr lang="en-GB" dirty="0"/>
              <a:t> J, C.(2010) Trauma, binge eating, and the "strong Black woman“ </a:t>
            </a:r>
          </a:p>
          <a:p>
            <a:pPr marL="0" indent="0">
              <a:buNone/>
            </a:pPr>
            <a:r>
              <a:rPr lang="en-GB" dirty="0"/>
              <a:t>Consult Journal of Psychology</a:t>
            </a:r>
          </a:p>
        </p:txBody>
      </p:sp>
    </p:spTree>
    <p:extLst>
      <p:ext uri="{BB962C8B-B14F-4D97-AF65-F5344CB8AC3E}">
        <p14:creationId xmlns:p14="http://schemas.microsoft.com/office/powerpoint/2010/main" val="31915784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A19E6-F4CF-4686-96C1-9F5304C8DA2C}"/>
              </a:ext>
            </a:extLst>
          </p:cNvPr>
          <p:cNvSpPr>
            <a:spLocks noGrp="1"/>
          </p:cNvSpPr>
          <p:nvPr>
            <p:ph type="ctrTitle"/>
          </p:nvPr>
        </p:nvSpPr>
        <p:spPr>
          <a:xfrm>
            <a:off x="834888" y="477078"/>
            <a:ext cx="5936974" cy="3962400"/>
          </a:xfrm>
        </p:spPr>
        <p:txBody>
          <a:bodyPr/>
          <a:lstStyle/>
          <a:p>
            <a:r>
              <a:rPr lang="en-GB" dirty="0"/>
              <a:t>What influences bulimia nervosa</a:t>
            </a:r>
          </a:p>
        </p:txBody>
      </p:sp>
      <p:sp>
        <p:nvSpPr>
          <p:cNvPr id="3" name="Subtitle 2">
            <a:extLst>
              <a:ext uri="{FF2B5EF4-FFF2-40B4-BE49-F238E27FC236}">
                <a16:creationId xmlns:a16="http://schemas.microsoft.com/office/drawing/2014/main" id="{C81AF4D4-57DD-448C-B5D6-EC59B763D27A}"/>
              </a:ext>
            </a:extLst>
          </p:cNvPr>
          <p:cNvSpPr>
            <a:spLocks noGrp="1"/>
          </p:cNvSpPr>
          <p:nvPr>
            <p:ph type="subTitle" idx="1"/>
          </p:nvPr>
        </p:nvSpPr>
        <p:spPr/>
        <p:txBody>
          <a:bodyPr/>
          <a:lstStyle/>
          <a:p>
            <a:endParaRPr lang="en-GB" dirty="0"/>
          </a:p>
        </p:txBody>
      </p:sp>
      <p:pic>
        <p:nvPicPr>
          <p:cNvPr id="4" name="Picture 3">
            <a:extLst>
              <a:ext uri="{FF2B5EF4-FFF2-40B4-BE49-F238E27FC236}">
                <a16:creationId xmlns:a16="http://schemas.microsoft.com/office/drawing/2014/main" id="{4D920BAF-90FB-421E-B637-5D9ED7B3D91F}"/>
              </a:ext>
            </a:extLst>
          </p:cNvPr>
          <p:cNvPicPr>
            <a:picLocks noChangeAspect="1"/>
          </p:cNvPicPr>
          <p:nvPr/>
        </p:nvPicPr>
        <p:blipFill>
          <a:blip r:embed="rId2"/>
          <a:stretch>
            <a:fillRect/>
          </a:stretch>
        </p:blipFill>
        <p:spPr>
          <a:xfrm>
            <a:off x="7159443" y="1169504"/>
            <a:ext cx="3670854" cy="4518991"/>
          </a:xfrm>
          <a:prstGeom prst="rect">
            <a:avLst/>
          </a:prstGeom>
        </p:spPr>
      </p:pic>
      <p:sp>
        <p:nvSpPr>
          <p:cNvPr id="5" name="Rectangle 4">
            <a:extLst>
              <a:ext uri="{FF2B5EF4-FFF2-40B4-BE49-F238E27FC236}">
                <a16:creationId xmlns:a16="http://schemas.microsoft.com/office/drawing/2014/main" id="{04235972-D449-4192-A255-13E245A932E1}"/>
              </a:ext>
            </a:extLst>
          </p:cNvPr>
          <p:cNvSpPr/>
          <p:nvPr/>
        </p:nvSpPr>
        <p:spPr>
          <a:xfrm>
            <a:off x="7801748" y="5804452"/>
            <a:ext cx="2866252" cy="369332"/>
          </a:xfrm>
          <a:prstGeom prst="rect">
            <a:avLst/>
          </a:prstGeom>
        </p:spPr>
        <p:txBody>
          <a:bodyPr wrap="square">
            <a:spAutoFit/>
          </a:bodyPr>
          <a:lstStyle/>
          <a:p>
            <a:r>
              <a:rPr lang="en-GB" dirty="0"/>
              <a:t>2017 How’s Health</a:t>
            </a:r>
          </a:p>
        </p:txBody>
      </p:sp>
      <p:sp>
        <p:nvSpPr>
          <p:cNvPr id="6" name="Rectangle 5">
            <a:extLst>
              <a:ext uri="{FF2B5EF4-FFF2-40B4-BE49-F238E27FC236}">
                <a16:creationId xmlns:a16="http://schemas.microsoft.com/office/drawing/2014/main" id="{072658D3-3177-4233-97DE-E440A56917E2}"/>
              </a:ext>
            </a:extLst>
          </p:cNvPr>
          <p:cNvSpPr/>
          <p:nvPr/>
        </p:nvSpPr>
        <p:spPr>
          <a:xfrm>
            <a:off x="1911581" y="4428331"/>
            <a:ext cx="4220707" cy="584775"/>
          </a:xfrm>
          <a:prstGeom prst="rect">
            <a:avLst/>
          </a:prstGeom>
        </p:spPr>
        <p:txBody>
          <a:bodyPr wrap="none">
            <a:spAutoFit/>
          </a:bodyPr>
          <a:lstStyle/>
          <a:p>
            <a:r>
              <a:rPr lang="en-GB" sz="3200" dirty="0"/>
              <a:t>prepared by Barbara Lis </a:t>
            </a:r>
          </a:p>
        </p:txBody>
      </p:sp>
    </p:spTree>
    <p:extLst>
      <p:ext uri="{BB962C8B-B14F-4D97-AF65-F5344CB8AC3E}">
        <p14:creationId xmlns:p14="http://schemas.microsoft.com/office/powerpoint/2010/main" val="2801896904"/>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AA66B-929C-4E4D-85CF-28209D3378A9}"/>
              </a:ext>
            </a:extLst>
          </p:cNvPr>
          <p:cNvSpPr>
            <a:spLocks noGrp="1"/>
          </p:cNvSpPr>
          <p:nvPr>
            <p:ph type="title"/>
          </p:nvPr>
        </p:nvSpPr>
        <p:spPr>
          <a:xfrm>
            <a:off x="566738" y="85725"/>
            <a:ext cx="10515600" cy="1325563"/>
          </a:xfrm>
        </p:spPr>
        <p:txBody>
          <a:bodyPr/>
          <a:lstStyle/>
          <a:p>
            <a:r>
              <a:rPr lang="en-GB" dirty="0"/>
              <a:t>What is Bulimia?</a:t>
            </a:r>
          </a:p>
        </p:txBody>
      </p:sp>
      <p:sp>
        <p:nvSpPr>
          <p:cNvPr id="3" name="Content Placeholder 2">
            <a:extLst>
              <a:ext uri="{FF2B5EF4-FFF2-40B4-BE49-F238E27FC236}">
                <a16:creationId xmlns:a16="http://schemas.microsoft.com/office/drawing/2014/main" id="{9FEEE7F7-F8D9-4DEE-ADFE-BF91FED4B816}"/>
              </a:ext>
            </a:extLst>
          </p:cNvPr>
          <p:cNvSpPr>
            <a:spLocks noGrp="1"/>
          </p:cNvSpPr>
          <p:nvPr>
            <p:ph idx="1"/>
          </p:nvPr>
        </p:nvSpPr>
        <p:spPr>
          <a:xfrm>
            <a:off x="919162" y="2420937"/>
            <a:ext cx="10515600" cy="4351338"/>
          </a:xfrm>
        </p:spPr>
        <p:txBody>
          <a:bodyPr>
            <a:normAutofit lnSpcReduction="10000"/>
          </a:bodyPr>
          <a:lstStyle/>
          <a:p>
            <a:r>
              <a:rPr lang="en-GB" dirty="0"/>
              <a:t>Bulimia nervosa is a mental condition (NHS Inform, 2018)</a:t>
            </a:r>
          </a:p>
          <a:p>
            <a:r>
              <a:rPr lang="en-GB" dirty="0"/>
              <a:t>Individuals’ dissatisfaction with their bodies, engaging in behaviour which shows a level disturbance in  their diet and attitude towards food, for example controlling the amount of food they eat (Mental Health Foundation,2018) </a:t>
            </a:r>
          </a:p>
          <a:p>
            <a:r>
              <a:rPr lang="en-GB" dirty="0"/>
              <a:t>Bulimia, is an unhealthy eating pattern where an individual binge eats then purges, either by vomiting or taking laxatives, in order to control and keep their body weight as low as possible (Rushing, Jones and Carney, 2003) </a:t>
            </a:r>
          </a:p>
          <a:p>
            <a:r>
              <a:rPr lang="en-GB" dirty="0"/>
              <a:t>Bulimia is categorized in two ways: Purging-type and non-purging bulimics (Mond, 2013)</a:t>
            </a:r>
          </a:p>
        </p:txBody>
      </p:sp>
      <p:pic>
        <p:nvPicPr>
          <p:cNvPr id="5" name="Picture 4">
            <a:extLst>
              <a:ext uri="{FF2B5EF4-FFF2-40B4-BE49-F238E27FC236}">
                <a16:creationId xmlns:a16="http://schemas.microsoft.com/office/drawing/2014/main" id="{996CF55C-BCDB-47DD-9988-A367F36BF45F}"/>
              </a:ext>
            </a:extLst>
          </p:cNvPr>
          <p:cNvPicPr>
            <a:picLocks noChangeAspect="1"/>
          </p:cNvPicPr>
          <p:nvPr/>
        </p:nvPicPr>
        <p:blipFill>
          <a:blip r:embed="rId2"/>
          <a:stretch>
            <a:fillRect/>
          </a:stretch>
        </p:blipFill>
        <p:spPr>
          <a:xfrm>
            <a:off x="8085438" y="214313"/>
            <a:ext cx="3954162" cy="2206624"/>
          </a:xfrm>
          <a:prstGeom prst="rect">
            <a:avLst/>
          </a:prstGeom>
        </p:spPr>
      </p:pic>
    </p:spTree>
    <p:extLst>
      <p:ext uri="{BB962C8B-B14F-4D97-AF65-F5344CB8AC3E}">
        <p14:creationId xmlns:p14="http://schemas.microsoft.com/office/powerpoint/2010/main" val="2293417648"/>
      </p:ext>
    </p:extLst>
  </p:cSld>
  <p:clrMapOvr>
    <a:masterClrMapping/>
  </p:clrMapOvr>
  <mc:AlternateContent xmlns:mc="http://schemas.openxmlformats.org/markup-compatibility/2006" xmlns:p14="http://schemas.microsoft.com/office/powerpoint/2010/main">
    <mc:Choice Requires="p14">
      <p:transition spd="slow">
        <p14:reveal/>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05634-F3CB-400B-B95B-CB194B780133}"/>
              </a:ext>
            </a:extLst>
          </p:cNvPr>
          <p:cNvSpPr>
            <a:spLocks noGrp="1"/>
          </p:cNvSpPr>
          <p:nvPr>
            <p:ph type="title"/>
          </p:nvPr>
        </p:nvSpPr>
        <p:spPr/>
        <p:txBody>
          <a:bodyPr/>
          <a:lstStyle/>
          <a:p>
            <a:r>
              <a:rPr lang="en-GB" dirty="0"/>
              <a:t>Bulimia: Trends and prevalence</a:t>
            </a:r>
            <a:br>
              <a:rPr lang="en-GB" dirty="0"/>
            </a:br>
            <a:endParaRPr lang="en-GB" dirty="0"/>
          </a:p>
        </p:txBody>
      </p:sp>
      <p:sp>
        <p:nvSpPr>
          <p:cNvPr id="3" name="Content Placeholder 2">
            <a:extLst>
              <a:ext uri="{FF2B5EF4-FFF2-40B4-BE49-F238E27FC236}">
                <a16:creationId xmlns:a16="http://schemas.microsoft.com/office/drawing/2014/main" id="{5523C86E-CD1C-4B76-9A83-7622511D4A2C}"/>
              </a:ext>
            </a:extLst>
          </p:cNvPr>
          <p:cNvSpPr>
            <a:spLocks noGrp="1"/>
          </p:cNvSpPr>
          <p:nvPr>
            <p:ph idx="1"/>
          </p:nvPr>
        </p:nvSpPr>
        <p:spPr/>
        <p:txBody>
          <a:bodyPr>
            <a:normAutofit/>
          </a:bodyPr>
          <a:lstStyle/>
          <a:p>
            <a:r>
              <a:rPr lang="en-GB" dirty="0"/>
              <a:t>The most common eating disorder</a:t>
            </a:r>
          </a:p>
          <a:p>
            <a:r>
              <a:rPr lang="en-GB" dirty="0"/>
              <a:t>Mainly affects women aged between </a:t>
            </a:r>
          </a:p>
          <a:p>
            <a:pPr marL="0" indent="0">
              <a:buNone/>
            </a:pPr>
            <a:r>
              <a:rPr lang="en-GB" dirty="0"/>
              <a:t>  16 and 40 </a:t>
            </a:r>
          </a:p>
          <a:p>
            <a:r>
              <a:rPr lang="en-GB" dirty="0"/>
              <a:t>About 4 out of every 100 women suffers </a:t>
            </a:r>
          </a:p>
          <a:p>
            <a:pPr marL="0" indent="0">
              <a:buNone/>
            </a:pPr>
            <a:r>
              <a:rPr lang="en-GB" dirty="0"/>
              <a:t>   from bulimia at some time in their lives, </a:t>
            </a:r>
          </a:p>
          <a:p>
            <a:pPr marL="0" indent="0">
              <a:buNone/>
            </a:pPr>
            <a:r>
              <a:rPr lang="en-GB" dirty="0"/>
              <a:t>   rather fewer men </a:t>
            </a:r>
          </a:p>
          <a:p>
            <a:endParaRPr lang="en-GB" dirty="0"/>
          </a:p>
        </p:txBody>
      </p:sp>
      <p:sp>
        <p:nvSpPr>
          <p:cNvPr id="4" name="Rectangle 3">
            <a:extLst>
              <a:ext uri="{FF2B5EF4-FFF2-40B4-BE49-F238E27FC236}">
                <a16:creationId xmlns:a16="http://schemas.microsoft.com/office/drawing/2014/main" id="{7B77FA78-D5EC-4D96-BF65-EDA5127D0529}"/>
              </a:ext>
            </a:extLst>
          </p:cNvPr>
          <p:cNvSpPr/>
          <p:nvPr/>
        </p:nvSpPr>
        <p:spPr>
          <a:xfrm>
            <a:off x="361891" y="5466345"/>
            <a:ext cx="8896603" cy="369332"/>
          </a:xfrm>
          <a:prstGeom prst="rect">
            <a:avLst/>
          </a:prstGeom>
        </p:spPr>
        <p:txBody>
          <a:bodyPr wrap="none">
            <a:spAutoFit/>
          </a:bodyPr>
          <a:lstStyle/>
          <a:p>
            <a:r>
              <a:rPr lang="en-GB" dirty="0"/>
              <a:t>(Addiction Helper, 2018; Royal College of Psychiatrists , 2015; Anorexia Bulimia Care , 2018)</a:t>
            </a:r>
          </a:p>
        </p:txBody>
      </p:sp>
      <p:pic>
        <p:nvPicPr>
          <p:cNvPr id="5" name="Picture 4">
            <a:extLst>
              <a:ext uri="{FF2B5EF4-FFF2-40B4-BE49-F238E27FC236}">
                <a16:creationId xmlns:a16="http://schemas.microsoft.com/office/drawing/2014/main" id="{7A32E756-2096-4C75-A886-42624A9FF834}"/>
              </a:ext>
            </a:extLst>
          </p:cNvPr>
          <p:cNvPicPr>
            <a:picLocks noChangeAspect="1"/>
          </p:cNvPicPr>
          <p:nvPr/>
        </p:nvPicPr>
        <p:blipFill>
          <a:blip r:embed="rId2"/>
          <a:stretch>
            <a:fillRect/>
          </a:stretch>
        </p:blipFill>
        <p:spPr>
          <a:xfrm>
            <a:off x="7332414" y="1905000"/>
            <a:ext cx="4305300" cy="3048000"/>
          </a:xfrm>
          <a:prstGeom prst="rect">
            <a:avLst/>
          </a:prstGeom>
        </p:spPr>
      </p:pic>
      <p:sp>
        <p:nvSpPr>
          <p:cNvPr id="6" name="Rectangle 5">
            <a:extLst>
              <a:ext uri="{FF2B5EF4-FFF2-40B4-BE49-F238E27FC236}">
                <a16:creationId xmlns:a16="http://schemas.microsoft.com/office/drawing/2014/main" id="{F5FDE778-1E5F-4549-AD7E-F4E96102BE45}"/>
              </a:ext>
            </a:extLst>
          </p:cNvPr>
          <p:cNvSpPr/>
          <p:nvPr/>
        </p:nvSpPr>
        <p:spPr>
          <a:xfrm>
            <a:off x="7932671" y="4881446"/>
            <a:ext cx="3421129" cy="369332"/>
          </a:xfrm>
          <a:prstGeom prst="rect">
            <a:avLst/>
          </a:prstGeom>
        </p:spPr>
        <p:txBody>
          <a:bodyPr wrap="none">
            <a:spAutoFit/>
          </a:bodyPr>
          <a:lstStyle/>
          <a:p>
            <a:r>
              <a:rPr lang="en-GB" sz="1000" dirty="0"/>
              <a:t>© 2013-2018 Conference Series LLC Ltd All Rights Reserved</a:t>
            </a:r>
            <a:r>
              <a:rPr lang="en-GB" dirty="0"/>
              <a:t>.</a:t>
            </a:r>
          </a:p>
        </p:txBody>
      </p:sp>
    </p:spTree>
    <p:extLst>
      <p:ext uri="{BB962C8B-B14F-4D97-AF65-F5344CB8AC3E}">
        <p14:creationId xmlns:p14="http://schemas.microsoft.com/office/powerpoint/2010/main" val="4283824857"/>
      </p:ext>
    </p:extLst>
  </p:cSld>
  <p:clrMapOvr>
    <a:masterClrMapping/>
  </p:clrMapOvr>
  <mc:AlternateContent xmlns:mc="http://schemas.openxmlformats.org/markup-compatibility/2006" xmlns:p14="http://schemas.microsoft.com/office/powerpoint/2010/main">
    <mc:Choice Requires="p14">
      <p:transition spd="slow">
        <p14:reveal/>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EC876-58F6-4A75-A885-04D44E78F1EE}"/>
              </a:ext>
            </a:extLst>
          </p:cNvPr>
          <p:cNvSpPr>
            <a:spLocks noGrp="1"/>
          </p:cNvSpPr>
          <p:nvPr>
            <p:ph type="title"/>
          </p:nvPr>
        </p:nvSpPr>
        <p:spPr>
          <a:xfrm>
            <a:off x="308579" y="156158"/>
            <a:ext cx="9603275" cy="1049235"/>
          </a:xfrm>
        </p:spPr>
        <p:txBody>
          <a:bodyPr/>
          <a:lstStyle/>
          <a:p>
            <a:r>
              <a:rPr lang="en-GB" dirty="0"/>
              <a:t>                            Bulimia Signs</a:t>
            </a:r>
          </a:p>
        </p:txBody>
      </p:sp>
      <p:pic>
        <p:nvPicPr>
          <p:cNvPr id="17" name="Content Placeholder 16">
            <a:extLst>
              <a:ext uri="{FF2B5EF4-FFF2-40B4-BE49-F238E27FC236}">
                <a16:creationId xmlns:a16="http://schemas.microsoft.com/office/drawing/2014/main" id="{F475ADBA-2415-4545-94A7-81185679A9FA}"/>
              </a:ext>
            </a:extLst>
          </p:cNvPr>
          <p:cNvPicPr>
            <a:picLocks noGrp="1" noChangeAspect="1"/>
          </p:cNvPicPr>
          <p:nvPr>
            <p:ph idx="1"/>
          </p:nvPr>
        </p:nvPicPr>
        <p:blipFill>
          <a:blip r:embed="rId2"/>
          <a:stretch>
            <a:fillRect/>
          </a:stretch>
        </p:blipFill>
        <p:spPr>
          <a:xfrm>
            <a:off x="179542" y="486980"/>
            <a:ext cx="2143125" cy="2143125"/>
          </a:xfrm>
          <a:prstGeom prst="rect">
            <a:avLst/>
          </a:prstGeom>
        </p:spPr>
      </p:pic>
      <p:sp>
        <p:nvSpPr>
          <p:cNvPr id="16" name="Rectangle 15">
            <a:extLst>
              <a:ext uri="{FF2B5EF4-FFF2-40B4-BE49-F238E27FC236}">
                <a16:creationId xmlns:a16="http://schemas.microsoft.com/office/drawing/2014/main" id="{C01FDB7C-317D-4D49-9572-F88D44AF51DF}"/>
              </a:ext>
            </a:extLst>
          </p:cNvPr>
          <p:cNvSpPr/>
          <p:nvPr/>
        </p:nvSpPr>
        <p:spPr>
          <a:xfrm>
            <a:off x="3054865" y="6071532"/>
            <a:ext cx="4577792" cy="369332"/>
          </a:xfrm>
          <a:prstGeom prst="rect">
            <a:avLst/>
          </a:prstGeom>
        </p:spPr>
        <p:txBody>
          <a:bodyPr wrap="none">
            <a:spAutoFit/>
          </a:bodyPr>
          <a:lstStyle/>
          <a:p>
            <a:r>
              <a:rPr lang="de-DE" dirty="0"/>
              <a:t>(Mehler and Rylander, 2015; Parent Info, 2015)</a:t>
            </a:r>
          </a:p>
        </p:txBody>
      </p:sp>
      <p:sp>
        <p:nvSpPr>
          <p:cNvPr id="18" name="Rectangle 17">
            <a:extLst>
              <a:ext uri="{FF2B5EF4-FFF2-40B4-BE49-F238E27FC236}">
                <a16:creationId xmlns:a16="http://schemas.microsoft.com/office/drawing/2014/main" id="{4062261B-2461-4D8C-8CA8-B1B30F33202E}"/>
              </a:ext>
            </a:extLst>
          </p:cNvPr>
          <p:cNvSpPr/>
          <p:nvPr/>
        </p:nvSpPr>
        <p:spPr>
          <a:xfrm>
            <a:off x="165349" y="2601912"/>
            <a:ext cx="2326278" cy="246221"/>
          </a:xfrm>
          <a:prstGeom prst="rect">
            <a:avLst/>
          </a:prstGeom>
        </p:spPr>
        <p:txBody>
          <a:bodyPr wrap="none">
            <a:spAutoFit/>
          </a:bodyPr>
          <a:lstStyle/>
          <a:p>
            <a:r>
              <a:rPr lang="en-GB" sz="1000" dirty="0"/>
              <a:t>© Copyright 2018, Meredith Corporation</a:t>
            </a:r>
          </a:p>
        </p:txBody>
      </p:sp>
      <p:pic>
        <p:nvPicPr>
          <p:cNvPr id="19" name="Picture 18">
            <a:extLst>
              <a:ext uri="{FF2B5EF4-FFF2-40B4-BE49-F238E27FC236}">
                <a16:creationId xmlns:a16="http://schemas.microsoft.com/office/drawing/2014/main" id="{643C882C-411D-4833-8257-DE4CB015F0A4}"/>
              </a:ext>
            </a:extLst>
          </p:cNvPr>
          <p:cNvPicPr>
            <a:picLocks noChangeAspect="1"/>
          </p:cNvPicPr>
          <p:nvPr/>
        </p:nvPicPr>
        <p:blipFill>
          <a:blip r:embed="rId3"/>
          <a:stretch>
            <a:fillRect/>
          </a:stretch>
        </p:blipFill>
        <p:spPr>
          <a:xfrm>
            <a:off x="2819021" y="984731"/>
            <a:ext cx="2752484" cy="2014544"/>
          </a:xfrm>
          <a:prstGeom prst="rect">
            <a:avLst/>
          </a:prstGeom>
        </p:spPr>
      </p:pic>
      <p:sp>
        <p:nvSpPr>
          <p:cNvPr id="20" name="Rectangle 19">
            <a:extLst>
              <a:ext uri="{FF2B5EF4-FFF2-40B4-BE49-F238E27FC236}">
                <a16:creationId xmlns:a16="http://schemas.microsoft.com/office/drawing/2014/main" id="{3796EDB8-389E-473B-B057-FEB330BAE694}"/>
              </a:ext>
            </a:extLst>
          </p:cNvPr>
          <p:cNvSpPr/>
          <p:nvPr/>
        </p:nvSpPr>
        <p:spPr>
          <a:xfrm>
            <a:off x="3413424" y="903196"/>
            <a:ext cx="1930337" cy="369332"/>
          </a:xfrm>
          <a:prstGeom prst="rect">
            <a:avLst/>
          </a:prstGeom>
        </p:spPr>
        <p:txBody>
          <a:bodyPr wrap="none">
            <a:spAutoFit/>
          </a:bodyPr>
          <a:lstStyle/>
          <a:p>
            <a:r>
              <a:rPr lang="en-GB" sz="1000" dirty="0"/>
              <a:t>2018,Wikimedia Foundation, Inc</a:t>
            </a:r>
            <a:r>
              <a:rPr lang="en-GB" dirty="0"/>
              <a:t>.</a:t>
            </a:r>
          </a:p>
        </p:txBody>
      </p:sp>
      <p:sp>
        <p:nvSpPr>
          <p:cNvPr id="21" name="Rectangle 20">
            <a:extLst>
              <a:ext uri="{FF2B5EF4-FFF2-40B4-BE49-F238E27FC236}">
                <a16:creationId xmlns:a16="http://schemas.microsoft.com/office/drawing/2014/main" id="{CC769E02-6E3A-41FE-8E7B-979CCA7002CA}"/>
              </a:ext>
            </a:extLst>
          </p:cNvPr>
          <p:cNvSpPr/>
          <p:nvPr/>
        </p:nvSpPr>
        <p:spPr>
          <a:xfrm flipH="1">
            <a:off x="152730" y="168730"/>
            <a:ext cx="2143125" cy="496180"/>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a:t>Weight fluctuation</a:t>
            </a:r>
          </a:p>
        </p:txBody>
      </p:sp>
      <p:sp>
        <p:nvSpPr>
          <p:cNvPr id="22" name="Rectangle 21">
            <a:extLst>
              <a:ext uri="{FF2B5EF4-FFF2-40B4-BE49-F238E27FC236}">
                <a16:creationId xmlns:a16="http://schemas.microsoft.com/office/drawing/2014/main" id="{D8313F44-6C39-4E73-9908-D9D559559F1D}"/>
              </a:ext>
            </a:extLst>
          </p:cNvPr>
          <p:cNvSpPr/>
          <p:nvPr/>
        </p:nvSpPr>
        <p:spPr>
          <a:xfrm>
            <a:off x="2901542" y="2958278"/>
            <a:ext cx="2669963" cy="370583"/>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a:t>Calloused  knuckles</a:t>
            </a:r>
          </a:p>
        </p:txBody>
      </p:sp>
      <p:pic>
        <p:nvPicPr>
          <p:cNvPr id="23" name="Picture 22">
            <a:extLst>
              <a:ext uri="{FF2B5EF4-FFF2-40B4-BE49-F238E27FC236}">
                <a16:creationId xmlns:a16="http://schemas.microsoft.com/office/drawing/2014/main" id="{249D978E-2E81-4AD2-99CC-0A2BEF59A628}"/>
              </a:ext>
            </a:extLst>
          </p:cNvPr>
          <p:cNvPicPr>
            <a:picLocks noChangeAspect="1"/>
          </p:cNvPicPr>
          <p:nvPr/>
        </p:nvPicPr>
        <p:blipFill>
          <a:blip r:embed="rId4"/>
          <a:stretch>
            <a:fillRect/>
          </a:stretch>
        </p:blipFill>
        <p:spPr>
          <a:xfrm>
            <a:off x="6054902" y="1474288"/>
            <a:ext cx="2619375" cy="1743075"/>
          </a:xfrm>
          <a:prstGeom prst="rect">
            <a:avLst/>
          </a:prstGeom>
        </p:spPr>
      </p:pic>
      <p:sp>
        <p:nvSpPr>
          <p:cNvPr id="24" name="Rectangle 23">
            <a:extLst>
              <a:ext uri="{FF2B5EF4-FFF2-40B4-BE49-F238E27FC236}">
                <a16:creationId xmlns:a16="http://schemas.microsoft.com/office/drawing/2014/main" id="{0D06FD18-C9CC-4E60-B6B4-270C9C4F1C7C}"/>
              </a:ext>
            </a:extLst>
          </p:cNvPr>
          <p:cNvSpPr/>
          <p:nvPr/>
        </p:nvSpPr>
        <p:spPr>
          <a:xfrm>
            <a:off x="6066755" y="1039354"/>
            <a:ext cx="2619375" cy="555925"/>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a:t>Chewing gum and drinking water</a:t>
            </a:r>
          </a:p>
        </p:txBody>
      </p:sp>
      <p:sp>
        <p:nvSpPr>
          <p:cNvPr id="25" name="Rectangle 24">
            <a:extLst>
              <a:ext uri="{FF2B5EF4-FFF2-40B4-BE49-F238E27FC236}">
                <a16:creationId xmlns:a16="http://schemas.microsoft.com/office/drawing/2014/main" id="{05CAA266-181C-4BC8-A66D-751B6D588755}"/>
              </a:ext>
            </a:extLst>
          </p:cNvPr>
          <p:cNvSpPr/>
          <p:nvPr/>
        </p:nvSpPr>
        <p:spPr>
          <a:xfrm>
            <a:off x="6044735" y="3064010"/>
            <a:ext cx="6096000" cy="369332"/>
          </a:xfrm>
          <a:prstGeom prst="rect">
            <a:avLst/>
          </a:prstGeom>
        </p:spPr>
        <p:txBody>
          <a:bodyPr>
            <a:spAutoFit/>
          </a:bodyPr>
          <a:lstStyle/>
          <a:p>
            <a:r>
              <a:rPr lang="en-GB" sz="900" dirty="0"/>
              <a:t>© Copyright 2018 </a:t>
            </a:r>
            <a:r>
              <a:rPr lang="en-GB" sz="900" dirty="0" err="1"/>
              <a:t>SheKnows</a:t>
            </a:r>
            <a:r>
              <a:rPr lang="en-GB" sz="900" dirty="0"/>
              <a:t> Media, LLC, a subsidiary of </a:t>
            </a:r>
          </a:p>
          <a:p>
            <a:r>
              <a:rPr lang="en-GB" sz="900" dirty="0"/>
              <a:t>Penske Business Media, LLC </a:t>
            </a:r>
          </a:p>
        </p:txBody>
      </p:sp>
      <p:pic>
        <p:nvPicPr>
          <p:cNvPr id="26" name="Picture 25">
            <a:extLst>
              <a:ext uri="{FF2B5EF4-FFF2-40B4-BE49-F238E27FC236}">
                <a16:creationId xmlns:a16="http://schemas.microsoft.com/office/drawing/2014/main" id="{EA5FF0B2-5A7A-4BD3-AC3F-FC882940590B}"/>
              </a:ext>
            </a:extLst>
          </p:cNvPr>
          <p:cNvPicPr>
            <a:picLocks noChangeAspect="1"/>
          </p:cNvPicPr>
          <p:nvPr/>
        </p:nvPicPr>
        <p:blipFill>
          <a:blip r:embed="rId5"/>
          <a:stretch>
            <a:fillRect/>
          </a:stretch>
        </p:blipFill>
        <p:spPr>
          <a:xfrm>
            <a:off x="9141618" y="967972"/>
            <a:ext cx="2619375" cy="1743075"/>
          </a:xfrm>
          <a:prstGeom prst="rect">
            <a:avLst/>
          </a:prstGeom>
        </p:spPr>
      </p:pic>
      <p:sp>
        <p:nvSpPr>
          <p:cNvPr id="27" name="Rectangle 26">
            <a:extLst>
              <a:ext uri="{FF2B5EF4-FFF2-40B4-BE49-F238E27FC236}">
                <a16:creationId xmlns:a16="http://schemas.microsoft.com/office/drawing/2014/main" id="{D94A4734-18EB-4387-8115-F55DBC9F908B}"/>
              </a:ext>
            </a:extLst>
          </p:cNvPr>
          <p:cNvSpPr/>
          <p:nvPr/>
        </p:nvSpPr>
        <p:spPr>
          <a:xfrm>
            <a:off x="9141619" y="385454"/>
            <a:ext cx="2619374" cy="582518"/>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a:t>Wearing scarves </a:t>
            </a:r>
          </a:p>
        </p:txBody>
      </p:sp>
      <p:sp>
        <p:nvSpPr>
          <p:cNvPr id="28" name="Rectangle 27">
            <a:extLst>
              <a:ext uri="{FF2B5EF4-FFF2-40B4-BE49-F238E27FC236}">
                <a16:creationId xmlns:a16="http://schemas.microsoft.com/office/drawing/2014/main" id="{6BB28A87-CD50-46D0-9659-9F66CEF31E7E}"/>
              </a:ext>
            </a:extLst>
          </p:cNvPr>
          <p:cNvSpPr/>
          <p:nvPr/>
        </p:nvSpPr>
        <p:spPr>
          <a:xfrm>
            <a:off x="9462850" y="2379784"/>
            <a:ext cx="6096000" cy="523220"/>
          </a:xfrm>
          <a:prstGeom prst="rect">
            <a:avLst/>
          </a:prstGeom>
        </p:spPr>
        <p:txBody>
          <a:bodyPr>
            <a:spAutoFit/>
          </a:bodyPr>
          <a:lstStyle/>
          <a:p>
            <a:endParaRPr lang="en-GB" dirty="0"/>
          </a:p>
          <a:p>
            <a:r>
              <a:rPr lang="en-GB" sz="1000" dirty="0"/>
              <a:t>© 2018, Associated Newspapers Ltd</a:t>
            </a:r>
          </a:p>
        </p:txBody>
      </p:sp>
      <p:pic>
        <p:nvPicPr>
          <p:cNvPr id="29" name="Picture 28">
            <a:extLst>
              <a:ext uri="{FF2B5EF4-FFF2-40B4-BE49-F238E27FC236}">
                <a16:creationId xmlns:a16="http://schemas.microsoft.com/office/drawing/2014/main" id="{51989119-1FF6-4B25-8DE7-3144054C76C3}"/>
              </a:ext>
            </a:extLst>
          </p:cNvPr>
          <p:cNvPicPr>
            <a:picLocks noChangeAspect="1"/>
          </p:cNvPicPr>
          <p:nvPr/>
        </p:nvPicPr>
        <p:blipFill>
          <a:blip r:embed="rId6"/>
          <a:stretch>
            <a:fillRect/>
          </a:stretch>
        </p:blipFill>
        <p:spPr>
          <a:xfrm>
            <a:off x="123502" y="3618711"/>
            <a:ext cx="2227390" cy="2628900"/>
          </a:xfrm>
          <a:prstGeom prst="rect">
            <a:avLst/>
          </a:prstGeom>
        </p:spPr>
      </p:pic>
      <p:sp>
        <p:nvSpPr>
          <p:cNvPr id="30" name="Rectangle 29">
            <a:extLst>
              <a:ext uri="{FF2B5EF4-FFF2-40B4-BE49-F238E27FC236}">
                <a16:creationId xmlns:a16="http://schemas.microsoft.com/office/drawing/2014/main" id="{0EF18B2B-22AD-421E-AFC1-2B295A4398A5}"/>
              </a:ext>
            </a:extLst>
          </p:cNvPr>
          <p:cNvSpPr/>
          <p:nvPr/>
        </p:nvSpPr>
        <p:spPr>
          <a:xfrm>
            <a:off x="123502" y="3143570"/>
            <a:ext cx="2227390" cy="625381"/>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a:t>Toilet after eating</a:t>
            </a:r>
          </a:p>
        </p:txBody>
      </p:sp>
      <p:sp>
        <p:nvSpPr>
          <p:cNvPr id="31" name="Rectangle 30">
            <a:extLst>
              <a:ext uri="{FF2B5EF4-FFF2-40B4-BE49-F238E27FC236}">
                <a16:creationId xmlns:a16="http://schemas.microsoft.com/office/drawing/2014/main" id="{7924B627-6082-4304-9D66-C3BBE1D0A914}"/>
              </a:ext>
            </a:extLst>
          </p:cNvPr>
          <p:cNvSpPr/>
          <p:nvPr/>
        </p:nvSpPr>
        <p:spPr>
          <a:xfrm>
            <a:off x="179542" y="6204957"/>
            <a:ext cx="1821332" cy="246221"/>
          </a:xfrm>
          <a:prstGeom prst="rect">
            <a:avLst/>
          </a:prstGeom>
        </p:spPr>
        <p:txBody>
          <a:bodyPr wrap="none">
            <a:spAutoFit/>
          </a:bodyPr>
          <a:lstStyle/>
          <a:p>
            <a:r>
              <a:rPr lang="en-GB" sz="1000" dirty="0"/>
              <a:t>Copyright: </a:t>
            </a:r>
            <a:r>
              <a:rPr lang="en-GB" sz="1000" dirty="0" err="1"/>
              <a:t>Focuspocusltd</a:t>
            </a:r>
            <a:r>
              <a:rPr lang="en-GB" sz="1000" dirty="0"/>
              <a:t>, 2017</a:t>
            </a:r>
          </a:p>
        </p:txBody>
      </p:sp>
      <p:pic>
        <p:nvPicPr>
          <p:cNvPr id="32" name="Picture 31">
            <a:extLst>
              <a:ext uri="{FF2B5EF4-FFF2-40B4-BE49-F238E27FC236}">
                <a16:creationId xmlns:a16="http://schemas.microsoft.com/office/drawing/2014/main" id="{A0708A9C-AAC8-4EBC-9C05-D2A60FA45E95}"/>
              </a:ext>
            </a:extLst>
          </p:cNvPr>
          <p:cNvPicPr>
            <a:picLocks noChangeAspect="1"/>
          </p:cNvPicPr>
          <p:nvPr/>
        </p:nvPicPr>
        <p:blipFill>
          <a:blip r:embed="rId7"/>
          <a:stretch>
            <a:fillRect/>
          </a:stretch>
        </p:blipFill>
        <p:spPr>
          <a:xfrm>
            <a:off x="2901542" y="3981557"/>
            <a:ext cx="2619375" cy="1743075"/>
          </a:xfrm>
          <a:prstGeom prst="rect">
            <a:avLst/>
          </a:prstGeom>
        </p:spPr>
      </p:pic>
      <p:sp>
        <p:nvSpPr>
          <p:cNvPr id="33" name="Rectangle 32">
            <a:extLst>
              <a:ext uri="{FF2B5EF4-FFF2-40B4-BE49-F238E27FC236}">
                <a16:creationId xmlns:a16="http://schemas.microsoft.com/office/drawing/2014/main" id="{8CC91B6B-7A87-453B-81DB-1DCB5811B727}"/>
              </a:ext>
            </a:extLst>
          </p:cNvPr>
          <p:cNvSpPr/>
          <p:nvPr/>
        </p:nvSpPr>
        <p:spPr>
          <a:xfrm>
            <a:off x="2860281" y="3515222"/>
            <a:ext cx="2669963" cy="466335"/>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a:t>Tooth decay and sore throat</a:t>
            </a:r>
          </a:p>
        </p:txBody>
      </p:sp>
      <p:sp>
        <p:nvSpPr>
          <p:cNvPr id="34" name="Rectangle 33">
            <a:extLst>
              <a:ext uri="{FF2B5EF4-FFF2-40B4-BE49-F238E27FC236}">
                <a16:creationId xmlns:a16="http://schemas.microsoft.com/office/drawing/2014/main" id="{1B491C17-ED65-4FBC-A9E2-F5B48A08F1CB}"/>
              </a:ext>
            </a:extLst>
          </p:cNvPr>
          <p:cNvSpPr/>
          <p:nvPr/>
        </p:nvSpPr>
        <p:spPr>
          <a:xfrm>
            <a:off x="3199717" y="5530905"/>
            <a:ext cx="1609736" cy="246221"/>
          </a:xfrm>
          <a:prstGeom prst="rect">
            <a:avLst/>
          </a:prstGeom>
        </p:spPr>
        <p:txBody>
          <a:bodyPr wrap="none">
            <a:spAutoFit/>
          </a:bodyPr>
          <a:lstStyle/>
          <a:p>
            <a:r>
              <a:rPr lang="en-GB" sz="1000" dirty="0" err="1"/>
              <a:t>Dentistwestcolumbia</a:t>
            </a:r>
            <a:r>
              <a:rPr lang="en-GB" sz="1000" dirty="0"/>
              <a:t>, 2018</a:t>
            </a:r>
          </a:p>
        </p:txBody>
      </p:sp>
      <p:pic>
        <p:nvPicPr>
          <p:cNvPr id="35" name="Picture 34">
            <a:extLst>
              <a:ext uri="{FF2B5EF4-FFF2-40B4-BE49-F238E27FC236}">
                <a16:creationId xmlns:a16="http://schemas.microsoft.com/office/drawing/2014/main" id="{BE26F90C-3AD8-4916-B7E7-ACDDC7D3FBF1}"/>
              </a:ext>
            </a:extLst>
          </p:cNvPr>
          <p:cNvPicPr>
            <a:picLocks noChangeAspect="1"/>
          </p:cNvPicPr>
          <p:nvPr/>
        </p:nvPicPr>
        <p:blipFill>
          <a:blip r:embed="rId8"/>
          <a:stretch>
            <a:fillRect/>
          </a:stretch>
        </p:blipFill>
        <p:spPr>
          <a:xfrm>
            <a:off x="6134958" y="4279344"/>
            <a:ext cx="2619375" cy="1743075"/>
          </a:xfrm>
          <a:prstGeom prst="rect">
            <a:avLst/>
          </a:prstGeom>
        </p:spPr>
      </p:pic>
      <p:sp>
        <p:nvSpPr>
          <p:cNvPr id="36" name="Rectangle 35">
            <a:extLst>
              <a:ext uri="{FF2B5EF4-FFF2-40B4-BE49-F238E27FC236}">
                <a16:creationId xmlns:a16="http://schemas.microsoft.com/office/drawing/2014/main" id="{83695901-5C5A-400D-AC6D-35C54850A131}"/>
              </a:ext>
            </a:extLst>
          </p:cNvPr>
          <p:cNvSpPr/>
          <p:nvPr/>
        </p:nvSpPr>
        <p:spPr>
          <a:xfrm>
            <a:off x="6096000" y="3741689"/>
            <a:ext cx="2578277" cy="466335"/>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a:t>Cannot focus on school or work</a:t>
            </a:r>
          </a:p>
        </p:txBody>
      </p:sp>
      <p:sp>
        <p:nvSpPr>
          <p:cNvPr id="37" name="Rectangle 36">
            <a:extLst>
              <a:ext uri="{FF2B5EF4-FFF2-40B4-BE49-F238E27FC236}">
                <a16:creationId xmlns:a16="http://schemas.microsoft.com/office/drawing/2014/main" id="{4FFD1EF7-4789-4C64-BA8B-C97BCCBE4964}"/>
              </a:ext>
            </a:extLst>
          </p:cNvPr>
          <p:cNvSpPr/>
          <p:nvPr/>
        </p:nvSpPr>
        <p:spPr>
          <a:xfrm>
            <a:off x="6317642" y="5776198"/>
            <a:ext cx="1800493" cy="246221"/>
          </a:xfrm>
          <a:prstGeom prst="rect">
            <a:avLst/>
          </a:prstGeom>
        </p:spPr>
        <p:txBody>
          <a:bodyPr wrap="none">
            <a:spAutoFit/>
          </a:bodyPr>
          <a:lstStyle/>
          <a:p>
            <a:r>
              <a:rPr lang="ar-AE" sz="1000" dirty="0"/>
              <a:t>2018 © سكربت جلب الأخبار التلقائي</a:t>
            </a:r>
            <a:endParaRPr lang="en-GB" sz="1000" dirty="0"/>
          </a:p>
        </p:txBody>
      </p:sp>
      <p:pic>
        <p:nvPicPr>
          <p:cNvPr id="38" name="Picture 37">
            <a:extLst>
              <a:ext uri="{FF2B5EF4-FFF2-40B4-BE49-F238E27FC236}">
                <a16:creationId xmlns:a16="http://schemas.microsoft.com/office/drawing/2014/main" id="{5C18AEEC-A9AE-43CD-B398-CE8228E96B84}"/>
              </a:ext>
            </a:extLst>
          </p:cNvPr>
          <p:cNvPicPr>
            <a:picLocks noChangeAspect="1"/>
          </p:cNvPicPr>
          <p:nvPr/>
        </p:nvPicPr>
        <p:blipFill>
          <a:blip r:embed="rId9"/>
          <a:stretch>
            <a:fillRect/>
          </a:stretch>
        </p:blipFill>
        <p:spPr>
          <a:xfrm>
            <a:off x="9304325" y="3458841"/>
            <a:ext cx="2619375" cy="2628900"/>
          </a:xfrm>
          <a:prstGeom prst="rect">
            <a:avLst/>
          </a:prstGeom>
        </p:spPr>
      </p:pic>
      <p:sp>
        <p:nvSpPr>
          <p:cNvPr id="39" name="Rectangle 38">
            <a:extLst>
              <a:ext uri="{FF2B5EF4-FFF2-40B4-BE49-F238E27FC236}">
                <a16:creationId xmlns:a16="http://schemas.microsoft.com/office/drawing/2014/main" id="{89ACBD83-03AD-489D-AC57-94D4B6217D50}"/>
              </a:ext>
            </a:extLst>
          </p:cNvPr>
          <p:cNvSpPr/>
          <p:nvPr/>
        </p:nvSpPr>
        <p:spPr>
          <a:xfrm>
            <a:off x="9249360" y="3289728"/>
            <a:ext cx="2652985" cy="595710"/>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a:t>Isolation </a:t>
            </a:r>
          </a:p>
        </p:txBody>
      </p:sp>
      <p:sp>
        <p:nvSpPr>
          <p:cNvPr id="40" name="Rectangle 39">
            <a:extLst>
              <a:ext uri="{FF2B5EF4-FFF2-40B4-BE49-F238E27FC236}">
                <a16:creationId xmlns:a16="http://schemas.microsoft.com/office/drawing/2014/main" id="{661F7E05-66F3-4E24-8047-5A4804F51071}"/>
              </a:ext>
            </a:extLst>
          </p:cNvPr>
          <p:cNvSpPr/>
          <p:nvPr/>
        </p:nvSpPr>
        <p:spPr>
          <a:xfrm>
            <a:off x="9028654" y="6124500"/>
            <a:ext cx="6096000" cy="246221"/>
          </a:xfrm>
          <a:prstGeom prst="rect">
            <a:avLst/>
          </a:prstGeom>
        </p:spPr>
        <p:txBody>
          <a:bodyPr>
            <a:spAutoFit/>
          </a:bodyPr>
          <a:lstStyle/>
          <a:p>
            <a:r>
              <a:rPr lang="en-GB" sz="900" dirty="0"/>
              <a:t>Copyright © 2018 · Outreach Pro Theme on Genesis Framework </a:t>
            </a:r>
            <a:r>
              <a:rPr lang="en-GB" sz="1000" dirty="0"/>
              <a:t>·</a:t>
            </a:r>
          </a:p>
        </p:txBody>
      </p:sp>
    </p:spTree>
    <p:extLst>
      <p:ext uri="{BB962C8B-B14F-4D97-AF65-F5344CB8AC3E}">
        <p14:creationId xmlns:p14="http://schemas.microsoft.com/office/powerpoint/2010/main" val="3518562965"/>
      </p:ext>
    </p:extLst>
  </p:cSld>
  <p:clrMapOvr>
    <a:masterClrMapping/>
  </p:clrMapOvr>
  <mc:AlternateContent xmlns:mc="http://schemas.openxmlformats.org/markup-compatibility/2006" xmlns:p14="http://schemas.microsoft.com/office/powerpoint/2010/main">
    <mc:Choice Requires="p14">
      <p:transition spd="slow">
        <p14:reveal/>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46065-CEA0-4B85-A06A-5246F9DB01A4}"/>
              </a:ext>
            </a:extLst>
          </p:cNvPr>
          <p:cNvSpPr>
            <a:spLocks noGrp="1"/>
          </p:cNvSpPr>
          <p:nvPr>
            <p:ph type="title"/>
          </p:nvPr>
        </p:nvSpPr>
        <p:spPr>
          <a:xfrm>
            <a:off x="4740812" y="159170"/>
            <a:ext cx="6612988" cy="1087780"/>
          </a:xfrm>
        </p:spPr>
        <p:txBody>
          <a:bodyPr/>
          <a:lstStyle/>
          <a:p>
            <a:r>
              <a:rPr lang="en-GB" dirty="0"/>
              <a:t>Causes </a:t>
            </a:r>
          </a:p>
        </p:txBody>
      </p:sp>
      <p:sp>
        <p:nvSpPr>
          <p:cNvPr id="3" name="Content Placeholder 2">
            <a:extLst>
              <a:ext uri="{FF2B5EF4-FFF2-40B4-BE49-F238E27FC236}">
                <a16:creationId xmlns:a16="http://schemas.microsoft.com/office/drawing/2014/main" id="{EB28C3A6-095A-4ECA-9D2A-A97AE18C9B9F}"/>
              </a:ext>
            </a:extLst>
          </p:cNvPr>
          <p:cNvSpPr>
            <a:spLocks noGrp="1"/>
          </p:cNvSpPr>
          <p:nvPr>
            <p:ph idx="1"/>
          </p:nvPr>
        </p:nvSpPr>
        <p:spPr>
          <a:xfrm>
            <a:off x="838200" y="2194545"/>
            <a:ext cx="10515600" cy="4351338"/>
          </a:xfrm>
        </p:spPr>
        <p:txBody>
          <a:bodyPr/>
          <a:lstStyle/>
          <a:p>
            <a:pPr marL="0" indent="0">
              <a:buNone/>
            </a:pPr>
            <a:r>
              <a:rPr lang="en-GB" dirty="0"/>
              <a:t> </a:t>
            </a:r>
          </a:p>
          <a:p>
            <a:pPr marL="0" indent="0">
              <a:buNone/>
            </a:pPr>
            <a:r>
              <a:rPr lang="en-GB" dirty="0"/>
              <a:t> </a:t>
            </a:r>
          </a:p>
          <a:p>
            <a:pPr marL="0" indent="0">
              <a:buNone/>
            </a:pPr>
            <a:endParaRPr lang="en-GB" dirty="0"/>
          </a:p>
          <a:p>
            <a:pPr marL="0" indent="0">
              <a:buNone/>
            </a:pPr>
            <a:endParaRPr lang="en-GB" dirty="0"/>
          </a:p>
        </p:txBody>
      </p:sp>
      <p:sp>
        <p:nvSpPr>
          <p:cNvPr id="4" name="Rectangle 3">
            <a:extLst>
              <a:ext uri="{FF2B5EF4-FFF2-40B4-BE49-F238E27FC236}">
                <a16:creationId xmlns:a16="http://schemas.microsoft.com/office/drawing/2014/main" id="{7D2ADCCB-FEF0-4E1A-B992-F595BB2497F6}"/>
              </a:ext>
            </a:extLst>
          </p:cNvPr>
          <p:cNvSpPr/>
          <p:nvPr/>
        </p:nvSpPr>
        <p:spPr>
          <a:xfrm>
            <a:off x="1308444" y="933071"/>
            <a:ext cx="2491409" cy="914400"/>
          </a:xfrm>
          <a:prstGeom prst="rect">
            <a:avLst/>
          </a:prstGeom>
          <a:solidFill>
            <a:schemeClr val="accent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bg2"/>
                </a:solidFill>
              </a:rPr>
              <a:t>Genetic</a:t>
            </a:r>
            <a:r>
              <a:rPr lang="en-GB" sz="3200" dirty="0">
                <a:solidFill>
                  <a:schemeClr val="tx1"/>
                </a:solidFill>
              </a:rPr>
              <a:t> </a:t>
            </a:r>
          </a:p>
        </p:txBody>
      </p:sp>
      <p:sp>
        <p:nvSpPr>
          <p:cNvPr id="5" name="Rectangle 4">
            <a:extLst>
              <a:ext uri="{FF2B5EF4-FFF2-40B4-BE49-F238E27FC236}">
                <a16:creationId xmlns:a16="http://schemas.microsoft.com/office/drawing/2014/main" id="{E83410F5-25BD-43DF-BBFD-925FE7AFCA65}"/>
              </a:ext>
            </a:extLst>
          </p:cNvPr>
          <p:cNvSpPr/>
          <p:nvPr/>
        </p:nvSpPr>
        <p:spPr>
          <a:xfrm>
            <a:off x="7225901" y="856291"/>
            <a:ext cx="2928730" cy="914400"/>
          </a:xfrm>
          <a:prstGeom prst="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Psychological</a:t>
            </a:r>
            <a:r>
              <a:rPr lang="en-GB" dirty="0"/>
              <a:t> </a:t>
            </a:r>
          </a:p>
        </p:txBody>
      </p:sp>
      <p:sp>
        <p:nvSpPr>
          <p:cNvPr id="6" name="Rectangle 5">
            <a:extLst>
              <a:ext uri="{FF2B5EF4-FFF2-40B4-BE49-F238E27FC236}">
                <a16:creationId xmlns:a16="http://schemas.microsoft.com/office/drawing/2014/main" id="{52236588-4994-4948-B327-1A560965A8D0}"/>
              </a:ext>
            </a:extLst>
          </p:cNvPr>
          <p:cNvSpPr/>
          <p:nvPr/>
        </p:nvSpPr>
        <p:spPr>
          <a:xfrm>
            <a:off x="1081277" y="2901980"/>
            <a:ext cx="2491409" cy="854168"/>
          </a:xfrm>
          <a:prstGeom prst="rect">
            <a:avLst/>
          </a:prstGeom>
          <a:solidFill>
            <a:schemeClr val="accent4">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Trauma</a:t>
            </a:r>
            <a:r>
              <a:rPr lang="en-GB" dirty="0"/>
              <a:t> </a:t>
            </a:r>
          </a:p>
        </p:txBody>
      </p:sp>
      <p:sp>
        <p:nvSpPr>
          <p:cNvPr id="7" name="Rectangle 6">
            <a:extLst>
              <a:ext uri="{FF2B5EF4-FFF2-40B4-BE49-F238E27FC236}">
                <a16:creationId xmlns:a16="http://schemas.microsoft.com/office/drawing/2014/main" id="{9C4876A7-BD6B-41B3-A8B2-DA4A0DE85C37}"/>
              </a:ext>
            </a:extLst>
          </p:cNvPr>
          <p:cNvSpPr/>
          <p:nvPr/>
        </p:nvSpPr>
        <p:spPr>
          <a:xfrm>
            <a:off x="8580782" y="2994532"/>
            <a:ext cx="2703443" cy="947834"/>
          </a:xfrm>
          <a:prstGeom prst="rect">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Family</a:t>
            </a:r>
          </a:p>
        </p:txBody>
      </p:sp>
      <p:sp>
        <p:nvSpPr>
          <p:cNvPr id="8" name="Rectangle 7">
            <a:extLst>
              <a:ext uri="{FF2B5EF4-FFF2-40B4-BE49-F238E27FC236}">
                <a16:creationId xmlns:a16="http://schemas.microsoft.com/office/drawing/2014/main" id="{0B2E58E3-C51B-430E-A52A-4DF63949FA8D}"/>
              </a:ext>
            </a:extLst>
          </p:cNvPr>
          <p:cNvSpPr/>
          <p:nvPr/>
        </p:nvSpPr>
        <p:spPr>
          <a:xfrm>
            <a:off x="1746741" y="4849361"/>
            <a:ext cx="2835965" cy="1181997"/>
          </a:xfrm>
          <a:prstGeom prst="rect">
            <a:avLst/>
          </a:prstGeom>
          <a:solidFill>
            <a:schemeClr val="tx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Society </a:t>
            </a:r>
          </a:p>
        </p:txBody>
      </p:sp>
      <p:sp>
        <p:nvSpPr>
          <p:cNvPr id="9" name="Rectangle 8">
            <a:extLst>
              <a:ext uri="{FF2B5EF4-FFF2-40B4-BE49-F238E27FC236}">
                <a16:creationId xmlns:a16="http://schemas.microsoft.com/office/drawing/2014/main" id="{F84E09C3-9BD9-4B00-9D16-907FFE0B0EB2}"/>
              </a:ext>
            </a:extLst>
          </p:cNvPr>
          <p:cNvSpPr/>
          <p:nvPr/>
        </p:nvSpPr>
        <p:spPr>
          <a:xfrm>
            <a:off x="7225901" y="4812124"/>
            <a:ext cx="3458508" cy="1517374"/>
          </a:xfrm>
          <a:prstGeom prst="rect">
            <a:avLst/>
          </a:prstGeom>
          <a:solidFill>
            <a:schemeClr val="bg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Socio-cultural factors </a:t>
            </a:r>
          </a:p>
        </p:txBody>
      </p:sp>
      <p:sp>
        <p:nvSpPr>
          <p:cNvPr id="11" name="Rectangle 10">
            <a:extLst>
              <a:ext uri="{FF2B5EF4-FFF2-40B4-BE49-F238E27FC236}">
                <a16:creationId xmlns:a16="http://schemas.microsoft.com/office/drawing/2014/main" id="{EB6C58EC-171B-4584-B79E-BBA40F7742AB}"/>
              </a:ext>
            </a:extLst>
          </p:cNvPr>
          <p:cNvSpPr/>
          <p:nvPr/>
        </p:nvSpPr>
        <p:spPr>
          <a:xfrm>
            <a:off x="4030800" y="6329498"/>
            <a:ext cx="2892651" cy="369332"/>
          </a:xfrm>
          <a:prstGeom prst="rect">
            <a:avLst/>
          </a:prstGeom>
        </p:spPr>
        <p:txBody>
          <a:bodyPr wrap="none">
            <a:spAutoFit/>
          </a:bodyPr>
          <a:lstStyle/>
          <a:p>
            <a:r>
              <a:rPr lang="en-GB" dirty="0"/>
              <a:t>(Eating Disorder Hope, 2018)</a:t>
            </a:r>
          </a:p>
        </p:txBody>
      </p:sp>
      <p:pic>
        <p:nvPicPr>
          <p:cNvPr id="13" name="Picture 12">
            <a:extLst>
              <a:ext uri="{FF2B5EF4-FFF2-40B4-BE49-F238E27FC236}">
                <a16:creationId xmlns:a16="http://schemas.microsoft.com/office/drawing/2014/main" id="{1D51A9EC-C846-4C71-A83A-CE5AAC6BA234}"/>
              </a:ext>
            </a:extLst>
          </p:cNvPr>
          <p:cNvPicPr>
            <a:picLocks noChangeAspect="1"/>
          </p:cNvPicPr>
          <p:nvPr/>
        </p:nvPicPr>
        <p:blipFill>
          <a:blip r:embed="rId2"/>
          <a:stretch>
            <a:fillRect/>
          </a:stretch>
        </p:blipFill>
        <p:spPr>
          <a:xfrm>
            <a:off x="4044444" y="1848956"/>
            <a:ext cx="3233145" cy="2908271"/>
          </a:xfrm>
          <a:prstGeom prst="rect">
            <a:avLst/>
          </a:prstGeom>
        </p:spPr>
      </p:pic>
      <p:sp>
        <p:nvSpPr>
          <p:cNvPr id="14" name="Rectangle 13">
            <a:extLst>
              <a:ext uri="{FF2B5EF4-FFF2-40B4-BE49-F238E27FC236}">
                <a16:creationId xmlns:a16="http://schemas.microsoft.com/office/drawing/2014/main" id="{33C0848C-2731-4E44-B692-1DCD26744631}"/>
              </a:ext>
            </a:extLst>
          </p:cNvPr>
          <p:cNvSpPr/>
          <p:nvPr/>
        </p:nvSpPr>
        <p:spPr>
          <a:xfrm>
            <a:off x="4442831" y="4442792"/>
            <a:ext cx="2783070" cy="369332"/>
          </a:xfrm>
          <a:prstGeom prst="rect">
            <a:avLst/>
          </a:prstGeom>
        </p:spPr>
        <p:txBody>
          <a:bodyPr wrap="none">
            <a:spAutoFit/>
          </a:bodyPr>
          <a:lstStyle/>
          <a:p>
            <a:r>
              <a:rPr lang="en-GB" dirty="0"/>
              <a:t> </a:t>
            </a:r>
            <a:r>
              <a:rPr lang="en-GB" sz="1200" dirty="0"/>
              <a:t>© 01/03/2019 123RF Limited 2005-2019</a:t>
            </a:r>
          </a:p>
        </p:txBody>
      </p:sp>
    </p:spTree>
    <p:extLst>
      <p:ext uri="{BB962C8B-B14F-4D97-AF65-F5344CB8AC3E}">
        <p14:creationId xmlns:p14="http://schemas.microsoft.com/office/powerpoint/2010/main" val="3143967531"/>
      </p:ext>
    </p:extLst>
  </p:cSld>
  <p:clrMapOvr>
    <a:masterClrMapping/>
  </p:clrMapOvr>
  <mc:AlternateContent xmlns:mc="http://schemas.openxmlformats.org/markup-compatibility/2006" xmlns:p14="http://schemas.microsoft.com/office/powerpoint/2010/main">
    <mc:Choice Requires="p14">
      <p:transition spd="slow">
        <p14:reveal/>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406B0-94DF-4635-9A57-F57EDFCFE4BC}"/>
              </a:ext>
            </a:extLst>
          </p:cNvPr>
          <p:cNvSpPr>
            <a:spLocks noGrp="1"/>
          </p:cNvSpPr>
          <p:nvPr>
            <p:ph type="title"/>
          </p:nvPr>
        </p:nvSpPr>
        <p:spPr/>
        <p:txBody>
          <a:bodyPr/>
          <a:lstStyle/>
          <a:p>
            <a:r>
              <a:rPr lang="en-GB" dirty="0"/>
              <a:t>The genetics of bulimia </a:t>
            </a:r>
          </a:p>
        </p:txBody>
      </p:sp>
      <p:sp>
        <p:nvSpPr>
          <p:cNvPr id="3" name="Content Placeholder 2">
            <a:extLst>
              <a:ext uri="{FF2B5EF4-FFF2-40B4-BE49-F238E27FC236}">
                <a16:creationId xmlns:a16="http://schemas.microsoft.com/office/drawing/2014/main" id="{FFB0F289-979A-47EF-A7E6-AB96351556C9}"/>
              </a:ext>
            </a:extLst>
          </p:cNvPr>
          <p:cNvSpPr>
            <a:spLocks noGrp="1"/>
          </p:cNvSpPr>
          <p:nvPr>
            <p:ph idx="1"/>
          </p:nvPr>
        </p:nvSpPr>
        <p:spPr/>
        <p:txBody>
          <a:bodyPr>
            <a:noAutofit/>
          </a:bodyPr>
          <a:lstStyle/>
          <a:p>
            <a:r>
              <a:rPr lang="en-GB" sz="2000" dirty="0"/>
              <a:t>The roles of serotonin in the human body </a:t>
            </a:r>
          </a:p>
          <a:p>
            <a:r>
              <a:rPr lang="en-GB" sz="2000" dirty="0"/>
              <a:t>Discovering variations in the gene for serotonin  </a:t>
            </a:r>
          </a:p>
          <a:p>
            <a:pPr marL="0" indent="0">
              <a:buNone/>
            </a:pPr>
            <a:r>
              <a:rPr lang="en-GB" sz="2000" dirty="0"/>
              <a:t>   in patients with eating disorders</a:t>
            </a:r>
          </a:p>
          <a:p>
            <a:r>
              <a:rPr lang="en-GB" sz="2000" dirty="0"/>
              <a:t>Further studies suggest there is approximately a 50 to</a:t>
            </a:r>
          </a:p>
          <a:p>
            <a:pPr marL="0" indent="0">
              <a:buNone/>
            </a:pPr>
            <a:r>
              <a:rPr lang="en-GB" sz="2000" dirty="0"/>
              <a:t>   80% genetic contribution to liability accounted for by </a:t>
            </a:r>
          </a:p>
          <a:p>
            <a:pPr marL="0" indent="0">
              <a:buNone/>
            </a:pPr>
            <a:r>
              <a:rPr lang="en-GB" sz="2000" dirty="0"/>
              <a:t>   additive genetic factors</a:t>
            </a:r>
          </a:p>
          <a:p>
            <a:pPr marL="0" indent="0">
              <a:buNone/>
            </a:pPr>
            <a:endParaRPr lang="en-GB" dirty="0"/>
          </a:p>
          <a:p>
            <a:pPr marL="0" indent="0">
              <a:buNone/>
            </a:pPr>
            <a:endParaRPr lang="en-GB" dirty="0"/>
          </a:p>
          <a:p>
            <a:pPr marL="0" indent="0">
              <a:buNone/>
            </a:pPr>
            <a:r>
              <a:rPr lang="en-GB" dirty="0"/>
              <a:t>(</a:t>
            </a:r>
            <a:r>
              <a:rPr lang="en-GB" dirty="0" err="1"/>
              <a:t>Steiger</a:t>
            </a:r>
            <a:r>
              <a:rPr lang="en-GB" dirty="0"/>
              <a:t>, 2004; BBC News, 1999; Kaye, 2007)</a:t>
            </a:r>
          </a:p>
        </p:txBody>
      </p:sp>
      <p:pic>
        <p:nvPicPr>
          <p:cNvPr id="4" name="Picture 3">
            <a:extLst>
              <a:ext uri="{FF2B5EF4-FFF2-40B4-BE49-F238E27FC236}">
                <a16:creationId xmlns:a16="http://schemas.microsoft.com/office/drawing/2014/main" id="{AB558B59-B391-4B50-B260-0D19A10A02CE}"/>
              </a:ext>
            </a:extLst>
          </p:cNvPr>
          <p:cNvPicPr>
            <a:picLocks noChangeAspect="1"/>
          </p:cNvPicPr>
          <p:nvPr/>
        </p:nvPicPr>
        <p:blipFill>
          <a:blip r:embed="rId2"/>
          <a:stretch>
            <a:fillRect/>
          </a:stretch>
        </p:blipFill>
        <p:spPr>
          <a:xfrm>
            <a:off x="8033423" y="799871"/>
            <a:ext cx="3817637" cy="4622154"/>
          </a:xfrm>
          <a:prstGeom prst="rect">
            <a:avLst/>
          </a:prstGeom>
        </p:spPr>
      </p:pic>
      <p:sp>
        <p:nvSpPr>
          <p:cNvPr id="5" name="Rectangle 4">
            <a:extLst>
              <a:ext uri="{FF2B5EF4-FFF2-40B4-BE49-F238E27FC236}">
                <a16:creationId xmlns:a16="http://schemas.microsoft.com/office/drawing/2014/main" id="{60239EAB-709F-4069-BD3B-C04AF68C021E}"/>
              </a:ext>
            </a:extLst>
          </p:cNvPr>
          <p:cNvSpPr/>
          <p:nvPr/>
        </p:nvSpPr>
        <p:spPr>
          <a:xfrm>
            <a:off x="8033423" y="5807631"/>
            <a:ext cx="3183179" cy="369332"/>
          </a:xfrm>
          <a:prstGeom prst="rect">
            <a:avLst/>
          </a:prstGeom>
        </p:spPr>
        <p:txBody>
          <a:bodyPr wrap="none">
            <a:spAutoFit/>
          </a:bodyPr>
          <a:lstStyle/>
          <a:p>
            <a:r>
              <a:rPr lang="en-GB" dirty="0"/>
              <a:t>©2018 FOX News Network, LLC.</a:t>
            </a:r>
          </a:p>
        </p:txBody>
      </p:sp>
    </p:spTree>
    <p:extLst>
      <p:ext uri="{BB962C8B-B14F-4D97-AF65-F5344CB8AC3E}">
        <p14:creationId xmlns:p14="http://schemas.microsoft.com/office/powerpoint/2010/main" val="2571310730"/>
      </p:ext>
    </p:extLst>
  </p:cSld>
  <p:clrMapOvr>
    <a:masterClrMapping/>
  </p:clrMapOvr>
  <mc:AlternateContent xmlns:mc="http://schemas.openxmlformats.org/markup-compatibility/2006" xmlns:p14="http://schemas.microsoft.com/office/powerpoint/2010/main">
    <mc:Choice Requires="p14">
      <p:transition spd="slow">
        <p14:reveal/>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87D8A-B962-450B-9248-DE7935B70BF8}"/>
              </a:ext>
            </a:extLst>
          </p:cNvPr>
          <p:cNvSpPr>
            <a:spLocks noGrp="1"/>
          </p:cNvSpPr>
          <p:nvPr>
            <p:ph type="title"/>
          </p:nvPr>
        </p:nvSpPr>
        <p:spPr/>
        <p:txBody>
          <a:bodyPr/>
          <a:lstStyle/>
          <a:p>
            <a:r>
              <a:rPr lang="en-GB" dirty="0"/>
              <a:t>Psychological factors predict bulimia </a:t>
            </a:r>
          </a:p>
        </p:txBody>
      </p:sp>
      <p:sp>
        <p:nvSpPr>
          <p:cNvPr id="3" name="Content Placeholder 2">
            <a:extLst>
              <a:ext uri="{FF2B5EF4-FFF2-40B4-BE49-F238E27FC236}">
                <a16:creationId xmlns:a16="http://schemas.microsoft.com/office/drawing/2014/main" id="{91C4FE5A-079B-4CCE-894F-B5B38D96CBE7}"/>
              </a:ext>
            </a:extLst>
          </p:cNvPr>
          <p:cNvSpPr>
            <a:spLocks noGrp="1"/>
          </p:cNvSpPr>
          <p:nvPr>
            <p:ph sz="half" idx="1"/>
          </p:nvPr>
        </p:nvSpPr>
        <p:spPr/>
        <p:txBody>
          <a:bodyPr/>
          <a:lstStyle/>
          <a:p>
            <a:r>
              <a:rPr lang="en-GB" dirty="0"/>
              <a:t>Perfectionism</a:t>
            </a:r>
          </a:p>
          <a:p>
            <a:r>
              <a:rPr lang="en-GB" dirty="0"/>
              <a:t>Body image dissatisfaction</a:t>
            </a:r>
          </a:p>
          <a:p>
            <a:r>
              <a:rPr lang="en-GB" dirty="0"/>
              <a:t>Personal history of an anxiety disorder</a:t>
            </a:r>
          </a:p>
          <a:p>
            <a:r>
              <a:rPr lang="en-GB" dirty="0"/>
              <a:t>Behavioural inflexibility</a:t>
            </a:r>
          </a:p>
        </p:txBody>
      </p:sp>
      <p:pic>
        <p:nvPicPr>
          <p:cNvPr id="5" name="Content Placeholder 4">
            <a:extLst>
              <a:ext uri="{FF2B5EF4-FFF2-40B4-BE49-F238E27FC236}">
                <a16:creationId xmlns:a16="http://schemas.microsoft.com/office/drawing/2014/main" id="{E5E754DE-73AE-4DF3-A248-3E828826E5A2}"/>
              </a:ext>
            </a:extLst>
          </p:cNvPr>
          <p:cNvPicPr>
            <a:picLocks noGrp="1" noChangeAspect="1"/>
          </p:cNvPicPr>
          <p:nvPr>
            <p:ph sz="half" idx="2"/>
          </p:nvPr>
        </p:nvPicPr>
        <p:blipFill>
          <a:blip r:embed="rId2"/>
          <a:stretch>
            <a:fillRect/>
          </a:stretch>
        </p:blipFill>
        <p:spPr>
          <a:xfrm>
            <a:off x="6586330" y="1434347"/>
            <a:ext cx="4767470" cy="3879111"/>
          </a:xfrm>
          <a:prstGeom prst="rect">
            <a:avLst/>
          </a:prstGeom>
        </p:spPr>
      </p:pic>
      <p:sp>
        <p:nvSpPr>
          <p:cNvPr id="6" name="Rectangle 5">
            <a:extLst>
              <a:ext uri="{FF2B5EF4-FFF2-40B4-BE49-F238E27FC236}">
                <a16:creationId xmlns:a16="http://schemas.microsoft.com/office/drawing/2014/main" id="{1B833617-4E5E-4E4F-8264-4BB32111658B}"/>
              </a:ext>
            </a:extLst>
          </p:cNvPr>
          <p:cNvSpPr/>
          <p:nvPr/>
        </p:nvSpPr>
        <p:spPr>
          <a:xfrm>
            <a:off x="7484367" y="5359288"/>
            <a:ext cx="2733441" cy="253916"/>
          </a:xfrm>
          <a:prstGeom prst="rect">
            <a:avLst/>
          </a:prstGeom>
        </p:spPr>
        <p:txBody>
          <a:bodyPr wrap="none">
            <a:spAutoFit/>
          </a:bodyPr>
          <a:lstStyle/>
          <a:p>
            <a:r>
              <a:rPr lang="en-GB" sz="1050" dirty="0"/>
              <a:t>Copyright ©2005-2019 EDH All rights reserved</a:t>
            </a:r>
            <a:endParaRPr lang="en-GB" dirty="0"/>
          </a:p>
        </p:txBody>
      </p:sp>
      <p:sp>
        <p:nvSpPr>
          <p:cNvPr id="7" name="Rectangle 6">
            <a:extLst>
              <a:ext uri="{FF2B5EF4-FFF2-40B4-BE49-F238E27FC236}">
                <a16:creationId xmlns:a16="http://schemas.microsoft.com/office/drawing/2014/main" id="{A7300336-8206-427E-B03F-F15EB46D7C5E}"/>
              </a:ext>
            </a:extLst>
          </p:cNvPr>
          <p:cNvSpPr/>
          <p:nvPr/>
        </p:nvSpPr>
        <p:spPr>
          <a:xfrm>
            <a:off x="357224" y="5912951"/>
            <a:ext cx="11325152" cy="369332"/>
          </a:xfrm>
          <a:prstGeom prst="rect">
            <a:avLst/>
          </a:prstGeom>
        </p:spPr>
        <p:txBody>
          <a:bodyPr wrap="none">
            <a:spAutoFit/>
          </a:bodyPr>
          <a:lstStyle/>
          <a:p>
            <a:r>
              <a:rPr lang="en-GB" dirty="0"/>
              <a:t>(Holland, </a:t>
            </a:r>
            <a:r>
              <a:rPr lang="en-GB" dirty="0" err="1"/>
              <a:t>Bodell</a:t>
            </a:r>
            <a:r>
              <a:rPr lang="en-GB" dirty="0"/>
              <a:t> and Keel, 2013; </a:t>
            </a:r>
            <a:r>
              <a:rPr lang="fi-FI" dirty="0"/>
              <a:t>Manaf, Saravanan and Zuhrah, 2016; </a:t>
            </a:r>
            <a:r>
              <a:rPr lang="da-DK" dirty="0"/>
              <a:t>Deboer and Smits, 2013 </a:t>
            </a:r>
            <a:r>
              <a:rPr lang="fi-FI" dirty="0"/>
              <a:t>; Tchanturia, et al, 2012)</a:t>
            </a:r>
            <a:endParaRPr lang="en-GB" dirty="0"/>
          </a:p>
        </p:txBody>
      </p:sp>
    </p:spTree>
    <p:extLst>
      <p:ext uri="{BB962C8B-B14F-4D97-AF65-F5344CB8AC3E}">
        <p14:creationId xmlns:p14="http://schemas.microsoft.com/office/powerpoint/2010/main" val="318467796"/>
      </p:ext>
    </p:extLst>
  </p:cSld>
  <p:clrMapOvr>
    <a:masterClrMapping/>
  </p:clrMapOvr>
  <mc:AlternateContent xmlns:mc="http://schemas.openxmlformats.org/markup-compatibility/2006" xmlns:p14="http://schemas.microsoft.com/office/powerpoint/2010/main">
    <mc:Choice Requires="p14">
      <p:transition spd="slow">
        <p14:reveal/>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D03361-063F-4226-B928-C3E2E4D39570}"/>
              </a:ext>
            </a:extLst>
          </p:cNvPr>
          <p:cNvSpPr>
            <a:spLocks noGrp="1"/>
          </p:cNvSpPr>
          <p:nvPr>
            <p:ph type="title"/>
          </p:nvPr>
        </p:nvSpPr>
        <p:spPr/>
        <p:txBody>
          <a:bodyPr/>
          <a:lstStyle/>
          <a:p>
            <a:r>
              <a:rPr lang="en-GB" dirty="0"/>
              <a:t> Family influences</a:t>
            </a:r>
          </a:p>
        </p:txBody>
      </p:sp>
      <p:sp>
        <p:nvSpPr>
          <p:cNvPr id="3" name="Content Placeholder 2">
            <a:extLst>
              <a:ext uri="{FF2B5EF4-FFF2-40B4-BE49-F238E27FC236}">
                <a16:creationId xmlns:a16="http://schemas.microsoft.com/office/drawing/2014/main" id="{138E3BAE-479B-4960-B37F-B00A45D72909}"/>
              </a:ext>
            </a:extLst>
          </p:cNvPr>
          <p:cNvSpPr>
            <a:spLocks noGrp="1"/>
          </p:cNvSpPr>
          <p:nvPr>
            <p:ph sz="half" idx="1"/>
          </p:nvPr>
        </p:nvSpPr>
        <p:spPr/>
        <p:txBody>
          <a:bodyPr>
            <a:normAutofit/>
          </a:bodyPr>
          <a:lstStyle/>
          <a:p>
            <a:r>
              <a:rPr lang="en-GB" sz="2400" dirty="0"/>
              <a:t>Eating disorders and psychopathological symptoms among female adolescents are associated with problematic family functioning (</a:t>
            </a:r>
            <a:r>
              <a:rPr lang="it-IT" sz="2400" dirty="0"/>
              <a:t>Cerniglia, et al., 2017)</a:t>
            </a:r>
            <a:r>
              <a:rPr lang="en-GB" sz="2400" dirty="0"/>
              <a:t> </a:t>
            </a:r>
          </a:p>
          <a:p>
            <a:r>
              <a:rPr lang="en-GB" sz="2400" dirty="0"/>
              <a:t>Characteristic  of family dysfunctionality  such as:  excessive dependence on other family members, communication problems, and conflict avoidance are associated with weight-related disorders (Berge, et al., 2012) </a:t>
            </a:r>
          </a:p>
        </p:txBody>
      </p:sp>
      <p:pic>
        <p:nvPicPr>
          <p:cNvPr id="5" name="Content Placeholder 4">
            <a:extLst>
              <a:ext uri="{FF2B5EF4-FFF2-40B4-BE49-F238E27FC236}">
                <a16:creationId xmlns:a16="http://schemas.microsoft.com/office/drawing/2014/main" id="{25E16C47-BD68-4197-9E46-F15BE739A209}"/>
              </a:ext>
            </a:extLst>
          </p:cNvPr>
          <p:cNvPicPr>
            <a:picLocks noGrp="1" noChangeAspect="1"/>
          </p:cNvPicPr>
          <p:nvPr>
            <p:ph sz="half" idx="2"/>
          </p:nvPr>
        </p:nvPicPr>
        <p:blipFill>
          <a:blip r:embed="rId2"/>
          <a:stretch>
            <a:fillRect/>
          </a:stretch>
        </p:blipFill>
        <p:spPr>
          <a:xfrm>
            <a:off x="6983896" y="1825625"/>
            <a:ext cx="4369904" cy="3843129"/>
          </a:xfrm>
          <a:prstGeom prst="rect">
            <a:avLst/>
          </a:prstGeom>
        </p:spPr>
      </p:pic>
      <p:sp>
        <p:nvSpPr>
          <p:cNvPr id="6" name="Rectangle 5">
            <a:extLst>
              <a:ext uri="{FF2B5EF4-FFF2-40B4-BE49-F238E27FC236}">
                <a16:creationId xmlns:a16="http://schemas.microsoft.com/office/drawing/2014/main" id="{2FD1D222-EFE7-4BA3-8145-7CFAB6AED3FD}"/>
              </a:ext>
            </a:extLst>
          </p:cNvPr>
          <p:cNvSpPr/>
          <p:nvPr/>
        </p:nvSpPr>
        <p:spPr>
          <a:xfrm>
            <a:off x="7333693" y="5781051"/>
            <a:ext cx="2268570" cy="246221"/>
          </a:xfrm>
          <a:prstGeom prst="rect">
            <a:avLst/>
          </a:prstGeom>
        </p:spPr>
        <p:txBody>
          <a:bodyPr wrap="none">
            <a:spAutoFit/>
          </a:bodyPr>
          <a:lstStyle/>
          <a:p>
            <a:r>
              <a:rPr lang="en-GB" sz="1000" dirty="0"/>
              <a:t>Copyright © </a:t>
            </a:r>
            <a:r>
              <a:rPr lang="en-GB" sz="1000" dirty="0" err="1"/>
              <a:t>CenterSite</a:t>
            </a:r>
            <a:r>
              <a:rPr lang="en-GB" sz="1000" dirty="0"/>
              <a:t>, LLC, 1995-2019</a:t>
            </a:r>
          </a:p>
        </p:txBody>
      </p:sp>
    </p:spTree>
    <p:extLst>
      <p:ext uri="{BB962C8B-B14F-4D97-AF65-F5344CB8AC3E}">
        <p14:creationId xmlns:p14="http://schemas.microsoft.com/office/powerpoint/2010/main" val="578704431"/>
      </p:ext>
    </p:extLst>
  </p:cSld>
  <p:clrMapOvr>
    <a:masterClrMapping/>
  </p:clrMapOvr>
  <mc:AlternateContent xmlns:mc="http://schemas.openxmlformats.org/markup-compatibility/2006" xmlns:p14="http://schemas.microsoft.com/office/powerpoint/2010/main">
    <mc:Choice Requires="p14">
      <p:transition spd="slow">
        <p14:reveal/>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9B3961-1A2D-466F-ACE3-26E396508178}"/>
              </a:ext>
            </a:extLst>
          </p:cNvPr>
          <p:cNvSpPr>
            <a:spLocks noGrp="1"/>
          </p:cNvSpPr>
          <p:nvPr>
            <p:ph type="title"/>
          </p:nvPr>
        </p:nvSpPr>
        <p:spPr>
          <a:xfrm>
            <a:off x="7995475" y="1675390"/>
            <a:ext cx="3658323" cy="5088321"/>
          </a:xfrm>
        </p:spPr>
        <p:txBody>
          <a:bodyPr>
            <a:noAutofit/>
          </a:bodyPr>
          <a:lstStyle/>
          <a:p>
            <a:pPr marL="342900" indent="-342900">
              <a:buFont typeface="Arial" panose="020B0604020202020204" pitchFamily="34" charset="0"/>
              <a:buChar char="•"/>
            </a:pPr>
            <a:r>
              <a:rPr lang="en-GB" sz="2400" b="1" dirty="0"/>
              <a:t>Thinspiration and fitspiration </a:t>
            </a:r>
            <a:r>
              <a:rPr lang="en-GB" sz="2400" dirty="0">
                <a:solidFill>
                  <a:schemeClr val="tx1">
                    <a:lumMod val="95000"/>
                    <a:lumOff val="5000"/>
                  </a:schemeClr>
                </a:solidFill>
                <a:latin typeface="+mn-lt"/>
              </a:rPr>
              <a:t>refer to images of fit individuals that are shared online, with the intention of motivating others. While some viewers may be inspired to make positive changes, they can also increase body dissatisfaction and feel less attractive themselves (</a:t>
            </a:r>
            <a:r>
              <a:rPr lang="en-GB" sz="2400" dirty="0" err="1">
                <a:solidFill>
                  <a:schemeClr val="tx1">
                    <a:lumMod val="95000"/>
                    <a:lumOff val="5000"/>
                  </a:schemeClr>
                </a:solidFill>
                <a:latin typeface="+mn-lt"/>
              </a:rPr>
              <a:t>Dignard</a:t>
            </a:r>
            <a:r>
              <a:rPr lang="en-GB" sz="2400" dirty="0">
                <a:solidFill>
                  <a:schemeClr val="tx1">
                    <a:lumMod val="95000"/>
                    <a:lumOff val="5000"/>
                  </a:schemeClr>
                </a:solidFill>
                <a:latin typeface="+mn-lt"/>
              </a:rPr>
              <a:t>, 2017). </a:t>
            </a:r>
          </a:p>
        </p:txBody>
      </p:sp>
      <p:sp>
        <p:nvSpPr>
          <p:cNvPr id="3" name="Content Placeholder 2">
            <a:extLst>
              <a:ext uri="{FF2B5EF4-FFF2-40B4-BE49-F238E27FC236}">
                <a16:creationId xmlns:a16="http://schemas.microsoft.com/office/drawing/2014/main" id="{B3AAC092-A8AB-4EB3-A089-EF9143DFC03D}"/>
              </a:ext>
            </a:extLst>
          </p:cNvPr>
          <p:cNvSpPr>
            <a:spLocks noGrp="1"/>
          </p:cNvSpPr>
          <p:nvPr>
            <p:ph sz="half" idx="1"/>
          </p:nvPr>
        </p:nvSpPr>
        <p:spPr>
          <a:xfrm>
            <a:off x="838200" y="1825625"/>
            <a:ext cx="2753139" cy="4351338"/>
          </a:xfrm>
        </p:spPr>
        <p:txBody>
          <a:bodyPr>
            <a:normAutofit/>
          </a:bodyPr>
          <a:lstStyle/>
          <a:p>
            <a:r>
              <a:rPr lang="en-GB" sz="2400" b="1" dirty="0"/>
              <a:t>In Modern Westernized countries</a:t>
            </a:r>
            <a:r>
              <a:rPr lang="en-GB" sz="2400" dirty="0"/>
              <a:t>, models, the media and dieting fads currently influence women and girls to be as thin as possible (Morris, and Katzman, 2003). </a:t>
            </a:r>
          </a:p>
        </p:txBody>
      </p:sp>
      <p:sp>
        <p:nvSpPr>
          <p:cNvPr id="4" name="Content Placeholder 3">
            <a:extLst>
              <a:ext uri="{FF2B5EF4-FFF2-40B4-BE49-F238E27FC236}">
                <a16:creationId xmlns:a16="http://schemas.microsoft.com/office/drawing/2014/main" id="{40DCF4A5-DD97-4F6E-8C5D-8C4190DF6151}"/>
              </a:ext>
            </a:extLst>
          </p:cNvPr>
          <p:cNvSpPr>
            <a:spLocks noGrp="1"/>
          </p:cNvSpPr>
          <p:nvPr>
            <p:ph sz="half" idx="2"/>
          </p:nvPr>
        </p:nvSpPr>
        <p:spPr>
          <a:xfrm>
            <a:off x="4196526" y="1825625"/>
            <a:ext cx="3465480" cy="4582169"/>
          </a:xfrm>
        </p:spPr>
        <p:txBody>
          <a:bodyPr>
            <a:noAutofit/>
          </a:bodyPr>
          <a:lstStyle/>
          <a:p>
            <a:r>
              <a:rPr lang="en-GB" sz="2400" b="1" dirty="0"/>
              <a:t>Social media platforms </a:t>
            </a:r>
            <a:r>
              <a:rPr lang="en-GB" sz="2400" dirty="0"/>
              <a:t>allow users to personalise and curate their online presence. Images of thin, attractive people are widespread online and expose viewers to unrealistic standards of beauty that can have a harmful impact on perception and   body image (</a:t>
            </a:r>
            <a:r>
              <a:rPr lang="en-GB" sz="2400" dirty="0" err="1"/>
              <a:t>Manocha</a:t>
            </a:r>
            <a:r>
              <a:rPr lang="en-GB" sz="2400" dirty="0"/>
              <a:t>, 2018).</a:t>
            </a:r>
          </a:p>
        </p:txBody>
      </p:sp>
      <p:pic>
        <p:nvPicPr>
          <p:cNvPr id="6" name="Picture 5">
            <a:extLst>
              <a:ext uri="{FF2B5EF4-FFF2-40B4-BE49-F238E27FC236}">
                <a16:creationId xmlns:a16="http://schemas.microsoft.com/office/drawing/2014/main" id="{B52DF50A-3C69-4905-B71F-F1E1266CBC36}"/>
              </a:ext>
            </a:extLst>
          </p:cNvPr>
          <p:cNvPicPr>
            <a:picLocks noChangeAspect="1"/>
          </p:cNvPicPr>
          <p:nvPr/>
        </p:nvPicPr>
        <p:blipFill>
          <a:blip r:embed="rId2"/>
          <a:stretch>
            <a:fillRect/>
          </a:stretch>
        </p:blipFill>
        <p:spPr>
          <a:xfrm>
            <a:off x="5801632" y="146013"/>
            <a:ext cx="5852166" cy="1387388"/>
          </a:xfrm>
          <a:prstGeom prst="rect">
            <a:avLst/>
          </a:prstGeom>
        </p:spPr>
      </p:pic>
      <p:sp>
        <p:nvSpPr>
          <p:cNvPr id="7" name="Rectangle 6">
            <a:extLst>
              <a:ext uri="{FF2B5EF4-FFF2-40B4-BE49-F238E27FC236}">
                <a16:creationId xmlns:a16="http://schemas.microsoft.com/office/drawing/2014/main" id="{A0EF6365-A90B-4635-8A1B-37AEF0639687}"/>
              </a:ext>
            </a:extLst>
          </p:cNvPr>
          <p:cNvSpPr/>
          <p:nvPr/>
        </p:nvSpPr>
        <p:spPr>
          <a:xfrm>
            <a:off x="7662244" y="1488980"/>
            <a:ext cx="2856872" cy="230832"/>
          </a:xfrm>
          <a:prstGeom prst="rect">
            <a:avLst/>
          </a:prstGeom>
        </p:spPr>
        <p:txBody>
          <a:bodyPr wrap="none">
            <a:spAutoFit/>
          </a:bodyPr>
          <a:lstStyle/>
          <a:p>
            <a:r>
              <a:rPr lang="en-GB" sz="900" dirty="0"/>
              <a:t>Copyright © 2019 · Mirror-Mirror.org All Rights Reserved</a:t>
            </a:r>
          </a:p>
        </p:txBody>
      </p:sp>
      <p:sp>
        <p:nvSpPr>
          <p:cNvPr id="8" name="Rectangle 7">
            <a:extLst>
              <a:ext uri="{FF2B5EF4-FFF2-40B4-BE49-F238E27FC236}">
                <a16:creationId xmlns:a16="http://schemas.microsoft.com/office/drawing/2014/main" id="{F75E037A-67EB-4161-A841-E8B313537CE0}"/>
              </a:ext>
            </a:extLst>
          </p:cNvPr>
          <p:cNvSpPr/>
          <p:nvPr/>
        </p:nvSpPr>
        <p:spPr>
          <a:xfrm>
            <a:off x="838200" y="681037"/>
            <a:ext cx="6026834" cy="769441"/>
          </a:xfrm>
          <a:prstGeom prst="rect">
            <a:avLst/>
          </a:prstGeom>
        </p:spPr>
        <p:txBody>
          <a:bodyPr wrap="square">
            <a:spAutoFit/>
          </a:bodyPr>
          <a:lstStyle/>
          <a:p>
            <a:r>
              <a:rPr lang="en-GB" sz="4400" dirty="0"/>
              <a:t>Socio-cultural factors</a:t>
            </a:r>
          </a:p>
        </p:txBody>
      </p:sp>
    </p:spTree>
    <p:extLst>
      <p:ext uri="{BB962C8B-B14F-4D97-AF65-F5344CB8AC3E}">
        <p14:creationId xmlns:p14="http://schemas.microsoft.com/office/powerpoint/2010/main" val="831147657"/>
      </p:ext>
    </p:extLst>
  </p:cSld>
  <p:clrMapOvr>
    <a:masterClrMapping/>
  </p:clrMapOvr>
  <mc:AlternateContent xmlns:mc="http://schemas.openxmlformats.org/markup-compatibility/2006" xmlns:p14="http://schemas.microsoft.com/office/powerpoint/2010/main">
    <mc:Choice Requires="p14">
      <p:transition spd="slow">
        <p14:reveal/>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60F37-6BD6-41DB-AAA6-19B423C9044D}"/>
              </a:ext>
            </a:extLst>
          </p:cNvPr>
          <p:cNvSpPr>
            <a:spLocks noGrp="1"/>
          </p:cNvSpPr>
          <p:nvPr>
            <p:ph type="title"/>
          </p:nvPr>
        </p:nvSpPr>
        <p:spPr/>
        <p:txBody>
          <a:bodyPr/>
          <a:lstStyle/>
          <a:p>
            <a:r>
              <a:rPr lang="en-GB" dirty="0"/>
              <a:t>Socio-cultural factors (cont.) </a:t>
            </a:r>
          </a:p>
        </p:txBody>
      </p:sp>
      <p:sp>
        <p:nvSpPr>
          <p:cNvPr id="3" name="Content Placeholder 2">
            <a:extLst>
              <a:ext uri="{FF2B5EF4-FFF2-40B4-BE49-F238E27FC236}">
                <a16:creationId xmlns:a16="http://schemas.microsoft.com/office/drawing/2014/main" id="{A86FA90C-5211-4AB8-9477-E78C2D13F237}"/>
              </a:ext>
            </a:extLst>
          </p:cNvPr>
          <p:cNvSpPr>
            <a:spLocks noGrp="1"/>
          </p:cNvSpPr>
          <p:nvPr>
            <p:ph sz="half" idx="1"/>
          </p:nvPr>
        </p:nvSpPr>
        <p:spPr/>
        <p:txBody>
          <a:bodyPr>
            <a:normAutofit fontScale="92500" lnSpcReduction="20000"/>
          </a:bodyPr>
          <a:lstStyle/>
          <a:p>
            <a:r>
              <a:rPr lang="en-GB" dirty="0"/>
              <a:t>More common in western females (Gordon, Perez and Joiner, 2002; Sharan and Sundar, 2015)</a:t>
            </a:r>
          </a:p>
          <a:p>
            <a:r>
              <a:rPr lang="en-GB" dirty="0"/>
              <a:t>Women from non-white racial backgrounds show fewer eating disturbances and tend to be more satisfied with their appearance than white women (Sala, Reyes-Rodríguez, </a:t>
            </a:r>
            <a:r>
              <a:rPr lang="en-GB" dirty="0" err="1"/>
              <a:t>Bulik</a:t>
            </a:r>
            <a:r>
              <a:rPr lang="en-GB" dirty="0"/>
              <a:t> and </a:t>
            </a:r>
            <a:r>
              <a:rPr lang="en-GB" dirty="0" err="1"/>
              <a:t>Bardone</a:t>
            </a:r>
            <a:r>
              <a:rPr lang="en-GB" dirty="0"/>
              <a:t>-Cone, 2013). </a:t>
            </a:r>
          </a:p>
          <a:p>
            <a:r>
              <a:rPr lang="en-GB" dirty="0"/>
              <a:t>Socio-economic influences (Mulders-Jones, </a:t>
            </a:r>
            <a:r>
              <a:rPr lang="en-GB" dirty="0" err="1"/>
              <a:t>Mitchison</a:t>
            </a:r>
            <a:r>
              <a:rPr lang="en-GB" dirty="0"/>
              <a:t>, </a:t>
            </a:r>
            <a:r>
              <a:rPr lang="en-GB" dirty="0" err="1"/>
              <a:t>Girosi</a:t>
            </a:r>
            <a:r>
              <a:rPr lang="en-GB" dirty="0"/>
              <a:t>, and Hay, 2017; Gibson, 2001;.  </a:t>
            </a:r>
          </a:p>
          <a:p>
            <a:endParaRPr lang="en-GB" dirty="0"/>
          </a:p>
        </p:txBody>
      </p:sp>
      <p:pic>
        <p:nvPicPr>
          <p:cNvPr id="6" name="Content Placeholder 5">
            <a:extLst>
              <a:ext uri="{FF2B5EF4-FFF2-40B4-BE49-F238E27FC236}">
                <a16:creationId xmlns:a16="http://schemas.microsoft.com/office/drawing/2014/main" id="{A4EBBC15-4B69-4EDC-B91D-63C1C5BD68B9}"/>
              </a:ext>
            </a:extLst>
          </p:cNvPr>
          <p:cNvPicPr>
            <a:picLocks noGrp="1" noChangeAspect="1"/>
          </p:cNvPicPr>
          <p:nvPr>
            <p:ph sz="half" idx="2"/>
          </p:nvPr>
        </p:nvPicPr>
        <p:blipFill>
          <a:blip r:embed="rId2"/>
          <a:stretch>
            <a:fillRect/>
          </a:stretch>
        </p:blipFill>
        <p:spPr>
          <a:xfrm>
            <a:off x="7090117" y="1825625"/>
            <a:ext cx="4263683" cy="3562301"/>
          </a:xfrm>
          <a:prstGeom prst="rect">
            <a:avLst/>
          </a:prstGeom>
        </p:spPr>
      </p:pic>
      <p:sp>
        <p:nvSpPr>
          <p:cNvPr id="7" name="Rectangle 6">
            <a:extLst>
              <a:ext uri="{FF2B5EF4-FFF2-40B4-BE49-F238E27FC236}">
                <a16:creationId xmlns:a16="http://schemas.microsoft.com/office/drawing/2014/main" id="{C70F936D-C402-4FA5-96FA-BBCC7953D9ED}"/>
              </a:ext>
            </a:extLst>
          </p:cNvPr>
          <p:cNvSpPr/>
          <p:nvPr/>
        </p:nvSpPr>
        <p:spPr>
          <a:xfrm>
            <a:off x="8369000" y="5581024"/>
            <a:ext cx="1705916" cy="246221"/>
          </a:xfrm>
          <a:prstGeom prst="rect">
            <a:avLst/>
          </a:prstGeom>
        </p:spPr>
        <p:txBody>
          <a:bodyPr wrap="none">
            <a:spAutoFit/>
          </a:bodyPr>
          <a:lstStyle/>
          <a:p>
            <a:r>
              <a:rPr lang="en-GB" sz="1000" dirty="0"/>
              <a:t>© University of Helsinki 2019</a:t>
            </a:r>
          </a:p>
        </p:txBody>
      </p:sp>
    </p:spTree>
    <p:extLst>
      <p:ext uri="{BB962C8B-B14F-4D97-AF65-F5344CB8AC3E}">
        <p14:creationId xmlns:p14="http://schemas.microsoft.com/office/powerpoint/2010/main" val="1211617214"/>
      </p:ext>
    </p:extLst>
  </p:cSld>
  <p:clrMapOvr>
    <a:masterClrMapping/>
  </p:clrMapOvr>
  <mc:AlternateContent xmlns:mc="http://schemas.openxmlformats.org/markup-compatibility/2006" xmlns:p14="http://schemas.microsoft.com/office/powerpoint/2010/main">
    <mc:Choice Requires="p14">
      <p:transition spd="slow">
        <p14:reveal/>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A767E-4CBA-438A-9CAA-52DB4AE72A84}"/>
              </a:ext>
            </a:extLst>
          </p:cNvPr>
          <p:cNvSpPr>
            <a:spLocks noGrp="1"/>
          </p:cNvSpPr>
          <p:nvPr>
            <p:ph type="title"/>
          </p:nvPr>
        </p:nvSpPr>
        <p:spPr/>
        <p:txBody>
          <a:bodyPr/>
          <a:lstStyle/>
          <a:p>
            <a:r>
              <a:rPr lang="en-GB" dirty="0"/>
              <a:t>Trauma and childhood abuse</a:t>
            </a:r>
          </a:p>
        </p:txBody>
      </p:sp>
      <p:sp>
        <p:nvSpPr>
          <p:cNvPr id="3" name="Content Placeholder 2">
            <a:extLst>
              <a:ext uri="{FF2B5EF4-FFF2-40B4-BE49-F238E27FC236}">
                <a16:creationId xmlns:a16="http://schemas.microsoft.com/office/drawing/2014/main" id="{D2A930D4-0AFD-47A1-924B-84B7BB1A105F}"/>
              </a:ext>
            </a:extLst>
          </p:cNvPr>
          <p:cNvSpPr>
            <a:spLocks noGrp="1"/>
          </p:cNvSpPr>
          <p:nvPr>
            <p:ph sz="half" idx="1"/>
          </p:nvPr>
        </p:nvSpPr>
        <p:spPr/>
        <p:txBody>
          <a:bodyPr>
            <a:normAutofit fontScale="92500" lnSpcReduction="10000"/>
          </a:bodyPr>
          <a:lstStyle/>
          <a:p>
            <a:r>
              <a:rPr lang="en-GB" dirty="0"/>
              <a:t>There is a strong association between childhood abuse and trauma and the development of bulimia nervosa </a:t>
            </a:r>
          </a:p>
          <a:p>
            <a:r>
              <a:rPr lang="en-GB" dirty="0"/>
              <a:t>Extreme negative life-events such as: parents’ divorce, loss of  a parent or emotional, physical, mental, sexual and verbal abuse, bullying and neglect are associated with an increased risk of later developing bulimia </a:t>
            </a:r>
          </a:p>
          <a:p>
            <a:pPr marL="0" indent="0">
              <a:buNone/>
            </a:pPr>
            <a:r>
              <a:rPr lang="en-GB" dirty="0"/>
              <a:t>     (Centre For Discovery,2017)</a:t>
            </a:r>
          </a:p>
        </p:txBody>
      </p:sp>
      <p:pic>
        <p:nvPicPr>
          <p:cNvPr id="5" name="Content Placeholder 4">
            <a:extLst>
              <a:ext uri="{FF2B5EF4-FFF2-40B4-BE49-F238E27FC236}">
                <a16:creationId xmlns:a16="http://schemas.microsoft.com/office/drawing/2014/main" id="{B332D09E-5241-456A-B95A-8BE80C08F740}"/>
              </a:ext>
            </a:extLst>
          </p:cNvPr>
          <p:cNvPicPr>
            <a:picLocks noGrp="1" noChangeAspect="1"/>
          </p:cNvPicPr>
          <p:nvPr>
            <p:ph sz="half" idx="2"/>
          </p:nvPr>
        </p:nvPicPr>
        <p:blipFill>
          <a:blip r:embed="rId2"/>
          <a:stretch>
            <a:fillRect/>
          </a:stretch>
        </p:blipFill>
        <p:spPr>
          <a:xfrm>
            <a:off x="6907237" y="2095121"/>
            <a:ext cx="4600135" cy="3812345"/>
          </a:xfrm>
          <a:prstGeom prst="rect">
            <a:avLst/>
          </a:prstGeom>
        </p:spPr>
      </p:pic>
      <p:sp>
        <p:nvSpPr>
          <p:cNvPr id="6" name="Rectangle 5">
            <a:extLst>
              <a:ext uri="{FF2B5EF4-FFF2-40B4-BE49-F238E27FC236}">
                <a16:creationId xmlns:a16="http://schemas.microsoft.com/office/drawing/2014/main" id="{8D023B4F-74AE-4D18-91C7-01B04C855843}"/>
              </a:ext>
            </a:extLst>
          </p:cNvPr>
          <p:cNvSpPr/>
          <p:nvPr/>
        </p:nvSpPr>
        <p:spPr>
          <a:xfrm>
            <a:off x="7545759" y="5899964"/>
            <a:ext cx="1661545" cy="276999"/>
          </a:xfrm>
          <a:prstGeom prst="rect">
            <a:avLst/>
          </a:prstGeom>
        </p:spPr>
        <p:txBody>
          <a:bodyPr wrap="none">
            <a:spAutoFit/>
          </a:bodyPr>
          <a:lstStyle/>
          <a:p>
            <a:r>
              <a:rPr lang="en-GB" sz="1200" dirty="0"/>
              <a:t>© 2019 AION Recovery.</a:t>
            </a:r>
          </a:p>
        </p:txBody>
      </p:sp>
    </p:spTree>
    <p:extLst>
      <p:ext uri="{BB962C8B-B14F-4D97-AF65-F5344CB8AC3E}">
        <p14:creationId xmlns:p14="http://schemas.microsoft.com/office/powerpoint/2010/main" val="3718176798"/>
      </p:ext>
    </p:extLst>
  </p:cSld>
  <p:clrMapOvr>
    <a:masterClrMapping/>
  </p:clrMapOvr>
  <mc:AlternateContent xmlns:mc="http://schemas.openxmlformats.org/markup-compatibility/2006" xmlns:p14="http://schemas.microsoft.com/office/powerpoint/2010/main">
    <mc:Choice Requires="p14">
      <p:transition spd="slow">
        <p14:reveal/>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3CE9DCC-4C76-469D-82C8-50FF1CB780FA}"/>
              </a:ext>
            </a:extLst>
          </p:cNvPr>
          <p:cNvSpPr>
            <a:spLocks noGrp="1"/>
          </p:cNvSpPr>
          <p:nvPr>
            <p:ph type="ctrTitle"/>
          </p:nvPr>
        </p:nvSpPr>
        <p:spPr>
          <a:xfrm>
            <a:off x="1524000" y="309490"/>
            <a:ext cx="9144000" cy="1097280"/>
          </a:xfrm>
        </p:spPr>
        <p:txBody>
          <a:bodyPr/>
          <a:lstStyle/>
          <a:p>
            <a:r>
              <a:rPr lang="en-GB" dirty="0"/>
              <a:t>Bulimia treatment </a:t>
            </a:r>
          </a:p>
        </p:txBody>
      </p:sp>
      <p:sp>
        <p:nvSpPr>
          <p:cNvPr id="5" name="Subtitle 4">
            <a:extLst>
              <a:ext uri="{FF2B5EF4-FFF2-40B4-BE49-F238E27FC236}">
                <a16:creationId xmlns:a16="http://schemas.microsoft.com/office/drawing/2014/main" id="{7C664EB6-DCE7-4EDB-8447-0A635BE238C4}"/>
              </a:ext>
            </a:extLst>
          </p:cNvPr>
          <p:cNvSpPr>
            <a:spLocks noGrp="1"/>
          </p:cNvSpPr>
          <p:nvPr>
            <p:ph type="subTitle" idx="1"/>
          </p:nvPr>
        </p:nvSpPr>
        <p:spPr>
          <a:xfrm>
            <a:off x="665869" y="2202204"/>
            <a:ext cx="4572001" cy="2905687"/>
          </a:xfrm>
        </p:spPr>
        <p:txBody>
          <a:bodyPr/>
          <a:lstStyle/>
          <a:p>
            <a:pPr marL="342900" indent="-342900" algn="l">
              <a:buFont typeface="Arial" panose="020B0604020202020204" pitchFamily="34" charset="0"/>
              <a:buChar char="•"/>
            </a:pPr>
            <a:r>
              <a:rPr lang="en-GB" dirty="0"/>
              <a:t>Psychotherapy</a:t>
            </a:r>
          </a:p>
          <a:p>
            <a:pPr marL="342900" indent="-342900" algn="l">
              <a:buFont typeface="Arial" panose="020B0604020202020204" pitchFamily="34" charset="0"/>
              <a:buChar char="•"/>
            </a:pPr>
            <a:r>
              <a:rPr lang="en-GB" dirty="0"/>
              <a:t>Family therapy</a:t>
            </a:r>
          </a:p>
          <a:p>
            <a:pPr marL="342900" indent="-342900" algn="l">
              <a:buFont typeface="Arial" panose="020B0604020202020204" pitchFamily="34" charset="0"/>
              <a:buChar char="•"/>
            </a:pPr>
            <a:r>
              <a:rPr lang="en-GB" dirty="0"/>
              <a:t>Nutrition counselling</a:t>
            </a:r>
          </a:p>
          <a:p>
            <a:pPr marL="342900" indent="-342900" algn="l">
              <a:buFont typeface="Arial" panose="020B0604020202020204" pitchFamily="34" charset="0"/>
              <a:buChar char="•"/>
            </a:pPr>
            <a:r>
              <a:rPr lang="en-GB" dirty="0"/>
              <a:t>Medication</a:t>
            </a:r>
          </a:p>
          <a:p>
            <a:pPr algn="l"/>
            <a:r>
              <a:rPr lang="en-GB" dirty="0"/>
              <a:t>(Nordqvist, 2017)</a:t>
            </a:r>
          </a:p>
        </p:txBody>
      </p:sp>
      <p:pic>
        <p:nvPicPr>
          <p:cNvPr id="6" name="Online Media 5">
            <a:hlinkClick r:id="" action="ppaction://media"/>
            <a:extLst>
              <a:ext uri="{FF2B5EF4-FFF2-40B4-BE49-F238E27FC236}">
                <a16:creationId xmlns:a16="http://schemas.microsoft.com/office/drawing/2014/main" id="{EA9C2E6D-A276-4CA6-A870-A0C24C42DE8C}"/>
              </a:ext>
            </a:extLst>
          </p:cNvPr>
          <p:cNvPicPr>
            <a:picLocks noRot="1" noChangeAspect="1"/>
          </p:cNvPicPr>
          <p:nvPr>
            <a:videoFile r:link="rId1"/>
          </p:nvPr>
        </p:nvPicPr>
        <p:blipFill>
          <a:blip r:embed="rId3"/>
          <a:stretch>
            <a:fillRect/>
          </a:stretch>
        </p:blipFill>
        <p:spPr>
          <a:xfrm>
            <a:off x="6412524" y="2369172"/>
            <a:ext cx="4572000" cy="2571750"/>
          </a:xfrm>
          <a:prstGeom prst="rect">
            <a:avLst/>
          </a:prstGeom>
        </p:spPr>
      </p:pic>
      <p:sp>
        <p:nvSpPr>
          <p:cNvPr id="7" name="Rectangle 6">
            <a:extLst>
              <a:ext uri="{FF2B5EF4-FFF2-40B4-BE49-F238E27FC236}">
                <a16:creationId xmlns:a16="http://schemas.microsoft.com/office/drawing/2014/main" id="{B8A6EC78-4407-45DB-9BB0-D026796A4AA5}"/>
              </a:ext>
            </a:extLst>
          </p:cNvPr>
          <p:cNvSpPr/>
          <p:nvPr/>
        </p:nvSpPr>
        <p:spPr>
          <a:xfrm>
            <a:off x="6096000" y="1740539"/>
            <a:ext cx="5359929" cy="461665"/>
          </a:xfrm>
          <a:prstGeom prst="rect">
            <a:avLst/>
          </a:prstGeom>
        </p:spPr>
        <p:txBody>
          <a:bodyPr wrap="none">
            <a:spAutoFit/>
          </a:bodyPr>
          <a:lstStyle/>
          <a:p>
            <a:r>
              <a:rPr lang="en-GB" sz="2400" dirty="0"/>
              <a:t>JANE FONDA on Recovering from Bulimia </a:t>
            </a:r>
          </a:p>
        </p:txBody>
      </p:sp>
      <p:sp>
        <p:nvSpPr>
          <p:cNvPr id="8" name="Rectangle 7">
            <a:extLst>
              <a:ext uri="{FF2B5EF4-FFF2-40B4-BE49-F238E27FC236}">
                <a16:creationId xmlns:a16="http://schemas.microsoft.com/office/drawing/2014/main" id="{E5C3AA17-4E14-4343-9D12-2EFFC47C91CC}"/>
              </a:ext>
            </a:extLst>
          </p:cNvPr>
          <p:cNvSpPr/>
          <p:nvPr/>
        </p:nvSpPr>
        <p:spPr>
          <a:xfrm>
            <a:off x="6591192" y="4914104"/>
            <a:ext cx="3361690" cy="276999"/>
          </a:xfrm>
          <a:prstGeom prst="rect">
            <a:avLst/>
          </a:prstGeom>
        </p:spPr>
        <p:txBody>
          <a:bodyPr wrap="none">
            <a:spAutoFit/>
          </a:bodyPr>
          <a:lstStyle/>
          <a:p>
            <a:r>
              <a:rPr lang="en-GB" sz="1200" dirty="0"/>
              <a:t>https://www.youtube.com/watch?v=KVfim1daMTc</a:t>
            </a:r>
          </a:p>
        </p:txBody>
      </p:sp>
    </p:spTree>
    <p:extLst>
      <p:ext uri="{BB962C8B-B14F-4D97-AF65-F5344CB8AC3E}">
        <p14:creationId xmlns:p14="http://schemas.microsoft.com/office/powerpoint/2010/main" val="3435849211"/>
      </p:ext>
    </p:extLst>
  </p:cSld>
  <p:clrMapOvr>
    <a:masterClrMapping/>
  </p:clrMapOvr>
  <mc:AlternateContent xmlns:mc="http://schemas.openxmlformats.org/markup-compatibility/2006" xmlns:p14="http://schemas.microsoft.com/office/powerpoint/2010/main">
    <mc:Choice Requires="p14">
      <p:transition spd="slow">
        <p14:reveal/>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2BBA190-CD8E-40FC-BF11-10732C2887C3}"/>
              </a:ext>
            </a:extLst>
          </p:cNvPr>
          <p:cNvSpPr/>
          <p:nvPr/>
        </p:nvSpPr>
        <p:spPr>
          <a:xfrm>
            <a:off x="124264" y="135114"/>
            <a:ext cx="11943472" cy="6801862"/>
          </a:xfrm>
          <a:prstGeom prst="rect">
            <a:avLst/>
          </a:prstGeom>
        </p:spPr>
        <p:txBody>
          <a:bodyPr wrap="square">
            <a:spAutoFit/>
          </a:bodyPr>
          <a:lstStyle/>
          <a:p>
            <a:r>
              <a:rPr lang="en-GB" sz="2400" dirty="0"/>
              <a:t>References</a:t>
            </a:r>
            <a:endParaRPr lang="en-GB" sz="800" dirty="0"/>
          </a:p>
          <a:p>
            <a:r>
              <a:rPr lang="en-GB" sz="800" dirty="0"/>
              <a:t>Articles: </a:t>
            </a:r>
          </a:p>
          <a:p>
            <a:r>
              <a:rPr lang="en-GB" sz="800" dirty="0"/>
              <a:t>Addiction Helper (2018)  </a:t>
            </a:r>
            <a:r>
              <a:rPr lang="en-GB" sz="800" i="1" dirty="0"/>
              <a:t>Bulimia. </a:t>
            </a:r>
            <a:r>
              <a:rPr lang="en-GB" sz="800" dirty="0"/>
              <a:t>Available at: https://www.addictionhelper.com/addiction/eating-disorders/bulimia/  (Accessed: 3rd January 2019). </a:t>
            </a:r>
          </a:p>
          <a:p>
            <a:r>
              <a:rPr lang="en-GB" sz="800" dirty="0"/>
              <a:t>Anorexia Bulimia Care (2018) </a:t>
            </a:r>
            <a:r>
              <a:rPr lang="en-GB" sz="800" i="1" dirty="0"/>
              <a:t>Statistics</a:t>
            </a:r>
            <a:r>
              <a:rPr lang="en-GB" sz="800" dirty="0"/>
              <a:t>. Available at: http://www.anorexiabulimiacare.org.uk/about/statistics. (Accessed:  31st December 2018). </a:t>
            </a:r>
          </a:p>
          <a:p>
            <a:r>
              <a:rPr lang="en-GB" sz="800" dirty="0"/>
              <a:t>BBC News (1999) Genetic </a:t>
            </a:r>
            <a:r>
              <a:rPr lang="en-GB" sz="800" i="1" dirty="0"/>
              <a:t>Clues to Eating Disorders. </a:t>
            </a:r>
            <a:r>
              <a:rPr lang="en-GB" sz="800" dirty="0"/>
              <a:t>Available at: http://news.bbc.co.uk/2/hi/health/259226.stm (Accessed: 2nd  January 2019).</a:t>
            </a:r>
          </a:p>
          <a:p>
            <a:r>
              <a:rPr lang="en-GB" sz="800" dirty="0"/>
              <a:t> Berge, J. M., et al. (2012) ‘The unique and additive associations of family functioning and parenting practices with disordered eating behaviours in diverse adolescents’, </a:t>
            </a:r>
            <a:r>
              <a:rPr lang="en-GB" sz="800" i="1" dirty="0"/>
              <a:t>Journal of behavioural medicine</a:t>
            </a:r>
            <a:r>
              <a:rPr lang="en-GB" sz="800" dirty="0"/>
              <a:t>, 37(2), pp. 205-17.</a:t>
            </a:r>
          </a:p>
          <a:p>
            <a:r>
              <a:rPr lang="en-GB" sz="800" dirty="0" err="1"/>
              <a:t>Center</a:t>
            </a:r>
            <a:r>
              <a:rPr lang="en-GB" sz="800" dirty="0"/>
              <a:t> For Discovery (2017) </a:t>
            </a:r>
            <a:r>
              <a:rPr lang="en-GB" sz="800" i="1" dirty="0"/>
              <a:t>What Causes Bulimia Nervosa? </a:t>
            </a:r>
            <a:r>
              <a:rPr lang="en-GB" sz="800" dirty="0"/>
              <a:t>Available at: https://centerfordiscovery.com/blog/causes-bulimia-nervosa/ (Accessed: 3rd January 2019). </a:t>
            </a:r>
          </a:p>
          <a:p>
            <a:r>
              <a:rPr lang="en-GB" sz="800" dirty="0" err="1"/>
              <a:t>Cerniglia</a:t>
            </a:r>
            <a:r>
              <a:rPr lang="en-GB" sz="800" dirty="0"/>
              <a:t>, L et al. (2017) ‘Family profiles in eating disorders: family functioning and psychopathology’, </a:t>
            </a:r>
            <a:r>
              <a:rPr lang="en-GB" sz="800" i="1" dirty="0"/>
              <a:t>Psychology research and behaviour management, </a:t>
            </a:r>
            <a:r>
              <a:rPr lang="en-GB" sz="800" dirty="0"/>
              <a:t>10, pp. 305-312. </a:t>
            </a:r>
          </a:p>
          <a:p>
            <a:r>
              <a:rPr lang="en-GB" sz="800" dirty="0" err="1"/>
              <a:t>Deboer</a:t>
            </a:r>
            <a:r>
              <a:rPr lang="en-GB" sz="800" dirty="0"/>
              <a:t>, L. B. and Smits, J. A. (2013) ‘Anxiety and Disordered Eating’, </a:t>
            </a:r>
            <a:r>
              <a:rPr lang="en-GB" sz="800" i="1" dirty="0"/>
              <a:t>Cognitive therapy and research</a:t>
            </a:r>
            <a:r>
              <a:rPr lang="en-GB" sz="800" dirty="0"/>
              <a:t>, 37(5), pp. 887-889.</a:t>
            </a:r>
          </a:p>
          <a:p>
            <a:r>
              <a:rPr lang="en-GB" sz="800" dirty="0" err="1"/>
              <a:t>Dignard</a:t>
            </a:r>
            <a:r>
              <a:rPr lang="en-GB" sz="800" dirty="0"/>
              <a:t>, N.A. (2017) </a:t>
            </a:r>
            <a:r>
              <a:rPr lang="en-GB" sz="800" i="1" dirty="0"/>
              <a:t>The Effects of Thinspiration and Fitspiration on Body Satisfaction and Appearance Self-Esteem Are Equivalent and Mediated by Appearance Comparisons, Electronic Theses and Dissertations. 7249</a:t>
            </a:r>
            <a:r>
              <a:rPr lang="en-GB" sz="800" dirty="0"/>
              <a:t>.Available at: https://scholar.uwindsor.ca/etd/7249 (Accessed: 2nd January 2019). Eating Disorder Hope (2017) </a:t>
            </a:r>
            <a:r>
              <a:rPr lang="en-GB" sz="800" i="1" dirty="0"/>
              <a:t>Economic Impact of Eating Disorders </a:t>
            </a:r>
            <a:r>
              <a:rPr lang="en-GB" sz="800" dirty="0"/>
              <a:t>[Blog]. Available at https://www.eatingdisorderhope.com/blog/economic-impact-eating-disorders (Accessed: 3rd January 2019).</a:t>
            </a:r>
          </a:p>
          <a:p>
            <a:r>
              <a:rPr lang="en-GB" sz="800" dirty="0"/>
              <a:t>Farrar, T. (2014) </a:t>
            </a:r>
            <a:r>
              <a:rPr lang="en-GB" sz="800" i="1" dirty="0"/>
              <a:t>Causes of Eating Disorders</a:t>
            </a:r>
            <a:r>
              <a:rPr lang="en-GB" sz="800" dirty="0"/>
              <a:t>. Available at: https://www.mirror-mirror.org/causes-of-eating-disorders.htm (Accessed: 2nd January 2019). </a:t>
            </a:r>
          </a:p>
          <a:p>
            <a:r>
              <a:rPr lang="en-GB" sz="800" dirty="0"/>
              <a:t>Gibson, P. (2001) ‘The Relationship Between Eating Disorders and Socioeconomic Status: It's Not What You Think’, </a:t>
            </a:r>
            <a:r>
              <a:rPr lang="en-GB" sz="800" i="1" dirty="0"/>
              <a:t>Nutrition Noteworthy, </a:t>
            </a:r>
            <a:r>
              <a:rPr lang="en-GB" sz="800" dirty="0"/>
              <a:t>4,(1).</a:t>
            </a:r>
          </a:p>
          <a:p>
            <a:r>
              <a:rPr lang="en-GB" sz="800" dirty="0"/>
              <a:t>Gordon, K.H, Perez, M and  Joiner, T.E. (2002) ‘The impact of racial stereotypes on eating disorder recognition’,  </a:t>
            </a:r>
            <a:r>
              <a:rPr lang="en-GB" sz="800" i="1" dirty="0"/>
              <a:t>International Journal of Eating Disorder</a:t>
            </a:r>
            <a:r>
              <a:rPr lang="en-GB" sz="800" dirty="0"/>
              <a:t>, 32, pp. 219–224.</a:t>
            </a:r>
          </a:p>
          <a:p>
            <a:r>
              <a:rPr lang="en-GB" sz="800" dirty="0"/>
              <a:t>Holland, L. A., </a:t>
            </a:r>
            <a:r>
              <a:rPr lang="en-GB" sz="800" dirty="0" err="1"/>
              <a:t>Bodell</a:t>
            </a:r>
            <a:r>
              <a:rPr lang="en-GB" sz="800" dirty="0"/>
              <a:t>, L. P., and Keel, P. K. (2013) ‘Psychological factors predict eating disorder onset and maintenance at 10-year follow-up. European eating disorders review’ ,</a:t>
            </a:r>
            <a:r>
              <a:rPr lang="en-GB" sz="800" i="1" dirty="0"/>
              <a:t>The journal of the Eating Disorders Association, </a:t>
            </a:r>
            <a:r>
              <a:rPr lang="en-GB" sz="800" dirty="0"/>
              <a:t>21(5), pp. 405-10. </a:t>
            </a:r>
          </a:p>
          <a:p>
            <a:r>
              <a:rPr lang="en-GB" sz="800" dirty="0"/>
              <a:t>Kaye W. (2007) ‘Neurobiology of anorexia and bulimia nervosa’, Physiology and  behaviour, 94(1), pp. 121-35. </a:t>
            </a:r>
          </a:p>
          <a:p>
            <a:r>
              <a:rPr lang="en-GB" sz="800" dirty="0" err="1"/>
              <a:t>Manaf</a:t>
            </a:r>
            <a:r>
              <a:rPr lang="en-GB" sz="800" dirty="0"/>
              <a:t>, N. A., Saravanan, C., and </a:t>
            </a:r>
            <a:r>
              <a:rPr lang="en-GB" sz="800" dirty="0" err="1"/>
              <a:t>Zuhrah</a:t>
            </a:r>
            <a:r>
              <a:rPr lang="en-GB" sz="800" dirty="0"/>
              <a:t>, B. (2016) ‘The Prevalence and Inter-Relationship of Negative Body Image Perception, Depression and Susceptibility to Eating Disorders among Female Medical Undergraduate Students’, Journal of clinical and diagnostic research, 10(3), pp. VC01-VC04.</a:t>
            </a:r>
          </a:p>
          <a:p>
            <a:r>
              <a:rPr lang="en-GB" sz="800" dirty="0" err="1"/>
              <a:t>Mehler</a:t>
            </a:r>
            <a:r>
              <a:rPr lang="en-GB" sz="800" dirty="0"/>
              <a:t>, P.S. and Rylander, M. (2015) ‘Bulimia Nervosa – medical complications’, Journal of Eating Disorder, 3(12).</a:t>
            </a:r>
          </a:p>
          <a:p>
            <a:r>
              <a:rPr lang="en-GB" sz="800" dirty="0" err="1"/>
              <a:t>Manocha</a:t>
            </a:r>
            <a:r>
              <a:rPr lang="en-GB" sz="800" dirty="0"/>
              <a:t>, R. (2018) Growing Happy, Healthy Young Minds: Expert Advice on the Mental Health and Wellbeing of Young People Generation Next,  London: Hachette UK. </a:t>
            </a:r>
          </a:p>
          <a:p>
            <a:r>
              <a:rPr lang="en-GB" sz="800" dirty="0"/>
              <a:t>Mental Health foundation (2018) Eating disorders. Available at: https://www.mentalhealth.org.uk/a-to-z/e/eating-disorders.  (Accessed: 31st December 2018).</a:t>
            </a:r>
          </a:p>
          <a:p>
            <a:r>
              <a:rPr lang="en-GB" sz="800" dirty="0"/>
              <a:t>Mond J. M. (2013) ‘Classification of bulimic-type eating disorders: from DSM-IV to DSM-5’, Journal of eating disorders, 1, (33). doi:10.1186/2050-2974-1-33</a:t>
            </a:r>
          </a:p>
          <a:p>
            <a:r>
              <a:rPr lang="en-GB" sz="800" dirty="0"/>
              <a:t>Morris, A. M., and Katzman, D. K. (2003) ‘The impact of the media on eating disorders in children and adolescents’, Paediatrics &amp; child health, 8(5), pp. 287-9.</a:t>
            </a:r>
          </a:p>
          <a:p>
            <a:r>
              <a:rPr lang="en-GB" sz="800" dirty="0"/>
              <a:t>Mulders-Jones, B., </a:t>
            </a:r>
            <a:r>
              <a:rPr lang="en-GB" sz="800" dirty="0" err="1"/>
              <a:t>Mitchison</a:t>
            </a:r>
            <a:r>
              <a:rPr lang="en-GB" sz="800" dirty="0"/>
              <a:t>, D., </a:t>
            </a:r>
            <a:r>
              <a:rPr lang="en-GB" sz="800" dirty="0" err="1"/>
              <a:t>Girosi</a:t>
            </a:r>
            <a:r>
              <a:rPr lang="en-GB" sz="800" dirty="0"/>
              <a:t>, F., and Hay, P. (2017) ‘Socioeconomic Correlates of Eating Disorder Symptoms in an Australian Population-Based Sample’ </a:t>
            </a:r>
            <a:r>
              <a:rPr lang="en-GB" sz="800" dirty="0" err="1"/>
              <a:t>PloS</a:t>
            </a:r>
            <a:r>
              <a:rPr lang="en-GB" sz="800" dirty="0"/>
              <a:t> one, 12(1), e0170603. doi:10.1371/journal.pone.0170603</a:t>
            </a:r>
          </a:p>
          <a:p>
            <a:r>
              <a:rPr lang="en-GB" sz="800" dirty="0"/>
              <a:t>NHS Inform (2018) Bulimia. Available at:  https://www.nhsinform.scot/illnesses-and-conditions/mental-health/bulimia (Accessed: 2nd January 2019). </a:t>
            </a:r>
          </a:p>
          <a:p>
            <a:r>
              <a:rPr lang="en-GB" sz="800" dirty="0"/>
              <a:t>Parent Info (2015) Bulimia nervosa: a parent’s guide. Available </a:t>
            </a:r>
            <a:r>
              <a:rPr lang="en-GB" sz="800" dirty="0" err="1"/>
              <a:t>at:https</a:t>
            </a:r>
            <a:r>
              <a:rPr lang="en-GB" sz="800" dirty="0"/>
              <a:t>://parentinfo.org/article/getting-to-grips-with-bulimia-nervosa (Accessed: 5th January 2019).</a:t>
            </a:r>
          </a:p>
          <a:p>
            <a:r>
              <a:rPr lang="en-GB" sz="800" dirty="0"/>
              <a:t>Rushing, J. M., Jones, L. E. and Carney, C. P. (2003) ‘Bulimia Nervosa: A Primary Care Review’, Primary care companion to the Journal of clinical psychiatry, 5(5), pp. 217-224.</a:t>
            </a:r>
          </a:p>
          <a:p>
            <a:r>
              <a:rPr lang="en-GB" sz="800" dirty="0"/>
              <a:t> Sala, M., Reyes-Rodríguez, M. L., </a:t>
            </a:r>
            <a:r>
              <a:rPr lang="en-GB" sz="800" dirty="0" err="1"/>
              <a:t>Bulik</a:t>
            </a:r>
            <a:r>
              <a:rPr lang="en-GB" sz="800" dirty="0"/>
              <a:t>, C. M. and </a:t>
            </a:r>
            <a:r>
              <a:rPr lang="en-GB" sz="800" dirty="0" err="1"/>
              <a:t>Bardone</a:t>
            </a:r>
            <a:r>
              <a:rPr lang="en-GB" sz="800" dirty="0"/>
              <a:t>-Cone, A. (2013) ‘Race, ethnicity, and eating disorder recognition by peers’, Eating disorders, 21(5), pp. 423-36. </a:t>
            </a:r>
          </a:p>
          <a:p>
            <a:r>
              <a:rPr lang="en-GB" sz="800" dirty="0"/>
              <a:t>Sharan, P. and Sundar, A. S. (2015) ‘Eating disorders in women’, Indian journal of psychiatry, 57(2), pp. 286-95.</a:t>
            </a:r>
          </a:p>
          <a:p>
            <a:r>
              <a:rPr lang="en-GB" sz="800" dirty="0" err="1"/>
              <a:t>Steiger</a:t>
            </a:r>
            <a:r>
              <a:rPr lang="en-GB" sz="800" dirty="0"/>
              <a:t> H. (2004) ‘Eating disorders and the serotonin connection: state, trait and developmental effects’, Journal of psychiatry &amp; neuroscience, 29(1), pp. 20-9. </a:t>
            </a:r>
          </a:p>
          <a:p>
            <a:r>
              <a:rPr lang="en-GB" sz="800" dirty="0" err="1"/>
              <a:t>Tchanturia</a:t>
            </a:r>
            <a:r>
              <a:rPr lang="en-GB" sz="800" dirty="0"/>
              <a:t>, K. et al. (2012) ‘Poor cognitive flexibility in eating disorders: examining the evidence using the Wisconsin Card Sorting Task’, </a:t>
            </a:r>
            <a:r>
              <a:rPr lang="en-GB" sz="800" dirty="0" err="1"/>
              <a:t>PloS</a:t>
            </a:r>
            <a:r>
              <a:rPr lang="en-GB" sz="800" dirty="0"/>
              <a:t> one, 7(1), pp. e28331. </a:t>
            </a:r>
          </a:p>
          <a:p>
            <a:r>
              <a:rPr lang="en-GB" sz="800" dirty="0"/>
              <a:t>Pictures </a:t>
            </a:r>
          </a:p>
          <a:p>
            <a:r>
              <a:rPr lang="en-GB" sz="800" dirty="0"/>
              <a:t>2018, </a:t>
            </a:r>
            <a:r>
              <a:rPr lang="en-GB" sz="800" dirty="0" err="1"/>
              <a:t>dentistwestcolumbia</a:t>
            </a:r>
            <a:r>
              <a:rPr lang="en-GB" sz="800" dirty="0"/>
              <a:t>. Available at: http://dentistwestcolumbia.com/privacy-policy/</a:t>
            </a:r>
          </a:p>
          <a:p>
            <a:r>
              <a:rPr lang="en-GB" sz="800" dirty="0"/>
              <a:t>2017 How’s Health, Available at: https://howshealth.com/bulimia-nervosa-eating-disorder/</a:t>
            </a:r>
          </a:p>
          <a:p>
            <a:r>
              <a:rPr lang="en-GB" sz="800" dirty="0"/>
              <a:t>2013-2018 Conference Series LLC Ltd. Available at: https://eatingdisorders.annualcongress.com/</a:t>
            </a:r>
          </a:p>
          <a:p>
            <a:r>
              <a:rPr lang="en-GB" sz="800" dirty="0"/>
              <a:t>2018, Meredith Corporation. Available at: https://www.shape.com/lifestyle/mind-and-body/when-your-weight-fluctuates-whats-normal-and-whats-not</a:t>
            </a:r>
          </a:p>
          <a:p>
            <a:r>
              <a:rPr lang="en-GB" sz="800" dirty="0"/>
              <a:t>2018, Wikimedia Foundation, Inc. Available at: https://en.wikipedia.org/wiki/Russell%27s_sign</a:t>
            </a:r>
          </a:p>
          <a:p>
            <a:r>
              <a:rPr lang="en-GB" sz="800" dirty="0"/>
              <a:t>Copyright 2018 </a:t>
            </a:r>
            <a:r>
              <a:rPr lang="en-GB" sz="800" dirty="0" err="1"/>
              <a:t>SheKnows</a:t>
            </a:r>
            <a:r>
              <a:rPr lang="en-GB" sz="800" dirty="0"/>
              <a:t> Media, LLC, a subsidiary of Penske Business Media, LLC. Available </a:t>
            </a:r>
            <a:r>
              <a:rPr lang="en-GB" sz="800" dirty="0" err="1"/>
              <a:t>at:https</a:t>
            </a:r>
            <a:r>
              <a:rPr lang="en-GB" sz="800" dirty="0"/>
              <a:t>://www.sheknows.com/health-and-wellness/articles/812797/6-easy-tricks-to-burn-calories/</a:t>
            </a:r>
          </a:p>
          <a:p>
            <a:r>
              <a:rPr lang="en-GB" sz="800" dirty="0"/>
              <a:t>2018, © Associated Newspapers Ltd available at: https://www.dailymail.co.uk/femail/article-3879800/Anorexia-bulimia-survivors-share-secrets-lies-shame-living-eating-disorder.html </a:t>
            </a:r>
          </a:p>
          <a:p>
            <a:r>
              <a:rPr lang="en-GB" sz="800" dirty="0"/>
              <a:t>Copyright: </a:t>
            </a:r>
            <a:r>
              <a:rPr lang="en-GB" sz="800" dirty="0" err="1"/>
              <a:t>Focuspocusltd</a:t>
            </a:r>
            <a:r>
              <a:rPr lang="en-GB" sz="800" dirty="0"/>
              <a:t>, 2017. </a:t>
            </a:r>
            <a:r>
              <a:rPr lang="en-GB" sz="800" dirty="0" err="1"/>
              <a:t>vailable</a:t>
            </a:r>
            <a:r>
              <a:rPr lang="en-GB" sz="800" dirty="0"/>
              <a:t> at: https://depositphotos.com/140765700/stock-photo-woman-vomiting-and-throwing-up.html</a:t>
            </a:r>
          </a:p>
          <a:p>
            <a:r>
              <a:rPr lang="en-GB" sz="800" dirty="0"/>
              <a:t>2018 © </a:t>
            </a:r>
            <a:r>
              <a:rPr lang="ar-AE" sz="800" dirty="0"/>
              <a:t>سكربت جلب الأخبار التلقائي. </a:t>
            </a:r>
            <a:r>
              <a:rPr lang="en-GB" sz="800" dirty="0"/>
              <a:t>Available </a:t>
            </a:r>
            <a:r>
              <a:rPr lang="en-GB" sz="800" dirty="0" err="1"/>
              <a:t>at:https</a:t>
            </a:r>
            <a:r>
              <a:rPr lang="en-GB" sz="800" dirty="0"/>
              <a:t>://en.mogaznews.com/Technology/329152/Half-of-young-people-have-so-many-emotional-problems-they-cant-concentrate-.html</a:t>
            </a:r>
          </a:p>
          <a:p>
            <a:r>
              <a:rPr lang="en-GB" sz="800" dirty="0"/>
              <a:t>2018 FOX News Network, LLC. Available at: </a:t>
            </a:r>
          </a:p>
          <a:p>
            <a:r>
              <a:rPr lang="en-GB" sz="800" dirty="0"/>
              <a:t>2005-2019 EDH. Available at: https://www.eatingdisorderhope.com/information/bulimia/the-relationship-between-bulimia-and-addiction</a:t>
            </a:r>
          </a:p>
          <a:p>
            <a:r>
              <a:rPr lang="en-GB" sz="800" dirty="0"/>
              <a:t>Copyright © </a:t>
            </a:r>
            <a:r>
              <a:rPr lang="en-GB" sz="800" dirty="0" err="1"/>
              <a:t>CenterSite</a:t>
            </a:r>
            <a:r>
              <a:rPr lang="en-GB" sz="800" dirty="0"/>
              <a:t>, LLC, 1995-2019. Available </a:t>
            </a:r>
            <a:r>
              <a:rPr lang="en-GB" sz="800" dirty="0" err="1"/>
              <a:t>at:https</a:t>
            </a:r>
            <a:r>
              <a:rPr lang="en-GB" sz="800" dirty="0"/>
              <a:t>://www.gulfbend.org/poc/view_doc.php?type=doc&amp;id=11751&amp;cn=46</a:t>
            </a:r>
          </a:p>
          <a:p>
            <a:r>
              <a:rPr lang="en-GB" sz="800" dirty="0"/>
              <a:t>Copyright © 2019 · Mirror-Mirror.org All Rights Reserved. Available at: https://www.mirror-mirror.org/causes-of-eating-disorders.htm</a:t>
            </a:r>
          </a:p>
          <a:p>
            <a:r>
              <a:rPr lang="en-GB" sz="800" dirty="0"/>
              <a:t>© University of Helsinki 2019. Available at: https://www.helsinki.fi/en/news/health/low-socioeconomic-status-should-be-counted-as-a-major-risk-factor-in-health-policy</a:t>
            </a:r>
          </a:p>
          <a:p>
            <a:r>
              <a:rPr lang="en-GB" sz="800" dirty="0"/>
              <a:t>© 2019 AION Recovery.. Available at: https://aionrecovery.com/articles/factors-childhood-trauma-addictions/</a:t>
            </a:r>
          </a:p>
          <a:p>
            <a:r>
              <a:rPr lang="en-GB" sz="800" dirty="0"/>
              <a:t>© 01/03/2019 123RF Limited 2005-2019. Available at: https://www.123rf.com/photo_57692014_bulimia-nervosa-3d-rendering-a-red-stop-sign.html</a:t>
            </a:r>
          </a:p>
          <a:p>
            <a:r>
              <a:rPr lang="en-GB" sz="800" dirty="0"/>
              <a:t>Video</a:t>
            </a:r>
          </a:p>
          <a:p>
            <a:r>
              <a:rPr lang="en-GB" sz="800" dirty="0"/>
              <a:t>JANE FONDA on Recovering from Bulimia || THE CONVERSATION WITH AMANDA DE CADENET Available at: https://www.youtube.com/watch?v=KVfim1daMTc</a:t>
            </a:r>
          </a:p>
          <a:p>
            <a:endParaRPr lang="en-GB" sz="1000" dirty="0"/>
          </a:p>
          <a:p>
            <a:endParaRPr lang="en-GB" sz="1000" dirty="0"/>
          </a:p>
        </p:txBody>
      </p:sp>
    </p:spTree>
    <p:extLst>
      <p:ext uri="{BB962C8B-B14F-4D97-AF65-F5344CB8AC3E}">
        <p14:creationId xmlns:p14="http://schemas.microsoft.com/office/powerpoint/2010/main" val="1150184152"/>
      </p:ext>
    </p:extLst>
  </p:cSld>
  <p:clrMapOvr>
    <a:masterClrMapping/>
  </p:clrMapOvr>
  <mc:AlternateContent xmlns:mc="http://schemas.openxmlformats.org/markup-compatibility/2006" xmlns:p14="http://schemas.microsoft.com/office/powerpoint/2010/main">
    <mc:Choice Requires="p14">
      <p:transition spd="slow">
        <p14:reveal/>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E58C0-D401-4003-A794-4C0756127C24}"/>
              </a:ext>
            </a:extLst>
          </p:cNvPr>
          <p:cNvSpPr>
            <a:spLocks noGrp="1"/>
          </p:cNvSpPr>
          <p:nvPr>
            <p:ph type="ctrTitle"/>
          </p:nvPr>
        </p:nvSpPr>
        <p:spPr>
          <a:xfrm>
            <a:off x="8094617" y="965196"/>
            <a:ext cx="3137262" cy="2633146"/>
          </a:xfrm>
        </p:spPr>
        <p:txBody>
          <a:bodyPr>
            <a:normAutofit/>
          </a:bodyPr>
          <a:lstStyle/>
          <a:p>
            <a:r>
              <a:rPr lang="en-GB" sz="4000"/>
              <a:t>ANOREXIA NERVOSA </a:t>
            </a:r>
          </a:p>
        </p:txBody>
      </p:sp>
      <p:sp>
        <p:nvSpPr>
          <p:cNvPr id="14" name="Slide Number Placeholder 13">
            <a:extLst>
              <a:ext uri="{FF2B5EF4-FFF2-40B4-BE49-F238E27FC236}">
                <a16:creationId xmlns:a16="http://schemas.microsoft.com/office/drawing/2014/main" id="{12680DBC-87D4-404E-8B08-23C76771BC05}"/>
              </a:ext>
            </a:extLst>
          </p:cNvPr>
          <p:cNvSpPr>
            <a:spLocks noGrp="1"/>
          </p:cNvSpPr>
          <p:nvPr>
            <p:ph type="sldNum" sz="quarter" idx="12"/>
          </p:nvPr>
        </p:nvSpPr>
        <p:spPr/>
        <p:txBody>
          <a:bodyPr/>
          <a:lstStyle/>
          <a:p>
            <a:fld id="{01F8E24F-49DB-4539-AA45-C9FE0EB20B76}" type="slidenum">
              <a:rPr lang="en-GB" smtClean="0"/>
              <a:t>23</a:t>
            </a:fld>
            <a:endParaRPr lang="en-GB"/>
          </a:p>
        </p:txBody>
      </p:sp>
      <p:pic>
        <p:nvPicPr>
          <p:cNvPr id="10" name="Picture 9" descr="Image result for anorexia nervosa">
            <a:hlinkClick r:id="rId2" tgtFrame="&quot;_blank&quot;"/>
            <a:extLst>
              <a:ext uri="{FF2B5EF4-FFF2-40B4-BE49-F238E27FC236}">
                <a16:creationId xmlns:a16="http://schemas.microsoft.com/office/drawing/2014/main" id="{EBC8FBA4-5B76-4DED-A4B4-9BBFAB4F0CCF}"/>
              </a:ext>
            </a:extLst>
          </p:cNvPr>
          <p:cNvPicPr/>
          <p:nvPr/>
        </p:nvPicPr>
        <p:blipFill rotWithShape="1">
          <a:blip r:embed="rId3">
            <a:extLst>
              <a:ext uri="{28A0092B-C50C-407E-A947-70E740481C1C}">
                <a14:useLocalDpi xmlns:a14="http://schemas.microsoft.com/office/drawing/2010/main" val="0"/>
              </a:ext>
            </a:extLst>
          </a:blip>
          <a:srcRect r="-1" b="7752"/>
          <a:stretch/>
        </p:blipFill>
        <p:spPr bwMode="auto">
          <a:xfrm>
            <a:off x="1201004" y="1438359"/>
            <a:ext cx="5882184" cy="3925211"/>
          </a:xfrm>
          <a:prstGeom prst="rect">
            <a:avLst/>
          </a:prstGeom>
          <a:noFill/>
        </p:spPr>
      </p:pic>
    </p:spTree>
    <p:extLst>
      <p:ext uri="{BB962C8B-B14F-4D97-AF65-F5344CB8AC3E}">
        <p14:creationId xmlns:p14="http://schemas.microsoft.com/office/powerpoint/2010/main" val="3789664087"/>
      </p:ext>
    </p:extLst>
  </p:cSld>
  <p:clrMapOvr>
    <a:masterClrMapping/>
  </p:clrMapOvr>
  <mc:AlternateContent xmlns:mc="http://schemas.openxmlformats.org/markup-compatibility/2006" xmlns:p14="http://schemas.microsoft.com/office/powerpoint/2010/main">
    <mc:Choice Requires="p14">
      <p:transition spd="slow" p14:dur="2000">
        <p14:vortex dir="r"/>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9550BF-8579-43A3-9467-DACF67DBC949}"/>
              </a:ext>
            </a:extLst>
          </p:cNvPr>
          <p:cNvSpPr>
            <a:spLocks noGrp="1"/>
          </p:cNvSpPr>
          <p:nvPr>
            <p:ph type="title"/>
          </p:nvPr>
        </p:nvSpPr>
        <p:spPr>
          <a:xfrm>
            <a:off x="913795" y="609600"/>
            <a:ext cx="5978072" cy="970450"/>
          </a:xfrm>
        </p:spPr>
        <p:txBody>
          <a:bodyPr>
            <a:normAutofit/>
          </a:bodyPr>
          <a:lstStyle/>
          <a:p>
            <a:r>
              <a:rPr lang="en-GB" sz="4800" dirty="0">
                <a:latin typeface="Bernard MT Condensed" panose="02050806060905020404" pitchFamily="18" charset="0"/>
              </a:rPr>
              <a:t>ANOREXIA NERVOSA  </a:t>
            </a:r>
          </a:p>
        </p:txBody>
      </p:sp>
      <p:sp>
        <p:nvSpPr>
          <p:cNvPr id="3" name="Content Placeholder 2">
            <a:extLst>
              <a:ext uri="{FF2B5EF4-FFF2-40B4-BE49-F238E27FC236}">
                <a16:creationId xmlns:a16="http://schemas.microsoft.com/office/drawing/2014/main" id="{92278943-6E96-428C-8CF7-5C967CEFD929}"/>
              </a:ext>
            </a:extLst>
          </p:cNvPr>
          <p:cNvSpPr>
            <a:spLocks noGrp="1"/>
          </p:cNvSpPr>
          <p:nvPr>
            <p:ph idx="1"/>
          </p:nvPr>
        </p:nvSpPr>
        <p:spPr>
          <a:xfrm>
            <a:off x="913795" y="1828801"/>
            <a:ext cx="5978072" cy="3866048"/>
          </a:xfrm>
        </p:spPr>
        <p:txBody>
          <a:bodyPr anchor="ctr">
            <a:normAutofit fontScale="92500" lnSpcReduction="20000"/>
          </a:bodyPr>
          <a:lstStyle/>
          <a:p>
            <a:pPr>
              <a:buClr>
                <a:srgbClr val="B09368"/>
              </a:buClr>
            </a:pPr>
            <a:r>
              <a:rPr lang="en-GB" sz="3000" dirty="0">
                <a:latin typeface="Arial Narrow" panose="020B0606020202030204" pitchFamily="34" charset="0"/>
              </a:rPr>
              <a:t>Definition </a:t>
            </a:r>
          </a:p>
          <a:p>
            <a:pPr marL="0" indent="0">
              <a:buClr>
                <a:srgbClr val="B09368"/>
              </a:buClr>
              <a:buNone/>
            </a:pPr>
            <a:endParaRPr lang="en-GB" sz="3000" dirty="0">
              <a:latin typeface="Arial Narrow" panose="020B0606020202030204" pitchFamily="34" charset="0"/>
            </a:endParaRPr>
          </a:p>
          <a:p>
            <a:pPr>
              <a:buClr>
                <a:srgbClr val="B09368"/>
              </a:buClr>
            </a:pPr>
            <a:r>
              <a:rPr lang="en-GB" sz="3000" dirty="0">
                <a:latin typeface="Arial Narrow" panose="020B0606020202030204" pitchFamily="34" charset="0"/>
              </a:rPr>
              <a:t>Is a psychological condition and life threatening eating disorder. </a:t>
            </a:r>
          </a:p>
          <a:p>
            <a:pPr>
              <a:buClr>
                <a:srgbClr val="B09368"/>
              </a:buClr>
            </a:pPr>
            <a:r>
              <a:rPr lang="en-GB" sz="3000" dirty="0">
                <a:latin typeface="Arial Narrow" panose="020B0606020202030204" pitchFamily="34" charset="0"/>
              </a:rPr>
              <a:t>An intense fear to gain weight. </a:t>
            </a:r>
          </a:p>
          <a:p>
            <a:pPr>
              <a:buClr>
                <a:srgbClr val="B09368"/>
              </a:buClr>
            </a:pPr>
            <a:r>
              <a:rPr lang="en-GB" sz="3000" dirty="0">
                <a:latin typeface="Arial Narrow" panose="020B0606020202030204" pitchFamily="34" charset="0"/>
              </a:rPr>
              <a:t>Control of food and calories intake </a:t>
            </a:r>
          </a:p>
          <a:p>
            <a:pPr marL="36900" indent="0">
              <a:buClr>
                <a:srgbClr val="B09368"/>
              </a:buClr>
              <a:buNone/>
            </a:pPr>
            <a:r>
              <a:rPr lang="en-GB" sz="3000" dirty="0">
                <a:latin typeface="Times New Roman" panose="02020603050405020304" pitchFamily="18" charset="0"/>
                <a:cs typeface="Times New Roman" panose="02020603050405020304" pitchFamily="18" charset="0"/>
              </a:rPr>
              <a:t>(</a:t>
            </a:r>
            <a:r>
              <a:rPr lang="en-GB" sz="3000" dirty="0" err="1">
                <a:effectLst/>
                <a:latin typeface="Times New Roman" panose="02020603050405020304" pitchFamily="18" charset="0"/>
                <a:cs typeface="Times New Roman" panose="02020603050405020304" pitchFamily="18" charset="0"/>
              </a:rPr>
              <a:t>Mehler</a:t>
            </a:r>
            <a:r>
              <a:rPr lang="en-GB" sz="3000" dirty="0">
                <a:effectLst/>
                <a:latin typeface="Times New Roman" panose="02020603050405020304" pitchFamily="18" charset="0"/>
                <a:cs typeface="Times New Roman" panose="02020603050405020304" pitchFamily="18" charset="0"/>
              </a:rPr>
              <a:t>, 2001; UR Medicine, 2018; Eating disorder review, 2017).</a:t>
            </a:r>
            <a:endParaRPr lang="en-GB" sz="3000" dirty="0">
              <a:latin typeface="Times New Roman" panose="02020603050405020304" pitchFamily="18" charset="0"/>
              <a:cs typeface="Times New Roman" panose="02020603050405020304" pitchFamily="18" charset="0"/>
            </a:endParaRPr>
          </a:p>
          <a:p>
            <a:pPr marL="0" indent="0">
              <a:buClr>
                <a:srgbClr val="B09368"/>
              </a:buClr>
              <a:buNone/>
            </a:pPr>
            <a:endParaRPr lang="en-GB" dirty="0"/>
          </a:p>
        </p:txBody>
      </p:sp>
      <p:sp>
        <p:nvSpPr>
          <p:cNvPr id="6" name="Slide Number Placeholder 5">
            <a:extLst>
              <a:ext uri="{FF2B5EF4-FFF2-40B4-BE49-F238E27FC236}">
                <a16:creationId xmlns:a16="http://schemas.microsoft.com/office/drawing/2014/main" id="{9E35DE60-F678-4342-A817-30A760F43ABE}"/>
              </a:ext>
            </a:extLst>
          </p:cNvPr>
          <p:cNvSpPr>
            <a:spLocks noGrp="1"/>
          </p:cNvSpPr>
          <p:nvPr>
            <p:ph type="sldNum" sz="quarter" idx="12"/>
          </p:nvPr>
        </p:nvSpPr>
        <p:spPr/>
        <p:txBody>
          <a:bodyPr/>
          <a:lstStyle/>
          <a:p>
            <a:fld id="{01F8E24F-49DB-4539-AA45-C9FE0EB20B76}" type="slidenum">
              <a:rPr lang="en-GB" smtClean="0"/>
              <a:t>24</a:t>
            </a:fld>
            <a:endParaRPr lang="en-GB"/>
          </a:p>
        </p:txBody>
      </p:sp>
      <p:pic>
        <p:nvPicPr>
          <p:cNvPr id="5" name="Picture 4" descr="A picture containing person, wall, indoor, clothing&#10;&#10;Description automatically generated">
            <a:extLst>
              <a:ext uri="{FF2B5EF4-FFF2-40B4-BE49-F238E27FC236}">
                <a16:creationId xmlns:a16="http://schemas.microsoft.com/office/drawing/2014/main" id="{4D965BEC-27AA-48ED-9B50-CA27AAE354CD}"/>
              </a:ext>
            </a:extLst>
          </p:cNvPr>
          <p:cNvPicPr>
            <a:picLocks noChangeAspect="1"/>
          </p:cNvPicPr>
          <p:nvPr/>
        </p:nvPicPr>
        <p:blipFill rotWithShape="1">
          <a:blip r:embed="rId2">
            <a:extLst>
              <a:ext uri="{28A0092B-C50C-407E-A947-70E740481C1C}">
                <a14:useLocalDpi xmlns:a14="http://schemas.microsoft.com/office/drawing/2010/main" val="0"/>
              </a:ext>
            </a:extLst>
          </a:blip>
          <a:srcRect l="14039" r="4168"/>
          <a:stretch/>
        </p:blipFill>
        <p:spPr>
          <a:xfrm>
            <a:off x="7620351" y="10"/>
            <a:ext cx="4571649" cy="6857990"/>
          </a:xfrm>
          <a:prstGeom prst="rect">
            <a:avLst/>
          </a:prstGeom>
        </p:spPr>
      </p:pic>
    </p:spTree>
    <p:extLst>
      <p:ext uri="{BB962C8B-B14F-4D97-AF65-F5344CB8AC3E}">
        <p14:creationId xmlns:p14="http://schemas.microsoft.com/office/powerpoint/2010/main" val="3403909878"/>
      </p:ext>
    </p:extLst>
  </p:cSld>
  <p:clrMapOvr>
    <a:masterClrMapping/>
  </p:clrMapOvr>
  <mc:AlternateContent xmlns:mc="http://schemas.openxmlformats.org/markup-compatibility/2006" xmlns:p14="http://schemas.microsoft.com/office/powerpoint/2010/main">
    <mc:Choice Requires="p14">
      <p:transition spd="slow" p14:dur="2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9" presetClass="emph" presetSubtype="0" fill="hold" nodeType="clickEffect">
                                  <p:stCondLst>
                                    <p:cond delay="0"/>
                                  </p:stCondLst>
                                  <p:childTnLst>
                                    <p:animClr clrSpc="rgb" dir="cw">
                                      <p:cBhvr override="childStyle">
                                        <p:cTn id="6" dur="500" fill="hold"/>
                                        <p:tgtEl>
                                          <p:spTgt spid="3">
                                            <p:txEl>
                                              <p:pRg st="2" end="2"/>
                                            </p:txEl>
                                          </p:spTgt>
                                        </p:tgtEl>
                                        <p:attrNameLst>
                                          <p:attrName>style.color</p:attrName>
                                        </p:attrNameLst>
                                      </p:cBhvr>
                                      <p:to>
                                        <a:schemeClr val="accent2"/>
                                      </p:to>
                                    </p:animClr>
                                    <p:animClr clrSpc="rgb" dir="cw">
                                      <p:cBhvr>
                                        <p:cTn id="7" dur="500" fill="hold"/>
                                        <p:tgtEl>
                                          <p:spTgt spid="3">
                                            <p:txEl>
                                              <p:pRg st="2" end="2"/>
                                            </p:txEl>
                                          </p:spTgt>
                                        </p:tgtEl>
                                        <p:attrNameLst>
                                          <p:attrName>fillcolor</p:attrName>
                                        </p:attrNameLst>
                                      </p:cBhvr>
                                      <p:to>
                                        <a:schemeClr val="accent2"/>
                                      </p:to>
                                    </p:animClr>
                                    <p:set>
                                      <p:cBhvr>
                                        <p:cTn id="8" dur="500" fill="hold"/>
                                        <p:tgtEl>
                                          <p:spTgt spid="3">
                                            <p:txEl>
                                              <p:pRg st="2" end="2"/>
                                            </p:txEl>
                                          </p:spTgt>
                                        </p:tgtEl>
                                        <p:attrNameLst>
                                          <p:attrName>fill.type</p:attrName>
                                        </p:attrNameLst>
                                      </p:cBhvr>
                                      <p:to>
                                        <p:strVal val="solid"/>
                                      </p:to>
                                    </p:set>
                                    <p:set>
                                      <p:cBhvr>
                                        <p:cTn id="9" dur="500" fill="hold"/>
                                        <p:tgtEl>
                                          <p:spTgt spid="3">
                                            <p:txEl>
                                              <p:pRg st="2" end="2"/>
                                            </p:txEl>
                                          </p:spTgt>
                                        </p:tgtEl>
                                        <p:attrNameLst>
                                          <p:attrName>fill.on</p:attrName>
                                        </p:attrNameLst>
                                      </p:cBhvr>
                                      <p:to>
                                        <p:strVal val="true"/>
                                      </p:to>
                                    </p:set>
                                  </p:childTnLst>
                                </p:cTn>
                              </p:par>
                              <p:par>
                                <p:cTn id="10" presetID="19" presetClass="emph" presetSubtype="0" fill="hold" nodeType="withEffect">
                                  <p:stCondLst>
                                    <p:cond delay="0"/>
                                  </p:stCondLst>
                                  <p:childTnLst>
                                    <p:animClr clrSpc="rgb" dir="cw">
                                      <p:cBhvr override="childStyle">
                                        <p:cTn id="11" dur="500" fill="hold"/>
                                        <p:tgtEl>
                                          <p:spTgt spid="3">
                                            <p:txEl>
                                              <p:pRg st="3" end="3"/>
                                            </p:txEl>
                                          </p:spTgt>
                                        </p:tgtEl>
                                        <p:attrNameLst>
                                          <p:attrName>style.color</p:attrName>
                                        </p:attrNameLst>
                                      </p:cBhvr>
                                      <p:to>
                                        <a:schemeClr val="accent2"/>
                                      </p:to>
                                    </p:animClr>
                                    <p:animClr clrSpc="rgb" dir="cw">
                                      <p:cBhvr>
                                        <p:cTn id="12" dur="500" fill="hold"/>
                                        <p:tgtEl>
                                          <p:spTgt spid="3">
                                            <p:txEl>
                                              <p:pRg st="3" end="3"/>
                                            </p:txEl>
                                          </p:spTgt>
                                        </p:tgtEl>
                                        <p:attrNameLst>
                                          <p:attrName>fillcolor</p:attrName>
                                        </p:attrNameLst>
                                      </p:cBhvr>
                                      <p:to>
                                        <a:schemeClr val="accent2"/>
                                      </p:to>
                                    </p:animClr>
                                    <p:set>
                                      <p:cBhvr>
                                        <p:cTn id="13" dur="500" fill="hold"/>
                                        <p:tgtEl>
                                          <p:spTgt spid="3">
                                            <p:txEl>
                                              <p:pRg st="3" end="3"/>
                                            </p:txEl>
                                          </p:spTgt>
                                        </p:tgtEl>
                                        <p:attrNameLst>
                                          <p:attrName>fill.type</p:attrName>
                                        </p:attrNameLst>
                                      </p:cBhvr>
                                      <p:to>
                                        <p:strVal val="solid"/>
                                      </p:to>
                                    </p:set>
                                    <p:set>
                                      <p:cBhvr>
                                        <p:cTn id="14" dur="500" fill="hold"/>
                                        <p:tgtEl>
                                          <p:spTgt spid="3">
                                            <p:txEl>
                                              <p:pRg st="3" end="3"/>
                                            </p:txEl>
                                          </p:spTgt>
                                        </p:tgtEl>
                                        <p:attrNameLst>
                                          <p:attrName>fill.on</p:attrName>
                                        </p:attrNameLst>
                                      </p:cBhvr>
                                      <p:to>
                                        <p:strVal val="true"/>
                                      </p:to>
                                    </p:set>
                                  </p:childTnLst>
                                </p:cTn>
                              </p:par>
                              <p:par>
                                <p:cTn id="15" presetID="19" presetClass="emph" presetSubtype="0" fill="hold" nodeType="withEffect">
                                  <p:stCondLst>
                                    <p:cond delay="0"/>
                                  </p:stCondLst>
                                  <p:childTnLst>
                                    <p:animClr clrSpc="rgb" dir="cw">
                                      <p:cBhvr override="childStyle">
                                        <p:cTn id="16" dur="500" fill="hold"/>
                                        <p:tgtEl>
                                          <p:spTgt spid="3">
                                            <p:txEl>
                                              <p:pRg st="4" end="4"/>
                                            </p:txEl>
                                          </p:spTgt>
                                        </p:tgtEl>
                                        <p:attrNameLst>
                                          <p:attrName>style.color</p:attrName>
                                        </p:attrNameLst>
                                      </p:cBhvr>
                                      <p:to>
                                        <a:schemeClr val="accent2"/>
                                      </p:to>
                                    </p:animClr>
                                    <p:animClr clrSpc="rgb" dir="cw">
                                      <p:cBhvr>
                                        <p:cTn id="17" dur="500" fill="hold"/>
                                        <p:tgtEl>
                                          <p:spTgt spid="3">
                                            <p:txEl>
                                              <p:pRg st="4" end="4"/>
                                            </p:txEl>
                                          </p:spTgt>
                                        </p:tgtEl>
                                        <p:attrNameLst>
                                          <p:attrName>fillcolor</p:attrName>
                                        </p:attrNameLst>
                                      </p:cBhvr>
                                      <p:to>
                                        <a:schemeClr val="accent2"/>
                                      </p:to>
                                    </p:animClr>
                                    <p:set>
                                      <p:cBhvr>
                                        <p:cTn id="18" dur="500" fill="hold"/>
                                        <p:tgtEl>
                                          <p:spTgt spid="3">
                                            <p:txEl>
                                              <p:pRg st="4" end="4"/>
                                            </p:txEl>
                                          </p:spTgt>
                                        </p:tgtEl>
                                        <p:attrNameLst>
                                          <p:attrName>fill.type</p:attrName>
                                        </p:attrNameLst>
                                      </p:cBhvr>
                                      <p:to>
                                        <p:strVal val="solid"/>
                                      </p:to>
                                    </p:set>
                                    <p:set>
                                      <p:cBhvr>
                                        <p:cTn id="19" dur="500" fill="hold"/>
                                        <p:tgtEl>
                                          <p:spTgt spid="3">
                                            <p:txEl>
                                              <p:pRg st="4" end="4"/>
                                            </p:txEl>
                                          </p:spTgt>
                                        </p:tgtEl>
                                        <p:attrNameLst>
                                          <p:attrName>fill.on</p:attrName>
                                        </p:attrNameLst>
                                      </p:cBhvr>
                                      <p:to>
                                        <p:strVal val="true"/>
                                      </p:to>
                                    </p:set>
                                  </p:childTnLst>
                                </p:cTn>
                              </p:par>
                              <p:par>
                                <p:cTn id="20" presetID="19" presetClass="emph" presetSubtype="0" fill="hold" nodeType="withEffect">
                                  <p:stCondLst>
                                    <p:cond delay="0"/>
                                  </p:stCondLst>
                                  <p:childTnLst>
                                    <p:animClr clrSpc="rgb" dir="cw">
                                      <p:cBhvr override="childStyle">
                                        <p:cTn id="21" dur="500" fill="hold"/>
                                        <p:tgtEl>
                                          <p:spTgt spid="3">
                                            <p:txEl>
                                              <p:pRg st="5" end="5"/>
                                            </p:txEl>
                                          </p:spTgt>
                                        </p:tgtEl>
                                        <p:attrNameLst>
                                          <p:attrName>style.color</p:attrName>
                                        </p:attrNameLst>
                                      </p:cBhvr>
                                      <p:to>
                                        <a:schemeClr val="accent2"/>
                                      </p:to>
                                    </p:animClr>
                                    <p:animClr clrSpc="rgb" dir="cw">
                                      <p:cBhvr>
                                        <p:cTn id="22" dur="500" fill="hold"/>
                                        <p:tgtEl>
                                          <p:spTgt spid="3">
                                            <p:txEl>
                                              <p:pRg st="5" end="5"/>
                                            </p:txEl>
                                          </p:spTgt>
                                        </p:tgtEl>
                                        <p:attrNameLst>
                                          <p:attrName>fillcolor</p:attrName>
                                        </p:attrNameLst>
                                      </p:cBhvr>
                                      <p:to>
                                        <a:schemeClr val="accent2"/>
                                      </p:to>
                                    </p:animClr>
                                    <p:set>
                                      <p:cBhvr>
                                        <p:cTn id="23" dur="500" fill="hold"/>
                                        <p:tgtEl>
                                          <p:spTgt spid="3">
                                            <p:txEl>
                                              <p:pRg st="5" end="5"/>
                                            </p:txEl>
                                          </p:spTgt>
                                        </p:tgtEl>
                                        <p:attrNameLst>
                                          <p:attrName>fill.type</p:attrName>
                                        </p:attrNameLst>
                                      </p:cBhvr>
                                      <p:to>
                                        <p:strVal val="solid"/>
                                      </p:to>
                                    </p:set>
                                    <p:set>
                                      <p:cBhvr>
                                        <p:cTn id="24" dur="500" fill="hold"/>
                                        <p:tgtEl>
                                          <p:spTgt spid="3">
                                            <p:txEl>
                                              <p:pRg st="5" end="5"/>
                                            </p:txEl>
                                          </p:spTgt>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8E092-4609-4B16-8514-8B5AE8DBE884}"/>
              </a:ext>
            </a:extLst>
          </p:cNvPr>
          <p:cNvSpPr>
            <a:spLocks noGrp="1"/>
          </p:cNvSpPr>
          <p:nvPr>
            <p:ph type="title"/>
          </p:nvPr>
        </p:nvSpPr>
        <p:spPr/>
        <p:txBody>
          <a:bodyPr>
            <a:normAutofit fontScale="90000"/>
          </a:bodyPr>
          <a:lstStyle/>
          <a:p>
            <a:r>
              <a:rPr lang="en-GB" b="1" dirty="0">
                <a:effectLst/>
              </a:rPr>
              <a:t>What are the Different Types of Anorexia Nervosa?</a:t>
            </a:r>
            <a:endParaRPr lang="en-GB" dirty="0"/>
          </a:p>
        </p:txBody>
      </p:sp>
      <p:pic>
        <p:nvPicPr>
          <p:cNvPr id="6" name="Content Placeholder 5" descr="A picture containing plate, food, table, indoor&#10;&#10;Description automatically generated">
            <a:extLst>
              <a:ext uri="{FF2B5EF4-FFF2-40B4-BE49-F238E27FC236}">
                <a16:creationId xmlns:a16="http://schemas.microsoft.com/office/drawing/2014/main" id="{26239BCC-1E09-48A7-90CE-0FF34682F08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68188" y="3773921"/>
            <a:ext cx="4076700" cy="2295525"/>
          </a:xfrm>
        </p:spPr>
      </p:pic>
      <p:sp>
        <p:nvSpPr>
          <p:cNvPr id="4" name="Slide Number Placeholder 3">
            <a:extLst>
              <a:ext uri="{FF2B5EF4-FFF2-40B4-BE49-F238E27FC236}">
                <a16:creationId xmlns:a16="http://schemas.microsoft.com/office/drawing/2014/main" id="{64889062-CD98-4EC8-8552-5619202E4C62}"/>
              </a:ext>
            </a:extLst>
          </p:cNvPr>
          <p:cNvSpPr>
            <a:spLocks noGrp="1"/>
          </p:cNvSpPr>
          <p:nvPr>
            <p:ph type="sldNum" sz="quarter" idx="12"/>
          </p:nvPr>
        </p:nvSpPr>
        <p:spPr/>
        <p:txBody>
          <a:bodyPr/>
          <a:lstStyle/>
          <a:p>
            <a:fld id="{01F8E24F-49DB-4539-AA45-C9FE0EB20B76}" type="slidenum">
              <a:rPr lang="en-GB" smtClean="0"/>
              <a:t>25</a:t>
            </a:fld>
            <a:endParaRPr lang="en-GB"/>
          </a:p>
        </p:txBody>
      </p:sp>
      <p:pic>
        <p:nvPicPr>
          <p:cNvPr id="9" name="Picture 8" descr="A picture containing text, book&#10;&#10;Description automatically generated">
            <a:extLst>
              <a:ext uri="{FF2B5EF4-FFF2-40B4-BE49-F238E27FC236}">
                <a16:creationId xmlns:a16="http://schemas.microsoft.com/office/drawing/2014/main" id="{35245E09-8262-47E3-941D-4DC5CAA983B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47113" y="3527741"/>
            <a:ext cx="2752725" cy="2752725"/>
          </a:xfrm>
          <a:prstGeom prst="rect">
            <a:avLst/>
          </a:prstGeom>
        </p:spPr>
      </p:pic>
      <p:sp>
        <p:nvSpPr>
          <p:cNvPr id="10" name="Speech Bubble: Oval 9">
            <a:extLst>
              <a:ext uri="{FF2B5EF4-FFF2-40B4-BE49-F238E27FC236}">
                <a16:creationId xmlns:a16="http://schemas.microsoft.com/office/drawing/2014/main" id="{37A5283E-332B-4730-9D76-CF0F4CCEFC3F}"/>
              </a:ext>
            </a:extLst>
          </p:cNvPr>
          <p:cNvSpPr/>
          <p:nvPr/>
        </p:nvSpPr>
        <p:spPr>
          <a:xfrm>
            <a:off x="7170649" y="1191897"/>
            <a:ext cx="2305655" cy="1961049"/>
          </a:xfrm>
          <a:prstGeom prst="wedgeEllipseCallou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000" dirty="0">
                <a:latin typeface="Arial Black" panose="020B0A04020102020204" pitchFamily="34" charset="0"/>
              </a:rPr>
              <a:t>Bing/ purging</a:t>
            </a:r>
          </a:p>
        </p:txBody>
      </p:sp>
      <p:sp>
        <p:nvSpPr>
          <p:cNvPr id="13" name="Speech Bubble: Oval 12">
            <a:extLst>
              <a:ext uri="{FF2B5EF4-FFF2-40B4-BE49-F238E27FC236}">
                <a16:creationId xmlns:a16="http://schemas.microsoft.com/office/drawing/2014/main" id="{20CD2579-1B72-4118-AC37-9499AE07743C}"/>
              </a:ext>
            </a:extLst>
          </p:cNvPr>
          <p:cNvSpPr/>
          <p:nvPr/>
        </p:nvSpPr>
        <p:spPr>
          <a:xfrm>
            <a:off x="2034210" y="1454840"/>
            <a:ext cx="2590800" cy="1823316"/>
          </a:xfrm>
          <a:prstGeom prst="wedgeEllipseCallou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000" dirty="0">
                <a:latin typeface="Arial Black" panose="020B0A04020102020204" pitchFamily="34" charset="0"/>
                <a:cs typeface="Times New Roman" panose="02020603050405020304" pitchFamily="18" charset="0"/>
              </a:rPr>
              <a:t>Restrictive type</a:t>
            </a:r>
          </a:p>
        </p:txBody>
      </p:sp>
    </p:spTree>
    <p:extLst>
      <p:ext uri="{BB962C8B-B14F-4D97-AF65-F5344CB8AC3E}">
        <p14:creationId xmlns:p14="http://schemas.microsoft.com/office/powerpoint/2010/main" val="1660142502"/>
      </p:ext>
    </p:extLst>
  </p:cSld>
  <p:clrMapOvr>
    <a:masterClrMapping/>
  </p:clrMapOvr>
  <mc:AlternateContent xmlns:mc="http://schemas.openxmlformats.org/markup-compatibility/2006" xmlns:p14="http://schemas.microsoft.com/office/powerpoint/2010/main">
    <mc:Choice Requires="p14">
      <p:transition spd="slow" p14:dur="2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ipe(down)">
                                      <p:cBhvr>
                                        <p:cTn id="7" dur="580">
                                          <p:stCondLst>
                                            <p:cond delay="0"/>
                                          </p:stCondLst>
                                        </p:cTn>
                                        <p:tgtEl>
                                          <p:spTgt spid="13"/>
                                        </p:tgtEl>
                                      </p:cBhvr>
                                    </p:animEffect>
                                    <p:anim calcmode="lin" valueType="num">
                                      <p:cBhvr>
                                        <p:cTn id="8" dur="1822" tmFilter="0,0; 0.14,0.36; 0.43,0.73; 0.71,0.91; 1.0,1.0">
                                          <p:stCondLst>
                                            <p:cond delay="0"/>
                                          </p:stCondLst>
                                        </p:cTn>
                                        <p:tgtEl>
                                          <p:spTgt spid="13"/>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3"/>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3"/>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3"/>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3"/>
                                        </p:tgtEl>
                                        <p:attrNameLst>
                                          <p:attrName>ppt_y</p:attrName>
                                        </p:attrNameLst>
                                      </p:cBhvr>
                                      <p:tavLst>
                                        <p:tav tm="0" fmla="#ppt_y-sin(pi*$)/81">
                                          <p:val>
                                            <p:fltVal val="0"/>
                                          </p:val>
                                        </p:tav>
                                        <p:tav tm="100000">
                                          <p:val>
                                            <p:fltVal val="1"/>
                                          </p:val>
                                        </p:tav>
                                      </p:tavLst>
                                    </p:anim>
                                    <p:animScale>
                                      <p:cBhvr>
                                        <p:cTn id="13" dur="26">
                                          <p:stCondLst>
                                            <p:cond delay="650"/>
                                          </p:stCondLst>
                                        </p:cTn>
                                        <p:tgtEl>
                                          <p:spTgt spid="13"/>
                                        </p:tgtEl>
                                      </p:cBhvr>
                                      <p:to x="100000" y="60000"/>
                                    </p:animScale>
                                    <p:animScale>
                                      <p:cBhvr>
                                        <p:cTn id="14" dur="166" decel="50000">
                                          <p:stCondLst>
                                            <p:cond delay="676"/>
                                          </p:stCondLst>
                                        </p:cTn>
                                        <p:tgtEl>
                                          <p:spTgt spid="13"/>
                                        </p:tgtEl>
                                      </p:cBhvr>
                                      <p:to x="100000" y="100000"/>
                                    </p:animScale>
                                    <p:animScale>
                                      <p:cBhvr>
                                        <p:cTn id="15" dur="26">
                                          <p:stCondLst>
                                            <p:cond delay="1312"/>
                                          </p:stCondLst>
                                        </p:cTn>
                                        <p:tgtEl>
                                          <p:spTgt spid="13"/>
                                        </p:tgtEl>
                                      </p:cBhvr>
                                      <p:to x="100000" y="80000"/>
                                    </p:animScale>
                                    <p:animScale>
                                      <p:cBhvr>
                                        <p:cTn id="16" dur="166" decel="50000">
                                          <p:stCondLst>
                                            <p:cond delay="1338"/>
                                          </p:stCondLst>
                                        </p:cTn>
                                        <p:tgtEl>
                                          <p:spTgt spid="13"/>
                                        </p:tgtEl>
                                      </p:cBhvr>
                                      <p:to x="100000" y="100000"/>
                                    </p:animScale>
                                    <p:animScale>
                                      <p:cBhvr>
                                        <p:cTn id="17" dur="26">
                                          <p:stCondLst>
                                            <p:cond delay="1642"/>
                                          </p:stCondLst>
                                        </p:cTn>
                                        <p:tgtEl>
                                          <p:spTgt spid="13"/>
                                        </p:tgtEl>
                                      </p:cBhvr>
                                      <p:to x="100000" y="90000"/>
                                    </p:animScale>
                                    <p:animScale>
                                      <p:cBhvr>
                                        <p:cTn id="18" dur="166" decel="50000">
                                          <p:stCondLst>
                                            <p:cond delay="1668"/>
                                          </p:stCondLst>
                                        </p:cTn>
                                        <p:tgtEl>
                                          <p:spTgt spid="13"/>
                                        </p:tgtEl>
                                      </p:cBhvr>
                                      <p:to x="100000" y="100000"/>
                                    </p:animScale>
                                    <p:animScale>
                                      <p:cBhvr>
                                        <p:cTn id="19" dur="26">
                                          <p:stCondLst>
                                            <p:cond delay="1808"/>
                                          </p:stCondLst>
                                        </p:cTn>
                                        <p:tgtEl>
                                          <p:spTgt spid="13"/>
                                        </p:tgtEl>
                                      </p:cBhvr>
                                      <p:to x="100000" y="95000"/>
                                    </p:animScale>
                                    <p:animScale>
                                      <p:cBhvr>
                                        <p:cTn id="20" dur="166" decel="50000">
                                          <p:stCondLst>
                                            <p:cond delay="1834"/>
                                          </p:stCondLst>
                                        </p:cTn>
                                        <p:tgtEl>
                                          <p:spTgt spid="13"/>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xit" presetSubtype="0" fill="hold" grpId="0" nodeType="clickEffect">
                                  <p:stCondLst>
                                    <p:cond delay="0"/>
                                  </p:stCondLst>
                                  <p:childTnLst>
                                    <p:animEffect transition="out" filter="wipe(down)">
                                      <p:cBhvr>
                                        <p:cTn id="24" dur="180" accel="50000">
                                          <p:stCondLst>
                                            <p:cond delay="1820"/>
                                          </p:stCondLst>
                                        </p:cTn>
                                        <p:tgtEl>
                                          <p:spTgt spid="10"/>
                                        </p:tgtEl>
                                      </p:cBhvr>
                                    </p:animEffect>
                                    <p:anim calcmode="lin" valueType="num">
                                      <p:cBhvr>
                                        <p:cTn id="25" dur="1822" tmFilter="0,0; 0.14,0.31; 0.43,0.73; 0.71,0.91; 1.0,1.0">
                                          <p:stCondLst>
                                            <p:cond delay="0"/>
                                          </p:stCondLst>
                                        </p:cTn>
                                        <p:tgtEl>
                                          <p:spTgt spid="10"/>
                                        </p:tgtEl>
                                        <p:attrNameLst>
                                          <p:attrName>ppt_x</p:attrName>
                                        </p:attrNameLst>
                                      </p:cBhvr>
                                      <p:tavLst>
                                        <p:tav tm="0">
                                          <p:val>
                                            <p:strVal val="ppt_x"/>
                                          </p:val>
                                        </p:tav>
                                        <p:tav tm="100000">
                                          <p:val>
                                            <p:strVal val="#ppt_x+0.25"/>
                                          </p:val>
                                        </p:tav>
                                      </p:tavLst>
                                    </p:anim>
                                    <p:anim calcmode="lin" valueType="num">
                                      <p:cBhvr>
                                        <p:cTn id="26" dur="178">
                                          <p:stCondLst>
                                            <p:cond delay="1822"/>
                                          </p:stCondLst>
                                        </p:cTn>
                                        <p:tgtEl>
                                          <p:spTgt spid="10"/>
                                        </p:tgtEl>
                                        <p:attrNameLst>
                                          <p:attrName>ppt_x</p:attrName>
                                        </p:attrNameLst>
                                      </p:cBhvr>
                                      <p:tavLst>
                                        <p:tav tm="0">
                                          <p:val>
                                            <p:strVal val="ppt_x"/>
                                          </p:val>
                                        </p:tav>
                                        <p:tav tm="100000">
                                          <p:val>
                                            <p:strVal val="ppt_x"/>
                                          </p:val>
                                        </p:tav>
                                      </p:tavLst>
                                    </p:anim>
                                    <p:anim calcmode="lin" valueType="num">
                                      <p:cBhvr>
                                        <p:cTn id="27" dur="664" tmFilter="0.0,0.0;0.25,0.07;0.50,0.2;0.75,0.467;1.0,1.0">
                                          <p:stCondLst>
                                            <p:cond delay="0"/>
                                          </p:stCondLst>
                                        </p:cTn>
                                        <p:tgtEl>
                                          <p:spTgt spid="10"/>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28" dur="664" tmFilter="0, 0; 0.125,0.2665; 0.25,0.4; 0.375,0.465; 0.5,0.5;  0.625,0.535; 0.75,0.6; 0.875,0.7335; 1,1">
                                          <p:stCondLst>
                                            <p:cond delay="664"/>
                                          </p:stCondLst>
                                        </p:cTn>
                                        <p:tgtEl>
                                          <p:spTgt spid="10"/>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29" dur="332" tmFilter="0, 0; 0.125,0.2665; 0.25,0.4; 0.375,0.465; 0.5,0.5;  0.625,0.535; 0.75,0.6; 0.875,0.7335; 1,1">
                                          <p:stCondLst>
                                            <p:cond delay="1324"/>
                                          </p:stCondLst>
                                        </p:cTn>
                                        <p:tgtEl>
                                          <p:spTgt spid="10"/>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30" dur="164" tmFilter="0, 0; 0.125,0.2665; 0.25,0.4; 0.375,0.465; 0.5,0.5;  0.625,0.535; 0.75,0.6; 0.875,0.7335; 1,1">
                                          <p:stCondLst>
                                            <p:cond delay="1656"/>
                                          </p:stCondLst>
                                        </p:cTn>
                                        <p:tgtEl>
                                          <p:spTgt spid="10"/>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31" dur="180" accel="50000">
                                          <p:stCondLst>
                                            <p:cond delay="1820"/>
                                          </p:stCondLst>
                                        </p:cTn>
                                        <p:tgtEl>
                                          <p:spTgt spid="10"/>
                                        </p:tgtEl>
                                        <p:attrNameLst>
                                          <p:attrName>ppt_y</p:attrName>
                                        </p:attrNameLst>
                                      </p:cBhvr>
                                      <p:tavLst>
                                        <p:tav tm="0">
                                          <p:val>
                                            <p:strVal val="ppt_y"/>
                                          </p:val>
                                        </p:tav>
                                        <p:tav tm="100000">
                                          <p:val>
                                            <p:strVal val="ppt_y+ppt_h"/>
                                          </p:val>
                                        </p:tav>
                                      </p:tavLst>
                                    </p:anim>
                                    <p:animScale>
                                      <p:cBhvr>
                                        <p:cTn id="32" dur="26">
                                          <p:stCondLst>
                                            <p:cond delay="620"/>
                                          </p:stCondLst>
                                        </p:cTn>
                                        <p:tgtEl>
                                          <p:spTgt spid="10"/>
                                        </p:tgtEl>
                                      </p:cBhvr>
                                      <p:to x="100000" y="60000"/>
                                    </p:animScale>
                                    <p:animScale>
                                      <p:cBhvr>
                                        <p:cTn id="33" dur="166" decel="50000">
                                          <p:stCondLst>
                                            <p:cond delay="646"/>
                                          </p:stCondLst>
                                        </p:cTn>
                                        <p:tgtEl>
                                          <p:spTgt spid="10"/>
                                        </p:tgtEl>
                                      </p:cBhvr>
                                      <p:to x="100000" y="100000"/>
                                    </p:animScale>
                                    <p:animScale>
                                      <p:cBhvr>
                                        <p:cTn id="34" dur="26">
                                          <p:stCondLst>
                                            <p:cond delay="1312"/>
                                          </p:stCondLst>
                                        </p:cTn>
                                        <p:tgtEl>
                                          <p:spTgt spid="10"/>
                                        </p:tgtEl>
                                      </p:cBhvr>
                                      <p:to x="100000" y="80000"/>
                                    </p:animScale>
                                    <p:animScale>
                                      <p:cBhvr>
                                        <p:cTn id="35" dur="166" decel="50000">
                                          <p:stCondLst>
                                            <p:cond delay="1338"/>
                                          </p:stCondLst>
                                        </p:cTn>
                                        <p:tgtEl>
                                          <p:spTgt spid="10"/>
                                        </p:tgtEl>
                                      </p:cBhvr>
                                      <p:to x="100000" y="100000"/>
                                    </p:animScale>
                                    <p:animScale>
                                      <p:cBhvr>
                                        <p:cTn id="36" dur="26">
                                          <p:stCondLst>
                                            <p:cond delay="1642"/>
                                          </p:stCondLst>
                                        </p:cTn>
                                        <p:tgtEl>
                                          <p:spTgt spid="10"/>
                                        </p:tgtEl>
                                      </p:cBhvr>
                                      <p:to x="100000" y="90000"/>
                                    </p:animScale>
                                    <p:animScale>
                                      <p:cBhvr>
                                        <p:cTn id="37" dur="166" decel="50000">
                                          <p:stCondLst>
                                            <p:cond delay="1668"/>
                                          </p:stCondLst>
                                        </p:cTn>
                                        <p:tgtEl>
                                          <p:spTgt spid="10"/>
                                        </p:tgtEl>
                                      </p:cBhvr>
                                      <p:to x="100000" y="100000"/>
                                    </p:animScale>
                                    <p:animScale>
                                      <p:cBhvr>
                                        <p:cTn id="38" dur="26">
                                          <p:stCondLst>
                                            <p:cond delay="1808"/>
                                          </p:stCondLst>
                                        </p:cTn>
                                        <p:tgtEl>
                                          <p:spTgt spid="10"/>
                                        </p:tgtEl>
                                      </p:cBhvr>
                                      <p:to x="100000" y="95000"/>
                                    </p:animScale>
                                    <p:animScale>
                                      <p:cBhvr>
                                        <p:cTn id="39" dur="166" decel="50000">
                                          <p:stCondLst>
                                            <p:cond delay="1834"/>
                                          </p:stCondLst>
                                        </p:cTn>
                                        <p:tgtEl>
                                          <p:spTgt spid="10"/>
                                        </p:tgtEl>
                                      </p:cBhvr>
                                      <p:to x="100000" y="100000"/>
                                    </p:animScale>
                                    <p:set>
                                      <p:cBhvr>
                                        <p:cTn id="40" dur="1" fill="hold">
                                          <p:stCondLst>
                                            <p:cond delay="1999"/>
                                          </p:stCondLst>
                                        </p:cTn>
                                        <p:tgtEl>
                                          <p:spTgt spid="1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3"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D32A9-098B-4D6E-9B30-9B48F78EC6A0}"/>
              </a:ext>
            </a:extLst>
          </p:cNvPr>
          <p:cNvSpPr>
            <a:spLocks noGrp="1"/>
          </p:cNvSpPr>
          <p:nvPr>
            <p:ph type="title"/>
          </p:nvPr>
        </p:nvSpPr>
        <p:spPr>
          <a:xfrm>
            <a:off x="193964" y="289560"/>
            <a:ext cx="4322618" cy="1905000"/>
          </a:xfrm>
        </p:spPr>
        <p:txBody>
          <a:bodyPr vert="horz" lIns="91440" tIns="45720" rIns="91440" bIns="45720" rtlCol="0" anchor="ctr">
            <a:normAutofit fontScale="90000"/>
          </a:bodyPr>
          <a:lstStyle/>
          <a:p>
            <a:r>
              <a:rPr lang="en-US" sz="4800" dirty="0">
                <a:latin typeface="Bernard MT Condensed" panose="02050806060905020404" pitchFamily="18" charset="0"/>
              </a:rPr>
              <a:t>Who is affected by anorexia nervosa ?</a:t>
            </a:r>
          </a:p>
        </p:txBody>
      </p:sp>
      <p:pic>
        <p:nvPicPr>
          <p:cNvPr id="6" name="Content Placeholder 5">
            <a:extLst>
              <a:ext uri="{FF2B5EF4-FFF2-40B4-BE49-F238E27FC236}">
                <a16:creationId xmlns:a16="http://schemas.microsoft.com/office/drawing/2014/main" id="{92D83BA6-2F7F-4300-8F78-E12F6789CBC1}"/>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tretch/>
        </p:blipFill>
        <p:spPr>
          <a:xfrm>
            <a:off x="4619849" y="1393851"/>
            <a:ext cx="7199111" cy="4332449"/>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
        <p:nvSpPr>
          <p:cNvPr id="4" name="Text Placeholder 3">
            <a:extLst>
              <a:ext uri="{FF2B5EF4-FFF2-40B4-BE49-F238E27FC236}">
                <a16:creationId xmlns:a16="http://schemas.microsoft.com/office/drawing/2014/main" id="{A8745BB1-BCAD-4C13-A9DF-3922F8154124}"/>
              </a:ext>
            </a:extLst>
          </p:cNvPr>
          <p:cNvSpPr>
            <a:spLocks noGrp="1"/>
          </p:cNvSpPr>
          <p:nvPr>
            <p:ph type="body" sz="half" idx="2"/>
          </p:nvPr>
        </p:nvSpPr>
        <p:spPr>
          <a:xfrm>
            <a:off x="643192" y="2194560"/>
            <a:ext cx="3643674" cy="4178105"/>
          </a:xfrm>
        </p:spPr>
        <p:txBody>
          <a:bodyPr vert="horz" lIns="91440" tIns="45720" rIns="91440" bIns="45720" rtlCol="0" anchor="ctr">
            <a:normAutofit fontScale="85000" lnSpcReduction="20000"/>
          </a:bodyPr>
          <a:lstStyle/>
          <a:p>
            <a:pPr marL="400050" indent="-342900" algn="l">
              <a:buFont typeface="Wingdings" panose="05000000000000000000" pitchFamily="2" charset="2"/>
              <a:buChar char="Ø"/>
            </a:pPr>
            <a:r>
              <a:rPr lang="en-US" sz="2800" dirty="0">
                <a:latin typeface="Arial Rounded MT Bold" panose="020F0704030504030204" pitchFamily="34" charset="0"/>
              </a:rPr>
              <a:t>Age: Most often adolescent </a:t>
            </a:r>
          </a:p>
          <a:p>
            <a:pPr marL="400050" indent="-342900" algn="l">
              <a:buFont typeface="Wingdings" panose="05000000000000000000" pitchFamily="2" charset="2"/>
              <a:buChar char="Ø"/>
            </a:pPr>
            <a:r>
              <a:rPr lang="en-US" sz="2800" dirty="0">
                <a:latin typeface="Arial Rounded MT Bold" panose="020F0704030504030204" pitchFamily="34" charset="0"/>
              </a:rPr>
              <a:t>Gender: mostly affecting woman than men  </a:t>
            </a:r>
          </a:p>
          <a:p>
            <a:pPr marL="400050" indent="-342900" algn="l">
              <a:buFont typeface="Wingdings" panose="05000000000000000000" pitchFamily="2" charset="2"/>
              <a:buChar char="Ø"/>
            </a:pPr>
            <a:r>
              <a:rPr lang="en-US" sz="2800" dirty="0">
                <a:latin typeface="Arial Rounded MT Bold" panose="020F0704030504030204" pitchFamily="34" charset="0"/>
              </a:rPr>
              <a:t>More common in people with personality disorder </a:t>
            </a:r>
          </a:p>
          <a:p>
            <a:pPr marL="400050" indent="-342900" algn="l">
              <a:buFont typeface="Wingdings" panose="05000000000000000000" pitchFamily="2" charset="2"/>
              <a:buChar char="Ø"/>
            </a:pPr>
            <a:r>
              <a:rPr lang="en-US" sz="2800" dirty="0">
                <a:latin typeface="Times New Roman" panose="02020603050405020304" pitchFamily="18" charset="0"/>
                <a:cs typeface="Times New Roman" panose="02020603050405020304" pitchFamily="18" charset="0"/>
              </a:rPr>
              <a:t>(Whiteman, 2016;Sansone et al. 2011; Bould et al. 2017).</a:t>
            </a:r>
          </a:p>
          <a:p>
            <a:pPr marL="57150">
              <a:buFont typeface="Arial"/>
              <a:buChar char="•"/>
            </a:pPr>
            <a:endParaRPr lang="en-US" sz="1800" dirty="0"/>
          </a:p>
        </p:txBody>
      </p:sp>
      <p:sp>
        <p:nvSpPr>
          <p:cNvPr id="7" name="Slide Number Placeholder 6">
            <a:extLst>
              <a:ext uri="{FF2B5EF4-FFF2-40B4-BE49-F238E27FC236}">
                <a16:creationId xmlns:a16="http://schemas.microsoft.com/office/drawing/2014/main" id="{F413ABAA-9B21-48A2-85BF-29E85EA73D2A}"/>
              </a:ext>
            </a:extLst>
          </p:cNvPr>
          <p:cNvSpPr>
            <a:spLocks noGrp="1"/>
          </p:cNvSpPr>
          <p:nvPr>
            <p:ph type="sldNum" sz="quarter" idx="12"/>
          </p:nvPr>
        </p:nvSpPr>
        <p:spPr/>
        <p:txBody>
          <a:bodyPr/>
          <a:lstStyle/>
          <a:p>
            <a:fld id="{01F8E24F-49DB-4539-AA45-C9FE0EB20B76}" type="slidenum">
              <a:rPr lang="en-GB" smtClean="0"/>
              <a:t>26</a:t>
            </a:fld>
            <a:endParaRPr lang="en-GB"/>
          </a:p>
        </p:txBody>
      </p:sp>
    </p:spTree>
    <p:extLst>
      <p:ext uri="{BB962C8B-B14F-4D97-AF65-F5344CB8AC3E}">
        <p14:creationId xmlns:p14="http://schemas.microsoft.com/office/powerpoint/2010/main" val="4151483149"/>
      </p:ext>
    </p:extLst>
  </p:cSld>
  <p:clrMapOvr>
    <a:masterClrMapping/>
  </p:clrMapOvr>
  <mc:AlternateContent xmlns:mc="http://schemas.openxmlformats.org/markup-compatibility/2006" xmlns:p14="http://schemas.microsoft.com/office/powerpoint/2010/main">
    <mc:Choice Requires="p14">
      <p:transition spd="slow" p14:dur="2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2" fill="hold" nodeType="clickEffect">
                                  <p:stCondLst>
                                    <p:cond delay="0"/>
                                  </p:stCondLst>
                                  <p:childTnLst>
                                    <p:animClr clrSpc="rgb" dir="cw">
                                      <p:cBhvr override="childStyle">
                                        <p:cTn id="6" dur="2000" fill="hold"/>
                                        <p:tgtEl>
                                          <p:spTgt spid="4">
                                            <p:txEl>
                                              <p:pRg st="0" end="0"/>
                                            </p:txEl>
                                          </p:spTgt>
                                        </p:tgtEl>
                                        <p:attrNameLst>
                                          <p:attrName>style.color</p:attrName>
                                        </p:attrNameLst>
                                      </p:cBhvr>
                                      <p:to>
                                        <a:schemeClr val="accent2"/>
                                      </p:to>
                                    </p:animClr>
                                  </p:childTnLst>
                                </p:cTn>
                              </p:par>
                              <p:par>
                                <p:cTn id="7" presetID="3" presetClass="emph" presetSubtype="2" fill="hold" nodeType="withEffect">
                                  <p:stCondLst>
                                    <p:cond delay="0"/>
                                  </p:stCondLst>
                                  <p:childTnLst>
                                    <p:animClr clrSpc="rgb" dir="cw">
                                      <p:cBhvr override="childStyle">
                                        <p:cTn id="8" dur="2000" fill="hold"/>
                                        <p:tgtEl>
                                          <p:spTgt spid="4">
                                            <p:txEl>
                                              <p:pRg st="1" end="1"/>
                                            </p:txEl>
                                          </p:spTgt>
                                        </p:tgtEl>
                                        <p:attrNameLst>
                                          <p:attrName>style.color</p:attrName>
                                        </p:attrNameLst>
                                      </p:cBhvr>
                                      <p:to>
                                        <a:schemeClr val="accent2"/>
                                      </p:to>
                                    </p:animClr>
                                  </p:childTnLst>
                                </p:cTn>
                              </p:par>
                              <p:par>
                                <p:cTn id="9" presetID="3" presetClass="emph" presetSubtype="2" fill="hold" nodeType="withEffect">
                                  <p:stCondLst>
                                    <p:cond delay="0"/>
                                  </p:stCondLst>
                                  <p:childTnLst>
                                    <p:animClr clrSpc="rgb" dir="cw">
                                      <p:cBhvr override="childStyle">
                                        <p:cTn id="10" dur="2000" fill="hold"/>
                                        <p:tgtEl>
                                          <p:spTgt spid="4">
                                            <p:txEl>
                                              <p:pRg st="2" end="2"/>
                                            </p:txEl>
                                          </p:spTgt>
                                        </p:tgtEl>
                                        <p:attrNameLst>
                                          <p:attrName>style.color</p:attrName>
                                        </p:attrNameLst>
                                      </p:cBhvr>
                                      <p:to>
                                        <a:schemeClr val="accent2"/>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990666-B15A-4643-AE9B-760A1CAE73C8}"/>
              </a:ext>
            </a:extLst>
          </p:cNvPr>
          <p:cNvSpPr>
            <a:spLocks noGrp="1"/>
          </p:cNvSpPr>
          <p:nvPr>
            <p:ph type="title"/>
          </p:nvPr>
        </p:nvSpPr>
        <p:spPr>
          <a:xfrm>
            <a:off x="685800" y="3840817"/>
            <a:ext cx="3174971" cy="2017566"/>
          </a:xfrm>
        </p:spPr>
        <p:txBody>
          <a:bodyPr vert="horz" lIns="91440" tIns="45720" rIns="91440" bIns="45720" rtlCol="0" anchor="ctr">
            <a:normAutofit/>
          </a:bodyPr>
          <a:lstStyle/>
          <a:p>
            <a:pPr algn="r"/>
            <a:r>
              <a:rPr lang="en-US" sz="4000" dirty="0">
                <a:solidFill>
                  <a:schemeClr val="tx1"/>
                </a:solidFill>
                <a:latin typeface="Bernard MT Condensed" panose="02050806060905020404" pitchFamily="18" charset="0"/>
              </a:rPr>
              <a:t>Signs and symptoms of anorexia </a:t>
            </a:r>
          </a:p>
        </p:txBody>
      </p:sp>
      <p:pic>
        <p:nvPicPr>
          <p:cNvPr id="6" name="Content Placeholder 5" descr="A person sitting at a table with a plate of food&#10;&#10;Description automatically generated">
            <a:extLst>
              <a:ext uri="{FF2B5EF4-FFF2-40B4-BE49-F238E27FC236}">
                <a16:creationId xmlns:a16="http://schemas.microsoft.com/office/drawing/2014/main" id="{AB0B3D42-B394-4914-B5E9-AA334916FF8F}"/>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5380" r="-5" b="-5"/>
          <a:stretch/>
        </p:blipFill>
        <p:spPr>
          <a:xfrm>
            <a:off x="20" y="823196"/>
            <a:ext cx="3694156" cy="2606040"/>
          </a:xfrm>
          <a:custGeom>
            <a:avLst/>
            <a:gdLst>
              <a:gd name="connsiteX0" fmla="*/ 0 w 3694176"/>
              <a:gd name="connsiteY0" fmla="*/ 0 h 2606040"/>
              <a:gd name="connsiteX1" fmla="*/ 3578728 w 3694176"/>
              <a:gd name="connsiteY1" fmla="*/ 0 h 2606040"/>
              <a:gd name="connsiteX2" fmla="*/ 3694176 w 3694176"/>
              <a:gd name="connsiteY2" fmla="*/ 115448 h 2606040"/>
              <a:gd name="connsiteX3" fmla="*/ 3694176 w 3694176"/>
              <a:gd name="connsiteY3" fmla="*/ 2490592 h 2606040"/>
              <a:gd name="connsiteX4" fmla="*/ 3578728 w 3694176"/>
              <a:gd name="connsiteY4" fmla="*/ 2606040 h 2606040"/>
              <a:gd name="connsiteX5" fmla="*/ 0 w 3694176"/>
              <a:gd name="connsiteY5" fmla="*/ 2606040 h 2606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94176" h="2606040">
                <a:moveTo>
                  <a:pt x="0" y="0"/>
                </a:moveTo>
                <a:lnTo>
                  <a:pt x="3578728" y="0"/>
                </a:lnTo>
                <a:cubicBezTo>
                  <a:pt x="3642488" y="0"/>
                  <a:pt x="3694176" y="51688"/>
                  <a:pt x="3694176" y="115448"/>
                </a:cubicBezTo>
                <a:lnTo>
                  <a:pt x="3694176" y="2490592"/>
                </a:lnTo>
                <a:cubicBezTo>
                  <a:pt x="3694176" y="2554352"/>
                  <a:pt x="3642488" y="2606040"/>
                  <a:pt x="3578728" y="2606040"/>
                </a:cubicBezTo>
                <a:lnTo>
                  <a:pt x="0" y="2606040"/>
                </a:lnTo>
                <a:close/>
              </a:path>
            </a:pathLst>
          </a:custGeom>
        </p:spPr>
      </p:pic>
      <p:sp>
        <p:nvSpPr>
          <p:cNvPr id="4" name="Text Placeholder 3">
            <a:extLst>
              <a:ext uri="{FF2B5EF4-FFF2-40B4-BE49-F238E27FC236}">
                <a16:creationId xmlns:a16="http://schemas.microsoft.com/office/drawing/2014/main" id="{CEAB273C-C3C4-4E7D-B951-56951D453988}"/>
              </a:ext>
            </a:extLst>
          </p:cNvPr>
          <p:cNvSpPr>
            <a:spLocks noGrp="1"/>
          </p:cNvSpPr>
          <p:nvPr>
            <p:ph type="body" sz="half" idx="2"/>
          </p:nvPr>
        </p:nvSpPr>
        <p:spPr>
          <a:xfrm>
            <a:off x="4354281" y="3429001"/>
            <a:ext cx="4145576" cy="2841198"/>
          </a:xfrm>
        </p:spPr>
        <p:txBody>
          <a:bodyPr vert="horz" lIns="91440" tIns="45720" rIns="91440" bIns="45720" rtlCol="0" anchor="ctr">
            <a:normAutofit fontScale="77500" lnSpcReduction="20000"/>
          </a:bodyPr>
          <a:lstStyle/>
          <a:p>
            <a:pPr marL="342900" indent="-342900" algn="l">
              <a:buFont typeface="Wingdings" panose="05000000000000000000" pitchFamily="2" charset="2"/>
              <a:buChar char="v"/>
            </a:pPr>
            <a:r>
              <a:rPr lang="en-US" sz="2400" dirty="0">
                <a:solidFill>
                  <a:srgbClr val="FFC000"/>
                </a:solidFill>
              </a:rPr>
              <a:t>Your BMI is too low</a:t>
            </a:r>
          </a:p>
          <a:p>
            <a:pPr marL="342900" indent="-342900" algn="l">
              <a:buFont typeface="Wingdings" panose="05000000000000000000" pitchFamily="2" charset="2"/>
              <a:buChar char="v"/>
            </a:pPr>
            <a:r>
              <a:rPr lang="en-US" sz="2400" dirty="0">
                <a:solidFill>
                  <a:srgbClr val="FFC000"/>
                </a:solidFill>
              </a:rPr>
              <a:t>Missing meals </a:t>
            </a:r>
          </a:p>
          <a:p>
            <a:pPr marL="342900" indent="-342900" algn="l">
              <a:buFont typeface="Wingdings" panose="05000000000000000000" pitchFamily="2" charset="2"/>
              <a:buChar char="v"/>
            </a:pPr>
            <a:r>
              <a:rPr lang="en-US" sz="2400" dirty="0">
                <a:solidFill>
                  <a:srgbClr val="FFC000"/>
                </a:solidFill>
              </a:rPr>
              <a:t>Self starvation </a:t>
            </a:r>
          </a:p>
          <a:p>
            <a:pPr marL="342900" indent="-342900" algn="l">
              <a:buFont typeface="Wingdings" panose="05000000000000000000" pitchFamily="2" charset="2"/>
              <a:buChar char="v"/>
            </a:pPr>
            <a:r>
              <a:rPr lang="en-US" sz="2400" dirty="0">
                <a:solidFill>
                  <a:srgbClr val="FFC000"/>
                </a:solidFill>
              </a:rPr>
              <a:t>Believing you are fat </a:t>
            </a:r>
          </a:p>
          <a:p>
            <a:pPr marL="342900" indent="-342900" algn="l">
              <a:buFont typeface="Wingdings" panose="05000000000000000000" pitchFamily="2" charset="2"/>
              <a:buChar char="v"/>
            </a:pPr>
            <a:r>
              <a:rPr lang="en-US" sz="2400" dirty="0">
                <a:solidFill>
                  <a:srgbClr val="FFC000"/>
                </a:solidFill>
              </a:rPr>
              <a:t>Taking medications to reduce hunger </a:t>
            </a:r>
          </a:p>
          <a:p>
            <a:pPr marL="342900" indent="-342900" algn="l">
              <a:buFont typeface="Wingdings" panose="05000000000000000000" pitchFamily="2" charset="2"/>
              <a:buChar char="v"/>
            </a:pPr>
            <a:r>
              <a:rPr lang="en-US" sz="2400" dirty="0">
                <a:solidFill>
                  <a:srgbClr val="FFC000"/>
                </a:solidFill>
              </a:rPr>
              <a:t>Depression </a:t>
            </a:r>
          </a:p>
          <a:p>
            <a:pPr algn="l"/>
            <a:r>
              <a:rPr lang="en-US" sz="2000" dirty="0"/>
              <a:t>(Anorexic BMI calculator 2018; Hurley, 2018)</a:t>
            </a:r>
          </a:p>
        </p:txBody>
      </p:sp>
      <p:sp>
        <p:nvSpPr>
          <p:cNvPr id="11" name="Slide Number Placeholder 10">
            <a:extLst>
              <a:ext uri="{FF2B5EF4-FFF2-40B4-BE49-F238E27FC236}">
                <a16:creationId xmlns:a16="http://schemas.microsoft.com/office/drawing/2014/main" id="{B6B08FE7-A6AF-4E61-858B-1C0671024A10}"/>
              </a:ext>
            </a:extLst>
          </p:cNvPr>
          <p:cNvSpPr>
            <a:spLocks noGrp="1"/>
          </p:cNvSpPr>
          <p:nvPr>
            <p:ph type="sldNum" sz="quarter" idx="12"/>
          </p:nvPr>
        </p:nvSpPr>
        <p:spPr/>
        <p:txBody>
          <a:bodyPr/>
          <a:lstStyle/>
          <a:p>
            <a:fld id="{01F8E24F-49DB-4539-AA45-C9FE0EB20B76}" type="slidenum">
              <a:rPr lang="en-GB" smtClean="0"/>
              <a:t>27</a:t>
            </a:fld>
            <a:endParaRPr lang="en-GB"/>
          </a:p>
        </p:txBody>
      </p:sp>
      <p:pic>
        <p:nvPicPr>
          <p:cNvPr id="10" name="Picture 9" descr="A person standing in front of a mirror posing for the camera&#10;&#10;Description automatically generated">
            <a:extLst>
              <a:ext uri="{FF2B5EF4-FFF2-40B4-BE49-F238E27FC236}">
                <a16:creationId xmlns:a16="http://schemas.microsoft.com/office/drawing/2014/main" id="{6E9C3D35-87E4-4375-96CD-3F216E89AF91}"/>
              </a:ext>
            </a:extLst>
          </p:cNvPr>
          <p:cNvPicPr>
            <a:picLocks noChangeAspect="1"/>
          </p:cNvPicPr>
          <p:nvPr/>
        </p:nvPicPr>
        <p:blipFill rotWithShape="1">
          <a:blip r:embed="rId3">
            <a:extLst>
              <a:ext uri="{28A0092B-C50C-407E-A947-70E740481C1C}">
                <a14:useLocalDpi xmlns:a14="http://schemas.microsoft.com/office/drawing/2010/main" val="0"/>
              </a:ext>
            </a:extLst>
          </a:blip>
          <a:srcRect r="3" b="26030"/>
          <a:stretch/>
        </p:blipFill>
        <p:spPr>
          <a:xfrm>
            <a:off x="4320893" y="1"/>
            <a:ext cx="4005072" cy="2962656"/>
          </a:xfrm>
          <a:custGeom>
            <a:avLst/>
            <a:gdLst>
              <a:gd name="connsiteX0" fmla="*/ 0 w 4005072"/>
              <a:gd name="connsiteY0" fmla="*/ 0 h 2962656"/>
              <a:gd name="connsiteX1" fmla="*/ 4005072 w 4005072"/>
              <a:gd name="connsiteY1" fmla="*/ 0 h 2962656"/>
              <a:gd name="connsiteX2" fmla="*/ 4005072 w 4005072"/>
              <a:gd name="connsiteY2" fmla="*/ 2867525 h 2962656"/>
              <a:gd name="connsiteX3" fmla="*/ 3909941 w 4005072"/>
              <a:gd name="connsiteY3" fmla="*/ 2962656 h 2962656"/>
              <a:gd name="connsiteX4" fmla="*/ 95131 w 4005072"/>
              <a:gd name="connsiteY4" fmla="*/ 2962656 h 2962656"/>
              <a:gd name="connsiteX5" fmla="*/ 0 w 4005072"/>
              <a:gd name="connsiteY5" fmla="*/ 2867525 h 2962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05072" h="2962656">
                <a:moveTo>
                  <a:pt x="0" y="0"/>
                </a:moveTo>
                <a:lnTo>
                  <a:pt x="4005072" y="0"/>
                </a:lnTo>
                <a:lnTo>
                  <a:pt x="4005072" y="2867525"/>
                </a:lnTo>
                <a:cubicBezTo>
                  <a:pt x="4005072" y="2920064"/>
                  <a:pt x="3962480" y="2962656"/>
                  <a:pt x="3909941" y="2962656"/>
                </a:cubicBezTo>
                <a:lnTo>
                  <a:pt x="95131" y="2962656"/>
                </a:lnTo>
                <a:cubicBezTo>
                  <a:pt x="42592" y="2962656"/>
                  <a:pt x="0" y="2920064"/>
                  <a:pt x="0" y="2867525"/>
                </a:cubicBezTo>
                <a:close/>
              </a:path>
            </a:pathLst>
          </a:custGeom>
        </p:spPr>
      </p:pic>
      <p:pic>
        <p:nvPicPr>
          <p:cNvPr id="8" name="Picture 7" descr="A person sitting at a table&#10;&#10;Description automatically generated">
            <a:extLst>
              <a:ext uri="{FF2B5EF4-FFF2-40B4-BE49-F238E27FC236}">
                <a16:creationId xmlns:a16="http://schemas.microsoft.com/office/drawing/2014/main" id="{B21ED6B5-FBF6-4AEB-9319-24E627CF31E1}"/>
              </a:ext>
            </a:extLst>
          </p:cNvPr>
          <p:cNvPicPr>
            <a:picLocks noChangeAspect="1"/>
          </p:cNvPicPr>
          <p:nvPr/>
        </p:nvPicPr>
        <p:blipFill rotWithShape="1">
          <a:blip r:embed="rId4">
            <a:extLst>
              <a:ext uri="{28A0092B-C50C-407E-A947-70E740481C1C}">
                <a14:useLocalDpi xmlns:a14="http://schemas.microsoft.com/office/drawing/2010/main" val="0"/>
              </a:ext>
            </a:extLst>
          </a:blip>
          <a:srcRect l="45381" r="9127" b="-2"/>
          <a:stretch/>
        </p:blipFill>
        <p:spPr>
          <a:xfrm>
            <a:off x="8945880" y="823849"/>
            <a:ext cx="3246120" cy="4727448"/>
          </a:xfrm>
          <a:custGeom>
            <a:avLst/>
            <a:gdLst>
              <a:gd name="connsiteX0" fmla="*/ 75732 w 3246120"/>
              <a:gd name="connsiteY0" fmla="*/ 0 h 4727448"/>
              <a:gd name="connsiteX1" fmla="*/ 3246120 w 3246120"/>
              <a:gd name="connsiteY1" fmla="*/ 0 h 4727448"/>
              <a:gd name="connsiteX2" fmla="*/ 3246120 w 3246120"/>
              <a:gd name="connsiteY2" fmla="*/ 4727448 h 4727448"/>
              <a:gd name="connsiteX3" fmla="*/ 75732 w 3246120"/>
              <a:gd name="connsiteY3" fmla="*/ 4727448 h 4727448"/>
              <a:gd name="connsiteX4" fmla="*/ 0 w 3246120"/>
              <a:gd name="connsiteY4" fmla="*/ 4651716 h 4727448"/>
              <a:gd name="connsiteX5" fmla="*/ 0 w 3246120"/>
              <a:gd name="connsiteY5" fmla="*/ 75732 h 4727448"/>
              <a:gd name="connsiteX6" fmla="*/ 75732 w 3246120"/>
              <a:gd name="connsiteY6" fmla="*/ 0 h 4727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46120" h="4727448">
                <a:moveTo>
                  <a:pt x="75732" y="0"/>
                </a:moveTo>
                <a:lnTo>
                  <a:pt x="3246120" y="0"/>
                </a:lnTo>
                <a:lnTo>
                  <a:pt x="3246120" y="4727448"/>
                </a:lnTo>
                <a:lnTo>
                  <a:pt x="75732" y="4727448"/>
                </a:lnTo>
                <a:cubicBezTo>
                  <a:pt x="33906" y="4727448"/>
                  <a:pt x="0" y="4693542"/>
                  <a:pt x="0" y="4651716"/>
                </a:cubicBezTo>
                <a:lnTo>
                  <a:pt x="0" y="75732"/>
                </a:lnTo>
                <a:cubicBezTo>
                  <a:pt x="0" y="33906"/>
                  <a:pt x="33906" y="0"/>
                  <a:pt x="75732" y="0"/>
                </a:cubicBezTo>
                <a:close/>
              </a:path>
            </a:pathLst>
          </a:custGeom>
        </p:spPr>
      </p:pic>
    </p:spTree>
    <p:extLst>
      <p:ext uri="{BB962C8B-B14F-4D97-AF65-F5344CB8AC3E}">
        <p14:creationId xmlns:p14="http://schemas.microsoft.com/office/powerpoint/2010/main" val="932315687"/>
      </p:ext>
    </p:extLst>
  </p:cSld>
  <p:clrMapOvr>
    <a:masterClrMapping/>
  </p:clrMapOvr>
  <mc:AlternateContent xmlns:mc="http://schemas.openxmlformats.org/markup-compatibility/2006" xmlns:p14="http://schemas.microsoft.com/office/powerpoint/2010/main">
    <mc:Choice Requires="p14">
      <p:transition spd="slow" p14:dur="2000">
        <p14:vortex dir="r"/>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61804-9634-4421-AA06-044A2D96C961}"/>
              </a:ext>
            </a:extLst>
          </p:cNvPr>
          <p:cNvSpPr>
            <a:spLocks noGrp="1"/>
          </p:cNvSpPr>
          <p:nvPr>
            <p:ph type="title"/>
          </p:nvPr>
        </p:nvSpPr>
        <p:spPr>
          <a:xfrm>
            <a:off x="913795" y="609600"/>
            <a:ext cx="10353762" cy="970450"/>
          </a:xfrm>
        </p:spPr>
        <p:txBody>
          <a:bodyPr vert="horz" lIns="91440" tIns="45720" rIns="91440" bIns="45720" rtlCol="0" anchor="ctr">
            <a:noAutofit/>
          </a:bodyPr>
          <a:lstStyle/>
          <a:p>
            <a:r>
              <a:rPr lang="en-US" sz="6000" dirty="0"/>
              <a:t>Socio- Cultural influences</a:t>
            </a:r>
          </a:p>
        </p:txBody>
      </p:sp>
      <p:pic>
        <p:nvPicPr>
          <p:cNvPr id="6" name="Content Placeholder 5" descr="A picture containing clothing, indoor, person, plate&#10;&#10;Description automatically generated">
            <a:extLst>
              <a:ext uri="{FF2B5EF4-FFF2-40B4-BE49-F238E27FC236}">
                <a16:creationId xmlns:a16="http://schemas.microsoft.com/office/drawing/2014/main" id="{91CFA10F-C503-4012-9FDF-3FE2FACD4F58}"/>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8388" r="1422"/>
          <a:stretch/>
        </p:blipFill>
        <p:spPr>
          <a:xfrm>
            <a:off x="6638682" y="2132821"/>
            <a:ext cx="2381900" cy="3971421"/>
          </a:xfrm>
          <a:prstGeom prst="rect">
            <a:avLst/>
          </a:prstGeom>
        </p:spPr>
      </p:pic>
      <p:sp>
        <p:nvSpPr>
          <p:cNvPr id="4" name="Text Placeholder 3">
            <a:extLst>
              <a:ext uri="{FF2B5EF4-FFF2-40B4-BE49-F238E27FC236}">
                <a16:creationId xmlns:a16="http://schemas.microsoft.com/office/drawing/2014/main" id="{19AA22A2-D01C-46AD-9C7B-C108A1535775}"/>
              </a:ext>
            </a:extLst>
          </p:cNvPr>
          <p:cNvSpPr>
            <a:spLocks noGrp="1"/>
          </p:cNvSpPr>
          <p:nvPr>
            <p:ph type="body" sz="half" idx="2"/>
          </p:nvPr>
        </p:nvSpPr>
        <p:spPr>
          <a:xfrm>
            <a:off x="913795" y="1998133"/>
            <a:ext cx="5546272" cy="4250268"/>
          </a:xfrm>
        </p:spPr>
        <p:txBody>
          <a:bodyPr vert="horz" lIns="91440" tIns="45720" rIns="91440" bIns="45720" rtlCol="0" anchor="ctr">
            <a:normAutofit fontScale="77500" lnSpcReduction="20000"/>
          </a:bodyPr>
          <a:lstStyle/>
          <a:p>
            <a:pPr marL="285750" indent="-285750" algn="l">
              <a:buClr>
                <a:srgbClr val="C8CE0E"/>
              </a:buClr>
              <a:buFont typeface="Wingdings" panose="05000000000000000000" pitchFamily="2" charset="2"/>
              <a:buChar char="v"/>
            </a:pPr>
            <a:endParaRPr lang="en-US" sz="4000" dirty="0"/>
          </a:p>
          <a:p>
            <a:pPr marL="285750" indent="-285750" algn="l">
              <a:buClr>
                <a:srgbClr val="C8CE0E"/>
              </a:buClr>
              <a:buFont typeface="Wingdings" panose="05000000000000000000" pitchFamily="2" charset="2"/>
              <a:buChar char="v"/>
            </a:pPr>
            <a:r>
              <a:rPr lang="en-US" sz="4000" dirty="0"/>
              <a:t>Societal pressure to achieve and succeed </a:t>
            </a:r>
          </a:p>
          <a:p>
            <a:pPr marL="285750" indent="-285750" algn="l">
              <a:buClr>
                <a:srgbClr val="C8CE0E"/>
              </a:buClr>
              <a:buFont typeface="Wingdings" panose="05000000000000000000" pitchFamily="2" charset="2"/>
              <a:buChar char="v"/>
            </a:pPr>
            <a:r>
              <a:rPr lang="en-US" sz="4000" dirty="0"/>
              <a:t> teasing or bullying </a:t>
            </a:r>
          </a:p>
          <a:p>
            <a:pPr marL="285750" indent="-285750" algn="l">
              <a:buClr>
                <a:srgbClr val="C8CE0E"/>
              </a:buClr>
              <a:buFont typeface="Wingdings" panose="05000000000000000000" pitchFamily="2" charset="2"/>
              <a:buChar char="v"/>
            </a:pPr>
            <a:r>
              <a:rPr lang="en-US" sz="4000" dirty="0"/>
              <a:t>Involvement within sport or industry that requires thin body  </a:t>
            </a:r>
          </a:p>
          <a:p>
            <a:pPr algn="l">
              <a:buClr>
                <a:srgbClr val="C8CE0E"/>
              </a:buClr>
            </a:pPr>
            <a:r>
              <a:rPr lang="en-US" sz="4000" dirty="0"/>
              <a:t>(</a:t>
            </a:r>
            <a:r>
              <a:rPr lang="en-US" sz="4000" dirty="0" err="1"/>
              <a:t>Izydorczyk</a:t>
            </a:r>
            <a:r>
              <a:rPr lang="en-US" sz="4000" dirty="0"/>
              <a:t> et al. 2018; Morley, 2018; </a:t>
            </a:r>
          </a:p>
        </p:txBody>
      </p:sp>
      <p:sp>
        <p:nvSpPr>
          <p:cNvPr id="9" name="Slide Number Placeholder 8">
            <a:extLst>
              <a:ext uri="{FF2B5EF4-FFF2-40B4-BE49-F238E27FC236}">
                <a16:creationId xmlns:a16="http://schemas.microsoft.com/office/drawing/2014/main" id="{208AA678-4E20-4E84-A34B-45F264E989E2}"/>
              </a:ext>
            </a:extLst>
          </p:cNvPr>
          <p:cNvSpPr>
            <a:spLocks noGrp="1"/>
          </p:cNvSpPr>
          <p:nvPr>
            <p:ph type="sldNum" sz="quarter" idx="12"/>
          </p:nvPr>
        </p:nvSpPr>
        <p:spPr/>
        <p:txBody>
          <a:bodyPr/>
          <a:lstStyle/>
          <a:p>
            <a:fld id="{01F8E24F-49DB-4539-AA45-C9FE0EB20B76}" type="slidenum">
              <a:rPr lang="en-GB" smtClean="0"/>
              <a:t>28</a:t>
            </a:fld>
            <a:endParaRPr lang="en-GB"/>
          </a:p>
        </p:txBody>
      </p:sp>
      <p:pic>
        <p:nvPicPr>
          <p:cNvPr id="8" name="Picture 7" descr="A person posing for a picture&#10;&#10;Description automatically generated">
            <a:extLst>
              <a:ext uri="{FF2B5EF4-FFF2-40B4-BE49-F238E27FC236}">
                <a16:creationId xmlns:a16="http://schemas.microsoft.com/office/drawing/2014/main" id="{116B49C5-5C1A-4B70-8281-97BECFABB880}"/>
              </a:ext>
            </a:extLst>
          </p:cNvPr>
          <p:cNvPicPr>
            <a:picLocks noChangeAspect="1"/>
          </p:cNvPicPr>
          <p:nvPr/>
        </p:nvPicPr>
        <p:blipFill rotWithShape="1">
          <a:blip r:embed="rId3">
            <a:extLst>
              <a:ext uri="{28A0092B-C50C-407E-A947-70E740481C1C}">
                <a14:useLocalDpi xmlns:a14="http://schemas.microsoft.com/office/drawing/2010/main" val="0"/>
              </a:ext>
            </a:extLst>
          </a:blip>
          <a:srcRect l="25237" r="-1" b="-1"/>
          <a:stretch/>
        </p:blipFill>
        <p:spPr>
          <a:xfrm>
            <a:off x="9181450" y="2132822"/>
            <a:ext cx="2381900" cy="3978441"/>
          </a:xfrm>
          <a:prstGeom prst="rect">
            <a:avLst/>
          </a:prstGeom>
        </p:spPr>
      </p:pic>
    </p:spTree>
    <p:extLst>
      <p:ext uri="{BB962C8B-B14F-4D97-AF65-F5344CB8AC3E}">
        <p14:creationId xmlns:p14="http://schemas.microsoft.com/office/powerpoint/2010/main" val="3789632651"/>
      </p:ext>
    </p:extLst>
  </p:cSld>
  <p:clrMapOvr>
    <a:masterClrMapping/>
  </p:clrMapOvr>
  <mc:AlternateContent xmlns:mc="http://schemas.openxmlformats.org/markup-compatibility/2006" xmlns:p14="http://schemas.microsoft.com/office/powerpoint/2010/main">
    <mc:Choice Requires="p14">
      <p:transition spd="slow" p14:dur="2000">
        <p14:vortex dir="r"/>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CEA59-54CD-4878-A18F-58831253B6FF}"/>
              </a:ext>
            </a:extLst>
          </p:cNvPr>
          <p:cNvSpPr>
            <a:spLocks noGrp="1"/>
          </p:cNvSpPr>
          <p:nvPr>
            <p:ph type="title"/>
          </p:nvPr>
        </p:nvSpPr>
        <p:spPr>
          <a:xfrm>
            <a:off x="1070442" y="4611252"/>
            <a:ext cx="9765880" cy="1516591"/>
          </a:xfrm>
        </p:spPr>
        <p:txBody>
          <a:bodyPr vert="horz" lIns="91440" tIns="45720" rIns="91440" bIns="45720" rtlCol="0" anchor="b">
            <a:normAutofit fontScale="90000"/>
          </a:bodyPr>
          <a:lstStyle/>
          <a:p>
            <a:r>
              <a:rPr lang="en-US" sz="6000" dirty="0">
                <a:latin typeface="Bernard MT Condensed" panose="02050806060905020404" pitchFamily="18" charset="0"/>
              </a:rPr>
              <a:t>Genetic factors</a:t>
            </a:r>
            <a:br>
              <a:rPr lang="en-US" sz="6000" dirty="0">
                <a:latin typeface="Bernard MT Condensed" panose="02050806060905020404" pitchFamily="18" charset="0"/>
              </a:rPr>
            </a:br>
            <a:r>
              <a:rPr lang="en-US" dirty="0">
                <a:latin typeface="Times New Roman" panose="02020603050405020304" pitchFamily="18" charset="0"/>
                <a:cs typeface="Times New Roman" panose="02020603050405020304" pitchFamily="18" charset="0"/>
              </a:rPr>
              <a:t>(Pinheiro et al. 2009; </a:t>
            </a:r>
            <a:r>
              <a:rPr lang="en-US" dirty="0" err="1">
                <a:latin typeface="Times New Roman" panose="02020603050405020304" pitchFamily="18" charset="0"/>
                <a:cs typeface="Times New Roman" panose="02020603050405020304" pitchFamily="18" charset="0"/>
              </a:rPr>
              <a:t>Bulik</a:t>
            </a:r>
            <a:r>
              <a:rPr lang="en-US" dirty="0">
                <a:latin typeface="Times New Roman" panose="02020603050405020304" pitchFamily="18" charset="0"/>
                <a:cs typeface="Times New Roman" panose="02020603050405020304" pitchFamily="18" charset="0"/>
              </a:rPr>
              <a:t> et al. 2007)</a:t>
            </a:r>
            <a:endParaRPr lang="en-US" sz="6000" dirty="0">
              <a:latin typeface="Bernard MT Condensed" panose="02050806060905020404" pitchFamily="18" charset="0"/>
            </a:endParaRPr>
          </a:p>
        </p:txBody>
      </p:sp>
      <p:sp>
        <p:nvSpPr>
          <p:cNvPr id="5" name="Slide Number Placeholder 4">
            <a:extLst>
              <a:ext uri="{FF2B5EF4-FFF2-40B4-BE49-F238E27FC236}">
                <a16:creationId xmlns:a16="http://schemas.microsoft.com/office/drawing/2014/main" id="{47DD21BD-BEC2-4063-8294-FFC40F8E4076}"/>
              </a:ext>
            </a:extLst>
          </p:cNvPr>
          <p:cNvSpPr>
            <a:spLocks noGrp="1"/>
          </p:cNvSpPr>
          <p:nvPr>
            <p:ph type="sldNum" sz="quarter" idx="12"/>
          </p:nvPr>
        </p:nvSpPr>
        <p:spPr/>
        <p:txBody>
          <a:bodyPr/>
          <a:lstStyle/>
          <a:p>
            <a:fld id="{01F8E24F-49DB-4539-AA45-C9FE0EB20B76}" type="slidenum">
              <a:rPr lang="en-GB" smtClean="0"/>
              <a:t>29</a:t>
            </a:fld>
            <a:endParaRPr lang="en-GB"/>
          </a:p>
        </p:txBody>
      </p:sp>
      <p:pic>
        <p:nvPicPr>
          <p:cNvPr id="4" name="Picture 3" descr="A close up of a cake&#10;&#10;Description automatically generated">
            <a:extLst>
              <a:ext uri="{FF2B5EF4-FFF2-40B4-BE49-F238E27FC236}">
                <a16:creationId xmlns:a16="http://schemas.microsoft.com/office/drawing/2014/main" id="{AE6F3BC3-E218-4D43-B73C-E852353CFF92}"/>
              </a:ext>
            </a:extLst>
          </p:cNvPr>
          <p:cNvPicPr>
            <a:picLocks noChangeAspect="1"/>
          </p:cNvPicPr>
          <p:nvPr/>
        </p:nvPicPr>
        <p:blipFill rotWithShape="1">
          <a:blip r:embed="rId2">
            <a:extLst>
              <a:ext uri="{28A0092B-C50C-407E-A947-70E740481C1C}">
                <a14:useLocalDpi xmlns:a14="http://schemas.microsoft.com/office/drawing/2010/main" val="0"/>
              </a:ext>
            </a:extLst>
          </a:blip>
          <a:srcRect t="24053" r="-1" b="17055"/>
          <a:stretch/>
        </p:blipFill>
        <p:spPr>
          <a:xfrm>
            <a:off x="-1" y="-1"/>
            <a:ext cx="12198915" cy="4220682"/>
          </a:xfrm>
          <a:prstGeom prst="rect">
            <a:avLst/>
          </a:prstGeom>
        </p:spPr>
      </p:pic>
    </p:spTree>
    <p:extLst>
      <p:ext uri="{BB962C8B-B14F-4D97-AF65-F5344CB8AC3E}">
        <p14:creationId xmlns:p14="http://schemas.microsoft.com/office/powerpoint/2010/main" val="1730998159"/>
      </p:ext>
    </p:extLst>
  </p:cSld>
  <p:clrMapOvr>
    <a:masterClrMapping/>
  </p:clrMapOvr>
  <mc:AlternateContent xmlns:mc="http://schemas.openxmlformats.org/markup-compatibility/2006" xmlns:p14="http://schemas.microsoft.com/office/powerpoint/2010/main">
    <mc:Choice Requires="p14">
      <p:transition spd="slow" p14:dur="2000">
        <p14:vortex dir="r"/>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8FCFE7-DA6B-4D9E-BB83-962F72E724C6}"/>
              </a:ext>
            </a:extLst>
          </p:cNvPr>
          <p:cNvSpPr>
            <a:spLocks noGrp="1"/>
          </p:cNvSpPr>
          <p:nvPr>
            <p:ph type="title"/>
          </p:nvPr>
        </p:nvSpPr>
        <p:spPr>
          <a:xfrm>
            <a:off x="913795" y="609600"/>
            <a:ext cx="10353762" cy="970450"/>
          </a:xfrm>
        </p:spPr>
        <p:txBody>
          <a:bodyPr>
            <a:normAutofit/>
          </a:bodyPr>
          <a:lstStyle/>
          <a:p>
            <a:r>
              <a:rPr lang="en-GB" dirty="0">
                <a:latin typeface="Bernard MT Condensed" panose="02050806060905020404" pitchFamily="18" charset="0"/>
              </a:rPr>
              <a:t>Psychological and behavioural effects of anorexia </a:t>
            </a:r>
          </a:p>
        </p:txBody>
      </p:sp>
      <p:sp>
        <p:nvSpPr>
          <p:cNvPr id="15" name="Content Placeholder 9">
            <a:extLst>
              <a:ext uri="{FF2B5EF4-FFF2-40B4-BE49-F238E27FC236}">
                <a16:creationId xmlns:a16="http://schemas.microsoft.com/office/drawing/2014/main" id="{13528C8A-DC8A-430B-9342-7BA384319326}"/>
              </a:ext>
            </a:extLst>
          </p:cNvPr>
          <p:cNvSpPr>
            <a:spLocks noGrp="1"/>
          </p:cNvSpPr>
          <p:nvPr>
            <p:ph idx="1"/>
          </p:nvPr>
        </p:nvSpPr>
        <p:spPr>
          <a:xfrm>
            <a:off x="913795" y="1732449"/>
            <a:ext cx="5546272" cy="4058751"/>
          </a:xfrm>
        </p:spPr>
        <p:txBody>
          <a:bodyPr anchor="ctr">
            <a:normAutofit lnSpcReduction="10000"/>
          </a:bodyPr>
          <a:lstStyle/>
          <a:p>
            <a:pPr>
              <a:buClr>
                <a:srgbClr val="EAB059"/>
              </a:buClr>
              <a:buFont typeface="Courier New" panose="02070309020205020404" pitchFamily="49" charset="0"/>
              <a:buChar char="o"/>
            </a:pPr>
            <a:endParaRPr lang="en-US" sz="2800" dirty="0"/>
          </a:p>
          <a:p>
            <a:pPr>
              <a:buClr>
                <a:srgbClr val="EAB059"/>
              </a:buClr>
              <a:buFont typeface="Courier New" panose="02070309020205020404" pitchFamily="49" charset="0"/>
              <a:buChar char="o"/>
            </a:pPr>
            <a:r>
              <a:rPr lang="en-US" sz="2800" dirty="0"/>
              <a:t>Depression, stress, loneliness and self harm </a:t>
            </a:r>
          </a:p>
          <a:p>
            <a:pPr>
              <a:buClr>
                <a:srgbClr val="EAB059"/>
              </a:buClr>
              <a:buFont typeface="Courier New" panose="02070309020205020404" pitchFamily="49" charset="0"/>
              <a:buChar char="o"/>
            </a:pPr>
            <a:r>
              <a:rPr lang="en-US" sz="2800" dirty="0"/>
              <a:t>Stay away of any active that involves food </a:t>
            </a:r>
          </a:p>
          <a:p>
            <a:pPr>
              <a:buClr>
                <a:srgbClr val="EAB059"/>
              </a:buClr>
              <a:buFont typeface="Courier New" panose="02070309020205020404" pitchFamily="49" charset="0"/>
              <a:buChar char="o"/>
            </a:pPr>
            <a:r>
              <a:rPr lang="en-US" sz="2800" dirty="0"/>
              <a:t>Excessive exercise </a:t>
            </a:r>
          </a:p>
          <a:p>
            <a:pPr marL="36900" indent="0">
              <a:buClr>
                <a:srgbClr val="EAB059"/>
              </a:buClr>
              <a:buNone/>
            </a:pPr>
            <a:r>
              <a:rPr lang="en-US" sz="2800" dirty="0"/>
              <a:t> </a:t>
            </a:r>
          </a:p>
          <a:p>
            <a:pPr marL="36900" indent="0">
              <a:buClr>
                <a:srgbClr val="EAB059"/>
              </a:buClr>
              <a:buNone/>
            </a:pPr>
            <a:r>
              <a:rPr lang="en-US" sz="2800" dirty="0"/>
              <a:t>( Mirror </a:t>
            </a:r>
            <a:r>
              <a:rPr lang="en-US" sz="2800" dirty="0" err="1"/>
              <a:t>Mirror</a:t>
            </a:r>
            <a:r>
              <a:rPr lang="en-US" sz="2800" dirty="0"/>
              <a:t>, 2018; </a:t>
            </a:r>
          </a:p>
          <a:p>
            <a:pPr>
              <a:buClr>
                <a:srgbClr val="EAB059"/>
              </a:buClr>
              <a:buFont typeface="Courier New" panose="02070309020205020404" pitchFamily="49" charset="0"/>
              <a:buChar char="o"/>
            </a:pPr>
            <a:endParaRPr lang="en-US" dirty="0"/>
          </a:p>
        </p:txBody>
      </p:sp>
      <p:sp>
        <p:nvSpPr>
          <p:cNvPr id="6" name="Slide Number Placeholder 5">
            <a:extLst>
              <a:ext uri="{FF2B5EF4-FFF2-40B4-BE49-F238E27FC236}">
                <a16:creationId xmlns:a16="http://schemas.microsoft.com/office/drawing/2014/main" id="{3F2E4BA0-3267-4E5B-B1C7-3E4F4CF08571}"/>
              </a:ext>
            </a:extLst>
          </p:cNvPr>
          <p:cNvSpPr>
            <a:spLocks noGrp="1"/>
          </p:cNvSpPr>
          <p:nvPr>
            <p:ph type="sldNum" sz="quarter" idx="12"/>
          </p:nvPr>
        </p:nvSpPr>
        <p:spPr>
          <a:xfrm>
            <a:off x="10514011" y="5883275"/>
            <a:ext cx="753545" cy="365125"/>
          </a:xfrm>
        </p:spPr>
        <p:txBody>
          <a:bodyPr>
            <a:normAutofit/>
          </a:bodyPr>
          <a:lstStyle/>
          <a:p>
            <a:pPr>
              <a:spcAft>
                <a:spcPts val="600"/>
              </a:spcAft>
            </a:pPr>
            <a:fld id="{01F8E24F-49DB-4539-AA45-C9FE0EB20B76}" type="slidenum">
              <a:rPr lang="en-GB" smtClean="0"/>
              <a:pPr>
                <a:spcAft>
                  <a:spcPts val="600"/>
                </a:spcAft>
              </a:pPr>
              <a:t>30</a:t>
            </a:fld>
            <a:endParaRPr lang="en-GB"/>
          </a:p>
        </p:txBody>
      </p:sp>
      <p:pic>
        <p:nvPicPr>
          <p:cNvPr id="17" name="Content Placeholder 4">
            <a:extLst>
              <a:ext uri="{FF2B5EF4-FFF2-40B4-BE49-F238E27FC236}">
                <a16:creationId xmlns:a16="http://schemas.microsoft.com/office/drawing/2014/main" id="{3B00977A-A8B2-4845-8A80-EE7E9302750F}"/>
              </a:ext>
            </a:extLst>
          </p:cNvPr>
          <p:cNvPicPr>
            <a:picLocks noChangeAspect="1"/>
          </p:cNvPicPr>
          <p:nvPr/>
        </p:nvPicPr>
        <p:blipFill rotWithShape="1">
          <a:blip r:embed="rId2">
            <a:extLst>
              <a:ext uri="{28A0092B-C50C-407E-A947-70E740481C1C}">
                <a14:useLocalDpi xmlns:a14="http://schemas.microsoft.com/office/drawing/2010/main" val="0"/>
              </a:ext>
            </a:extLst>
          </a:blip>
          <a:srcRect l="17003" r="6105"/>
          <a:stretch/>
        </p:blipFill>
        <p:spPr>
          <a:xfrm>
            <a:off x="6237652" y="1998132"/>
            <a:ext cx="2560515" cy="3889104"/>
          </a:xfrm>
          <a:prstGeom prst="rect">
            <a:avLst/>
          </a:prstGeom>
        </p:spPr>
      </p:pic>
      <p:pic>
        <p:nvPicPr>
          <p:cNvPr id="4" name="Picture 3">
            <a:extLst>
              <a:ext uri="{FF2B5EF4-FFF2-40B4-BE49-F238E27FC236}">
                <a16:creationId xmlns:a16="http://schemas.microsoft.com/office/drawing/2014/main" id="{7A59B95D-3681-4DF0-A7A7-26F5CDEDD7E4}"/>
              </a:ext>
            </a:extLst>
          </p:cNvPr>
          <p:cNvPicPr>
            <a:picLocks noChangeAspect="1"/>
          </p:cNvPicPr>
          <p:nvPr/>
        </p:nvPicPr>
        <p:blipFill rotWithShape="1">
          <a:blip r:embed="rId3">
            <a:extLst>
              <a:ext uri="{28A0092B-C50C-407E-A947-70E740481C1C}">
                <a14:useLocalDpi xmlns:a14="http://schemas.microsoft.com/office/drawing/2010/main" val="0"/>
              </a:ext>
            </a:extLst>
          </a:blip>
          <a:srcRect l="28987" r="2978"/>
          <a:stretch/>
        </p:blipFill>
        <p:spPr>
          <a:xfrm>
            <a:off x="8839677" y="1944116"/>
            <a:ext cx="2742723" cy="3894629"/>
          </a:xfrm>
          <a:prstGeom prst="rect">
            <a:avLst/>
          </a:prstGeom>
        </p:spPr>
      </p:pic>
    </p:spTree>
    <p:extLst>
      <p:ext uri="{BB962C8B-B14F-4D97-AF65-F5344CB8AC3E}">
        <p14:creationId xmlns:p14="http://schemas.microsoft.com/office/powerpoint/2010/main" val="1714911822"/>
      </p:ext>
    </p:extLst>
  </p:cSld>
  <p:clrMapOvr>
    <a:masterClrMapping/>
  </p:clrMapOvr>
  <mc:AlternateContent xmlns:mc="http://schemas.openxmlformats.org/markup-compatibility/2006" xmlns:p14="http://schemas.microsoft.com/office/powerpoint/2010/main">
    <mc:Choice Requires="p14">
      <p:transition spd="slow" p14:dur="2000">
        <p14:vortex dir="r"/>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652F5-9CF7-44E7-B9BB-389E02831E93}"/>
              </a:ext>
            </a:extLst>
          </p:cNvPr>
          <p:cNvSpPr>
            <a:spLocks noGrp="1"/>
          </p:cNvSpPr>
          <p:nvPr>
            <p:ph type="title"/>
          </p:nvPr>
        </p:nvSpPr>
        <p:spPr>
          <a:xfrm>
            <a:off x="553635" y="541361"/>
            <a:ext cx="5978072" cy="970450"/>
          </a:xfrm>
        </p:spPr>
        <p:txBody>
          <a:bodyPr>
            <a:normAutofit/>
          </a:bodyPr>
          <a:lstStyle/>
          <a:p>
            <a:r>
              <a:rPr lang="en-GB" sz="4400" dirty="0">
                <a:latin typeface="Bernard MT Condensed" panose="02050806060905020404" pitchFamily="18" charset="0"/>
              </a:rPr>
              <a:t>Health risk of anorexia </a:t>
            </a:r>
          </a:p>
        </p:txBody>
      </p:sp>
      <p:sp>
        <p:nvSpPr>
          <p:cNvPr id="3" name="Content Placeholder 2">
            <a:extLst>
              <a:ext uri="{FF2B5EF4-FFF2-40B4-BE49-F238E27FC236}">
                <a16:creationId xmlns:a16="http://schemas.microsoft.com/office/drawing/2014/main" id="{411274B7-780E-4CAF-8B92-11F317809907}"/>
              </a:ext>
            </a:extLst>
          </p:cNvPr>
          <p:cNvSpPr>
            <a:spLocks noGrp="1"/>
          </p:cNvSpPr>
          <p:nvPr>
            <p:ph idx="1"/>
          </p:nvPr>
        </p:nvSpPr>
        <p:spPr>
          <a:xfrm>
            <a:off x="913795" y="1828801"/>
            <a:ext cx="5978072" cy="3866048"/>
          </a:xfrm>
        </p:spPr>
        <p:txBody>
          <a:bodyPr anchor="ctr">
            <a:noAutofit/>
          </a:bodyPr>
          <a:lstStyle/>
          <a:p>
            <a:pPr>
              <a:buFont typeface="Wingdings" panose="05000000000000000000" pitchFamily="2" charset="2"/>
              <a:buChar char="v"/>
            </a:pPr>
            <a:r>
              <a:rPr lang="en-GB" sz="2800" dirty="0"/>
              <a:t> Heart and kidney failure </a:t>
            </a:r>
          </a:p>
          <a:p>
            <a:pPr>
              <a:buFont typeface="Wingdings" panose="05000000000000000000" pitchFamily="2" charset="2"/>
              <a:buChar char="v"/>
            </a:pPr>
            <a:r>
              <a:rPr lang="en-GB" sz="2800" dirty="0"/>
              <a:t>Bone loss/ osteoporosis </a:t>
            </a:r>
          </a:p>
          <a:p>
            <a:pPr>
              <a:buFont typeface="Wingdings" panose="05000000000000000000" pitchFamily="2" charset="2"/>
              <a:buChar char="v"/>
            </a:pPr>
            <a:r>
              <a:rPr lang="en-GB" sz="2800" dirty="0"/>
              <a:t>Low blood sugar</a:t>
            </a:r>
          </a:p>
          <a:p>
            <a:pPr>
              <a:buFont typeface="Wingdings" panose="05000000000000000000" pitchFamily="2" charset="2"/>
              <a:buChar char="v"/>
            </a:pPr>
            <a:r>
              <a:rPr lang="en-GB" sz="2800" dirty="0"/>
              <a:t>Anaemia</a:t>
            </a:r>
          </a:p>
          <a:p>
            <a:pPr>
              <a:buFont typeface="Wingdings" panose="05000000000000000000" pitchFamily="2" charset="2"/>
              <a:buChar char="v"/>
            </a:pPr>
            <a:r>
              <a:rPr lang="en-GB" sz="2800" dirty="0"/>
              <a:t>Fertility challenges </a:t>
            </a:r>
          </a:p>
          <a:p>
            <a:pPr>
              <a:buFont typeface="Wingdings" panose="05000000000000000000" pitchFamily="2" charset="2"/>
              <a:buChar char="v"/>
            </a:pPr>
            <a:r>
              <a:rPr lang="en-GB" sz="2800" dirty="0"/>
              <a:t>Muscle loss</a:t>
            </a:r>
          </a:p>
          <a:p>
            <a:pPr>
              <a:buFont typeface="Wingdings" panose="05000000000000000000" pitchFamily="2" charset="2"/>
              <a:buChar char="v"/>
            </a:pPr>
            <a:r>
              <a:rPr lang="en-GB" sz="2800" dirty="0"/>
              <a:t> suicide</a:t>
            </a:r>
          </a:p>
          <a:p>
            <a:pPr marL="36900" indent="0">
              <a:buNone/>
            </a:pPr>
            <a:r>
              <a:rPr lang="en-GB" sz="2800" dirty="0"/>
              <a:t>(NEDA, 2018)</a:t>
            </a:r>
          </a:p>
        </p:txBody>
      </p:sp>
      <p:sp>
        <p:nvSpPr>
          <p:cNvPr id="6" name="Slide Number Placeholder 5">
            <a:extLst>
              <a:ext uri="{FF2B5EF4-FFF2-40B4-BE49-F238E27FC236}">
                <a16:creationId xmlns:a16="http://schemas.microsoft.com/office/drawing/2014/main" id="{88BC75BD-0C31-4A3C-9E7B-B71893237EF2}"/>
              </a:ext>
            </a:extLst>
          </p:cNvPr>
          <p:cNvSpPr>
            <a:spLocks noGrp="1"/>
          </p:cNvSpPr>
          <p:nvPr>
            <p:ph type="sldNum" sz="quarter" idx="12"/>
          </p:nvPr>
        </p:nvSpPr>
        <p:spPr/>
        <p:txBody>
          <a:bodyPr/>
          <a:lstStyle/>
          <a:p>
            <a:fld id="{01F8E24F-49DB-4539-AA45-C9FE0EB20B76}" type="slidenum">
              <a:rPr lang="en-GB" smtClean="0"/>
              <a:t>31</a:t>
            </a:fld>
            <a:endParaRPr lang="en-GB"/>
          </a:p>
        </p:txBody>
      </p:sp>
      <p:pic>
        <p:nvPicPr>
          <p:cNvPr id="5" name="Picture 4" descr="A picture containing text, book&#10;&#10;Description automatically generated">
            <a:extLst>
              <a:ext uri="{FF2B5EF4-FFF2-40B4-BE49-F238E27FC236}">
                <a16:creationId xmlns:a16="http://schemas.microsoft.com/office/drawing/2014/main" id="{FC56AAF1-A160-4342-8D1D-16B6C3F4AAF8}"/>
              </a:ext>
            </a:extLst>
          </p:cNvPr>
          <p:cNvPicPr>
            <a:picLocks noChangeAspect="1"/>
          </p:cNvPicPr>
          <p:nvPr/>
        </p:nvPicPr>
        <p:blipFill rotWithShape="1">
          <a:blip r:embed="rId2">
            <a:extLst>
              <a:ext uri="{28A0092B-C50C-407E-A947-70E740481C1C}">
                <a14:useLocalDpi xmlns:a14="http://schemas.microsoft.com/office/drawing/2010/main" val="0"/>
              </a:ext>
            </a:extLst>
          </a:blip>
          <a:srcRect r="2" b="9955"/>
          <a:stretch/>
        </p:blipFill>
        <p:spPr>
          <a:xfrm>
            <a:off x="7175170" y="643464"/>
            <a:ext cx="4373367" cy="5757336"/>
          </a:xfrm>
          <a:prstGeom prst="rect">
            <a:avLst/>
          </a:prstGeom>
        </p:spPr>
      </p:pic>
    </p:spTree>
    <p:extLst>
      <p:ext uri="{BB962C8B-B14F-4D97-AF65-F5344CB8AC3E}">
        <p14:creationId xmlns:p14="http://schemas.microsoft.com/office/powerpoint/2010/main" val="2131896229"/>
      </p:ext>
    </p:extLst>
  </p:cSld>
  <p:clrMapOvr>
    <a:masterClrMapping/>
  </p:clrMapOvr>
  <mc:AlternateContent xmlns:mc="http://schemas.openxmlformats.org/markup-compatibility/2006" xmlns:p14="http://schemas.microsoft.com/office/powerpoint/2010/main">
    <mc:Choice Requires="p14">
      <p:transition spd="slow" p14:dur="2000">
        <p14:vortex dir="r"/>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C4580-0BB8-4F87-90C2-4A9D1DA81E8B}"/>
              </a:ext>
            </a:extLst>
          </p:cNvPr>
          <p:cNvSpPr>
            <a:spLocks noGrp="1"/>
          </p:cNvSpPr>
          <p:nvPr>
            <p:ph type="title"/>
          </p:nvPr>
        </p:nvSpPr>
        <p:spPr>
          <a:xfrm>
            <a:off x="913795" y="609600"/>
            <a:ext cx="3078749" cy="5073748"/>
          </a:xfrm>
        </p:spPr>
        <p:txBody>
          <a:bodyPr anchor="b">
            <a:normAutofit fontScale="90000"/>
          </a:bodyPr>
          <a:lstStyle/>
          <a:p>
            <a:pPr algn="l"/>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endParaRPr lang="en-GB" sz="2800" dirty="0">
              <a:latin typeface="Bernard MT Condensed" panose="02050806060905020404" pitchFamily="18" charset="0"/>
            </a:endParaRPr>
          </a:p>
        </p:txBody>
      </p:sp>
      <p:sp>
        <p:nvSpPr>
          <p:cNvPr id="3" name="Content Placeholder 2">
            <a:extLst>
              <a:ext uri="{FF2B5EF4-FFF2-40B4-BE49-F238E27FC236}">
                <a16:creationId xmlns:a16="http://schemas.microsoft.com/office/drawing/2014/main" id="{C2A2FB4F-D88F-4CD7-B0C8-9BF242616398}"/>
              </a:ext>
            </a:extLst>
          </p:cNvPr>
          <p:cNvSpPr>
            <a:spLocks noGrp="1"/>
          </p:cNvSpPr>
          <p:nvPr>
            <p:ph idx="1"/>
          </p:nvPr>
        </p:nvSpPr>
        <p:spPr>
          <a:xfrm>
            <a:off x="182880" y="609600"/>
            <a:ext cx="4248443" cy="5181601"/>
          </a:xfrm>
        </p:spPr>
        <p:txBody>
          <a:bodyPr anchor="t">
            <a:normAutofit/>
          </a:bodyPr>
          <a:lstStyle/>
          <a:p>
            <a:pPr marL="36900" indent="0">
              <a:buNone/>
            </a:pPr>
            <a:r>
              <a:rPr lang="en-GB" sz="4400" dirty="0">
                <a:latin typeface="Britannic Bold" panose="020B0903060703020204" pitchFamily="34" charset="0"/>
              </a:rPr>
              <a:t>Links to suicide</a:t>
            </a:r>
          </a:p>
          <a:p>
            <a:pPr>
              <a:buFont typeface="Wingdings" panose="05000000000000000000" pitchFamily="2" charset="2"/>
              <a:buChar char="Ø"/>
            </a:pPr>
            <a:r>
              <a:rPr lang="en-GB" sz="3200" dirty="0">
                <a:latin typeface="Times New Roman" panose="02020603050405020304" pitchFamily="18" charset="0"/>
                <a:cs typeface="Times New Roman" panose="02020603050405020304" pitchFamily="18" charset="0"/>
              </a:rPr>
              <a:t>Self harm </a:t>
            </a:r>
          </a:p>
          <a:p>
            <a:pPr>
              <a:buFont typeface="Wingdings" panose="05000000000000000000" pitchFamily="2" charset="2"/>
              <a:buChar char="Ø"/>
            </a:pPr>
            <a:r>
              <a:rPr lang="en-GB" sz="3200" dirty="0">
                <a:latin typeface="Times New Roman" panose="02020603050405020304" pitchFamily="18" charset="0"/>
                <a:cs typeface="Times New Roman" panose="02020603050405020304" pitchFamily="18" charset="0"/>
              </a:rPr>
              <a:t>Suicidal behaviour</a:t>
            </a:r>
          </a:p>
          <a:p>
            <a:pPr>
              <a:buFont typeface="Wingdings" panose="05000000000000000000" pitchFamily="2" charset="2"/>
              <a:buChar char="Ø"/>
            </a:pPr>
            <a:r>
              <a:rPr lang="en-GB" sz="3200" dirty="0">
                <a:latin typeface="Times New Roman" panose="02020603050405020304" pitchFamily="18" charset="0"/>
                <a:cs typeface="Times New Roman" panose="02020603050405020304" pitchFamily="18" charset="0"/>
              </a:rPr>
              <a:t>Isolation </a:t>
            </a:r>
          </a:p>
          <a:p>
            <a:pPr>
              <a:buFont typeface="Wingdings" panose="05000000000000000000" pitchFamily="2" charset="2"/>
              <a:buChar char="Ø"/>
            </a:pPr>
            <a:r>
              <a:rPr lang="en-GB" sz="3200" dirty="0">
                <a:latin typeface="Times New Roman" panose="02020603050405020304" pitchFamily="18" charset="0"/>
                <a:cs typeface="Times New Roman" panose="02020603050405020304" pitchFamily="18" charset="0"/>
              </a:rPr>
              <a:t>Mental illness </a:t>
            </a:r>
          </a:p>
          <a:p>
            <a:pPr marL="36900" indent="0">
              <a:buNone/>
            </a:pPr>
            <a:endParaRPr lang="en-GB" sz="1600" dirty="0"/>
          </a:p>
          <a:p>
            <a:pPr marL="36900" indent="0">
              <a:buNone/>
            </a:pPr>
            <a:endParaRPr lang="en-GB" sz="1600" dirty="0"/>
          </a:p>
          <a:p>
            <a:pPr marL="36900" indent="0">
              <a:buNone/>
            </a:pPr>
            <a:endParaRPr lang="en-GB" sz="1600" dirty="0"/>
          </a:p>
          <a:p>
            <a:pPr marL="36900" indent="0">
              <a:buNone/>
            </a:pPr>
            <a:r>
              <a:rPr lang="en-GB" sz="2400" dirty="0"/>
              <a:t>(</a:t>
            </a:r>
            <a:r>
              <a:rPr lang="en-GB" sz="2400" dirty="0" err="1"/>
              <a:t>Koutek</a:t>
            </a:r>
            <a:r>
              <a:rPr lang="en-GB" sz="2400" dirty="0"/>
              <a:t> et al.2016). </a:t>
            </a:r>
          </a:p>
        </p:txBody>
      </p:sp>
      <p:sp>
        <p:nvSpPr>
          <p:cNvPr id="8" name="Slide Number Placeholder 7">
            <a:extLst>
              <a:ext uri="{FF2B5EF4-FFF2-40B4-BE49-F238E27FC236}">
                <a16:creationId xmlns:a16="http://schemas.microsoft.com/office/drawing/2014/main" id="{22A470CF-4D71-4BF8-BC72-57B6FA2E1321}"/>
              </a:ext>
            </a:extLst>
          </p:cNvPr>
          <p:cNvSpPr>
            <a:spLocks noGrp="1"/>
          </p:cNvSpPr>
          <p:nvPr>
            <p:ph type="sldNum" sz="quarter" idx="12"/>
          </p:nvPr>
        </p:nvSpPr>
        <p:spPr>
          <a:xfrm>
            <a:off x="10514011" y="5883275"/>
            <a:ext cx="753545" cy="365125"/>
          </a:xfrm>
        </p:spPr>
        <p:txBody>
          <a:bodyPr/>
          <a:lstStyle/>
          <a:p>
            <a:fld id="{01F8E24F-49DB-4539-AA45-C9FE0EB20B76}" type="slidenum">
              <a:rPr lang="en-GB" smtClean="0"/>
              <a:t>32</a:t>
            </a:fld>
            <a:endParaRPr lang="en-GB"/>
          </a:p>
        </p:txBody>
      </p:sp>
      <p:pic>
        <p:nvPicPr>
          <p:cNvPr id="7" name="Picture 6" descr="A picture containing person, building, indoor, man&#10;&#10;Description automatically generated">
            <a:extLst>
              <a:ext uri="{FF2B5EF4-FFF2-40B4-BE49-F238E27FC236}">
                <a16:creationId xmlns:a16="http://schemas.microsoft.com/office/drawing/2014/main" id="{D18C3907-421B-4A4D-B8E5-18178542E4A5}"/>
              </a:ext>
            </a:extLst>
          </p:cNvPr>
          <p:cNvPicPr>
            <a:picLocks noChangeAspect="1"/>
          </p:cNvPicPr>
          <p:nvPr/>
        </p:nvPicPr>
        <p:blipFill rotWithShape="1">
          <a:blip r:embed="rId2">
            <a:extLst>
              <a:ext uri="{28A0092B-C50C-407E-A947-70E740481C1C}">
                <a14:useLocalDpi xmlns:a14="http://schemas.microsoft.com/office/drawing/2010/main" val="0"/>
              </a:ext>
            </a:extLst>
          </a:blip>
          <a:srcRect t="1956" r="-1" b="7061"/>
          <a:stretch/>
        </p:blipFill>
        <p:spPr>
          <a:xfrm>
            <a:off x="4654295" y="10"/>
            <a:ext cx="7537705" cy="6857990"/>
          </a:xfrm>
          <a:prstGeom prst="rect">
            <a:avLst/>
          </a:prstGeom>
        </p:spPr>
      </p:pic>
    </p:spTree>
    <p:extLst>
      <p:ext uri="{BB962C8B-B14F-4D97-AF65-F5344CB8AC3E}">
        <p14:creationId xmlns:p14="http://schemas.microsoft.com/office/powerpoint/2010/main" val="3208836221"/>
      </p:ext>
    </p:extLst>
  </p:cSld>
  <p:clrMapOvr>
    <a:masterClrMapping/>
  </p:clrMapOvr>
  <mc:AlternateContent xmlns:mc="http://schemas.openxmlformats.org/markup-compatibility/2006" xmlns:p14="http://schemas.microsoft.com/office/powerpoint/2010/main">
    <mc:Choice Requires="p14">
      <p:transition spd="slow" p14:dur="2000">
        <p14:vortex dir="r"/>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CCD78-37CB-45D7-ACAD-BBBED80CEADE}"/>
              </a:ext>
            </a:extLst>
          </p:cNvPr>
          <p:cNvSpPr>
            <a:spLocks noGrp="1"/>
          </p:cNvSpPr>
          <p:nvPr>
            <p:ph type="title"/>
          </p:nvPr>
        </p:nvSpPr>
        <p:spPr/>
        <p:txBody>
          <a:bodyPr>
            <a:normAutofit/>
          </a:bodyPr>
          <a:lstStyle/>
          <a:p>
            <a:r>
              <a:rPr lang="en-GB" sz="4400" dirty="0">
                <a:latin typeface="Bernard MT Condensed" panose="02050806060905020404" pitchFamily="18" charset="0"/>
              </a:rPr>
              <a:t>People’s stories  </a:t>
            </a:r>
          </a:p>
        </p:txBody>
      </p:sp>
      <p:pic>
        <p:nvPicPr>
          <p:cNvPr id="5" name="Online Media 4" title="Anorexia: Katie's story NHS">
            <a:hlinkClick r:id="" action="ppaction://media"/>
            <a:extLst>
              <a:ext uri="{FF2B5EF4-FFF2-40B4-BE49-F238E27FC236}">
                <a16:creationId xmlns:a16="http://schemas.microsoft.com/office/drawing/2014/main" id="{D9DD0ED4-93B9-422E-B1A5-B2805B8197D7}"/>
              </a:ext>
            </a:extLst>
          </p:cNvPr>
          <p:cNvPicPr>
            <a:picLocks noGrp="1" noRot="1" noChangeAspect="1"/>
          </p:cNvPicPr>
          <p:nvPr>
            <p:ph idx="1"/>
            <a:videoFile r:link="rId1"/>
          </p:nvPr>
        </p:nvPicPr>
        <p:blipFill>
          <a:blip r:embed="rId3"/>
          <a:stretch>
            <a:fillRect/>
          </a:stretch>
        </p:blipFill>
        <p:spPr>
          <a:xfrm>
            <a:off x="2419350" y="2033588"/>
            <a:ext cx="7342188" cy="4130675"/>
          </a:xfrm>
          <a:prstGeom prst="rect">
            <a:avLst/>
          </a:prstGeom>
        </p:spPr>
      </p:pic>
      <p:sp>
        <p:nvSpPr>
          <p:cNvPr id="4" name="Slide Number Placeholder 3">
            <a:extLst>
              <a:ext uri="{FF2B5EF4-FFF2-40B4-BE49-F238E27FC236}">
                <a16:creationId xmlns:a16="http://schemas.microsoft.com/office/drawing/2014/main" id="{47986163-D3DE-41F3-9B09-551C831203CD}"/>
              </a:ext>
            </a:extLst>
          </p:cNvPr>
          <p:cNvSpPr>
            <a:spLocks noGrp="1"/>
          </p:cNvSpPr>
          <p:nvPr>
            <p:ph type="sldNum" sz="quarter" idx="12"/>
          </p:nvPr>
        </p:nvSpPr>
        <p:spPr/>
        <p:txBody>
          <a:bodyPr/>
          <a:lstStyle/>
          <a:p>
            <a:fld id="{01F8E24F-49DB-4539-AA45-C9FE0EB20B76}" type="slidenum">
              <a:rPr lang="en-GB" smtClean="0"/>
              <a:t>33</a:t>
            </a:fld>
            <a:endParaRPr lang="en-GB"/>
          </a:p>
        </p:txBody>
      </p:sp>
    </p:spTree>
    <p:extLst>
      <p:ext uri="{BB962C8B-B14F-4D97-AF65-F5344CB8AC3E}">
        <p14:creationId xmlns:p14="http://schemas.microsoft.com/office/powerpoint/2010/main" val="3804322883"/>
      </p:ext>
    </p:extLst>
  </p:cSld>
  <p:clrMapOvr>
    <a:masterClrMapping/>
  </p:clrMapOvr>
  <mc:AlternateContent xmlns:mc="http://schemas.openxmlformats.org/markup-compatibility/2006" xmlns:p14="http://schemas.microsoft.com/office/powerpoint/2010/main">
    <mc:Choice Requires="p14">
      <p:transition spd="slow" p14:dur="2000">
        <p14:vortex dir="r"/>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05BC72-D1CD-45BB-AFA0-613209D16DD5}"/>
              </a:ext>
            </a:extLst>
          </p:cNvPr>
          <p:cNvSpPr>
            <a:spLocks noGrp="1"/>
          </p:cNvSpPr>
          <p:nvPr>
            <p:ph type="title"/>
          </p:nvPr>
        </p:nvSpPr>
        <p:spPr>
          <a:xfrm>
            <a:off x="913795" y="3865978"/>
            <a:ext cx="3185866" cy="1979597"/>
          </a:xfrm>
        </p:spPr>
        <p:txBody>
          <a:bodyPr anchor="ctr">
            <a:normAutofit/>
          </a:bodyPr>
          <a:lstStyle/>
          <a:p>
            <a:r>
              <a:rPr lang="en-GB" sz="3600" dirty="0"/>
              <a:t>How to tackle anorexia </a:t>
            </a:r>
          </a:p>
        </p:txBody>
      </p:sp>
      <p:sp>
        <p:nvSpPr>
          <p:cNvPr id="15" name="Content Placeholder 14">
            <a:extLst>
              <a:ext uri="{FF2B5EF4-FFF2-40B4-BE49-F238E27FC236}">
                <a16:creationId xmlns:a16="http://schemas.microsoft.com/office/drawing/2014/main" id="{1C0FC4E7-100A-4904-AA4B-DB0C1B17FCDC}"/>
              </a:ext>
            </a:extLst>
          </p:cNvPr>
          <p:cNvSpPr>
            <a:spLocks noGrp="1"/>
          </p:cNvSpPr>
          <p:nvPr>
            <p:ph idx="1"/>
          </p:nvPr>
        </p:nvSpPr>
        <p:spPr>
          <a:xfrm>
            <a:off x="4481165" y="3881658"/>
            <a:ext cx="6786391" cy="1909542"/>
          </a:xfrm>
        </p:spPr>
        <p:txBody>
          <a:bodyPr anchor="ctr">
            <a:normAutofit/>
          </a:bodyPr>
          <a:lstStyle/>
          <a:p>
            <a:r>
              <a:rPr lang="en-US" dirty="0"/>
              <a:t>Seek Help by talking to your doctor about available options  </a:t>
            </a:r>
          </a:p>
          <a:p>
            <a:pPr marL="36900" indent="0">
              <a:buNone/>
            </a:pPr>
            <a:endParaRPr lang="en-US" dirty="0"/>
          </a:p>
        </p:txBody>
      </p:sp>
      <p:sp>
        <p:nvSpPr>
          <p:cNvPr id="4" name="Slide Number Placeholder 3">
            <a:extLst>
              <a:ext uri="{FF2B5EF4-FFF2-40B4-BE49-F238E27FC236}">
                <a16:creationId xmlns:a16="http://schemas.microsoft.com/office/drawing/2014/main" id="{259463E4-1416-47D2-9F16-EC0606C62E26}"/>
              </a:ext>
            </a:extLst>
          </p:cNvPr>
          <p:cNvSpPr>
            <a:spLocks noGrp="1"/>
          </p:cNvSpPr>
          <p:nvPr>
            <p:ph type="sldNum" sz="quarter" idx="12"/>
          </p:nvPr>
        </p:nvSpPr>
        <p:spPr>
          <a:xfrm>
            <a:off x="10514011" y="5883275"/>
            <a:ext cx="753545" cy="365125"/>
          </a:xfrm>
        </p:spPr>
        <p:txBody>
          <a:bodyPr>
            <a:normAutofit/>
          </a:bodyPr>
          <a:lstStyle/>
          <a:p>
            <a:pPr>
              <a:spcAft>
                <a:spcPts val="600"/>
              </a:spcAft>
            </a:pPr>
            <a:fld id="{01F8E24F-49DB-4539-AA45-C9FE0EB20B76}" type="slidenum">
              <a:rPr lang="en-GB" smtClean="0"/>
              <a:pPr>
                <a:spcAft>
                  <a:spcPts val="600"/>
                </a:spcAft>
              </a:pPr>
              <a:t>34</a:t>
            </a:fld>
            <a:endParaRPr lang="en-GB"/>
          </a:p>
        </p:txBody>
      </p:sp>
      <p:pic>
        <p:nvPicPr>
          <p:cNvPr id="10" name="Picture 9" descr="A group of people posing for the camera&#10;&#10;Description automatically generated">
            <a:extLst>
              <a:ext uri="{FF2B5EF4-FFF2-40B4-BE49-F238E27FC236}">
                <a16:creationId xmlns:a16="http://schemas.microsoft.com/office/drawing/2014/main" id="{D188DCFE-3110-4920-B4EA-21476C8D69C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96309" y="1012424"/>
            <a:ext cx="2305457" cy="2265112"/>
          </a:xfrm>
          <a:prstGeom prst="rect">
            <a:avLst/>
          </a:prstGeom>
        </p:spPr>
      </p:pic>
      <p:pic>
        <p:nvPicPr>
          <p:cNvPr id="13" name="Content Placeholder 5" descr="A close up of a womans face&#10;&#10;Description automatically generated">
            <a:extLst>
              <a:ext uri="{FF2B5EF4-FFF2-40B4-BE49-F238E27FC236}">
                <a16:creationId xmlns:a16="http://schemas.microsoft.com/office/drawing/2014/main" id="{B181572F-CCB5-4580-91CD-CD5252B8B63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45658" y="1117227"/>
            <a:ext cx="2703613" cy="2027709"/>
          </a:xfrm>
          <a:prstGeom prst="rect">
            <a:avLst/>
          </a:prstGeom>
        </p:spPr>
      </p:pic>
      <p:pic>
        <p:nvPicPr>
          <p:cNvPr id="8" name="Picture 7" descr="A close up of a mans face&#10;&#10;Description automatically generated">
            <a:extLst>
              <a:ext uri="{FF2B5EF4-FFF2-40B4-BE49-F238E27FC236}">
                <a16:creationId xmlns:a16="http://schemas.microsoft.com/office/drawing/2014/main" id="{3DEF432B-809E-4885-845B-8ABA9B40723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40768" y="1125098"/>
            <a:ext cx="2719685" cy="2039763"/>
          </a:xfrm>
          <a:prstGeom prst="rect">
            <a:avLst/>
          </a:prstGeom>
        </p:spPr>
      </p:pic>
    </p:spTree>
    <p:extLst>
      <p:ext uri="{BB962C8B-B14F-4D97-AF65-F5344CB8AC3E}">
        <p14:creationId xmlns:p14="http://schemas.microsoft.com/office/powerpoint/2010/main" val="1752124308"/>
      </p:ext>
    </p:extLst>
  </p:cSld>
  <p:clrMapOvr>
    <a:masterClrMapping/>
  </p:clrMapOvr>
  <mc:AlternateContent xmlns:mc="http://schemas.openxmlformats.org/markup-compatibility/2006" xmlns:p14="http://schemas.microsoft.com/office/powerpoint/2010/main">
    <mc:Choice Requires="p14">
      <p:transition spd="slow" p14:dur="2000">
        <p14:vortex dir="r"/>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083AB-023D-45C5-B910-A3BBE64B08AE}"/>
              </a:ext>
            </a:extLst>
          </p:cNvPr>
          <p:cNvSpPr>
            <a:spLocks noGrp="1"/>
          </p:cNvSpPr>
          <p:nvPr>
            <p:ph type="title"/>
          </p:nvPr>
        </p:nvSpPr>
        <p:spPr/>
        <p:txBody>
          <a:bodyPr/>
          <a:lstStyle/>
          <a:p>
            <a:r>
              <a:rPr lang="en-GB" dirty="0"/>
              <a:t>Websites for self diagnose </a:t>
            </a:r>
          </a:p>
        </p:txBody>
      </p:sp>
      <p:sp>
        <p:nvSpPr>
          <p:cNvPr id="3" name="Content Placeholder 2">
            <a:extLst>
              <a:ext uri="{FF2B5EF4-FFF2-40B4-BE49-F238E27FC236}">
                <a16:creationId xmlns:a16="http://schemas.microsoft.com/office/drawing/2014/main" id="{DB7CA3F5-114D-41E2-854E-EBAB56F38FD8}"/>
              </a:ext>
            </a:extLst>
          </p:cNvPr>
          <p:cNvSpPr>
            <a:spLocks noGrp="1"/>
          </p:cNvSpPr>
          <p:nvPr>
            <p:ph idx="1"/>
          </p:nvPr>
        </p:nvSpPr>
        <p:spPr>
          <a:xfrm>
            <a:off x="919119" y="1824524"/>
            <a:ext cx="10353762" cy="4058751"/>
          </a:xfrm>
        </p:spPr>
        <p:txBody>
          <a:bodyPr/>
          <a:lstStyle/>
          <a:p>
            <a:r>
              <a:rPr lang="en-GB" dirty="0">
                <a:hlinkClick r:id="rId2"/>
              </a:rPr>
              <a:t>https://psymed.info/</a:t>
            </a:r>
            <a:endParaRPr lang="en-GB" dirty="0"/>
          </a:p>
          <a:p>
            <a:r>
              <a:rPr lang="en-GB" dirty="0"/>
              <a:t>However formal diagnose should done from your GP </a:t>
            </a:r>
          </a:p>
          <a:p>
            <a:r>
              <a:rPr lang="en-GB" dirty="0">
                <a:effectLst/>
              </a:rPr>
              <a:t>Beating Eating Disorders (</a:t>
            </a:r>
            <a:r>
              <a:rPr lang="en-GB" dirty="0">
                <a:effectLst/>
                <a:hlinkClick r:id="rId3"/>
              </a:rPr>
              <a:t>www.edauk.com</a:t>
            </a:r>
            <a:r>
              <a:rPr lang="en-GB" dirty="0">
                <a:effectLst/>
              </a:rPr>
              <a:t>)—The Eating Disorders Association site has good information about the eating disorders network in the United Kingdom, resource lists, and details of local self help and support groups</a:t>
            </a:r>
          </a:p>
          <a:p>
            <a:endParaRPr lang="en-GB" dirty="0">
              <a:effectLst/>
            </a:endParaRPr>
          </a:p>
          <a:p>
            <a:endParaRPr lang="en-GB" dirty="0">
              <a:effectLst/>
            </a:endParaRPr>
          </a:p>
          <a:p>
            <a:endParaRPr lang="en-GB" dirty="0"/>
          </a:p>
        </p:txBody>
      </p:sp>
      <p:sp>
        <p:nvSpPr>
          <p:cNvPr id="4" name="Slide Number Placeholder 3">
            <a:extLst>
              <a:ext uri="{FF2B5EF4-FFF2-40B4-BE49-F238E27FC236}">
                <a16:creationId xmlns:a16="http://schemas.microsoft.com/office/drawing/2014/main" id="{A6B6177C-813F-4CFF-AA83-277B97297F5E}"/>
              </a:ext>
            </a:extLst>
          </p:cNvPr>
          <p:cNvSpPr>
            <a:spLocks noGrp="1"/>
          </p:cNvSpPr>
          <p:nvPr>
            <p:ph type="sldNum" sz="quarter" idx="12"/>
          </p:nvPr>
        </p:nvSpPr>
        <p:spPr/>
        <p:txBody>
          <a:bodyPr/>
          <a:lstStyle/>
          <a:p>
            <a:fld id="{01F8E24F-49DB-4539-AA45-C9FE0EB20B76}" type="slidenum">
              <a:rPr lang="en-GB" smtClean="0"/>
              <a:t>35</a:t>
            </a:fld>
            <a:endParaRPr lang="en-GB"/>
          </a:p>
        </p:txBody>
      </p:sp>
    </p:spTree>
    <p:extLst>
      <p:ext uri="{BB962C8B-B14F-4D97-AF65-F5344CB8AC3E}">
        <p14:creationId xmlns:p14="http://schemas.microsoft.com/office/powerpoint/2010/main" val="978866483"/>
      </p:ext>
    </p:extLst>
  </p:cSld>
  <p:clrMapOvr>
    <a:masterClrMapping/>
  </p:clrMapOvr>
  <mc:AlternateContent xmlns:mc="http://schemas.openxmlformats.org/markup-compatibility/2006" xmlns:p14="http://schemas.microsoft.com/office/powerpoint/2010/main">
    <mc:Choice Requires="p14">
      <p:transition spd="slow" p14:dur="2000">
        <p14:vortex dir="r"/>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5388691-9370-4DB9-A322-05BAC93177AF}"/>
              </a:ext>
            </a:extLst>
          </p:cNvPr>
          <p:cNvSpPr>
            <a:spLocks noGrp="1"/>
          </p:cNvSpPr>
          <p:nvPr>
            <p:ph type="sldNum" sz="quarter" idx="12"/>
          </p:nvPr>
        </p:nvSpPr>
        <p:spPr/>
        <p:txBody>
          <a:bodyPr/>
          <a:lstStyle/>
          <a:p>
            <a:fld id="{01F8E24F-49DB-4539-AA45-C9FE0EB20B76}" type="slidenum">
              <a:rPr lang="en-GB" smtClean="0"/>
              <a:t>36</a:t>
            </a:fld>
            <a:endParaRPr lang="en-GB"/>
          </a:p>
        </p:txBody>
      </p:sp>
      <p:sp>
        <p:nvSpPr>
          <p:cNvPr id="3" name="Speech Bubble: Rectangle with Corners Rounded 2">
            <a:extLst>
              <a:ext uri="{FF2B5EF4-FFF2-40B4-BE49-F238E27FC236}">
                <a16:creationId xmlns:a16="http://schemas.microsoft.com/office/drawing/2014/main" id="{F3A204EA-AE6E-4C8A-A189-1A10DCBAF8ED}"/>
              </a:ext>
            </a:extLst>
          </p:cNvPr>
          <p:cNvSpPr/>
          <p:nvPr/>
        </p:nvSpPr>
        <p:spPr>
          <a:xfrm>
            <a:off x="2107095" y="927654"/>
            <a:ext cx="6785114" cy="3988904"/>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000" dirty="0">
                <a:latin typeface="Bernard MT Condensed" panose="02050806060905020404" pitchFamily="18" charset="0"/>
              </a:rPr>
              <a:t>Any questions?</a:t>
            </a:r>
          </a:p>
        </p:txBody>
      </p:sp>
    </p:spTree>
    <p:extLst>
      <p:ext uri="{BB962C8B-B14F-4D97-AF65-F5344CB8AC3E}">
        <p14:creationId xmlns:p14="http://schemas.microsoft.com/office/powerpoint/2010/main" val="1259091317"/>
      </p:ext>
    </p:extLst>
  </p:cSld>
  <p:clrMapOvr>
    <a:masterClrMapping/>
  </p:clrMapOvr>
  <mc:AlternateContent xmlns:mc="http://schemas.openxmlformats.org/markup-compatibility/2006" xmlns:p14="http://schemas.microsoft.com/office/powerpoint/2010/main">
    <mc:Choice Requires="p14">
      <p:transition spd="slow" p14:dur="2000">
        <p14:vortex dir="r"/>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E3A0F-CB50-47E4-9B39-CB4700776C56}"/>
              </a:ext>
            </a:extLst>
          </p:cNvPr>
          <p:cNvSpPr>
            <a:spLocks noGrp="1"/>
          </p:cNvSpPr>
          <p:nvPr>
            <p:ph type="title"/>
          </p:nvPr>
        </p:nvSpPr>
        <p:spPr>
          <a:xfrm>
            <a:off x="913795" y="609600"/>
            <a:ext cx="10353762" cy="775855"/>
          </a:xfrm>
        </p:spPr>
        <p:txBody>
          <a:bodyPr/>
          <a:lstStyle/>
          <a:p>
            <a:r>
              <a:rPr lang="en-GB" dirty="0"/>
              <a:t>References </a:t>
            </a:r>
          </a:p>
        </p:txBody>
      </p:sp>
      <p:sp>
        <p:nvSpPr>
          <p:cNvPr id="3" name="Content Placeholder 2">
            <a:extLst>
              <a:ext uri="{FF2B5EF4-FFF2-40B4-BE49-F238E27FC236}">
                <a16:creationId xmlns:a16="http://schemas.microsoft.com/office/drawing/2014/main" id="{B0FB99B9-D669-4C42-A5C4-8C2566CC6B6B}"/>
              </a:ext>
            </a:extLst>
          </p:cNvPr>
          <p:cNvSpPr>
            <a:spLocks noGrp="1"/>
          </p:cNvSpPr>
          <p:nvPr>
            <p:ph idx="1"/>
          </p:nvPr>
        </p:nvSpPr>
        <p:spPr>
          <a:xfrm>
            <a:off x="715617" y="1113183"/>
            <a:ext cx="10813774" cy="5273762"/>
          </a:xfrm>
        </p:spPr>
        <p:txBody>
          <a:bodyPr>
            <a:normAutofit/>
          </a:bodyPr>
          <a:lstStyle/>
          <a:p>
            <a:endParaRPr lang="en-GB" dirty="0"/>
          </a:p>
          <a:p>
            <a:pPr marL="36900" indent="0">
              <a:buNone/>
            </a:pPr>
            <a:r>
              <a:rPr lang="en-GB" sz="2400" dirty="0" err="1">
                <a:effectLst/>
                <a:latin typeface="Times New Roman" panose="02020603050405020304" pitchFamily="18" charset="0"/>
                <a:cs typeface="Times New Roman" panose="02020603050405020304" pitchFamily="18" charset="0"/>
              </a:rPr>
              <a:t>Bulik</a:t>
            </a:r>
            <a:r>
              <a:rPr lang="en-GB" sz="2400" dirty="0">
                <a:effectLst/>
                <a:latin typeface="Times New Roman" panose="02020603050405020304" pitchFamily="18" charset="0"/>
                <a:cs typeface="Times New Roman" panose="02020603050405020304" pitchFamily="18" charset="0"/>
              </a:rPr>
              <a:t>, CM., </a:t>
            </a:r>
            <a:r>
              <a:rPr lang="en-GB" sz="2400" dirty="0" err="1">
                <a:effectLst/>
                <a:latin typeface="Times New Roman" panose="02020603050405020304" pitchFamily="18" charset="0"/>
                <a:cs typeface="Times New Roman" panose="02020603050405020304" pitchFamily="18" charset="0"/>
                <a:hlinkClick r:id="rId2"/>
              </a:rPr>
              <a:t>Slof-Op't</a:t>
            </a:r>
            <a:r>
              <a:rPr lang="en-GB" sz="2400" dirty="0">
                <a:effectLst/>
                <a:latin typeface="Times New Roman" panose="02020603050405020304" pitchFamily="18" charset="0"/>
                <a:cs typeface="Times New Roman" panose="02020603050405020304" pitchFamily="18" charset="0"/>
                <a:hlinkClick r:id="rId2"/>
              </a:rPr>
              <a:t> </a:t>
            </a:r>
            <a:r>
              <a:rPr lang="en-GB" sz="2400" dirty="0" err="1">
                <a:effectLst/>
                <a:latin typeface="Times New Roman" panose="02020603050405020304" pitchFamily="18" charset="0"/>
                <a:cs typeface="Times New Roman" panose="02020603050405020304" pitchFamily="18" charset="0"/>
                <a:hlinkClick r:id="rId2"/>
              </a:rPr>
              <a:t>Landt</a:t>
            </a:r>
            <a:r>
              <a:rPr lang="en-GB" sz="2400" dirty="0">
                <a:effectLst/>
                <a:latin typeface="Times New Roman" panose="02020603050405020304" pitchFamily="18" charset="0"/>
                <a:cs typeface="Times New Roman" panose="02020603050405020304" pitchFamily="18" charset="0"/>
                <a:hlinkClick r:id="rId2"/>
              </a:rPr>
              <a:t>.,  MC</a:t>
            </a:r>
            <a:r>
              <a:rPr lang="en-GB" sz="2400" dirty="0">
                <a:effectLst/>
                <a:latin typeface="Times New Roman" panose="02020603050405020304" pitchFamily="18" charset="0"/>
                <a:cs typeface="Times New Roman" panose="02020603050405020304" pitchFamily="18" charset="0"/>
              </a:rPr>
              <a:t>, </a:t>
            </a:r>
            <a:r>
              <a:rPr lang="en-GB" sz="2400" dirty="0">
                <a:effectLst/>
                <a:latin typeface="Times New Roman" panose="02020603050405020304" pitchFamily="18" charset="0"/>
                <a:cs typeface="Times New Roman" panose="02020603050405020304" pitchFamily="18" charset="0"/>
                <a:hlinkClick r:id="rId3"/>
              </a:rPr>
              <a:t>van Furth EF</a:t>
            </a:r>
            <a:r>
              <a:rPr lang="en-GB" sz="2400" dirty="0">
                <a:effectLst/>
                <a:latin typeface="Times New Roman" panose="02020603050405020304" pitchFamily="18" charset="0"/>
                <a:cs typeface="Times New Roman" panose="02020603050405020304" pitchFamily="18" charset="0"/>
              </a:rPr>
              <a:t>, </a:t>
            </a:r>
            <a:r>
              <a:rPr lang="en-GB" sz="2400" dirty="0">
                <a:effectLst/>
                <a:latin typeface="Times New Roman" panose="02020603050405020304" pitchFamily="18" charset="0"/>
                <a:cs typeface="Times New Roman" panose="02020603050405020304" pitchFamily="18" charset="0"/>
                <a:hlinkClick r:id="rId4"/>
              </a:rPr>
              <a:t>Sullivan.,  PF</a:t>
            </a:r>
            <a:r>
              <a:rPr lang="en-GB" sz="2400" dirty="0">
                <a:effectLst/>
                <a:latin typeface="Times New Roman" panose="02020603050405020304" pitchFamily="18" charset="0"/>
                <a:cs typeface="Times New Roman" panose="02020603050405020304" pitchFamily="18" charset="0"/>
              </a:rPr>
              <a:t> (2007)’The genetics of Anorexia Nervosa’</a:t>
            </a:r>
            <a:r>
              <a:rPr lang="en-GB" sz="2400" i="1" dirty="0">
                <a:effectLst/>
                <a:latin typeface="Times New Roman" panose="02020603050405020304" pitchFamily="18" charset="0"/>
                <a:cs typeface="Times New Roman" panose="02020603050405020304" pitchFamily="18" charset="0"/>
              </a:rPr>
              <a:t>, </a:t>
            </a:r>
            <a:r>
              <a:rPr lang="en-GB" sz="2400" i="1" dirty="0" err="1">
                <a:effectLst/>
                <a:latin typeface="Times New Roman" panose="02020603050405020304" pitchFamily="18" charset="0"/>
                <a:cs typeface="Times New Roman" panose="02020603050405020304" pitchFamily="18" charset="0"/>
                <a:hlinkClick r:id="rId5" tooltip="Annual review of nutrition."/>
              </a:rPr>
              <a:t>Annu</a:t>
            </a:r>
            <a:r>
              <a:rPr lang="en-GB" sz="2400" i="1" dirty="0">
                <a:effectLst/>
                <a:latin typeface="Times New Roman" panose="02020603050405020304" pitchFamily="18" charset="0"/>
                <a:cs typeface="Times New Roman" panose="02020603050405020304" pitchFamily="18" charset="0"/>
                <a:hlinkClick r:id="rId5" tooltip="Annual review of nutrition."/>
              </a:rPr>
              <a:t> Rev </a:t>
            </a:r>
            <a:r>
              <a:rPr lang="en-GB" sz="2400" i="1" dirty="0" err="1">
                <a:effectLst/>
                <a:latin typeface="Times New Roman" panose="02020603050405020304" pitchFamily="18" charset="0"/>
                <a:cs typeface="Times New Roman" panose="02020603050405020304" pitchFamily="18" charset="0"/>
                <a:hlinkClick r:id="rId5" tooltip="Annual review of nutrition."/>
              </a:rPr>
              <a:t>Nutr</a:t>
            </a:r>
            <a:r>
              <a:rPr lang="en-GB" sz="2400" i="1" dirty="0">
                <a:effectLst/>
                <a:latin typeface="Times New Roman" panose="02020603050405020304" pitchFamily="18" charset="0"/>
                <a:cs typeface="Times New Roman" panose="02020603050405020304" pitchFamily="18" charset="0"/>
                <a:hlinkClick r:id="rId5" tooltip="Annual review of nutrition."/>
              </a:rPr>
              <a:t>.</a:t>
            </a:r>
            <a:r>
              <a:rPr lang="en-GB" sz="2400" dirty="0">
                <a:effectLst/>
                <a:latin typeface="Times New Roman" panose="02020603050405020304" pitchFamily="18" charset="0"/>
                <a:cs typeface="Times New Roman" panose="02020603050405020304" pitchFamily="18" charset="0"/>
              </a:rPr>
              <a:t> vol;(27):263-75. Doi: </a:t>
            </a:r>
            <a:r>
              <a:rPr lang="en-GB" sz="2400" u="sng" dirty="0">
                <a:effectLst/>
                <a:latin typeface="Times New Roman" panose="02020603050405020304" pitchFamily="18" charset="0"/>
                <a:cs typeface="Times New Roman" panose="02020603050405020304" pitchFamily="18" charset="0"/>
                <a:hlinkClick r:id="rId6"/>
              </a:rPr>
              <a:t>10.1146/annurev.nutr.27.061406.093713</a:t>
            </a:r>
            <a:r>
              <a:rPr lang="en-GB" sz="2400" dirty="0">
                <a:effectLst/>
                <a:latin typeface="Times New Roman" panose="02020603050405020304" pitchFamily="18" charset="0"/>
                <a:cs typeface="Times New Roman" panose="02020603050405020304" pitchFamily="18" charset="0"/>
              </a:rPr>
              <a:t> Accessed: 10/01/19</a:t>
            </a:r>
          </a:p>
          <a:p>
            <a:pPr marL="36900" indent="0">
              <a:buNone/>
            </a:pPr>
            <a:r>
              <a:rPr lang="pt-BR" sz="2400" b="1" dirty="0">
                <a:effectLst/>
                <a:latin typeface="Times New Roman" panose="02020603050405020304" pitchFamily="18" charset="0"/>
                <a:cs typeface="Times New Roman" panose="02020603050405020304" pitchFamily="18" charset="0"/>
              </a:rPr>
              <a:t>Calculator.net (2019) Anorexic BMI Calculator. </a:t>
            </a:r>
            <a:r>
              <a:rPr lang="en-GB" sz="2400" b="1" dirty="0">
                <a:effectLst/>
                <a:latin typeface="Times New Roman" panose="02020603050405020304" pitchFamily="18" charset="0"/>
                <a:cs typeface="Times New Roman" panose="02020603050405020304" pitchFamily="18" charset="0"/>
              </a:rPr>
              <a:t>Available at; </a:t>
            </a:r>
            <a:r>
              <a:rPr lang="en-GB" sz="2400" b="1" u="sng" dirty="0">
                <a:effectLst/>
                <a:latin typeface="Times New Roman" panose="02020603050405020304" pitchFamily="18" charset="0"/>
                <a:cs typeface="Times New Roman" panose="02020603050405020304" pitchFamily="18" charset="0"/>
                <a:hlinkClick r:id="rId7"/>
              </a:rPr>
              <a:t>https://www.calculator.net/anorexic-bmi-calculator.html</a:t>
            </a:r>
            <a:r>
              <a:rPr lang="en-GB" sz="2400" b="1" dirty="0">
                <a:effectLst/>
                <a:latin typeface="Times New Roman" panose="02020603050405020304" pitchFamily="18" charset="0"/>
                <a:cs typeface="Times New Roman" panose="02020603050405020304" pitchFamily="18" charset="0"/>
              </a:rPr>
              <a:t> Accessed: 10/01/19</a:t>
            </a:r>
          </a:p>
          <a:p>
            <a:pPr marL="36900" indent="0" fontAlgn="base">
              <a:buNone/>
            </a:pPr>
            <a:r>
              <a:rPr lang="en-GB" sz="2400" b="1" dirty="0">
                <a:effectLst/>
                <a:latin typeface="Times New Roman" panose="02020603050405020304" pitchFamily="18" charset="0"/>
                <a:cs typeface="Times New Roman" panose="02020603050405020304" pitchFamily="18" charset="0"/>
              </a:rPr>
              <a:t> Hurley, K (2019) Anorexia and Depression.  Available at: </a:t>
            </a:r>
            <a:r>
              <a:rPr lang="en-GB" sz="2400" b="1" u="sng" dirty="0">
                <a:effectLst/>
                <a:latin typeface="Times New Roman" panose="02020603050405020304" pitchFamily="18" charset="0"/>
                <a:cs typeface="Times New Roman" panose="02020603050405020304" pitchFamily="18" charset="0"/>
                <a:hlinkClick r:id="rId8"/>
              </a:rPr>
              <a:t>https://www.psycom.net/anorexia-and-depression/</a:t>
            </a:r>
            <a:r>
              <a:rPr lang="en-GB" sz="2400" b="1" dirty="0">
                <a:effectLst/>
                <a:latin typeface="Times New Roman" panose="02020603050405020304" pitchFamily="18" charset="0"/>
                <a:cs typeface="Times New Roman" panose="02020603050405020304" pitchFamily="18" charset="0"/>
              </a:rPr>
              <a:t> Accessed: 10/01/2019</a:t>
            </a:r>
          </a:p>
          <a:p>
            <a:pPr marL="36900" indent="0">
              <a:buNone/>
            </a:pPr>
            <a:r>
              <a:rPr lang="en-GB" sz="2400" b="1" dirty="0" err="1">
                <a:effectLst/>
                <a:latin typeface="Times New Roman" panose="02020603050405020304" pitchFamily="18" charset="0"/>
                <a:cs typeface="Times New Roman" panose="02020603050405020304" pitchFamily="18" charset="0"/>
              </a:rPr>
              <a:t>Izydorczyk</a:t>
            </a:r>
            <a:r>
              <a:rPr lang="en-GB" sz="2400" b="1" dirty="0">
                <a:effectLst/>
                <a:latin typeface="Times New Roman" panose="02020603050405020304" pitchFamily="18" charset="0"/>
                <a:cs typeface="Times New Roman" panose="02020603050405020304" pitchFamily="18" charset="0"/>
              </a:rPr>
              <a:t>, B., </a:t>
            </a:r>
            <a:r>
              <a:rPr lang="en-GB" sz="2400" b="1" dirty="0" err="1">
                <a:effectLst/>
                <a:latin typeface="Times New Roman" panose="02020603050405020304" pitchFamily="18" charset="0"/>
                <a:cs typeface="Times New Roman" panose="02020603050405020304" pitchFamily="18" charset="0"/>
              </a:rPr>
              <a:t>Sitnik-Warchulska</a:t>
            </a:r>
            <a:r>
              <a:rPr lang="en-GB" sz="2400" b="1" dirty="0">
                <a:effectLst/>
                <a:latin typeface="Times New Roman" panose="02020603050405020304" pitchFamily="18" charset="0"/>
                <a:cs typeface="Times New Roman" panose="02020603050405020304" pitchFamily="18" charset="0"/>
              </a:rPr>
              <a:t>, K (2018)’ Sociocultural Appearance Standards and Risk Factors for Eating Disorders in Adolescents and Women of Various Ages. </a:t>
            </a:r>
            <a:r>
              <a:rPr lang="en-GB" sz="2400" b="1" i="1" dirty="0">
                <a:effectLst/>
                <a:latin typeface="Times New Roman" panose="02020603050405020304" pitchFamily="18" charset="0"/>
                <a:cs typeface="Times New Roman" panose="02020603050405020304" pitchFamily="18" charset="0"/>
                <a:hlinkClick r:id="rId9"/>
              </a:rPr>
              <a:t>Front Psychol</a:t>
            </a:r>
            <a:r>
              <a:rPr lang="en-GB" sz="2400" b="1" i="1" dirty="0">
                <a:effectLst/>
                <a:latin typeface="Times New Roman" panose="02020603050405020304" pitchFamily="18" charset="0"/>
                <a:cs typeface="Times New Roman" panose="02020603050405020304" pitchFamily="18" charset="0"/>
              </a:rPr>
              <a:t>. </a:t>
            </a:r>
            <a:r>
              <a:rPr lang="en-GB" sz="2400" b="1" dirty="0">
                <a:effectLst/>
                <a:latin typeface="Times New Roman" panose="02020603050405020304" pitchFamily="18" charset="0"/>
                <a:cs typeface="Times New Roman" panose="02020603050405020304" pitchFamily="18" charset="0"/>
              </a:rPr>
              <a:t>29: 429. </a:t>
            </a:r>
            <a:r>
              <a:rPr lang="en-GB" sz="2400" b="1" dirty="0" err="1">
                <a:effectLst/>
                <a:latin typeface="Times New Roman" panose="02020603050405020304" pitchFamily="18" charset="0"/>
                <a:cs typeface="Times New Roman" panose="02020603050405020304" pitchFamily="18" charset="0"/>
              </a:rPr>
              <a:t>doi</a:t>
            </a:r>
            <a:r>
              <a:rPr lang="en-GB" sz="2400" b="1" dirty="0">
                <a:effectLst/>
                <a:latin typeface="Times New Roman" panose="02020603050405020304" pitchFamily="18" charset="0"/>
                <a:cs typeface="Times New Roman" panose="02020603050405020304" pitchFamily="18" charset="0"/>
              </a:rPr>
              <a:t>: </a:t>
            </a:r>
            <a:r>
              <a:rPr lang="en-GB" sz="2400" b="1" u="sng" dirty="0">
                <a:effectLst/>
                <a:latin typeface="Times New Roman" panose="02020603050405020304" pitchFamily="18" charset="0"/>
                <a:cs typeface="Times New Roman" panose="02020603050405020304" pitchFamily="18" charset="0"/>
                <a:hlinkClick r:id="rId10"/>
              </a:rPr>
              <a:t>10.3389/fpsyg.2018.00429</a:t>
            </a:r>
            <a:r>
              <a:rPr lang="en-GB" sz="2400" b="1" dirty="0">
                <a:effectLst/>
                <a:latin typeface="Times New Roman" panose="02020603050405020304" pitchFamily="18" charset="0"/>
                <a:cs typeface="Times New Roman" panose="02020603050405020304" pitchFamily="18" charset="0"/>
              </a:rPr>
              <a:t> Accessed: 10/01/2019</a:t>
            </a:r>
          </a:p>
          <a:p>
            <a:pPr marL="36900" indent="0">
              <a:buNone/>
            </a:pPr>
            <a:endParaRPr lang="en-GB" sz="2400" dirty="0">
              <a:latin typeface="Times New Roman" panose="02020603050405020304" pitchFamily="18" charset="0"/>
              <a:cs typeface="Times New Roman" panose="02020603050405020304" pitchFamily="18" charset="0"/>
            </a:endParaRPr>
          </a:p>
          <a:p>
            <a:endParaRPr lang="en-GB" sz="2400" dirty="0">
              <a:latin typeface="Times New Roman" panose="02020603050405020304" pitchFamily="18" charset="0"/>
              <a:cs typeface="Times New Roman" panose="02020603050405020304" pitchFamily="18" charset="0"/>
            </a:endParaRPr>
          </a:p>
          <a:p>
            <a:endParaRPr lang="en-GB" dirty="0"/>
          </a:p>
          <a:p>
            <a:endParaRPr lang="en-GB" dirty="0"/>
          </a:p>
          <a:p>
            <a:endParaRPr lang="en-GB" dirty="0"/>
          </a:p>
          <a:p>
            <a:endParaRPr lang="en-GB" dirty="0"/>
          </a:p>
          <a:p>
            <a:endParaRPr lang="en-GB" dirty="0"/>
          </a:p>
          <a:p>
            <a:endParaRPr lang="en-GB" dirty="0"/>
          </a:p>
        </p:txBody>
      </p:sp>
      <p:sp>
        <p:nvSpPr>
          <p:cNvPr id="4" name="Slide Number Placeholder 3">
            <a:extLst>
              <a:ext uri="{FF2B5EF4-FFF2-40B4-BE49-F238E27FC236}">
                <a16:creationId xmlns:a16="http://schemas.microsoft.com/office/drawing/2014/main" id="{4B2D4FD2-3A42-4909-B423-ADB9F174C0FF}"/>
              </a:ext>
            </a:extLst>
          </p:cNvPr>
          <p:cNvSpPr>
            <a:spLocks noGrp="1"/>
          </p:cNvSpPr>
          <p:nvPr>
            <p:ph type="sldNum" sz="quarter" idx="12"/>
          </p:nvPr>
        </p:nvSpPr>
        <p:spPr/>
        <p:txBody>
          <a:bodyPr/>
          <a:lstStyle/>
          <a:p>
            <a:fld id="{01F8E24F-49DB-4539-AA45-C9FE0EB20B76}" type="slidenum">
              <a:rPr lang="en-GB" smtClean="0"/>
              <a:t>37</a:t>
            </a:fld>
            <a:endParaRPr lang="en-GB"/>
          </a:p>
        </p:txBody>
      </p:sp>
    </p:spTree>
    <p:extLst>
      <p:ext uri="{BB962C8B-B14F-4D97-AF65-F5344CB8AC3E}">
        <p14:creationId xmlns:p14="http://schemas.microsoft.com/office/powerpoint/2010/main" val="518479868"/>
      </p:ext>
    </p:extLst>
  </p:cSld>
  <p:clrMapOvr>
    <a:masterClrMapping/>
  </p:clrMapOvr>
  <mc:AlternateContent xmlns:mc="http://schemas.openxmlformats.org/markup-compatibility/2006" xmlns:p14="http://schemas.microsoft.com/office/powerpoint/2010/main">
    <mc:Choice Requires="p14">
      <p:transition spd="slow" p14:dur="2000">
        <p14:vortex dir="r"/>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0F93B55-87FE-41D7-8E07-9300448CA6FB}"/>
              </a:ext>
            </a:extLst>
          </p:cNvPr>
          <p:cNvSpPr>
            <a:spLocks noGrp="1"/>
          </p:cNvSpPr>
          <p:nvPr>
            <p:ph type="sldNum" sz="quarter" idx="12"/>
          </p:nvPr>
        </p:nvSpPr>
        <p:spPr/>
        <p:txBody>
          <a:bodyPr/>
          <a:lstStyle/>
          <a:p>
            <a:fld id="{01F8E24F-49DB-4539-AA45-C9FE0EB20B76}" type="slidenum">
              <a:rPr lang="en-GB" smtClean="0"/>
              <a:t>38</a:t>
            </a:fld>
            <a:endParaRPr lang="en-GB"/>
          </a:p>
        </p:txBody>
      </p:sp>
      <p:sp>
        <p:nvSpPr>
          <p:cNvPr id="3" name="Rectangle 2">
            <a:extLst>
              <a:ext uri="{FF2B5EF4-FFF2-40B4-BE49-F238E27FC236}">
                <a16:creationId xmlns:a16="http://schemas.microsoft.com/office/drawing/2014/main" id="{AD2E8239-58AE-4057-9E46-C9BEFBAA13FA}"/>
              </a:ext>
            </a:extLst>
          </p:cNvPr>
          <p:cNvSpPr/>
          <p:nvPr/>
        </p:nvSpPr>
        <p:spPr>
          <a:xfrm>
            <a:off x="450167" y="485117"/>
            <a:ext cx="11029070" cy="6512039"/>
          </a:xfrm>
          <a:prstGeom prst="rect">
            <a:avLst/>
          </a:prstGeom>
        </p:spPr>
        <p:txBody>
          <a:bodyPr wrap="square">
            <a:spAutoFit/>
          </a:bodyPr>
          <a:lstStyle/>
          <a:p>
            <a:pPr>
              <a:lnSpc>
                <a:spcPct val="150000"/>
              </a:lnSpc>
              <a:spcAft>
                <a:spcPts val="800"/>
              </a:spcAft>
            </a:pPr>
            <a:r>
              <a:rPr lang="en-GB" dirty="0" err="1">
                <a:latin typeface="Times New Roman" panose="02020603050405020304" pitchFamily="18" charset="0"/>
                <a:ea typeface="Times New Roman" panose="02020603050405020304" pitchFamily="18" charset="0"/>
                <a:cs typeface="Times New Roman" panose="02020603050405020304" pitchFamily="18" charset="0"/>
              </a:rPr>
              <a:t>Koutek</a:t>
            </a:r>
            <a:r>
              <a:rPr lang="en-GB" dirty="0">
                <a:latin typeface="Times New Roman" panose="02020603050405020304" pitchFamily="18" charset="0"/>
                <a:ea typeface="Times New Roman" panose="02020603050405020304" pitchFamily="18" charset="0"/>
                <a:cs typeface="Times New Roman" panose="02020603050405020304" pitchFamily="18" charset="0"/>
              </a:rPr>
              <a:t>, J., </a:t>
            </a:r>
            <a:r>
              <a:rPr lang="en-GB" dirty="0" err="1">
                <a:latin typeface="Times New Roman" panose="02020603050405020304" pitchFamily="18" charset="0"/>
                <a:ea typeface="Times New Roman" panose="02020603050405020304" pitchFamily="18" charset="0"/>
                <a:cs typeface="Times New Roman" panose="02020603050405020304" pitchFamily="18" charset="0"/>
              </a:rPr>
              <a:t>Kocourkova</a:t>
            </a:r>
            <a:r>
              <a:rPr lang="en-GB" dirty="0">
                <a:latin typeface="Times New Roman" panose="02020603050405020304" pitchFamily="18" charset="0"/>
                <a:ea typeface="Times New Roman" panose="02020603050405020304" pitchFamily="18" charset="0"/>
                <a:cs typeface="Times New Roman" panose="02020603050405020304" pitchFamily="18" charset="0"/>
              </a:rPr>
              <a:t>, J., </a:t>
            </a:r>
            <a:r>
              <a:rPr lang="en-GB" dirty="0" err="1">
                <a:latin typeface="Times New Roman" panose="02020603050405020304" pitchFamily="18" charset="0"/>
                <a:ea typeface="Times New Roman" panose="02020603050405020304" pitchFamily="18" charset="0"/>
                <a:cs typeface="Times New Roman" panose="02020603050405020304" pitchFamily="18" charset="0"/>
              </a:rPr>
              <a:t>Dudova</a:t>
            </a:r>
            <a:r>
              <a:rPr lang="en-GB" dirty="0">
                <a:latin typeface="Times New Roman" panose="02020603050405020304" pitchFamily="18" charset="0"/>
                <a:ea typeface="Times New Roman" panose="02020603050405020304" pitchFamily="18" charset="0"/>
                <a:cs typeface="Times New Roman" panose="02020603050405020304" pitchFamily="18" charset="0"/>
              </a:rPr>
              <a:t>., I (2016)’ </a:t>
            </a:r>
            <a:r>
              <a:rPr lang="en-GB" kern="1800" dirty="0">
                <a:latin typeface="Times New Roman" panose="02020603050405020304" pitchFamily="18" charset="0"/>
                <a:ea typeface="Times New Roman" panose="02020603050405020304" pitchFamily="18" charset="0"/>
                <a:cs typeface="Times New Roman" panose="02020603050405020304" pitchFamily="18" charset="0"/>
              </a:rPr>
              <a:t>Suicidal behaviour and self-harm in girls with eating disorders’,</a:t>
            </a:r>
            <a:r>
              <a:rPr lang="en-GB"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t>
            </a:r>
            <a:r>
              <a:rPr lang="en-GB" dirty="0" err="1">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2"/>
              </a:rPr>
              <a:t>Neuropsychiatr</a:t>
            </a:r>
            <a:r>
              <a:rPr lang="en-GB"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2"/>
              </a:rPr>
              <a:t> Dis Treat</a:t>
            </a:r>
            <a:r>
              <a:rPr lang="en-GB" dirty="0">
                <a:latin typeface="Times New Roman" panose="02020603050405020304" pitchFamily="18" charset="0"/>
                <a:ea typeface="Calibri" panose="020F0502020204030204" pitchFamily="34" charset="0"/>
                <a:cs typeface="Times New Roman" panose="02020603050405020304" pitchFamily="18" charset="0"/>
              </a:rPr>
              <a:t>, Vol (12): 787–793. Doi:  </a:t>
            </a:r>
            <a:r>
              <a:rPr lang="en-GB" u="sng" dirty="0">
                <a:solidFill>
                  <a:srgbClr val="642A8F"/>
                </a:solidFill>
                <a:latin typeface="Times New Roman" panose="02020603050405020304" pitchFamily="18" charset="0"/>
                <a:ea typeface="Calibri" panose="020F0502020204030204" pitchFamily="34" charset="0"/>
                <a:cs typeface="Times New Roman" panose="02020603050405020304" pitchFamily="18" charset="0"/>
                <a:hlinkClick r:id="rId3"/>
              </a:rPr>
              <a:t>10.2147/NDT.S103015</a:t>
            </a:r>
            <a:endParaRPr lang="en-GB" dirty="0">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800"/>
              </a:spcAft>
            </a:pPr>
            <a:r>
              <a:rPr lang="en-GB" dirty="0" err="1">
                <a:latin typeface="Times New Roman" panose="02020603050405020304" pitchFamily="18" charset="0"/>
                <a:ea typeface="Calibri" panose="020F0502020204030204" pitchFamily="34" charset="0"/>
                <a:cs typeface="Times New Roman" panose="02020603050405020304" pitchFamily="18" charset="0"/>
              </a:rPr>
              <a:t>Mehler</a:t>
            </a:r>
            <a:r>
              <a:rPr lang="en-GB" dirty="0">
                <a:latin typeface="Times New Roman" panose="02020603050405020304" pitchFamily="18" charset="0"/>
                <a:ea typeface="Calibri" panose="020F0502020204030204" pitchFamily="34" charset="0"/>
                <a:cs typeface="Times New Roman" panose="02020603050405020304" pitchFamily="18" charset="0"/>
              </a:rPr>
              <a:t>, PS (2001) ‘</a:t>
            </a:r>
            <a:r>
              <a:rPr lang="en-GB" kern="1800" dirty="0">
                <a:latin typeface="Times New Roman" panose="02020603050405020304" pitchFamily="18" charset="0"/>
                <a:ea typeface="Times New Roman" panose="02020603050405020304" pitchFamily="18" charset="0"/>
                <a:cs typeface="Times New Roman" panose="02020603050405020304" pitchFamily="18" charset="0"/>
              </a:rPr>
              <a:t>Diagnosis and Care of Patients with Anorexia Nervosa in Primary Care Settings’, </a:t>
            </a:r>
            <a:r>
              <a:rPr lang="en-GB" i="1" kern="1800" dirty="0">
                <a:latin typeface="Times New Roman" panose="02020603050405020304" pitchFamily="18" charset="0"/>
                <a:ea typeface="Times New Roman" panose="02020603050405020304" pitchFamily="18" charset="0"/>
                <a:cs typeface="Times New Roman" panose="02020603050405020304" pitchFamily="18" charset="0"/>
              </a:rPr>
              <a:t>Annals of Internal Medicine,</a:t>
            </a:r>
            <a:r>
              <a:rPr lang="en-GB" kern="1800" dirty="0">
                <a:latin typeface="Times New Roman" panose="02020603050405020304" pitchFamily="18" charset="0"/>
                <a:ea typeface="Times New Roman" panose="02020603050405020304" pitchFamily="18" charset="0"/>
                <a:cs typeface="Times New Roman" panose="02020603050405020304" pitchFamily="18" charset="0"/>
              </a:rPr>
              <a:t>134(11):1048-1059. Doi: 10.7326/0003-4819-134-11-200106050-00011 Accessed: 10/01/19</a:t>
            </a:r>
            <a:endParaRPr lang="en-GB" dirty="0">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UR Medicine (2019) Child and Adolescent Eating Disorders Program. Available at: </a:t>
            </a:r>
            <a:r>
              <a:rPr lang="en-GB"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4"/>
              </a:rPr>
              <a:t>https://www.urmc.rochester.edu/childrens-hospital/adolescent/eating-disorders/teens/anorexia-nervosa.aspx</a:t>
            </a:r>
            <a:r>
              <a:rPr lang="en-GB" dirty="0">
                <a:latin typeface="Times New Roman" panose="02020603050405020304" pitchFamily="18" charset="0"/>
                <a:ea typeface="Calibri" panose="020F0502020204030204" pitchFamily="34" charset="0"/>
                <a:cs typeface="Times New Roman" panose="02020603050405020304" pitchFamily="18" charset="0"/>
              </a:rPr>
              <a:t> Accessed: 10/01/19</a:t>
            </a:r>
          </a:p>
          <a:p>
            <a:pPr>
              <a:lnSpc>
                <a:spcPct val="107000"/>
              </a:lnSpc>
              <a:spcBef>
                <a:spcPts val="1200"/>
              </a:spcBef>
              <a:spcAft>
                <a:spcPts val="0"/>
              </a:spcAft>
            </a:pPr>
            <a:r>
              <a:rPr lang="en-GB" b="1" kern="0" dirty="0">
                <a:latin typeface="Times New Roman" panose="02020603050405020304" pitchFamily="18" charset="0"/>
                <a:ea typeface="Times New Roman" panose="02020603050405020304" pitchFamily="18" charset="0"/>
                <a:cs typeface="Times New Roman" panose="02020603050405020304" pitchFamily="18" charset="0"/>
              </a:rPr>
              <a:t>Morley, JC (2019) </a:t>
            </a:r>
            <a:r>
              <a:rPr lang="en-GB" b="1" kern="1800" dirty="0">
                <a:latin typeface="Times New Roman" panose="02020603050405020304" pitchFamily="18" charset="0"/>
                <a:ea typeface="Times New Roman" panose="02020603050405020304" pitchFamily="18" charset="0"/>
                <a:cs typeface="Times New Roman" panose="02020603050405020304" pitchFamily="18" charset="0"/>
              </a:rPr>
              <a:t>Skinny models 'send unhealthy message. </a:t>
            </a:r>
            <a:r>
              <a:rPr lang="en-GB" b="1" i="1" kern="1800" dirty="0">
                <a:latin typeface="Times New Roman" panose="02020603050405020304" pitchFamily="18" charset="0"/>
                <a:ea typeface="Times New Roman" panose="02020603050405020304" pitchFamily="18" charset="0"/>
                <a:cs typeface="Times New Roman" panose="02020603050405020304" pitchFamily="18" charset="0"/>
              </a:rPr>
              <a:t>Support the guardian</a:t>
            </a:r>
            <a:r>
              <a:rPr lang="en-GB" b="1" i="1" kern="1800" dirty="0">
                <a:solidFill>
                  <a:srgbClr val="2F5496"/>
                </a:solidFill>
                <a:latin typeface="Times New Roman" panose="02020603050405020304" pitchFamily="18" charset="0"/>
                <a:ea typeface="Times New Roman" panose="02020603050405020304" pitchFamily="18" charset="0"/>
                <a:cs typeface="Times New Roman" panose="02020603050405020304" pitchFamily="18" charset="0"/>
              </a:rPr>
              <a:t>. </a:t>
            </a:r>
            <a:endParaRPr lang="en-GB" b="1" kern="0" dirty="0">
              <a:solidFill>
                <a:srgbClr val="2F5496"/>
              </a:solidFill>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07000"/>
              </a:lnSpc>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Available at: </a:t>
            </a:r>
            <a:r>
              <a:rPr lang="en-GB"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5"/>
              </a:rPr>
              <a:t>https://www.theguardian.com/uk/2000/may/31/audreygillan</a:t>
            </a:r>
            <a:r>
              <a:rPr lang="en-GB" dirty="0">
                <a:latin typeface="Times New Roman" panose="02020603050405020304" pitchFamily="18" charset="0"/>
                <a:ea typeface="Calibri" panose="020F0502020204030204" pitchFamily="34" charset="0"/>
                <a:cs typeface="Times New Roman" panose="02020603050405020304" pitchFamily="18" charset="0"/>
              </a:rPr>
              <a:t> Accessed: 10/01/19</a:t>
            </a:r>
          </a:p>
          <a:p>
            <a:pPr>
              <a:lnSpc>
                <a:spcPct val="107000"/>
              </a:lnSpc>
              <a:spcAft>
                <a:spcPts val="800"/>
              </a:spcAft>
            </a:pPr>
            <a:endParaRPr lang="en-GB" dirty="0">
              <a:latin typeface="Times New Roman" panose="02020603050405020304" pitchFamily="18" charset="0"/>
              <a:ea typeface="Calibri" panose="020F0502020204030204" pitchFamily="34"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Mirror </a:t>
            </a:r>
            <a:r>
              <a:rPr lang="en-GB" dirty="0" err="1">
                <a:latin typeface="Times New Roman" panose="02020603050405020304" pitchFamily="18" charset="0"/>
                <a:cs typeface="Times New Roman" panose="02020603050405020304" pitchFamily="18" charset="0"/>
              </a:rPr>
              <a:t>Mirror</a:t>
            </a:r>
            <a:r>
              <a:rPr lang="en-GB" dirty="0">
                <a:latin typeface="Times New Roman" panose="02020603050405020304" pitchFamily="18" charset="0"/>
                <a:cs typeface="Times New Roman" panose="02020603050405020304" pitchFamily="18" charset="0"/>
              </a:rPr>
              <a:t> Eating Disorder Help (2019) Anorexia and Effect</a:t>
            </a:r>
          </a:p>
          <a:p>
            <a:r>
              <a:rPr lang="en-GB" dirty="0">
                <a:latin typeface="Times New Roman" panose="02020603050405020304" pitchFamily="18" charset="0"/>
                <a:cs typeface="Times New Roman" panose="02020603050405020304" pitchFamily="18" charset="0"/>
              </a:rPr>
              <a:t>Available at: </a:t>
            </a:r>
            <a:r>
              <a:rPr lang="en-GB" u="sng" dirty="0">
                <a:latin typeface="Times New Roman" panose="02020603050405020304" pitchFamily="18" charset="0"/>
                <a:cs typeface="Times New Roman" panose="02020603050405020304" pitchFamily="18" charset="0"/>
                <a:hlinkClick r:id="rId6"/>
              </a:rPr>
              <a:t>https://www.mirror-mirror.org/anorexia-and-effect.htm</a:t>
            </a:r>
            <a:r>
              <a:rPr lang="en-GB" dirty="0">
                <a:latin typeface="Times New Roman" panose="02020603050405020304" pitchFamily="18" charset="0"/>
                <a:cs typeface="Times New Roman" panose="02020603050405020304" pitchFamily="18" charset="0"/>
              </a:rPr>
              <a:t> Accessed: 10/01/19</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NEDA Feeding hope (2018) Health consequences. Available at: </a:t>
            </a:r>
            <a:r>
              <a:rPr lang="en-GB" u="sng" dirty="0">
                <a:latin typeface="Times New Roman" panose="02020603050405020304" pitchFamily="18" charset="0"/>
                <a:cs typeface="Times New Roman" panose="02020603050405020304" pitchFamily="18" charset="0"/>
                <a:hlinkClick r:id="rId7"/>
              </a:rPr>
              <a:t>https://www.nationaleatingdisorders.org/health-consequences</a:t>
            </a:r>
            <a:r>
              <a:rPr lang="en-GB" dirty="0">
                <a:latin typeface="Times New Roman" panose="02020603050405020304" pitchFamily="18" charset="0"/>
                <a:cs typeface="Times New Roman" panose="02020603050405020304" pitchFamily="18" charset="0"/>
              </a:rPr>
              <a:t> Accessed: 10/01/19</a:t>
            </a:r>
          </a:p>
          <a:p>
            <a:endParaRPr lang="en-GB" dirty="0"/>
          </a:p>
          <a:p>
            <a:pPr>
              <a:lnSpc>
                <a:spcPct val="107000"/>
              </a:lnSpc>
              <a:spcAft>
                <a:spcPts val="80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221724586"/>
      </p:ext>
    </p:extLst>
  </p:cSld>
  <p:clrMapOvr>
    <a:masterClrMapping/>
  </p:clrMapOvr>
  <mc:AlternateContent xmlns:mc="http://schemas.openxmlformats.org/markup-compatibility/2006" xmlns:p14="http://schemas.microsoft.com/office/powerpoint/2010/main">
    <mc:Choice Requires="p14">
      <p:transition spd="slow" p14:dur="2000">
        <p14:vortex dir="r"/>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6962CB6-AB68-4D46-857C-4AA2F697B76B}"/>
              </a:ext>
            </a:extLst>
          </p:cNvPr>
          <p:cNvSpPr>
            <a:spLocks noGrp="1"/>
          </p:cNvSpPr>
          <p:nvPr>
            <p:ph type="sldNum" sz="quarter" idx="12"/>
          </p:nvPr>
        </p:nvSpPr>
        <p:spPr/>
        <p:txBody>
          <a:bodyPr/>
          <a:lstStyle/>
          <a:p>
            <a:fld id="{01F8E24F-49DB-4539-AA45-C9FE0EB20B76}" type="slidenum">
              <a:rPr lang="en-GB" smtClean="0"/>
              <a:t>39</a:t>
            </a:fld>
            <a:endParaRPr lang="en-GB"/>
          </a:p>
        </p:txBody>
      </p:sp>
      <p:sp>
        <p:nvSpPr>
          <p:cNvPr id="3" name="Rectangle 2">
            <a:extLst>
              <a:ext uri="{FF2B5EF4-FFF2-40B4-BE49-F238E27FC236}">
                <a16:creationId xmlns:a16="http://schemas.microsoft.com/office/drawing/2014/main" id="{C53B8098-933F-407A-B1AC-E0B7AD24831F}"/>
              </a:ext>
            </a:extLst>
          </p:cNvPr>
          <p:cNvSpPr/>
          <p:nvPr/>
        </p:nvSpPr>
        <p:spPr>
          <a:xfrm>
            <a:off x="689113" y="1033671"/>
            <a:ext cx="10111409" cy="4860433"/>
          </a:xfrm>
          <a:prstGeom prst="rect">
            <a:avLst/>
          </a:prstGeom>
        </p:spPr>
        <p:txBody>
          <a:bodyPr wrap="square">
            <a:spAutoFit/>
          </a:bodyPr>
          <a:lstStyle/>
          <a:p>
            <a:pPr>
              <a:lnSpc>
                <a:spcPts val="1620"/>
              </a:lnSpc>
              <a:spcBef>
                <a:spcPts val="1200"/>
              </a:spcBef>
              <a:spcAft>
                <a:spcPts val="600"/>
              </a:spcAft>
            </a:pPr>
            <a:r>
              <a:rPr lang="en-GB" sz="2000" b="1" kern="0" dirty="0">
                <a:latin typeface="Times New Roman" panose="02020603050405020304" pitchFamily="18" charset="0"/>
                <a:ea typeface="Times New Roman" panose="02020603050405020304" pitchFamily="18" charset="0"/>
                <a:cs typeface="Times New Roman" panose="02020603050405020304" pitchFamily="18" charset="0"/>
              </a:rPr>
              <a:t>Pinheiro, AP., Root., T, </a:t>
            </a:r>
            <a:r>
              <a:rPr lang="en-GB" sz="2000" b="1" kern="0" dirty="0" err="1">
                <a:latin typeface="Times New Roman" panose="02020603050405020304" pitchFamily="18" charset="0"/>
                <a:ea typeface="Times New Roman" panose="02020603050405020304" pitchFamily="18" charset="0"/>
                <a:cs typeface="Times New Roman" panose="02020603050405020304" pitchFamily="18" charset="0"/>
              </a:rPr>
              <a:t>Bulik</a:t>
            </a:r>
            <a:r>
              <a:rPr lang="en-GB" sz="2000" b="1" kern="0" dirty="0">
                <a:latin typeface="Times New Roman" panose="02020603050405020304" pitchFamily="18" charset="0"/>
                <a:ea typeface="Times New Roman" panose="02020603050405020304" pitchFamily="18" charset="0"/>
                <a:cs typeface="Times New Roman" panose="02020603050405020304" pitchFamily="18" charset="0"/>
              </a:rPr>
              <a:t>., CM (2009) ‘</a:t>
            </a:r>
            <a:r>
              <a:rPr lang="en-GB" sz="2000" b="1" kern="1800" dirty="0">
                <a:latin typeface="Times New Roman" panose="02020603050405020304" pitchFamily="18" charset="0"/>
                <a:ea typeface="Times New Roman" panose="02020603050405020304" pitchFamily="18" charset="0"/>
                <a:cs typeface="Times New Roman" panose="02020603050405020304" pitchFamily="18" charset="0"/>
              </a:rPr>
              <a:t>The Genetics of Anorexia Nervosa: Current Findings and Future Perspectives’, </a:t>
            </a:r>
            <a:r>
              <a:rPr lang="en-GB" sz="2000" b="1" i="1" kern="0" dirty="0">
                <a:latin typeface="Times New Roman" panose="02020603050405020304" pitchFamily="18" charset="0"/>
                <a:ea typeface="Times New Roman" panose="02020603050405020304" pitchFamily="18" charset="0"/>
                <a:cs typeface="Times New Roman" panose="02020603050405020304" pitchFamily="18" charset="0"/>
              </a:rPr>
              <a:t>Int J Child Adolescent health</a:t>
            </a:r>
            <a:r>
              <a:rPr lang="en-GB" sz="2000" b="1" kern="0" dirty="0">
                <a:latin typeface="Times New Roman" panose="02020603050405020304" pitchFamily="18" charset="0"/>
                <a:ea typeface="Times New Roman" panose="02020603050405020304" pitchFamily="18" charset="0"/>
                <a:cs typeface="Times New Roman" panose="02020603050405020304" pitchFamily="18" charset="0"/>
              </a:rPr>
              <a:t>, 2(2): 153–164. Doi: </a:t>
            </a:r>
            <a:r>
              <a:rPr lang="en-GB" sz="2000" b="1" u="sng"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hlinkClick r:id="rId2"/>
              </a:rPr>
              <a:t>https://www.ncbi.nlm.nih.gov/pmc/articles/PMC2828778/</a:t>
            </a:r>
            <a:r>
              <a:rPr lang="en-GB" sz="20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t>
            </a:r>
            <a:r>
              <a:rPr lang="en-GB" sz="2000" b="1" kern="0" dirty="0">
                <a:latin typeface="Times New Roman" panose="02020603050405020304" pitchFamily="18" charset="0"/>
                <a:ea typeface="Times New Roman" panose="02020603050405020304" pitchFamily="18" charset="0"/>
                <a:cs typeface="Times New Roman" panose="02020603050405020304" pitchFamily="18" charset="0"/>
              </a:rPr>
              <a:t>Accessed: 10/01/19</a:t>
            </a:r>
          </a:p>
          <a:p>
            <a:pPr>
              <a:lnSpc>
                <a:spcPts val="1620"/>
              </a:lnSpc>
              <a:spcBef>
                <a:spcPts val="1200"/>
              </a:spcBef>
              <a:spcAft>
                <a:spcPts val="600"/>
              </a:spcAft>
            </a:pPr>
            <a:r>
              <a:rPr lang="en-GB" sz="2000" b="1" kern="0" dirty="0">
                <a:latin typeface="Times New Roman" panose="02020603050405020304" pitchFamily="18" charset="0"/>
                <a:ea typeface="Times New Roman" panose="02020603050405020304" pitchFamily="18" charset="0"/>
                <a:cs typeface="Times New Roman" panose="02020603050405020304" pitchFamily="18" charset="0"/>
              </a:rPr>
              <a:t>Sansone, RA., Sansone, LA (2011)’ </a:t>
            </a:r>
            <a:r>
              <a:rPr lang="en-GB" sz="2000" b="1" kern="1800" dirty="0">
                <a:latin typeface="Times New Roman" panose="02020603050405020304" pitchFamily="18" charset="0"/>
                <a:ea typeface="Times New Roman" panose="02020603050405020304" pitchFamily="18" charset="0"/>
                <a:cs typeface="Times New Roman" panose="02020603050405020304" pitchFamily="18" charset="0"/>
              </a:rPr>
              <a:t>Personality Pathology and Its Influence on Eating Disorders’</a:t>
            </a:r>
            <a:r>
              <a:rPr lang="en-GB" sz="2000" b="1" i="1" kern="1800" dirty="0">
                <a:latin typeface="Times New Roman" panose="02020603050405020304" pitchFamily="18" charset="0"/>
                <a:ea typeface="Times New Roman" panose="02020603050405020304" pitchFamily="18" charset="0"/>
                <a:cs typeface="Times New Roman" panose="02020603050405020304" pitchFamily="18" charset="0"/>
              </a:rPr>
              <a:t>, </a:t>
            </a:r>
            <a:r>
              <a:rPr lang="en-GB" sz="2000" b="1" i="1" kern="0" dirty="0" err="1">
                <a:solidFill>
                  <a:srgbClr val="2F5496"/>
                </a:solidFill>
                <a:latin typeface="Times New Roman" panose="02020603050405020304" pitchFamily="18" charset="0"/>
                <a:ea typeface="Calibri" panose="020F0502020204030204" pitchFamily="34" charset="0"/>
                <a:cs typeface="Times New Roman" panose="02020603050405020304" pitchFamily="18" charset="0"/>
                <a:hlinkClick r:id="rId3"/>
              </a:rPr>
              <a:t>Innov</a:t>
            </a:r>
            <a:r>
              <a:rPr lang="en-GB" sz="2000" b="1" i="1" kern="0" dirty="0">
                <a:solidFill>
                  <a:srgbClr val="2F5496"/>
                </a:solidFill>
                <a:latin typeface="Times New Roman" panose="02020603050405020304" pitchFamily="18" charset="0"/>
                <a:ea typeface="Calibri" panose="020F0502020204030204" pitchFamily="34" charset="0"/>
                <a:cs typeface="Times New Roman" panose="02020603050405020304" pitchFamily="18" charset="0"/>
                <a:hlinkClick r:id="rId3"/>
              </a:rPr>
              <a:t> Clin </a:t>
            </a:r>
            <a:r>
              <a:rPr lang="en-GB" sz="2000" b="1" i="1" kern="0" dirty="0" err="1">
                <a:solidFill>
                  <a:srgbClr val="2F5496"/>
                </a:solidFill>
                <a:latin typeface="Times New Roman" panose="02020603050405020304" pitchFamily="18" charset="0"/>
                <a:ea typeface="Calibri" panose="020F0502020204030204" pitchFamily="34" charset="0"/>
                <a:cs typeface="Times New Roman" panose="02020603050405020304" pitchFamily="18" charset="0"/>
                <a:hlinkClick r:id="rId3"/>
              </a:rPr>
              <a:t>Neurosci</a:t>
            </a:r>
            <a:r>
              <a:rPr lang="en-GB" sz="2000" b="1" kern="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t>
            </a:r>
            <a:r>
              <a:rPr lang="en-GB" sz="2000" b="1" kern="0" dirty="0">
                <a:latin typeface="Times New Roman" panose="02020603050405020304" pitchFamily="18" charset="0"/>
                <a:ea typeface="Calibri" panose="020F0502020204030204" pitchFamily="34" charset="0"/>
                <a:cs typeface="Times New Roman" panose="02020603050405020304" pitchFamily="18" charset="0"/>
              </a:rPr>
              <a:t>8(3): 14–18. Doi </a:t>
            </a:r>
            <a:r>
              <a:rPr lang="en-GB" sz="2000" b="1" u="sng" kern="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hlinkClick r:id="rId3"/>
              </a:rPr>
              <a:t>https://www.ncbi.nlm.nih.gov/pmc/articles/PMC3074200/</a:t>
            </a:r>
            <a:r>
              <a:rPr lang="en-GB" sz="2000" b="1" kern="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t>
            </a:r>
            <a:r>
              <a:rPr lang="en-GB" sz="2000" b="1" kern="0" dirty="0">
                <a:latin typeface="Times New Roman" panose="02020603050405020304" pitchFamily="18" charset="0"/>
                <a:ea typeface="Calibri" panose="020F0502020204030204" pitchFamily="34" charset="0"/>
                <a:cs typeface="Times New Roman" panose="02020603050405020304" pitchFamily="18" charset="0"/>
              </a:rPr>
              <a:t>Accessed: 10/01/19</a:t>
            </a:r>
            <a:endParaRPr lang="en-GB" sz="2000" b="1" kern="0" dirty="0">
              <a:latin typeface="Times New Roman" panose="02020603050405020304" pitchFamily="18" charset="0"/>
              <a:ea typeface="Times New Roman" panose="02020603050405020304" pitchFamily="18" charset="0"/>
              <a:cs typeface="Times New Roman" panose="02020603050405020304" pitchFamily="18" charset="0"/>
            </a:endParaRPr>
          </a:p>
          <a:p>
            <a:pPr fontAlgn="base">
              <a:lnSpc>
                <a:spcPct val="107000"/>
              </a:lnSpc>
              <a:spcBef>
                <a:spcPts val="900"/>
              </a:spcBef>
              <a:spcAft>
                <a:spcPts val="900"/>
              </a:spcAft>
            </a:pPr>
            <a:r>
              <a:rPr lang="en-GB" sz="2000" b="1" kern="0" dirty="0">
                <a:latin typeface="Times New Roman" panose="02020603050405020304" pitchFamily="18" charset="0"/>
                <a:ea typeface="Times New Roman" panose="02020603050405020304" pitchFamily="18" charset="0"/>
                <a:cs typeface="Times New Roman" panose="02020603050405020304" pitchFamily="18" charset="0"/>
              </a:rPr>
              <a:t>The BMJ (2017) </a:t>
            </a:r>
            <a:r>
              <a:rPr lang="en-GB" sz="2000" b="1" kern="1800" dirty="0">
                <a:latin typeface="Times New Roman" panose="02020603050405020304" pitchFamily="18" charset="0"/>
                <a:ea typeface="Times New Roman" panose="02020603050405020304" pitchFamily="18" charset="0"/>
                <a:cs typeface="Times New Roman" panose="02020603050405020304" pitchFamily="18" charset="0"/>
              </a:rPr>
              <a:t>Eating disorders in children and young people. Available at: </a:t>
            </a:r>
            <a:r>
              <a:rPr lang="en-GB" sz="2000" b="1" u="sng" kern="1800" dirty="0">
                <a:solidFill>
                  <a:srgbClr val="2F5496"/>
                </a:solidFill>
                <a:latin typeface="Times New Roman" panose="02020603050405020304" pitchFamily="18" charset="0"/>
                <a:ea typeface="Times New Roman" panose="02020603050405020304" pitchFamily="18" charset="0"/>
                <a:cs typeface="Times New Roman" panose="02020603050405020304" pitchFamily="18" charset="0"/>
                <a:hlinkClick r:id="rId4"/>
              </a:rPr>
              <a:t>https://www.bmj.com/content/359/bmj.j5245</a:t>
            </a:r>
            <a:r>
              <a:rPr lang="en-GB" sz="2000" b="1" kern="1800" dirty="0">
                <a:solidFill>
                  <a:srgbClr val="2F5496"/>
                </a:solidFill>
                <a:latin typeface="Times New Roman" panose="02020603050405020304" pitchFamily="18" charset="0"/>
                <a:ea typeface="Times New Roman" panose="02020603050405020304" pitchFamily="18" charset="0"/>
                <a:cs typeface="Times New Roman" panose="02020603050405020304" pitchFamily="18" charset="0"/>
              </a:rPr>
              <a:t> </a:t>
            </a:r>
            <a:r>
              <a:rPr lang="en-GB" sz="2000" b="1" kern="1800" dirty="0">
                <a:latin typeface="Times New Roman" panose="02020603050405020304" pitchFamily="18" charset="0"/>
                <a:ea typeface="Times New Roman" panose="02020603050405020304" pitchFamily="18" charset="0"/>
                <a:cs typeface="Times New Roman" panose="02020603050405020304" pitchFamily="18" charset="0"/>
              </a:rPr>
              <a:t>Accessed: 10/01/19</a:t>
            </a:r>
          </a:p>
          <a:p>
            <a:r>
              <a:rPr lang="en-GB" sz="2000" b="1" dirty="0">
                <a:latin typeface="Times New Roman" panose="02020603050405020304" pitchFamily="18" charset="0"/>
                <a:cs typeface="Times New Roman" panose="02020603050405020304" pitchFamily="18" charset="0"/>
              </a:rPr>
              <a:t>Whiteman, H (2016) Why are women more vulnerable to eating disorders? Brain study sheds light. Medical News today.  Available at: </a:t>
            </a:r>
            <a:r>
              <a:rPr lang="en-GB" sz="2000" b="1" u="sng" dirty="0">
                <a:latin typeface="Times New Roman" panose="02020603050405020304" pitchFamily="18" charset="0"/>
                <a:cs typeface="Times New Roman" panose="02020603050405020304" pitchFamily="18" charset="0"/>
                <a:hlinkClick r:id="rId5"/>
              </a:rPr>
              <a:t>https://www.medicalnewstoday.com/articles/313466.php</a:t>
            </a:r>
            <a:r>
              <a:rPr lang="en-GB" sz="2000" b="1" dirty="0">
                <a:latin typeface="Times New Roman" panose="02020603050405020304" pitchFamily="18" charset="0"/>
                <a:cs typeface="Times New Roman" panose="02020603050405020304" pitchFamily="18" charset="0"/>
              </a:rPr>
              <a:t> Accessed: 10/01/2019</a:t>
            </a:r>
          </a:p>
          <a:p>
            <a:r>
              <a:rPr lang="en-GB" sz="2000" b="1" dirty="0" err="1">
                <a:latin typeface="Times New Roman" panose="02020603050405020304" pitchFamily="18" charset="0"/>
                <a:cs typeface="Times New Roman" panose="02020603050405020304" pitchFamily="18" charset="0"/>
              </a:rPr>
              <a:t>Vandereycken</a:t>
            </a:r>
            <a:r>
              <a:rPr lang="en-GB" sz="2000" b="1" dirty="0">
                <a:latin typeface="Times New Roman" panose="02020603050405020304" pitchFamily="18" charset="0"/>
                <a:cs typeface="Times New Roman" panose="02020603050405020304" pitchFamily="18" charset="0"/>
              </a:rPr>
              <a:t>, W (2006) ‘Dealing with Denial in Anorexia Nervosa’, </a:t>
            </a:r>
            <a:r>
              <a:rPr lang="en-GB" sz="2000" b="1" i="1" dirty="0">
                <a:latin typeface="Times New Roman" panose="02020603050405020304" pitchFamily="18" charset="0"/>
                <a:cs typeface="Times New Roman" panose="02020603050405020304" pitchFamily="18" charset="0"/>
              </a:rPr>
              <a:t>Eating Disorders Review,</a:t>
            </a:r>
            <a:r>
              <a:rPr lang="en-GB" sz="2000" b="1" dirty="0">
                <a:latin typeface="Times New Roman" panose="02020603050405020304" pitchFamily="18" charset="0"/>
                <a:cs typeface="Times New Roman" panose="02020603050405020304" pitchFamily="18" charset="0"/>
              </a:rPr>
              <a:t> Vol: (17): pp:6. Available at:  </a:t>
            </a:r>
            <a:r>
              <a:rPr lang="en-GB" sz="2000" b="1" u="sng" dirty="0">
                <a:latin typeface="Times New Roman" panose="02020603050405020304" pitchFamily="18" charset="0"/>
                <a:cs typeface="Times New Roman" panose="02020603050405020304" pitchFamily="18" charset="0"/>
                <a:hlinkClick r:id="rId6"/>
              </a:rPr>
              <a:t>http://eatingdisordersreview.com/dealing-with-denial-in-anorexia-nervosa/</a:t>
            </a:r>
            <a:r>
              <a:rPr lang="en-GB" sz="2000" b="1" dirty="0">
                <a:latin typeface="Times New Roman" panose="02020603050405020304" pitchFamily="18" charset="0"/>
                <a:cs typeface="Times New Roman" panose="02020603050405020304" pitchFamily="18" charset="0"/>
              </a:rPr>
              <a:t> Accessed: 10/01/19</a:t>
            </a:r>
          </a:p>
          <a:p>
            <a:pPr fontAlgn="base">
              <a:lnSpc>
                <a:spcPct val="107000"/>
              </a:lnSpc>
              <a:spcBef>
                <a:spcPts val="900"/>
              </a:spcBef>
              <a:spcAft>
                <a:spcPts val="900"/>
              </a:spcAft>
            </a:pPr>
            <a:endParaRPr lang="en-GB" sz="2400" b="1" kern="0" dirty="0">
              <a:effectLst/>
              <a:latin typeface="Calibri Light" panose="020F03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67569556"/>
      </p:ext>
    </p:extLst>
  </p:cSld>
  <p:clrMapOvr>
    <a:masterClrMapping/>
  </p:clrMapOvr>
  <mc:AlternateContent xmlns:mc="http://schemas.openxmlformats.org/markup-compatibility/2006" xmlns:p14="http://schemas.microsoft.com/office/powerpoint/2010/main">
    <mc:Choice Requires="p14">
      <p:transition spd="slow" p14:dur="2000">
        <p14:vortex dir="r"/>
      </p:transition>
    </mc:Choice>
    <mc:Fallback xmlns="">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80427958-AA67-405B-91AB-30936751F9C1}"/>
              </a:ext>
            </a:extLst>
          </p:cNvPr>
          <p:cNvSpPr>
            <a:spLocks noGrp="1"/>
          </p:cNvSpPr>
          <p:nvPr>
            <p:ph type="ctrTitle"/>
          </p:nvPr>
        </p:nvSpPr>
        <p:spPr>
          <a:xfrm>
            <a:off x="3045368" y="2043663"/>
            <a:ext cx="6105194" cy="2031055"/>
          </a:xfrm>
        </p:spPr>
        <p:txBody>
          <a:bodyPr>
            <a:normAutofit/>
          </a:bodyPr>
          <a:lstStyle/>
          <a:p>
            <a:r>
              <a:rPr lang="en-GB" dirty="0">
                <a:solidFill>
                  <a:srgbClr val="FFFFFF"/>
                </a:solidFill>
              </a:rPr>
              <a:t>Muscle Dysmorphia</a:t>
            </a:r>
          </a:p>
        </p:txBody>
      </p:sp>
      <p:sp>
        <p:nvSpPr>
          <p:cNvPr id="3" name="Subtitle 2">
            <a:extLst>
              <a:ext uri="{FF2B5EF4-FFF2-40B4-BE49-F238E27FC236}">
                <a16:creationId xmlns:a16="http://schemas.microsoft.com/office/drawing/2014/main" id="{09BBC07B-C9BA-4979-8490-994E2639E941}"/>
              </a:ext>
            </a:extLst>
          </p:cNvPr>
          <p:cNvSpPr>
            <a:spLocks noGrp="1"/>
          </p:cNvSpPr>
          <p:nvPr>
            <p:ph type="subTitle" idx="1"/>
          </p:nvPr>
        </p:nvSpPr>
        <p:spPr>
          <a:xfrm>
            <a:off x="3045368" y="4074718"/>
            <a:ext cx="6105194" cy="682079"/>
          </a:xfrm>
        </p:spPr>
        <p:txBody>
          <a:bodyPr>
            <a:normAutofit/>
          </a:bodyPr>
          <a:lstStyle/>
          <a:p>
            <a:endParaRPr lang="en-GB">
              <a:solidFill>
                <a:srgbClr val="FFFFFF"/>
              </a:solidFill>
            </a:endParaRPr>
          </a:p>
        </p:txBody>
      </p:sp>
    </p:spTree>
    <p:extLst>
      <p:ext uri="{BB962C8B-B14F-4D97-AF65-F5344CB8AC3E}">
        <p14:creationId xmlns:p14="http://schemas.microsoft.com/office/powerpoint/2010/main" val="214431755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36C31B6-2589-4EBD-A250-009FF3F96B2A}"/>
              </a:ext>
            </a:extLst>
          </p:cNvPr>
          <p:cNvSpPr>
            <a:spLocks noGrp="1"/>
          </p:cNvSpPr>
          <p:nvPr>
            <p:ph type="title"/>
          </p:nvPr>
        </p:nvSpPr>
        <p:spPr>
          <a:xfrm>
            <a:off x="640079" y="2053641"/>
            <a:ext cx="3669161" cy="2760098"/>
          </a:xfrm>
        </p:spPr>
        <p:txBody>
          <a:bodyPr>
            <a:normAutofit/>
          </a:bodyPr>
          <a:lstStyle/>
          <a:p>
            <a:r>
              <a:rPr lang="en-GB" dirty="0">
                <a:solidFill>
                  <a:srgbClr val="FFFFFF"/>
                </a:solidFill>
              </a:rPr>
              <a:t>What is Muscle Dysmorphia?</a:t>
            </a:r>
          </a:p>
        </p:txBody>
      </p:sp>
      <p:sp>
        <p:nvSpPr>
          <p:cNvPr id="3" name="Content Placeholder 2">
            <a:extLst>
              <a:ext uri="{FF2B5EF4-FFF2-40B4-BE49-F238E27FC236}">
                <a16:creationId xmlns:a16="http://schemas.microsoft.com/office/drawing/2014/main" id="{7F9A5F23-1E9B-4EE2-94D3-10C28F9950EC}"/>
              </a:ext>
            </a:extLst>
          </p:cNvPr>
          <p:cNvSpPr>
            <a:spLocks noGrp="1"/>
          </p:cNvSpPr>
          <p:nvPr>
            <p:ph idx="1"/>
          </p:nvPr>
        </p:nvSpPr>
        <p:spPr>
          <a:xfrm>
            <a:off x="6090574" y="801866"/>
            <a:ext cx="5306084" cy="5230634"/>
          </a:xfrm>
        </p:spPr>
        <p:txBody>
          <a:bodyPr anchor="ctr">
            <a:normAutofit/>
          </a:bodyPr>
          <a:lstStyle/>
          <a:p>
            <a:pPr marL="0" indent="0">
              <a:buNone/>
            </a:pPr>
            <a:r>
              <a:rPr lang="en-GB" sz="2400" dirty="0">
                <a:solidFill>
                  <a:srgbClr val="000000"/>
                </a:solidFill>
                <a:latin typeface="Tahoma" panose="020B0604030504040204" pitchFamily="34" charset="0"/>
                <a:ea typeface="Tahoma" panose="020B0604030504040204" pitchFamily="34" charset="0"/>
                <a:cs typeface="Tahoma" panose="020B0604030504040204" pitchFamily="34" charset="0"/>
              </a:rPr>
              <a:t>Muscular, defined, balanced and lean </a:t>
            </a:r>
          </a:p>
        </p:txBody>
      </p:sp>
    </p:spTree>
    <p:extLst>
      <p:ext uri="{BB962C8B-B14F-4D97-AF65-F5344CB8AC3E}">
        <p14:creationId xmlns:p14="http://schemas.microsoft.com/office/powerpoint/2010/main" val="245080066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1F46087-362A-45C9-A71E-EDCEF5FE5148}"/>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What is Muscle Dysmorphia?</a:t>
            </a:r>
          </a:p>
        </p:txBody>
      </p:sp>
      <p:sp>
        <p:nvSpPr>
          <p:cNvPr id="3" name="Content Placeholder 2">
            <a:extLst>
              <a:ext uri="{FF2B5EF4-FFF2-40B4-BE49-F238E27FC236}">
                <a16:creationId xmlns:a16="http://schemas.microsoft.com/office/drawing/2014/main" id="{79EBF889-EF96-437A-8840-0EF4089E5D7C}"/>
              </a:ext>
            </a:extLst>
          </p:cNvPr>
          <p:cNvSpPr>
            <a:spLocks noGrp="1"/>
          </p:cNvSpPr>
          <p:nvPr>
            <p:ph idx="1"/>
          </p:nvPr>
        </p:nvSpPr>
        <p:spPr>
          <a:xfrm>
            <a:off x="1179226" y="3092970"/>
            <a:ext cx="9833548" cy="2693976"/>
          </a:xfrm>
        </p:spPr>
        <p:txBody>
          <a:bodyPr>
            <a:normAutofit fontScale="92500" lnSpcReduction="20000"/>
          </a:bodyPr>
          <a:lstStyle/>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Muscle Dysmorphia is a condition rooted by the individuals belief of insufficient muscularity (Tod et al.2016)</a:t>
            </a: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Body image disorder – Subtype of Body Dysmorphic Disorder (BDD)</a:t>
            </a:r>
          </a:p>
          <a:p>
            <a:endPar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endParaRP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Influx of research since around 1997</a:t>
            </a:r>
          </a:p>
          <a:p>
            <a:endPar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endParaRP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More commonly known as bigorexia</a:t>
            </a: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Primary focus is how large and muscular a person can get</a:t>
            </a:r>
          </a:p>
          <a:p>
            <a:pPr marL="0" indent="0">
              <a:buNone/>
            </a:pPr>
            <a:endPar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20922789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5AF90A3-8116-4B1A-AA99-EDCCB7174CE3}"/>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What is Muscle Dysmorphia cont.</a:t>
            </a:r>
          </a:p>
        </p:txBody>
      </p:sp>
      <p:sp>
        <p:nvSpPr>
          <p:cNvPr id="3" name="Content Placeholder 2">
            <a:extLst>
              <a:ext uri="{FF2B5EF4-FFF2-40B4-BE49-F238E27FC236}">
                <a16:creationId xmlns:a16="http://schemas.microsoft.com/office/drawing/2014/main" id="{6D9A7682-3909-4FA2-97D4-5328D60DAFDC}"/>
              </a:ext>
            </a:extLst>
          </p:cNvPr>
          <p:cNvSpPr>
            <a:spLocks noGrp="1"/>
          </p:cNvSpPr>
          <p:nvPr>
            <p:ph idx="1"/>
          </p:nvPr>
        </p:nvSpPr>
        <p:spPr>
          <a:xfrm>
            <a:off x="1179226" y="3092970"/>
            <a:ext cx="9833548" cy="2693976"/>
          </a:xfrm>
        </p:spPr>
        <p:txBody>
          <a:bodyPr>
            <a:normAutofit/>
          </a:bodyPr>
          <a:lstStyle/>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More commonly found amongst men (although seen in some women)</a:t>
            </a:r>
          </a:p>
          <a:p>
            <a:endPar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endParaRP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Higher rates are seen amongst athletes (Leone, at al. 2005) - </a:t>
            </a:r>
            <a:r>
              <a:rPr lang="en-GB" sz="2000" dirty="0">
                <a:latin typeface="Tahoma" panose="020B0604030504040204" pitchFamily="34" charset="0"/>
                <a:ea typeface="Tahoma" panose="020B0604030504040204" pitchFamily="34" charset="0"/>
                <a:cs typeface="Tahoma" panose="020B0604030504040204" pitchFamily="34" charset="0"/>
              </a:rPr>
              <a:t>data extrapolated from general population numbers</a:t>
            </a:r>
            <a:endPar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endParaRP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Fairly new concept of body image disorder – mainly focus on women</a:t>
            </a:r>
          </a:p>
          <a:p>
            <a:endPar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7104603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0074601-8877-43A6-B729-AC93DF741705}"/>
              </a:ext>
            </a:extLst>
          </p:cNvPr>
          <p:cNvSpPr>
            <a:spLocks noGrp="1"/>
          </p:cNvSpPr>
          <p:nvPr>
            <p:ph type="title"/>
          </p:nvPr>
        </p:nvSpPr>
        <p:spPr>
          <a:xfrm>
            <a:off x="640079" y="2053641"/>
            <a:ext cx="3669161" cy="2760098"/>
          </a:xfrm>
        </p:spPr>
        <p:txBody>
          <a:bodyPr>
            <a:normAutofit/>
          </a:bodyPr>
          <a:lstStyle/>
          <a:p>
            <a:r>
              <a:rPr lang="en-GB" dirty="0">
                <a:solidFill>
                  <a:srgbClr val="FFFFFF"/>
                </a:solidFill>
              </a:rPr>
              <a:t>Symptoms</a:t>
            </a:r>
          </a:p>
        </p:txBody>
      </p:sp>
      <p:sp>
        <p:nvSpPr>
          <p:cNvPr id="3" name="Content Placeholder 2">
            <a:extLst>
              <a:ext uri="{FF2B5EF4-FFF2-40B4-BE49-F238E27FC236}">
                <a16:creationId xmlns:a16="http://schemas.microsoft.com/office/drawing/2014/main" id="{D9BBBA5D-5D13-43AF-A868-2606C31A7D07}"/>
              </a:ext>
            </a:extLst>
          </p:cNvPr>
          <p:cNvSpPr>
            <a:spLocks noGrp="1"/>
          </p:cNvSpPr>
          <p:nvPr>
            <p:ph idx="1"/>
          </p:nvPr>
        </p:nvSpPr>
        <p:spPr>
          <a:xfrm>
            <a:off x="6090574" y="801866"/>
            <a:ext cx="5306084" cy="5230634"/>
          </a:xfrm>
        </p:spPr>
        <p:txBody>
          <a:bodyPr anchor="ctr">
            <a:normAutofit/>
          </a:bodyPr>
          <a:lstStyle/>
          <a:p>
            <a:pPr marL="0" indent="0">
              <a:buNone/>
            </a:pPr>
            <a:endParaRPr lang="en-GB" sz="2400" dirty="0">
              <a:solidFill>
                <a:srgbClr val="000000"/>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41001968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45739E8-C6AB-485F-8D84-D40B1501CDF6}"/>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Symptoms</a:t>
            </a:r>
          </a:p>
        </p:txBody>
      </p:sp>
      <p:sp>
        <p:nvSpPr>
          <p:cNvPr id="3" name="Content Placeholder 2">
            <a:extLst>
              <a:ext uri="{FF2B5EF4-FFF2-40B4-BE49-F238E27FC236}">
                <a16:creationId xmlns:a16="http://schemas.microsoft.com/office/drawing/2014/main" id="{151B4563-ABED-48A7-AFE2-A1A096E32FC6}"/>
              </a:ext>
            </a:extLst>
          </p:cNvPr>
          <p:cNvSpPr>
            <a:spLocks noGrp="1"/>
          </p:cNvSpPr>
          <p:nvPr>
            <p:ph idx="1"/>
          </p:nvPr>
        </p:nvSpPr>
        <p:spPr>
          <a:xfrm>
            <a:off x="1179226" y="3092969"/>
            <a:ext cx="9833548" cy="3603105"/>
          </a:xfrm>
        </p:spPr>
        <p:txBody>
          <a:bodyPr>
            <a:normAutofit lnSpcReduction="10000"/>
          </a:bodyPr>
          <a:lstStyle/>
          <a:p>
            <a:pPr marL="457200" indent="-457200">
              <a:buAutoNum type="arabicPeriod"/>
            </a:pP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Obsessed with the belief their body should be leaner and more muscular (</a:t>
            </a:r>
            <a:r>
              <a:rPr lang="en-GB" sz="2000" dirty="0" err="1">
                <a:solidFill>
                  <a:srgbClr val="000000"/>
                </a:solidFill>
                <a:latin typeface="Tahoma" panose="020B0604030504040204" pitchFamily="34" charset="0"/>
                <a:ea typeface="Tahoma" panose="020B0604030504040204" pitchFamily="34" charset="0"/>
                <a:cs typeface="Tahoma" panose="020B0604030504040204" pitchFamily="34" charset="0"/>
              </a:rPr>
              <a:t>Cohane</a:t>
            </a: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 and Pope, 2001; </a:t>
            </a:r>
            <a:r>
              <a:rPr lang="en-GB" sz="2000" dirty="0" err="1">
                <a:solidFill>
                  <a:srgbClr val="000000"/>
                </a:solidFill>
                <a:latin typeface="Tahoma" panose="020B0604030504040204" pitchFamily="34" charset="0"/>
                <a:ea typeface="Tahoma" panose="020B0604030504040204" pitchFamily="34" charset="0"/>
                <a:cs typeface="Tahoma" panose="020B0604030504040204" pitchFamily="34" charset="0"/>
              </a:rPr>
              <a:t>Olivardia</a:t>
            </a: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 et al. 2000)</a:t>
            </a:r>
          </a:p>
          <a:p>
            <a:pPr marL="457200" indent="-457200">
              <a:buAutoNum type="arabicPeriod"/>
            </a:pP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Minimum of 2 are met: (</a:t>
            </a:r>
            <a:r>
              <a:rPr lang="en-GB" sz="2000" dirty="0" err="1">
                <a:solidFill>
                  <a:srgbClr val="000000"/>
                </a:solidFill>
                <a:latin typeface="Tahoma" panose="020B0604030504040204" pitchFamily="34" charset="0"/>
                <a:ea typeface="Tahoma" panose="020B0604030504040204" pitchFamily="34" charset="0"/>
                <a:cs typeface="Tahoma" panose="020B0604030504040204" pitchFamily="34" charset="0"/>
              </a:rPr>
              <a:t>Olivardia</a:t>
            </a: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 et al. 2000; Leone et al. 2005)</a:t>
            </a: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Become so obsessed with training they miss out on important events – social, career and other activities</a:t>
            </a: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Activities/events where body exposure occurs – usually avoided</a:t>
            </a: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Performance in work and social situations is affected by perceived body deficiencies</a:t>
            </a: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Harmful effects or their training regime fail to discourage them from pursuing hazardous practices</a:t>
            </a:r>
          </a:p>
          <a:p>
            <a:pPr marL="457200" indent="-457200">
              <a:buFont typeface="+mj-lt"/>
              <a:buAutoNum type="arabicPeriod" startAt="3"/>
            </a:pP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Unlike Anorexia nervosa, the individual believes they are insufficiently small or muscular (Dawes and </a:t>
            </a:r>
            <a:r>
              <a:rPr lang="en-GB" sz="2000" dirty="0" err="1">
                <a:solidFill>
                  <a:srgbClr val="000000"/>
                </a:solidFill>
                <a:latin typeface="Tahoma" panose="020B0604030504040204" pitchFamily="34" charset="0"/>
                <a:ea typeface="Tahoma" panose="020B0604030504040204" pitchFamily="34" charset="0"/>
                <a:cs typeface="Tahoma" panose="020B0604030504040204" pitchFamily="34" charset="0"/>
              </a:rPr>
              <a:t>Mankin</a:t>
            </a: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 2004; </a:t>
            </a:r>
            <a:r>
              <a:rPr lang="en-GB" sz="2000" dirty="0" err="1">
                <a:solidFill>
                  <a:srgbClr val="000000"/>
                </a:solidFill>
                <a:latin typeface="Tahoma" panose="020B0604030504040204" pitchFamily="34" charset="0"/>
                <a:ea typeface="Tahoma" panose="020B0604030504040204" pitchFamily="34" charset="0"/>
                <a:cs typeface="Tahoma" panose="020B0604030504040204" pitchFamily="34" charset="0"/>
              </a:rPr>
              <a:t>Kouri</a:t>
            </a: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 et al. 1995)</a:t>
            </a:r>
          </a:p>
          <a:p>
            <a:endPar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65555741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1F46087-362A-45C9-A71E-EDCEF5FE5148}"/>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Symptoms cont.</a:t>
            </a:r>
          </a:p>
        </p:txBody>
      </p:sp>
      <p:sp>
        <p:nvSpPr>
          <p:cNvPr id="3" name="Content Placeholder 2">
            <a:extLst>
              <a:ext uri="{FF2B5EF4-FFF2-40B4-BE49-F238E27FC236}">
                <a16:creationId xmlns:a16="http://schemas.microsoft.com/office/drawing/2014/main" id="{79EBF889-EF96-437A-8840-0EF4089E5D7C}"/>
              </a:ext>
            </a:extLst>
          </p:cNvPr>
          <p:cNvSpPr>
            <a:spLocks noGrp="1"/>
          </p:cNvSpPr>
          <p:nvPr>
            <p:ph idx="1"/>
          </p:nvPr>
        </p:nvSpPr>
        <p:spPr>
          <a:xfrm>
            <a:off x="1179226" y="3092970"/>
            <a:ext cx="9833548" cy="2693976"/>
          </a:xfrm>
        </p:spPr>
        <p:txBody>
          <a:bodyPr>
            <a:normAutofit/>
          </a:bodyPr>
          <a:lstStyle/>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Abuse of anabolic steroids and other drugs can be a symptom – Study of 43 bodybuilders, 48 runner and 48 martial artists – 44%, 2% and 0% used anabolic steroids respectively (Pope et al. 1997)</a:t>
            </a: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Clothing – baggy clothes even in the summer</a:t>
            </a: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Obsessive/restricted diet (Mosely, 2009)</a:t>
            </a:r>
          </a:p>
        </p:txBody>
      </p:sp>
    </p:spTree>
    <p:extLst>
      <p:ext uri="{BB962C8B-B14F-4D97-AF65-F5344CB8AC3E}">
        <p14:creationId xmlns:p14="http://schemas.microsoft.com/office/powerpoint/2010/main" val="354337854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0074601-8877-43A6-B729-AC93DF741705}"/>
              </a:ext>
            </a:extLst>
          </p:cNvPr>
          <p:cNvSpPr>
            <a:spLocks noGrp="1"/>
          </p:cNvSpPr>
          <p:nvPr>
            <p:ph type="title"/>
          </p:nvPr>
        </p:nvSpPr>
        <p:spPr>
          <a:xfrm>
            <a:off x="640079" y="2053641"/>
            <a:ext cx="3669161" cy="2760098"/>
          </a:xfrm>
        </p:spPr>
        <p:txBody>
          <a:bodyPr>
            <a:normAutofit/>
          </a:bodyPr>
          <a:lstStyle/>
          <a:p>
            <a:r>
              <a:rPr lang="en-GB" dirty="0">
                <a:solidFill>
                  <a:srgbClr val="FFFFFF"/>
                </a:solidFill>
              </a:rPr>
              <a:t>Influences</a:t>
            </a:r>
          </a:p>
        </p:txBody>
      </p:sp>
      <p:sp>
        <p:nvSpPr>
          <p:cNvPr id="3" name="Content Placeholder 2">
            <a:extLst>
              <a:ext uri="{FF2B5EF4-FFF2-40B4-BE49-F238E27FC236}">
                <a16:creationId xmlns:a16="http://schemas.microsoft.com/office/drawing/2014/main" id="{D9BBBA5D-5D13-43AF-A868-2606C31A7D07}"/>
              </a:ext>
            </a:extLst>
          </p:cNvPr>
          <p:cNvSpPr>
            <a:spLocks noGrp="1"/>
          </p:cNvSpPr>
          <p:nvPr>
            <p:ph idx="1"/>
          </p:nvPr>
        </p:nvSpPr>
        <p:spPr>
          <a:xfrm>
            <a:off x="6090574" y="801866"/>
            <a:ext cx="5306084" cy="5230634"/>
          </a:xfrm>
        </p:spPr>
        <p:txBody>
          <a:bodyPr anchor="ctr">
            <a:normAutofit/>
          </a:bodyPr>
          <a:lstStyle/>
          <a:p>
            <a:pPr marL="0" indent="0">
              <a:buNone/>
            </a:pPr>
            <a:r>
              <a:rPr lang="en-GB" sz="2400" dirty="0">
                <a:solidFill>
                  <a:srgbClr val="000000"/>
                </a:solidFill>
                <a:latin typeface="Tahoma" panose="020B0604030504040204" pitchFamily="34" charset="0"/>
                <a:ea typeface="Tahoma" panose="020B0604030504040204" pitchFamily="34" charset="0"/>
                <a:cs typeface="Tahoma" panose="020B0604030504040204" pitchFamily="34" charset="0"/>
              </a:rPr>
              <a:t>A disturbed body image can lead to an individual attempting to alter the way they look</a:t>
            </a:r>
          </a:p>
        </p:txBody>
      </p:sp>
    </p:spTree>
    <p:extLst>
      <p:ext uri="{BB962C8B-B14F-4D97-AF65-F5344CB8AC3E}">
        <p14:creationId xmlns:p14="http://schemas.microsoft.com/office/powerpoint/2010/main" val="224518917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1F46087-362A-45C9-A71E-EDCEF5FE5148}"/>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Influences</a:t>
            </a:r>
          </a:p>
        </p:txBody>
      </p:sp>
      <p:sp>
        <p:nvSpPr>
          <p:cNvPr id="3" name="Content Placeholder 2">
            <a:extLst>
              <a:ext uri="{FF2B5EF4-FFF2-40B4-BE49-F238E27FC236}">
                <a16:creationId xmlns:a16="http://schemas.microsoft.com/office/drawing/2014/main" id="{79EBF889-EF96-437A-8840-0EF4089E5D7C}"/>
              </a:ext>
            </a:extLst>
          </p:cNvPr>
          <p:cNvSpPr>
            <a:spLocks noGrp="1"/>
          </p:cNvSpPr>
          <p:nvPr>
            <p:ph idx="1"/>
          </p:nvPr>
        </p:nvSpPr>
        <p:spPr>
          <a:xfrm>
            <a:off x="1179226" y="3092970"/>
            <a:ext cx="9833548" cy="2693976"/>
          </a:xfrm>
        </p:spPr>
        <p:txBody>
          <a:bodyPr>
            <a:normAutofit/>
          </a:bodyPr>
          <a:lstStyle/>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Societal pressures (Leone et al.) – Social media</a:t>
            </a:r>
          </a:p>
          <a:p>
            <a:pPr marL="0" indent="0">
              <a:buNone/>
            </a:pP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                                                             - Media advertisement</a:t>
            </a:r>
          </a:p>
          <a:p>
            <a:pPr marL="0" indent="0">
              <a:buNone/>
            </a:pP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                                        	                  - Sports icons</a:t>
            </a:r>
          </a:p>
          <a:p>
            <a:pPr marL="0" indent="0">
              <a:buNone/>
            </a:pP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                                               	    - Expectations of certain image</a:t>
            </a: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Societal pressures are also placing younger children at risk of developing image disorders Mosely, 2009) </a:t>
            </a: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Some studies lean to the psychological predisposing of the individual</a:t>
            </a:r>
          </a:p>
          <a:p>
            <a:pPr marL="0" indent="0">
              <a:buNone/>
            </a:pPr>
            <a:endPar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62669627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1F46087-362A-45C9-A71E-EDCEF5FE5148}"/>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Influences cont.</a:t>
            </a:r>
          </a:p>
        </p:txBody>
      </p:sp>
      <p:sp>
        <p:nvSpPr>
          <p:cNvPr id="3" name="Content Placeholder 2">
            <a:extLst>
              <a:ext uri="{FF2B5EF4-FFF2-40B4-BE49-F238E27FC236}">
                <a16:creationId xmlns:a16="http://schemas.microsoft.com/office/drawing/2014/main" id="{79EBF889-EF96-437A-8840-0EF4089E5D7C}"/>
              </a:ext>
            </a:extLst>
          </p:cNvPr>
          <p:cNvSpPr>
            <a:spLocks noGrp="1"/>
          </p:cNvSpPr>
          <p:nvPr>
            <p:ph idx="1"/>
          </p:nvPr>
        </p:nvSpPr>
        <p:spPr>
          <a:xfrm>
            <a:off x="1179226" y="3092970"/>
            <a:ext cx="9833548" cy="2693976"/>
          </a:xfrm>
        </p:spPr>
        <p:txBody>
          <a:bodyPr>
            <a:normAutofit/>
          </a:bodyPr>
          <a:lstStyle/>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Cultural – how a culture determines a man should act/look </a:t>
            </a:r>
          </a:p>
          <a:p>
            <a:endPar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endParaRP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Marketing strategies – Usually aimed at targeting female insecurities now target males</a:t>
            </a:r>
          </a:p>
        </p:txBody>
      </p:sp>
    </p:spTree>
    <p:extLst>
      <p:ext uri="{BB962C8B-B14F-4D97-AF65-F5344CB8AC3E}">
        <p14:creationId xmlns:p14="http://schemas.microsoft.com/office/powerpoint/2010/main" val="199174966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0074601-8877-43A6-B729-AC93DF741705}"/>
              </a:ext>
            </a:extLst>
          </p:cNvPr>
          <p:cNvSpPr>
            <a:spLocks noGrp="1"/>
          </p:cNvSpPr>
          <p:nvPr>
            <p:ph type="title"/>
          </p:nvPr>
        </p:nvSpPr>
        <p:spPr>
          <a:xfrm>
            <a:off x="640079" y="2053641"/>
            <a:ext cx="3669161" cy="2760098"/>
          </a:xfrm>
        </p:spPr>
        <p:txBody>
          <a:bodyPr>
            <a:normAutofit/>
          </a:bodyPr>
          <a:lstStyle/>
          <a:p>
            <a:r>
              <a:rPr lang="en-GB" dirty="0">
                <a:solidFill>
                  <a:srgbClr val="FFFFFF"/>
                </a:solidFill>
              </a:rPr>
              <a:t>Prevalence</a:t>
            </a:r>
          </a:p>
        </p:txBody>
      </p:sp>
      <p:sp>
        <p:nvSpPr>
          <p:cNvPr id="3" name="Content Placeholder 2">
            <a:extLst>
              <a:ext uri="{FF2B5EF4-FFF2-40B4-BE49-F238E27FC236}">
                <a16:creationId xmlns:a16="http://schemas.microsoft.com/office/drawing/2014/main" id="{D9BBBA5D-5D13-43AF-A868-2606C31A7D07}"/>
              </a:ext>
            </a:extLst>
          </p:cNvPr>
          <p:cNvSpPr>
            <a:spLocks noGrp="1"/>
          </p:cNvSpPr>
          <p:nvPr>
            <p:ph idx="1"/>
          </p:nvPr>
        </p:nvSpPr>
        <p:spPr>
          <a:xfrm>
            <a:off x="6090574" y="801866"/>
            <a:ext cx="5306084" cy="5230634"/>
          </a:xfrm>
        </p:spPr>
        <p:txBody>
          <a:bodyPr anchor="ctr">
            <a:normAutofit/>
          </a:bodyPr>
          <a:lstStyle/>
          <a:p>
            <a:endParaRPr lang="en-GB" sz="2400">
              <a:solidFill>
                <a:srgbClr val="000000"/>
              </a:solidFill>
            </a:endParaRPr>
          </a:p>
        </p:txBody>
      </p:sp>
    </p:spTree>
    <p:extLst>
      <p:ext uri="{BB962C8B-B14F-4D97-AF65-F5344CB8AC3E}">
        <p14:creationId xmlns:p14="http://schemas.microsoft.com/office/powerpoint/2010/main" val="218508298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1F46087-362A-45C9-A71E-EDCEF5FE5148}"/>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Prevalence</a:t>
            </a:r>
          </a:p>
        </p:txBody>
      </p:sp>
      <p:sp>
        <p:nvSpPr>
          <p:cNvPr id="3" name="Content Placeholder 2">
            <a:extLst>
              <a:ext uri="{FF2B5EF4-FFF2-40B4-BE49-F238E27FC236}">
                <a16:creationId xmlns:a16="http://schemas.microsoft.com/office/drawing/2014/main" id="{79EBF889-EF96-437A-8840-0EF4089E5D7C}"/>
              </a:ext>
            </a:extLst>
          </p:cNvPr>
          <p:cNvSpPr>
            <a:spLocks noGrp="1"/>
          </p:cNvSpPr>
          <p:nvPr>
            <p:ph idx="1"/>
          </p:nvPr>
        </p:nvSpPr>
        <p:spPr>
          <a:xfrm>
            <a:off x="1179226" y="3092970"/>
            <a:ext cx="9833548" cy="2693976"/>
          </a:xfrm>
        </p:spPr>
        <p:txBody>
          <a:bodyPr>
            <a:normAutofit/>
          </a:bodyPr>
          <a:lstStyle/>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Studies report a prevalence point of 0.7%-2.4% based on general population (Otto et al. 2001; </a:t>
            </a:r>
            <a:r>
              <a:rPr lang="en-GB" sz="2000" dirty="0" err="1">
                <a:solidFill>
                  <a:srgbClr val="000000"/>
                </a:solidFill>
                <a:latin typeface="Tahoma" panose="020B0604030504040204" pitchFamily="34" charset="0"/>
                <a:ea typeface="Tahoma" panose="020B0604030504040204" pitchFamily="34" charset="0"/>
                <a:cs typeface="Tahoma" panose="020B0604030504040204" pitchFamily="34" charset="0"/>
              </a:rPr>
              <a:t>Rief</a:t>
            </a: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 et al. 2006; </a:t>
            </a:r>
            <a:r>
              <a:rPr lang="en-GB" sz="2000" dirty="0" err="1">
                <a:solidFill>
                  <a:srgbClr val="000000"/>
                </a:solidFill>
                <a:latin typeface="Tahoma" panose="020B0604030504040204" pitchFamily="34" charset="0"/>
                <a:ea typeface="Tahoma" panose="020B0604030504040204" pitchFamily="34" charset="0"/>
                <a:cs typeface="Tahoma" panose="020B0604030504040204" pitchFamily="34" charset="0"/>
              </a:rPr>
              <a:t>Bjornsson</a:t>
            </a: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 et al. 2010)</a:t>
            </a: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Pope et al. (1997) found that 10% of their 156 male bodybuilders sample were diagnosed with muscle dysmorphia.</a:t>
            </a: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In another study they also found 32 of their 38 competitive female bodybuilder showed signs of muscle dysmorphia (pope et al. 1997)</a:t>
            </a:r>
          </a:p>
          <a:p>
            <a:pPr marL="0" indent="0">
              <a:buNone/>
            </a:pPr>
            <a:endPar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0969610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0074601-8877-43A6-B729-AC93DF741705}"/>
              </a:ext>
            </a:extLst>
          </p:cNvPr>
          <p:cNvSpPr>
            <a:spLocks noGrp="1"/>
          </p:cNvSpPr>
          <p:nvPr>
            <p:ph type="title"/>
          </p:nvPr>
        </p:nvSpPr>
        <p:spPr>
          <a:xfrm>
            <a:off x="142772" y="2048951"/>
            <a:ext cx="4862363" cy="2760098"/>
          </a:xfrm>
        </p:spPr>
        <p:txBody>
          <a:bodyPr>
            <a:normAutofit/>
          </a:bodyPr>
          <a:lstStyle/>
          <a:p>
            <a:r>
              <a:rPr lang="en-GB" dirty="0">
                <a:solidFill>
                  <a:srgbClr val="FFFFFF"/>
                </a:solidFill>
              </a:rPr>
              <a:t>Solution/Treatments</a:t>
            </a:r>
          </a:p>
        </p:txBody>
      </p:sp>
      <p:sp>
        <p:nvSpPr>
          <p:cNvPr id="3" name="Content Placeholder 2">
            <a:extLst>
              <a:ext uri="{FF2B5EF4-FFF2-40B4-BE49-F238E27FC236}">
                <a16:creationId xmlns:a16="http://schemas.microsoft.com/office/drawing/2014/main" id="{D9BBBA5D-5D13-43AF-A868-2606C31A7D07}"/>
              </a:ext>
            </a:extLst>
          </p:cNvPr>
          <p:cNvSpPr>
            <a:spLocks noGrp="1"/>
          </p:cNvSpPr>
          <p:nvPr>
            <p:ph idx="1"/>
          </p:nvPr>
        </p:nvSpPr>
        <p:spPr>
          <a:xfrm>
            <a:off x="6090574" y="801866"/>
            <a:ext cx="5306084" cy="5230634"/>
          </a:xfrm>
        </p:spPr>
        <p:txBody>
          <a:bodyPr anchor="ctr">
            <a:normAutofit/>
          </a:bodyPr>
          <a:lstStyle/>
          <a:p>
            <a:endParaRPr lang="en-GB" sz="2400" dirty="0">
              <a:solidFill>
                <a:srgbClr val="000000"/>
              </a:solidFill>
            </a:endParaRPr>
          </a:p>
        </p:txBody>
      </p:sp>
    </p:spTree>
    <p:extLst>
      <p:ext uri="{BB962C8B-B14F-4D97-AF65-F5344CB8AC3E}">
        <p14:creationId xmlns:p14="http://schemas.microsoft.com/office/powerpoint/2010/main" val="39793404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1F46087-362A-45C9-A71E-EDCEF5FE5148}"/>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Solution/Treatments</a:t>
            </a:r>
          </a:p>
        </p:txBody>
      </p:sp>
      <p:sp>
        <p:nvSpPr>
          <p:cNvPr id="3" name="Content Placeholder 2">
            <a:extLst>
              <a:ext uri="{FF2B5EF4-FFF2-40B4-BE49-F238E27FC236}">
                <a16:creationId xmlns:a16="http://schemas.microsoft.com/office/drawing/2014/main" id="{79EBF889-EF96-437A-8840-0EF4089E5D7C}"/>
              </a:ext>
            </a:extLst>
          </p:cNvPr>
          <p:cNvSpPr>
            <a:spLocks noGrp="1"/>
          </p:cNvSpPr>
          <p:nvPr>
            <p:ph idx="1"/>
          </p:nvPr>
        </p:nvSpPr>
        <p:spPr>
          <a:xfrm>
            <a:off x="1179226" y="3092970"/>
            <a:ext cx="9833548" cy="2693976"/>
          </a:xfrm>
        </p:spPr>
        <p:txBody>
          <a:bodyPr>
            <a:normAutofit/>
          </a:bodyPr>
          <a:lstStyle/>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Cognitive Behavioural Theory (CBT) seems to be the to choice of treatment (Grant and Phillips, 2005; Phillips, 2004; Phillips et al. 2006; </a:t>
            </a:r>
            <a:r>
              <a:rPr lang="en-GB" sz="2000" dirty="0" err="1">
                <a:solidFill>
                  <a:srgbClr val="000000"/>
                </a:solidFill>
                <a:latin typeface="Tahoma" panose="020B0604030504040204" pitchFamily="34" charset="0"/>
                <a:ea typeface="Tahoma" panose="020B0604030504040204" pitchFamily="34" charset="0"/>
                <a:cs typeface="Tahoma" panose="020B0604030504040204" pitchFamily="34" charset="0"/>
              </a:rPr>
              <a:t>Ipser</a:t>
            </a: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 et al. 2009)</a:t>
            </a: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Serotonin </a:t>
            </a:r>
            <a:r>
              <a:rPr lang="en-GB" sz="2000" dirty="0" err="1">
                <a:solidFill>
                  <a:srgbClr val="000000"/>
                </a:solidFill>
                <a:latin typeface="Tahoma" panose="020B0604030504040204" pitchFamily="34" charset="0"/>
                <a:ea typeface="Tahoma" panose="020B0604030504040204" pitchFamily="34" charset="0"/>
                <a:cs typeface="Tahoma" panose="020B0604030504040204" pitchFamily="34" charset="0"/>
              </a:rPr>
              <a:t>Ruptake</a:t>
            </a: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 Inhibitors (SRIs) (Phillips, 2004; </a:t>
            </a:r>
            <a:r>
              <a:rPr lang="en-GB" sz="2000" dirty="0" err="1">
                <a:solidFill>
                  <a:srgbClr val="000000"/>
                </a:solidFill>
                <a:latin typeface="Tahoma" panose="020B0604030504040204" pitchFamily="34" charset="0"/>
                <a:ea typeface="Tahoma" panose="020B0604030504040204" pitchFamily="34" charset="0"/>
                <a:cs typeface="Tahoma" panose="020B0604030504040204" pitchFamily="34" charset="0"/>
              </a:rPr>
              <a:t>Ipser</a:t>
            </a: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 et al. 2009)</a:t>
            </a:r>
          </a:p>
          <a:p>
            <a:r>
              <a:rPr lang="en-GB" sz="2000">
                <a:solidFill>
                  <a:srgbClr val="000000"/>
                </a:solidFill>
                <a:latin typeface="Tahoma" panose="020B0604030504040204" pitchFamily="34" charset="0"/>
                <a:ea typeface="Tahoma" panose="020B0604030504040204" pitchFamily="34" charset="0"/>
                <a:cs typeface="Tahoma" panose="020B0604030504040204" pitchFamily="34" charset="0"/>
              </a:rPr>
              <a:t>These forms </a:t>
            </a: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of treatment has been found effective</a:t>
            </a:r>
          </a:p>
          <a:p>
            <a:endPar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7768244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70E95-D050-4B48-9597-CFE9C5AF5736}"/>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32B7390-9D40-41AE-A66D-0273FA9E14DE}"/>
              </a:ext>
            </a:extLst>
          </p:cNvPr>
          <p:cNvSpPr>
            <a:spLocks noGrp="1"/>
          </p:cNvSpPr>
          <p:nvPr>
            <p:ph idx="1"/>
          </p:nvPr>
        </p:nvSpPr>
        <p:spPr/>
        <p:txBody>
          <a:bodyPr>
            <a:noAutofit/>
          </a:bodyPr>
          <a:lstStyle/>
          <a:p>
            <a:pPr marL="0" indent="0">
              <a:buNone/>
            </a:pPr>
            <a:endParaRPr lang="en-GB" sz="1600" dirty="0">
              <a:latin typeface="Tahoma" panose="020B0604030504040204" pitchFamily="34" charset="0"/>
              <a:ea typeface="Tahoma" panose="020B0604030504040204" pitchFamily="34" charset="0"/>
              <a:cs typeface="Tahoma" panose="020B0604030504040204" pitchFamily="34" charset="0"/>
            </a:endParaRPr>
          </a:p>
          <a:p>
            <a:pPr lvl="0"/>
            <a:r>
              <a:rPr lang="en-GB" sz="1600" dirty="0" err="1">
                <a:latin typeface="Tahoma" panose="020B0604030504040204" pitchFamily="34" charset="0"/>
                <a:ea typeface="Tahoma" panose="020B0604030504040204" pitchFamily="34" charset="0"/>
                <a:cs typeface="Tahoma" panose="020B0604030504040204" pitchFamily="34" charset="0"/>
              </a:rPr>
              <a:t>Bjornsson</a:t>
            </a:r>
            <a:r>
              <a:rPr lang="en-GB" sz="1600" dirty="0">
                <a:latin typeface="Tahoma" panose="020B0604030504040204" pitchFamily="34" charset="0"/>
                <a:ea typeface="Tahoma" panose="020B0604030504040204" pitchFamily="34" charset="0"/>
                <a:cs typeface="Tahoma" panose="020B0604030504040204" pitchFamily="34" charset="0"/>
              </a:rPr>
              <a:t>, A., </a:t>
            </a:r>
            <a:r>
              <a:rPr lang="en-GB" sz="1600" dirty="0" err="1">
                <a:latin typeface="Tahoma" panose="020B0604030504040204" pitchFamily="34" charset="0"/>
                <a:ea typeface="Tahoma" panose="020B0604030504040204" pitchFamily="34" charset="0"/>
                <a:cs typeface="Tahoma" panose="020B0604030504040204" pitchFamily="34" charset="0"/>
              </a:rPr>
              <a:t>Didie</a:t>
            </a:r>
            <a:r>
              <a:rPr lang="en-GB" sz="1600" dirty="0">
                <a:latin typeface="Tahoma" panose="020B0604030504040204" pitchFamily="34" charset="0"/>
                <a:ea typeface="Tahoma" panose="020B0604030504040204" pitchFamily="34" charset="0"/>
                <a:cs typeface="Tahoma" panose="020B0604030504040204" pitchFamily="34" charset="0"/>
              </a:rPr>
              <a:t>, E. and Phillips, K. (2010) ‘Body dysmorphic disorder’, </a:t>
            </a:r>
            <a:r>
              <a:rPr lang="en-GB" sz="1600" i="1" dirty="0">
                <a:latin typeface="Tahoma" panose="020B0604030504040204" pitchFamily="34" charset="0"/>
                <a:ea typeface="Tahoma" panose="020B0604030504040204" pitchFamily="34" charset="0"/>
                <a:cs typeface="Tahoma" panose="020B0604030504040204" pitchFamily="34" charset="0"/>
              </a:rPr>
              <a:t>Dialogues in Clinical Neuroscience</a:t>
            </a:r>
            <a:r>
              <a:rPr lang="en-GB" sz="1600" dirty="0">
                <a:latin typeface="Tahoma" panose="020B0604030504040204" pitchFamily="34" charset="0"/>
                <a:ea typeface="Tahoma" panose="020B0604030504040204" pitchFamily="34" charset="0"/>
                <a:cs typeface="Tahoma" panose="020B0604030504040204" pitchFamily="34" charset="0"/>
              </a:rPr>
              <a:t>, 12(2), pp. 221-232.</a:t>
            </a:r>
          </a:p>
          <a:p>
            <a:pPr lvl="0"/>
            <a:r>
              <a:rPr lang="en-GB" sz="1600" dirty="0" err="1">
                <a:latin typeface="Tahoma" panose="020B0604030504040204" pitchFamily="34" charset="0"/>
                <a:ea typeface="Tahoma" panose="020B0604030504040204" pitchFamily="34" charset="0"/>
                <a:cs typeface="Tahoma" panose="020B0604030504040204" pitchFamily="34" charset="0"/>
              </a:rPr>
              <a:t>Cohane</a:t>
            </a:r>
            <a:r>
              <a:rPr lang="en-GB" sz="1600" dirty="0">
                <a:latin typeface="Tahoma" panose="020B0604030504040204" pitchFamily="34" charset="0"/>
                <a:ea typeface="Tahoma" panose="020B0604030504040204" pitchFamily="34" charset="0"/>
                <a:cs typeface="Tahoma" panose="020B0604030504040204" pitchFamily="34" charset="0"/>
              </a:rPr>
              <a:t>, G. and Pope, H. (2001) ‘Body image in boys: a review of the literature’, </a:t>
            </a:r>
            <a:r>
              <a:rPr lang="en-GB" sz="1600" i="1" dirty="0">
                <a:latin typeface="Tahoma" panose="020B0604030504040204" pitchFamily="34" charset="0"/>
                <a:ea typeface="Tahoma" panose="020B0604030504040204" pitchFamily="34" charset="0"/>
                <a:cs typeface="Tahoma" panose="020B0604030504040204" pitchFamily="34" charset="0"/>
              </a:rPr>
              <a:t>The International Journal of Eating </a:t>
            </a:r>
            <a:r>
              <a:rPr lang="en-GB" sz="1600" dirty="0">
                <a:latin typeface="Tahoma" panose="020B0604030504040204" pitchFamily="34" charset="0"/>
                <a:ea typeface="Tahoma" panose="020B0604030504040204" pitchFamily="34" charset="0"/>
                <a:cs typeface="Tahoma" panose="020B0604030504040204" pitchFamily="34" charset="0"/>
              </a:rPr>
              <a:t>Disorders, 29(4), pp. 373-379. </a:t>
            </a:r>
            <a:r>
              <a:rPr lang="en-GB" sz="1600" dirty="0" err="1">
                <a:latin typeface="Tahoma" panose="020B0604030504040204" pitchFamily="34" charset="0"/>
                <a:ea typeface="Tahoma" panose="020B0604030504040204" pitchFamily="34" charset="0"/>
                <a:cs typeface="Tahoma" panose="020B0604030504040204" pitchFamily="34" charset="0"/>
              </a:rPr>
              <a:t>doi</a:t>
            </a:r>
            <a:r>
              <a:rPr lang="en-GB" sz="1600" dirty="0">
                <a:latin typeface="Tahoma" panose="020B0604030504040204" pitchFamily="34" charset="0"/>
                <a:ea typeface="Tahoma" panose="020B0604030504040204" pitchFamily="34" charset="0"/>
                <a:cs typeface="Tahoma" panose="020B0604030504040204" pitchFamily="34" charset="0"/>
              </a:rPr>
              <a:t>: 10.1002/eat.1033.</a:t>
            </a:r>
          </a:p>
          <a:p>
            <a:pPr lvl="0"/>
            <a:r>
              <a:rPr lang="en-GB" sz="1600" dirty="0">
                <a:latin typeface="Tahoma" panose="020B0604030504040204" pitchFamily="34" charset="0"/>
                <a:ea typeface="Tahoma" panose="020B0604030504040204" pitchFamily="34" charset="0"/>
                <a:cs typeface="Tahoma" panose="020B0604030504040204" pitchFamily="34" charset="0"/>
              </a:rPr>
              <a:t>Dawes, J. and </a:t>
            </a:r>
            <a:r>
              <a:rPr lang="en-GB" sz="1600" dirty="0" err="1">
                <a:latin typeface="Tahoma" panose="020B0604030504040204" pitchFamily="34" charset="0"/>
                <a:ea typeface="Tahoma" panose="020B0604030504040204" pitchFamily="34" charset="0"/>
                <a:cs typeface="Tahoma" panose="020B0604030504040204" pitchFamily="34" charset="0"/>
              </a:rPr>
              <a:t>Mankin</a:t>
            </a:r>
            <a:r>
              <a:rPr lang="en-GB" sz="1600" dirty="0">
                <a:latin typeface="Tahoma" panose="020B0604030504040204" pitchFamily="34" charset="0"/>
                <a:ea typeface="Tahoma" panose="020B0604030504040204" pitchFamily="34" charset="0"/>
                <a:cs typeface="Tahoma" panose="020B0604030504040204" pitchFamily="34" charset="0"/>
              </a:rPr>
              <a:t>, T. (2004) ‘Muscle dysmorphia’, </a:t>
            </a:r>
            <a:r>
              <a:rPr lang="en-GB" sz="1600" i="1" dirty="0">
                <a:latin typeface="Tahoma" panose="020B0604030504040204" pitchFamily="34" charset="0"/>
                <a:ea typeface="Tahoma" panose="020B0604030504040204" pitchFamily="34" charset="0"/>
                <a:cs typeface="Tahoma" panose="020B0604030504040204" pitchFamily="34" charset="0"/>
              </a:rPr>
              <a:t>Strength and Conditioning Journal</a:t>
            </a:r>
            <a:r>
              <a:rPr lang="en-GB" sz="1600" dirty="0">
                <a:latin typeface="Tahoma" panose="020B0604030504040204" pitchFamily="34" charset="0"/>
                <a:ea typeface="Tahoma" panose="020B0604030504040204" pitchFamily="34" charset="0"/>
                <a:cs typeface="Tahoma" panose="020B0604030504040204" pitchFamily="34" charset="0"/>
              </a:rPr>
              <a:t>, 26(2), pp. 24-25.</a:t>
            </a:r>
          </a:p>
          <a:p>
            <a:pPr lvl="0"/>
            <a:r>
              <a:rPr lang="en-GB" sz="1600" dirty="0">
                <a:latin typeface="Tahoma" panose="020B0604030504040204" pitchFamily="34" charset="0"/>
                <a:ea typeface="Tahoma" panose="020B0604030504040204" pitchFamily="34" charset="0"/>
                <a:cs typeface="Tahoma" panose="020B0604030504040204" pitchFamily="34" charset="0"/>
              </a:rPr>
              <a:t>Grant, J. and Phillips, K. (2005) ‘Recognizing and treating body dysmorphic disorder’, </a:t>
            </a:r>
            <a:r>
              <a:rPr lang="en-GB" sz="1600" i="1" dirty="0">
                <a:latin typeface="Tahoma" panose="020B0604030504040204" pitchFamily="34" charset="0"/>
                <a:ea typeface="Tahoma" panose="020B0604030504040204" pitchFamily="34" charset="0"/>
                <a:cs typeface="Tahoma" panose="020B0604030504040204" pitchFamily="34" charset="0"/>
              </a:rPr>
              <a:t>Annals of Clinical Psychiatry</a:t>
            </a:r>
            <a:r>
              <a:rPr lang="en-GB" sz="1600" dirty="0">
                <a:latin typeface="Tahoma" panose="020B0604030504040204" pitchFamily="34" charset="0"/>
                <a:ea typeface="Tahoma" panose="020B0604030504040204" pitchFamily="34" charset="0"/>
                <a:cs typeface="Tahoma" panose="020B0604030504040204" pitchFamily="34" charset="0"/>
              </a:rPr>
              <a:t>, 17(4), pp. 205-210. </a:t>
            </a:r>
          </a:p>
          <a:p>
            <a:pPr lvl="0"/>
            <a:r>
              <a:rPr lang="en-GB" sz="1600" dirty="0" err="1">
                <a:latin typeface="Tahoma" panose="020B0604030504040204" pitchFamily="34" charset="0"/>
                <a:ea typeface="Tahoma" panose="020B0604030504040204" pitchFamily="34" charset="0"/>
                <a:cs typeface="Tahoma" panose="020B0604030504040204" pitchFamily="34" charset="0"/>
              </a:rPr>
              <a:t>Ipser</a:t>
            </a:r>
            <a:r>
              <a:rPr lang="en-GB" sz="1600" dirty="0">
                <a:latin typeface="Tahoma" panose="020B0604030504040204" pitchFamily="34" charset="0"/>
                <a:ea typeface="Tahoma" panose="020B0604030504040204" pitchFamily="34" charset="0"/>
                <a:cs typeface="Tahoma" panose="020B0604030504040204" pitchFamily="34" charset="0"/>
              </a:rPr>
              <a:t>, J., Sander, C. and Stein, D. (2009) ‘Pharmacotherapy and Psychotherapy for body dysmorphic disorder’, </a:t>
            </a:r>
            <a:r>
              <a:rPr lang="en-GB" sz="1600" i="1" dirty="0">
                <a:latin typeface="Tahoma" panose="020B0604030504040204" pitchFamily="34" charset="0"/>
                <a:ea typeface="Tahoma" panose="020B0604030504040204" pitchFamily="34" charset="0"/>
                <a:cs typeface="Tahoma" panose="020B0604030504040204" pitchFamily="34" charset="0"/>
              </a:rPr>
              <a:t>The Cochrane Database of Systematic Reviews</a:t>
            </a:r>
            <a:r>
              <a:rPr lang="en-GB" sz="1600" dirty="0">
                <a:latin typeface="Tahoma" panose="020B0604030504040204" pitchFamily="34" charset="0"/>
                <a:ea typeface="Tahoma" panose="020B0604030504040204" pitchFamily="34" charset="0"/>
                <a:cs typeface="Tahoma" panose="020B0604030504040204" pitchFamily="34" charset="0"/>
              </a:rPr>
              <a:t>, 21(1), pp. 1-31. </a:t>
            </a:r>
            <a:r>
              <a:rPr lang="en-GB" sz="1600" dirty="0" err="1">
                <a:latin typeface="Tahoma" panose="020B0604030504040204" pitchFamily="34" charset="0"/>
                <a:ea typeface="Tahoma" panose="020B0604030504040204" pitchFamily="34" charset="0"/>
                <a:cs typeface="Tahoma" panose="020B0604030504040204" pitchFamily="34" charset="0"/>
              </a:rPr>
              <a:t>doi</a:t>
            </a:r>
            <a:r>
              <a:rPr lang="en-GB" sz="1600" dirty="0">
                <a:latin typeface="Tahoma" panose="020B0604030504040204" pitchFamily="34" charset="0"/>
                <a:ea typeface="Tahoma" panose="020B0604030504040204" pitchFamily="34" charset="0"/>
                <a:cs typeface="Tahoma" panose="020B0604030504040204" pitchFamily="34" charset="0"/>
              </a:rPr>
              <a:t>: 10.1002/14651858.CD005332.pub2.</a:t>
            </a:r>
          </a:p>
          <a:p>
            <a:pPr lvl="0"/>
            <a:r>
              <a:rPr lang="en-GB" sz="1600" dirty="0" err="1">
                <a:latin typeface="Tahoma" panose="020B0604030504040204" pitchFamily="34" charset="0"/>
                <a:ea typeface="Tahoma" panose="020B0604030504040204" pitchFamily="34" charset="0"/>
                <a:cs typeface="Tahoma" panose="020B0604030504040204" pitchFamily="34" charset="0"/>
              </a:rPr>
              <a:t>Kouri</a:t>
            </a:r>
            <a:r>
              <a:rPr lang="en-GB" sz="1600" dirty="0">
                <a:latin typeface="Tahoma" panose="020B0604030504040204" pitchFamily="34" charset="0"/>
                <a:ea typeface="Tahoma" panose="020B0604030504040204" pitchFamily="34" charset="0"/>
                <a:cs typeface="Tahoma" panose="020B0604030504040204" pitchFamily="34" charset="0"/>
              </a:rPr>
              <a:t>, E., Pope, H., Katz, D. and Oliva, P. (1995) ‘Fat-free mass index in users and nonusers of anabolic-androgenic steroids’, </a:t>
            </a:r>
            <a:r>
              <a:rPr lang="en-GB" sz="1600" i="1" dirty="0">
                <a:latin typeface="Tahoma" panose="020B0604030504040204" pitchFamily="34" charset="0"/>
                <a:ea typeface="Tahoma" panose="020B0604030504040204" pitchFamily="34" charset="0"/>
                <a:cs typeface="Tahoma" panose="020B0604030504040204" pitchFamily="34" charset="0"/>
              </a:rPr>
              <a:t>Clinical Journal of Sport Medicine</a:t>
            </a:r>
            <a:r>
              <a:rPr lang="en-GB" sz="1600" dirty="0">
                <a:latin typeface="Tahoma" panose="020B0604030504040204" pitchFamily="34" charset="0"/>
                <a:ea typeface="Tahoma" panose="020B0604030504040204" pitchFamily="34" charset="0"/>
                <a:cs typeface="Tahoma" panose="020B0604030504040204" pitchFamily="34" charset="0"/>
              </a:rPr>
              <a:t>, 5(4), pp. 223-228.</a:t>
            </a:r>
          </a:p>
          <a:p>
            <a:pPr lvl="0"/>
            <a:r>
              <a:rPr lang="en-GB" sz="1600" dirty="0">
                <a:latin typeface="Tahoma" panose="020B0604030504040204" pitchFamily="34" charset="0"/>
                <a:ea typeface="Tahoma" panose="020B0604030504040204" pitchFamily="34" charset="0"/>
                <a:cs typeface="Tahoma" panose="020B0604030504040204" pitchFamily="34" charset="0"/>
              </a:rPr>
              <a:t>Leone, J., </a:t>
            </a:r>
            <a:r>
              <a:rPr lang="en-GB" sz="1600" dirty="0" err="1">
                <a:latin typeface="Tahoma" panose="020B0604030504040204" pitchFamily="34" charset="0"/>
                <a:ea typeface="Tahoma" panose="020B0604030504040204" pitchFamily="34" charset="0"/>
                <a:cs typeface="Tahoma" panose="020B0604030504040204" pitchFamily="34" charset="0"/>
              </a:rPr>
              <a:t>Sedory</a:t>
            </a:r>
            <a:r>
              <a:rPr lang="en-GB" sz="1600" dirty="0">
                <a:latin typeface="Tahoma" panose="020B0604030504040204" pitchFamily="34" charset="0"/>
                <a:ea typeface="Tahoma" panose="020B0604030504040204" pitchFamily="34" charset="0"/>
                <a:cs typeface="Tahoma" panose="020B0604030504040204" pitchFamily="34" charset="0"/>
              </a:rPr>
              <a:t>, E. and </a:t>
            </a:r>
            <a:r>
              <a:rPr lang="en-GB" sz="1600" dirty="0" err="1">
                <a:latin typeface="Tahoma" panose="020B0604030504040204" pitchFamily="34" charset="0"/>
                <a:ea typeface="Tahoma" panose="020B0604030504040204" pitchFamily="34" charset="0"/>
                <a:cs typeface="Tahoma" panose="020B0604030504040204" pitchFamily="34" charset="0"/>
              </a:rPr>
              <a:t>Gray</a:t>
            </a:r>
            <a:r>
              <a:rPr lang="en-GB" sz="1600" dirty="0">
                <a:latin typeface="Tahoma" panose="020B0604030504040204" pitchFamily="34" charset="0"/>
                <a:ea typeface="Tahoma" panose="020B0604030504040204" pitchFamily="34" charset="0"/>
                <a:cs typeface="Tahoma" panose="020B0604030504040204" pitchFamily="34" charset="0"/>
              </a:rPr>
              <a:t>, K. (2005) ‘Recognition and treatment of muscle dysmorphia and related body image disorders’, </a:t>
            </a:r>
            <a:r>
              <a:rPr lang="en-GB" sz="1600" i="1" dirty="0">
                <a:latin typeface="Tahoma" panose="020B0604030504040204" pitchFamily="34" charset="0"/>
                <a:ea typeface="Tahoma" panose="020B0604030504040204" pitchFamily="34" charset="0"/>
                <a:cs typeface="Tahoma" panose="020B0604030504040204" pitchFamily="34" charset="0"/>
              </a:rPr>
              <a:t>Journal of Athletic Training</a:t>
            </a:r>
            <a:r>
              <a:rPr lang="en-GB" sz="1600" dirty="0">
                <a:latin typeface="Tahoma" panose="020B0604030504040204" pitchFamily="34" charset="0"/>
                <a:ea typeface="Tahoma" panose="020B0604030504040204" pitchFamily="34" charset="0"/>
                <a:cs typeface="Tahoma" panose="020B0604030504040204" pitchFamily="34" charset="0"/>
              </a:rPr>
              <a:t>, 40(4), pp. 352-359. </a:t>
            </a:r>
          </a:p>
          <a:p>
            <a:pPr lvl="0"/>
            <a:r>
              <a:rPr lang="en-GB" sz="1600" dirty="0">
                <a:latin typeface="Tahoma" panose="020B0604030504040204" pitchFamily="34" charset="0"/>
                <a:ea typeface="Tahoma" panose="020B0604030504040204" pitchFamily="34" charset="0"/>
                <a:cs typeface="Tahoma" panose="020B0604030504040204" pitchFamily="34" charset="0"/>
              </a:rPr>
              <a:t>Mosely, P. (2009) ‘Bigorexia: Bodybuilding and muscle dysmorphia’, </a:t>
            </a:r>
            <a:r>
              <a:rPr lang="en-GB" sz="1600" i="1" dirty="0">
                <a:latin typeface="Tahoma" panose="020B0604030504040204" pitchFamily="34" charset="0"/>
                <a:ea typeface="Tahoma" panose="020B0604030504040204" pitchFamily="34" charset="0"/>
                <a:cs typeface="Tahoma" panose="020B0604030504040204" pitchFamily="34" charset="0"/>
              </a:rPr>
              <a:t>European Eating Disorders Review</a:t>
            </a:r>
            <a:r>
              <a:rPr lang="en-GB" sz="1600" dirty="0">
                <a:latin typeface="Tahoma" panose="020B0604030504040204" pitchFamily="34" charset="0"/>
                <a:ea typeface="Tahoma" panose="020B0604030504040204" pitchFamily="34" charset="0"/>
                <a:cs typeface="Tahoma" panose="020B0604030504040204" pitchFamily="34" charset="0"/>
              </a:rPr>
              <a:t>, 17(3), pp.1-9. </a:t>
            </a:r>
            <a:r>
              <a:rPr lang="en-GB" sz="1600" dirty="0" err="1">
                <a:latin typeface="Tahoma" panose="020B0604030504040204" pitchFamily="34" charset="0"/>
                <a:ea typeface="Tahoma" panose="020B0604030504040204" pitchFamily="34" charset="0"/>
                <a:cs typeface="Tahoma" panose="020B0604030504040204" pitchFamily="34" charset="0"/>
              </a:rPr>
              <a:t>doi</a:t>
            </a:r>
            <a:r>
              <a:rPr lang="en-GB" sz="1600" dirty="0">
                <a:latin typeface="Tahoma" panose="020B0604030504040204" pitchFamily="34" charset="0"/>
                <a:ea typeface="Tahoma" panose="020B0604030504040204" pitchFamily="34" charset="0"/>
                <a:cs typeface="Tahoma" panose="020B0604030504040204" pitchFamily="34" charset="0"/>
              </a:rPr>
              <a:t>: 10.1002/erv.897.</a:t>
            </a:r>
          </a:p>
        </p:txBody>
      </p:sp>
    </p:spTree>
    <p:extLst>
      <p:ext uri="{BB962C8B-B14F-4D97-AF65-F5344CB8AC3E}">
        <p14:creationId xmlns:p14="http://schemas.microsoft.com/office/powerpoint/2010/main" val="146077464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70E95-D050-4B48-9597-CFE9C5AF5736}"/>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32B7390-9D40-41AE-A66D-0273FA9E14DE}"/>
              </a:ext>
            </a:extLst>
          </p:cNvPr>
          <p:cNvSpPr>
            <a:spLocks noGrp="1"/>
          </p:cNvSpPr>
          <p:nvPr>
            <p:ph idx="1"/>
          </p:nvPr>
        </p:nvSpPr>
        <p:spPr/>
        <p:txBody>
          <a:bodyPr>
            <a:normAutofit fontScale="85000" lnSpcReduction="10000"/>
          </a:bodyPr>
          <a:lstStyle/>
          <a:p>
            <a:pPr lvl="0"/>
            <a:r>
              <a:rPr lang="en-GB" sz="2000" dirty="0" err="1">
                <a:latin typeface="Tahoma" panose="020B0604030504040204" pitchFamily="34" charset="0"/>
                <a:ea typeface="Tahoma" panose="020B0604030504040204" pitchFamily="34" charset="0"/>
                <a:cs typeface="Tahoma" panose="020B0604030504040204" pitchFamily="34" charset="0"/>
              </a:rPr>
              <a:t>Olivardia</a:t>
            </a:r>
            <a:r>
              <a:rPr lang="en-GB" sz="2000" dirty="0">
                <a:latin typeface="Tahoma" panose="020B0604030504040204" pitchFamily="34" charset="0"/>
                <a:ea typeface="Tahoma" panose="020B0604030504040204" pitchFamily="34" charset="0"/>
                <a:cs typeface="Tahoma" panose="020B0604030504040204" pitchFamily="34" charset="0"/>
              </a:rPr>
              <a:t>, R., Pope, H. and Hudson, J. (2000) ‘Muscle Dysmorphia in male weightlifters: a case-control study’, </a:t>
            </a:r>
            <a:r>
              <a:rPr lang="en-GB" sz="2000" i="1" dirty="0">
                <a:latin typeface="Tahoma" panose="020B0604030504040204" pitchFamily="34" charset="0"/>
                <a:ea typeface="Tahoma" panose="020B0604030504040204" pitchFamily="34" charset="0"/>
                <a:cs typeface="Tahoma" panose="020B0604030504040204" pitchFamily="34" charset="0"/>
              </a:rPr>
              <a:t>The American Journal of Psychiatry</a:t>
            </a:r>
            <a:r>
              <a:rPr lang="en-GB" sz="2000" dirty="0">
                <a:latin typeface="Tahoma" panose="020B0604030504040204" pitchFamily="34" charset="0"/>
                <a:ea typeface="Tahoma" panose="020B0604030504040204" pitchFamily="34" charset="0"/>
                <a:cs typeface="Tahoma" panose="020B0604030504040204" pitchFamily="34" charset="0"/>
              </a:rPr>
              <a:t>, 157(8), pp. 1291-1296. </a:t>
            </a:r>
            <a:r>
              <a:rPr lang="en-GB" sz="2000" dirty="0" err="1">
                <a:latin typeface="Tahoma" panose="020B0604030504040204" pitchFamily="34" charset="0"/>
                <a:ea typeface="Tahoma" panose="020B0604030504040204" pitchFamily="34" charset="0"/>
                <a:cs typeface="Tahoma" panose="020B0604030504040204" pitchFamily="34" charset="0"/>
              </a:rPr>
              <a:t>doi</a:t>
            </a:r>
            <a:r>
              <a:rPr lang="en-GB" sz="2000" dirty="0">
                <a:latin typeface="Tahoma" panose="020B0604030504040204" pitchFamily="34" charset="0"/>
                <a:ea typeface="Tahoma" panose="020B0604030504040204" pitchFamily="34" charset="0"/>
                <a:cs typeface="Tahoma" panose="020B0604030504040204" pitchFamily="34" charset="0"/>
              </a:rPr>
              <a:t>: 10.1176/appi.ajp.157.8.1291.</a:t>
            </a:r>
          </a:p>
          <a:p>
            <a:pPr lvl="0"/>
            <a:r>
              <a:rPr lang="en-GB" sz="2000" dirty="0">
                <a:latin typeface="Tahoma" panose="020B0604030504040204" pitchFamily="34" charset="0"/>
                <a:ea typeface="Tahoma" panose="020B0604030504040204" pitchFamily="34" charset="0"/>
                <a:cs typeface="Tahoma" panose="020B0604030504040204" pitchFamily="34" charset="0"/>
              </a:rPr>
              <a:t>Otto, M., Wilhelm, S., Cohen, L. and Harlow, B. (2001) ‘Prevalence of body dysmorphic disorder in a community sample of women’, </a:t>
            </a:r>
            <a:r>
              <a:rPr lang="en-GB" sz="2000" i="1" dirty="0">
                <a:latin typeface="Tahoma" panose="020B0604030504040204" pitchFamily="34" charset="0"/>
                <a:ea typeface="Tahoma" panose="020B0604030504040204" pitchFamily="34" charset="0"/>
                <a:cs typeface="Tahoma" panose="020B0604030504040204" pitchFamily="34" charset="0"/>
              </a:rPr>
              <a:t>The American Journal of Psychiatry</a:t>
            </a:r>
            <a:r>
              <a:rPr lang="en-GB" sz="2000" dirty="0">
                <a:latin typeface="Tahoma" panose="020B0604030504040204" pitchFamily="34" charset="0"/>
                <a:ea typeface="Tahoma" panose="020B0604030504040204" pitchFamily="34" charset="0"/>
                <a:cs typeface="Tahoma" panose="020B0604030504040204" pitchFamily="34" charset="0"/>
              </a:rPr>
              <a:t>, 158(12), pp. 2061-2063.</a:t>
            </a:r>
          </a:p>
          <a:p>
            <a:pPr lvl="0"/>
            <a:r>
              <a:rPr lang="en-GB" sz="2000" dirty="0">
                <a:latin typeface="Tahoma" panose="020B0604030504040204" pitchFamily="34" charset="0"/>
                <a:ea typeface="Tahoma" panose="020B0604030504040204" pitchFamily="34" charset="0"/>
                <a:cs typeface="Tahoma" panose="020B0604030504040204" pitchFamily="34" charset="0"/>
              </a:rPr>
              <a:t>Phillips, K. (2004) ‘Body dysmorphic disorder: recognizing and treating imagined ugliness’, </a:t>
            </a:r>
            <a:r>
              <a:rPr lang="en-GB" sz="2000" i="1" dirty="0">
                <a:latin typeface="Tahoma" panose="020B0604030504040204" pitchFamily="34" charset="0"/>
                <a:ea typeface="Tahoma" panose="020B0604030504040204" pitchFamily="34" charset="0"/>
                <a:cs typeface="Tahoma" panose="020B0604030504040204" pitchFamily="34" charset="0"/>
              </a:rPr>
              <a:t>World Psychiatry</a:t>
            </a:r>
            <a:r>
              <a:rPr lang="en-GB" sz="2000" dirty="0">
                <a:latin typeface="Tahoma" panose="020B0604030504040204" pitchFamily="34" charset="0"/>
                <a:ea typeface="Tahoma" panose="020B0604030504040204" pitchFamily="34" charset="0"/>
                <a:cs typeface="Tahoma" panose="020B0604030504040204" pitchFamily="34" charset="0"/>
              </a:rPr>
              <a:t>, 3(1), pp. 12-17.</a:t>
            </a:r>
          </a:p>
          <a:p>
            <a:pPr lvl="0"/>
            <a:r>
              <a:rPr lang="en-GB" sz="2000" dirty="0">
                <a:latin typeface="Tahoma" panose="020B0604030504040204" pitchFamily="34" charset="0"/>
                <a:ea typeface="Tahoma" panose="020B0604030504040204" pitchFamily="34" charset="0"/>
                <a:cs typeface="Tahoma" panose="020B0604030504040204" pitchFamily="34" charset="0"/>
              </a:rPr>
              <a:t>Phillips, K., Pagano, M. and Menard, W. (2006) ‘Pharmacotherapy for body dysmorphic disorder: Treatment received and illness severity’, </a:t>
            </a:r>
            <a:r>
              <a:rPr lang="en-GB" sz="2000" i="1" dirty="0">
                <a:latin typeface="Tahoma" panose="020B0604030504040204" pitchFamily="34" charset="0"/>
                <a:ea typeface="Tahoma" panose="020B0604030504040204" pitchFamily="34" charset="0"/>
                <a:cs typeface="Tahoma" panose="020B0604030504040204" pitchFamily="34" charset="0"/>
              </a:rPr>
              <a:t>Annals of Clinical Psychiatry</a:t>
            </a:r>
            <a:r>
              <a:rPr lang="en-GB" sz="2000" dirty="0">
                <a:latin typeface="Tahoma" panose="020B0604030504040204" pitchFamily="34" charset="0"/>
                <a:ea typeface="Tahoma" panose="020B0604030504040204" pitchFamily="34" charset="0"/>
                <a:cs typeface="Tahoma" panose="020B0604030504040204" pitchFamily="34" charset="0"/>
              </a:rPr>
              <a:t>, 18(4), pp. 251-257.</a:t>
            </a:r>
          </a:p>
          <a:p>
            <a:pPr lvl="0"/>
            <a:r>
              <a:rPr lang="en-GB" sz="2000" dirty="0">
                <a:latin typeface="Tahoma" panose="020B0604030504040204" pitchFamily="34" charset="0"/>
                <a:ea typeface="Tahoma" panose="020B0604030504040204" pitchFamily="34" charset="0"/>
                <a:cs typeface="Tahoma" panose="020B0604030504040204" pitchFamily="34" charset="0"/>
              </a:rPr>
              <a:t>Pope, H., Gruber, A., Choi, P., </a:t>
            </a:r>
            <a:r>
              <a:rPr lang="en-GB" sz="2000" dirty="0" err="1">
                <a:latin typeface="Tahoma" panose="020B0604030504040204" pitchFamily="34" charset="0"/>
                <a:ea typeface="Tahoma" panose="020B0604030504040204" pitchFamily="34" charset="0"/>
                <a:cs typeface="Tahoma" panose="020B0604030504040204" pitchFamily="34" charset="0"/>
              </a:rPr>
              <a:t>Olivardia</a:t>
            </a:r>
            <a:r>
              <a:rPr lang="en-GB" sz="2000" dirty="0">
                <a:latin typeface="Tahoma" panose="020B0604030504040204" pitchFamily="34" charset="0"/>
                <a:ea typeface="Tahoma" panose="020B0604030504040204" pitchFamily="34" charset="0"/>
                <a:cs typeface="Tahoma" panose="020B0604030504040204" pitchFamily="34" charset="0"/>
              </a:rPr>
              <a:t>, R. and Phillips, K. (1997) ‘Muscle dysmorphia: and underrecognized form of body dysmorphic disorder’, </a:t>
            </a:r>
            <a:r>
              <a:rPr lang="en-GB" sz="2000" i="1" dirty="0">
                <a:latin typeface="Tahoma" panose="020B0604030504040204" pitchFamily="34" charset="0"/>
                <a:ea typeface="Tahoma" panose="020B0604030504040204" pitchFamily="34" charset="0"/>
                <a:cs typeface="Tahoma" panose="020B0604030504040204" pitchFamily="34" charset="0"/>
              </a:rPr>
              <a:t>Psychosomatics</a:t>
            </a:r>
            <a:r>
              <a:rPr lang="en-GB" sz="2000" dirty="0">
                <a:latin typeface="Tahoma" panose="020B0604030504040204" pitchFamily="34" charset="0"/>
                <a:ea typeface="Tahoma" panose="020B0604030504040204" pitchFamily="34" charset="0"/>
                <a:cs typeface="Tahoma" panose="020B0604030504040204" pitchFamily="34" charset="0"/>
              </a:rPr>
              <a:t>, 38(6), pp. 548-557. </a:t>
            </a:r>
            <a:r>
              <a:rPr lang="en-GB" sz="2000" dirty="0" err="1">
                <a:latin typeface="Tahoma" panose="020B0604030504040204" pitchFamily="34" charset="0"/>
                <a:ea typeface="Tahoma" panose="020B0604030504040204" pitchFamily="34" charset="0"/>
                <a:cs typeface="Tahoma" panose="020B0604030504040204" pitchFamily="34" charset="0"/>
              </a:rPr>
              <a:t>doi</a:t>
            </a:r>
            <a:r>
              <a:rPr lang="en-GB" sz="2000" dirty="0">
                <a:latin typeface="Tahoma" panose="020B0604030504040204" pitchFamily="34" charset="0"/>
                <a:ea typeface="Tahoma" panose="020B0604030504040204" pitchFamily="34" charset="0"/>
                <a:cs typeface="Tahoma" panose="020B0604030504040204" pitchFamily="34" charset="0"/>
              </a:rPr>
              <a:t>: 10.1016/S0033-3182(97)71400-2.</a:t>
            </a:r>
          </a:p>
          <a:p>
            <a:pPr lvl="0"/>
            <a:r>
              <a:rPr lang="en-GB" sz="2000" dirty="0" err="1">
                <a:latin typeface="Tahoma" panose="020B0604030504040204" pitchFamily="34" charset="0"/>
                <a:ea typeface="Tahoma" panose="020B0604030504040204" pitchFamily="34" charset="0"/>
                <a:cs typeface="Tahoma" panose="020B0604030504040204" pitchFamily="34" charset="0"/>
              </a:rPr>
              <a:t>Rief</a:t>
            </a:r>
            <a:r>
              <a:rPr lang="en-GB" sz="2000" dirty="0">
                <a:latin typeface="Tahoma" panose="020B0604030504040204" pitchFamily="34" charset="0"/>
                <a:ea typeface="Tahoma" panose="020B0604030504040204" pitchFamily="34" charset="0"/>
                <a:cs typeface="Tahoma" panose="020B0604030504040204" pitchFamily="34" charset="0"/>
              </a:rPr>
              <a:t>, W., </a:t>
            </a:r>
            <a:r>
              <a:rPr lang="en-GB" sz="2000" dirty="0" err="1">
                <a:latin typeface="Tahoma" panose="020B0604030504040204" pitchFamily="34" charset="0"/>
                <a:ea typeface="Tahoma" panose="020B0604030504040204" pitchFamily="34" charset="0"/>
                <a:cs typeface="Tahoma" panose="020B0604030504040204" pitchFamily="34" charset="0"/>
              </a:rPr>
              <a:t>Buhlmann</a:t>
            </a:r>
            <a:r>
              <a:rPr lang="en-GB" sz="2000" dirty="0">
                <a:latin typeface="Tahoma" panose="020B0604030504040204" pitchFamily="34" charset="0"/>
                <a:ea typeface="Tahoma" panose="020B0604030504040204" pitchFamily="34" charset="0"/>
                <a:cs typeface="Tahoma" panose="020B0604030504040204" pitchFamily="34" charset="0"/>
              </a:rPr>
              <a:t>, U., Wilhelm, S., </a:t>
            </a:r>
            <a:r>
              <a:rPr lang="en-GB" sz="2000" dirty="0" err="1">
                <a:latin typeface="Tahoma" panose="020B0604030504040204" pitchFamily="34" charset="0"/>
                <a:ea typeface="Tahoma" panose="020B0604030504040204" pitchFamily="34" charset="0"/>
                <a:cs typeface="Tahoma" panose="020B0604030504040204" pitchFamily="34" charset="0"/>
              </a:rPr>
              <a:t>Borkenhagen</a:t>
            </a:r>
            <a:r>
              <a:rPr lang="en-GB" sz="2000" dirty="0">
                <a:latin typeface="Tahoma" panose="020B0604030504040204" pitchFamily="34" charset="0"/>
                <a:ea typeface="Tahoma" panose="020B0604030504040204" pitchFamily="34" charset="0"/>
                <a:cs typeface="Tahoma" panose="020B0604030504040204" pitchFamily="34" charset="0"/>
              </a:rPr>
              <a:t>, A. and Brahler, E. (2006) ‘The prevalence of body dysmorphic disorder: a population-based survey’, </a:t>
            </a:r>
            <a:r>
              <a:rPr lang="en-GB" sz="2000" i="1" dirty="0">
                <a:latin typeface="Tahoma" panose="020B0604030504040204" pitchFamily="34" charset="0"/>
                <a:ea typeface="Tahoma" panose="020B0604030504040204" pitchFamily="34" charset="0"/>
                <a:cs typeface="Tahoma" panose="020B0604030504040204" pitchFamily="34" charset="0"/>
              </a:rPr>
              <a:t>Psychological Medicine</a:t>
            </a:r>
            <a:r>
              <a:rPr lang="en-GB" sz="2000" dirty="0">
                <a:latin typeface="Tahoma" panose="020B0604030504040204" pitchFamily="34" charset="0"/>
                <a:ea typeface="Tahoma" panose="020B0604030504040204" pitchFamily="34" charset="0"/>
                <a:cs typeface="Tahoma" panose="020B0604030504040204" pitchFamily="34" charset="0"/>
              </a:rPr>
              <a:t>, 36(6), pp. 877-885.</a:t>
            </a:r>
          </a:p>
          <a:p>
            <a:pPr lvl="0"/>
            <a:r>
              <a:rPr lang="en-GB" sz="2000" dirty="0">
                <a:latin typeface="Tahoma" panose="020B0604030504040204" pitchFamily="34" charset="0"/>
                <a:ea typeface="Tahoma" panose="020B0604030504040204" pitchFamily="34" charset="0"/>
                <a:cs typeface="Tahoma" panose="020B0604030504040204" pitchFamily="34" charset="0"/>
              </a:rPr>
              <a:t>Tod, D., Edwards, C. and Cranswick, I. (2016) ‘Muscle dysmorphia: current insights’, </a:t>
            </a:r>
            <a:r>
              <a:rPr lang="en-GB" sz="2000" i="1" dirty="0">
                <a:latin typeface="Tahoma" panose="020B0604030504040204" pitchFamily="34" charset="0"/>
                <a:ea typeface="Tahoma" panose="020B0604030504040204" pitchFamily="34" charset="0"/>
                <a:cs typeface="Tahoma" panose="020B0604030504040204" pitchFamily="34" charset="0"/>
              </a:rPr>
              <a:t>Psychology Research and </a:t>
            </a:r>
            <a:r>
              <a:rPr lang="en-GB" sz="2000" i="1" dirty="0" err="1">
                <a:latin typeface="Tahoma" panose="020B0604030504040204" pitchFamily="34" charset="0"/>
                <a:ea typeface="Tahoma" panose="020B0604030504040204" pitchFamily="34" charset="0"/>
                <a:cs typeface="Tahoma" panose="020B0604030504040204" pitchFamily="34" charset="0"/>
              </a:rPr>
              <a:t>Behavior</a:t>
            </a:r>
            <a:r>
              <a:rPr lang="en-GB" sz="2000" i="1" dirty="0">
                <a:latin typeface="Tahoma" panose="020B0604030504040204" pitchFamily="34" charset="0"/>
                <a:ea typeface="Tahoma" panose="020B0604030504040204" pitchFamily="34" charset="0"/>
                <a:cs typeface="Tahoma" panose="020B0604030504040204" pitchFamily="34" charset="0"/>
              </a:rPr>
              <a:t> Management</a:t>
            </a:r>
            <a:r>
              <a:rPr lang="en-GB" sz="2000" dirty="0">
                <a:latin typeface="Tahoma" panose="020B0604030504040204" pitchFamily="34" charset="0"/>
                <a:ea typeface="Tahoma" panose="020B0604030504040204" pitchFamily="34" charset="0"/>
                <a:cs typeface="Tahoma" panose="020B0604030504040204" pitchFamily="34" charset="0"/>
              </a:rPr>
              <a:t>, 9, pp. 179-18. </a:t>
            </a:r>
            <a:r>
              <a:rPr lang="en-GB" sz="2000" dirty="0" err="1">
                <a:latin typeface="Tahoma" panose="020B0604030504040204" pitchFamily="34" charset="0"/>
                <a:ea typeface="Tahoma" panose="020B0604030504040204" pitchFamily="34" charset="0"/>
                <a:cs typeface="Tahoma" panose="020B0604030504040204" pitchFamily="34" charset="0"/>
              </a:rPr>
              <a:t>doi</a:t>
            </a:r>
            <a:r>
              <a:rPr lang="en-GB" sz="2000" dirty="0">
                <a:latin typeface="Tahoma" panose="020B0604030504040204" pitchFamily="34" charset="0"/>
                <a:ea typeface="Tahoma" panose="020B0604030504040204" pitchFamily="34" charset="0"/>
                <a:cs typeface="Tahoma" panose="020B0604030504040204" pitchFamily="34" charset="0"/>
              </a:rPr>
              <a:t>: 10.2147/PRBM.S974048. </a:t>
            </a:r>
          </a:p>
        </p:txBody>
      </p:sp>
    </p:spTree>
    <p:extLst>
      <p:ext uri="{BB962C8B-B14F-4D97-AF65-F5344CB8AC3E}">
        <p14:creationId xmlns:p14="http://schemas.microsoft.com/office/powerpoint/2010/main" val="1550192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_rels/theme3.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3.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docProps/app.xml><?xml version="1.0" encoding="utf-8"?>
<Properties xmlns="http://schemas.openxmlformats.org/officeDocument/2006/extended-properties" xmlns:vt="http://schemas.openxmlformats.org/officeDocument/2006/docPropsVTypes">
  <TotalTime>2246</TotalTime>
  <Words>4852</Words>
  <Application>Microsoft Office PowerPoint</Application>
  <PresentationFormat>Widescreen</PresentationFormat>
  <Paragraphs>386</Paragraphs>
  <Slides>55</Slides>
  <Notes>0</Notes>
  <HiddenSlides>0</HiddenSlides>
  <MMClips>2</MMClips>
  <ScaleCrop>false</ScaleCrop>
  <HeadingPairs>
    <vt:vector size="6" baseType="variant">
      <vt:variant>
        <vt:lpstr>Fonts Used</vt:lpstr>
      </vt:variant>
      <vt:variant>
        <vt:i4>16</vt:i4>
      </vt:variant>
      <vt:variant>
        <vt:lpstr>Theme</vt:lpstr>
      </vt:variant>
      <vt:variant>
        <vt:i4>3</vt:i4>
      </vt:variant>
      <vt:variant>
        <vt:lpstr>Slide Titles</vt:lpstr>
      </vt:variant>
      <vt:variant>
        <vt:i4>55</vt:i4>
      </vt:variant>
    </vt:vector>
  </HeadingPairs>
  <TitlesOfParts>
    <vt:vector size="74" baseType="lpstr">
      <vt:lpstr>Arial</vt:lpstr>
      <vt:lpstr>Arial Black</vt:lpstr>
      <vt:lpstr>Arial Narrow</vt:lpstr>
      <vt:lpstr>Arial Rounded MT Bold</vt:lpstr>
      <vt:lpstr>Bernard MT Condensed</vt:lpstr>
      <vt:lpstr>Britannic Bold</vt:lpstr>
      <vt:lpstr>Calibri</vt:lpstr>
      <vt:lpstr>Calibri Light</vt:lpstr>
      <vt:lpstr>Calisto MT</vt:lpstr>
      <vt:lpstr>Courier New</vt:lpstr>
      <vt:lpstr>Tahoma</vt:lpstr>
      <vt:lpstr>Times New Roman</vt:lpstr>
      <vt:lpstr>Trebuchet MS</vt:lpstr>
      <vt:lpstr>Wingdings</vt:lpstr>
      <vt:lpstr>Wingdings 2</vt:lpstr>
      <vt:lpstr>Wingdings 3</vt:lpstr>
      <vt:lpstr>Office Theme</vt:lpstr>
      <vt:lpstr>Facet</vt:lpstr>
      <vt:lpstr>Slate</vt:lpstr>
      <vt:lpstr>What are the influences of eating disorders?</vt:lpstr>
      <vt:lpstr>Socio-cultural influences </vt:lpstr>
      <vt:lpstr>Compulsive Eating</vt:lpstr>
      <vt:lpstr>What is compulsive eating?</vt:lpstr>
      <vt:lpstr>Symptoms of compulsive eating</vt:lpstr>
      <vt:lpstr>Types of binge eating disorders </vt:lpstr>
      <vt:lpstr>Influences of compulsive eating</vt:lpstr>
      <vt:lpstr>Influences of compulsive eating </vt:lpstr>
      <vt:lpstr>References</vt:lpstr>
      <vt:lpstr>What influences bulimia nervosa</vt:lpstr>
      <vt:lpstr>What is Bulimia?</vt:lpstr>
      <vt:lpstr>Bulimia: Trends and prevalence </vt:lpstr>
      <vt:lpstr>                            Bulimia Signs</vt:lpstr>
      <vt:lpstr>Causes </vt:lpstr>
      <vt:lpstr>The genetics of bulimia </vt:lpstr>
      <vt:lpstr>Psychological factors predict bulimia </vt:lpstr>
      <vt:lpstr> Family influences</vt:lpstr>
      <vt:lpstr>Thinspiration and fitspiration refer to images of fit individuals that are shared online, with the intention of motivating others. While some viewers may be inspired to make positive changes, they can also increase body dissatisfaction and feel less attractive themselves (Dignard, 2017). </vt:lpstr>
      <vt:lpstr>Socio-cultural factors (cont.) </vt:lpstr>
      <vt:lpstr>Trauma and childhood abuse</vt:lpstr>
      <vt:lpstr>Bulimia treatment </vt:lpstr>
      <vt:lpstr>PowerPoint Presentation</vt:lpstr>
      <vt:lpstr>ANOREXIA NERVOSA </vt:lpstr>
      <vt:lpstr>ANOREXIA NERVOSA  </vt:lpstr>
      <vt:lpstr>What are the Different Types of Anorexia Nervosa?</vt:lpstr>
      <vt:lpstr>Who is affected by anorexia nervosa ?</vt:lpstr>
      <vt:lpstr>Signs and symptoms of anorexia </vt:lpstr>
      <vt:lpstr>Socio- Cultural influences</vt:lpstr>
      <vt:lpstr>Genetic factors (Pinheiro et al. 2009; Bulik et al. 2007)</vt:lpstr>
      <vt:lpstr>Psychological and behavioural effects of anorexia </vt:lpstr>
      <vt:lpstr>Health risk of anorexia </vt:lpstr>
      <vt:lpstr>                    </vt:lpstr>
      <vt:lpstr>People’s stories  </vt:lpstr>
      <vt:lpstr>How to tackle anorexia </vt:lpstr>
      <vt:lpstr>Websites for self diagnose </vt:lpstr>
      <vt:lpstr>PowerPoint Presentation</vt:lpstr>
      <vt:lpstr>References </vt:lpstr>
      <vt:lpstr>PowerPoint Presentation</vt:lpstr>
      <vt:lpstr>PowerPoint Presentation</vt:lpstr>
      <vt:lpstr>Muscle Dysmorphia</vt:lpstr>
      <vt:lpstr>What is Muscle Dysmorphia?</vt:lpstr>
      <vt:lpstr>What is Muscle Dysmorphia?</vt:lpstr>
      <vt:lpstr>What is Muscle Dysmorphia cont.</vt:lpstr>
      <vt:lpstr>Symptoms</vt:lpstr>
      <vt:lpstr>Symptoms</vt:lpstr>
      <vt:lpstr>Symptoms cont.</vt:lpstr>
      <vt:lpstr>Influences</vt:lpstr>
      <vt:lpstr>Influences</vt:lpstr>
      <vt:lpstr>Influences cont.</vt:lpstr>
      <vt:lpstr>Prevalence</vt:lpstr>
      <vt:lpstr>Prevalence</vt:lpstr>
      <vt:lpstr>Solution/Treatments</vt:lpstr>
      <vt:lpstr>Solution/Treatments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Muscle Dysmorphia</dc:title>
  <dc:creator>Dan</dc:creator>
  <cp:lastModifiedBy>Corey Prescott</cp:lastModifiedBy>
  <cp:revision>48</cp:revision>
  <dcterms:created xsi:type="dcterms:W3CDTF">2019-01-09T22:03:23Z</dcterms:created>
  <dcterms:modified xsi:type="dcterms:W3CDTF">2019-01-11T12:58:34Z</dcterms:modified>
</cp:coreProperties>
</file>