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1" r:id="rId12"/>
    <p:sldId id="272" r:id="rId13"/>
    <p:sldId id="273" r:id="rId14"/>
    <p:sldId id="268" r:id="rId15"/>
    <p:sldId id="269" r:id="rId16"/>
    <p:sldId id="274" r:id="rId17"/>
    <p:sldId id="270" r:id="rId18"/>
    <p:sldId id="276" r:id="rId19"/>
    <p:sldId id="277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660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F398DE-E601-4D10-BEC0-4C3843CCBB5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42409D-1BF7-43A3-9A31-F2D5E8973C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56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the topic.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definition in simple English.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CRM link.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benefits with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challenges for M&amp;S.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in simple terms.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CRM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negatives.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each tool.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C00EF-6301-E616-8A09-DEE591BB5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0AFE2F-95DD-2A99-23CE-933752BF7DC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B22C8-3451-A6CB-E0B2-15A8038968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each tool.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F26CA-8D3A-854F-5541-1BFC57989C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4250444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B50DD-1D4E-2B1A-D3E4-0D3AAC289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C6D247-A9CC-63F0-1D45-20BB2D9CEDC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B8A536-E891-B292-232F-506B030585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each tool.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CF5194-3468-B049-7BEE-04C724B5E8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7873016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F1EC0-35C3-BD76-399C-52854C623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2C3BD7-6488-EE5C-975D-FB42316F602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15937A-815D-64F3-B10E-320AA56622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each tool.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E8279-DFDC-FBE0-96FE-8704C3A15B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98944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Critically evaluate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ideas.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80452-AC60-8129-ABE8-A90FE41C7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ED2FEC-292B-5637-E74B-F965363C168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6EF281-36F4-4649-E5A1-CD439FDD28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ideas.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4BAED0-2F72-CCF3-B46F-19CE93E83E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322108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of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C17A6-BB2D-DDD3-346A-2B184FE2E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2C01D4-E41F-5756-B4CE-3C5C34B7BD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3FB9FF-80CD-6A7E-6A6D-8C991828A7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ideas.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B45E5-F363-B3D1-2127-F878AEB36A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762163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18BCB-A906-7D81-997E-2E3C17A03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ADBBD8-E55B-B82B-762F-CFD7426BC9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AA06B2-D2E3-E38E-4EC3-844804A7AB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ideas.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3AB8B-7F0E-A2FA-00FC-72138BD552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69321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7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870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998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64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86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18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215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04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782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357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829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8406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96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836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028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547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35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916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M&amp;S Food: Digital &amp; Social Media Strategy (2025)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Presentation for Management Team</a:t>
            </a:r>
          </a:p>
          <a:p>
            <a:r>
              <a:rPr lang="en-GB" dirty="0"/>
              <a:t>PIOTR CZUBINSKI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4400" dirty="0">
                <a:latin typeface="Aptos" panose="020B0004020202020204" pitchFamily="34" charset="0"/>
              </a:rPr>
              <a:t>M&amp;S Food’s digital &amp; social media engagement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Marketing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ptos" panose="020B0004020202020204" pitchFamily="34" charset="0"/>
                <a:cs typeface="AngsanaUPC" panose="020B0502040204020203" pitchFamily="18" charset="-34"/>
              </a:rPr>
              <a:t>“</a:t>
            </a:r>
            <a:r>
              <a:rPr lang="en-GB" sz="2400" dirty="0">
                <a:latin typeface="Aptos" panose="020B0004020202020204" pitchFamily="34" charset="0"/>
                <a:cs typeface="AngsanaUPC" panose="020B0502040204020203" pitchFamily="18" charset="-34"/>
              </a:rPr>
              <a:t>Marketing of products and services using digital channels</a:t>
            </a:r>
            <a:r>
              <a:rPr sz="2400" dirty="0">
                <a:latin typeface="Aptos" panose="020B0004020202020204" pitchFamily="34" charset="0"/>
                <a:cs typeface="AngsanaUPC" panose="020B0502040204020203" pitchFamily="18" charset="-34"/>
              </a:rPr>
              <a:t>” </a:t>
            </a:r>
            <a:r>
              <a:rPr lang="sv-SE" sz="2400" dirty="0">
                <a:latin typeface="Aptos" panose="020B0004020202020204" pitchFamily="34" charset="0"/>
                <a:cs typeface="AngsanaUPC" panose="020B0502040204020203" pitchFamily="18" charset="-34"/>
              </a:rPr>
              <a:t>(Kannan and Li, 2017)</a:t>
            </a:r>
          </a:p>
          <a:p>
            <a:r>
              <a:rPr lang="en-GB" sz="2400" dirty="0">
                <a:latin typeface="Aptos" panose="020B0004020202020204" pitchFamily="34" charset="0"/>
                <a:cs typeface="AngsanaUPC" panose="020B0502040204020203" pitchFamily="18" charset="-34"/>
              </a:rPr>
              <a:t>"Achieving marketing objectives through applying digital media, data and technology.” (Smart Insights,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for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CRM systems keep track of all  interactions with customers in one place (Payne &amp; Frow, 2017)</a:t>
            </a:r>
          </a:p>
          <a:p>
            <a:r>
              <a:rPr lang="en-GB" sz="2000" dirty="0">
                <a:latin typeface="Aptos" panose="020B0004020202020204" pitchFamily="34" charset="0"/>
              </a:rPr>
              <a:t>Digital marketing helps send personalised messages to specific customers based on what they like (</a:t>
            </a:r>
            <a:r>
              <a:rPr lang="en-GB" sz="2000" dirty="0" err="1">
                <a:latin typeface="Aptos" panose="020B0004020202020204" pitchFamily="34" charset="0"/>
              </a:rPr>
              <a:t>Dublino</a:t>
            </a:r>
            <a:r>
              <a:rPr lang="en-GB" sz="2000" dirty="0">
                <a:latin typeface="Aptos" panose="020B0004020202020204" pitchFamily="34" charset="0"/>
              </a:rPr>
              <a:t>, 2024)</a:t>
            </a:r>
          </a:p>
          <a:p>
            <a:r>
              <a:rPr lang="en-GB" sz="2000" dirty="0">
                <a:latin typeface="Aptos" panose="020B0004020202020204" pitchFamily="34" charset="0"/>
              </a:rPr>
              <a:t>Together, they make sure that customers have a smooth experience at every point of contact (Chaffey and Ellis-Chadwick,2019)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of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Wide reach at lower cost (Kotler et al., 2021)</a:t>
            </a:r>
          </a:p>
          <a:p>
            <a:r>
              <a:rPr lang="en-GB" sz="2800" dirty="0">
                <a:latin typeface="Aptos" panose="020B0004020202020204" pitchFamily="34" charset="0"/>
              </a:rPr>
              <a:t>Real‑time updates possible (The Red &amp; Yellow Creative School of Business, 2022)</a:t>
            </a:r>
          </a:p>
          <a:p>
            <a:r>
              <a:rPr lang="en-GB" sz="2800" dirty="0">
                <a:latin typeface="Aptos" panose="020B0004020202020204" pitchFamily="34" charset="0"/>
              </a:rPr>
              <a:t>Data improves the efficiency of targeting (HubSpot and Masters in Marketing,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of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High paid advertising costs; uncertain returns if targeting incorrect customer segments (Armstrong, Kotler and </a:t>
            </a:r>
            <a:r>
              <a:rPr lang="en-GB" sz="2000" dirty="0" err="1">
                <a:latin typeface="Aptos" panose="020B0004020202020204" pitchFamily="34" charset="0"/>
              </a:rPr>
              <a:t>Opresnik</a:t>
            </a:r>
            <a:r>
              <a:rPr lang="en-GB" sz="2000" dirty="0">
                <a:latin typeface="Aptos" panose="020B0004020202020204" pitchFamily="34" charset="0"/>
              </a:rPr>
              <a:t>, 2020)</a:t>
            </a:r>
          </a:p>
          <a:p>
            <a:r>
              <a:rPr lang="en-GB" sz="2000" dirty="0">
                <a:latin typeface="Aptos" panose="020B0004020202020204" pitchFamily="34" charset="0"/>
              </a:rPr>
              <a:t>Cyber-attacks can disrupt systems and damage customer trust—M&amp;S experienced significant outages April 2025 (BBC, 2025; </a:t>
            </a:r>
            <a:r>
              <a:rPr lang="en-GB" sz="2000" dirty="0" err="1">
                <a:latin typeface="Aptos" panose="020B0004020202020204" pitchFamily="34" charset="0"/>
              </a:rPr>
              <a:t>Scroxton</a:t>
            </a:r>
            <a:r>
              <a:rPr lang="en-GB" sz="2000" dirty="0">
                <a:latin typeface="Aptos" panose="020B0004020202020204" pitchFamily="34" charset="0"/>
              </a:rPr>
              <a:t>, 2025)</a:t>
            </a:r>
          </a:p>
          <a:p>
            <a:r>
              <a:rPr lang="en-GB" sz="2000" dirty="0">
                <a:latin typeface="Aptos" panose="020B0004020202020204" pitchFamily="34" charset="0"/>
              </a:rPr>
              <a:t>Data security is critical: customers must trust M&amp;S with personal and payment information online (Buttle and </a:t>
            </a:r>
            <a:r>
              <a:rPr lang="en-GB" sz="2000" dirty="0" err="1">
                <a:latin typeface="Aptos" panose="020B0004020202020204" pitchFamily="34" charset="0"/>
              </a:rPr>
              <a:t>Maklan</a:t>
            </a:r>
            <a:r>
              <a:rPr lang="en-GB" sz="2000" dirty="0">
                <a:latin typeface="Aptos" panose="020B0004020202020204" pitchFamily="34" charset="0"/>
              </a:rPr>
              <a:t>, 2019)</a:t>
            </a:r>
            <a:endParaRPr sz="20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Media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“Social media is any channel or technology that lets users share and create ideas, photos, videos, and other content with other people.” (</a:t>
            </a:r>
            <a:r>
              <a:rPr lang="en-GB" sz="2800" dirty="0" err="1">
                <a:latin typeface="Aptos" panose="020B0004020202020204" pitchFamily="34" charset="0"/>
              </a:rPr>
              <a:t>WebFX</a:t>
            </a:r>
            <a:r>
              <a:rPr lang="en-GB" sz="2800" dirty="0">
                <a:latin typeface="Aptos" panose="020B0004020202020204" pitchFamily="34" charset="0"/>
              </a:rPr>
              <a:t>, 2025) 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of Social Media for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ptos" panose="020B0004020202020204" pitchFamily="34" charset="0"/>
              </a:rPr>
              <a:t>Real-time communication with customers</a:t>
            </a:r>
            <a:endParaRPr sz="2400" dirty="0">
              <a:latin typeface="Aptos" panose="020B0004020202020204" pitchFamily="34" charset="0"/>
            </a:endParaRPr>
          </a:p>
          <a:p>
            <a:r>
              <a:rPr lang="en-GB" sz="2400" dirty="0">
                <a:latin typeface="Aptos" panose="020B0004020202020204" pitchFamily="34" charset="0"/>
              </a:rPr>
              <a:t>Helps build customer loyalty and long-term relationships (Mangold and Faulds, 2009)</a:t>
            </a:r>
          </a:p>
          <a:p>
            <a:r>
              <a:rPr lang="en-GB" sz="2400" dirty="0">
                <a:latin typeface="Aptos" panose="020B0004020202020204" pitchFamily="34" charset="0"/>
              </a:rPr>
              <a:t>Allows businesses to hear what people have to say and learn from them </a:t>
            </a:r>
            <a:r>
              <a:rPr lang="nb-NO" sz="2400" dirty="0">
                <a:latin typeface="Aptos" panose="020B0004020202020204" pitchFamily="34" charset="0"/>
              </a:rPr>
              <a:t>(Kietzmann et al., 2011)</a:t>
            </a:r>
            <a:endParaRPr lang="en-GB" sz="2400" dirty="0">
              <a:latin typeface="Aptos" panose="020B0004020202020204" pitchFamily="34" charset="0"/>
            </a:endParaRPr>
          </a:p>
          <a:p>
            <a:r>
              <a:rPr lang="en-GB" sz="2400" dirty="0">
                <a:latin typeface="Aptos" panose="020B0004020202020204" pitchFamily="34" charset="0"/>
              </a:rPr>
              <a:t>Builds online communities around the brand (Ashar, 2024)</a:t>
            </a:r>
            <a:endParaRPr sz="24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Cannot prevent customers from posting negative comments; criticism spreads quickly to other followers (</a:t>
            </a:r>
            <a:r>
              <a:rPr lang="en-GB" sz="2000" dirty="0" err="1">
                <a:latin typeface="Aptos" panose="020B0004020202020204" pitchFamily="34" charset="0"/>
              </a:rPr>
              <a:t>Colmekcioglu</a:t>
            </a:r>
            <a:r>
              <a:rPr lang="en-GB" sz="2000" dirty="0">
                <a:latin typeface="Aptos" panose="020B0004020202020204" pitchFamily="34" charset="0"/>
              </a:rPr>
              <a:t> et al., 2022)</a:t>
            </a:r>
          </a:p>
          <a:p>
            <a:r>
              <a:rPr lang="en-GB" sz="2000" dirty="0">
                <a:latin typeface="Aptos" panose="020B0004020202020204" pitchFamily="34" charset="0"/>
              </a:rPr>
              <a:t>Cyber incidents (e.g., recent April 2025 M&amp;S ) can become trending topics and damage brand trust (BBC, 2025; </a:t>
            </a:r>
            <a:r>
              <a:rPr lang="en-GB" sz="2000" dirty="0" err="1">
                <a:latin typeface="Aptos" panose="020B0004020202020204" pitchFamily="34" charset="0"/>
              </a:rPr>
              <a:t>Scroxton</a:t>
            </a:r>
            <a:r>
              <a:rPr lang="en-GB" sz="2000" dirty="0">
                <a:latin typeface="Aptos" panose="020B0004020202020204" pitchFamily="34" charset="0"/>
              </a:rPr>
              <a:t>, 2025)</a:t>
            </a:r>
          </a:p>
          <a:p>
            <a:r>
              <a:rPr lang="en-GB" sz="2000" dirty="0">
                <a:latin typeface="Aptos" panose="020B0004020202020204" pitchFamily="34" charset="0"/>
              </a:rPr>
              <a:t>CRM and social teams must work together constantly: monitoring comments, responding quickly, fixing problems (Buttle and </a:t>
            </a:r>
            <a:r>
              <a:rPr lang="en-GB" sz="2000" dirty="0" err="1">
                <a:latin typeface="Aptos" panose="020B0004020202020204" pitchFamily="34" charset="0"/>
              </a:rPr>
              <a:t>Maklan</a:t>
            </a:r>
            <a:r>
              <a:rPr lang="en-GB" sz="2000" dirty="0">
                <a:latin typeface="Aptos" panose="020B0004020202020204" pitchFamily="34" charset="0"/>
              </a:rPr>
              <a:t>, 2019)</a:t>
            </a:r>
            <a:endParaRPr sz="20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M&amp;S Digital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ptos" panose="020B0004020202020204" pitchFamily="34" charset="0"/>
              </a:rPr>
              <a:t>Sparks App – personalized rewards</a:t>
            </a:r>
          </a:p>
          <a:p>
            <a:r>
              <a:rPr sz="2400" dirty="0">
                <a:latin typeface="Aptos" panose="020B0004020202020204" pitchFamily="34" charset="0"/>
              </a:rPr>
              <a:t>Email newsletters</a:t>
            </a:r>
          </a:p>
          <a:p>
            <a:r>
              <a:rPr sz="2400" dirty="0">
                <a:latin typeface="Aptos" panose="020B0004020202020204" pitchFamily="34" charset="0"/>
              </a:rPr>
              <a:t>Website with recipes &amp; offers</a:t>
            </a:r>
          </a:p>
          <a:p>
            <a:r>
              <a:rPr sz="2400" dirty="0">
                <a:latin typeface="Aptos" panose="020B0004020202020204" pitchFamily="34" charset="0"/>
              </a:rPr>
              <a:t>Influencer marketing</a:t>
            </a:r>
          </a:p>
          <a:p>
            <a:r>
              <a:rPr sz="2400" dirty="0">
                <a:latin typeface="Aptos" panose="020B0004020202020204" pitchFamily="34" charset="0"/>
              </a:rPr>
              <a:t>AI‑driven recommendations</a:t>
            </a:r>
            <a:r>
              <a:rPr lang="en-GB" sz="2400" dirty="0">
                <a:latin typeface="Aptos" panose="020B0004020202020204" pitchFamily="34" charset="0"/>
              </a:rPr>
              <a:t> (Marks &amp; Spencer, 2025)</a:t>
            </a:r>
            <a:endParaRPr sz="24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3762C-4542-A498-E87B-B181F5B53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E8E7-E682-7E35-232A-20D6D9155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How Sparks Drives Customer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8F9FB-772A-7554-9267-0FB041D70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r>
              <a:rPr lang="en-GB" sz="2400" dirty="0">
                <a:latin typeface="Aptos" panose="020B0004020202020204" pitchFamily="34" charset="0"/>
              </a:rPr>
              <a:t>Data Collection: Every purchase tracked through Sparks; CRM builds complete picture of customer preferences (Marks &amp; Spencer Group plc, 2025b)</a:t>
            </a:r>
          </a:p>
          <a:p>
            <a:r>
              <a:rPr lang="en-GB" sz="2400" dirty="0">
                <a:latin typeface="Aptos" panose="020B0004020202020204" pitchFamily="34" charset="0"/>
              </a:rPr>
              <a:t>Personalised Rewards: AI analysing purchase history sends personalised offers ,premium cheese buyer gets premium offers (Buttle and </a:t>
            </a:r>
            <a:r>
              <a:rPr lang="en-GB" sz="2400" dirty="0" err="1">
                <a:latin typeface="Aptos" panose="020B0004020202020204" pitchFamily="34" charset="0"/>
              </a:rPr>
              <a:t>Maklan</a:t>
            </a:r>
            <a:r>
              <a:rPr lang="en-GB" sz="2400" dirty="0">
                <a:latin typeface="Aptos" panose="020B0004020202020204" pitchFamily="34" charset="0"/>
              </a:rPr>
              <a:t>, 2019)</a:t>
            </a:r>
          </a:p>
          <a:p>
            <a:r>
              <a:rPr lang="en-GB" sz="2400" dirty="0">
                <a:latin typeface="Aptos" panose="020B0004020202020204" pitchFamily="34" charset="0"/>
              </a:rPr>
              <a:t>Proven Results: Sparks members show higher loyalty basket size higher, repeat visits more frequent (Marks &amp; Spencer Group plc, 2025a)</a:t>
            </a:r>
            <a:endParaRPr sz="2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025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1A3F2-E209-0B2D-2576-56F962D30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1A32-30A2-7921-8D51-AAA79BDEA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Social Media: Building Community &amp;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50079-047A-E52A-7DEC-A5840B4C5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r>
              <a:rPr lang="en-GB" sz="2600" dirty="0">
                <a:latin typeface="Aptos" panose="020B0004020202020204" pitchFamily="34" charset="0"/>
              </a:rPr>
              <a:t>Multiple Platforms: M&amp;S Food uses TikTok, Instagram, Facebook to reach different age groups (Retail Gazette, 2025)</a:t>
            </a:r>
          </a:p>
          <a:p>
            <a:r>
              <a:rPr lang="en-GB" sz="2600" dirty="0">
                <a:latin typeface="Aptos" panose="020B0004020202020204" pitchFamily="34" charset="0"/>
              </a:rPr>
              <a:t>Recent Campaigns: Brain Food health range and Yay! Mushrooms driven by TV advertising plus social media (Retail Gazette, 2025)</a:t>
            </a:r>
          </a:p>
          <a:p>
            <a:r>
              <a:rPr lang="en-GB" sz="2600" dirty="0">
                <a:latin typeface="Aptos" panose="020B0004020202020204" pitchFamily="34" charset="0"/>
              </a:rPr>
              <a:t>Customer Listening: Social media enables M&amp;S to hear what customers want and respond with new products ( </a:t>
            </a:r>
            <a:r>
              <a:rPr lang="en-GB" sz="2600" dirty="0" err="1">
                <a:latin typeface="Aptos" panose="020B0004020202020204" pitchFamily="34" charset="0"/>
              </a:rPr>
              <a:t>Deszczyński</a:t>
            </a:r>
            <a:r>
              <a:rPr lang="en-GB" sz="2600" dirty="0">
                <a:latin typeface="Aptos" panose="020B0004020202020204" pitchFamily="34" charset="0"/>
              </a:rPr>
              <a:t>, 2021)</a:t>
            </a:r>
          </a:p>
          <a:p>
            <a:r>
              <a:rPr lang="en-GB" sz="2600" dirty="0">
                <a:latin typeface="Aptos" panose="020B0004020202020204" pitchFamily="34" charset="0"/>
              </a:rPr>
              <a:t>Influencer Partnerships: Celebrity collaborations with genuine M&amp;S shoppers extend reach to new audiences (Marks &amp; Spencer Group plc, 2025b)</a:t>
            </a:r>
            <a:endParaRPr sz="2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920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6E1449-ED61-15BC-FE60-011FD4B68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12766-FDC4-4058-B211-177800B68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82" y="927098"/>
            <a:ext cx="6343672" cy="709865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Responding to Trends: Product &amp;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E6A67-DED3-9220-51CA-F6B52F354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2600" dirty="0">
              <a:latin typeface="Aptos" panose="020B0004020202020204" pitchFamily="34" charset="0"/>
            </a:endParaRPr>
          </a:p>
          <a:p>
            <a:r>
              <a:rPr lang="en-GB" sz="2600" dirty="0">
                <a:latin typeface="Aptos" panose="020B0004020202020204" pitchFamily="34" charset="0"/>
              </a:rPr>
              <a:t>Social Listening: M&amp;S monitors TikTok trends and social conversations to find new customer interests (Marks &amp; Spencer Group plc, 2025b)</a:t>
            </a:r>
          </a:p>
          <a:p>
            <a:r>
              <a:rPr lang="en-GB" sz="2600" dirty="0">
                <a:latin typeface="Aptos" panose="020B0004020202020204" pitchFamily="34" charset="0"/>
              </a:rPr>
              <a:t>Quick Development: When new trends appear, like when pistachio goods become popular</a:t>
            </a:r>
          </a:p>
          <a:p>
            <a:r>
              <a:rPr lang="en-GB" sz="2600" dirty="0">
                <a:latin typeface="Aptos" panose="020B0004020202020204" pitchFamily="34" charset="0"/>
              </a:rPr>
              <a:t>First-Mover Advantage: Customers see M&amp;S as up-to-date and quick because they were the first to market with popular items (</a:t>
            </a:r>
            <a:r>
              <a:rPr lang="en-GB" sz="2600" dirty="0" err="1">
                <a:latin typeface="Aptos" panose="020B0004020202020204" pitchFamily="34" charset="0"/>
              </a:rPr>
              <a:t>e.g</a:t>
            </a:r>
            <a:r>
              <a:rPr lang="en-GB" sz="2600" dirty="0">
                <a:latin typeface="Aptos" panose="020B0004020202020204" pitchFamily="34" charset="0"/>
              </a:rPr>
              <a:t> sandwich with strawberries)</a:t>
            </a:r>
            <a:endParaRPr sz="2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217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Success: 2025 Performance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Revenue Growth: M&amp;S Food grocery sales grew 9-10% in early 2025 (Reuters, 2025; </a:t>
            </a:r>
            <a:r>
              <a:rPr lang="en-GB" dirty="0" err="1">
                <a:latin typeface="Aptos" panose="020B0004020202020204" pitchFamily="34" charset="0"/>
              </a:rPr>
              <a:t>NielsenIQ</a:t>
            </a:r>
            <a:r>
              <a:rPr lang="en-GB" dirty="0">
                <a:latin typeface="Aptos" panose="020B0004020202020204" pitchFamily="34" charset="0"/>
              </a:rPr>
              <a:t>, 2025)</a:t>
            </a:r>
          </a:p>
          <a:p>
            <a:r>
              <a:rPr lang="en-GB" dirty="0">
                <a:latin typeface="Aptos" panose="020B0004020202020204" pitchFamily="34" charset="0"/>
              </a:rPr>
              <a:t>Customer Satisfaction: M&amp;S is one of the best supermarkets for customer satisfaction (Hill, 2025)</a:t>
            </a:r>
          </a:p>
          <a:p>
            <a:r>
              <a:rPr lang="en-GB" dirty="0">
                <a:latin typeface="Aptos" panose="020B0004020202020204" pitchFamily="34" charset="0"/>
              </a:rPr>
              <a:t>Sparks Loyalty Growth: Over 4 million members. A reward program that encourages people to buy again and again  (Marks &amp; Spencer, 2025; Marks &amp; Spencer Group plc, 2025a)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&amp; Risks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Safety online: April 2025 A cyberattack on M&amp;S messed up their systems and showed where their digital infrastructure was weak (BBC, 2025)</a:t>
            </a:r>
          </a:p>
          <a:p>
            <a:r>
              <a:rPr lang="en-GB" sz="2000" dirty="0">
                <a:latin typeface="Aptos" panose="020B0004020202020204" pitchFamily="34" charset="0"/>
              </a:rPr>
              <a:t>Keeping customer information safe is very important; a breach could hurt trust and CRM relationships (Buttle and </a:t>
            </a:r>
            <a:r>
              <a:rPr lang="en-GB" sz="2000" dirty="0" err="1">
                <a:latin typeface="Aptos" panose="020B0004020202020204" pitchFamily="34" charset="0"/>
              </a:rPr>
              <a:t>Maklan</a:t>
            </a:r>
            <a:r>
              <a:rPr lang="en-GB" sz="2000" dirty="0">
                <a:latin typeface="Aptos" panose="020B0004020202020204" pitchFamily="34" charset="0"/>
              </a:rPr>
              <a:t>, 2019)</a:t>
            </a:r>
          </a:p>
          <a:p>
            <a:r>
              <a:rPr lang="en-GB" sz="2000" dirty="0">
                <a:latin typeface="Aptos" panose="020B0004020202020204" pitchFamily="34" charset="0"/>
              </a:rPr>
              <a:t>Spread of Negative Comments (</a:t>
            </a:r>
            <a:r>
              <a:rPr lang="en-GB" sz="2000" dirty="0" err="1">
                <a:latin typeface="Aptos" panose="020B0004020202020204" pitchFamily="34" charset="0"/>
              </a:rPr>
              <a:t>Armutlu</a:t>
            </a:r>
            <a:r>
              <a:rPr lang="en-GB" sz="2000" dirty="0">
                <a:latin typeface="Aptos" panose="020B0004020202020204" pitchFamily="34" charset="0"/>
              </a:rPr>
              <a:t>, 2024)</a:t>
            </a:r>
          </a:p>
          <a:p>
            <a:r>
              <a:rPr lang="en-GB" sz="2000" dirty="0">
                <a:latin typeface="Aptos" panose="020B0004020202020204" pitchFamily="34" charset="0"/>
              </a:rPr>
              <a:t>Risks of Influencers :Influencers can hurt a company if they act badly or lose credibility (</a:t>
            </a:r>
            <a:r>
              <a:rPr lang="en-GB" sz="2000" dirty="0" err="1">
                <a:latin typeface="Aptos" panose="020B0004020202020204" pitchFamily="34" charset="0"/>
              </a:rPr>
              <a:t>Gabhane</a:t>
            </a:r>
            <a:r>
              <a:rPr lang="en-GB" sz="2000" dirty="0">
                <a:latin typeface="Aptos" panose="020B0004020202020204" pitchFamily="34" charset="0"/>
              </a:rPr>
              <a:t> et al., 2024)</a:t>
            </a:r>
            <a:endParaRPr sz="20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23BC2-55EB-763A-E712-C5410C521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E1612-4293-50EC-00EE-FF51A242A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0E293-3FBA-291B-1EF5-5C4BB2DDBC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Customer relationship management (CRM) and digital channels (website, Sparks app, social media, email) are used together by M&amp;S Food to build stronger connections with customers and grow the business</a:t>
            </a:r>
          </a:p>
          <a:p>
            <a:r>
              <a:rPr lang="en-GB" dirty="0">
                <a:latin typeface="Aptos" panose="020B0004020202020204" pitchFamily="34" charset="0"/>
              </a:rPr>
              <a:t>9–10% sales growth, high customer satisfaction, and more than 4 million Sparks members in 2025 show that this joint strategy works</a:t>
            </a:r>
          </a:p>
          <a:p>
            <a:r>
              <a:rPr lang="en-GB" dirty="0">
                <a:latin typeface="Aptos" panose="020B0004020202020204" pitchFamily="34" charset="0"/>
              </a:rPr>
              <a:t>Top priorities for the future are to keep spending in digital infrastructure security, improve the online customer experience, and be quick to adapt to changing market conditions and customer trends.</a:t>
            </a:r>
            <a:endParaRPr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0317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1409B9-CED9-414A-B76E-490653B5E6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7539" y="2489200"/>
            <a:ext cx="5178947" cy="35306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A22ED2-92F9-9D04-75FB-F003F4BF3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14C53-11C6-C7DE-CB4D-EB1B3ADE0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BF3328-E7D3-E770-3F80-AE58727859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81137" y="2489200"/>
            <a:ext cx="4111750" cy="353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7494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3CDAE1-EA80-B2C0-6824-794862A85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3A66-52C6-0FA8-8207-5D2BB05F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2628B8-271E-6A9B-836B-97C80EE912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52078" y="2489200"/>
            <a:ext cx="4569868" cy="353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360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254</TotalTime>
  <Words>1065</Words>
  <Application>Microsoft Office PowerPoint</Application>
  <PresentationFormat>On-screen Show (4:3)</PresentationFormat>
  <Paragraphs>87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Century Gothic</vt:lpstr>
      <vt:lpstr>Wingdings 3</vt:lpstr>
      <vt:lpstr>Ion Boardroom</vt:lpstr>
      <vt:lpstr>M&amp;S Food: Digital &amp; Social Media Strategy (2025)</vt:lpstr>
      <vt:lpstr>Introduction</vt:lpstr>
      <vt:lpstr>Digital Marketing Definition</vt:lpstr>
      <vt:lpstr>Importance for CRM</vt:lpstr>
      <vt:lpstr>Benefits of Digital Marketing</vt:lpstr>
      <vt:lpstr>Challenges of Digital Marketing</vt:lpstr>
      <vt:lpstr>Social Media Definition</vt:lpstr>
      <vt:lpstr>Benefits of Social Media for CRM</vt:lpstr>
      <vt:lpstr>Limitations of Social Media</vt:lpstr>
      <vt:lpstr>M&amp;S Digital Tools</vt:lpstr>
      <vt:lpstr>How Sparks Drives Customer Relationships</vt:lpstr>
      <vt:lpstr>Social Media: Building Community &amp; Trust</vt:lpstr>
      <vt:lpstr>Responding to Trends: Product &amp; Innovation</vt:lpstr>
      <vt:lpstr>Evidence of Success: 2025 Performance</vt:lpstr>
      <vt:lpstr>Challenges &amp; Risks</vt:lpstr>
      <vt:lpstr>Conclusion</vt:lpstr>
      <vt:lpstr>References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Piotr Czubinski</cp:lastModifiedBy>
  <cp:revision>2</cp:revision>
  <dcterms:created xsi:type="dcterms:W3CDTF">2013-01-27T09:14:16Z</dcterms:created>
  <dcterms:modified xsi:type="dcterms:W3CDTF">2025-11-30T16:16:12Z</dcterms:modified>
  <cp:category/>
</cp:coreProperties>
</file>