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5CFBC5-F6D5-42BD-A78F-14523139C68D}" v="209" dt="2025-11-08T12:26:44.7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3237093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235986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55674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30824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82892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28C18859-9320-47B1-B84A-5AD18E8F8F05}"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557874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28C18859-9320-47B1-B84A-5AD18E8F8F05}"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30823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89858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24432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Tree>
    <p:extLst>
      <p:ext uri="{BB962C8B-B14F-4D97-AF65-F5344CB8AC3E}">
        <p14:creationId xmlns:p14="http://schemas.microsoft.com/office/powerpoint/2010/main" val="3529821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85349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48824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4135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56415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567062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47951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518368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3430607382"/>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www.pikist.com/free-photo-swans" TargetMode="External"/><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packaly.com/blog" TargetMode="External"/><Relationship Id="rId2" Type="http://schemas.openxmlformats.org/officeDocument/2006/relationships/hyperlink" Target="https://www.theflorist.co.uk/editors-blog" TargetMode="External"/><Relationship Id="rId1" Type="http://schemas.openxmlformats.org/officeDocument/2006/relationships/slideLayout" Target="../slideLayouts/slideLayout3.xml"/><Relationship Id="rId6" Type="http://schemas.openxmlformats.org/officeDocument/2006/relationships/hyperlink" Target="https://www.ibisworld.com/united-kingdom/industry/florists/6015/" TargetMode="External"/><Relationship Id="rId5" Type="http://schemas.openxmlformats.org/officeDocument/2006/relationships/hyperlink" Target="https://www.housebeautiful.com/uk/garden/plants/a62936708/2025-floral-trends/" TargetMode="External"/><Relationship Id="rId4" Type="http://schemas.openxmlformats.org/officeDocument/2006/relationships/hyperlink" Target="https://flora-magazine.com/flora-winter-2023-digital-edition(Accessed"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publicdomainpictures.net/es/view-image.php?image=84530&amp;picture=gracias-margaritas"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Shape 22">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4419136" y="2133601"/>
            <a:ext cx="7228577" cy="2296886"/>
          </a:xfrm>
        </p:spPr>
        <p:txBody>
          <a:bodyPr>
            <a:noAutofit/>
          </a:bodyPr>
          <a:lstStyle/>
          <a:p>
            <a:pPr algn="l">
              <a:lnSpc>
                <a:spcPct val="90000"/>
              </a:lnSpc>
            </a:pPr>
            <a:r>
              <a:rPr lang="en-GB" sz="2400">
                <a:solidFill>
                  <a:schemeClr val="bg1">
                    <a:lumMod val="95000"/>
                    <a:lumOff val="5000"/>
                  </a:schemeClr>
                </a:solidFill>
                <a:latin typeface="Arial" panose="020B0604020202020204" pitchFamily="34" charset="0"/>
                <a:cs typeface="Arial" panose="020B0604020202020204" pitchFamily="34" charset="0"/>
              </a:rPr>
              <a:t>Problem Solving Decision Making</a:t>
            </a:r>
            <a:br>
              <a:rPr lang="en-GB" sz="2400">
                <a:solidFill>
                  <a:schemeClr val="bg1">
                    <a:lumMod val="95000"/>
                    <a:lumOff val="5000"/>
                  </a:schemeClr>
                </a:solidFill>
                <a:latin typeface="Arial" panose="020B0604020202020204" pitchFamily="34" charset="0"/>
                <a:cs typeface="Arial" panose="020B0604020202020204" pitchFamily="34" charset="0"/>
              </a:rPr>
            </a:br>
            <a:r>
              <a:rPr lang="en-GB" sz="2400">
                <a:solidFill>
                  <a:schemeClr val="bg1">
                    <a:lumMod val="95000"/>
                    <a:lumOff val="5000"/>
                  </a:schemeClr>
                </a:solidFill>
                <a:latin typeface="Arial" panose="020B0604020202020204" pitchFamily="34" charset="0"/>
                <a:cs typeface="Arial" panose="020B0604020202020204" pitchFamily="34" charset="0"/>
              </a:rPr>
              <a:t>STUDENT NAME : Sonia Mascarenhas Da SILVA</a:t>
            </a:r>
            <a:br>
              <a:rPr lang="en-GB" sz="2400">
                <a:solidFill>
                  <a:schemeClr val="bg1">
                    <a:lumMod val="95000"/>
                    <a:lumOff val="5000"/>
                  </a:schemeClr>
                </a:solidFill>
                <a:latin typeface="Arial" panose="020B0604020202020204" pitchFamily="34" charset="0"/>
                <a:cs typeface="Arial" panose="020B0604020202020204" pitchFamily="34" charset="0"/>
              </a:rPr>
            </a:br>
            <a:r>
              <a:rPr lang="en-GB" sz="2400">
                <a:solidFill>
                  <a:schemeClr val="bg1">
                    <a:lumMod val="95000"/>
                    <a:lumOff val="5000"/>
                  </a:schemeClr>
                </a:solidFill>
                <a:latin typeface="Arial" panose="020B0604020202020204" pitchFamily="34" charset="0"/>
                <a:cs typeface="Arial" panose="020B0604020202020204" pitchFamily="34" charset="0"/>
              </a:rPr>
              <a:t>STUDENT ID : 2334336</a:t>
            </a:r>
            <a:br>
              <a:rPr lang="en-GB" sz="2400">
                <a:solidFill>
                  <a:schemeClr val="bg1">
                    <a:lumMod val="95000"/>
                    <a:lumOff val="5000"/>
                  </a:schemeClr>
                </a:solidFill>
                <a:latin typeface="Arial" panose="020B0604020202020204" pitchFamily="34" charset="0"/>
                <a:cs typeface="Arial" panose="020B0604020202020204" pitchFamily="34" charset="0"/>
              </a:rPr>
            </a:br>
            <a:r>
              <a:rPr lang="en-GB" sz="2400">
                <a:solidFill>
                  <a:schemeClr val="bg1">
                    <a:lumMod val="95000"/>
                    <a:lumOff val="5000"/>
                  </a:schemeClr>
                </a:solidFill>
                <a:latin typeface="Arial" panose="020B0604020202020204" pitchFamily="34" charset="0"/>
                <a:cs typeface="Arial" panose="020B0604020202020204" pitchFamily="34" charset="0"/>
              </a:rPr>
              <a:t>LECTURER : Anita Nan</a:t>
            </a:r>
            <a:br>
              <a:rPr lang="en-GB" sz="2400">
                <a:solidFill>
                  <a:schemeClr val="bg1">
                    <a:lumMod val="95000"/>
                    <a:lumOff val="5000"/>
                  </a:schemeClr>
                </a:solidFill>
                <a:latin typeface="Arial" panose="020B0604020202020204" pitchFamily="34" charset="0"/>
                <a:cs typeface="Arial" panose="020B0604020202020204" pitchFamily="34" charset="0"/>
              </a:rPr>
            </a:br>
            <a:r>
              <a:rPr lang="en-GB" sz="2400">
                <a:solidFill>
                  <a:schemeClr val="bg1">
                    <a:lumMod val="95000"/>
                    <a:lumOff val="5000"/>
                  </a:schemeClr>
                </a:solidFill>
                <a:latin typeface="Arial" panose="020B0604020202020204" pitchFamily="34" charset="0"/>
                <a:cs typeface="Arial" panose="020B0604020202020204" pitchFamily="34" charset="0"/>
              </a:rPr>
              <a:t>Assignment : Individual Presentation Green Haven Florists</a:t>
            </a:r>
          </a:p>
        </p:txBody>
      </p:sp>
      <p:sp>
        <p:nvSpPr>
          <p:cNvPr id="42" name="Isosceles Triangle 41">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36277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a:t>Introduction </a:t>
            </a:r>
          </a:p>
          <a:p>
            <a:r>
              <a:rPr lang="en-GB" sz="2400" b="1"/>
              <a:t>Company background</a:t>
            </a:r>
          </a:p>
          <a:p>
            <a:r>
              <a:rPr lang="en-GB" sz="2400" b="1"/>
              <a:t>Problem: nature and scope</a:t>
            </a:r>
          </a:p>
          <a:p>
            <a:r>
              <a:rPr lang="en-GB" sz="2400" b="1"/>
              <a:t>PESTLE ANALYSIS: Green Haven Florists</a:t>
            </a:r>
          </a:p>
          <a:p>
            <a:r>
              <a:rPr lang="en-GB" sz="2400" b="1"/>
              <a:t>Cause and effect analysis: Fishbone diagram</a:t>
            </a:r>
          </a:p>
          <a:p>
            <a:r>
              <a:rPr lang="en-GB" sz="2400" b="1"/>
              <a:t>Conclusion</a:t>
            </a:r>
          </a:p>
          <a:p>
            <a:r>
              <a:rPr lang="en-GB" sz="2400" b="1"/>
              <a:t>References</a:t>
            </a:r>
          </a:p>
          <a:p>
            <a:endParaRPr lang="en-GB" sz="240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517794" y="1324909"/>
            <a:ext cx="9452471" cy="4491446"/>
          </a:xfrm>
        </p:spPr>
        <p:txBody>
          <a:bodyPr>
            <a:normAutofit lnSpcReduction="10000"/>
          </a:bodyPr>
          <a:lstStyle/>
          <a:p>
            <a:r>
              <a:rPr lang="en-GB" sz="2400">
                <a:solidFill>
                  <a:schemeClr val="tx2">
                    <a:lumMod val="50000"/>
                  </a:schemeClr>
                </a:solidFill>
                <a:latin typeface="Arial" panose="020B0604020202020204" pitchFamily="34" charset="0"/>
                <a:cs typeface="Arial" panose="020B0604020202020204" pitchFamily="34" charset="0"/>
              </a:rPr>
              <a:t>In this presentation, I will discuss the 30% drop in sales experienced by </a:t>
            </a:r>
            <a:r>
              <a:rPr lang="en-GB" sz="2400" i="1">
                <a:solidFill>
                  <a:schemeClr val="tx2">
                    <a:lumMod val="50000"/>
                  </a:schemeClr>
                </a:solidFill>
                <a:latin typeface="Arial" panose="020B0604020202020204" pitchFamily="34" charset="0"/>
                <a:cs typeface="Arial" panose="020B0604020202020204" pitchFamily="34" charset="0"/>
              </a:rPr>
              <a:t>Green Haven Florist</a:t>
            </a:r>
            <a:r>
              <a:rPr lang="en-GB" sz="2400">
                <a:solidFill>
                  <a:schemeClr val="tx2">
                    <a:lumMod val="50000"/>
                  </a:schemeClr>
                </a:solidFill>
                <a:latin typeface="Arial" panose="020B0604020202020204" pitchFamily="34" charset="0"/>
                <a:cs typeface="Arial" panose="020B0604020202020204" pitchFamily="34" charset="0"/>
              </a:rPr>
              <a:t>, a small independent flower shop based in Norwich, UK. Founded in 2016, the business has built a strong reputation for its bespoke floral arrangements, eco-friendly packaging, and strong community ties. However, in recent years, </a:t>
            </a:r>
            <a:r>
              <a:rPr lang="en-GB" sz="2400" i="1">
                <a:solidFill>
                  <a:schemeClr val="tx2">
                    <a:lumMod val="50000"/>
                  </a:schemeClr>
                </a:solidFill>
                <a:latin typeface="Arial" panose="020B0604020202020204" pitchFamily="34" charset="0"/>
                <a:cs typeface="Arial" panose="020B0604020202020204" pitchFamily="34" charset="0"/>
              </a:rPr>
              <a:t>Green Haven Florist</a:t>
            </a:r>
            <a:r>
              <a:rPr lang="en-GB" sz="2400">
                <a:solidFill>
                  <a:schemeClr val="tx2">
                    <a:lumMod val="50000"/>
                  </a:schemeClr>
                </a:solidFill>
                <a:latin typeface="Arial" panose="020B0604020202020204" pitchFamily="34" charset="0"/>
                <a:cs typeface="Arial" panose="020B0604020202020204" pitchFamily="34" charset="0"/>
              </a:rPr>
              <a:t> has faced a significant decline in sales due to rising costs, increased competition from online retailers, and the emergence of new local businesses. These challenges have made it difficult for the shop to maintain profitability and continue serving its community effectively. To address these issues, the company needs to adapt to the rapidly changing digital market. A PESTLE analysis will be used to examine the external factors influencing the business environment</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37"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61" name="Rectangle 60">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2" name="Straight Connector 6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Isosceles Triangle 65">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Isosceles Triangle 67">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4419136" y="1020871"/>
            <a:ext cx="6960759" cy="1188929"/>
          </a:xfrm>
        </p:spPr>
        <p:txBody>
          <a:bodyPr vert="horz" lIns="91440" tIns="45720" rIns="91440" bIns="45720" rtlCol="0" anchor="b">
            <a:normAutofit fontScale="90000"/>
          </a:bodyPr>
          <a:lstStyle/>
          <a:p>
            <a:r>
              <a:rPr lang="en-US" sz="6000">
                <a:solidFill>
                  <a:schemeClr val="bg1">
                    <a:lumMod val="95000"/>
                    <a:lumOff val="5000"/>
                  </a:schemeClr>
                </a:solidFill>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4456386" y="2634344"/>
            <a:ext cx="6203795" cy="3810000"/>
          </a:xfrm>
        </p:spPr>
        <p:txBody>
          <a:bodyPr vert="horz" lIns="91440" tIns="45720" rIns="91440" bIns="45720" rtlCol="0" anchor="t">
            <a:normAutofit/>
          </a:bodyPr>
          <a:lstStyle/>
          <a:p>
            <a:pPr>
              <a:lnSpc>
                <a:spcPct val="90000"/>
              </a:lnSpc>
            </a:pPr>
            <a:r>
              <a:rPr lang="en-US" sz="1800" b="1">
                <a:solidFill>
                  <a:schemeClr val="bg1">
                    <a:lumMod val="95000"/>
                    <a:lumOff val="5000"/>
                    <a:alpha val="70000"/>
                  </a:schemeClr>
                </a:solidFill>
                <a:latin typeface="Arial" panose="020B0604020202020204" pitchFamily="34" charset="0"/>
                <a:cs typeface="Arial" panose="020B0604020202020204" pitchFamily="34" charset="0"/>
              </a:rPr>
              <a:t>Green Haven Florist is a small independent flower shop located in Norwich, UK. Established in 2016 by owners Liam and Priya Patel, the business specializes in creating custom floral arrangements for weddings, special events, and walk-in clients. The shop is known for its commitment to sustainability, using eco-friendly packaging and sourcing locally grown flowers whenever possible. The company’s focus on creativity and community engagement has allowed it to establish lasting relationships with customers and become a valued part of the Norwich business landscape </a:t>
            </a:r>
          </a:p>
          <a:p>
            <a:pPr>
              <a:lnSpc>
                <a:spcPct val="90000"/>
              </a:lnSpc>
            </a:pPr>
            <a:endParaRPr lang="en-US" sz="1800" b="1">
              <a:solidFill>
                <a:schemeClr val="bg1">
                  <a:lumMod val="95000"/>
                  <a:lumOff val="5000"/>
                  <a:alpha val="70000"/>
                </a:schemeClr>
              </a:solidFill>
              <a:latin typeface="Arial" panose="020B0604020202020204" pitchFamily="34" charset="0"/>
              <a:cs typeface="Arial" panose="020B0604020202020204" pitchFamily="34" charset="0"/>
            </a:endParaRPr>
          </a:p>
        </p:txBody>
      </p:sp>
      <p:sp>
        <p:nvSpPr>
          <p:cNvPr id="70" name="Isosceles Triangle 69">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84990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56"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4" name="Straight Connector 43">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Isosceles Triangle 58">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882283" y="407625"/>
            <a:ext cx="8391720" cy="864822"/>
          </a:xfrm>
        </p:spPr>
        <p:txBody>
          <a:bodyPr vert="horz" lIns="91440" tIns="45720" rIns="91440" bIns="45720" rtlCol="0" anchor="b">
            <a:normAutofit/>
          </a:bodyPr>
          <a:lstStyle/>
          <a:p>
            <a:r>
              <a:rPr lang="en-US" b="1">
                <a:solidFill>
                  <a:schemeClr val="tx1">
                    <a:lumMod val="95000"/>
                    <a:lumOff val="5000"/>
                  </a:schemeClr>
                </a:solidFill>
                <a:latin typeface="Arial" panose="020B0604020202020204" pitchFamily="34" charset="0"/>
                <a:cs typeface="Arial" panose="020B0604020202020204" pitchFamily="34" charset="0"/>
              </a:rPr>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451692" y="1905861"/>
            <a:ext cx="9726451" cy="4825438"/>
          </a:xfrm>
        </p:spPr>
        <p:txBody>
          <a:bodyPr vert="horz" lIns="91440" tIns="45720" rIns="91440" bIns="45720" rtlCol="0" anchor="t">
            <a:noAutofit/>
          </a:bodyPr>
          <a:lstStyle/>
          <a:p>
            <a:pPr>
              <a:lnSpc>
                <a:spcPct val="90000"/>
              </a:lnSpc>
            </a:pPr>
            <a:r>
              <a:rPr lang="en-US" b="1">
                <a:solidFill>
                  <a:schemeClr val="tx1">
                    <a:lumMod val="95000"/>
                    <a:lumOff val="5000"/>
                  </a:schemeClr>
                </a:solidFill>
                <a:latin typeface="Arial" panose="020B0604020202020204" pitchFamily="34" charset="0"/>
                <a:cs typeface="Arial" panose="020B0604020202020204" pitchFamily="34" charset="0"/>
              </a:rPr>
              <a:t>5W2H</a:t>
            </a:r>
          </a:p>
          <a:p>
            <a:pPr>
              <a:lnSpc>
                <a:spcPct val="90000"/>
              </a:lnSpc>
            </a:pPr>
            <a:r>
              <a:rPr lang="en-US">
                <a:solidFill>
                  <a:schemeClr val="tx1">
                    <a:lumMod val="95000"/>
                    <a:lumOff val="5000"/>
                  </a:schemeClr>
                </a:solidFill>
                <a:latin typeface="Arial" panose="020B0604020202020204" pitchFamily="34" charset="0"/>
                <a:cs typeface="Arial" panose="020B0604020202020204" pitchFamily="34" charset="0"/>
              </a:rPr>
              <a:t>Who: Liam and Priya Patel ,the owners</a:t>
            </a:r>
          </a:p>
          <a:p>
            <a:pPr>
              <a:lnSpc>
                <a:spcPct val="90000"/>
              </a:lnSpc>
            </a:pPr>
            <a:r>
              <a:rPr lang="en-US">
                <a:solidFill>
                  <a:schemeClr val="tx1">
                    <a:lumMod val="95000"/>
                    <a:lumOff val="5000"/>
                  </a:schemeClr>
                </a:solidFill>
                <a:latin typeface="Arial" panose="020B0604020202020204" pitchFamily="34" charset="0"/>
                <a:cs typeface="Arial" panose="020B0604020202020204" pitchFamily="34" charset="0"/>
              </a:rPr>
              <a:t>What: Green Haven Florists ,30% decline in store sales struggling to maintain profitability</a:t>
            </a:r>
          </a:p>
          <a:p>
            <a:pPr>
              <a:lnSpc>
                <a:spcPct val="90000"/>
              </a:lnSpc>
            </a:pPr>
            <a:r>
              <a:rPr lang="en-US">
                <a:solidFill>
                  <a:schemeClr val="tx1">
                    <a:lumMod val="95000"/>
                    <a:lumOff val="5000"/>
                  </a:schemeClr>
                </a:solidFill>
                <a:latin typeface="Arial" panose="020B0604020202020204" pitchFamily="34" charset="0"/>
                <a:cs typeface="Arial" panose="020B0604020202020204" pitchFamily="34" charset="0"/>
              </a:rPr>
              <a:t>Where: The business is located in Norwich, Uk</a:t>
            </a:r>
          </a:p>
          <a:p>
            <a:pPr>
              <a:lnSpc>
                <a:spcPct val="90000"/>
              </a:lnSpc>
            </a:pPr>
            <a:r>
              <a:rPr lang="en-US">
                <a:solidFill>
                  <a:schemeClr val="tx1">
                    <a:lumMod val="95000"/>
                    <a:lumOff val="5000"/>
                  </a:schemeClr>
                </a:solidFill>
                <a:latin typeface="Arial" panose="020B0604020202020204" pitchFamily="34" charset="0"/>
                <a:cs typeface="Arial" panose="020B0604020202020204" pitchFamily="34" charset="0"/>
              </a:rPr>
              <a:t>Why: Due to increased competition, rising cost</a:t>
            </a:r>
          </a:p>
          <a:p>
            <a:pPr>
              <a:lnSpc>
                <a:spcPct val="90000"/>
              </a:lnSpc>
            </a:pPr>
            <a:r>
              <a:rPr lang="en-US">
                <a:solidFill>
                  <a:schemeClr val="tx1">
                    <a:lumMod val="95000"/>
                    <a:lumOff val="5000"/>
                  </a:schemeClr>
                </a:solidFill>
                <a:latin typeface="Arial" panose="020B0604020202020204" pitchFamily="34" charset="0"/>
                <a:cs typeface="Arial" panose="020B0604020202020204" pitchFamily="34" charset="0"/>
              </a:rPr>
              <a:t>         Changing customer preferences and ineffective digital marketing</a:t>
            </a:r>
          </a:p>
          <a:p>
            <a:pPr>
              <a:lnSpc>
                <a:spcPct val="90000"/>
              </a:lnSpc>
            </a:pPr>
            <a:r>
              <a:rPr lang="en-US">
                <a:solidFill>
                  <a:schemeClr val="tx1">
                    <a:lumMod val="95000"/>
                    <a:lumOff val="5000"/>
                  </a:schemeClr>
                </a:solidFill>
                <a:latin typeface="Arial" panose="020B0604020202020204" pitchFamily="34" charset="0"/>
                <a:cs typeface="Arial" panose="020B0604020202020204" pitchFamily="34" charset="0"/>
              </a:rPr>
              <a:t>When: The  decline has been significant in last 12 months</a:t>
            </a:r>
          </a:p>
          <a:p>
            <a:pPr>
              <a:lnSpc>
                <a:spcPct val="90000"/>
              </a:lnSpc>
            </a:pPr>
            <a:r>
              <a:rPr lang="en-US">
                <a:solidFill>
                  <a:schemeClr val="tx1">
                    <a:lumMod val="95000"/>
                    <a:lumOff val="5000"/>
                  </a:schemeClr>
                </a:solidFill>
                <a:latin typeface="Arial" panose="020B0604020202020204" pitchFamily="34" charset="0"/>
                <a:cs typeface="Arial" panose="020B0604020202020204" pitchFamily="34" charset="0"/>
              </a:rPr>
              <a:t>How: They need to adapt and </a:t>
            </a:r>
            <a:r>
              <a:rPr lang="en-US" err="1">
                <a:solidFill>
                  <a:schemeClr val="tx1">
                    <a:lumMod val="95000"/>
                    <a:lumOff val="5000"/>
                  </a:schemeClr>
                </a:solidFill>
                <a:latin typeface="Arial" panose="020B0604020202020204" pitchFamily="34" charset="0"/>
                <a:cs typeface="Arial" panose="020B0604020202020204" pitchFamily="34" charset="0"/>
              </a:rPr>
              <a:t>modernise</a:t>
            </a:r>
            <a:r>
              <a:rPr lang="en-US">
                <a:solidFill>
                  <a:schemeClr val="tx1">
                    <a:lumMod val="95000"/>
                    <a:lumOff val="5000"/>
                  </a:schemeClr>
                </a:solidFill>
                <a:latin typeface="Arial" panose="020B0604020202020204" pitchFamily="34" charset="0"/>
                <a:cs typeface="Arial" panose="020B0604020202020204" pitchFamily="34" charset="0"/>
              </a:rPr>
              <a:t> their business model to survive</a:t>
            </a:r>
          </a:p>
          <a:p>
            <a:pPr>
              <a:lnSpc>
                <a:spcPct val="90000"/>
              </a:lnSpc>
            </a:pPr>
            <a:r>
              <a:rPr lang="en-US">
                <a:solidFill>
                  <a:schemeClr val="tx1">
                    <a:lumMod val="95000"/>
                    <a:lumOff val="5000"/>
                  </a:schemeClr>
                </a:solidFill>
                <a:latin typeface="Arial" panose="020B0604020202020204" pitchFamily="34" charset="0"/>
                <a:cs typeface="Arial" panose="020B0604020202020204" pitchFamily="34" charset="0"/>
              </a:rPr>
              <a:t>How much : 30% decline in the store sales ,but doesn’t provide specific financial or cost the 30% can be the 25 or 30  low sales </a:t>
            </a:r>
          </a:p>
        </p:txBody>
      </p:sp>
      <p:sp>
        <p:nvSpPr>
          <p:cNvPr id="54" name="Isosceles Triangle 53">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pair of rings on a bouquet of flowers&#10;&#10;AI-generated content may be incorrect.">
            <a:extLst>
              <a:ext uri="{FF2B5EF4-FFF2-40B4-BE49-F238E27FC236}">
                <a16:creationId xmlns:a16="http://schemas.microsoft.com/office/drawing/2014/main" id="{3D003031-CF0A-11D5-CB53-F4FE5D9117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86750" y="95351"/>
            <a:ext cx="3782786" cy="2381580"/>
          </a:xfrm>
          <a:prstGeom prst="rect">
            <a:avLst/>
          </a:prstGeom>
        </p:spPr>
      </p:pic>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a:solidFill>
                  <a:schemeClr val="bg2">
                    <a:lumMod val="10000"/>
                  </a:schemeClr>
                </a:solidFill>
              </a:rPr>
              <a:t>PESTLE ANALYSIS: Green Haven Florists</a:t>
            </a:r>
            <a:br>
              <a:rPr lang="en-GB">
                <a:solidFill>
                  <a:srgbClr val="000000"/>
                </a:solidFill>
              </a:rPr>
            </a:br>
            <a:endParaRPr lang="en-GB" b="1"/>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240972" y="794657"/>
            <a:ext cx="10263640" cy="5562600"/>
          </a:xfrm>
        </p:spPr>
        <p:txBody>
          <a:bodyPr>
            <a:normAutofit/>
          </a:bodyPr>
          <a:lstStyle/>
          <a:p>
            <a:r>
              <a:rPr lang="en-GB" b="1">
                <a:solidFill>
                  <a:schemeClr val="tx1"/>
                </a:solidFill>
              </a:rPr>
              <a:t>POLITICAL</a:t>
            </a:r>
          </a:p>
          <a:p>
            <a:pPr marL="342900" indent="-342900">
              <a:buFont typeface="Arial" panose="020B0604020202020204" pitchFamily="34" charset="0"/>
              <a:buChar char="•"/>
            </a:pPr>
            <a:r>
              <a:rPr lang="en-GB" b="1">
                <a:solidFill>
                  <a:schemeClr val="tx1"/>
                </a:solidFill>
                <a:latin typeface="Arial" panose="020B0604020202020204" pitchFamily="34" charset="0"/>
                <a:cs typeface="Arial" panose="020B0604020202020204" pitchFamily="34" charset="0"/>
              </a:rPr>
              <a:t>Regulatory environment sustainability could support Green Haven florist  eco-friendly</a:t>
            </a:r>
          </a:p>
          <a:p>
            <a:pPr marL="342900" indent="-342900">
              <a:buFont typeface="Arial" panose="020B0604020202020204" pitchFamily="34" charset="0"/>
              <a:buChar char="•"/>
            </a:pPr>
            <a:r>
              <a:rPr lang="en-GB" b="1">
                <a:solidFill>
                  <a:schemeClr val="tx1"/>
                </a:solidFill>
                <a:latin typeface="Arial" panose="020B0604020202020204" pitchFamily="34" charset="0"/>
                <a:cs typeface="Arial" panose="020B0604020202020204" pitchFamily="34" charset="0"/>
              </a:rPr>
              <a:t>Community support and engagement , local government often support small business.</a:t>
            </a:r>
          </a:p>
          <a:p>
            <a:r>
              <a:rPr lang="en-GB" b="1">
                <a:solidFill>
                  <a:schemeClr val="tx1"/>
                </a:solidFill>
              </a:rPr>
              <a:t>ECONOMIC</a:t>
            </a:r>
          </a:p>
          <a:p>
            <a:pPr marL="342900" indent="-342900">
              <a:buFont typeface="Arial" panose="020B0604020202020204" pitchFamily="34" charset="0"/>
              <a:buChar char="•"/>
            </a:pPr>
            <a:r>
              <a:rPr lang="en-GB" b="1">
                <a:solidFill>
                  <a:schemeClr val="tx1"/>
                </a:solidFill>
              </a:rPr>
              <a:t>Rising Inflation and supply chain disruption have increased the costs of import flowers and sustainable  </a:t>
            </a:r>
          </a:p>
          <a:p>
            <a:pPr marL="342900" indent="-342900">
              <a:buFont typeface="Arial" panose="020B0604020202020204" pitchFamily="34" charset="0"/>
              <a:buChar char="•"/>
            </a:pPr>
            <a:r>
              <a:rPr lang="en-GB" b="1">
                <a:solidFill>
                  <a:schemeClr val="tx1"/>
                </a:solidFill>
              </a:rPr>
              <a:t>Consumer spending trends ,in the floral industry specifically of florist report average.</a:t>
            </a:r>
          </a:p>
          <a:p>
            <a:r>
              <a:rPr lang="en-GB" b="1">
                <a:solidFill>
                  <a:schemeClr val="tx1"/>
                </a:solidFill>
              </a:rPr>
              <a:t>SOCIAL</a:t>
            </a:r>
          </a:p>
          <a:p>
            <a:pPr marL="342900" indent="-342900">
              <a:buFont typeface="Arial" panose="020B0604020202020204" pitchFamily="34" charset="0"/>
              <a:buChar char="•"/>
            </a:pPr>
            <a:r>
              <a:rPr lang="en-GB" b="1">
                <a:solidFill>
                  <a:schemeClr val="tx1"/>
                </a:solidFill>
              </a:rPr>
              <a:t>Increased preference for online shopping due  to convenience and cost </a:t>
            </a:r>
          </a:p>
          <a:p>
            <a:pPr marL="342900" indent="-342900">
              <a:buFont typeface="Arial" panose="020B0604020202020204" pitchFamily="34" charset="0"/>
              <a:buChar char="•"/>
            </a:pPr>
            <a:r>
              <a:rPr lang="en-GB" b="1">
                <a:solidFill>
                  <a:schemeClr val="tx1"/>
                </a:solidFill>
              </a:rPr>
              <a:t>Changing customer convenient flexible delivery option and subscription   </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a:solidFill>
                  <a:schemeClr val="tx1">
                    <a:lumMod val="95000"/>
                    <a:lumOff val="5000"/>
                  </a:schemeClr>
                </a:solidFill>
              </a:rPr>
              <a:t>PESTLE ANALYSIS: Green Haven Florists</a:t>
            </a:r>
            <a:br>
              <a:rPr lang="en-GB">
                <a:solidFill>
                  <a:srgbClr val="000000"/>
                </a:solidFill>
              </a:rPr>
            </a:br>
            <a:endParaRPr lang="en-GB"/>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544286" y="1705137"/>
            <a:ext cx="10876724" cy="4978691"/>
          </a:xfrm>
        </p:spPr>
        <p:txBody>
          <a:bodyPr>
            <a:normAutofit fontScale="92500"/>
          </a:bodyPr>
          <a:lstStyle/>
          <a:p>
            <a:r>
              <a:rPr lang="en-GB" sz="2200" b="1">
                <a:latin typeface="Arial" panose="020B0604020202020204" pitchFamily="34" charset="0"/>
                <a:cs typeface="Arial" panose="020B0604020202020204" pitchFamily="34" charset="0"/>
              </a:rPr>
              <a:t>TECHNOLOGICAL</a:t>
            </a:r>
            <a:r>
              <a:rPr lang="en-GB" sz="2400" b="1">
                <a:latin typeface="Arial" panose="020B0604020202020204" pitchFamily="34" charset="0"/>
                <a:cs typeface="Arial" panose="020B0604020202020204" pitchFamily="34" charset="0"/>
              </a:rPr>
              <a:t>:</a:t>
            </a:r>
          </a:p>
          <a:p>
            <a:pPr marL="0" indent="0">
              <a:buNone/>
            </a:pPr>
            <a:r>
              <a:rPr lang="en-GB" sz="2100" b="1">
                <a:latin typeface="Arial" panose="020B0604020202020204" pitchFamily="34" charset="0"/>
                <a:cs typeface="Arial" panose="020B0604020202020204" pitchFamily="34" charset="0"/>
              </a:rPr>
              <a:t>Green Haven outdated  website ability to Competitors from online platforms</a:t>
            </a:r>
          </a:p>
          <a:p>
            <a:pPr marL="0" indent="0">
              <a:buNone/>
            </a:pPr>
            <a:r>
              <a:rPr lang="en-GB" sz="2100" b="1">
                <a:latin typeface="Arial" panose="020B0604020202020204" pitchFamily="34" charset="0"/>
                <a:cs typeface="Arial" panose="020B0604020202020204" pitchFamily="34" charset="0"/>
              </a:rPr>
              <a:t>Digital marketing and customer engagement Social media and digital marketing  trends </a:t>
            </a:r>
          </a:p>
          <a:p>
            <a:pPr marL="0" indent="0">
              <a:buNone/>
            </a:pPr>
            <a:endParaRPr lang="en-GB" sz="2100" b="1">
              <a:latin typeface="Arial" panose="020B0604020202020204" pitchFamily="34" charset="0"/>
              <a:cs typeface="Arial" panose="020B0604020202020204" pitchFamily="34" charset="0"/>
            </a:endParaRPr>
          </a:p>
          <a:p>
            <a:r>
              <a:rPr lang="en-GB" sz="2200" b="1">
                <a:latin typeface="Arial" panose="020B0604020202020204" pitchFamily="34" charset="0"/>
                <a:cs typeface="Arial" panose="020B0604020202020204" pitchFamily="34" charset="0"/>
              </a:rPr>
              <a:t>LEGAL</a:t>
            </a:r>
            <a:r>
              <a:rPr lang="en-GB" sz="2600" b="1">
                <a:latin typeface="Arial" panose="020B0604020202020204" pitchFamily="34" charset="0"/>
                <a:cs typeface="Arial" panose="020B0604020202020204" pitchFamily="34" charset="0"/>
              </a:rPr>
              <a:t> </a:t>
            </a:r>
            <a:r>
              <a:rPr lang="en-GB" sz="2200" b="1">
                <a:latin typeface="Arial" panose="020B0604020202020204" pitchFamily="34" charset="0"/>
                <a:cs typeface="Arial" panose="020B0604020202020204" pitchFamily="34" charset="0"/>
              </a:rPr>
              <a:t>Factor</a:t>
            </a:r>
            <a:r>
              <a:rPr lang="en-GB" sz="2600" b="1">
                <a:latin typeface="Arial" panose="020B0604020202020204" pitchFamily="34" charset="0"/>
                <a:cs typeface="Arial" panose="020B0604020202020204" pitchFamily="34" charset="0"/>
              </a:rPr>
              <a:t>:</a:t>
            </a:r>
          </a:p>
          <a:p>
            <a:pPr marL="0" indent="0">
              <a:buNone/>
            </a:pPr>
            <a:r>
              <a:rPr lang="en-GB" sz="2100" b="1">
                <a:latin typeface="Arial" panose="020B0604020202020204" pitchFamily="34" charset="0"/>
                <a:cs typeface="Arial" panose="020B0604020202020204" pitchFamily="34" charset="0"/>
              </a:rPr>
              <a:t>Regulations on imported flowers and sustainability practices could affect operations</a:t>
            </a:r>
          </a:p>
          <a:p>
            <a:endParaRPr lang="en-GB" sz="2100" b="1">
              <a:latin typeface="Arial" panose="020B0604020202020204" pitchFamily="34" charset="0"/>
              <a:cs typeface="Arial" panose="020B0604020202020204" pitchFamily="34" charset="0"/>
            </a:endParaRPr>
          </a:p>
          <a:p>
            <a:r>
              <a:rPr lang="en-GB" sz="2200" b="1">
                <a:latin typeface="Arial" panose="020B0604020202020204" pitchFamily="34" charset="0"/>
                <a:cs typeface="Arial" panose="020B0604020202020204" pitchFamily="34" charset="0"/>
              </a:rPr>
              <a:t>ENVIRONMENTAL</a:t>
            </a:r>
            <a:r>
              <a:rPr lang="en-GB" sz="2600" b="1">
                <a:latin typeface="Arial" panose="020B0604020202020204" pitchFamily="34" charset="0"/>
                <a:cs typeface="Arial" panose="020B0604020202020204" pitchFamily="34" charset="0"/>
              </a:rPr>
              <a:t> </a:t>
            </a:r>
            <a:r>
              <a:rPr lang="en-GB" sz="2200" b="1">
                <a:latin typeface="Arial" panose="020B0604020202020204" pitchFamily="34" charset="0"/>
                <a:cs typeface="Arial" panose="020B0604020202020204" pitchFamily="34" charset="0"/>
              </a:rPr>
              <a:t>Factors</a:t>
            </a:r>
            <a:endParaRPr lang="en-GB" sz="2600" b="1">
              <a:latin typeface="Arial" panose="020B0604020202020204" pitchFamily="34" charset="0"/>
              <a:cs typeface="Arial" panose="020B0604020202020204" pitchFamily="34" charset="0"/>
            </a:endParaRPr>
          </a:p>
          <a:p>
            <a:pPr marL="0" indent="0">
              <a:buNone/>
            </a:pPr>
            <a:r>
              <a:rPr lang="en-GB" sz="2100" b="1">
                <a:latin typeface="Arial" panose="020B0604020202020204" pitchFamily="34" charset="0"/>
                <a:cs typeface="Arial" panose="020B0604020202020204" pitchFamily="34" charset="0"/>
              </a:rPr>
              <a:t>High cost and locally make sustainability more expensive </a:t>
            </a:r>
          </a:p>
          <a:p>
            <a:pPr marL="0" indent="0">
              <a:buNone/>
            </a:pPr>
            <a:r>
              <a:rPr lang="en-GB" sz="2100" b="1">
                <a:latin typeface="Arial" panose="020B0604020202020204" pitchFamily="34" charset="0"/>
                <a:cs typeface="Arial" panose="020B0604020202020204" pitchFamily="34" charset="0"/>
              </a:rPr>
              <a:t>Commitment to eco-friendly practices aligns with trends in consumer demand for sustainability  products</a:t>
            </a:r>
          </a:p>
          <a:p>
            <a:pPr>
              <a:buFont typeface="Arial" panose="020B0604020202020204" pitchFamily="34" charset="0"/>
              <a:buChar char="•"/>
            </a:pPr>
            <a:endParaRPr lang="en-GB" sz="2100" b="1">
              <a:latin typeface="Arial" panose="020B0604020202020204" pitchFamily="34" charset="0"/>
              <a:cs typeface="Arial" panose="020B0604020202020204" pitchFamily="34" charset="0"/>
            </a:endParaRPr>
          </a:p>
          <a:p>
            <a:pPr>
              <a:buFont typeface="Arial" panose="020B0604020202020204" pitchFamily="34" charset="0"/>
              <a:buChar char="•"/>
            </a:pPr>
            <a:endParaRPr lang="en-GB" sz="2100" b="1">
              <a:latin typeface="Arial" panose="020B0604020202020204" pitchFamily="34" charset="0"/>
              <a:cs typeface="Arial" panose="020B0604020202020204" pitchFamily="34" charset="0"/>
            </a:endParaRPr>
          </a:p>
          <a:p>
            <a:pPr>
              <a:buFont typeface="Arial" panose="020B0604020202020204" pitchFamily="34" charset="0"/>
              <a:buChar char="•"/>
            </a:pPr>
            <a:endParaRPr lang="en-GB" sz="21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001486" y="1"/>
            <a:ext cx="8600106" cy="1377208"/>
          </a:xfrm>
        </p:spPr>
        <p:txBody>
          <a:bodyPr>
            <a:normAutofit/>
          </a:bodyPr>
          <a:lstStyle/>
          <a:p>
            <a:r>
              <a:rPr lang="en-GB" sz="3200" b="1"/>
              <a:t>Cause and effect analysis: Fishbone diagram</a:t>
            </a:r>
            <a:endParaRPr lang="en-US" sz="3200">
              <a:solidFill>
                <a:srgbClr val="000000"/>
              </a:solidFill>
            </a:endParaRPr>
          </a:p>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92791" y="771181"/>
            <a:ext cx="11206843" cy="5869321"/>
          </a:xfrm>
        </p:spPr>
        <p:style>
          <a:lnRef idx="1">
            <a:schemeClr val="dk1"/>
          </a:lnRef>
          <a:fillRef idx="0">
            <a:schemeClr val="dk1"/>
          </a:fillRef>
          <a:effectRef idx="0">
            <a:schemeClr val="dk1"/>
          </a:effectRef>
          <a:fontRef idx="minor">
            <a:schemeClr val="tx1"/>
          </a:fontRef>
        </p:style>
        <p:txBody>
          <a:bodyPr/>
          <a:lstStyle/>
          <a:p>
            <a:endParaRPr lang="en-US"/>
          </a:p>
        </p:txBody>
      </p:sp>
      <p:sp>
        <p:nvSpPr>
          <p:cNvPr id="4" name="Rectangle 3">
            <a:extLst>
              <a:ext uri="{FF2B5EF4-FFF2-40B4-BE49-F238E27FC236}">
                <a16:creationId xmlns:a16="http://schemas.microsoft.com/office/drawing/2014/main" id="{6C90E4B8-7CA1-6AFB-23AD-CC1388024D61}"/>
              </a:ext>
            </a:extLst>
          </p:cNvPr>
          <p:cNvSpPr/>
          <p:nvPr/>
        </p:nvSpPr>
        <p:spPr>
          <a:xfrm>
            <a:off x="9633858" y="2535588"/>
            <a:ext cx="2008414" cy="163606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30% drop is sales</a:t>
            </a:r>
          </a:p>
        </p:txBody>
      </p:sp>
      <p:sp>
        <p:nvSpPr>
          <p:cNvPr id="8" name="Rectangle: Rounded Corners 7">
            <a:extLst>
              <a:ext uri="{FF2B5EF4-FFF2-40B4-BE49-F238E27FC236}">
                <a16:creationId xmlns:a16="http://schemas.microsoft.com/office/drawing/2014/main" id="{B094A9C4-864C-C93C-BAD9-5C091D7CE417}"/>
              </a:ext>
            </a:extLst>
          </p:cNvPr>
          <p:cNvSpPr/>
          <p:nvPr/>
        </p:nvSpPr>
        <p:spPr>
          <a:xfrm>
            <a:off x="189008" y="848106"/>
            <a:ext cx="2220685" cy="6408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Man</a:t>
            </a:r>
          </a:p>
        </p:txBody>
      </p:sp>
      <p:sp>
        <p:nvSpPr>
          <p:cNvPr id="29" name="Rectangle: Rounded Corners 28">
            <a:extLst>
              <a:ext uri="{FF2B5EF4-FFF2-40B4-BE49-F238E27FC236}">
                <a16:creationId xmlns:a16="http://schemas.microsoft.com/office/drawing/2014/main" id="{99D05BF9-E8C4-C104-FA9C-B0DA64AC5D18}"/>
              </a:ext>
            </a:extLst>
          </p:cNvPr>
          <p:cNvSpPr/>
          <p:nvPr/>
        </p:nvSpPr>
        <p:spPr>
          <a:xfrm>
            <a:off x="820763" y="5270623"/>
            <a:ext cx="2331598" cy="70343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Management</a:t>
            </a:r>
          </a:p>
        </p:txBody>
      </p:sp>
      <p:cxnSp>
        <p:nvCxnSpPr>
          <p:cNvPr id="35" name="Straight Connector 34">
            <a:extLst>
              <a:ext uri="{FF2B5EF4-FFF2-40B4-BE49-F238E27FC236}">
                <a16:creationId xmlns:a16="http://schemas.microsoft.com/office/drawing/2014/main" id="{50D4D33E-2E86-A3BD-F537-0E65F7C11FA0}"/>
              </a:ext>
            </a:extLst>
          </p:cNvPr>
          <p:cNvCxnSpPr/>
          <p:nvPr/>
        </p:nvCxnSpPr>
        <p:spPr>
          <a:xfrm>
            <a:off x="6128657" y="2535588"/>
            <a:ext cx="1273629" cy="0"/>
          </a:xfrm>
          <a:prstGeom prst="line">
            <a:avLst/>
          </a:prstGeom>
        </p:spPr>
        <p:style>
          <a:lnRef idx="1">
            <a:schemeClr val="dk1"/>
          </a:lnRef>
          <a:fillRef idx="0">
            <a:schemeClr val="dk1"/>
          </a:fillRef>
          <a:effectRef idx="0">
            <a:schemeClr val="dk1"/>
          </a:effectRef>
          <a:fontRef idx="minor">
            <a:schemeClr val="tx1"/>
          </a:fontRef>
        </p:style>
      </p:cxnSp>
      <p:sp>
        <p:nvSpPr>
          <p:cNvPr id="49" name="TextBox 48">
            <a:extLst>
              <a:ext uri="{FF2B5EF4-FFF2-40B4-BE49-F238E27FC236}">
                <a16:creationId xmlns:a16="http://schemas.microsoft.com/office/drawing/2014/main" id="{AF015CF2-9EA8-ABFB-7483-0D1A37AB9851}"/>
              </a:ext>
            </a:extLst>
          </p:cNvPr>
          <p:cNvSpPr txBox="1"/>
          <p:nvPr/>
        </p:nvSpPr>
        <p:spPr>
          <a:xfrm>
            <a:off x="5965371" y="1952637"/>
            <a:ext cx="1353683" cy="646331"/>
          </a:xfrm>
          <a:prstGeom prst="rect">
            <a:avLst/>
          </a:prstGeom>
          <a:noFill/>
        </p:spPr>
        <p:txBody>
          <a:bodyPr wrap="square" rtlCol="0">
            <a:spAutoFit/>
          </a:bodyPr>
          <a:lstStyle/>
          <a:p>
            <a:r>
              <a:rPr lang="en-GB"/>
              <a:t>Flexible delivery</a:t>
            </a:r>
          </a:p>
        </p:txBody>
      </p:sp>
      <p:cxnSp>
        <p:nvCxnSpPr>
          <p:cNvPr id="53" name="Straight Connector 52">
            <a:extLst>
              <a:ext uri="{FF2B5EF4-FFF2-40B4-BE49-F238E27FC236}">
                <a16:creationId xmlns:a16="http://schemas.microsoft.com/office/drawing/2014/main" id="{080055D0-0335-E2D5-7742-0AD38546BEF6}"/>
              </a:ext>
            </a:extLst>
          </p:cNvPr>
          <p:cNvCxnSpPr>
            <a:cxnSpLocks/>
          </p:cNvCxnSpPr>
          <p:nvPr/>
        </p:nvCxnSpPr>
        <p:spPr>
          <a:xfrm>
            <a:off x="584770" y="2372153"/>
            <a:ext cx="1429163" cy="0"/>
          </a:xfrm>
          <a:prstGeom prst="line">
            <a:avLst/>
          </a:prstGeom>
        </p:spPr>
        <p:style>
          <a:lnRef idx="1">
            <a:schemeClr val="dk1"/>
          </a:lnRef>
          <a:fillRef idx="0">
            <a:schemeClr val="dk1"/>
          </a:fillRef>
          <a:effectRef idx="0">
            <a:schemeClr val="dk1"/>
          </a:effectRef>
          <a:fontRef idx="minor">
            <a:schemeClr val="tx1"/>
          </a:fontRef>
        </p:style>
      </p:cxnSp>
      <p:sp>
        <p:nvSpPr>
          <p:cNvPr id="60" name="TextBox 59">
            <a:extLst>
              <a:ext uri="{FF2B5EF4-FFF2-40B4-BE49-F238E27FC236}">
                <a16:creationId xmlns:a16="http://schemas.microsoft.com/office/drawing/2014/main" id="{CBBE0158-1802-336D-9200-B4D991B61FCE}"/>
              </a:ext>
            </a:extLst>
          </p:cNvPr>
          <p:cNvSpPr txBox="1"/>
          <p:nvPr/>
        </p:nvSpPr>
        <p:spPr>
          <a:xfrm>
            <a:off x="396454" y="1763521"/>
            <a:ext cx="1665515" cy="646331"/>
          </a:xfrm>
          <a:prstGeom prst="rect">
            <a:avLst/>
          </a:prstGeom>
          <a:noFill/>
        </p:spPr>
        <p:txBody>
          <a:bodyPr wrap="square" rtlCol="0">
            <a:spAutoFit/>
          </a:bodyPr>
          <a:lstStyle/>
          <a:p>
            <a:r>
              <a:rPr lang="en-GB"/>
              <a:t>Range of customers </a:t>
            </a:r>
          </a:p>
        </p:txBody>
      </p:sp>
      <p:cxnSp>
        <p:nvCxnSpPr>
          <p:cNvPr id="67" name="Straight Connector 66">
            <a:extLst>
              <a:ext uri="{FF2B5EF4-FFF2-40B4-BE49-F238E27FC236}">
                <a16:creationId xmlns:a16="http://schemas.microsoft.com/office/drawing/2014/main" id="{6A08B782-2FC5-287A-3912-2D14F1A8751F}"/>
              </a:ext>
            </a:extLst>
          </p:cNvPr>
          <p:cNvCxnSpPr/>
          <p:nvPr/>
        </p:nvCxnSpPr>
        <p:spPr>
          <a:xfrm>
            <a:off x="2750003" y="2775297"/>
            <a:ext cx="944336" cy="0"/>
          </a:xfrm>
          <a:prstGeom prst="line">
            <a:avLst/>
          </a:prstGeom>
        </p:spPr>
        <p:style>
          <a:lnRef idx="1">
            <a:schemeClr val="dk1"/>
          </a:lnRef>
          <a:fillRef idx="0">
            <a:schemeClr val="dk1"/>
          </a:fillRef>
          <a:effectRef idx="0">
            <a:schemeClr val="dk1"/>
          </a:effectRef>
          <a:fontRef idx="minor">
            <a:schemeClr val="tx1"/>
          </a:fontRef>
        </p:style>
      </p:cxnSp>
      <p:cxnSp>
        <p:nvCxnSpPr>
          <p:cNvPr id="87" name="Straight Arrow Connector 86">
            <a:extLst>
              <a:ext uri="{FF2B5EF4-FFF2-40B4-BE49-F238E27FC236}">
                <a16:creationId xmlns:a16="http://schemas.microsoft.com/office/drawing/2014/main" id="{E0666D39-F4F2-FA76-5669-5C9949E122EC}"/>
              </a:ext>
            </a:extLst>
          </p:cNvPr>
          <p:cNvCxnSpPr>
            <a:cxnSpLocks/>
          </p:cNvCxnSpPr>
          <p:nvPr/>
        </p:nvCxnSpPr>
        <p:spPr>
          <a:xfrm>
            <a:off x="7089419" y="1942458"/>
            <a:ext cx="990947" cy="10583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9" name="Straight Arrow Connector 88">
            <a:extLst>
              <a:ext uri="{FF2B5EF4-FFF2-40B4-BE49-F238E27FC236}">
                <a16:creationId xmlns:a16="http://schemas.microsoft.com/office/drawing/2014/main" id="{0565155F-C4FE-CE6F-F416-F972561FFD50}"/>
              </a:ext>
            </a:extLst>
          </p:cNvPr>
          <p:cNvCxnSpPr>
            <a:cxnSpLocks/>
          </p:cNvCxnSpPr>
          <p:nvPr/>
        </p:nvCxnSpPr>
        <p:spPr>
          <a:xfrm flipV="1">
            <a:off x="1852051" y="3662155"/>
            <a:ext cx="802620" cy="130306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6" name="Straight Connector 105">
            <a:extLst>
              <a:ext uri="{FF2B5EF4-FFF2-40B4-BE49-F238E27FC236}">
                <a16:creationId xmlns:a16="http://schemas.microsoft.com/office/drawing/2014/main" id="{F6D2C69B-93A0-6373-8BAF-E25415CA2498}"/>
              </a:ext>
            </a:extLst>
          </p:cNvPr>
          <p:cNvCxnSpPr>
            <a:cxnSpLocks/>
          </p:cNvCxnSpPr>
          <p:nvPr/>
        </p:nvCxnSpPr>
        <p:spPr>
          <a:xfrm>
            <a:off x="5940081" y="4817936"/>
            <a:ext cx="1378973" cy="0"/>
          </a:xfrm>
          <a:prstGeom prst="line">
            <a:avLst/>
          </a:prstGeom>
        </p:spPr>
        <p:style>
          <a:lnRef idx="1">
            <a:schemeClr val="dk1"/>
          </a:lnRef>
          <a:fillRef idx="0">
            <a:schemeClr val="dk1"/>
          </a:fillRef>
          <a:effectRef idx="0">
            <a:schemeClr val="dk1"/>
          </a:effectRef>
          <a:fontRef idx="minor">
            <a:schemeClr val="tx1"/>
          </a:fontRef>
        </p:style>
      </p:cxnSp>
      <p:cxnSp>
        <p:nvCxnSpPr>
          <p:cNvPr id="112" name="Straight Arrow Connector 111">
            <a:extLst>
              <a:ext uri="{FF2B5EF4-FFF2-40B4-BE49-F238E27FC236}">
                <a16:creationId xmlns:a16="http://schemas.microsoft.com/office/drawing/2014/main" id="{13A41E9B-2F44-CED2-89DC-0D469BB0BF47}"/>
              </a:ext>
            </a:extLst>
          </p:cNvPr>
          <p:cNvCxnSpPr>
            <a:cxnSpLocks/>
          </p:cNvCxnSpPr>
          <p:nvPr/>
        </p:nvCxnSpPr>
        <p:spPr>
          <a:xfrm flipV="1">
            <a:off x="7415605" y="3767453"/>
            <a:ext cx="731680" cy="135761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9" name="Straight Connector 118">
            <a:extLst>
              <a:ext uri="{FF2B5EF4-FFF2-40B4-BE49-F238E27FC236}">
                <a16:creationId xmlns:a16="http://schemas.microsoft.com/office/drawing/2014/main" id="{8D293C64-D9A8-FB59-BF64-5773A3667BBD}"/>
              </a:ext>
            </a:extLst>
          </p:cNvPr>
          <p:cNvCxnSpPr>
            <a:cxnSpLocks/>
          </p:cNvCxnSpPr>
          <p:nvPr/>
        </p:nvCxnSpPr>
        <p:spPr>
          <a:xfrm>
            <a:off x="8131048" y="4585701"/>
            <a:ext cx="1373993" cy="36691"/>
          </a:xfrm>
          <a:prstGeom prst="line">
            <a:avLst/>
          </a:prstGeom>
        </p:spPr>
        <p:style>
          <a:lnRef idx="1">
            <a:schemeClr val="dk1"/>
          </a:lnRef>
          <a:fillRef idx="0">
            <a:schemeClr val="dk1"/>
          </a:fillRef>
          <a:effectRef idx="0">
            <a:schemeClr val="dk1"/>
          </a:effectRef>
          <a:fontRef idx="minor">
            <a:schemeClr val="tx1"/>
          </a:fontRef>
        </p:style>
      </p:cxnSp>
      <p:cxnSp>
        <p:nvCxnSpPr>
          <p:cNvPr id="124" name="Straight Connector 123">
            <a:extLst>
              <a:ext uri="{FF2B5EF4-FFF2-40B4-BE49-F238E27FC236}">
                <a16:creationId xmlns:a16="http://schemas.microsoft.com/office/drawing/2014/main" id="{2E0A6553-1C84-D3C3-4D0A-DC6A1DBD1D26}"/>
              </a:ext>
            </a:extLst>
          </p:cNvPr>
          <p:cNvCxnSpPr>
            <a:cxnSpLocks/>
          </p:cNvCxnSpPr>
          <p:nvPr/>
        </p:nvCxnSpPr>
        <p:spPr>
          <a:xfrm flipV="1">
            <a:off x="596482" y="3234134"/>
            <a:ext cx="8950290" cy="75377"/>
          </a:xfrm>
          <a:prstGeom prst="line">
            <a:avLst/>
          </a:prstGeom>
        </p:spPr>
        <p:style>
          <a:lnRef idx="1">
            <a:schemeClr val="dk1"/>
          </a:lnRef>
          <a:fillRef idx="0">
            <a:schemeClr val="dk1"/>
          </a:fillRef>
          <a:effectRef idx="0">
            <a:schemeClr val="dk1"/>
          </a:effectRef>
          <a:fontRef idx="minor">
            <a:schemeClr val="tx1"/>
          </a:fontRef>
        </p:style>
      </p:cxnSp>
      <p:sp>
        <p:nvSpPr>
          <p:cNvPr id="126" name="TextBox 125">
            <a:extLst>
              <a:ext uri="{FF2B5EF4-FFF2-40B4-BE49-F238E27FC236}">
                <a16:creationId xmlns:a16="http://schemas.microsoft.com/office/drawing/2014/main" id="{5BC5249F-568D-69A0-4D73-564628526E11}"/>
              </a:ext>
            </a:extLst>
          </p:cNvPr>
          <p:cNvSpPr txBox="1"/>
          <p:nvPr/>
        </p:nvSpPr>
        <p:spPr>
          <a:xfrm>
            <a:off x="6004086" y="4479266"/>
            <a:ext cx="1817704" cy="369332"/>
          </a:xfrm>
          <a:prstGeom prst="rect">
            <a:avLst/>
          </a:prstGeom>
          <a:noFill/>
        </p:spPr>
        <p:txBody>
          <a:bodyPr wrap="square" rtlCol="0">
            <a:spAutoFit/>
          </a:bodyPr>
          <a:lstStyle/>
          <a:p>
            <a:r>
              <a:rPr lang="en-GB"/>
              <a:t>Eco-friendly</a:t>
            </a:r>
          </a:p>
        </p:txBody>
      </p:sp>
      <p:cxnSp>
        <p:nvCxnSpPr>
          <p:cNvPr id="130" name="Straight Arrow Connector 129">
            <a:extLst>
              <a:ext uri="{FF2B5EF4-FFF2-40B4-BE49-F238E27FC236}">
                <a16:creationId xmlns:a16="http://schemas.microsoft.com/office/drawing/2014/main" id="{C80CF296-4BA9-CD4F-3C47-C1E04F16BABD}"/>
              </a:ext>
            </a:extLst>
          </p:cNvPr>
          <p:cNvCxnSpPr>
            <a:cxnSpLocks/>
          </p:cNvCxnSpPr>
          <p:nvPr/>
        </p:nvCxnSpPr>
        <p:spPr>
          <a:xfrm>
            <a:off x="1747077" y="1825589"/>
            <a:ext cx="979512" cy="13355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3" name="Straight Connector 132">
            <a:extLst>
              <a:ext uri="{FF2B5EF4-FFF2-40B4-BE49-F238E27FC236}">
                <a16:creationId xmlns:a16="http://schemas.microsoft.com/office/drawing/2014/main" id="{86EB7C62-B580-649C-63D0-11BEDD968D70}"/>
              </a:ext>
            </a:extLst>
          </p:cNvPr>
          <p:cNvCxnSpPr/>
          <p:nvPr/>
        </p:nvCxnSpPr>
        <p:spPr>
          <a:xfrm>
            <a:off x="2462007" y="4604047"/>
            <a:ext cx="1520328" cy="0"/>
          </a:xfrm>
          <a:prstGeom prst="line">
            <a:avLst/>
          </a:prstGeom>
        </p:spPr>
        <p:style>
          <a:lnRef idx="1">
            <a:schemeClr val="dk1"/>
          </a:lnRef>
          <a:fillRef idx="0">
            <a:schemeClr val="dk1"/>
          </a:fillRef>
          <a:effectRef idx="0">
            <a:schemeClr val="dk1"/>
          </a:effectRef>
          <a:fontRef idx="minor">
            <a:schemeClr val="tx1"/>
          </a:fontRef>
        </p:style>
      </p:cxnSp>
      <p:sp>
        <p:nvSpPr>
          <p:cNvPr id="135" name="TextBox 134">
            <a:extLst>
              <a:ext uri="{FF2B5EF4-FFF2-40B4-BE49-F238E27FC236}">
                <a16:creationId xmlns:a16="http://schemas.microsoft.com/office/drawing/2014/main" id="{1FCC231E-3D51-BBEC-EFF3-4600561C249A}"/>
              </a:ext>
            </a:extLst>
          </p:cNvPr>
          <p:cNvSpPr txBox="1"/>
          <p:nvPr/>
        </p:nvSpPr>
        <p:spPr>
          <a:xfrm>
            <a:off x="892366" y="3818896"/>
            <a:ext cx="1532124" cy="369332"/>
          </a:xfrm>
          <a:prstGeom prst="rect">
            <a:avLst/>
          </a:prstGeom>
          <a:noFill/>
        </p:spPr>
        <p:txBody>
          <a:bodyPr wrap="square" rtlCol="0">
            <a:spAutoFit/>
          </a:bodyPr>
          <a:lstStyle/>
          <a:p>
            <a:r>
              <a:rPr lang="en-GB"/>
              <a:t>Rising cost</a:t>
            </a:r>
          </a:p>
        </p:txBody>
      </p:sp>
      <p:sp>
        <p:nvSpPr>
          <p:cNvPr id="136" name="TextBox 135">
            <a:extLst>
              <a:ext uri="{FF2B5EF4-FFF2-40B4-BE49-F238E27FC236}">
                <a16:creationId xmlns:a16="http://schemas.microsoft.com/office/drawing/2014/main" id="{68070D3E-0A1B-00C0-CB8A-704D1A2087E8}"/>
              </a:ext>
            </a:extLst>
          </p:cNvPr>
          <p:cNvSpPr txBox="1"/>
          <p:nvPr/>
        </p:nvSpPr>
        <p:spPr>
          <a:xfrm>
            <a:off x="2560634" y="3904510"/>
            <a:ext cx="1575412" cy="646331"/>
          </a:xfrm>
          <a:prstGeom prst="rect">
            <a:avLst/>
          </a:prstGeom>
          <a:noFill/>
        </p:spPr>
        <p:txBody>
          <a:bodyPr wrap="square" rtlCol="0">
            <a:spAutoFit/>
          </a:bodyPr>
          <a:lstStyle/>
          <a:p>
            <a:r>
              <a:rPr lang="en-GB"/>
              <a:t>Increased competition</a:t>
            </a:r>
          </a:p>
        </p:txBody>
      </p:sp>
      <p:sp>
        <p:nvSpPr>
          <p:cNvPr id="152" name="TextBox 151">
            <a:extLst>
              <a:ext uri="{FF2B5EF4-FFF2-40B4-BE49-F238E27FC236}">
                <a16:creationId xmlns:a16="http://schemas.microsoft.com/office/drawing/2014/main" id="{BE4908BB-3B82-5493-0428-4680424C1693}"/>
              </a:ext>
            </a:extLst>
          </p:cNvPr>
          <p:cNvSpPr txBox="1"/>
          <p:nvPr/>
        </p:nvSpPr>
        <p:spPr>
          <a:xfrm>
            <a:off x="2412694" y="2128871"/>
            <a:ext cx="1586218" cy="646331"/>
          </a:xfrm>
          <a:prstGeom prst="rect">
            <a:avLst/>
          </a:prstGeom>
          <a:noFill/>
        </p:spPr>
        <p:txBody>
          <a:bodyPr wrap="square" rtlCol="0">
            <a:spAutoFit/>
          </a:bodyPr>
          <a:lstStyle/>
          <a:p>
            <a:r>
              <a:rPr lang="en-GB"/>
              <a:t>Introduce new service</a:t>
            </a:r>
          </a:p>
        </p:txBody>
      </p:sp>
      <p:cxnSp>
        <p:nvCxnSpPr>
          <p:cNvPr id="157" name="Straight Connector 156">
            <a:extLst>
              <a:ext uri="{FF2B5EF4-FFF2-40B4-BE49-F238E27FC236}">
                <a16:creationId xmlns:a16="http://schemas.microsoft.com/office/drawing/2014/main" id="{A1F1E537-9C3E-8FC7-7DFF-28B5D88C2942}"/>
              </a:ext>
            </a:extLst>
          </p:cNvPr>
          <p:cNvCxnSpPr/>
          <p:nvPr/>
        </p:nvCxnSpPr>
        <p:spPr>
          <a:xfrm>
            <a:off x="7669779" y="2143851"/>
            <a:ext cx="1835262" cy="0"/>
          </a:xfrm>
          <a:prstGeom prst="line">
            <a:avLst/>
          </a:prstGeom>
        </p:spPr>
        <p:style>
          <a:lnRef idx="1">
            <a:schemeClr val="dk1"/>
          </a:lnRef>
          <a:fillRef idx="0">
            <a:schemeClr val="dk1"/>
          </a:fillRef>
          <a:effectRef idx="0">
            <a:schemeClr val="dk1"/>
          </a:effectRef>
          <a:fontRef idx="minor">
            <a:schemeClr val="tx1"/>
          </a:fontRef>
        </p:style>
      </p:cxnSp>
      <p:sp>
        <p:nvSpPr>
          <p:cNvPr id="159" name="Rectangle: Rounded Corners 158">
            <a:extLst>
              <a:ext uri="{FF2B5EF4-FFF2-40B4-BE49-F238E27FC236}">
                <a16:creationId xmlns:a16="http://schemas.microsoft.com/office/drawing/2014/main" id="{D395A3D6-1818-B1C7-6514-DE9739C9E2AD}"/>
              </a:ext>
            </a:extLst>
          </p:cNvPr>
          <p:cNvSpPr/>
          <p:nvPr/>
        </p:nvSpPr>
        <p:spPr>
          <a:xfrm>
            <a:off x="5592139" y="976149"/>
            <a:ext cx="2641599" cy="5888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Method</a:t>
            </a:r>
          </a:p>
        </p:txBody>
      </p:sp>
      <p:sp>
        <p:nvSpPr>
          <p:cNvPr id="160" name="Rectangle: Rounded Corners 159">
            <a:extLst>
              <a:ext uri="{FF2B5EF4-FFF2-40B4-BE49-F238E27FC236}">
                <a16:creationId xmlns:a16="http://schemas.microsoft.com/office/drawing/2014/main" id="{432FB12F-8728-041A-24F7-086794F84414}"/>
              </a:ext>
            </a:extLst>
          </p:cNvPr>
          <p:cNvSpPr/>
          <p:nvPr/>
        </p:nvSpPr>
        <p:spPr>
          <a:xfrm>
            <a:off x="6324423" y="5333019"/>
            <a:ext cx="2658721" cy="6500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Material</a:t>
            </a:r>
          </a:p>
        </p:txBody>
      </p:sp>
      <p:cxnSp>
        <p:nvCxnSpPr>
          <p:cNvPr id="162" name="Straight Connector 161">
            <a:extLst>
              <a:ext uri="{FF2B5EF4-FFF2-40B4-BE49-F238E27FC236}">
                <a16:creationId xmlns:a16="http://schemas.microsoft.com/office/drawing/2014/main" id="{EE8A2D50-662D-70E7-5407-FD243606F12D}"/>
              </a:ext>
            </a:extLst>
          </p:cNvPr>
          <p:cNvCxnSpPr/>
          <p:nvPr/>
        </p:nvCxnSpPr>
        <p:spPr>
          <a:xfrm>
            <a:off x="892366" y="4248847"/>
            <a:ext cx="1121567" cy="0"/>
          </a:xfrm>
          <a:prstGeom prst="line">
            <a:avLst/>
          </a:prstGeom>
        </p:spPr>
        <p:style>
          <a:lnRef idx="1">
            <a:schemeClr val="dk1"/>
          </a:lnRef>
          <a:fillRef idx="0">
            <a:schemeClr val="dk1"/>
          </a:fillRef>
          <a:effectRef idx="0">
            <a:schemeClr val="dk1"/>
          </a:effectRef>
          <a:fontRef idx="minor">
            <a:schemeClr val="tx1"/>
          </a:fontRef>
        </p:style>
      </p:cxnSp>
      <p:cxnSp>
        <p:nvCxnSpPr>
          <p:cNvPr id="176" name="Straight Connector 175">
            <a:extLst>
              <a:ext uri="{FF2B5EF4-FFF2-40B4-BE49-F238E27FC236}">
                <a16:creationId xmlns:a16="http://schemas.microsoft.com/office/drawing/2014/main" id="{0F274482-1C44-AC0A-784E-091115511FFF}"/>
              </a:ext>
            </a:extLst>
          </p:cNvPr>
          <p:cNvCxnSpPr>
            <a:cxnSpLocks/>
          </p:cNvCxnSpPr>
          <p:nvPr/>
        </p:nvCxnSpPr>
        <p:spPr>
          <a:xfrm flipV="1">
            <a:off x="4543133" y="3654760"/>
            <a:ext cx="2369805" cy="44005"/>
          </a:xfrm>
          <a:prstGeom prst="line">
            <a:avLst/>
          </a:prstGeom>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52E86EC2-FE8E-0849-20AC-5567E2ABE8A3}"/>
              </a:ext>
            </a:extLst>
          </p:cNvPr>
          <p:cNvSpPr txBox="1"/>
          <p:nvPr/>
        </p:nvSpPr>
        <p:spPr>
          <a:xfrm>
            <a:off x="4543133" y="3329433"/>
            <a:ext cx="2369805" cy="369332"/>
          </a:xfrm>
          <a:prstGeom prst="rect">
            <a:avLst/>
          </a:prstGeom>
          <a:noFill/>
        </p:spPr>
        <p:txBody>
          <a:bodyPr wrap="square" rtlCol="0">
            <a:spAutoFit/>
          </a:bodyPr>
          <a:lstStyle/>
          <a:p>
            <a:r>
              <a:rPr lang="en-GB"/>
              <a:t>PACKLY (2025)</a:t>
            </a:r>
          </a:p>
        </p:txBody>
      </p:sp>
      <p:sp>
        <p:nvSpPr>
          <p:cNvPr id="13" name="TextBox 12">
            <a:extLst>
              <a:ext uri="{FF2B5EF4-FFF2-40B4-BE49-F238E27FC236}">
                <a16:creationId xmlns:a16="http://schemas.microsoft.com/office/drawing/2014/main" id="{251229F6-8B8F-9B66-23B2-C338F6BB1BF6}"/>
              </a:ext>
            </a:extLst>
          </p:cNvPr>
          <p:cNvSpPr txBox="1"/>
          <p:nvPr/>
        </p:nvSpPr>
        <p:spPr>
          <a:xfrm>
            <a:off x="7769007" y="1814348"/>
            <a:ext cx="1721966" cy="369332"/>
          </a:xfrm>
          <a:prstGeom prst="rect">
            <a:avLst/>
          </a:prstGeom>
          <a:noFill/>
        </p:spPr>
        <p:txBody>
          <a:bodyPr wrap="square" rtlCol="0">
            <a:spAutoFit/>
          </a:bodyPr>
          <a:lstStyle/>
          <a:p>
            <a:r>
              <a:rPr lang="en-GB"/>
              <a:t>Online option</a:t>
            </a:r>
          </a:p>
        </p:txBody>
      </p:sp>
      <p:sp>
        <p:nvSpPr>
          <p:cNvPr id="32" name="TextBox 31">
            <a:extLst>
              <a:ext uri="{FF2B5EF4-FFF2-40B4-BE49-F238E27FC236}">
                <a16:creationId xmlns:a16="http://schemas.microsoft.com/office/drawing/2014/main" id="{643D0E81-AD1D-8688-3699-D516B50411AA}"/>
              </a:ext>
            </a:extLst>
          </p:cNvPr>
          <p:cNvSpPr txBox="1"/>
          <p:nvPr/>
        </p:nvSpPr>
        <p:spPr>
          <a:xfrm>
            <a:off x="8227599" y="4040605"/>
            <a:ext cx="1373993" cy="646331"/>
          </a:xfrm>
          <a:prstGeom prst="rect">
            <a:avLst/>
          </a:prstGeom>
          <a:noFill/>
        </p:spPr>
        <p:txBody>
          <a:bodyPr wrap="square" rtlCol="0">
            <a:spAutoFit/>
          </a:bodyPr>
          <a:lstStyle/>
          <a:p>
            <a:r>
              <a:rPr lang="en-GB"/>
              <a:t>Walk-in clients</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629736" y="1617664"/>
            <a:ext cx="8915398" cy="4160520"/>
          </a:xfrm>
        </p:spPr>
        <p:txBody>
          <a:bodyPr>
            <a:normAutofit/>
          </a:bodyPr>
          <a:lstStyle/>
          <a:p>
            <a:r>
              <a:rPr lang="en-GB" sz="2400">
                <a:solidFill>
                  <a:schemeClr val="bg2">
                    <a:lumMod val="10000"/>
                  </a:schemeClr>
                </a:solidFill>
                <a:latin typeface="Arial" panose="020B0604020202020204" pitchFamily="34" charset="0"/>
                <a:cs typeface="Arial" panose="020B0604020202020204" pitchFamily="34" charset="0"/>
              </a:rPr>
              <a:t>In conclusion, in my presentation I discussed Green Haven Florist, including what the company provides and the challenges it faces. I identified the main causes of its problems and external factors that affect the organisation’s performance.</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0"/>
            <a:ext cx="8915399" cy="838200"/>
          </a:xfrm>
        </p:spPr>
        <p:txBody>
          <a:bodyPr/>
          <a:lstStyle/>
          <a:p>
            <a:r>
              <a:rPr lang="en-GB" b="1"/>
              <a:t>         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19743" y="1189822"/>
            <a:ext cx="11952515" cy="5668178"/>
          </a:xfrm>
        </p:spPr>
        <p:txBody>
          <a:bodyPr>
            <a:normAutofit lnSpcReduction="10000"/>
          </a:bodyPr>
          <a:lstStyle/>
          <a:p>
            <a:r>
              <a:rPr lang="en-GB" b="1">
                <a:solidFill>
                  <a:schemeClr val="bg2">
                    <a:lumMod val="10000"/>
                  </a:schemeClr>
                </a:solidFill>
                <a:latin typeface="Arial" panose="020B0604020202020204" pitchFamily="34" charset="0"/>
                <a:ea typeface="Roboto"/>
                <a:cs typeface="Arial" panose="020B0604020202020204" pitchFamily="34" charset="0"/>
              </a:rPr>
              <a:t>C .Marshall-Foster (2025)</a:t>
            </a:r>
            <a:r>
              <a:rPr lang="en-GB">
                <a:solidFill>
                  <a:schemeClr val="bg2">
                    <a:lumMod val="10000"/>
                  </a:schemeClr>
                </a:solidFill>
                <a:latin typeface="Arial" panose="020B0604020202020204" pitchFamily="34" charset="0"/>
                <a:cs typeface="Arial" panose="020B0604020202020204" pitchFamily="34" charset="0"/>
              </a:rPr>
              <a:t> The reason I put NFD on pause Available at : </a:t>
            </a:r>
            <a:r>
              <a:rPr lang="en-GB">
                <a:solidFill>
                  <a:schemeClr val="bg2">
                    <a:lumMod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https://www.theflorist.co.uk/editors-blog</a:t>
            </a:r>
            <a:r>
              <a:rPr lang="en-GB">
                <a:solidFill>
                  <a:schemeClr val="bg2">
                    <a:lumMod val="10000"/>
                  </a:schemeClr>
                </a:solidFill>
                <a:latin typeface="Arial" panose="020B0604020202020204" pitchFamily="34" charset="0"/>
                <a:cs typeface="Arial" panose="020B0604020202020204" pitchFamily="34" charset="0"/>
              </a:rPr>
              <a:t> (Accessed 7 October 2025</a:t>
            </a:r>
          </a:p>
          <a:p>
            <a:endParaRPr lang="en-GB">
              <a:solidFill>
                <a:schemeClr val="bg2">
                  <a:lumMod val="10000"/>
                </a:schemeClr>
              </a:solidFill>
              <a:latin typeface="Arial" panose="020B0604020202020204" pitchFamily="34" charset="0"/>
              <a:cs typeface="Arial" panose="020B0604020202020204" pitchFamily="34" charset="0"/>
            </a:endParaRPr>
          </a:p>
          <a:p>
            <a:r>
              <a:rPr lang="en-GB" b="1">
                <a:solidFill>
                  <a:schemeClr val="tx1">
                    <a:lumMod val="95000"/>
                    <a:lumOff val="5000"/>
                  </a:schemeClr>
                </a:solidFill>
                <a:latin typeface="Arial" panose="020B0604020202020204" pitchFamily="34" charset="0"/>
                <a:ea typeface="Roboto"/>
                <a:cs typeface="Arial" panose="020B0604020202020204" pitchFamily="34" charset="0"/>
              </a:rPr>
              <a:t>T . </a:t>
            </a:r>
            <a:r>
              <a:rPr lang="en-GB" b="1" err="1">
                <a:solidFill>
                  <a:schemeClr val="tx1">
                    <a:lumMod val="95000"/>
                    <a:lumOff val="5000"/>
                  </a:schemeClr>
                </a:solidFill>
                <a:latin typeface="Arial" panose="020B0604020202020204" pitchFamily="34" charset="0"/>
                <a:ea typeface="Roboto"/>
                <a:cs typeface="Arial" panose="020B0604020202020204" pitchFamily="34" charset="0"/>
              </a:rPr>
              <a:t>Lifu</a:t>
            </a:r>
            <a:r>
              <a:rPr lang="en-GB" b="1">
                <a:solidFill>
                  <a:schemeClr val="tx1">
                    <a:lumMod val="95000"/>
                    <a:lumOff val="5000"/>
                  </a:schemeClr>
                </a:solidFill>
                <a:latin typeface="Arial" panose="020B0604020202020204" pitchFamily="34" charset="0"/>
                <a:ea typeface="Roboto"/>
                <a:cs typeface="Arial" panose="020B0604020202020204" pitchFamily="34" charset="0"/>
              </a:rPr>
              <a:t> (2024)</a:t>
            </a:r>
            <a:r>
              <a:rPr lang="en-GB" b="1">
                <a:solidFill>
                  <a:schemeClr val="tx1">
                    <a:lumMod val="95000"/>
                    <a:lumOff val="5000"/>
                  </a:schemeClr>
                </a:solidFill>
                <a:latin typeface="Arial" panose="020B0604020202020204" pitchFamily="34" charset="0"/>
                <a:cs typeface="Arial" panose="020B0604020202020204" pitchFamily="34" charset="0"/>
              </a:rPr>
              <a:t> </a:t>
            </a:r>
            <a:r>
              <a:rPr lang="en-GB" b="1" i="1">
                <a:solidFill>
                  <a:schemeClr val="tx1">
                    <a:lumMod val="95000"/>
                    <a:lumOff val="5000"/>
                  </a:schemeClr>
                </a:solidFill>
                <a:latin typeface="Arial" panose="020B0604020202020204" pitchFamily="34" charset="0"/>
                <a:cs typeface="Arial" panose="020B0604020202020204" pitchFamily="34" charset="0"/>
              </a:rPr>
              <a:t>Your daily dose of last-mile topics</a:t>
            </a:r>
          </a:p>
          <a:p>
            <a:r>
              <a:rPr lang="en-GB" b="1">
                <a:solidFill>
                  <a:schemeClr val="tx1">
                    <a:lumMod val="95000"/>
                    <a:lumOff val="5000"/>
                  </a:schemeClr>
                </a:solidFill>
                <a:latin typeface="Arial" panose="020B0604020202020204" pitchFamily="34" charset="0"/>
                <a:ea typeface="Roboto"/>
                <a:cs typeface="Arial" panose="020B0604020202020204" pitchFamily="34" charset="0"/>
              </a:rPr>
              <a:t>  Available at : </a:t>
            </a:r>
            <a:r>
              <a:rPr lang="en-GB">
                <a:solidFill>
                  <a:schemeClr val="tx1">
                    <a:lumMod val="95000"/>
                    <a:lumOff val="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Blog – </a:t>
            </a:r>
            <a:r>
              <a:rPr lang="en-GB" err="1">
                <a:solidFill>
                  <a:schemeClr val="tx1">
                    <a:lumMod val="95000"/>
                    <a:lumOff val="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Packaly</a:t>
            </a:r>
            <a:r>
              <a:rPr lang="en-GB">
                <a:solidFill>
                  <a:schemeClr val="tx1">
                    <a:lumMod val="95000"/>
                    <a:lumOff val="5000"/>
                  </a:schemeClr>
                </a:solidFill>
                <a:latin typeface="Arial" panose="020B0604020202020204" pitchFamily="34" charset="0"/>
                <a:cs typeface="Arial" panose="020B0604020202020204" pitchFamily="34" charset="0"/>
              </a:rPr>
              <a:t>  ( Accessed: 06 October 2025</a:t>
            </a:r>
            <a:endParaRPr lang="en-GB" b="1">
              <a:solidFill>
                <a:schemeClr val="tx1">
                  <a:lumMod val="95000"/>
                  <a:lumOff val="5000"/>
                </a:schemeClr>
              </a:solidFill>
              <a:latin typeface="Arial" panose="020B0604020202020204" pitchFamily="34" charset="0"/>
              <a:ea typeface="Roboto"/>
              <a:cs typeface="Arial" panose="020B0604020202020204" pitchFamily="34" charset="0"/>
            </a:endParaRPr>
          </a:p>
          <a:p>
            <a:endParaRPr lang="en-GB" b="1">
              <a:solidFill>
                <a:srgbClr val="FF0000"/>
              </a:solidFill>
              <a:latin typeface="Arial"/>
              <a:ea typeface="Roboto"/>
              <a:cs typeface="Roboto"/>
            </a:endParaRPr>
          </a:p>
          <a:p>
            <a:r>
              <a:rPr lang="en-GB" b="1">
                <a:solidFill>
                  <a:schemeClr val="tx1">
                    <a:lumMod val="95000"/>
                    <a:lumOff val="5000"/>
                  </a:schemeClr>
                </a:solidFill>
                <a:latin typeface="Arial" panose="020B0604020202020204" pitchFamily="34" charset="0"/>
                <a:cs typeface="Arial" panose="020B0604020202020204" pitchFamily="34" charset="0"/>
              </a:rPr>
              <a:t>C .Tucknott (2 023) FLORA Winter 2023 Digital Edition </a:t>
            </a:r>
          </a:p>
          <a:p>
            <a:r>
              <a:rPr lang="en-GB" b="1">
                <a:solidFill>
                  <a:schemeClr val="tx2">
                    <a:lumMod val="50000"/>
                  </a:schemeClr>
                </a:solidFill>
                <a:latin typeface="Arial" panose="020B0604020202020204" pitchFamily="34" charset="0"/>
                <a:cs typeface="Arial" panose="020B0604020202020204" pitchFamily="34" charset="0"/>
              </a:rPr>
              <a:t>Available at : </a:t>
            </a:r>
            <a:r>
              <a:rPr lang="en-GB">
                <a:solidFill>
                  <a:schemeClr val="tx1">
                    <a:lumMod val="95000"/>
                    <a:lumOff val="5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https://flora-magazine.com/flora-winter-2023-digital-edition(Accessed</a:t>
            </a:r>
            <a:r>
              <a:rPr lang="en-GB">
                <a:solidFill>
                  <a:schemeClr val="tx1">
                    <a:lumMod val="95000"/>
                    <a:lumOff val="5000"/>
                  </a:schemeClr>
                </a:solidFill>
                <a:latin typeface="Arial" panose="020B0604020202020204" pitchFamily="34" charset="0"/>
                <a:cs typeface="Arial" panose="020B0604020202020204" pitchFamily="34" charset="0"/>
              </a:rPr>
              <a:t> : 7 October 2025</a:t>
            </a:r>
          </a:p>
          <a:p>
            <a:endParaRPr lang="en-GB">
              <a:solidFill>
                <a:schemeClr val="tx1">
                  <a:lumMod val="95000"/>
                  <a:lumOff val="5000"/>
                </a:schemeClr>
              </a:solidFill>
              <a:latin typeface="Arial" panose="020B0604020202020204" pitchFamily="34" charset="0"/>
              <a:cs typeface="Arial" panose="020B0604020202020204" pitchFamily="34" charset="0"/>
            </a:endParaRPr>
          </a:p>
          <a:p>
            <a:r>
              <a:rPr lang="en-GB" b="1">
                <a:solidFill>
                  <a:schemeClr val="tx1">
                    <a:lumMod val="95000"/>
                    <a:lumOff val="5000"/>
                  </a:schemeClr>
                </a:solidFill>
                <a:latin typeface="Arial" panose="020B0604020202020204" pitchFamily="34" charset="0"/>
                <a:ea typeface="Roboto"/>
                <a:cs typeface="Arial" panose="020B0604020202020204" pitchFamily="34" charset="0"/>
              </a:rPr>
              <a:t>E .Cochrane (2024)</a:t>
            </a:r>
            <a:r>
              <a:rPr lang="en-GB">
                <a:solidFill>
                  <a:schemeClr val="tx1">
                    <a:lumMod val="95000"/>
                    <a:lumOff val="5000"/>
                  </a:schemeClr>
                </a:solidFill>
                <a:latin typeface="Arial" panose="020B0604020202020204" pitchFamily="34" charset="0"/>
                <a:cs typeface="Arial" panose="020B0604020202020204" pitchFamily="34" charset="0"/>
              </a:rPr>
              <a:t> </a:t>
            </a:r>
            <a:r>
              <a:rPr lang="en-GB" b="1">
                <a:solidFill>
                  <a:schemeClr val="tx1">
                    <a:lumMod val="95000"/>
                    <a:lumOff val="5000"/>
                  </a:schemeClr>
                </a:solidFill>
                <a:latin typeface="Arial" panose="020B0604020202020204" pitchFamily="34" charset="0"/>
                <a:cs typeface="Arial" panose="020B0604020202020204" pitchFamily="34" charset="0"/>
              </a:rPr>
              <a:t>2025's biggest flower trends, according to a Chelsea Flower Show gold medallist</a:t>
            </a:r>
          </a:p>
          <a:p>
            <a:r>
              <a:rPr lang="en-GB" b="1">
                <a:solidFill>
                  <a:schemeClr val="tx1">
                    <a:lumMod val="95000"/>
                    <a:lumOff val="5000"/>
                  </a:schemeClr>
                </a:solidFill>
                <a:latin typeface="Arial" panose="020B0604020202020204" pitchFamily="34" charset="0"/>
                <a:ea typeface="Roboto"/>
                <a:cs typeface="Arial" panose="020B0604020202020204" pitchFamily="34" charset="0"/>
              </a:rPr>
              <a:t>Available at :</a:t>
            </a:r>
            <a:r>
              <a:rPr lang="en-GB">
                <a:solidFill>
                  <a:schemeClr val="tx1">
                    <a:lumMod val="95000"/>
                    <a:lumOff val="5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Revealed: 2025's Biggest Flower Trends, According To RHS Winner</a:t>
            </a:r>
            <a:r>
              <a:rPr lang="en-GB">
                <a:solidFill>
                  <a:schemeClr val="tx1">
                    <a:lumMod val="95000"/>
                    <a:lumOff val="5000"/>
                  </a:schemeClr>
                </a:solidFill>
                <a:latin typeface="Arial" panose="020B0604020202020204" pitchFamily="34" charset="0"/>
                <a:cs typeface="Arial" panose="020B0604020202020204" pitchFamily="34" charset="0"/>
              </a:rPr>
              <a:t> (Accessed :7 October</a:t>
            </a:r>
          </a:p>
          <a:p>
            <a:r>
              <a:rPr lang="en-GB">
                <a:solidFill>
                  <a:schemeClr val="tx1">
                    <a:lumMod val="95000"/>
                    <a:lumOff val="5000"/>
                  </a:schemeClr>
                </a:solidFill>
                <a:latin typeface="Arial" panose="020B0604020202020204" pitchFamily="34" charset="0"/>
                <a:cs typeface="Arial" panose="020B0604020202020204" pitchFamily="34" charset="0"/>
              </a:rPr>
              <a:t> 2025</a:t>
            </a:r>
          </a:p>
          <a:p>
            <a:r>
              <a:rPr lang="en-GB" b="1">
                <a:solidFill>
                  <a:schemeClr val="tx1">
                    <a:lumMod val="95000"/>
                    <a:lumOff val="5000"/>
                  </a:schemeClr>
                </a:solidFill>
                <a:latin typeface="Arial" panose="020B0604020202020204" pitchFamily="34" charset="0"/>
                <a:cs typeface="Arial" panose="020B0604020202020204" pitchFamily="34" charset="0"/>
              </a:rPr>
              <a:t>J .Kent (2025) Florists in the UK - Market Research Report (2015-2030</a:t>
            </a:r>
            <a:r>
              <a:rPr lang="en-GB">
                <a:solidFill>
                  <a:schemeClr val="tx1">
                    <a:lumMod val="95000"/>
                    <a:lumOff val="5000"/>
                  </a:schemeClr>
                </a:solidFill>
                <a:latin typeface="Arial" panose="020B0604020202020204" pitchFamily="34" charset="0"/>
                <a:cs typeface="Arial" panose="020B0604020202020204" pitchFamily="34" charset="0"/>
              </a:rPr>
              <a:t>)Available at: </a:t>
            </a:r>
            <a:r>
              <a:rPr lang="en-GB">
                <a:solidFill>
                  <a:schemeClr val="tx1">
                    <a:lumMod val="95000"/>
                    <a:lumOff val="5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Florists in the UK Industry Analysis, 2025</a:t>
            </a:r>
            <a:r>
              <a:rPr lang="en-GB">
                <a:solidFill>
                  <a:schemeClr val="tx1">
                    <a:lumMod val="95000"/>
                    <a:lumOff val="5000"/>
                  </a:schemeClr>
                </a:solidFill>
                <a:latin typeface="Arial" panose="020B0604020202020204" pitchFamily="34" charset="0"/>
                <a:cs typeface="Arial" panose="020B0604020202020204" pitchFamily="34" charset="0"/>
              </a:rPr>
              <a:t> (Accessed 7 October 2025</a:t>
            </a:r>
          </a:p>
          <a:p>
            <a:endParaRPr lang="en-GB" b="1">
              <a:solidFill>
                <a:schemeClr val="tx1">
                  <a:lumMod val="95000"/>
                  <a:lumOff val="5000"/>
                </a:schemeClr>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93" name="Group 1092">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94"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95" name="Straight Connector 1094">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96" name="Straight Connector 1095">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97"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8"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9" name="Isosceles Triangle 1098">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0"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2"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3" name="Isosceles Triangle 1102">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4863951" y="1680201"/>
            <a:ext cx="4410051" cy="2367559"/>
          </a:xfrm>
        </p:spPr>
        <p:txBody>
          <a:bodyPr vert="horz" lIns="91440" tIns="45720" rIns="91440" bIns="45720" rtlCol="0" anchor="b">
            <a:normAutofit/>
          </a:bodyPr>
          <a:lstStyle/>
          <a:p>
            <a:pPr algn="r"/>
            <a:r>
              <a:rPr lang="en-US" sz="5400"/>
              <a:t> </a:t>
            </a:r>
          </a:p>
        </p:txBody>
      </p:sp>
      <p:pic>
        <p:nvPicPr>
          <p:cNvPr id="6" name="Picture 5" descr="A thank you card with flowers&#10;&#10;AI-generated content may be incorrect.">
            <a:extLst>
              <a:ext uri="{FF2B5EF4-FFF2-40B4-BE49-F238E27FC236}">
                <a16:creationId xmlns:a16="http://schemas.microsoft.com/office/drawing/2014/main" id="{56CE90E5-0989-C5A4-D0ED-D15949780F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975" r="11400" b="-1"/>
          <a:stretch>
            <a:fillRect/>
          </a:stretch>
        </p:blipFill>
        <p:spPr>
          <a:xfrm>
            <a:off x="1040728" y="749148"/>
            <a:ext cx="5205835" cy="5519450"/>
          </a:xfrm>
          <a:prstGeom prst="rect">
            <a:avLst/>
          </a:prstGeom>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68C38A01DEE349B1052B190669AC58" ma:contentTypeVersion="11" ma:contentTypeDescription="Create a new document." ma:contentTypeScope="" ma:versionID="d3f59f82b6f569515b27083554c00a99">
  <xsd:schema xmlns:xsd="http://www.w3.org/2001/XMLSchema" xmlns:xs="http://www.w3.org/2001/XMLSchema" xmlns:p="http://schemas.microsoft.com/office/2006/metadata/properties" xmlns:ns3="aff4f36f-8ef1-4cda-9937-423737be097f" targetNamespace="http://schemas.microsoft.com/office/2006/metadata/properties" ma:root="true" ma:fieldsID="2550faf047d9d8da1e8e7edf5de2304a" ns3:_="">
    <xsd:import namespace="aff4f36f-8ef1-4cda-9937-423737be097f"/>
    <xsd:element name="properties">
      <xsd:complexType>
        <xsd:sequence>
          <xsd:element name="documentManagement">
            <xsd:complexType>
              <xsd:all>
                <xsd:element ref="ns3:_activity" minOccurs="0"/>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f4f36f-8ef1-4cda-9937-423737be097f"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DateTaken" ma:index="9" nillable="true" ma:displayName="MediaServiceDateTaken" ma:hidden="true" ma:indexed="true" ma:internalName="MediaServiceDateTaken" ma:readOnly="true">
      <xsd:simpleType>
        <xsd:restriction base="dms:Text"/>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ff4f36f-8ef1-4cda-9937-423737be097f" xsi:nil="true"/>
  </documentManagement>
</p:properties>
</file>

<file path=customXml/itemProps1.xml><?xml version="1.0" encoding="utf-8"?>
<ds:datastoreItem xmlns:ds="http://schemas.openxmlformats.org/officeDocument/2006/customXml" ds:itemID="{53AC7024-4C22-4566-B082-B27DFAAA027A}">
  <ds:schemaRefs>
    <ds:schemaRef ds:uri="aff4f36f-8ef1-4cda-9937-423737be09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0BD6097-11DE-41E2-B144-88221C95A684}">
  <ds:schemaRefs>
    <ds:schemaRef ds:uri="http://schemas.microsoft.com/sharepoint/v3/contenttype/forms"/>
  </ds:schemaRefs>
</ds:datastoreItem>
</file>

<file path=customXml/itemProps3.xml><?xml version="1.0" encoding="utf-8"?>
<ds:datastoreItem xmlns:ds="http://schemas.openxmlformats.org/officeDocument/2006/customXml" ds:itemID="{2759E9D9-8B28-4CD7-B575-DE7EF91ACDFD}">
  <ds:schemaRefs>
    <ds:schemaRef ds:uri="http://schemas.microsoft.com/office/infopath/2007/PartnerControls"/>
    <ds:schemaRef ds:uri="http://schemas.openxmlformats.org/package/2006/metadata/core-properties"/>
    <ds:schemaRef ds:uri="http://purl.org/dc/terms/"/>
    <ds:schemaRef ds:uri="aff4f36f-8ef1-4cda-9937-423737be097f"/>
    <ds:schemaRef ds:uri="http://schemas.microsoft.com/office/2006/documentManagement/types"/>
    <ds:schemaRef ds:uri="http://schemas.microsoft.com/office/2006/metadata/properties"/>
    <ds:schemaRef ds:uri="http://www.w3.org/XML/1998/namespace"/>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0</TotalTime>
  <Words>785</Words>
  <Application>Microsoft Office PowerPoint</Application>
  <PresentationFormat>Widescreen</PresentationFormat>
  <Paragraphs>78</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Trebuchet MS</vt:lpstr>
      <vt:lpstr>Wingdings 3</vt:lpstr>
      <vt:lpstr>Facet</vt:lpstr>
      <vt:lpstr>Problem Solving Decision Making STUDENT NAME : Sonia Mascarenhas Da SILVA STUDENT ID : 2334336 LECTURER : Anita Nan Assignment : Individual Presentation Green Haven Florists</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         References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Sonia De Oliveira Mascarenhas Da Silva (2334336)</cp:lastModifiedBy>
  <cp:revision>2</cp:revision>
  <dcterms:created xsi:type="dcterms:W3CDTF">2024-10-08T15:58:04Z</dcterms:created>
  <dcterms:modified xsi:type="dcterms:W3CDTF">2025-11-08T23:58:35Z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0x010100E368C38A01DEE349B1052B190669AC58</vt:lpwstr>
  </property>
</Properties>
</file>