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72" r:id="rId5"/>
    <p:sldId id="261" r:id="rId6"/>
    <p:sldId id="263" r:id="rId7"/>
    <p:sldId id="259" r:id="rId8"/>
    <p:sldId id="268" r:id="rId9"/>
    <p:sldId id="273" r:id="rId10"/>
    <p:sldId id="274" r:id="rId11"/>
    <p:sldId id="269" r:id="rId12"/>
    <p:sldId id="270" r:id="rId13"/>
    <p:sldId id="275" r:id="rId14"/>
    <p:sldId id="271" r:id="rId15"/>
    <p:sldId id="27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4A4DDB-F9D5-440F-9358-15386832ECA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87D24-F21F-48E9-B873-3882ACA3452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7949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F87D24-F21F-48E9-B873-3882ACA34526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71586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87437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2668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7673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528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3929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46852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3776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47706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33042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88571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056305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10544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635725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02713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697972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57918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191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B4D3DAE-7531-43D0-8A6F-0F3D7614B65E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A2731BD-4016-413C-9944-190001FDB92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2424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A1721-ABF8-4ED7-78DE-7698FC2695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9761" y="1237957"/>
            <a:ext cx="8574622" cy="1745436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/>
              <a:t>Enhancing Object Detection Accuracy in Autonomous Vehicles Using Deep Learning and CNNs</a:t>
            </a:r>
            <a:endParaRPr lang="en-IN" sz="36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33B823-FCFD-AB85-283A-F5E0C877C6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4355" y="5037276"/>
            <a:ext cx="6987645" cy="1388534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IN" dirty="0"/>
              <a:t>Student: </a:t>
            </a:r>
            <a:r>
              <a:rPr lang="en-IN" b="1" dirty="0"/>
              <a:t>Vamsi Bejjam</a:t>
            </a:r>
          </a:p>
          <a:p>
            <a:pPr algn="l"/>
            <a:r>
              <a:rPr lang="en-IN" dirty="0"/>
              <a:t>Student ID : </a:t>
            </a:r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2527053</a:t>
            </a:r>
            <a:br>
              <a:rPr lang="en-IN" dirty="0"/>
            </a:br>
            <a:r>
              <a:rPr lang="en-IN" dirty="0"/>
              <a:t>Programme: </a:t>
            </a:r>
            <a:r>
              <a:rPr lang="en-IN" b="1" dirty="0"/>
              <a:t>MSc Data and Artificial Intelligence</a:t>
            </a:r>
            <a:br>
              <a:rPr lang="en-IN" dirty="0"/>
            </a:br>
            <a:r>
              <a:rPr lang="en-IN" dirty="0"/>
              <a:t>Module: </a:t>
            </a:r>
            <a:r>
              <a:rPr lang="en-IN" b="1" dirty="0"/>
              <a:t>Research Methods and Professional Development</a:t>
            </a:r>
            <a:br>
              <a:rPr lang="en-IN" dirty="0"/>
            </a:br>
            <a:r>
              <a:rPr lang="en-IN" dirty="0"/>
              <a:t>Lecturer: </a:t>
            </a:r>
            <a:r>
              <a:rPr lang="en-IN" b="1" dirty="0"/>
              <a:t>Dr </a:t>
            </a:r>
            <a:r>
              <a:rPr lang="en-IN" b="1" dirty="0" err="1"/>
              <a:t>Vijeyananthan</a:t>
            </a:r>
            <a:r>
              <a:rPr lang="en-IN" b="1" dirty="0"/>
              <a:t> </a:t>
            </a:r>
            <a:r>
              <a:rPr lang="en-IN" b="1" dirty="0" err="1"/>
              <a:t>Thayananthan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57964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23FEE-BBBF-8EB4-FAC8-373976525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dirty="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5F7F6-EC65-4107-C2B4-BEC2CD27E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4611690" cy="3124201"/>
          </a:xfrm>
        </p:spPr>
        <p:txBody>
          <a:bodyPr>
            <a:normAutofit fontScale="92500"/>
          </a:bodyPr>
          <a:lstStyle/>
          <a:p>
            <a:r>
              <a:rPr lang="en-US" b="1" dirty="0"/>
              <a:t>Research context/Background</a:t>
            </a:r>
          </a:p>
          <a:p>
            <a:r>
              <a:rPr lang="en-US" b="1" dirty="0"/>
              <a:t>Problem statement</a:t>
            </a:r>
          </a:p>
          <a:p>
            <a:r>
              <a:rPr lang="en-US" b="1" dirty="0" err="1"/>
              <a:t>Resarch</a:t>
            </a:r>
            <a:r>
              <a:rPr lang="en-US" b="1" dirty="0"/>
              <a:t> Aim &amp; Objective</a:t>
            </a:r>
          </a:p>
          <a:p>
            <a:r>
              <a:rPr lang="en-US" b="1" dirty="0" err="1"/>
              <a:t>Litrature</a:t>
            </a:r>
            <a:r>
              <a:rPr lang="en-US" b="1" dirty="0"/>
              <a:t> Review</a:t>
            </a:r>
          </a:p>
          <a:p>
            <a:r>
              <a:rPr lang="en-US" b="1" dirty="0"/>
              <a:t>Proposed Framework Architecture</a:t>
            </a:r>
          </a:p>
          <a:p>
            <a:r>
              <a:rPr lang="en-US" b="1" dirty="0"/>
              <a:t>Experiment Design</a:t>
            </a:r>
          </a:p>
          <a:p>
            <a:pPr marL="457200" indent="-457200">
              <a:buFont typeface="+mj-lt"/>
              <a:buAutoNum type="arabicPeriod"/>
            </a:pPr>
            <a:endParaRPr lang="en-US" b="1" dirty="0"/>
          </a:p>
          <a:p>
            <a:pPr marL="457200" indent="-457200">
              <a:buFont typeface="+mj-lt"/>
              <a:buAutoNum type="arabicPeriod"/>
            </a:pPr>
            <a:endParaRPr lang="en-IN" b="1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9F14927-A303-8CEC-EC40-B8EC11067D90}"/>
              </a:ext>
            </a:extLst>
          </p:cNvPr>
          <p:cNvSpPr txBox="1">
            <a:spLocks/>
          </p:cNvSpPr>
          <p:nvPr/>
        </p:nvSpPr>
        <p:spPr>
          <a:xfrm>
            <a:off x="7310511" y="2305927"/>
            <a:ext cx="4611690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FEA6FB0-5B25-C765-6D3D-F58A05207D2E}"/>
              </a:ext>
            </a:extLst>
          </p:cNvPr>
          <p:cNvSpPr txBox="1">
            <a:spLocks/>
          </p:cNvSpPr>
          <p:nvPr/>
        </p:nvSpPr>
        <p:spPr>
          <a:xfrm>
            <a:off x="6704683" y="2300650"/>
            <a:ext cx="5217518" cy="3312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b="1" dirty="0"/>
          </a:p>
          <a:p>
            <a:r>
              <a:rPr lang="en-US" b="1" dirty="0"/>
              <a:t>Datasets</a:t>
            </a:r>
          </a:p>
          <a:p>
            <a:r>
              <a:rPr lang="en-US" b="1" dirty="0"/>
              <a:t>Expected Outcomes</a:t>
            </a:r>
          </a:p>
          <a:p>
            <a:r>
              <a:rPr lang="en-US" b="1" dirty="0"/>
              <a:t>Project Planning</a:t>
            </a:r>
          </a:p>
          <a:p>
            <a:r>
              <a:rPr lang="en-US" b="1" dirty="0"/>
              <a:t>Project Impact &amp; Limitations</a:t>
            </a:r>
          </a:p>
          <a:p>
            <a:r>
              <a:rPr lang="en-US" b="1" dirty="0"/>
              <a:t>Conclusion</a:t>
            </a:r>
          </a:p>
          <a:p>
            <a:r>
              <a:rPr lang="en-US" b="1" dirty="0"/>
              <a:t>References</a:t>
            </a:r>
          </a:p>
          <a:p>
            <a:pPr marL="457200" indent="-457200">
              <a:buFont typeface="+mj-lt"/>
              <a:buAutoNum type="arabicPeriod"/>
            </a:pPr>
            <a:endParaRPr lang="en-US" b="1" dirty="0"/>
          </a:p>
          <a:p>
            <a:pPr marL="457200" indent="-457200">
              <a:buFont typeface="+mj-lt"/>
              <a:buAutoNum type="arabicPeriod"/>
            </a:pP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358777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99BE0-33C5-C76C-D6AE-54569ECC0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86" y="151227"/>
            <a:ext cx="10018713" cy="1752599"/>
          </a:xfrm>
        </p:spPr>
        <p:txBody>
          <a:bodyPr>
            <a:normAutofit/>
          </a:bodyPr>
          <a:lstStyle/>
          <a:p>
            <a:r>
              <a:rPr lang="en-IN" sz="3600" b="1" dirty="0"/>
              <a:t>Research Context /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B3AB6-3A0D-B583-E7F1-AB4195DC9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335237"/>
            <a:ext cx="10018713" cy="4371536"/>
          </a:xfrm>
        </p:spPr>
        <p:txBody>
          <a:bodyPr>
            <a:normAutofit fontScale="70000" lnSpcReduction="20000"/>
          </a:bodyPr>
          <a:lstStyle/>
          <a:p>
            <a:pPr marL="0" indent="0">
              <a:buSzPct val="100000"/>
              <a:buNone/>
            </a:pPr>
            <a:r>
              <a:rPr lang="en-US" sz="2400" b="1" dirty="0">
                <a:solidFill>
                  <a:srgbClr val="0066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Research Matters</a:t>
            </a:r>
            <a:endParaRPr lang="en-US" b="1" dirty="0"/>
          </a:p>
          <a:p>
            <a:pPr marL="0" indent="0">
              <a:buSzPct val="100000"/>
              <a:buNone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1.35 million people die in road traffic accidents every year (WHO, 2023)</a:t>
            </a:r>
            <a:endParaRPr lang="en-US" sz="2400" dirty="0"/>
          </a:p>
          <a:p>
            <a:pPr marL="0" indent="0">
              <a:buSzPct val="100000"/>
              <a:buNone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 94% of incidents are caused by human error</a:t>
            </a:r>
            <a:endParaRPr lang="en-US" sz="2400" dirty="0"/>
          </a:p>
          <a:p>
            <a:pPr marL="0" indent="0">
              <a:buSzPct val="100000"/>
              <a:buNone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Autonomous Vehicles (AVs) could eliminate this by replacing human perception with sensor-driven systems</a:t>
            </a:r>
          </a:p>
          <a:p>
            <a:pPr marL="342900" indent="-342900">
              <a:buSzPct val="100000"/>
              <a:buChar char="•"/>
            </a:pPr>
            <a:endParaRPr lang="en-US" sz="2400" dirty="0">
              <a:solidFill>
                <a:srgbClr val="3333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SzPct val="100000"/>
              <a:buNone/>
            </a:pPr>
            <a:r>
              <a:rPr lang="en-US" sz="2400" b="1" dirty="0">
                <a:solidFill>
                  <a:srgbClr val="0066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 of the Art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 detectors — YOLO family, Faster R-CNN, </a:t>
            </a:r>
            <a:r>
              <a:rPr lang="en-US" sz="2400" dirty="0" err="1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EfficientDet</a:t>
            </a: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have improved the accuracy–speed trade-off steadily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YOLOv8 (January 2023): C2f backbone, anchor-free detection head, 50.2 mAP@0.5:0.95 at 37.3 FPS on A100 </a:t>
            </a:r>
            <a:r>
              <a:rPr lang="en-US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Transformer detectors (Deformable DETR) achieve good accuracy but only 8 FPS on Jetson AGX Orin vs 34 FPS for YOLOv8-m </a:t>
            </a:r>
            <a:r>
              <a:rPr lang="en-US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Despite benchmark progress, a critical safety gap remains between controlled evaluation and reliable real-world deployment</a:t>
            </a:r>
            <a:endParaRPr lang="en-US" sz="2400" dirty="0"/>
          </a:p>
          <a:p>
            <a:pPr marL="0" indent="0">
              <a:buSzPct val="100000"/>
              <a:buNone/>
            </a:pPr>
            <a:endParaRPr lang="en-US" sz="2400" dirty="0">
              <a:solidFill>
                <a:srgbClr val="3333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SzPct val="100000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57797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F68E5-5544-D921-EC5A-976929DF0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Problem Statement</a:t>
            </a:r>
            <a:b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F05E8-D5A7-46CC-FDBA-5820D168A7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039815"/>
            <a:ext cx="10018713" cy="1153551"/>
          </a:xfrm>
        </p:spPr>
        <p:txBody>
          <a:bodyPr/>
          <a:lstStyle/>
          <a:p>
            <a:pPr marL="0" indent="0">
              <a:buNone/>
            </a:pPr>
            <a:r>
              <a:rPr lang="en-US" sz="24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CNN-based detectors (YOLOv8, Faster R-CNN, </a:t>
            </a:r>
            <a:r>
              <a:rPr lang="en-US" sz="2400" i="1" dirty="0" err="1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EfficientDet</a:t>
            </a:r>
            <a:r>
              <a:rPr lang="en-US" sz="2400" i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) fail to perform consistently in real-world driving scenarios, creating measurable safety risks.</a:t>
            </a:r>
            <a:endParaRPr lang="en-US" sz="2400" dirty="0"/>
          </a:p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404BDE-B2FB-227C-A35F-3CAF7F36C8F3}"/>
              </a:ext>
            </a:extLst>
          </p:cNvPr>
          <p:cNvSpPr txBox="1"/>
          <p:nvPr/>
        </p:nvSpPr>
        <p:spPr>
          <a:xfrm>
            <a:off x="1322363" y="2887682"/>
            <a:ext cx="986145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66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</a:t>
            </a:r>
            <a:r>
              <a:rPr lang="en-US" sz="1800" b="1" dirty="0">
                <a:solidFill>
                  <a:srgbClr val="0066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Adverse Environmental Conditions</a:t>
            </a:r>
          </a:p>
          <a:p>
            <a:pPr marL="685800" lvl="1" indent="-342900">
              <a:buSzPct val="100000"/>
              <a:buChar char="•"/>
            </a:pP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 to 42% </a:t>
            </a:r>
            <a:r>
              <a:rPr lang="en-US" sz="1800" dirty="0" err="1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</a:t>
            </a: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drop under dense fog compared to clear weather </a:t>
            </a:r>
            <a:endParaRPr lang="en-US" sz="1800" dirty="0"/>
          </a:p>
          <a:p>
            <a:pPr marL="685800" lvl="1" indent="-342900">
              <a:buSzPct val="100000"/>
              <a:buChar char="•"/>
            </a:pP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Fog, rain, snow, and low-light conditions are under-represented in training data</a:t>
            </a:r>
            <a:endParaRPr lang="en-US" sz="1800" dirty="0"/>
          </a:p>
          <a:p>
            <a:pPr marL="685800" lvl="1" indent="-342900">
              <a:buSzPct val="100000"/>
              <a:buChar char="•"/>
            </a:pP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Scattering-induced blur + distribution shift compound the degradation</a:t>
            </a:r>
          </a:p>
          <a:p>
            <a:pPr marL="342900" lvl="1">
              <a:buSzPct val="100000"/>
            </a:pPr>
            <a:r>
              <a:rPr lang="en-US" sz="1800" b="1" dirty="0">
                <a:solidFill>
                  <a:srgbClr val="0066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 Domain Shift</a:t>
            </a:r>
            <a:endParaRPr lang="en-US" sz="1800" dirty="0"/>
          </a:p>
          <a:p>
            <a:pPr marL="685800" lvl="1" indent="-342900">
              <a:buSzPct val="100000"/>
              <a:buChar char="•"/>
            </a:pP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trained in one region fail when deployed in a different environment</a:t>
            </a:r>
            <a:endParaRPr lang="en-US" sz="1800" dirty="0"/>
          </a:p>
          <a:p>
            <a:pPr marL="685800" lvl="1" indent="-342900">
              <a:buSzPct val="100000"/>
              <a:buChar char="•"/>
            </a:pP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Geographic, weather, and infrastructure distribution mismatches degrade performance</a:t>
            </a:r>
            <a:endParaRPr lang="en-US" sz="1800" dirty="0"/>
          </a:p>
          <a:p>
            <a:pPr marL="685800" lvl="1" indent="-342900">
              <a:buSzPct val="100000"/>
              <a:buChar char="•"/>
            </a:pP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annotated target-domain data is available at deployment time</a:t>
            </a:r>
            <a:endParaRPr lang="en-US" sz="1800" dirty="0"/>
          </a:p>
          <a:p>
            <a:pPr marL="342900" lvl="1">
              <a:buSzPct val="100000"/>
            </a:pPr>
            <a:r>
              <a:rPr lang="en-US" sz="1800" b="1" dirty="0">
                <a:solidFill>
                  <a:srgbClr val="0066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 Long-Tail Class Detection</a:t>
            </a:r>
            <a:endParaRPr lang="en-US" sz="1800" dirty="0"/>
          </a:p>
          <a:p>
            <a:pPr marL="685800" lvl="1" indent="-342900">
              <a:buSzPct val="100000"/>
              <a:buChar char="•"/>
            </a:pP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Near 0% detection rates for rare but safety-critical objects </a:t>
            </a:r>
            <a:endParaRPr lang="en-US" sz="1800" dirty="0"/>
          </a:p>
          <a:p>
            <a:pPr marL="685800" lvl="1" indent="-342900">
              <a:buSzPct val="100000"/>
              <a:buChar char="•"/>
            </a:pP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Cyclists, occluded pedestrians, and construction workers most affected</a:t>
            </a:r>
            <a:endParaRPr lang="en-US" sz="1800" dirty="0"/>
          </a:p>
          <a:p>
            <a:pPr marL="685800" lvl="1" indent="-342900">
              <a:buSzPct val="100000"/>
              <a:buChar char="•"/>
            </a:pPr>
            <a:r>
              <a:rPr lang="en-US" sz="1800" dirty="0">
                <a:solidFill>
                  <a:srgbClr val="6666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 imbalance in benchmarks masks real-world failure</a:t>
            </a:r>
            <a:endParaRPr lang="en-US" sz="1800" dirty="0"/>
          </a:p>
          <a:p>
            <a:pPr marL="342900" lvl="1">
              <a:buSzPct val="100000"/>
            </a:pPr>
            <a:endParaRPr lang="en-US" sz="1800" dirty="0"/>
          </a:p>
          <a:p>
            <a:pPr marL="342900" indent="-342900">
              <a:buAutoNum type="arabicPeriod"/>
            </a:pPr>
            <a:endParaRPr lang="en-US" b="1" dirty="0">
              <a:solidFill>
                <a:srgbClr val="0066CC"/>
              </a:solidFill>
              <a:latin typeface="Calibri" pitchFamily="34" charset="0"/>
              <a:cs typeface="Calibri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81228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BA3E8-0365-C355-51D8-D80D621D9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806" y="137160"/>
            <a:ext cx="10018713" cy="1752599"/>
          </a:xfrm>
        </p:spPr>
        <p:txBody>
          <a:bodyPr>
            <a:normAutofit/>
          </a:bodyPr>
          <a:lstStyle/>
          <a:p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E6ECA-B8D3-CCF6-8843-7DF0F7861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8205" y="2110155"/>
            <a:ext cx="10018713" cy="46106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enhance object detection accuracy and robustness in autonomous vehicles by developing an improved CNN-based framework built on YOLOv8, integrating CBAM attention mechanisms, adaptive data augmentation, and domain-adversarial training, while maintaining real-time performance suitable for embedded systems.</a:t>
            </a:r>
          </a:p>
          <a:p>
            <a:pPr marL="0" indent="0">
              <a:buNone/>
            </a:pPr>
            <a:r>
              <a:rPr lang="en-US" sz="2400" b="1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 — Critically evaluate shortcomings of existing CNN detectors regarding adverse conditions, domain shift, and long-tail detection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 — Design and develop an enhanced YOLOv8-m framework integrating CBAM, adaptive augmentation, and domain-adversarial training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 — Execute a controlled ablation study training 4 model variants to isolate each component's individual contribution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 — Evaluate on KITTI, </a:t>
            </a:r>
            <a:r>
              <a:rPr lang="en-US" sz="2400" dirty="0" err="1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nuScenes</a:t>
            </a: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and Cityscapes using </a:t>
            </a:r>
            <a:r>
              <a:rPr lang="en-US" sz="2400" dirty="0" err="1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</a:t>
            </a: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per-class AP, Robustness Score, and Jetson Orin FPS metrics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13334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71F3F-7139-9A0A-3392-9B7FA8CAB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1752599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1ACEBC8-48FE-E085-A6CB-F411C688F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IN" sz="1600" b="1" dirty="0"/>
              <a:t>CNN Architectures: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1600" dirty="0"/>
              <a:t>YOLOv7: re-</a:t>
            </a:r>
            <a:r>
              <a:rPr lang="en-IN" sz="1600" dirty="0" err="1"/>
              <a:t>parameterisable</a:t>
            </a:r>
            <a:r>
              <a:rPr lang="en-IN" sz="1600" dirty="0"/>
              <a:t> layers and bag-of-freebies — new COCO benchmark SOTA.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1600" dirty="0"/>
              <a:t>YOLOv8-m: anchor-free C2f backbone, 50.2 </a:t>
            </a:r>
            <a:r>
              <a:rPr lang="en-IN" sz="1600" dirty="0" err="1"/>
              <a:t>mAP</a:t>
            </a:r>
            <a:r>
              <a:rPr lang="en-IN" sz="1600" dirty="0"/>
              <a:t> at 37.3 FPS.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1600" dirty="0"/>
              <a:t>Deformable DETR: accurate but 8 FPS on Jetson vs 34 FPS for YOLOv8-m.</a:t>
            </a:r>
          </a:p>
          <a:p>
            <a:pPr marL="0" indent="0">
              <a:buNone/>
            </a:pPr>
            <a:r>
              <a:rPr lang="en-IN" sz="1600" b="1" dirty="0"/>
              <a:t>Adverse Conditions &amp; Augmentation:</a:t>
            </a:r>
            <a:endParaRPr lang="en-IN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IN" sz="1600" dirty="0" err="1"/>
              <a:t>Bijelic</a:t>
            </a:r>
            <a:r>
              <a:rPr lang="en-IN" sz="1600" dirty="0"/>
              <a:t> et al. (2020): 42% </a:t>
            </a:r>
            <a:r>
              <a:rPr lang="en-IN" sz="1600" dirty="0" err="1"/>
              <a:t>mAP</a:t>
            </a:r>
            <a:r>
              <a:rPr lang="en-IN" sz="1600" dirty="0"/>
              <a:t> drop under dense fog — DENSE benchmark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1600" dirty="0"/>
              <a:t>Foggy Cityscapes: physically-based fog simulation at 3 density levels .</a:t>
            </a:r>
          </a:p>
          <a:p>
            <a:pPr marL="0" indent="0">
              <a:buNone/>
            </a:pPr>
            <a:r>
              <a:rPr lang="en-IN" sz="1600" b="1" dirty="0"/>
              <a:t>Attention Mechanisms:</a:t>
            </a:r>
            <a:endParaRPr lang="en-IN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IN" sz="1600" dirty="0"/>
              <a:t>CBAM: channel + spatial attention — improves small and occluded object detection.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1600" dirty="0"/>
              <a:t>CBAM-YOLOv8: +4.7% </a:t>
            </a:r>
            <a:r>
              <a:rPr lang="en-IN" sz="1600" dirty="0" err="1"/>
              <a:t>mAP</a:t>
            </a:r>
            <a:r>
              <a:rPr lang="en-IN" sz="1600" dirty="0"/>
              <a:t> under fog/rain, +3.1% under clear conditions.</a:t>
            </a:r>
          </a:p>
          <a:p>
            <a:pPr marL="0" indent="0">
              <a:buNone/>
            </a:pPr>
            <a:r>
              <a:rPr lang="en-IN" sz="1600" b="1" dirty="0"/>
              <a:t>Domain Adaptation:</a:t>
            </a:r>
            <a:endParaRPr lang="en-IN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IN" sz="1600" dirty="0" err="1"/>
              <a:t>Ganin</a:t>
            </a:r>
            <a:r>
              <a:rPr lang="en-IN" sz="1600" dirty="0"/>
              <a:t> &amp; </a:t>
            </a:r>
            <a:r>
              <a:rPr lang="en-IN" sz="1600" dirty="0" err="1"/>
              <a:t>Lempitsky</a:t>
            </a:r>
            <a:r>
              <a:rPr lang="en-IN" sz="1600" dirty="0"/>
              <a:t> (2015): gradient reversal layer produces domain-invariant features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IN" sz="1600" dirty="0"/>
              <a:t>Guan et al. (2021): +6.4 </a:t>
            </a:r>
            <a:r>
              <a:rPr lang="en-IN" sz="1600" dirty="0" err="1"/>
              <a:t>mAP</a:t>
            </a:r>
            <a:r>
              <a:rPr lang="en-IN" sz="1600" dirty="0"/>
              <a:t> cross-domain improvement on foggy AV driving</a:t>
            </a:r>
          </a:p>
          <a:p>
            <a:endParaRPr lang="en-IN" sz="1600" dirty="0"/>
          </a:p>
        </p:txBody>
      </p:sp>
    </p:spTree>
    <p:extLst>
      <p:ext uri="{BB962C8B-B14F-4D97-AF65-F5344CB8AC3E}">
        <p14:creationId xmlns:p14="http://schemas.microsoft.com/office/powerpoint/2010/main" val="2240910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C372A-2505-C36F-C1D2-441B4066D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181" y="0"/>
            <a:ext cx="10018713" cy="1752599"/>
          </a:xfrm>
        </p:spPr>
        <p:txBody>
          <a:bodyPr/>
          <a:lstStyle/>
          <a:p>
            <a:pPr marL="0" indent="0">
              <a:buNone/>
            </a:pPr>
            <a:r>
              <a:rPr lang="en-US" sz="3600" b="1" dirty="0"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Proposed</a:t>
            </a:r>
            <a:r>
              <a:rPr lang="en-US" sz="40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 Framework Architecture</a:t>
            </a:r>
            <a:endParaRPr lang="en-US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E27B117-E2F1-C50A-9265-30DBFB55A4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3020" y="1752600"/>
            <a:ext cx="8897577" cy="2355166"/>
          </a:xfrm>
          <a:prstGeom prst="rect">
            <a:avLst/>
          </a:prstGeom>
        </p:spPr>
      </p:pic>
      <p:sp>
        <p:nvSpPr>
          <p:cNvPr id="10" name="Rectangle 1">
            <a:extLst>
              <a:ext uri="{FF2B5EF4-FFF2-40B4-BE49-F238E27FC236}">
                <a16:creationId xmlns:a16="http://schemas.microsoft.com/office/drawing/2014/main" id="{C9EF4CA5-EC90-39C1-A15A-9ADD8576A0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9002" y="4313814"/>
            <a:ext cx="9692437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Enhancement Details: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Model &amp; Training Strategy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Uses CBAM (channel + spatial attention) to improve feature focus, combined with strong augmentations (fog, rain, snow, low-light) and domain-adversarial training (GRL, λ=0.1) to generalize without target-domain labels.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Performance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Goals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Achieves ~+5%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mAP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in-domain, +6–10% cross-domain, +8–15% robustness, while maintaining ≥30 FPS on Jetson AGX Orin.</a:t>
            </a:r>
          </a:p>
        </p:txBody>
      </p:sp>
    </p:spTree>
    <p:extLst>
      <p:ext uri="{BB962C8B-B14F-4D97-AF65-F5344CB8AC3E}">
        <p14:creationId xmlns:p14="http://schemas.microsoft.com/office/powerpoint/2010/main" val="1730620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FB1C-90CE-4C7E-FB24-3690D8344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9674" y="-277250"/>
            <a:ext cx="10018713" cy="1752599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Experiment Design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02DB3397-5214-CB1D-9104-C07453DD9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9674" y="1475349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Controlled Ablation Study — 4 Variants, 3 Seeds Each: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8F86AAF8-3F10-DFFC-EE68-A33636A236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0022766"/>
              </p:ext>
            </p:extLst>
          </p:nvPr>
        </p:nvGraphicFramePr>
        <p:xfrm>
          <a:off x="1699674" y="2097844"/>
          <a:ext cx="10018713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39571">
                  <a:extLst>
                    <a:ext uri="{9D8B030D-6E8A-4147-A177-3AD203B41FA5}">
                      <a16:colId xmlns:a16="http://schemas.microsoft.com/office/drawing/2014/main" val="4236260180"/>
                    </a:ext>
                  </a:extLst>
                </a:gridCol>
                <a:gridCol w="3339571">
                  <a:extLst>
                    <a:ext uri="{9D8B030D-6E8A-4147-A177-3AD203B41FA5}">
                      <a16:colId xmlns:a16="http://schemas.microsoft.com/office/drawing/2014/main" val="1168858962"/>
                    </a:ext>
                  </a:extLst>
                </a:gridCol>
                <a:gridCol w="3339571">
                  <a:extLst>
                    <a:ext uri="{9D8B030D-6E8A-4147-A177-3AD203B41FA5}">
                      <a16:colId xmlns:a16="http://schemas.microsoft.com/office/drawing/2014/main" val="2971464592"/>
                    </a:ext>
                  </a:extLst>
                </a:gridCol>
              </a:tblGrid>
              <a:tr h="286157">
                <a:tc>
                  <a:txBody>
                    <a:bodyPr/>
                    <a:lstStyle/>
                    <a:p>
                      <a:r>
                        <a:rPr lang="en-US" dirty="0"/>
                        <a:t>Variant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Model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Purpose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441505"/>
                  </a:ext>
                </a:extLst>
              </a:tr>
              <a:tr h="500776">
                <a:tc>
                  <a:txBody>
                    <a:bodyPr/>
                    <a:lstStyle/>
                    <a:p>
                      <a:r>
                        <a:rPr lang="en-US" dirty="0"/>
                        <a:t>V1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Baseline YOLOv8-m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Establishes unmodified state-of-the-art performance ceiling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0463780"/>
                  </a:ext>
                </a:extLst>
              </a:tr>
              <a:tr h="715394">
                <a:tc>
                  <a:txBody>
                    <a:bodyPr/>
                    <a:lstStyle/>
                    <a:p>
                      <a:r>
                        <a:rPr lang="en-US" dirty="0"/>
                        <a:t>V2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YOLOv8-m + CBAM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Isolates the contribution of attention-guided feature extraction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9815364"/>
                  </a:ext>
                </a:extLst>
              </a:tr>
              <a:tr h="715394">
                <a:tc>
                  <a:txBody>
                    <a:bodyPr/>
                    <a:lstStyle/>
                    <a:p>
                      <a:r>
                        <a:rPr lang="en-US" dirty="0"/>
                        <a:t>V3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YOLOv8-m + Augmentation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Isolates the contribution of augmentation-based robustness training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529695"/>
                  </a:ext>
                </a:extLst>
              </a:tr>
              <a:tr h="715394">
                <a:tc>
                  <a:txBody>
                    <a:bodyPr/>
                    <a:lstStyle/>
                    <a:p>
                      <a:r>
                        <a:rPr lang="en-US" dirty="0"/>
                        <a:t>V4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YOLOv8-m + CBAM + Augmentation + Domain-Adversarial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Full proposed framework — measures aggregate improvement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32755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3320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4EA7C-86DA-B044-9B32-EFF0D2F44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b="1" dirty="0" err="1">
                <a:solidFill>
                  <a:srgbClr val="33333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DataSets</a:t>
            </a:r>
            <a:endParaRPr lang="en-I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551FB-67F9-2E82-C9A9-370027E72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SzPct val="100000"/>
              <a:buNone/>
            </a:pPr>
            <a:endParaRPr lang="en-US" sz="4500" dirty="0">
              <a:solidFill>
                <a:srgbClr val="333333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KITTI: 7,481 training / 7,518 test images — cars, pedestrians, cyclists — primary source domain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 err="1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nuScenes</a:t>
            </a: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1,000 scenes, 23 object classes (Boston &amp; Singapore) — target domain for cross-domain evaluation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Cityscapes: 5,000 images from 50 German cities — additional source-domain training data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Foggy Cityscapes: 3 fog density levels via physically-based simulation — adverse-condition evaluation</a:t>
            </a:r>
            <a:endParaRPr lang="en-US" sz="2400" dirty="0"/>
          </a:p>
          <a:p>
            <a:pPr marL="342900" indent="-342900">
              <a:buSzPct val="100000"/>
              <a:buChar char="•"/>
            </a:pP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Synthetic Splits: KITTI &amp; </a:t>
            </a:r>
            <a:r>
              <a:rPr lang="en-US" sz="2400" dirty="0" err="1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nuScenes</a:t>
            </a:r>
            <a:r>
              <a:rPr lang="en-US" sz="2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augmented with fog, rain, low-light &amp; compound — secondary benchmark contribution</a:t>
            </a:r>
            <a:endParaRPr lang="en-US" sz="24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48615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C26D2-F03F-ED72-017C-EF6C0D85B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 Outcomes</a:t>
            </a:r>
            <a:endParaRPr lang="en-I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4DF8400-3AFB-A652-8780-CA9235FFE2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9989" y="2414930"/>
            <a:ext cx="9843035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Minimum +5% improvement in mAP@0.5 on KITTI in-domain test set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Around 3–4 percentage points of that improvement attributed to CBAM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Around 1–2 percentage points attributed to augmentation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regularisation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+6 to 10% mAP@0.5 improvement on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nuScenes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cross-domain evaluation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+8 to 15% improvement in Robustness Score across all adverse-condition splits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Fog and compound conditions expected to show the biggest gains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Per-class AP expected to improve most for tail categories such as distant cyclists and pedestrians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Inference speed on Jetson AGX Orin expected to stay above 30 FPS with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TensorRT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FP16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optimisation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059809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8E268-E369-B4E7-7420-1CE66FFE1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Planning and Resources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408C937-68B3-558E-5356-FA80EAD26D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93739" y="2209801"/>
            <a:ext cx="9592978" cy="4419601"/>
          </a:xfrm>
        </p:spPr>
      </p:pic>
    </p:spTree>
    <p:extLst>
      <p:ext uri="{BB962C8B-B14F-4D97-AF65-F5344CB8AC3E}">
        <p14:creationId xmlns:p14="http://schemas.microsoft.com/office/powerpoint/2010/main" val="2623429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1AA85-13BB-1AFA-5E67-CCA77655F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Impact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A5BC0-8907-EE5F-4464-9239D1D20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Impact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• Improves reliability of AV perception systems</a:t>
            </a:r>
            <a:br>
              <a:rPr lang="en-US" dirty="0"/>
            </a:br>
            <a:r>
              <a:rPr lang="en-US" dirty="0"/>
              <a:t>• Enhances detection under adverse environmental conditions</a:t>
            </a:r>
            <a:br>
              <a:rPr lang="en-US" dirty="0"/>
            </a:br>
            <a:r>
              <a:rPr lang="en-US" dirty="0"/>
              <a:t>• Contributes to safer autonomous transportation systems</a:t>
            </a:r>
          </a:p>
          <a:p>
            <a:pPr marL="0" indent="0">
              <a:buNone/>
            </a:pPr>
            <a:r>
              <a:rPr lang="en-US" b="1" dirty="0"/>
              <a:t>Limitations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• Public datasets may not represent all real-world environments</a:t>
            </a:r>
            <a:br>
              <a:rPr lang="en-US" dirty="0"/>
            </a:br>
            <a:r>
              <a:rPr lang="en-US" dirty="0"/>
              <a:t>• Limited time for extensive experimentation</a:t>
            </a:r>
            <a:br>
              <a:rPr lang="en-US" dirty="0"/>
            </a:br>
            <a:r>
              <a:rPr lang="en-US" dirty="0"/>
              <a:t>• Hardware limitations may affect large-scale training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05974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FA5C7-8CEB-F770-C245-CB547A596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I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C9BE5-01F3-F3EF-B611-D61819422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438399"/>
            <a:ext cx="10018713" cy="335280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This work identifies three key safety risks in autonomous vehicle perception—accuracy loss in adverse conditions, domain shift, and long-tail class </a:t>
            </a:r>
            <a:r>
              <a:rPr lang="en-US" dirty="0" err="1"/>
              <a:t>underdetection</a:t>
            </a:r>
            <a:r>
              <a:rPr lang="en-US" dirty="0"/>
              <a:t>. To address these, an enhanced YOLOv8-m model is proposed, integrating CBAM attention, adaptive augmentation, and domain-adversarial training while maintaining real-time embedded performance. The approach is validated through controlled ablation studies across multiple datasets and hardware benchmarks. A full open-source release is planned to ensure reproducibility and support industry adoption, contributing to safer and more reliable AV perception systems where failures can have critical real-world consequences.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268138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CF97D-6430-4C1E-1D59-72F4207BD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5659" y="685800"/>
            <a:ext cx="8907365" cy="1752599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7D57B0D5-8E95-8AE9-7085-4B92A4DD81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5659" y="2400331"/>
            <a:ext cx="8938473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WHO, Road Traffic Injuries, Global Status Report, 2023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Wang et al., YOLOv7, CVPR 2023, pp. 7464–7475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Jocher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Chaurasia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&amp;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Qiu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Ultralytics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YOLOv8, Jan. 2023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Bijelic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Seeing Through Fog, CVPR 2020, pp. 11682–11692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Zhang et al., Deep Long-Tailed Learning, TPAMI, vol. 45, no. 9, 2023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Liu et al., CNN vs Transformer on Jetson, IEEE T-IV, vol. 9, no. 2, 2024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Guan et al., Domain </a:t>
            </a:r>
            <a:r>
              <a:rPr lang="en-US" altLang="en-US" dirty="0">
                <a:latin typeface="Arial" panose="020B0604020202020204" pitchFamily="34" charset="0"/>
              </a:rPr>
              <a:t>A </a:t>
            </a:r>
            <a:r>
              <a:rPr lang="en-US" altLang="en-US" dirty="0" err="1">
                <a:latin typeface="Arial" panose="020B0604020202020204" pitchFamily="34" charset="0"/>
              </a:rPr>
              <a:t>Sakaridis</a:t>
            </a:r>
            <a:r>
              <a:rPr lang="en-US" altLang="en-US" dirty="0">
                <a:latin typeface="Arial" panose="020B0604020202020204" pitchFamily="34" charset="0"/>
              </a:rPr>
              <a:t> et al., Foggy Cityscapes, IJCV, vol. 126, no. 9, 2018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daptive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Detection, ICCV 2021, pp. 3176–3185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Woo et al., CBAM, ECCV 2018, pp. 3–19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Ahmad et al., CBAM-YOLOv8, Sensors, vol. 23, 2023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Ganin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&amp;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Lempitsky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DANN, ICML 2015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Yuan et al., MAE for AV Perception, IEEE T-IV, vol. 9, no. 1, 2024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10">
            <a:extLst>
              <a:ext uri="{FF2B5EF4-FFF2-40B4-BE49-F238E27FC236}">
                <a16:creationId xmlns:a16="http://schemas.microsoft.com/office/drawing/2014/main" id="{CEB45E6B-1B5D-1B0E-9531-1B820A4E77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7747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8611B80-9539-EC65-728C-BBF771D12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4068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059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1918</TotalTime>
  <Words>1281</Words>
  <Application>Microsoft Office PowerPoint</Application>
  <PresentationFormat>Widescreen</PresentationFormat>
  <Paragraphs>125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Corbel</vt:lpstr>
      <vt:lpstr>Times New Roman</vt:lpstr>
      <vt:lpstr>Parallax</vt:lpstr>
      <vt:lpstr>Enhancing Object Detection Accuracy in Autonomous Vehicles Using Deep Learning and CNNs</vt:lpstr>
      <vt:lpstr>Presentation Overview</vt:lpstr>
      <vt:lpstr>Research Context / Background</vt:lpstr>
      <vt:lpstr>Problem Statement </vt:lpstr>
      <vt:lpstr>Research Aim &amp; Objectives</vt:lpstr>
      <vt:lpstr>Literature Review</vt:lpstr>
      <vt:lpstr>Proposed Framework Architecture</vt:lpstr>
      <vt:lpstr>Experiment Design</vt:lpstr>
      <vt:lpstr>DataSets</vt:lpstr>
      <vt:lpstr>Expected Outcomes</vt:lpstr>
      <vt:lpstr>Project Planning and Resources</vt:lpstr>
      <vt:lpstr>Project Impact and Limitations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Enhancing Object Detection Accuracy in Autonomous Vehicles Using Deep Learning and CNNs</dc:title>
  <dc:creator>Vamsi</dc:creator>
  <cp:lastModifiedBy>Vamsi</cp:lastModifiedBy>
  <cp:revision>17</cp:revision>
  <dcterms:created xsi:type="dcterms:W3CDTF">2026-03-14T15:07:52Z</dcterms:created>
  <dcterms:modified xsi:type="dcterms:W3CDTF">2026-03-23T17:30:56Z</dcterms:modified>
</cp:coreProperties>
</file>