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2"/>
  </p:notesMasterIdLst>
  <p:handoutMasterIdLst>
    <p:handoutMasterId r:id="rId43"/>
  </p:handoutMasterIdLst>
  <p:sldIdLst>
    <p:sldId id="256" r:id="rId4"/>
    <p:sldId id="257" r:id="rId5"/>
    <p:sldId id="298" r:id="rId6"/>
    <p:sldId id="299" r:id="rId7"/>
    <p:sldId id="300" r:id="rId8"/>
    <p:sldId id="301" r:id="rId9"/>
    <p:sldId id="302" r:id="rId10"/>
    <p:sldId id="303" r:id="rId11"/>
    <p:sldId id="304" r:id="rId12"/>
    <p:sldId id="305" r:id="rId13"/>
    <p:sldId id="306" r:id="rId14"/>
    <p:sldId id="307" r:id="rId15"/>
    <p:sldId id="308" r:id="rId16"/>
    <p:sldId id="309" r:id="rId17"/>
    <p:sldId id="310" r:id="rId18"/>
    <p:sldId id="311" r:id="rId19"/>
    <p:sldId id="312" r:id="rId20"/>
    <p:sldId id="313" r:id="rId21"/>
    <p:sldId id="314" r:id="rId22"/>
    <p:sldId id="315" r:id="rId23"/>
    <p:sldId id="316" r:id="rId24"/>
    <p:sldId id="317" r:id="rId25"/>
    <p:sldId id="318" r:id="rId26"/>
    <p:sldId id="319" r:id="rId27"/>
    <p:sldId id="320" r:id="rId28"/>
    <p:sldId id="321" r:id="rId29"/>
    <p:sldId id="322" r:id="rId30"/>
    <p:sldId id="323" r:id="rId31"/>
    <p:sldId id="324" r:id="rId32"/>
    <p:sldId id="329" r:id="rId33"/>
    <p:sldId id="330" r:id="rId34"/>
    <p:sldId id="331" r:id="rId35"/>
    <p:sldId id="332" r:id="rId36"/>
    <p:sldId id="325" r:id="rId37"/>
    <p:sldId id="326" r:id="rId38"/>
    <p:sldId id="327" r:id="rId39"/>
    <p:sldId id="328" r:id="rId40"/>
    <p:sldId id="295" r:id="rId41"/>
  </p:sldIdLst>
  <p:sldSz cx="9144000" cy="6858000" type="screen4x3"/>
  <p:notesSz cx="6797675" cy="9926638"/>
  <p:custShowLst>
    <p:custShow name="Lecture Presentation" id="0">
      <p:sldLst>
        <p:sld r:id="rId4"/>
        <p:sld r:id="rId5"/>
        <p:sld r:id="rId27"/>
        <p:sld r:id="rId19"/>
        <p:sld r:id="rId28"/>
        <p:sld r:id="rId32"/>
        <p:sld r:id="rId37"/>
        <p:sld r:id="rId15"/>
        <p:sld r:id="rId7"/>
        <p:sld r:id="rId9"/>
        <p:sld r:id="rId20"/>
        <p:sld r:id="rId21"/>
        <p:sld r:id="rId22"/>
        <p:sld r:id="rId24"/>
        <p:sld r:id="rId30"/>
        <p:sld r:id="rId31"/>
        <p:sld r:id="rId41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3179" autoAdjust="0"/>
  </p:normalViewPr>
  <p:slideViewPr>
    <p:cSldViewPr>
      <p:cViewPr varScale="1">
        <p:scale>
          <a:sx n="86" d="100"/>
          <a:sy n="86" d="100"/>
        </p:scale>
        <p:origin x="567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notesMaster" Target="notesMasters/notesMaster1.xml"/><Relationship Id="rId47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handoutMaster" Target="handoutMasters/handoutMaster1.xml"/><Relationship Id="rId48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css/css_colors.asp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id attribute (see: http://www.w3schools.com/tags/att_global_id.asp)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 smtClean="0"/>
              <a:t>Uniquely identifies a single</a:t>
            </a:r>
            <a:r>
              <a:rPr lang="en-GB" baseline="0" dirty="0" smtClean="0"/>
              <a:t> element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An id attribute value must be unique on a page – that is no two elements can have the same id attribute value.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The id attribute value must not have any spaces and must begin with either a letter or an underscore (_)</a:t>
            </a:r>
          </a:p>
          <a:p>
            <a:endParaRPr lang="en-GB" dirty="0" smtClean="0"/>
          </a:p>
          <a:p>
            <a:r>
              <a:rPr lang="en-GB" dirty="0" smtClean="0"/>
              <a:t>The</a:t>
            </a:r>
            <a:r>
              <a:rPr lang="en-GB" baseline="0" dirty="0" smtClean="0"/>
              <a:t> class attribute (see: http://www.w3schools.com/tags/att_global_class.asp)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Identifies a group of elements classed as belonging to some specified group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282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5140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You</a:t>
            </a:r>
            <a:r>
              <a:rPr lang="en-GB" baseline="0" dirty="0" smtClean="0"/>
              <a:t> can also use JavaScript to add CSS to a page.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8711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</a:t>
            </a:r>
            <a:r>
              <a:rPr lang="en-GB" dirty="0" smtClean="0">
                <a:hlinkClick r:id="rId3"/>
              </a:rPr>
              <a:t>https://www.w3schools.com/css/css_colors.asp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4933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Colour Charts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 smtClean="0"/>
              <a:t>https://color.adobe.com/create/color-wheel/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 smtClean="0"/>
              <a:t>http://www.w3schools.com/cssref/css_colors.asp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 smtClean="0"/>
              <a:t>http://html-color-codes.info/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 smtClean="0"/>
              <a:t>http://paletton.com/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3786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Other colour wheels: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http://hslpicker.com/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http://www.rapidtables.com/web/color/color-wheel.htm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https://color.adobe.com/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http://paletton.com/#uid=1000u0kllllaFw0g0qFqFg0w0aF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7419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baseline="0" dirty="0" smtClean="0"/>
              <a:t>border property also has a CSS border shorthand property:</a:t>
            </a:r>
          </a:p>
          <a:p>
            <a:endParaRPr lang="en-GB" baseline="0" dirty="0" smtClean="0"/>
          </a:p>
          <a:p>
            <a:pPr lvl="1"/>
            <a:r>
              <a:rPr lang="en-GB" baseline="0" dirty="0" smtClean="0"/>
              <a:t>border: border-width  border-style (required)   border-</a:t>
            </a:r>
            <a:r>
              <a:rPr lang="en-GB" baseline="0" dirty="0" err="1" smtClean="0"/>
              <a:t>color</a:t>
            </a:r>
            <a:r>
              <a:rPr lang="en-GB" baseline="0" dirty="0" smtClean="0"/>
              <a:t>;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2825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2970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The</a:t>
            </a:r>
            <a:r>
              <a:rPr lang="en-GB" baseline="0" dirty="0"/>
              <a:t> default font-size for text in browsers is 16px.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For best practices, create a style definition for the &lt;html&gt; and &lt;body&gt; tags and set the font-size to 100%</a:t>
            </a:r>
          </a:p>
          <a:p>
            <a:pPr marL="448908" lvl="1"/>
            <a:r>
              <a:rPr lang="en-GB" baseline="0" dirty="0"/>
              <a:t>html, body {</a:t>
            </a:r>
          </a:p>
          <a:p>
            <a:pPr marL="448908" lvl="1"/>
            <a:r>
              <a:rPr lang="en-GB" baseline="0" dirty="0"/>
              <a:t>	font-size: 100%;</a:t>
            </a:r>
          </a:p>
          <a:p>
            <a:pPr marL="448908" lvl="1"/>
            <a:r>
              <a:rPr lang="en-GB" baseline="0" dirty="0"/>
              <a:t>}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Then, for all other elements that you wish to specify a font-size for, use </a:t>
            </a:r>
            <a:r>
              <a:rPr lang="en-GB" baseline="0" dirty="0" err="1"/>
              <a:t>em</a:t>
            </a:r>
            <a:r>
              <a:rPr lang="en-GB" baseline="0" dirty="0"/>
              <a:t> units.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1em is equal to the current default font-size.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For example, to set a font size to 24px, this will be 1.5em, so</a:t>
            </a:r>
          </a:p>
          <a:p>
            <a:pPr marL="448908" lvl="1"/>
            <a:r>
              <a:rPr lang="en-GB" baseline="0" dirty="0"/>
              <a:t>p {</a:t>
            </a:r>
          </a:p>
          <a:p>
            <a:pPr marL="448908" lvl="1"/>
            <a:r>
              <a:rPr lang="en-GB" baseline="0" dirty="0"/>
              <a:t>	font-size: 1.5em;</a:t>
            </a:r>
          </a:p>
          <a:p>
            <a:pPr marL="448908" lvl="1"/>
            <a:r>
              <a:rPr lang="en-GB" baseline="0" dirty="0"/>
              <a:t>}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To set a font-size</a:t>
            </a:r>
            <a:r>
              <a:rPr lang="en-GB" baseline="0" dirty="0"/>
              <a:t> to 8px, this will be 0.5em, so</a:t>
            </a:r>
          </a:p>
          <a:p>
            <a:pPr marL="448908" lvl="1"/>
            <a:r>
              <a:rPr lang="en-GB" baseline="0" dirty="0"/>
              <a:t>p {</a:t>
            </a:r>
          </a:p>
          <a:p>
            <a:pPr marL="448908" lvl="1"/>
            <a:r>
              <a:rPr lang="en-GB" baseline="0" dirty="0"/>
              <a:t>	font-size: 0.5em;</a:t>
            </a:r>
          </a:p>
          <a:p>
            <a:pPr marL="448908" lvl="1"/>
            <a:r>
              <a:rPr lang="en-GB" baseline="0" dirty="0"/>
              <a:t>}</a:t>
            </a:r>
          </a:p>
          <a:p>
            <a:endParaRPr lang="en-GB" baseline="0" dirty="0"/>
          </a:p>
          <a:p>
            <a:pPr marL="168340" indent="-168340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168340" indent="-16834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5124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If a number of background properties apply</a:t>
            </a:r>
            <a:r>
              <a:rPr lang="en-GB" baseline="0" dirty="0"/>
              <a:t> to an element for the same background image, you </a:t>
            </a:r>
            <a:r>
              <a:rPr lang="en-GB" dirty="0"/>
              <a:t>don’t have to write </a:t>
            </a:r>
            <a:r>
              <a:rPr lang="en-GB" baseline="0" dirty="0"/>
              <a:t>each of the </a:t>
            </a:r>
            <a:r>
              <a:rPr lang="en-GB" dirty="0"/>
              <a:t>background</a:t>
            </a:r>
            <a:r>
              <a:rPr lang="en-GB" baseline="0" dirty="0"/>
              <a:t> properties on a separate line.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There is a CSS background shorthand property – the properties are written on one line, separated by spaces in the order shown below:</a:t>
            </a:r>
          </a:p>
          <a:p>
            <a:endParaRPr lang="en-GB" baseline="0" dirty="0"/>
          </a:p>
          <a:p>
            <a:pPr lvl="1"/>
            <a:r>
              <a:rPr lang="en-GB" baseline="0" dirty="0"/>
              <a:t>background: background-colour  background-image  background-repeat  background-attachment  background-position;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4588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 a list of all types of CSS selectors,</a:t>
            </a:r>
            <a:r>
              <a:rPr lang="en-GB" baseline="0" dirty="0" smtClean="0"/>
              <a:t> see: http://www.w3schools.com/cssref/css_selectors.asp</a:t>
            </a:r>
          </a:p>
          <a:p>
            <a:endParaRPr lang="en-GB" baseline="0" dirty="0" smtClean="0"/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CSS </a:t>
            </a:r>
            <a:r>
              <a:rPr lang="en-GB" baseline="0" dirty="0" err="1" smtClean="0"/>
              <a:t>Combinators</a:t>
            </a:r>
            <a:r>
              <a:rPr lang="en-GB" baseline="0" dirty="0" smtClean="0"/>
              <a:t>: http://www.w3schools.com/css/css_combinators.asp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CSS Pseudo Classes: http://www.w3schools.com/css/css_pseudo_classes.asp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CSS Pseudo Elements: http://www.w3schools.com/css/css_pseudo_elements.asp</a:t>
            </a:r>
          </a:p>
          <a:p>
            <a:endParaRPr lang="en-GB" baseline="0" dirty="0" smtClean="0"/>
          </a:p>
          <a:p>
            <a:r>
              <a:rPr lang="en-GB" baseline="0" dirty="0" smtClean="0"/>
              <a:t>For a CSS Selector Tester, see http://www.w3schools.com/cssref/trysel.asp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6744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 a list of all types of CSS selectors,</a:t>
            </a:r>
            <a:r>
              <a:rPr lang="en-GB" baseline="0" dirty="0" smtClean="0"/>
              <a:t> see: http://www.w3schools.com/cssref/css_selectors.asp</a:t>
            </a:r>
          </a:p>
          <a:p>
            <a:endParaRPr lang="en-GB" baseline="0" dirty="0" smtClean="0"/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CSS </a:t>
            </a:r>
            <a:r>
              <a:rPr lang="en-GB" baseline="0" dirty="0" err="1" smtClean="0"/>
              <a:t>Combinators</a:t>
            </a:r>
            <a:r>
              <a:rPr lang="en-GB" baseline="0" dirty="0" smtClean="0"/>
              <a:t>: http://www.w3schools.com/css/css_combinators.asp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CSS Pseudo Classes: http://www.w3schools.com/css/css_pseudo_classes.asp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CSS Pseudo Elements: http://www.w3schools.com/css/css_pseudo_elements.asp</a:t>
            </a:r>
          </a:p>
          <a:p>
            <a:endParaRPr lang="en-GB" baseline="0" dirty="0" smtClean="0"/>
          </a:p>
          <a:p>
            <a:r>
              <a:rPr lang="en-GB" baseline="0" dirty="0" smtClean="0"/>
              <a:t>For a CSS Selector Tester, see http://www.w3schools.com/cssref/trysel.asp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509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3886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 a list of all types of CSS selectors,</a:t>
            </a:r>
            <a:r>
              <a:rPr lang="en-GB" baseline="0" dirty="0" smtClean="0"/>
              <a:t> see: http://www.w3schools.com/cssref/css_selectors.asp</a:t>
            </a:r>
          </a:p>
          <a:p>
            <a:endParaRPr lang="en-GB" baseline="0" dirty="0" smtClean="0"/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CSS </a:t>
            </a:r>
            <a:r>
              <a:rPr lang="en-GB" baseline="0" dirty="0" err="1" smtClean="0"/>
              <a:t>Combinators</a:t>
            </a:r>
            <a:r>
              <a:rPr lang="en-GB" baseline="0" dirty="0" smtClean="0"/>
              <a:t>: http://www.w3schools.com/css/css_combinators.asp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CSS Pseudo Classes: http://www.w3schools.com/css/css_pseudo_classes.asp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CSS Pseudo Elements: http://www.w3schools.com/css/css_pseudo_elements.asp</a:t>
            </a:r>
          </a:p>
          <a:p>
            <a:endParaRPr lang="en-GB" baseline="0" dirty="0" smtClean="0"/>
          </a:p>
          <a:p>
            <a:r>
              <a:rPr lang="en-GB" baseline="0" dirty="0" smtClean="0"/>
              <a:t>For a CSS Selector Tester, see http://www.w3schools.com/cssref/trysel.asp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2094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 a list of all types of CSS selectors,</a:t>
            </a:r>
            <a:r>
              <a:rPr lang="en-GB" baseline="0" dirty="0" smtClean="0"/>
              <a:t> see: http://www.w3schools.com/cssref/css_selectors.asp</a:t>
            </a:r>
          </a:p>
          <a:p>
            <a:endParaRPr lang="en-GB" baseline="0" dirty="0" smtClean="0"/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CSS </a:t>
            </a:r>
            <a:r>
              <a:rPr lang="en-GB" baseline="0" dirty="0" err="1" smtClean="0"/>
              <a:t>Combinators</a:t>
            </a:r>
            <a:r>
              <a:rPr lang="en-GB" baseline="0" dirty="0" smtClean="0"/>
              <a:t>: http://www.w3schools.com/css/css_combinators.asp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CSS Pseudo Classes: http://www.w3schools.com/css/css_pseudo_classes.asp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 smtClean="0"/>
              <a:t>CSS Pseudo Elements: http://www.w3schools.com/css/css_pseudo_elements.asp</a:t>
            </a:r>
          </a:p>
          <a:p>
            <a:endParaRPr lang="en-GB" baseline="0" dirty="0" smtClean="0"/>
          </a:p>
          <a:p>
            <a:r>
              <a:rPr lang="en-GB" baseline="0" dirty="0" smtClean="0"/>
              <a:t>For a CSS Selector Tester, see http://www.w3schools.com/cssref/trysel.asp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448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10/5/2019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10/5/2019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10/5/2019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10/5/2019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10/5/2019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olor.adobe.com/create/color-wheel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aletton.com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hslpicker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/css3_borders.asp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/css3_backgrounds.asp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ref/css_selectors.asp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/css_combinators.asp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/css_pseudo_classes.asp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/css_pseudo_elements.asp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Cascading Style Sheets (CSS)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2: </a:t>
            </a:r>
            <a:r>
              <a:rPr lang="en-GB" dirty="0"/>
              <a:t>Internet Technology &amp; Security (ITS)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07-Oct-2019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CSS</a:t>
            </a:r>
          </a:p>
          <a:p>
            <a:r>
              <a:rPr lang="en-GB" dirty="0"/>
              <a:t>HTML and CSS</a:t>
            </a:r>
          </a:p>
          <a:p>
            <a:r>
              <a:rPr lang="en-GB" dirty="0"/>
              <a:t>Basic Styling with CSS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</a:t>
            </a:r>
            <a:r>
              <a:rPr lang="en-GB" dirty="0"/>
              <a:t>ascading </a:t>
            </a:r>
            <a:r>
              <a:rPr lang="en-GB" b="1" dirty="0"/>
              <a:t>S</a:t>
            </a:r>
            <a:r>
              <a:rPr lang="en-GB" dirty="0"/>
              <a:t>tyle </a:t>
            </a:r>
            <a:r>
              <a:rPr lang="en-GB" b="1" dirty="0"/>
              <a:t>S</a:t>
            </a:r>
            <a:r>
              <a:rPr lang="en-GB" dirty="0"/>
              <a:t>heets (CSS)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 is used to </a:t>
            </a:r>
            <a:r>
              <a:rPr lang="en-GB" b="1" dirty="0"/>
              <a:t>style</a:t>
            </a:r>
            <a:r>
              <a:rPr lang="en-GB" dirty="0"/>
              <a:t> and </a:t>
            </a:r>
            <a:r>
              <a:rPr lang="en-GB" b="1" dirty="0"/>
              <a:t>format</a:t>
            </a:r>
            <a:r>
              <a:rPr lang="en-GB" dirty="0"/>
              <a:t> a HTML page</a:t>
            </a:r>
            <a:r>
              <a:rPr lang="en-GB" dirty="0" smtClean="0"/>
              <a:t>.</a:t>
            </a:r>
          </a:p>
          <a:p>
            <a:r>
              <a:rPr lang="en-GB" dirty="0" smtClean="0"/>
              <a:t>Style rules that </a:t>
            </a:r>
            <a:r>
              <a:rPr lang="en-GB" dirty="0"/>
              <a:t>define how HTML elements should be </a:t>
            </a:r>
            <a:r>
              <a:rPr lang="en-GB" dirty="0" smtClean="0"/>
              <a:t>displayed, for example:</a:t>
            </a:r>
          </a:p>
          <a:p>
            <a:pPr lvl="1"/>
            <a:r>
              <a:rPr lang="en-GB" dirty="0" smtClean="0"/>
              <a:t>Font type, size, or colour of text,</a:t>
            </a:r>
          </a:p>
          <a:p>
            <a:pPr lvl="1"/>
            <a:r>
              <a:rPr lang="en-GB" dirty="0" smtClean="0"/>
              <a:t>Add background image and how, where in element,</a:t>
            </a:r>
          </a:p>
          <a:p>
            <a:pPr lvl="1"/>
            <a:r>
              <a:rPr lang="en-GB" dirty="0" smtClean="0"/>
              <a:t>How to display links,</a:t>
            </a:r>
          </a:p>
          <a:p>
            <a:pPr lvl="1"/>
            <a:r>
              <a:rPr lang="en-GB" dirty="0" smtClean="0"/>
              <a:t>Change type of bullets/numbers in a list,</a:t>
            </a:r>
          </a:p>
          <a:p>
            <a:pPr lvl="1"/>
            <a:r>
              <a:rPr lang="en-GB" dirty="0" smtClean="0"/>
              <a:t>Format the page layout and position elements.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7905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Adding CSS to HTML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CSS can be applied to:</a:t>
            </a:r>
          </a:p>
          <a:p>
            <a:r>
              <a:rPr lang="en-GB" dirty="0" smtClean="0"/>
              <a:t>A </a:t>
            </a:r>
            <a:r>
              <a:rPr lang="en-GB" b="1" i="1" dirty="0" smtClean="0"/>
              <a:t>single</a:t>
            </a:r>
            <a:r>
              <a:rPr lang="en-GB" b="1" dirty="0" smtClean="0"/>
              <a:t> element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e.g. a specific paragraph.</a:t>
            </a:r>
            <a:endParaRPr lang="en-GB" b="1" dirty="0"/>
          </a:p>
          <a:p>
            <a:r>
              <a:rPr lang="en-GB" dirty="0"/>
              <a:t>A </a:t>
            </a:r>
            <a:r>
              <a:rPr lang="en-GB" b="1" i="1" dirty="0"/>
              <a:t>group</a:t>
            </a:r>
            <a:r>
              <a:rPr lang="en-GB" b="1" dirty="0"/>
              <a:t> of elements</a:t>
            </a:r>
            <a:r>
              <a:rPr lang="en-GB" dirty="0"/>
              <a:t> </a:t>
            </a:r>
            <a:endParaRPr lang="en-GB" dirty="0" smtClean="0"/>
          </a:p>
          <a:p>
            <a:pPr lvl="1"/>
            <a:r>
              <a:rPr lang="en-GB" dirty="0" smtClean="0"/>
              <a:t>e.g</a:t>
            </a:r>
            <a:r>
              <a:rPr lang="en-GB" dirty="0"/>
              <a:t>. to a set of </a:t>
            </a:r>
            <a:r>
              <a:rPr lang="en-GB" dirty="0" smtClean="0"/>
              <a:t>paragraphs (all/ some of the paragraphs on the page),</a:t>
            </a:r>
          </a:p>
          <a:p>
            <a:pPr lvl="1"/>
            <a:r>
              <a:rPr lang="en-GB" dirty="0"/>
              <a:t>o</a:t>
            </a:r>
            <a:r>
              <a:rPr lang="en-GB" dirty="0" smtClean="0"/>
              <a:t>r a mixed combination, e.g. paragraphs &amp; headings.</a:t>
            </a:r>
            <a:endParaRPr lang="en-GB" dirty="0"/>
          </a:p>
          <a:p>
            <a:r>
              <a:rPr lang="en-GB" b="1" i="1" dirty="0"/>
              <a:t>Part of </a:t>
            </a:r>
            <a:r>
              <a:rPr lang="en-GB" b="1" dirty="0"/>
              <a:t>an element</a:t>
            </a:r>
            <a:r>
              <a:rPr lang="en-GB" dirty="0"/>
              <a:t> </a:t>
            </a:r>
            <a:endParaRPr lang="en-GB" dirty="0" smtClean="0"/>
          </a:p>
          <a:p>
            <a:pPr lvl="1"/>
            <a:r>
              <a:rPr lang="en-GB" dirty="0" smtClean="0"/>
              <a:t>e.g</a:t>
            </a:r>
            <a:r>
              <a:rPr lang="en-GB" dirty="0"/>
              <a:t>. highlight some text in a </a:t>
            </a:r>
            <a:r>
              <a:rPr lang="en-GB" dirty="0" smtClean="0"/>
              <a:t>paragraph.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123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HTML Attributes for CSS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b="1" dirty="0"/>
              <a:t>id</a:t>
            </a:r>
            <a:r>
              <a:rPr lang="en-GB" dirty="0"/>
              <a:t> attribute:</a:t>
            </a:r>
          </a:p>
          <a:p>
            <a:pPr lvl="1"/>
            <a:r>
              <a:rPr lang="en-GB" u="sng" dirty="0" smtClean="0"/>
              <a:t>Uniquely</a:t>
            </a:r>
            <a:r>
              <a:rPr lang="en-GB" dirty="0" smtClean="0"/>
              <a:t> identifies </a:t>
            </a:r>
            <a:r>
              <a:rPr lang="en-GB" dirty="0"/>
              <a:t>a </a:t>
            </a:r>
            <a:r>
              <a:rPr lang="en-GB" b="1" i="1" dirty="0"/>
              <a:t>single element</a:t>
            </a:r>
            <a:r>
              <a:rPr lang="en-GB" dirty="0"/>
              <a:t> on </a:t>
            </a:r>
            <a:r>
              <a:rPr lang="en-GB" dirty="0" smtClean="0"/>
              <a:t>the page.</a:t>
            </a:r>
          </a:p>
          <a:p>
            <a:pPr marL="640080" lvl="2" indent="0">
              <a:buNone/>
            </a:pPr>
            <a:r>
              <a:rPr lang="en-GB" sz="1800" dirty="0" smtClean="0"/>
              <a:t>(</a:t>
            </a:r>
            <a:r>
              <a:rPr lang="en-GB" sz="2000" i="1" dirty="0"/>
              <a:t>No two elements on the same page should have the same id value</a:t>
            </a:r>
            <a:r>
              <a:rPr lang="en-GB" sz="1800" dirty="0" smtClean="0"/>
              <a:t>.)</a:t>
            </a:r>
            <a:endParaRPr lang="en-GB" sz="1800" dirty="0"/>
          </a:p>
          <a:p>
            <a:pPr lvl="1"/>
            <a:r>
              <a:rPr lang="en-GB" dirty="0"/>
              <a:t>Useful for CSS and also JavaScript </a:t>
            </a:r>
            <a:r>
              <a:rPr lang="en-GB" dirty="0" smtClean="0"/>
              <a:t>programming.</a:t>
            </a:r>
          </a:p>
          <a:p>
            <a:pPr marL="685800" lvl="2" indent="0">
              <a:buNone/>
            </a:pPr>
            <a:r>
              <a:rPr lang="en-GB" sz="25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5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5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5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id</a:t>
            </a:r>
            <a:r>
              <a:rPr lang="en-GB" sz="25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="para1"&gt;</a:t>
            </a:r>
            <a:r>
              <a:rPr lang="en-GB" sz="25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5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5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5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 smtClean="0"/>
              <a:t>The </a:t>
            </a:r>
            <a:r>
              <a:rPr lang="en-GB" b="1" dirty="0"/>
              <a:t>class</a:t>
            </a:r>
            <a:r>
              <a:rPr lang="en-GB" dirty="0"/>
              <a:t> attribute: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class name to group (class) together and identify </a:t>
            </a:r>
            <a:r>
              <a:rPr lang="en-GB" b="1" i="1" dirty="0"/>
              <a:t>a set of multiple elements</a:t>
            </a:r>
            <a:r>
              <a:rPr lang="en-GB" dirty="0"/>
              <a:t> to style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5873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CSS Style Rules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r>
              <a:rPr lang="en-GB" b="1" dirty="0" smtClean="0"/>
              <a:t>Selector</a:t>
            </a:r>
            <a:r>
              <a:rPr lang="en-GB" dirty="0"/>
              <a:t>: </a:t>
            </a:r>
            <a:r>
              <a:rPr lang="en-GB" dirty="0" smtClean="0"/>
              <a:t>chooses </a:t>
            </a:r>
            <a:r>
              <a:rPr lang="en-GB" dirty="0"/>
              <a:t>the HTML element </a:t>
            </a:r>
            <a:r>
              <a:rPr lang="en-GB" dirty="0" smtClean="0"/>
              <a:t>to </a:t>
            </a:r>
            <a:r>
              <a:rPr lang="en-GB" dirty="0"/>
              <a:t>style.</a:t>
            </a:r>
          </a:p>
          <a:p>
            <a:r>
              <a:rPr lang="en-GB" b="1" dirty="0" smtClean="0"/>
              <a:t>Declarations</a:t>
            </a:r>
            <a:r>
              <a:rPr lang="en-GB" dirty="0"/>
              <a:t>: </a:t>
            </a:r>
            <a:endParaRPr lang="en-GB" dirty="0" smtClean="0"/>
          </a:p>
          <a:p>
            <a:pPr lvl="1"/>
            <a:r>
              <a:rPr lang="en-GB" dirty="0" smtClean="0"/>
              <a:t>One or more rules enclosed </a:t>
            </a:r>
            <a:r>
              <a:rPr lang="en-GB" dirty="0"/>
              <a:t>within curly braces { … }. </a:t>
            </a:r>
            <a:endParaRPr lang="en-GB" dirty="0" smtClean="0"/>
          </a:p>
          <a:p>
            <a:pPr lvl="1"/>
            <a:r>
              <a:rPr lang="en-GB" dirty="0" smtClean="0"/>
              <a:t>Each </a:t>
            </a:r>
            <a:r>
              <a:rPr lang="en-GB" dirty="0"/>
              <a:t>declaration is made up of</a:t>
            </a:r>
            <a:r>
              <a:rPr lang="en-GB" dirty="0" smtClean="0"/>
              <a:t>:</a:t>
            </a:r>
          </a:p>
          <a:p>
            <a:pPr lvl="2"/>
            <a:r>
              <a:rPr lang="en-GB" dirty="0" smtClean="0"/>
              <a:t>A </a:t>
            </a:r>
            <a:r>
              <a:rPr lang="en-GB" b="1" dirty="0" smtClean="0"/>
              <a:t>Property </a:t>
            </a:r>
            <a:r>
              <a:rPr lang="en-GB" b="1" dirty="0"/>
              <a:t>Name</a:t>
            </a:r>
            <a:r>
              <a:rPr lang="en-GB" dirty="0"/>
              <a:t>: the CSS property you want to style/format e.g. colour, background, font, width, etc.</a:t>
            </a:r>
          </a:p>
          <a:p>
            <a:pPr lvl="2"/>
            <a:r>
              <a:rPr lang="en-GB" dirty="0"/>
              <a:t>A </a:t>
            </a:r>
            <a:r>
              <a:rPr lang="en-GB" b="1" dirty="0"/>
              <a:t>Property Value</a:t>
            </a:r>
            <a:r>
              <a:rPr lang="en-GB" dirty="0"/>
              <a:t>: the value you want to set the CSS property that you are styling to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Semi-colons </a:t>
            </a:r>
            <a:r>
              <a:rPr lang="en-GB" dirty="0"/>
              <a:t>“;” </a:t>
            </a:r>
            <a:r>
              <a:rPr lang="en-GB" dirty="0" smtClean="0"/>
              <a:t>used to separate </a:t>
            </a:r>
            <a:r>
              <a:rPr lang="en-GB" dirty="0"/>
              <a:t>multiple </a:t>
            </a:r>
            <a:r>
              <a:rPr lang="en-GB" dirty="0" smtClean="0"/>
              <a:t>declarations.</a:t>
            </a:r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  <a:p>
            <a:endParaRPr lang="en-GB" dirty="0"/>
          </a:p>
        </p:txBody>
      </p:sp>
      <p:pic>
        <p:nvPicPr>
          <p:cNvPr id="5" name="Content Placeholder 3" descr="selector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2138" y="1431429"/>
            <a:ext cx="5419725" cy="1133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061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Selectors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 selectors allow you to </a:t>
            </a:r>
            <a:r>
              <a:rPr lang="en-GB" b="1" i="1" dirty="0"/>
              <a:t>select the </a:t>
            </a:r>
            <a:r>
              <a:rPr lang="en-GB" b="1" i="1" dirty="0" smtClean="0"/>
              <a:t>element(s)</a:t>
            </a:r>
            <a:r>
              <a:rPr lang="en-GB" dirty="0" smtClean="0"/>
              <a:t> </a:t>
            </a:r>
            <a:r>
              <a:rPr lang="en-GB" dirty="0"/>
              <a:t>from your HTML that you want </a:t>
            </a:r>
            <a:r>
              <a:rPr lang="en-GB" b="1" i="1" dirty="0"/>
              <a:t>to style/format</a:t>
            </a:r>
            <a:r>
              <a:rPr lang="en-GB" dirty="0"/>
              <a:t>.</a:t>
            </a:r>
          </a:p>
          <a:p>
            <a:r>
              <a:rPr lang="en-GB" dirty="0"/>
              <a:t>Selectors are used to find elements based on their: </a:t>
            </a:r>
          </a:p>
          <a:p>
            <a:pPr lvl="1"/>
            <a:r>
              <a:rPr lang="en-GB" dirty="0" smtClean="0"/>
              <a:t>Element type</a:t>
            </a:r>
            <a:r>
              <a:rPr lang="en-GB" dirty="0"/>
              <a:t>, </a:t>
            </a:r>
          </a:p>
          <a:p>
            <a:pPr lvl="1"/>
            <a:r>
              <a:rPr lang="en-GB" dirty="0" smtClean="0"/>
              <a:t>id, </a:t>
            </a:r>
            <a:r>
              <a:rPr lang="en-GB" dirty="0"/>
              <a:t>class and other attribute values,</a:t>
            </a:r>
          </a:p>
          <a:p>
            <a:pPr lvl="1"/>
            <a:r>
              <a:rPr lang="en-GB" dirty="0"/>
              <a:t>and some other HTML properties.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106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Most Commonly Used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 smtClean="0"/>
              <a:t>Element</a:t>
            </a:r>
            <a:r>
              <a:rPr lang="en-GB" dirty="0" smtClean="0"/>
              <a:t> </a:t>
            </a:r>
            <a:r>
              <a:rPr lang="en-GB" dirty="0"/>
              <a:t>selector: </a:t>
            </a:r>
          </a:p>
          <a:p>
            <a:pPr lvl="1"/>
            <a:r>
              <a:rPr lang="en-GB" dirty="0"/>
              <a:t>Used to style a </a:t>
            </a:r>
            <a:r>
              <a:rPr lang="en-GB" b="1" i="1" dirty="0"/>
              <a:t>particular type of element </a:t>
            </a:r>
            <a:r>
              <a:rPr lang="en-GB" dirty="0"/>
              <a:t>e.g. </a:t>
            </a:r>
            <a:r>
              <a:rPr lang="en-GB" dirty="0" smtClean="0"/>
              <a:t>&lt;h1&gt;, &lt;p&gt;, &lt;body&gt;, &lt;div&gt;, </a:t>
            </a:r>
            <a:r>
              <a:rPr lang="en-GB" dirty="0"/>
              <a:t>etc.</a:t>
            </a:r>
          </a:p>
          <a:p>
            <a:pPr lvl="1"/>
            <a:r>
              <a:rPr lang="en-GB" dirty="0" smtClean="0"/>
              <a:t>Defined using </a:t>
            </a:r>
            <a:r>
              <a:rPr lang="en-GB" dirty="0"/>
              <a:t>the element type’s </a:t>
            </a:r>
            <a:r>
              <a:rPr lang="en-GB" dirty="0" smtClean="0"/>
              <a:t>tag name.</a:t>
            </a:r>
            <a:endParaRPr lang="en-GB" dirty="0"/>
          </a:p>
          <a:p>
            <a:r>
              <a:rPr lang="en-GB" b="1" dirty="0"/>
              <a:t>id</a:t>
            </a:r>
            <a:r>
              <a:rPr lang="en-GB" dirty="0"/>
              <a:t> selector:</a:t>
            </a:r>
          </a:p>
          <a:p>
            <a:pPr lvl="1"/>
            <a:r>
              <a:rPr lang="en-GB" dirty="0"/>
              <a:t>Used to style a </a:t>
            </a:r>
            <a:r>
              <a:rPr lang="en-GB" b="1" i="1" dirty="0"/>
              <a:t>single unique element</a:t>
            </a:r>
          </a:p>
          <a:p>
            <a:pPr lvl="1"/>
            <a:r>
              <a:rPr lang="en-GB" dirty="0"/>
              <a:t>Defined using a “</a:t>
            </a:r>
            <a:r>
              <a:rPr lang="en-GB" b="1" dirty="0"/>
              <a:t>#</a:t>
            </a:r>
            <a:r>
              <a:rPr lang="en-GB" dirty="0"/>
              <a:t>” followed by the element’s id attribute value</a:t>
            </a:r>
            <a:r>
              <a:rPr lang="en-GB" dirty="0" smtClean="0"/>
              <a:t>.</a:t>
            </a:r>
          </a:p>
          <a:p>
            <a:r>
              <a:rPr lang="en-GB" b="1" dirty="0" smtClean="0"/>
              <a:t>Class</a:t>
            </a:r>
            <a:r>
              <a:rPr lang="en-GB" dirty="0" smtClean="0"/>
              <a:t> </a:t>
            </a:r>
            <a:r>
              <a:rPr lang="en-GB" dirty="0"/>
              <a:t>selector</a:t>
            </a:r>
          </a:p>
          <a:p>
            <a:pPr lvl="1"/>
            <a:r>
              <a:rPr lang="en-GB" dirty="0"/>
              <a:t>Usually used to style </a:t>
            </a:r>
            <a:r>
              <a:rPr lang="en-GB" b="1" i="1" dirty="0"/>
              <a:t>one or more similar elements</a:t>
            </a:r>
          </a:p>
          <a:p>
            <a:pPr lvl="1"/>
            <a:r>
              <a:rPr lang="en-GB" dirty="0"/>
              <a:t>Defined using a “</a:t>
            </a:r>
            <a:r>
              <a:rPr lang="en-GB" b="1" dirty="0"/>
              <a:t>.</a:t>
            </a:r>
            <a:r>
              <a:rPr lang="en-GB" dirty="0"/>
              <a:t>” followed by the element class the style applies to.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998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800" dirty="0"/>
              <a:t>Commonly Used CSS Selectors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503914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</a:t>
            </a:r>
            <a:r>
              <a:rPr lang="en-GB" b="1" dirty="0"/>
              <a:t>element</a:t>
            </a:r>
            <a:r>
              <a:rPr lang="en-GB" dirty="0"/>
              <a:t> selector: applies to all </a:t>
            </a:r>
            <a:r>
              <a:rPr lang="en-GB" dirty="0" smtClean="0"/>
              <a:t>&lt;p&gt; </a:t>
            </a:r>
            <a:r>
              <a:rPr lang="en-GB" dirty="0"/>
              <a:t>elements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r>
              <a:rPr lang="en-GB" dirty="0"/>
              <a:t>The </a:t>
            </a:r>
            <a:r>
              <a:rPr lang="en-GB" b="1" dirty="0"/>
              <a:t>id</a:t>
            </a:r>
            <a:r>
              <a:rPr lang="en-GB" dirty="0"/>
              <a:t> selector: applies to an element with id para1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#para1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r>
              <a:rPr lang="en-GB" dirty="0"/>
              <a:t>The </a:t>
            </a:r>
            <a:r>
              <a:rPr lang="en-GB" b="1" dirty="0"/>
              <a:t>class</a:t>
            </a:r>
            <a:r>
              <a:rPr lang="en-GB" dirty="0"/>
              <a:t> selector: applies to any element with a class </a:t>
            </a:r>
            <a:r>
              <a:rPr lang="en-GB" dirty="0" err="1"/>
              <a:t>redPara</a:t>
            </a:r>
            <a:endParaRPr lang="en-GB" dirty="0"/>
          </a:p>
          <a:p>
            <a:pPr marL="594360" lvl="2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</p:txBody>
      </p:sp>
      <p:grpSp>
        <p:nvGrpSpPr>
          <p:cNvPr id="29" name="Group 28"/>
          <p:cNvGrpSpPr/>
          <p:nvPr/>
        </p:nvGrpSpPr>
        <p:grpSpPr>
          <a:xfrm>
            <a:off x="4163703" y="2064470"/>
            <a:ext cx="3224498" cy="1015663"/>
            <a:chOff x="4163703" y="2064470"/>
            <a:chExt cx="3224498" cy="1015663"/>
          </a:xfrm>
        </p:grpSpPr>
        <p:sp>
          <p:nvSpPr>
            <p:cNvPr id="5" name="TextBox 4"/>
            <p:cNvSpPr txBox="1"/>
            <p:nvPr/>
          </p:nvSpPr>
          <p:spPr>
            <a:xfrm>
              <a:off x="4949072" y="2064470"/>
              <a:ext cx="2439129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The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A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/>
            </a:p>
          </p:txBody>
        </p:sp>
        <p:cxnSp>
          <p:nvCxnSpPr>
            <p:cNvPr id="9" name="Straight Arrow Connector 8"/>
            <p:cNvCxnSpPr/>
            <p:nvPr/>
          </p:nvCxnSpPr>
          <p:spPr>
            <a:xfrm flipH="1">
              <a:off x="4223209" y="2277089"/>
              <a:ext cx="924855" cy="11731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 flipH="1" flipV="1">
              <a:off x="4163703" y="2483353"/>
              <a:ext cx="984361" cy="88948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/>
            <p:nvPr/>
          </p:nvCxnSpPr>
          <p:spPr>
            <a:xfrm flipH="1" flipV="1">
              <a:off x="4223208" y="2483354"/>
              <a:ext cx="924856" cy="369582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Group 29"/>
          <p:cNvGrpSpPr/>
          <p:nvPr/>
        </p:nvGrpSpPr>
        <p:grpSpPr>
          <a:xfrm>
            <a:off x="3978111" y="3585292"/>
            <a:ext cx="4820733" cy="1015663"/>
            <a:chOff x="3978111" y="3585292"/>
            <a:chExt cx="4820733" cy="1015663"/>
          </a:xfrm>
        </p:grpSpPr>
        <p:sp>
          <p:nvSpPr>
            <p:cNvPr id="6" name="TextBox 5"/>
            <p:cNvSpPr txBox="1"/>
            <p:nvPr/>
          </p:nvSpPr>
          <p:spPr>
            <a:xfrm>
              <a:off x="4949072" y="3585292"/>
              <a:ext cx="3849772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id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="para1"&gt;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The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A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>
                <a:solidFill>
                  <a:prstClr val="black"/>
                </a:solidFill>
              </a:endParaRPr>
            </a:p>
          </p:txBody>
        </p:sp>
        <p:cxnSp>
          <p:nvCxnSpPr>
            <p:cNvPr id="20" name="Straight Arrow Connector 19"/>
            <p:cNvCxnSpPr/>
            <p:nvPr/>
          </p:nvCxnSpPr>
          <p:spPr>
            <a:xfrm flipH="1">
              <a:off x="3978111" y="3789040"/>
              <a:ext cx="1169953" cy="1938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Group 30"/>
          <p:cNvGrpSpPr/>
          <p:nvPr/>
        </p:nvGrpSpPr>
        <p:grpSpPr>
          <a:xfrm>
            <a:off x="3544478" y="5170568"/>
            <a:ext cx="5415852" cy="1015663"/>
            <a:chOff x="3544478" y="5170568"/>
            <a:chExt cx="5415852" cy="1015663"/>
          </a:xfrm>
        </p:grpSpPr>
        <p:sp>
          <p:nvSpPr>
            <p:cNvPr id="7" name="TextBox 6"/>
            <p:cNvSpPr txBox="1"/>
            <p:nvPr/>
          </p:nvSpPr>
          <p:spPr>
            <a:xfrm>
              <a:off x="4969494" y="5170568"/>
              <a:ext cx="3990836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class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</a:t>
              </a:r>
              <a:r>
                <a:rPr lang="en-GB" sz="2000" dirty="0" err="1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redPara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"&gt;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class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</a:t>
              </a:r>
              <a:r>
                <a:rPr lang="en-GB" sz="2000" dirty="0" err="1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redPara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"&gt;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>
                <a:solidFill>
                  <a:prstClr val="black"/>
                </a:solidFill>
              </a:endParaRPr>
            </a:p>
          </p:txBody>
        </p:sp>
        <p:cxnSp>
          <p:nvCxnSpPr>
            <p:cNvPr id="22" name="Straight Arrow Connector 21"/>
            <p:cNvCxnSpPr/>
            <p:nvPr/>
          </p:nvCxnSpPr>
          <p:spPr>
            <a:xfrm flipH="1">
              <a:off x="3544478" y="5401559"/>
              <a:ext cx="1668545" cy="0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/>
            <p:nvPr/>
          </p:nvCxnSpPr>
          <p:spPr>
            <a:xfrm flipH="1" flipV="1">
              <a:off x="3544478" y="5401559"/>
              <a:ext cx="1668545" cy="25968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TextBox 24"/>
          <p:cNvSpPr txBox="1"/>
          <p:nvPr/>
        </p:nvSpPr>
        <p:spPr>
          <a:xfrm>
            <a:off x="1036956" y="6476211"/>
            <a:ext cx="6383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The arrows show which paragraph elements the styles apply to.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580112" y="5242576"/>
            <a:ext cx="2304256" cy="56268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5580112" y="3658400"/>
            <a:ext cx="1440160" cy="2746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802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4" grpId="0" animBg="1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do you define CSS Styles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sz="3100" dirty="0" smtClean="0"/>
              <a:t>Three Choices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Inline Style</a:t>
            </a:r>
            <a:r>
              <a:rPr lang="en-GB" dirty="0"/>
              <a:t> (</a:t>
            </a:r>
            <a:r>
              <a:rPr lang="en-GB" b="1" dirty="0"/>
              <a:t>avoid!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applies to only a single element</a:t>
            </a:r>
          </a:p>
          <a:p>
            <a:pPr lvl="1"/>
            <a:r>
              <a:rPr lang="en-GB" dirty="0"/>
              <a:t>add a </a:t>
            </a:r>
            <a:r>
              <a:rPr lang="en-GB" b="1" i="1" dirty="0"/>
              <a:t>style attribute</a:t>
            </a:r>
            <a:r>
              <a:rPr lang="en-GB" dirty="0"/>
              <a:t> with the definitions to the element</a:t>
            </a:r>
          </a:p>
          <a:p>
            <a:r>
              <a:rPr lang="en-GB" b="1" dirty="0"/>
              <a:t>Internal Styles</a:t>
            </a:r>
          </a:p>
          <a:p>
            <a:pPr lvl="1"/>
            <a:r>
              <a:rPr lang="en-GB" dirty="0"/>
              <a:t>applies to a single web page document</a:t>
            </a:r>
          </a:p>
          <a:p>
            <a:pPr lvl="1"/>
            <a:r>
              <a:rPr lang="en-GB" dirty="0"/>
              <a:t>add a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style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style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 to the &lt;head&gt; section</a:t>
            </a:r>
          </a:p>
          <a:p>
            <a:r>
              <a:rPr lang="en-GB" b="1" dirty="0"/>
              <a:t>External Style Sheet</a:t>
            </a:r>
            <a:r>
              <a:rPr lang="en-GB" dirty="0"/>
              <a:t> (</a:t>
            </a:r>
            <a:r>
              <a:rPr lang="en-GB" b="1" dirty="0"/>
              <a:t>best practice</a:t>
            </a:r>
            <a:r>
              <a:rPr lang="en-GB" dirty="0"/>
              <a:t>) </a:t>
            </a:r>
          </a:p>
          <a:p>
            <a:pPr lvl="1"/>
            <a:r>
              <a:rPr lang="en-GB" dirty="0"/>
              <a:t>ideal for styling a multi-page website and for organising your CSS style definitions.</a:t>
            </a:r>
          </a:p>
          <a:p>
            <a:pPr lvl="1"/>
            <a:r>
              <a:rPr lang="en-GB" dirty="0"/>
              <a:t>style definitions are in a separate file and linked to the HTML document with a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tag in the head section</a:t>
            </a:r>
          </a:p>
        </p:txBody>
      </p:sp>
    </p:spTree>
    <p:extLst>
      <p:ext uri="{BB962C8B-B14F-4D97-AF65-F5344CB8AC3E}">
        <p14:creationId xmlns:p14="http://schemas.microsoft.com/office/powerpoint/2010/main" val="2094315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Grouping CSS Selectors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If you have </a:t>
            </a:r>
            <a:r>
              <a:rPr lang="en-GB" b="1" dirty="0"/>
              <a:t>different </a:t>
            </a:r>
            <a:r>
              <a:rPr lang="en-GB" b="1" dirty="0" smtClean="0"/>
              <a:t>elements with </a:t>
            </a:r>
            <a:r>
              <a:rPr lang="en-GB" b="1" dirty="0"/>
              <a:t>the same style definitions</a:t>
            </a:r>
            <a:r>
              <a:rPr lang="en-GB" dirty="0"/>
              <a:t>, you can </a:t>
            </a:r>
            <a:r>
              <a:rPr lang="en-GB" b="1" dirty="0"/>
              <a:t>group them together</a:t>
            </a:r>
            <a:r>
              <a:rPr lang="en-GB" dirty="0" smtClean="0"/>
              <a:t>.</a:t>
            </a:r>
          </a:p>
          <a:p>
            <a:pPr lvl="1"/>
            <a:r>
              <a:rPr lang="en-GB" i="1" dirty="0" smtClean="0"/>
              <a:t>It minimises code and eliminates duplication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Separate </a:t>
            </a:r>
            <a:r>
              <a:rPr lang="en-GB" dirty="0"/>
              <a:t>each selector </a:t>
            </a:r>
            <a:r>
              <a:rPr lang="en-GB" dirty="0" smtClean="0"/>
              <a:t>for the different elements with </a:t>
            </a:r>
            <a:r>
              <a:rPr lang="en-GB" dirty="0"/>
              <a:t>a comma before the style </a:t>
            </a:r>
            <a:r>
              <a:rPr lang="en-GB" dirty="0" smtClean="0"/>
              <a:t>declarations:</a:t>
            </a:r>
          </a:p>
          <a:p>
            <a:pPr lvl="1">
              <a:spcBef>
                <a:spcPts val="1200"/>
              </a:spcBef>
              <a:spcAft>
                <a:spcPts val="600"/>
              </a:spcAft>
            </a:pPr>
            <a:r>
              <a:rPr lang="en-GB" dirty="0"/>
              <a:t>This definition applies to all h1 and h2 elements as well as any element with a class attribute set to “</a:t>
            </a:r>
            <a:r>
              <a:rPr lang="en-GB" dirty="0" err="1"/>
              <a:t>redPara</a:t>
            </a:r>
            <a:r>
              <a:rPr lang="en-GB" dirty="0" smtClean="0"/>
              <a:t>”: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h2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.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text-align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105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styles are we using today?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Adding a splash of colour</a:t>
            </a:r>
          </a:p>
          <a:p>
            <a:r>
              <a:rPr lang="en-GB" dirty="0"/>
              <a:t>The text – font, size, etc.</a:t>
            </a:r>
          </a:p>
          <a:p>
            <a:r>
              <a:rPr lang="en-GB" dirty="0"/>
              <a:t>Adding a background or two</a:t>
            </a:r>
          </a:p>
          <a:p>
            <a:r>
              <a:rPr lang="en-GB" dirty="0"/>
              <a:t>Adding a border</a:t>
            </a:r>
          </a:p>
          <a:p>
            <a:r>
              <a:rPr lang="en-GB" dirty="0"/>
              <a:t>Spacing things out – paddings and margins</a:t>
            </a:r>
          </a:p>
          <a:p>
            <a:r>
              <a:rPr lang="en-GB" dirty="0"/>
              <a:t>Changing the size of stuff</a:t>
            </a:r>
          </a:p>
          <a:p>
            <a:r>
              <a:rPr lang="en-GB" dirty="0"/>
              <a:t>Styling links and navigation menus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4078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Demonstration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Styling a HTML page with CSS.</a:t>
            </a:r>
          </a:p>
        </p:txBody>
      </p:sp>
    </p:spTree>
    <p:extLst>
      <p:ext uri="{BB962C8B-B14F-4D97-AF65-F5344CB8AC3E}">
        <p14:creationId xmlns:p14="http://schemas.microsoft.com/office/powerpoint/2010/main" val="2341025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Colour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Two ways to specify colour in CSS, using:</a:t>
            </a:r>
          </a:p>
          <a:p>
            <a:pPr lvl="1"/>
            <a:r>
              <a:rPr lang="en-GB" dirty="0"/>
              <a:t>Red (</a:t>
            </a:r>
            <a:r>
              <a:rPr lang="en-GB" dirty="0">
                <a:solidFill>
                  <a:srgbClr val="FF0000"/>
                </a:solidFill>
              </a:rPr>
              <a:t>R</a:t>
            </a:r>
            <a:r>
              <a:rPr lang="en-GB" dirty="0"/>
              <a:t>), Green (</a:t>
            </a:r>
            <a:r>
              <a:rPr lang="en-GB" dirty="0">
                <a:solidFill>
                  <a:srgbClr val="00B050"/>
                </a:solidFill>
              </a:rPr>
              <a:t>G</a:t>
            </a:r>
            <a:r>
              <a:rPr lang="en-GB" dirty="0"/>
              <a:t>) and Blue (</a:t>
            </a:r>
            <a:r>
              <a:rPr lang="en-GB" dirty="0">
                <a:solidFill>
                  <a:srgbClr val="0070C0"/>
                </a:solidFill>
              </a:rPr>
              <a:t>B</a:t>
            </a:r>
            <a:r>
              <a:rPr lang="en-GB" dirty="0"/>
              <a:t>) colour component values</a:t>
            </a:r>
          </a:p>
          <a:p>
            <a:pPr lvl="1"/>
            <a:r>
              <a:rPr lang="en-GB" dirty="0"/>
              <a:t>Hue, Saturation and Lightness of a colour</a:t>
            </a:r>
          </a:p>
          <a:p>
            <a:r>
              <a:rPr lang="en-GB" dirty="0"/>
              <a:t>CSS</a:t>
            </a:r>
            <a:r>
              <a:rPr lang="en-GB" b="1" dirty="0"/>
              <a:t>3</a:t>
            </a:r>
            <a:r>
              <a:rPr lang="en-GB" dirty="0"/>
              <a:t> also allows you to add transparency to a colour using the alpha (</a:t>
            </a:r>
            <a:r>
              <a:rPr lang="en-GB" b="1" dirty="0"/>
              <a:t>a</a:t>
            </a:r>
            <a:r>
              <a:rPr lang="en-GB" dirty="0"/>
              <a:t>) channel.</a:t>
            </a:r>
          </a:p>
        </p:txBody>
      </p:sp>
    </p:spTree>
    <p:extLst>
      <p:ext uri="{BB962C8B-B14F-4D97-AF65-F5344CB8AC3E}">
        <p14:creationId xmlns:p14="http://schemas.microsoft.com/office/powerpoint/2010/main" val="2946357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CSS Colour</a:t>
            </a:r>
            <a:br>
              <a:rPr lang="en-GB" dirty="0" smtClean="0"/>
            </a:br>
            <a:r>
              <a:rPr lang="en-GB" sz="3100" dirty="0">
                <a:solidFill>
                  <a:srgbClr val="464646"/>
                </a:solidFill>
              </a:rPr>
              <a:t>Red (</a:t>
            </a:r>
            <a:r>
              <a:rPr lang="en-GB" sz="3100" dirty="0">
                <a:solidFill>
                  <a:srgbClr val="FF0000"/>
                </a:solidFill>
              </a:rPr>
              <a:t>R</a:t>
            </a:r>
            <a:r>
              <a:rPr lang="en-GB" sz="3100" dirty="0">
                <a:solidFill>
                  <a:srgbClr val="464646"/>
                </a:solidFill>
              </a:rPr>
              <a:t>), Green (</a:t>
            </a:r>
            <a:r>
              <a:rPr lang="en-GB" sz="3100" dirty="0">
                <a:solidFill>
                  <a:srgbClr val="00B050"/>
                </a:solidFill>
              </a:rPr>
              <a:t>G</a:t>
            </a:r>
            <a:r>
              <a:rPr lang="en-GB" sz="3100" dirty="0">
                <a:solidFill>
                  <a:srgbClr val="464646"/>
                </a:solidFill>
              </a:rPr>
              <a:t>) and Blue (</a:t>
            </a:r>
            <a:r>
              <a:rPr lang="en-GB" sz="3100" dirty="0">
                <a:solidFill>
                  <a:srgbClr val="0070C0"/>
                </a:solidFill>
              </a:rPr>
              <a:t>B</a:t>
            </a:r>
            <a:r>
              <a:rPr lang="en-GB" sz="3100" dirty="0">
                <a:solidFill>
                  <a:srgbClr val="464646"/>
                </a:solidFill>
              </a:rPr>
              <a:t>) Colour Values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Hexadecimal Colours:</a:t>
            </a:r>
          </a:p>
          <a:p>
            <a:pPr lvl="1"/>
            <a:r>
              <a:rPr lang="en-GB" b="1" dirty="0"/>
              <a:t>#RRGGBB</a:t>
            </a:r>
          </a:p>
          <a:p>
            <a:pPr lvl="2"/>
            <a:r>
              <a:rPr lang="en-GB" dirty="0"/>
              <a:t>RR, GG, BB is a hex value between 0 and FF</a:t>
            </a:r>
          </a:p>
          <a:p>
            <a:pPr lvl="2"/>
            <a:r>
              <a:rPr lang="en-GB" dirty="0"/>
              <a:t>Old Browsers understand this format!</a:t>
            </a:r>
          </a:p>
          <a:p>
            <a:r>
              <a:rPr lang="en-GB" dirty="0"/>
              <a:t>RGB and RGBA Colours:</a:t>
            </a:r>
          </a:p>
          <a:p>
            <a:pPr lvl="1"/>
            <a:r>
              <a:rPr lang="en-GB" b="1" dirty="0" err="1"/>
              <a:t>rgb</a:t>
            </a:r>
            <a:r>
              <a:rPr lang="en-GB" dirty="0"/>
              <a:t>(red, green, blue)</a:t>
            </a:r>
          </a:p>
          <a:p>
            <a:pPr lvl="1"/>
            <a:r>
              <a:rPr lang="en-GB" b="1" dirty="0" err="1"/>
              <a:t>rgba</a:t>
            </a:r>
            <a:r>
              <a:rPr lang="en-GB" dirty="0"/>
              <a:t>(red, green, blue, alpha)</a:t>
            </a:r>
          </a:p>
          <a:p>
            <a:pPr lvl="2"/>
            <a:r>
              <a:rPr lang="en-GB" dirty="0"/>
              <a:t>red, green, blue is an integer value between 0 and 255</a:t>
            </a:r>
          </a:p>
          <a:p>
            <a:pPr lvl="2"/>
            <a:r>
              <a:rPr lang="en-GB" dirty="0"/>
              <a:t>alpha defines opacity: 0.0 (transparent)    1.0 (opaque)</a:t>
            </a:r>
          </a:p>
          <a:p>
            <a:r>
              <a:rPr lang="en-GB" i="1" dirty="0" smtClean="0"/>
              <a:t>No need to memorise colours! Use sites such as:</a:t>
            </a:r>
            <a:endParaRPr lang="en-GB" i="1" dirty="0"/>
          </a:p>
        </p:txBody>
      </p:sp>
      <p:sp>
        <p:nvSpPr>
          <p:cNvPr id="5" name="Rectangle 4"/>
          <p:cNvSpPr/>
          <p:nvPr/>
        </p:nvSpPr>
        <p:spPr>
          <a:xfrm>
            <a:off x="1259632" y="5805264"/>
            <a:ext cx="2273571" cy="4462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i="1" dirty="0">
                <a:solidFill>
                  <a:prstClr val="black"/>
                </a:solidFill>
                <a:hlinkClick r:id="rId3"/>
              </a:rPr>
              <a:t>Adobe </a:t>
            </a:r>
            <a:r>
              <a:rPr lang="en-GB" sz="2300" i="1" dirty="0" err="1">
                <a:solidFill>
                  <a:prstClr val="black"/>
                </a:solidFill>
                <a:hlinkClick r:id="rId3"/>
              </a:rPr>
              <a:t>Color</a:t>
            </a:r>
            <a:r>
              <a:rPr lang="en-GB" sz="2300" i="1" dirty="0">
                <a:solidFill>
                  <a:prstClr val="black"/>
                </a:solidFill>
                <a:hlinkClick r:id="rId3"/>
              </a:rPr>
              <a:t> CC</a:t>
            </a:r>
            <a:endParaRPr lang="en-GB" sz="2300" i="1" dirty="0">
              <a:solidFill>
                <a:prstClr val="black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635896" y="5805264"/>
            <a:ext cx="4572000" cy="446276"/>
          </a:xfrm>
          <a:prstGeom prst="rect">
            <a:avLst/>
          </a:prstGeom>
        </p:spPr>
        <p:txBody>
          <a:bodyPr>
            <a:spAutoFit/>
          </a:bodyPr>
          <a:lstStyle/>
          <a:p>
            <a:pPr lvl="1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i="1" dirty="0">
                <a:solidFill>
                  <a:prstClr val="black"/>
                </a:solidFill>
                <a:hlinkClick r:id="rId4"/>
              </a:rPr>
              <a:t>http://paletton.com/</a:t>
            </a:r>
            <a:r>
              <a:rPr lang="en-GB" sz="2300" i="1" dirty="0">
                <a:solidFill>
                  <a:prstClr val="black"/>
                </a:solidFill>
              </a:rPr>
              <a:t> or similar</a:t>
            </a:r>
          </a:p>
        </p:txBody>
      </p:sp>
    </p:spTree>
    <p:extLst>
      <p:ext uri="{BB962C8B-B14F-4D97-AF65-F5344CB8AC3E}">
        <p14:creationId xmlns:p14="http://schemas.microsoft.com/office/powerpoint/2010/main" val="1708766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Colour:</a:t>
            </a:r>
            <a:br>
              <a:rPr lang="en-GB" dirty="0"/>
            </a:br>
            <a:r>
              <a:rPr lang="en-GB" sz="3100" dirty="0" smtClean="0">
                <a:solidFill>
                  <a:srgbClr val="464646"/>
                </a:solidFill>
              </a:rPr>
              <a:t>Hue </a:t>
            </a:r>
            <a:r>
              <a:rPr lang="en-GB" sz="3100" dirty="0">
                <a:solidFill>
                  <a:srgbClr val="464646"/>
                </a:solidFill>
              </a:rPr>
              <a:t>(H), Saturation (S) and Lightness (L) of Colours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95856" cy="4900634"/>
          </a:xfrm>
        </p:spPr>
        <p:txBody>
          <a:bodyPr/>
          <a:lstStyle/>
          <a:p>
            <a:r>
              <a:rPr lang="en-GB" dirty="0"/>
              <a:t>Two formats:</a:t>
            </a:r>
          </a:p>
          <a:p>
            <a:pPr lvl="1"/>
            <a:r>
              <a:rPr lang="en-GB" b="1" dirty="0" err="1"/>
              <a:t>hsl</a:t>
            </a:r>
            <a:r>
              <a:rPr lang="en-GB" dirty="0"/>
              <a:t>(hue°, saturation%, lightness%)</a:t>
            </a:r>
          </a:p>
          <a:p>
            <a:pPr lvl="1"/>
            <a:r>
              <a:rPr lang="en-GB" b="1" dirty="0" err="1"/>
              <a:t>hsla</a:t>
            </a:r>
            <a:r>
              <a:rPr lang="en-GB" dirty="0"/>
              <a:t>(hue°, saturation%, lightness%, alpha)</a:t>
            </a:r>
          </a:p>
          <a:p>
            <a:r>
              <a:rPr lang="en-GB" dirty="0"/>
              <a:t>Uses the colour wheel:</a:t>
            </a:r>
          </a:p>
          <a:p>
            <a:pPr lvl="1"/>
            <a:r>
              <a:rPr lang="en-GB" b="1" dirty="0"/>
              <a:t>Hue</a:t>
            </a:r>
            <a:r>
              <a:rPr lang="en-GB" dirty="0"/>
              <a:t>: the degree of the colour on the wheel</a:t>
            </a:r>
          </a:p>
          <a:p>
            <a:pPr lvl="1"/>
            <a:r>
              <a:rPr lang="en-GB" b="1" dirty="0"/>
              <a:t>Saturation</a:t>
            </a:r>
            <a:r>
              <a:rPr lang="en-GB" dirty="0"/>
              <a:t>: used to tone down the colour (add grey)</a:t>
            </a:r>
          </a:p>
          <a:p>
            <a:pPr lvl="2"/>
            <a:r>
              <a:rPr lang="en-GB" dirty="0"/>
              <a:t>0%: shade of Grey</a:t>
            </a:r>
          </a:p>
          <a:p>
            <a:pPr lvl="1"/>
            <a:r>
              <a:rPr lang="en-GB" b="1" dirty="0"/>
              <a:t>Lightness</a:t>
            </a:r>
            <a:r>
              <a:rPr lang="en-GB" dirty="0"/>
              <a:t>: used to add tints (white) or shades (black)</a:t>
            </a:r>
          </a:p>
          <a:p>
            <a:pPr lvl="2"/>
            <a:r>
              <a:rPr lang="en-GB" dirty="0"/>
              <a:t>0%: Black</a:t>
            </a:r>
          </a:p>
          <a:p>
            <a:pPr>
              <a:spcBef>
                <a:spcPts val="1200"/>
              </a:spcBef>
              <a:buNone/>
            </a:pPr>
            <a:r>
              <a:rPr lang="en-GB" i="1" dirty="0"/>
              <a:t>You can use </a:t>
            </a:r>
            <a:r>
              <a:rPr lang="en-GB" i="1" dirty="0">
                <a:hlinkClick r:id="rId3"/>
              </a:rPr>
              <a:t>HSL </a:t>
            </a:r>
            <a:r>
              <a:rPr lang="en-GB" i="1" dirty="0" err="1">
                <a:hlinkClick r:id="rId3"/>
              </a:rPr>
              <a:t>Color</a:t>
            </a:r>
            <a:r>
              <a:rPr lang="en-GB" i="1" dirty="0">
                <a:hlinkClick r:id="rId3"/>
              </a:rPr>
              <a:t> Picker</a:t>
            </a:r>
            <a:r>
              <a:rPr lang="en-GB" i="1" dirty="0"/>
              <a:t>, or similar</a:t>
            </a:r>
          </a:p>
        </p:txBody>
      </p:sp>
      <p:sp>
        <p:nvSpPr>
          <p:cNvPr id="4" name="Rectangle 3"/>
          <p:cNvSpPr/>
          <p:nvPr/>
        </p:nvSpPr>
        <p:spPr>
          <a:xfrm>
            <a:off x="3571868" y="5429264"/>
            <a:ext cx="1816523" cy="4462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50%: None</a:t>
            </a:r>
          </a:p>
        </p:txBody>
      </p:sp>
      <p:sp>
        <p:nvSpPr>
          <p:cNvPr id="5" name="Rectangle 4"/>
          <p:cNvSpPr/>
          <p:nvPr/>
        </p:nvSpPr>
        <p:spPr>
          <a:xfrm>
            <a:off x="6072198" y="5429264"/>
            <a:ext cx="2072042" cy="4462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100%: White</a:t>
            </a:r>
          </a:p>
        </p:txBody>
      </p:sp>
      <p:sp>
        <p:nvSpPr>
          <p:cNvPr id="6" name="Rectangle 5"/>
          <p:cNvSpPr/>
          <p:nvPr/>
        </p:nvSpPr>
        <p:spPr>
          <a:xfrm>
            <a:off x="4868899" y="4500570"/>
            <a:ext cx="2703497" cy="4462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100%: Full Colour</a:t>
            </a:r>
          </a:p>
        </p:txBody>
      </p:sp>
      <p:pic>
        <p:nvPicPr>
          <p:cNvPr id="7" name="Picture 6" descr="colour-wheel-97-p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914" y="1714488"/>
            <a:ext cx="1524000" cy="1506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129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CSS Box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rectangular box that represents HTML elements. Margins, borders and padding wrap around the actual content: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2708920"/>
            <a:ext cx="7992888" cy="3816424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Margin</a:t>
            </a:r>
            <a:r>
              <a:rPr lang="en-GB" dirty="0">
                <a:solidFill>
                  <a:schemeClr val="tx1"/>
                </a:solidFill>
              </a:rPr>
              <a:t>: Clear, Transparent Space around the Border. No Background Colour!</a:t>
            </a:r>
          </a:p>
        </p:txBody>
      </p:sp>
      <p:sp>
        <p:nvSpPr>
          <p:cNvPr id="6" name="Rectangle 5"/>
          <p:cNvSpPr/>
          <p:nvPr/>
        </p:nvSpPr>
        <p:spPr>
          <a:xfrm>
            <a:off x="1115616" y="3068960"/>
            <a:ext cx="7272808" cy="3168352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36000" tIns="0" rIns="36000" bIns="0" rtlCol="0" anchor="t"/>
          <a:lstStyle/>
          <a:p>
            <a:pPr algn="ctr"/>
            <a:r>
              <a:rPr lang="en-GB" b="1" dirty="0"/>
              <a:t>Border</a:t>
            </a:r>
            <a:r>
              <a:rPr lang="en-GB" dirty="0"/>
              <a:t>: an Edge that goes around the content and padding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1462584" y="3356992"/>
            <a:ext cx="6565800" cy="2592288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Padding</a:t>
            </a:r>
            <a:r>
              <a:rPr lang="en-GB" sz="1600" dirty="0">
                <a:solidFill>
                  <a:schemeClr val="tx1"/>
                </a:solidFill>
              </a:rPr>
              <a:t>: Clear space around content. Same background colour as content </a:t>
            </a:r>
          </a:p>
        </p:txBody>
      </p:sp>
      <p:sp>
        <p:nvSpPr>
          <p:cNvPr id="8" name="Rectangle 7"/>
          <p:cNvSpPr/>
          <p:nvPr/>
        </p:nvSpPr>
        <p:spPr>
          <a:xfrm>
            <a:off x="1835696" y="3717032"/>
            <a:ext cx="5904656" cy="1872208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Content</a:t>
            </a:r>
            <a:r>
              <a:rPr lang="en-GB" dirty="0">
                <a:solidFill>
                  <a:schemeClr val="tx1"/>
                </a:solidFill>
              </a:rPr>
              <a:t>: the actual HTML content (text, images, etc.)</a:t>
            </a:r>
          </a:p>
        </p:txBody>
      </p:sp>
    </p:spTree>
    <p:extLst>
      <p:ext uri="{BB962C8B-B14F-4D97-AF65-F5344CB8AC3E}">
        <p14:creationId xmlns:p14="http://schemas.microsoft.com/office/powerpoint/2010/main" val="3004560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Border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Draws a border line/strip around an element.</a:t>
            </a:r>
          </a:p>
          <a:p>
            <a:r>
              <a:rPr lang="en-GB" dirty="0"/>
              <a:t>Also used to specify no border wanted!</a:t>
            </a:r>
          </a:p>
          <a:p>
            <a:r>
              <a:rPr lang="en-GB" dirty="0"/>
              <a:t>The CSS border properties:</a:t>
            </a:r>
          </a:p>
          <a:p>
            <a:pPr lvl="1"/>
            <a:r>
              <a:rPr lang="en-GB" b="1" i="1" dirty="0"/>
              <a:t>border-style</a:t>
            </a:r>
            <a:r>
              <a:rPr lang="en-GB" dirty="0"/>
              <a:t>: </a:t>
            </a:r>
            <a:r>
              <a:rPr lang="en-GB" u="sng" dirty="0"/>
              <a:t>must</a:t>
            </a:r>
            <a:r>
              <a:rPr lang="en-GB" dirty="0"/>
              <a:t> </a:t>
            </a:r>
            <a:r>
              <a:rPr lang="en-GB" dirty="0" smtClean="0"/>
              <a:t>specify if </a:t>
            </a:r>
            <a:r>
              <a:rPr lang="en-GB" dirty="0"/>
              <a:t>you want </a:t>
            </a:r>
            <a:r>
              <a:rPr lang="en-GB" dirty="0" smtClean="0"/>
              <a:t>a border.</a:t>
            </a:r>
            <a:endParaRPr lang="en-GB" dirty="0"/>
          </a:p>
          <a:p>
            <a:pPr lvl="1"/>
            <a:r>
              <a:rPr lang="en-GB" b="1" i="1" dirty="0"/>
              <a:t>border-width</a:t>
            </a:r>
            <a:r>
              <a:rPr lang="en-GB" dirty="0"/>
              <a:t>: the thickness of the border</a:t>
            </a:r>
          </a:p>
          <a:p>
            <a:pPr lvl="1"/>
            <a:r>
              <a:rPr lang="en-GB" b="1" i="1" dirty="0"/>
              <a:t>border-</a:t>
            </a:r>
            <a:r>
              <a:rPr lang="en-GB" b="1" i="1" dirty="0" err="1"/>
              <a:t>color</a:t>
            </a:r>
            <a:r>
              <a:rPr lang="en-GB" dirty="0"/>
              <a:t>: </a:t>
            </a:r>
            <a:r>
              <a:rPr lang="en-GB" dirty="0" smtClean="0"/>
              <a:t>the </a:t>
            </a:r>
            <a:r>
              <a:rPr lang="en-GB" dirty="0"/>
              <a:t>colour of the </a:t>
            </a:r>
            <a:r>
              <a:rPr lang="en-GB" dirty="0" smtClean="0"/>
              <a:t>border</a:t>
            </a:r>
          </a:p>
          <a:p>
            <a:r>
              <a:rPr lang="en-GB" dirty="0" smtClean="0"/>
              <a:t>Can </a:t>
            </a:r>
            <a:r>
              <a:rPr lang="en-GB" dirty="0"/>
              <a:t>also specify styles for </a:t>
            </a:r>
            <a:r>
              <a:rPr lang="en-GB" i="1" dirty="0"/>
              <a:t>individual</a:t>
            </a:r>
            <a:r>
              <a:rPr lang="en-GB" dirty="0"/>
              <a:t> border edges</a:t>
            </a:r>
          </a:p>
          <a:p>
            <a:pPr lvl="1"/>
            <a:r>
              <a:rPr lang="en-GB" dirty="0"/>
              <a:t>Just insert what edge (-edge) after border</a:t>
            </a:r>
          </a:p>
          <a:p>
            <a:pPr lvl="1"/>
            <a:r>
              <a:rPr lang="en-GB" dirty="0"/>
              <a:t>E.g. </a:t>
            </a:r>
            <a:r>
              <a:rPr lang="en-GB" b="1" i="1" dirty="0"/>
              <a:t>border-</a:t>
            </a:r>
            <a:r>
              <a:rPr lang="en-GB" b="1" i="1" dirty="0">
                <a:solidFill>
                  <a:srgbClr val="FF0000"/>
                </a:solidFill>
              </a:rPr>
              <a:t>left</a:t>
            </a:r>
            <a:r>
              <a:rPr lang="en-GB" b="1" i="1" dirty="0"/>
              <a:t>-style</a:t>
            </a:r>
            <a:r>
              <a:rPr lang="en-GB" dirty="0"/>
              <a:t>, </a:t>
            </a:r>
            <a:r>
              <a:rPr lang="en-GB" b="1" i="1" dirty="0" smtClean="0"/>
              <a:t>border-</a:t>
            </a:r>
            <a:r>
              <a:rPr lang="en-GB" b="1" i="1" dirty="0" smtClean="0">
                <a:solidFill>
                  <a:srgbClr val="FF0000"/>
                </a:solidFill>
              </a:rPr>
              <a:t>bottom</a:t>
            </a:r>
            <a:r>
              <a:rPr lang="en-GB" b="1" i="1" dirty="0" smtClean="0"/>
              <a:t>-width</a:t>
            </a:r>
          </a:p>
          <a:p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6421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Border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CSS3 has some </a:t>
            </a:r>
            <a:r>
              <a:rPr lang="en-GB" dirty="0">
                <a:hlinkClick r:id="rId3"/>
              </a:rPr>
              <a:t>new border properties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new rounded borders property is very useful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There is also a shorthand property that allows all styles to be specified in one line:</a:t>
            </a:r>
          </a:p>
          <a:p>
            <a:pPr lvl="1"/>
            <a:r>
              <a:rPr lang="en-GB" dirty="0"/>
              <a:t>border: border-width  border-style (required)   border-</a:t>
            </a:r>
            <a:r>
              <a:rPr lang="en-GB" dirty="0" err="1"/>
              <a:t>color</a:t>
            </a:r>
            <a:r>
              <a:rPr lang="en-GB" dirty="0"/>
              <a:t>;</a:t>
            </a:r>
          </a:p>
          <a:p>
            <a:pPr lvl="1"/>
            <a:r>
              <a:rPr lang="en-GB" dirty="0" smtClean="0"/>
              <a:t>E.g.</a:t>
            </a:r>
          </a:p>
          <a:p>
            <a:pPr marL="685800" lvl="2" indent="0" algn="ctr">
              <a:buNone/>
            </a:pPr>
            <a:r>
              <a:rPr lang="en-GB" i="1" dirty="0" smtClean="0"/>
              <a:t>border: 1px solid red;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6206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Margin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Adds </a:t>
            </a:r>
            <a:r>
              <a:rPr lang="en-GB" dirty="0"/>
              <a:t>space around an element </a:t>
            </a:r>
            <a:r>
              <a:rPr lang="en-GB" dirty="0" smtClean="0"/>
              <a:t>(</a:t>
            </a:r>
            <a:r>
              <a:rPr lang="en-GB" b="1" i="1" dirty="0"/>
              <a:t>outside the border</a:t>
            </a:r>
            <a:r>
              <a:rPr lang="en-GB" dirty="0"/>
              <a:t>).</a:t>
            </a:r>
          </a:p>
          <a:p>
            <a:r>
              <a:rPr lang="en-GB" dirty="0"/>
              <a:t>The value of the margin can be specified as a value in </a:t>
            </a:r>
            <a:r>
              <a:rPr lang="en-GB" dirty="0" err="1"/>
              <a:t>px</a:t>
            </a:r>
            <a:r>
              <a:rPr lang="en-GB" dirty="0"/>
              <a:t>, cm, </a:t>
            </a:r>
            <a:r>
              <a:rPr lang="en-GB" dirty="0" err="1"/>
              <a:t>pt</a:t>
            </a:r>
            <a:r>
              <a:rPr lang="en-GB" dirty="0"/>
              <a:t>, etc. or as a percentage %.</a:t>
            </a:r>
          </a:p>
          <a:p>
            <a:pPr lvl="1"/>
            <a:r>
              <a:rPr lang="en-GB" dirty="0"/>
              <a:t>You can specify the </a:t>
            </a:r>
            <a:r>
              <a:rPr lang="en-GB" b="1" i="1" dirty="0"/>
              <a:t>same margin value for all sides</a:t>
            </a:r>
            <a:r>
              <a:rPr lang="en-GB" dirty="0"/>
              <a:t> using </a:t>
            </a:r>
            <a:r>
              <a:rPr lang="en-GB" i="1" dirty="0"/>
              <a:t>margin: value</a:t>
            </a:r>
            <a:r>
              <a:rPr lang="en-GB" dirty="0" smtClean="0"/>
              <a:t>;</a:t>
            </a:r>
          </a:p>
          <a:p>
            <a:pPr marL="2160000" lvl="2" indent="0">
              <a:buNone/>
            </a:pPr>
            <a:r>
              <a:rPr lang="en-GB" i="1" dirty="0" smtClean="0"/>
              <a:t>margin: 5px;</a:t>
            </a:r>
            <a:endParaRPr lang="en-GB" i="1" dirty="0"/>
          </a:p>
          <a:p>
            <a:pPr lvl="1"/>
            <a:r>
              <a:rPr lang="en-GB" dirty="0"/>
              <a:t>Or </a:t>
            </a:r>
            <a:r>
              <a:rPr lang="en-GB" b="1" i="1" dirty="0"/>
              <a:t>different for each side</a:t>
            </a:r>
            <a:r>
              <a:rPr lang="en-GB" dirty="0"/>
              <a:t>, by inserting what edge before margin, e.g. </a:t>
            </a:r>
          </a:p>
          <a:p>
            <a:pPr marL="2160000" lvl="2" indent="0">
              <a:buNone/>
            </a:pPr>
            <a:r>
              <a:rPr lang="en-GB" b="1" i="1" dirty="0"/>
              <a:t>left</a:t>
            </a:r>
            <a:r>
              <a:rPr lang="en-GB" i="1" dirty="0"/>
              <a:t>-margin:10px</a:t>
            </a:r>
            <a:r>
              <a:rPr lang="en-GB" dirty="0"/>
              <a:t>;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i="1" dirty="0" smtClean="0"/>
              <a:t>right</a:t>
            </a:r>
            <a:r>
              <a:rPr lang="en-GB" i="1" dirty="0" smtClean="0"/>
              <a:t>-margin</a:t>
            </a:r>
            <a:r>
              <a:rPr lang="en-GB" dirty="0"/>
              <a:t>: 0;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0195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Margin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is also a shorthand property:</a:t>
            </a:r>
          </a:p>
          <a:p>
            <a:pPr lvl="1"/>
            <a:r>
              <a:rPr lang="en-GB" i="1" dirty="0"/>
              <a:t>margin: top  right  bottom  left</a:t>
            </a:r>
            <a:r>
              <a:rPr lang="en-GB" dirty="0"/>
              <a:t>; </a:t>
            </a:r>
            <a:endParaRPr lang="en-GB" dirty="0" smtClean="0"/>
          </a:p>
          <a:p>
            <a:pPr marL="2160000" lvl="2" indent="0">
              <a:buNone/>
            </a:pPr>
            <a:r>
              <a:rPr lang="en-GB" i="1" dirty="0" smtClean="0"/>
              <a:t>margin: 10px 5px </a:t>
            </a:r>
            <a:r>
              <a:rPr lang="en-GB" i="1" dirty="0" err="1" smtClean="0"/>
              <a:t>5px</a:t>
            </a:r>
            <a:r>
              <a:rPr lang="en-GB" i="1" dirty="0" smtClean="0"/>
              <a:t> 0px;</a:t>
            </a:r>
            <a:endParaRPr lang="en-GB" i="1" dirty="0"/>
          </a:p>
          <a:p>
            <a:pPr lvl="1"/>
            <a:r>
              <a:rPr lang="en-GB" i="1" dirty="0"/>
              <a:t>margin: </a:t>
            </a:r>
            <a:r>
              <a:rPr lang="en-GB" i="1" dirty="0" err="1"/>
              <a:t>top&amp;bottom</a:t>
            </a:r>
            <a:r>
              <a:rPr lang="en-GB" i="1" dirty="0"/>
              <a:t>  </a:t>
            </a:r>
            <a:r>
              <a:rPr lang="en-GB" i="1" dirty="0" err="1"/>
              <a:t>right&amp;left</a:t>
            </a:r>
            <a:r>
              <a:rPr lang="en-GB" dirty="0" smtClean="0"/>
              <a:t>; </a:t>
            </a:r>
          </a:p>
          <a:p>
            <a:pPr marL="2160000" lvl="2" indent="0">
              <a:buNone/>
            </a:pPr>
            <a:r>
              <a:rPr lang="en-GB" i="1" dirty="0" smtClean="0"/>
              <a:t>margin: 5px 10px;</a:t>
            </a:r>
            <a:endParaRPr lang="en-GB" i="1" dirty="0"/>
          </a:p>
          <a:p>
            <a:r>
              <a:rPr lang="en-GB" dirty="0"/>
              <a:t>If you set the left and right margin to “</a:t>
            </a:r>
            <a:r>
              <a:rPr lang="en-GB" b="1" dirty="0"/>
              <a:t>auto</a:t>
            </a:r>
            <a:r>
              <a:rPr lang="en-GB" dirty="0"/>
              <a:t>” it will </a:t>
            </a:r>
            <a:r>
              <a:rPr lang="en-GB" b="1" i="1" dirty="0"/>
              <a:t>automatically centre the element horizontally</a:t>
            </a:r>
            <a:r>
              <a:rPr lang="en-GB" dirty="0"/>
              <a:t>.</a:t>
            </a:r>
          </a:p>
          <a:p>
            <a:pPr marL="2160000" lvl="2" indent="0">
              <a:buNone/>
            </a:pPr>
            <a:r>
              <a:rPr lang="en-GB" i="1" dirty="0"/>
              <a:t>margin: 5px </a:t>
            </a:r>
            <a:r>
              <a:rPr lang="en-GB" b="1" i="1" dirty="0" smtClean="0"/>
              <a:t>auto</a:t>
            </a:r>
            <a:r>
              <a:rPr lang="en-GB" i="1" dirty="0" smtClean="0"/>
              <a:t>;</a:t>
            </a:r>
            <a:endParaRPr lang="en-GB" i="1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369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Padding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Adds </a:t>
            </a:r>
            <a:r>
              <a:rPr lang="en-GB" dirty="0"/>
              <a:t>space around an element (</a:t>
            </a:r>
            <a:r>
              <a:rPr lang="en-GB" b="1" i="1" dirty="0"/>
              <a:t>but inside the border</a:t>
            </a:r>
            <a:r>
              <a:rPr lang="en-GB" dirty="0"/>
              <a:t>).</a:t>
            </a:r>
          </a:p>
          <a:p>
            <a:r>
              <a:rPr lang="en-GB" dirty="0"/>
              <a:t>The value of the padding can be specified as a value in </a:t>
            </a:r>
            <a:r>
              <a:rPr lang="en-GB" dirty="0" err="1"/>
              <a:t>px</a:t>
            </a:r>
            <a:r>
              <a:rPr lang="en-GB" dirty="0"/>
              <a:t>, cm, </a:t>
            </a:r>
            <a:r>
              <a:rPr lang="en-GB" dirty="0" err="1"/>
              <a:t>pt</a:t>
            </a:r>
            <a:r>
              <a:rPr lang="en-GB" dirty="0"/>
              <a:t>, etc. or as a percentage %.</a:t>
            </a:r>
          </a:p>
          <a:p>
            <a:pPr lvl="1"/>
            <a:r>
              <a:rPr lang="en-GB" dirty="0"/>
              <a:t>You can specify the </a:t>
            </a:r>
            <a:r>
              <a:rPr lang="en-GB" b="1" i="1" dirty="0"/>
              <a:t>same padding value for all sides</a:t>
            </a:r>
            <a:r>
              <a:rPr lang="en-GB" dirty="0"/>
              <a:t> using </a:t>
            </a:r>
            <a:r>
              <a:rPr lang="en-GB" i="1" dirty="0"/>
              <a:t>padding: value</a:t>
            </a:r>
            <a:r>
              <a:rPr lang="en-GB" dirty="0" smtClean="0"/>
              <a:t>;</a:t>
            </a:r>
          </a:p>
          <a:p>
            <a:pPr marL="2160000" lvl="2" indent="0">
              <a:buNone/>
            </a:pPr>
            <a:r>
              <a:rPr lang="en-GB" i="1" dirty="0" smtClean="0"/>
              <a:t>padding: </a:t>
            </a:r>
            <a:r>
              <a:rPr lang="en-GB" i="1" dirty="0"/>
              <a:t>5px;</a:t>
            </a:r>
            <a:endParaRPr lang="en-GB" dirty="0"/>
          </a:p>
          <a:p>
            <a:pPr lvl="1"/>
            <a:r>
              <a:rPr lang="en-GB" dirty="0"/>
              <a:t>Or </a:t>
            </a:r>
            <a:r>
              <a:rPr lang="en-GB" b="1" i="1" dirty="0"/>
              <a:t>different for each side</a:t>
            </a:r>
            <a:r>
              <a:rPr lang="en-GB" dirty="0"/>
              <a:t>, by inserting what edge before padding</a:t>
            </a:r>
            <a:r>
              <a:rPr lang="en-GB" dirty="0" smtClean="0"/>
              <a:t>, e.g. </a:t>
            </a:r>
            <a:endParaRPr lang="en-GB" dirty="0"/>
          </a:p>
          <a:p>
            <a:pPr marL="2160000" lvl="2" indent="0">
              <a:buNone/>
            </a:pPr>
            <a:r>
              <a:rPr lang="en-GB" b="1" i="1" dirty="0"/>
              <a:t>left</a:t>
            </a:r>
            <a:r>
              <a:rPr lang="en-GB" i="1" dirty="0"/>
              <a:t>-padding:10px</a:t>
            </a:r>
            <a:r>
              <a:rPr lang="en-GB" dirty="0"/>
              <a:t>; </a:t>
            </a:r>
            <a:endParaRPr lang="en-GB" dirty="0" smtClean="0"/>
          </a:p>
          <a:p>
            <a:pPr marL="2160000" lvl="2" indent="0">
              <a:buNone/>
            </a:pPr>
            <a:r>
              <a:rPr lang="en-GB" b="1" i="1" dirty="0" smtClean="0"/>
              <a:t>right</a:t>
            </a:r>
            <a:r>
              <a:rPr lang="en-GB" i="1" dirty="0" smtClean="0"/>
              <a:t>-padding</a:t>
            </a:r>
            <a:r>
              <a:rPr lang="en-GB" dirty="0"/>
              <a:t>: 0;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869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Padding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Shorthand </a:t>
            </a:r>
            <a:r>
              <a:rPr lang="en-GB" dirty="0"/>
              <a:t>property:</a:t>
            </a:r>
          </a:p>
          <a:p>
            <a:pPr lvl="1"/>
            <a:r>
              <a:rPr lang="en-GB" i="1" dirty="0"/>
              <a:t>padding: top  right  bottom  left</a:t>
            </a:r>
            <a:r>
              <a:rPr lang="en-GB" dirty="0"/>
              <a:t>; </a:t>
            </a:r>
            <a:endParaRPr lang="en-GB" dirty="0" smtClean="0"/>
          </a:p>
          <a:p>
            <a:pPr marL="2160000" lvl="2" indent="0">
              <a:buNone/>
            </a:pPr>
            <a:r>
              <a:rPr lang="en-GB" i="1" dirty="0" smtClean="0"/>
              <a:t>padding: </a:t>
            </a:r>
            <a:r>
              <a:rPr lang="en-GB" i="1" dirty="0"/>
              <a:t>10px 5px </a:t>
            </a:r>
            <a:r>
              <a:rPr lang="en-GB" i="1" dirty="0" err="1"/>
              <a:t>5px</a:t>
            </a:r>
            <a:r>
              <a:rPr lang="en-GB" i="1" dirty="0"/>
              <a:t> 0px;</a:t>
            </a:r>
            <a:endParaRPr lang="en-GB" dirty="0"/>
          </a:p>
          <a:p>
            <a:pPr lvl="1"/>
            <a:r>
              <a:rPr lang="en-GB" i="1" dirty="0"/>
              <a:t>padding: </a:t>
            </a:r>
            <a:r>
              <a:rPr lang="en-GB" i="1" dirty="0" err="1"/>
              <a:t>top&amp;bottom</a:t>
            </a:r>
            <a:r>
              <a:rPr lang="en-GB" i="1" dirty="0"/>
              <a:t>  </a:t>
            </a:r>
            <a:r>
              <a:rPr lang="en-GB" i="1" dirty="0" err="1"/>
              <a:t>right&amp;left</a:t>
            </a:r>
            <a:r>
              <a:rPr lang="en-GB" dirty="0" smtClean="0"/>
              <a:t>;</a:t>
            </a:r>
          </a:p>
          <a:p>
            <a:pPr marL="2160000" lvl="2" indent="0">
              <a:buNone/>
            </a:pPr>
            <a:r>
              <a:rPr lang="en-GB" i="1" dirty="0" smtClean="0"/>
              <a:t>padding: </a:t>
            </a:r>
            <a:r>
              <a:rPr lang="en-GB" i="1" dirty="0"/>
              <a:t>5px 10px;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622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Styling Text I - CSS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CSS Properties used </a:t>
            </a:r>
            <a:r>
              <a:rPr lang="en-GB" dirty="0"/>
              <a:t>to format text:</a:t>
            </a:r>
          </a:p>
          <a:p>
            <a:r>
              <a:rPr lang="en-GB" b="1" i="1" dirty="0" err="1"/>
              <a:t>color</a:t>
            </a:r>
            <a:r>
              <a:rPr lang="en-GB" dirty="0"/>
              <a:t>: the text colour (note the American spelling!)</a:t>
            </a:r>
          </a:p>
          <a:p>
            <a:r>
              <a:rPr lang="en-GB" b="1" i="1" dirty="0"/>
              <a:t>text-align</a:t>
            </a:r>
            <a:r>
              <a:rPr lang="en-GB" dirty="0"/>
              <a:t>: the horizontal alignment of a block of text, i.e. </a:t>
            </a:r>
            <a:r>
              <a:rPr lang="en-GB" dirty="0" err="1"/>
              <a:t>center</a:t>
            </a:r>
            <a:r>
              <a:rPr lang="en-GB" dirty="0"/>
              <a:t>, left, right or justified</a:t>
            </a:r>
          </a:p>
          <a:p>
            <a:r>
              <a:rPr lang="en-GB" b="1" i="1" dirty="0"/>
              <a:t>text-decoration</a:t>
            </a:r>
            <a:r>
              <a:rPr lang="en-GB" dirty="0"/>
              <a:t>: allows you to sort of decorate your text, i.e. underline, line-through, </a:t>
            </a:r>
            <a:r>
              <a:rPr lang="en-GB" dirty="0" err="1"/>
              <a:t>overline</a:t>
            </a:r>
            <a:r>
              <a:rPr lang="en-GB" dirty="0"/>
              <a:t>, none</a:t>
            </a:r>
          </a:p>
          <a:p>
            <a:r>
              <a:rPr lang="en-GB" b="1" i="1" dirty="0"/>
              <a:t>text-transform</a:t>
            </a:r>
            <a:r>
              <a:rPr lang="en-GB" dirty="0"/>
              <a:t>: specify uppercase or lowercase text or capitalise first letter only</a:t>
            </a:r>
          </a:p>
          <a:p>
            <a:r>
              <a:rPr lang="en-GB" dirty="0"/>
              <a:t> </a:t>
            </a:r>
            <a:r>
              <a:rPr lang="en-GB" b="1" i="1" dirty="0"/>
              <a:t>text-indent</a:t>
            </a:r>
            <a:r>
              <a:rPr lang="en-GB" dirty="0"/>
              <a:t>: specifies indentation for the first line of a block of text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4087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Styling Text II - CSS Font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371096" cy="525780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CSS Properties to define </a:t>
            </a:r>
            <a:r>
              <a:rPr lang="en-GB" dirty="0"/>
              <a:t>the </a:t>
            </a:r>
            <a:r>
              <a:rPr lang="en-GB" dirty="0" smtClean="0"/>
              <a:t>font:</a:t>
            </a:r>
            <a:endParaRPr lang="en-GB" dirty="0"/>
          </a:p>
          <a:p>
            <a:r>
              <a:rPr lang="en-GB" b="1" i="1" dirty="0"/>
              <a:t>font-family</a:t>
            </a:r>
            <a:r>
              <a:rPr lang="en-GB" dirty="0"/>
              <a:t>: what font do you want to use. Ideally specify several – the browser will use the first it finds</a:t>
            </a:r>
          </a:p>
          <a:p>
            <a:r>
              <a:rPr lang="en-GB" b="1" i="1" dirty="0"/>
              <a:t>font-style</a:t>
            </a:r>
            <a:r>
              <a:rPr lang="en-GB" dirty="0"/>
              <a:t>: normal font, italic or oblique (leaning text which is actually very similar to italic text)</a:t>
            </a:r>
          </a:p>
          <a:p>
            <a:r>
              <a:rPr lang="en-GB" b="1" i="1" dirty="0"/>
              <a:t>font-size</a:t>
            </a:r>
            <a:r>
              <a:rPr lang="en-GB" dirty="0"/>
              <a:t>: sets the size of the text</a:t>
            </a:r>
          </a:p>
          <a:p>
            <a:pPr lvl="1"/>
            <a:r>
              <a:rPr lang="en-GB" dirty="0"/>
              <a:t>The default text size is 16px.</a:t>
            </a:r>
          </a:p>
          <a:p>
            <a:pPr lvl="1"/>
            <a:r>
              <a:rPr lang="en-GB" dirty="0"/>
              <a:t>For best practices, specify font size in </a:t>
            </a:r>
            <a:r>
              <a:rPr lang="en-GB" dirty="0" err="1"/>
              <a:t>em</a:t>
            </a:r>
            <a:r>
              <a:rPr lang="en-GB" dirty="0"/>
              <a:t> units (see notes)</a:t>
            </a:r>
          </a:p>
          <a:p>
            <a:pPr lvl="1"/>
            <a:r>
              <a:rPr lang="en-GB" dirty="0"/>
              <a:t>1em is equal to the current default font size.</a:t>
            </a:r>
          </a:p>
          <a:p>
            <a:r>
              <a:rPr lang="en-GB" b="1" i="1" dirty="0"/>
              <a:t>font-weight</a:t>
            </a:r>
            <a:r>
              <a:rPr lang="en-GB" dirty="0"/>
              <a:t>: how bold you want the text</a:t>
            </a:r>
          </a:p>
        </p:txBody>
      </p:sp>
    </p:spTree>
    <p:extLst>
      <p:ext uri="{BB962C8B-B14F-4D97-AF65-F5344CB8AC3E}">
        <p14:creationId xmlns:p14="http://schemas.microsoft.com/office/powerpoint/2010/main" val="2159466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Dimension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Allows you to control </a:t>
            </a:r>
            <a:r>
              <a:rPr lang="en-GB" b="1" i="1" dirty="0"/>
              <a:t>width</a:t>
            </a:r>
            <a:r>
              <a:rPr lang="en-GB" dirty="0"/>
              <a:t> and </a:t>
            </a:r>
            <a:r>
              <a:rPr lang="en-GB" b="1" i="1" dirty="0"/>
              <a:t>height</a:t>
            </a:r>
            <a:r>
              <a:rPr lang="en-GB" dirty="0"/>
              <a:t> of an element.</a:t>
            </a:r>
          </a:p>
          <a:p>
            <a:r>
              <a:rPr lang="en-GB" dirty="0"/>
              <a:t>The value of the width and/or height can be specified as </a:t>
            </a:r>
            <a:r>
              <a:rPr lang="en-GB" dirty="0" err="1"/>
              <a:t>px</a:t>
            </a:r>
            <a:r>
              <a:rPr lang="en-GB" dirty="0"/>
              <a:t>, cm, </a:t>
            </a:r>
            <a:r>
              <a:rPr lang="en-GB" dirty="0" err="1"/>
              <a:t>pt</a:t>
            </a:r>
            <a:r>
              <a:rPr lang="en-GB" dirty="0"/>
              <a:t>, etc. or as a percentage %.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width: 100px;</a:t>
            </a:r>
          </a:p>
          <a:p>
            <a:pPr lvl="1"/>
            <a:r>
              <a:rPr lang="en-GB" dirty="0"/>
              <a:t>width: 50%; (the width of the element will be 50% of its parent element)</a:t>
            </a:r>
          </a:p>
          <a:p>
            <a:pPr lvl="1"/>
            <a:r>
              <a:rPr lang="en-GB" dirty="0"/>
              <a:t>height: 2cm;</a:t>
            </a:r>
          </a:p>
        </p:txBody>
      </p:sp>
    </p:spTree>
    <p:extLst>
      <p:ext uri="{BB962C8B-B14F-4D97-AF65-F5344CB8AC3E}">
        <p14:creationId xmlns:p14="http://schemas.microsoft.com/office/powerpoint/2010/main" val="1621734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82265" cy="4810540"/>
          </a:xfrm>
        </p:spPr>
        <p:txBody>
          <a:bodyPr>
            <a:normAutofit/>
          </a:bodyPr>
          <a:lstStyle/>
          <a:p>
            <a:r>
              <a:rPr lang="en-GB" dirty="0"/>
              <a:t>Define background styling effects for an element:</a:t>
            </a:r>
          </a:p>
          <a:p>
            <a:pPr lvl="1"/>
            <a:r>
              <a:rPr lang="en-GB" b="1" i="1" dirty="0"/>
              <a:t>background-</a:t>
            </a:r>
            <a:r>
              <a:rPr lang="en-GB" b="1" i="1" dirty="0" err="1"/>
              <a:t>color</a:t>
            </a:r>
            <a:r>
              <a:rPr lang="en-GB" dirty="0"/>
              <a:t>: the colour</a:t>
            </a:r>
          </a:p>
          <a:p>
            <a:pPr lvl="1"/>
            <a:r>
              <a:rPr lang="en-GB" b="1" i="1" dirty="0"/>
              <a:t>background-image</a:t>
            </a:r>
            <a:r>
              <a:rPr lang="en-GB" dirty="0"/>
              <a:t>: what image</a:t>
            </a:r>
          </a:p>
          <a:p>
            <a:pPr lvl="1"/>
            <a:r>
              <a:rPr lang="en-GB" b="1" i="1" dirty="0"/>
              <a:t>background-repeat</a:t>
            </a:r>
            <a:r>
              <a:rPr lang="en-GB" dirty="0"/>
              <a:t>: should a background image repeat horizontally  (repeat-x) or vertically (repeat-y)</a:t>
            </a:r>
          </a:p>
          <a:p>
            <a:pPr lvl="1"/>
            <a:r>
              <a:rPr lang="en-GB" b="1" i="1" dirty="0"/>
              <a:t>background-attachment</a:t>
            </a:r>
            <a:r>
              <a:rPr lang="en-GB" dirty="0"/>
              <a:t>: is the background image fixed or does it scroll with the rest of the page.</a:t>
            </a:r>
          </a:p>
          <a:p>
            <a:pPr lvl="1"/>
            <a:r>
              <a:rPr lang="en-GB" b="1" i="1" dirty="0"/>
              <a:t>background-position</a:t>
            </a:r>
            <a:r>
              <a:rPr lang="en-GB" dirty="0"/>
              <a:t>: sets the starting position of a background image.</a:t>
            </a:r>
          </a:p>
          <a:p>
            <a:pPr>
              <a:spcBef>
                <a:spcPts val="1200"/>
              </a:spcBef>
            </a:pPr>
            <a:r>
              <a:rPr lang="en-GB" dirty="0"/>
              <a:t>CSS3 has some </a:t>
            </a:r>
            <a:r>
              <a:rPr lang="en-GB" dirty="0">
                <a:hlinkClick r:id="rId3"/>
              </a:rPr>
              <a:t>new background properties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37943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CSS Selectors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addition to the 3 main selectors, there are many other types of </a:t>
            </a:r>
            <a:r>
              <a:rPr lang="en-GB" dirty="0">
                <a:hlinkClick r:id="rId3"/>
              </a:rPr>
              <a:t>CSS selectors</a:t>
            </a:r>
            <a:r>
              <a:rPr lang="en-GB" dirty="0"/>
              <a:t>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b="1" dirty="0" err="1" smtClean="0"/>
              <a:t>Combinator</a:t>
            </a:r>
            <a:r>
              <a:rPr lang="en-GB" b="1" dirty="0" smtClean="0"/>
              <a:t> Selectors </a:t>
            </a:r>
            <a:r>
              <a:rPr lang="en-GB" dirty="0" smtClean="0"/>
              <a:t>- </a:t>
            </a:r>
            <a:r>
              <a:rPr lang="en-GB" dirty="0"/>
              <a:t>combines a selector with another to select element(s) to </a:t>
            </a:r>
            <a:r>
              <a:rPr lang="en-GB" dirty="0" smtClean="0"/>
              <a:t>style.</a:t>
            </a:r>
          </a:p>
          <a:p>
            <a:pPr lvl="1"/>
            <a:r>
              <a:rPr lang="en-GB" b="1" dirty="0" smtClean="0"/>
              <a:t>Pseudo Element Selectors </a:t>
            </a:r>
            <a:r>
              <a:rPr lang="en-GB" dirty="0" smtClean="0"/>
              <a:t>– used to select a part of an element to style.</a:t>
            </a:r>
          </a:p>
          <a:p>
            <a:pPr lvl="1"/>
            <a:r>
              <a:rPr lang="en-GB" b="1" dirty="0" smtClean="0"/>
              <a:t>Pseudo Class Selectors </a:t>
            </a:r>
            <a:r>
              <a:rPr lang="en-GB" dirty="0" smtClean="0"/>
              <a:t>– used to style different states of an element or a specific occurrence of an element.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169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hlinkClick r:id="rId3"/>
              </a:rPr>
              <a:t>CSS </a:t>
            </a:r>
            <a:r>
              <a:rPr lang="en-GB" dirty="0" err="1" smtClean="0">
                <a:hlinkClick r:id="rId3"/>
              </a:rPr>
              <a:t>Combinator</a:t>
            </a:r>
            <a:r>
              <a:rPr lang="en-GB" dirty="0" smtClean="0"/>
              <a:t> Selectors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i="1" dirty="0" smtClean="0"/>
              <a:t>Combines a selector with another</a:t>
            </a:r>
            <a:r>
              <a:rPr lang="en-GB" dirty="0" smtClean="0"/>
              <a:t> to select element(s) to style.</a:t>
            </a:r>
          </a:p>
          <a:p>
            <a:pPr>
              <a:spcBef>
                <a:spcPts val="1200"/>
              </a:spcBef>
            </a:pPr>
            <a:r>
              <a:rPr lang="en-GB" i="1" dirty="0" smtClean="0"/>
              <a:t>Child selector (&gt;)</a:t>
            </a:r>
            <a:r>
              <a:rPr lang="en-GB" dirty="0" smtClean="0"/>
              <a:t>: direct children of a parent element</a:t>
            </a:r>
            <a:endParaRPr lang="en-GB" b="1" dirty="0" smtClean="0"/>
          </a:p>
          <a:p>
            <a:pPr>
              <a:spcBef>
                <a:spcPts val="1200"/>
              </a:spcBef>
            </a:pPr>
            <a:r>
              <a:rPr lang="en-GB" i="1" dirty="0" smtClean="0"/>
              <a:t>Descendant selector ( )</a:t>
            </a:r>
            <a:r>
              <a:rPr lang="en-GB" dirty="0" smtClean="0"/>
              <a:t>: all elements that are descendants (nested inside ancestor element at any level – child, grandchild, great-grand-child, etc.)</a:t>
            </a:r>
            <a:endParaRPr lang="en-GB" b="1" dirty="0" smtClean="0"/>
          </a:p>
          <a:p>
            <a:pPr>
              <a:spcBef>
                <a:spcPts val="1200"/>
              </a:spcBef>
            </a:pPr>
            <a:r>
              <a:rPr lang="en-GB" i="1" dirty="0" smtClean="0"/>
              <a:t>Sibling Selector (~)</a:t>
            </a:r>
            <a:r>
              <a:rPr lang="en-GB" dirty="0" smtClean="0"/>
              <a:t>: elements that siblings (on the same level) of a specified element.</a:t>
            </a:r>
            <a:endParaRPr lang="en-GB" b="1" dirty="0" smtClean="0"/>
          </a:p>
          <a:p>
            <a:pPr>
              <a:spcBef>
                <a:spcPts val="1200"/>
              </a:spcBef>
            </a:pPr>
            <a:r>
              <a:rPr lang="en-GB" i="1" dirty="0" smtClean="0"/>
              <a:t>Adjacent Sibling Selector (+)</a:t>
            </a:r>
            <a:r>
              <a:rPr lang="en-GB" dirty="0" smtClean="0"/>
              <a:t>: matches an element next to (immediately following) a specified element.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79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</a:t>
            </a:r>
            <a:r>
              <a:rPr lang="en-GB" dirty="0" err="1"/>
              <a:t>Combinator</a:t>
            </a:r>
            <a:r>
              <a:rPr lang="en-GB" dirty="0"/>
              <a:t> Selectors: </a:t>
            </a:r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sz="3100" dirty="0" smtClean="0"/>
              <a:t>Child Selector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the following HTML, you need to:</a:t>
            </a:r>
          </a:p>
          <a:p>
            <a:pPr lvl="1"/>
            <a:r>
              <a:rPr lang="en-GB" dirty="0" smtClean="0"/>
              <a:t>Apply some CSS to all the &lt;li&gt; elements but </a:t>
            </a:r>
          </a:p>
          <a:p>
            <a:pPr lvl="1"/>
            <a:r>
              <a:rPr lang="en-GB" dirty="0" smtClean="0"/>
              <a:t>There are other &lt;li&gt; elements on the page and you do </a:t>
            </a:r>
            <a:r>
              <a:rPr lang="en-GB" u="sng" dirty="0" smtClean="0"/>
              <a:t>not</a:t>
            </a:r>
            <a:r>
              <a:rPr lang="en-GB" dirty="0" smtClean="0"/>
              <a:t> want them to have these styles.</a:t>
            </a:r>
          </a:p>
          <a:p>
            <a:r>
              <a:rPr lang="en-GB" dirty="0" smtClean="0"/>
              <a:t>You could add a class attribute to </a:t>
            </a:r>
            <a:r>
              <a:rPr lang="en-GB" b="1" i="1" dirty="0" smtClean="0"/>
              <a:t>all</a:t>
            </a:r>
            <a:r>
              <a:rPr lang="en-GB" dirty="0" smtClean="0"/>
              <a:t> the &lt;li&gt; elements or use a </a:t>
            </a:r>
            <a:r>
              <a:rPr lang="en-GB" b="1" dirty="0" smtClean="0"/>
              <a:t>child selector</a:t>
            </a:r>
            <a:r>
              <a:rPr lang="en-GB" dirty="0" smtClean="0"/>
              <a:t>.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 err="1" smtClean="0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200" dirty="0" smtClean="0">
                <a:solidFill>
                  <a:srgbClr val="8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="main-menu"</a:t>
            </a: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it-IT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it-IT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it-IT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it-IT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it-IT" sz="2200" dirty="0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it-IT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it-IT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it-IT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it-IT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it-IT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444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</a:t>
            </a:r>
            <a:r>
              <a:rPr lang="en-GB" dirty="0" err="1"/>
              <a:t>Combinator</a:t>
            </a:r>
            <a:r>
              <a:rPr lang="en-GB" dirty="0"/>
              <a:t> Selectors: </a:t>
            </a:r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sz="3100" dirty="0" smtClean="0"/>
              <a:t>Child Selector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symbol “&gt;” is used to select child elements.</a:t>
            </a:r>
          </a:p>
          <a:p>
            <a:r>
              <a:rPr lang="en-GB" dirty="0" smtClean="0"/>
              <a:t>In the HTML, the </a:t>
            </a:r>
            <a:r>
              <a:rPr lang="en-GB" b="1" dirty="0" smtClean="0"/>
              <a:t>parent</a:t>
            </a:r>
            <a:r>
              <a:rPr lang="en-GB" dirty="0" smtClean="0"/>
              <a:t> of all the &lt;li&gt; elements is the &lt;</a:t>
            </a:r>
            <a:r>
              <a:rPr lang="en-GB" dirty="0" err="1" smtClean="0"/>
              <a:t>ul</a:t>
            </a:r>
            <a:r>
              <a:rPr lang="en-GB" dirty="0" smtClean="0"/>
              <a:t>&gt; element with id=main-menu.</a:t>
            </a:r>
          </a:p>
          <a:p>
            <a:r>
              <a:rPr lang="en-GB" dirty="0" smtClean="0"/>
              <a:t>To select the parent use: 	#main-menu</a:t>
            </a:r>
          </a:p>
          <a:p>
            <a:pPr lvl="1"/>
            <a:r>
              <a:rPr lang="en-GB" dirty="0" smtClean="0"/>
              <a:t>To select the child &lt;li&gt; of this parent element use:</a:t>
            </a:r>
          </a:p>
          <a:p>
            <a:pPr marL="2160000" lvl="1" indent="0">
              <a:buNone/>
            </a:pPr>
            <a:r>
              <a:rPr lang="en-GB" dirty="0" smtClean="0"/>
              <a:t>#main-menu &gt; li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7504" y="4682921"/>
            <a:ext cx="441659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indent="-228600"/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="main-menu"&gt;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it-IT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it-IT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it-IT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it-IT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it-IT" sz="2000" dirty="0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it-IT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it-IT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it-IT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4860032" y="4682921"/>
            <a:ext cx="490500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/*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Selects all &lt;li&gt; elements</a:t>
            </a:r>
          </a:p>
          <a:p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    with </a:t>
            </a:r>
            <a:r>
              <a:rPr lang="en-GB" dirty="0" smtClean="0">
                <a:solidFill>
                  <a:srgbClr val="006400"/>
                </a:solidFill>
                <a:latin typeface="Consolas" panose="020B0609020204030204" pitchFamily="49" charset="0"/>
              </a:rPr>
              <a:t>parent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with id=main-menu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*/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#main-menu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/*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Styles here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*/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689348" y="4149080"/>
            <a:ext cx="314700" cy="432048"/>
          </a:xfrm>
          <a:prstGeom prst="rect">
            <a:avLst/>
          </a:prstGeom>
          <a:solidFill>
            <a:srgbClr val="FFFF00">
              <a:alpha val="35000"/>
            </a:srgbClr>
          </a:solidFill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17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</a:t>
            </a:r>
            <a:r>
              <a:rPr lang="en-GB" dirty="0" err="1"/>
              <a:t>Combinator</a:t>
            </a:r>
            <a:r>
              <a:rPr lang="en-GB" dirty="0"/>
              <a:t> Selectors: </a:t>
            </a:r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sz="3100" dirty="0" smtClean="0"/>
              <a:t>Descendant Selector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the following HTML, you need to:</a:t>
            </a:r>
          </a:p>
          <a:p>
            <a:pPr lvl="1"/>
            <a:r>
              <a:rPr lang="en-GB" dirty="0" smtClean="0"/>
              <a:t>Apply some CSS to all the &lt;a&gt; elements but </a:t>
            </a:r>
          </a:p>
          <a:p>
            <a:pPr lvl="1"/>
            <a:r>
              <a:rPr lang="en-GB" dirty="0" smtClean="0"/>
              <a:t>There are other &lt;a&gt; elements on the page and you do </a:t>
            </a:r>
            <a:r>
              <a:rPr lang="en-GB" u="sng" dirty="0" smtClean="0"/>
              <a:t>not</a:t>
            </a:r>
            <a:r>
              <a:rPr lang="en-GB" dirty="0" smtClean="0"/>
              <a:t> want them to have these styles.</a:t>
            </a:r>
          </a:p>
          <a:p>
            <a:r>
              <a:rPr lang="en-GB" dirty="0" smtClean="0"/>
              <a:t>You could add a class attribute to </a:t>
            </a:r>
            <a:r>
              <a:rPr lang="en-GB" b="1" i="1" dirty="0" smtClean="0"/>
              <a:t>all</a:t>
            </a:r>
            <a:r>
              <a:rPr lang="en-GB" dirty="0" smtClean="0"/>
              <a:t> the &lt;li&gt; elements or use a </a:t>
            </a:r>
            <a:r>
              <a:rPr lang="en-GB" b="1" dirty="0" smtClean="0"/>
              <a:t>descendant selector</a:t>
            </a:r>
            <a:r>
              <a:rPr lang="en-GB" dirty="0" smtClean="0"/>
              <a:t> (selects children, grandchildren, great-grandchildren, …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264646" y="4797152"/>
            <a:ext cx="4849404" cy="24314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indent="-228600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="main-menu"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it-IT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it-IT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it-IT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it-IT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it-IT" sz="2200" dirty="0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it-IT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it-IT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it-IT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5682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</a:t>
            </a:r>
            <a:r>
              <a:rPr lang="en-GB" dirty="0" err="1"/>
              <a:t>Combinator</a:t>
            </a:r>
            <a:r>
              <a:rPr lang="en-GB" dirty="0"/>
              <a:t> Selectors: </a:t>
            </a:r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sz="3100" dirty="0" smtClean="0"/>
              <a:t>Descendant Selector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/>
          </a:bodyPr>
          <a:lstStyle/>
          <a:p>
            <a:r>
              <a:rPr lang="en-GB" dirty="0" smtClean="0"/>
              <a:t>The space symbol “” is used to select descendants.</a:t>
            </a:r>
          </a:p>
          <a:p>
            <a:r>
              <a:rPr lang="en-GB" dirty="0" smtClean="0"/>
              <a:t>In the HTML, the </a:t>
            </a:r>
            <a:r>
              <a:rPr lang="en-GB" b="1" dirty="0" smtClean="0"/>
              <a:t>grandparent</a:t>
            </a:r>
            <a:r>
              <a:rPr lang="en-GB" dirty="0" smtClean="0"/>
              <a:t> of all the &lt;a&gt; elements is the &lt;</a:t>
            </a:r>
            <a:r>
              <a:rPr lang="en-GB" dirty="0" err="1" smtClean="0"/>
              <a:t>ul</a:t>
            </a:r>
            <a:r>
              <a:rPr lang="en-GB" dirty="0" smtClean="0"/>
              <a:t>&gt; element with id=main-menu.</a:t>
            </a:r>
          </a:p>
          <a:p>
            <a:r>
              <a:rPr lang="en-GB" dirty="0" smtClean="0"/>
              <a:t>To select the </a:t>
            </a:r>
            <a:r>
              <a:rPr lang="en-GB" b="1" dirty="0" smtClean="0"/>
              <a:t>ancestor</a:t>
            </a:r>
            <a:r>
              <a:rPr lang="en-GB" dirty="0" smtClean="0"/>
              <a:t> use: 	#main-menu</a:t>
            </a:r>
          </a:p>
          <a:p>
            <a:pPr lvl="1"/>
            <a:r>
              <a:rPr lang="en-GB" dirty="0" smtClean="0"/>
              <a:t>To select any descendant &lt;a&gt; of this element use:</a:t>
            </a:r>
          </a:p>
          <a:p>
            <a:pPr marL="2160000" lvl="1" indent="0">
              <a:buNone/>
            </a:pPr>
            <a:r>
              <a:rPr lang="en-GB" dirty="0" smtClean="0"/>
              <a:t>#main-menu  li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7504" y="4682921"/>
            <a:ext cx="441659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indent="-228600"/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="main-menu"&gt;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it-IT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it-IT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it-IT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it-IT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it-IT" sz="2000" dirty="0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it-IT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it-IT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it-IT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4860032" y="4682921"/>
            <a:ext cx="490500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/*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Selects </a:t>
            </a:r>
            <a:r>
              <a:rPr lang="en-GB" dirty="0" smtClean="0">
                <a:solidFill>
                  <a:srgbClr val="006400"/>
                </a:solidFill>
                <a:latin typeface="Consolas" panose="020B0609020204030204" pitchFamily="49" charset="0"/>
              </a:rPr>
              <a:t>any &lt;a&gt;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elements</a:t>
            </a:r>
          </a:p>
          <a:p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    with </a:t>
            </a:r>
            <a:r>
              <a:rPr lang="en-GB" dirty="0" smtClean="0">
                <a:solidFill>
                  <a:srgbClr val="006400"/>
                </a:solidFill>
                <a:latin typeface="Consolas" panose="020B0609020204030204" pitchFamily="49" charset="0"/>
              </a:rPr>
              <a:t>ancestor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with id=main-menu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*/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#main-menu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/*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Styles here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*/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689348" y="4149080"/>
            <a:ext cx="170684" cy="432048"/>
          </a:xfrm>
          <a:prstGeom prst="rect">
            <a:avLst/>
          </a:prstGeom>
          <a:solidFill>
            <a:srgbClr val="FFFF00">
              <a:alpha val="35000"/>
            </a:srgbClr>
          </a:solidFill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865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</a:t>
            </a:r>
            <a:r>
              <a:rPr lang="en-GB" dirty="0" err="1" smtClean="0"/>
              <a:t>Combinator</a:t>
            </a:r>
            <a:r>
              <a:rPr lang="en-GB" dirty="0" smtClean="0"/>
              <a:t> </a:t>
            </a:r>
            <a:r>
              <a:rPr lang="en-GB" dirty="0"/>
              <a:t>Selectors: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5939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Child Selector </a:t>
            </a:r>
            <a:r>
              <a:rPr lang="en-GB" dirty="0" smtClean="0"/>
              <a:t>(&gt;)</a:t>
            </a:r>
            <a:endParaRPr lang="en-GB" dirty="0"/>
          </a:p>
          <a:p>
            <a:pPr marL="365760" lvl="1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yellow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pPr marL="365760" lvl="1" indent="0">
              <a:buNone/>
            </a:pPr>
            <a:r>
              <a:rPr lang="en-GB" sz="2400" i="1" dirty="0"/>
              <a:t>Selects all &lt;p&gt; elements that are a direct child of a &lt;div&gt;</a:t>
            </a:r>
          </a:p>
          <a:p>
            <a:r>
              <a:rPr lang="en-GB" dirty="0"/>
              <a:t>The Descendant Selector </a:t>
            </a:r>
            <a:r>
              <a:rPr lang="en-GB" dirty="0" smtClean="0"/>
              <a:t>( )</a:t>
            </a:r>
            <a:endParaRPr lang="en-GB" dirty="0"/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yellow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>
              <a:solidFill>
                <a:prstClr val="black"/>
              </a:solidFill>
            </a:endParaRP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400" i="1" dirty="0">
                <a:solidFill>
                  <a:prstClr val="black"/>
                </a:solidFill>
              </a:rPr>
              <a:t>Selects all &lt;p&gt; elements that are descendants (nested inside at any level) of a &lt;div&gt;</a:t>
            </a:r>
            <a:endParaRPr lang="en-GB" dirty="0"/>
          </a:p>
          <a:p>
            <a:r>
              <a:rPr lang="en-GB" dirty="0"/>
              <a:t>The Sibling Selector (~)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~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yellow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>
              <a:solidFill>
                <a:prstClr val="black"/>
              </a:solidFill>
            </a:endParaRP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400" i="1" dirty="0">
                <a:solidFill>
                  <a:prstClr val="black"/>
                </a:solidFill>
              </a:rPr>
              <a:t>Selects all &lt;p&gt; elements that are a sibling of a &lt;div&gt; (same level – they have the same parent element) </a:t>
            </a:r>
          </a:p>
          <a:p>
            <a:r>
              <a:rPr lang="en-GB" dirty="0"/>
              <a:t>The Adjacent Sibling Selector (+)</a:t>
            </a:r>
          </a:p>
          <a:p>
            <a:pPr marL="365760" lvl="1" indent="0">
              <a:buNone/>
            </a:pPr>
            <a:r>
              <a:rPr lang="en-GB" i="1" dirty="0"/>
              <a:t>Selects all elements that are adjacent siblings (have the same parent and are immediately following)</a:t>
            </a:r>
          </a:p>
        </p:txBody>
      </p:sp>
    </p:spTree>
    <p:extLst>
      <p:ext uri="{BB962C8B-B14F-4D97-AF65-F5344CB8AC3E}">
        <p14:creationId xmlns:p14="http://schemas.microsoft.com/office/powerpoint/2010/main" val="4082241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solidFill>
                  <a:srgbClr val="464646"/>
                </a:solidFill>
                <a:hlinkClick r:id="rId3"/>
              </a:rPr>
              <a:t>Pseudo Class</a:t>
            </a:r>
            <a:r>
              <a:rPr lang="en-GB" sz="4000" dirty="0" smtClean="0">
                <a:solidFill>
                  <a:srgbClr val="464646"/>
                </a:solidFill>
              </a:rPr>
              <a:t> Selectors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Two main types:</a:t>
            </a:r>
            <a:endParaRPr lang="en-GB" dirty="0"/>
          </a:p>
          <a:p>
            <a:r>
              <a:rPr lang="en-GB" b="1" dirty="0" smtClean="0"/>
              <a:t>Different states </a:t>
            </a:r>
            <a:r>
              <a:rPr lang="en-GB" dirty="0" smtClean="0"/>
              <a:t>of an </a:t>
            </a:r>
            <a:r>
              <a:rPr lang="en-GB" dirty="0"/>
              <a:t>element - give users some indication about the state of an element e.g</a:t>
            </a:r>
            <a:r>
              <a:rPr lang="en-GB" dirty="0" smtClean="0"/>
              <a:t>.:</a:t>
            </a:r>
          </a:p>
          <a:p>
            <a:pPr lvl="2"/>
            <a:r>
              <a:rPr lang="en-GB" dirty="0" smtClean="0"/>
              <a:t>Hover State (i.e. when user moves mouse over)</a:t>
            </a:r>
          </a:p>
          <a:p>
            <a:pPr lvl="2"/>
            <a:r>
              <a:rPr lang="en-GB" dirty="0" smtClean="0"/>
              <a:t>Disabled/Enabled States, etc.</a:t>
            </a:r>
          </a:p>
          <a:p>
            <a:r>
              <a:rPr lang="en-GB" b="1" dirty="0" smtClean="0"/>
              <a:t>A specific occurrence </a:t>
            </a:r>
            <a:r>
              <a:rPr lang="en-GB" dirty="0" smtClean="0"/>
              <a:t>of an element e.g.:</a:t>
            </a:r>
          </a:p>
          <a:p>
            <a:pPr lvl="2"/>
            <a:r>
              <a:rPr lang="en-GB" dirty="0" smtClean="0"/>
              <a:t>The last (:last-child) of first (:first-child) child element</a:t>
            </a:r>
          </a:p>
          <a:p>
            <a:pPr lvl="2"/>
            <a:r>
              <a:rPr lang="en-GB" dirty="0" smtClean="0"/>
              <a:t>A specific (:nth-child) child element</a:t>
            </a:r>
          </a:p>
          <a:p>
            <a:pPr lvl="2"/>
            <a:r>
              <a:rPr lang="en-GB" dirty="0" smtClean="0"/>
              <a:t>A specific language (:</a:t>
            </a:r>
            <a:r>
              <a:rPr lang="en-GB" dirty="0" err="1" smtClean="0"/>
              <a:t>lang</a:t>
            </a:r>
            <a:r>
              <a:rPr lang="en-GB" dirty="0" smtClean="0"/>
              <a:t>)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8491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Pseudo Class Selectors: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Syntax:</a:t>
            </a:r>
          </a:p>
          <a:p>
            <a:pPr marL="685800" lvl="2" indent="0">
              <a:buNone/>
            </a:pP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selector:pseudo-class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sz="2000" dirty="0"/>
          </a:p>
          <a:p>
            <a:r>
              <a:rPr lang="en-GB" dirty="0" smtClean="0"/>
              <a:t>Example for different link states</a:t>
            </a:r>
            <a:endParaRPr lang="en-GB" dirty="0"/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 err="1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unvisited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a:visited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 err="1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green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visited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a:hover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 err="1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purple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mouse over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a:active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 err="1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selected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sz="2000" dirty="0" smtClean="0"/>
          </a:p>
          <a:p>
            <a:r>
              <a:rPr lang="en-GB" dirty="0" smtClean="0"/>
              <a:t>Styles for different occurrences</a:t>
            </a:r>
          </a:p>
          <a:p>
            <a:pPr marL="685800" lvl="2" indent="0">
              <a:buNone/>
            </a:pPr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p:first-child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the 1</a:t>
            </a:r>
            <a:r>
              <a:rPr lang="en-GB" sz="2000" baseline="30000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</a:t>
            </a:r>
            <a:r>
              <a:rPr lang="en-GB" sz="2000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 element*/</a:t>
            </a:r>
          </a:p>
          <a:p>
            <a:pPr marL="685800" lvl="2" indent="0">
              <a:buClr>
                <a:srgbClr val="DA1F28"/>
              </a:buClr>
              <a:buNone/>
            </a:pPr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p:lang(cy)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 elements with language set to welsh(cy) */</a:t>
            </a:r>
            <a:endParaRPr lang="en-GB" dirty="0">
              <a:solidFill>
                <a:prstClr val="black"/>
              </a:solidFill>
            </a:endParaRPr>
          </a:p>
          <a:p>
            <a:pPr marL="685800" lvl="2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7059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464646"/>
                </a:solidFill>
                <a:hlinkClick r:id="rId3"/>
              </a:rPr>
              <a:t>Pseudo Element</a:t>
            </a:r>
            <a:r>
              <a:rPr lang="en-GB" dirty="0" smtClean="0">
                <a:solidFill>
                  <a:srgbClr val="464646"/>
                </a:solidFill>
              </a:rPr>
              <a:t> Selectors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Selects </a:t>
            </a:r>
            <a:r>
              <a:rPr lang="en-GB" b="1" i="1" dirty="0" smtClean="0"/>
              <a:t>part of an element to style</a:t>
            </a:r>
            <a:r>
              <a:rPr lang="en-GB" dirty="0" smtClean="0"/>
              <a:t> e.g.: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first letter/line of an </a:t>
            </a:r>
            <a:r>
              <a:rPr lang="en-GB" dirty="0" smtClean="0"/>
              <a:t>element</a:t>
            </a:r>
          </a:p>
          <a:p>
            <a:pPr lvl="1"/>
            <a:r>
              <a:rPr lang="en-GB" dirty="0" smtClean="0"/>
              <a:t>Part </a:t>
            </a:r>
            <a:r>
              <a:rPr lang="en-GB" dirty="0"/>
              <a:t>of an element selected by </a:t>
            </a:r>
            <a:r>
              <a:rPr lang="en-GB" dirty="0" smtClean="0"/>
              <a:t>user</a:t>
            </a:r>
          </a:p>
          <a:p>
            <a:pPr lvl="1"/>
            <a:r>
              <a:rPr lang="en-GB" dirty="0" smtClean="0"/>
              <a:t>Add </a:t>
            </a:r>
            <a:r>
              <a:rPr lang="en-GB" dirty="0"/>
              <a:t>(styled) content before/after an element</a:t>
            </a:r>
          </a:p>
          <a:p>
            <a:r>
              <a:rPr lang="en-GB" dirty="0" smtClean="0"/>
              <a:t>Syntax </a:t>
            </a:r>
          </a:p>
          <a:p>
            <a:pPr marL="640080" lvl="2" indent="0">
              <a:buNone/>
            </a:pPr>
            <a:r>
              <a:rPr lang="en-GB" sz="2000" dirty="0" err="1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selector:pseudo-element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 smtClean="0"/>
          </a:p>
          <a:p>
            <a:r>
              <a:rPr lang="en-GB" dirty="0" smtClean="0"/>
              <a:t>E.g.</a:t>
            </a:r>
          </a:p>
          <a:p>
            <a:pPr marL="411480" lvl="1" indent="0">
              <a:buClr>
                <a:srgbClr val="DA1F28"/>
              </a:buClr>
              <a:buNone/>
            </a:pPr>
            <a:r>
              <a:rPr lang="en-GB" sz="23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p:first-letter</a:t>
            </a:r>
            <a:r>
              <a:rPr lang="en-GB" sz="23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3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3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3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3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the 1</a:t>
            </a:r>
            <a:r>
              <a:rPr lang="en-GB" sz="2300" baseline="30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</a:t>
            </a:r>
            <a:r>
              <a:rPr lang="en-GB" sz="23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300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letter of p elements */</a:t>
            </a:r>
            <a:endParaRPr lang="en-GB" sz="2300" dirty="0">
              <a:solidFill>
                <a:srgbClr val="0064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4373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13794</TotalTime>
  <Words>3316</Words>
  <Application>Microsoft Office PowerPoint</Application>
  <PresentationFormat>On-screen Show (4:3)</PresentationFormat>
  <Paragraphs>441</Paragraphs>
  <Slides>38</Slides>
  <Notes>16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  <vt:variant>
        <vt:lpstr>Custom Shows</vt:lpstr>
      </vt:variant>
      <vt:variant>
        <vt:i4>1</vt:i4>
      </vt:variant>
    </vt:vector>
  </HeadingPairs>
  <TitlesOfParts>
    <vt:vector size="46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Cascading Style Sheets (CSS)</vt:lpstr>
      <vt:lpstr>Today’s Lecture</vt:lpstr>
      <vt:lpstr>Cascading Style Sheets (CSS)</vt:lpstr>
      <vt:lpstr>Adding CSS to HTML Content</vt:lpstr>
      <vt:lpstr>Important HTML Attributes for CSS</vt:lpstr>
      <vt:lpstr>Defining CSS Style Rules</vt:lpstr>
      <vt:lpstr>CSS Selectors</vt:lpstr>
      <vt:lpstr>Most Commonly Used CSS Selectors</vt:lpstr>
      <vt:lpstr>Commonly Used CSS Selectors Examples</vt:lpstr>
      <vt:lpstr>Where do you define CSS Styles? Three Choices</vt:lpstr>
      <vt:lpstr>Grouping CSS Selectors</vt:lpstr>
      <vt:lpstr>What styles are we using today?</vt:lpstr>
      <vt:lpstr>Demonstration</vt:lpstr>
      <vt:lpstr>CSS Colour</vt:lpstr>
      <vt:lpstr>CSS Colour Red (R), Green (G) and Blue (B) Colour Values</vt:lpstr>
      <vt:lpstr>CSS Colour: Hue (H), Saturation (S) and Lightness (L) of Colours</vt:lpstr>
      <vt:lpstr>The CSS Box Model</vt:lpstr>
      <vt:lpstr>CSS Border</vt:lpstr>
      <vt:lpstr>CSS Border</vt:lpstr>
      <vt:lpstr>CSS Margin</vt:lpstr>
      <vt:lpstr>CSS Margin</vt:lpstr>
      <vt:lpstr>CSS Padding</vt:lpstr>
      <vt:lpstr>CSS Padding</vt:lpstr>
      <vt:lpstr>Styling Text I - CSS Text</vt:lpstr>
      <vt:lpstr>Styling Text II - CSS Font</vt:lpstr>
      <vt:lpstr>CSS Dimension</vt:lpstr>
      <vt:lpstr>CSS Background</vt:lpstr>
      <vt:lpstr>Other CSS Selectors</vt:lpstr>
      <vt:lpstr>CSS Combinator Selectors</vt:lpstr>
      <vt:lpstr>CSS Combinator Selectors: Examples Child Selector</vt:lpstr>
      <vt:lpstr>CSS Combinator Selectors: Examples Child Selector</vt:lpstr>
      <vt:lpstr>CSS Combinator Selectors: Examples Descendant Selector</vt:lpstr>
      <vt:lpstr>CSS Combinator Selectors: Examples Descendant Selector</vt:lpstr>
      <vt:lpstr>CSS Combinator Selectors: Examples</vt:lpstr>
      <vt:lpstr>Pseudo Class Selectors</vt:lpstr>
      <vt:lpstr>Pseudo Class Selectors: Examples</vt:lpstr>
      <vt:lpstr>Pseudo Element Selectors</vt:lpstr>
      <vt:lpstr>Lab Exercise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1453</cp:revision>
  <cp:lastPrinted>2014-09-29T16:21:25Z</cp:lastPrinted>
  <dcterms:created xsi:type="dcterms:W3CDTF">2013-09-18T07:00:31Z</dcterms:created>
  <dcterms:modified xsi:type="dcterms:W3CDTF">2019-10-05T13:19:21Z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