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7"/>
  </p:notesMasterIdLst>
  <p:sldIdLst>
    <p:sldId id="256" r:id="rId2"/>
    <p:sldId id="308" r:id="rId3"/>
    <p:sldId id="287" r:id="rId4"/>
    <p:sldId id="302" r:id="rId5"/>
    <p:sldId id="290" r:id="rId6"/>
    <p:sldId id="291" r:id="rId7"/>
    <p:sldId id="301" r:id="rId8"/>
    <p:sldId id="292" r:id="rId9"/>
    <p:sldId id="300" r:id="rId10"/>
    <p:sldId id="293" r:id="rId11"/>
    <p:sldId id="294" r:id="rId12"/>
    <p:sldId id="312" r:id="rId13"/>
    <p:sldId id="315" r:id="rId14"/>
    <p:sldId id="316" r:id="rId15"/>
    <p:sldId id="318" r:id="rId16"/>
    <p:sldId id="319" r:id="rId17"/>
    <p:sldId id="295" r:id="rId18"/>
    <p:sldId id="306" r:id="rId19"/>
    <p:sldId id="296" r:id="rId20"/>
    <p:sldId id="311" r:id="rId21"/>
    <p:sldId id="309" r:id="rId22"/>
    <p:sldId id="310" r:id="rId23"/>
    <p:sldId id="303" r:id="rId24"/>
    <p:sldId id="297" r:id="rId25"/>
    <p:sldId id="307" r:id="rId26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55F1DEA-710F-474B-9B2C-F73C40291DBD}">
          <p14:sldIdLst>
            <p14:sldId id="256"/>
          </p14:sldIdLst>
        </p14:section>
        <p14:section name="Untitled Section" id="{9CD7279A-C1B7-40DE-B4FB-6852965709DB}">
          <p14:sldIdLst>
            <p14:sldId id="308"/>
            <p14:sldId id="287"/>
            <p14:sldId id="302"/>
            <p14:sldId id="290"/>
            <p14:sldId id="291"/>
            <p14:sldId id="301"/>
            <p14:sldId id="292"/>
            <p14:sldId id="300"/>
            <p14:sldId id="293"/>
            <p14:sldId id="294"/>
            <p14:sldId id="312"/>
            <p14:sldId id="315"/>
            <p14:sldId id="316"/>
            <p14:sldId id="318"/>
            <p14:sldId id="319"/>
            <p14:sldId id="295"/>
            <p14:sldId id="306"/>
            <p14:sldId id="296"/>
            <p14:sldId id="311"/>
            <p14:sldId id="309"/>
            <p14:sldId id="310"/>
            <p14:sldId id="303"/>
            <p14:sldId id="297"/>
            <p14:sldId id="30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8" autoAdjust="0"/>
    <p:restoredTop sz="74109" autoAdjust="0"/>
  </p:normalViewPr>
  <p:slideViewPr>
    <p:cSldViewPr snapToGrid="0" snapToObjects="1">
      <p:cViewPr varScale="1">
        <p:scale>
          <a:sx n="75" d="100"/>
          <a:sy n="75" d="100"/>
        </p:scale>
        <p:origin x="1269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10/2/2020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1158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95302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22319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614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745031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22245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73260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2385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1246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26142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780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66181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424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808405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Image taken from: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(Source: austaliancurriculum.edu.au)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74625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E860932-3A13-4C32-ADD6-97730C5C750A}" type="slidenum">
              <a:rPr lang="cy-GB" altLang="en-US"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21</a:t>
            </a:fld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819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81038" y="795338"/>
            <a:ext cx="5305425" cy="3979862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819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66239" y="5039842"/>
            <a:ext cx="5334578" cy="477682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8348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1pPr>
            <a:lvl2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2pPr>
            <a:lvl3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3pPr>
            <a:lvl4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4pPr>
            <a:lvl5pPr>
              <a:spcBef>
                <a:spcPct val="30000"/>
              </a:spcBef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6E860932-3A13-4C32-ADD6-97730C5C750A}" type="slidenum">
              <a:rPr lang="cy-GB" altLang="en-US">
                <a:latin typeface="Arial" panose="020B0604020202020204" pitchFamily="34" charset="0"/>
              </a:rPr>
              <a:pPr>
                <a:spcBef>
                  <a:spcPct val="0"/>
                </a:spcBef>
                <a:buClrTx/>
                <a:buFontTx/>
                <a:buNone/>
              </a:pPr>
              <a:t>22</a:t>
            </a:fld>
            <a:endParaRPr lang="cy-GB" altLang="en-US">
              <a:latin typeface="Arial" panose="020B0604020202020204" pitchFamily="34" charset="0"/>
            </a:endParaRPr>
          </a:p>
        </p:txBody>
      </p:sp>
      <p:sp>
        <p:nvSpPr>
          <p:cNvPr id="81923" name="Rectangle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681038" y="795338"/>
            <a:ext cx="5305425" cy="3979862"/>
          </a:xfrm>
          <a:solidFill>
            <a:srgbClr val="FFFFFF"/>
          </a:solidFill>
          <a:ln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8192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666239" y="5039842"/>
            <a:ext cx="5334578" cy="4776820"/>
          </a:xfrm>
          <a:noFill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 altLang="en-US" dirty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275478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 hangingPunct="1"/>
            <a:r>
              <a:rPr lang="en-GB" i="1" dirty="0" smtClean="0"/>
              <a:t>‘Every </a:t>
            </a:r>
            <a:r>
              <a:rPr lang="en-GB" i="1" dirty="0"/>
              <a:t>single one of the 100 billion lives who have walked the face of this earth is unique and unrepeatable. To be born at all is a miracle, so what are you going to do with your life</a:t>
            </a:r>
            <a:r>
              <a:rPr lang="en-GB" i="1" dirty="0" smtClean="0"/>
              <a:t>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7306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4279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035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6425" cy="11398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sldNum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E1969-B299-4B54-A9D9-68690064E41D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41665042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212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oleObject" Target="../embeddings/oleObject1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 smtClean="0">
                <a:latin typeface="+mn-lt"/>
              </a:rPr>
              <a:t>Sesiwn</a:t>
            </a:r>
            <a:r>
              <a:rPr lang="en-GB" dirty="0" smtClean="0">
                <a:latin typeface="+mn-lt"/>
              </a:rPr>
              <a:t> 3             Session 3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y-GB" sz="4400" b="1" dirty="0"/>
              <a:t>Ymddygiadau, </a:t>
            </a:r>
            <a:r>
              <a:rPr lang="cy-GB" sz="4400" b="1" dirty="0" smtClean="0"/>
              <a:t>menter</a:t>
            </a:r>
            <a:r>
              <a:rPr lang="cy-GB" sz="4400" b="1" dirty="0"/>
              <a:t>, hunan ddisgyblaeth ac hyblygrwydd</a:t>
            </a:r>
            <a:endParaRPr lang="en-GB" sz="44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4400" b="1" i="1" dirty="0"/>
              <a:t>Behaviours, initiative, self-discipline and flexibility </a:t>
            </a:r>
            <a:endParaRPr lang="en-GB" sz="4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4047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953311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Cymwyseddau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sesiynau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Competencies in these sessions</a:t>
            </a: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92865"/>
            <a:ext cx="3886200" cy="4784098"/>
          </a:xfrm>
        </p:spPr>
        <p:txBody>
          <a:bodyPr>
            <a:normAutofit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Cydweithio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Cydweithredu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Gwerthoedd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Hyblygrwydd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gwrdd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cytuno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92865"/>
            <a:ext cx="3886200" cy="4784098"/>
          </a:xfrm>
        </p:spPr>
        <p:txBody>
          <a:bodyPr/>
          <a:lstStyle/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Interpersonal skills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Collaboration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Cooperation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Values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</a:t>
            </a:r>
          </a:p>
          <a:p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Flexibility and the ability to compromise</a:t>
            </a:r>
          </a:p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1928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478464" y="365126"/>
            <a:ext cx="7408235" cy="655600"/>
          </a:xfrm>
        </p:spPr>
        <p:txBody>
          <a:bodyPr>
            <a:normAutofit fontScale="90000"/>
          </a:bodyPr>
          <a:lstStyle/>
          <a:p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br>
              <a:rPr lang="en-GB" b="1" i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478465" y="544557"/>
            <a:ext cx="8431619" cy="46531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GB" sz="1400" b="1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</a:t>
            </a: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: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B C D E F G H I J K L M N O P Q R S T U V W X Y Z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 represented as: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1 2 3 4 5 6 7 8 9 10 11 12 13 14 15 16 17 18 19 20 21 22 23 24 25 26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Then please work out the % for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K-N-O-W-L-E-D-G-E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 +_ +_ +_ +_ +_ +_ +_ + _  =  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H-A-R-D-W-O-R-K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 +_ +_ +_ +_ +_ +_ +_  =  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 what about this formula?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 + 20 + 20 + 9 + 20 + 21 + 4 + 5 =      %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word have you come up with?</a:t>
            </a: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4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_  _  _  _  _  _  _  _ 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4215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Ymddygiadau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 behaviours 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690689"/>
            <a:ext cx="3886200" cy="4486274"/>
          </a:xfrm>
        </p:spPr>
        <p:txBody>
          <a:bodyPr>
            <a:normAutofit/>
          </a:bodyPr>
          <a:lstStyle/>
          <a:p>
            <a:r>
              <a:rPr lang="en-GB" sz="2400" dirty="0" err="1" smtClean="0"/>
              <a:t>Mewn</a:t>
            </a:r>
            <a:r>
              <a:rPr lang="en-GB" sz="2400" dirty="0" smtClean="0"/>
              <a:t> </a:t>
            </a:r>
            <a:r>
              <a:rPr lang="en-GB" sz="2400" dirty="0" err="1" smtClean="0"/>
              <a:t>grwpiau</a:t>
            </a:r>
            <a:r>
              <a:rPr lang="en-GB" sz="2400" dirty="0" smtClean="0"/>
              <a:t> </a:t>
            </a:r>
            <a:r>
              <a:rPr lang="en-GB" sz="2400" dirty="0" err="1" smtClean="0"/>
              <a:t>bach</a:t>
            </a:r>
            <a:r>
              <a:rPr lang="en-GB" sz="2400" dirty="0" smtClean="0"/>
              <a:t>, </a:t>
            </a:r>
            <a:r>
              <a:rPr lang="en-GB" sz="2400" dirty="0" err="1" smtClean="0"/>
              <a:t>ystyriwch</a:t>
            </a:r>
            <a:r>
              <a:rPr lang="en-GB" sz="2400" dirty="0" smtClean="0"/>
              <a:t> </a:t>
            </a:r>
            <a:r>
              <a:rPr lang="en-GB" sz="2400" dirty="0" err="1" smtClean="0"/>
              <a:t>ymddygiadau</a:t>
            </a:r>
            <a:r>
              <a:rPr lang="en-GB" sz="2400" dirty="0" smtClean="0"/>
              <a:t> I </a:t>
            </a:r>
            <a:r>
              <a:rPr lang="en-GB" sz="2400" dirty="0" err="1" smtClean="0"/>
              <a:t>chi’n</a:t>
            </a:r>
            <a:r>
              <a:rPr lang="en-GB" sz="2400" dirty="0" smtClean="0"/>
              <a:t> </a:t>
            </a:r>
            <a:r>
              <a:rPr lang="en-GB" sz="2400" dirty="0" err="1" smtClean="0"/>
              <a:t>meddwl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addas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sector o </a:t>
            </a:r>
            <a:r>
              <a:rPr lang="en-GB" sz="2400" dirty="0" err="1" smtClean="0"/>
              <a:t>waith</a:t>
            </a:r>
            <a:r>
              <a:rPr lang="en-GB" sz="2400" dirty="0" smtClean="0"/>
              <a:t>?</a:t>
            </a:r>
          </a:p>
          <a:p>
            <a:r>
              <a:rPr lang="en-GB" sz="2400" dirty="0" err="1" smtClean="0"/>
              <a:t>Ystyriwch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profiadau</a:t>
            </a:r>
            <a:r>
              <a:rPr lang="en-GB" sz="2400" dirty="0" smtClean="0"/>
              <a:t> – </a:t>
            </a:r>
            <a:r>
              <a:rPr lang="en-GB" sz="2400" dirty="0" err="1" smtClean="0"/>
              <a:t>pwy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chi </a:t>
            </a:r>
            <a:r>
              <a:rPr lang="en-GB" sz="2400" dirty="0" err="1" smtClean="0"/>
              <a:t>wedi</a:t>
            </a:r>
            <a:r>
              <a:rPr lang="en-GB" sz="2400" dirty="0" smtClean="0"/>
              <a:t> </a:t>
            </a:r>
            <a:r>
              <a:rPr lang="en-GB" sz="2400" dirty="0" err="1" smtClean="0"/>
              <a:t>gweithio</a:t>
            </a:r>
            <a:r>
              <a:rPr lang="en-GB" sz="2400" dirty="0" smtClean="0"/>
              <a:t> </a:t>
            </a:r>
            <a:r>
              <a:rPr lang="en-GB" sz="2400" dirty="0" err="1" smtClean="0"/>
              <a:t>gyda</a:t>
            </a:r>
            <a:r>
              <a:rPr lang="en-GB" sz="2400" dirty="0" smtClean="0"/>
              <a:t> – a </a:t>
            </a:r>
            <a:r>
              <a:rPr lang="en-GB" sz="2400" dirty="0" err="1" smtClean="0"/>
              <a:t>sut</a:t>
            </a:r>
            <a:r>
              <a:rPr lang="en-GB" sz="2400" dirty="0" smtClean="0"/>
              <a:t> </a:t>
            </a:r>
            <a:r>
              <a:rPr lang="en-GB" sz="2400" dirty="0" err="1" smtClean="0"/>
              <a:t>mae’r</a:t>
            </a:r>
            <a:r>
              <a:rPr lang="en-GB" sz="2400" dirty="0" smtClean="0"/>
              <a:t> </a:t>
            </a:r>
            <a:r>
              <a:rPr lang="en-GB" sz="2400" dirty="0" err="1" smtClean="0"/>
              <a:t>ymddygiadau</a:t>
            </a:r>
            <a:r>
              <a:rPr lang="en-GB" sz="2400" dirty="0" smtClean="0"/>
              <a:t> </a:t>
            </a:r>
            <a:r>
              <a:rPr lang="en-GB" sz="2400" dirty="0" err="1" smtClean="0"/>
              <a:t>yma</a:t>
            </a:r>
            <a:r>
              <a:rPr lang="en-GB" sz="2400" dirty="0" smtClean="0"/>
              <a:t> </a:t>
            </a:r>
            <a:r>
              <a:rPr lang="en-GB" sz="2400" dirty="0" err="1" smtClean="0"/>
              <a:t>wedi</a:t>
            </a:r>
            <a:r>
              <a:rPr lang="en-GB" sz="2400" dirty="0" smtClean="0"/>
              <a:t> </a:t>
            </a:r>
            <a:r>
              <a:rPr lang="en-GB" sz="2400" dirty="0" err="1" smtClean="0"/>
              <a:t>cael</a:t>
            </a:r>
            <a:r>
              <a:rPr lang="en-GB" sz="2400" dirty="0" smtClean="0"/>
              <a:t> </a:t>
            </a:r>
            <a:r>
              <a:rPr lang="en-GB" sz="2400" dirty="0" err="1" smtClean="0"/>
              <a:t>effaith</a:t>
            </a:r>
            <a:r>
              <a:rPr lang="en-GB" sz="2400" dirty="0" smtClean="0"/>
              <a:t> </a:t>
            </a:r>
            <a:r>
              <a:rPr lang="en-GB" sz="2400" dirty="0" err="1" smtClean="0"/>
              <a:t>arnoch</a:t>
            </a:r>
            <a:r>
              <a:rPr lang="en-GB" sz="2400" dirty="0" smtClean="0"/>
              <a:t>. 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486274"/>
          </a:xfrm>
        </p:spPr>
        <p:txBody>
          <a:bodyPr>
            <a:normAutofit/>
          </a:bodyPr>
          <a:lstStyle/>
          <a:p>
            <a:r>
              <a:rPr lang="en-GB" sz="2400" dirty="0"/>
              <a:t>In small groups </a:t>
            </a:r>
            <a:r>
              <a:rPr lang="en-GB" sz="2400" dirty="0" smtClean="0"/>
              <a:t>consider behaviours which you think are appropriate for your work sector?</a:t>
            </a:r>
          </a:p>
          <a:p>
            <a:r>
              <a:rPr lang="en-GB" sz="2400" dirty="0" smtClean="0"/>
              <a:t>Consider </a:t>
            </a:r>
            <a:r>
              <a:rPr lang="en-GB" sz="2400" dirty="0"/>
              <a:t>your past experiences  - </a:t>
            </a:r>
            <a:r>
              <a:rPr lang="en-GB" sz="2400" dirty="0" smtClean="0"/>
              <a:t>who you </a:t>
            </a:r>
            <a:r>
              <a:rPr lang="en-GB" sz="2400" dirty="0"/>
              <a:t>have worked </a:t>
            </a:r>
            <a:r>
              <a:rPr lang="en-GB" sz="2400" dirty="0" smtClean="0"/>
              <a:t>with – and how these behaviours have impacted on you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7531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gweithle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Characteristics of an effective workplace 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94884"/>
            <a:ext cx="3886200" cy="4582079"/>
          </a:xfrm>
        </p:spPr>
        <p:txBody>
          <a:bodyPr/>
          <a:lstStyle/>
          <a:p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bach</a:t>
            </a:r>
            <a:r>
              <a:rPr lang="en-GB" dirty="0" smtClean="0"/>
              <a:t>, </a:t>
            </a:r>
            <a:r>
              <a:rPr lang="en-GB" dirty="0" err="1" smtClean="0"/>
              <a:t>rhestrwch</a:t>
            </a:r>
            <a:r>
              <a:rPr lang="en-GB" dirty="0" smtClean="0"/>
              <a:t> </a:t>
            </a:r>
            <a:r>
              <a:rPr lang="en-GB" dirty="0" err="1" smtClean="0"/>
              <a:t>cymwyseddau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credu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arwain</a:t>
            </a:r>
            <a:r>
              <a:rPr lang="en-GB" dirty="0" smtClean="0"/>
              <a:t> at </a:t>
            </a:r>
            <a:r>
              <a:rPr lang="en-GB" b="1" dirty="0" err="1" smtClean="0"/>
              <a:t>gweithle</a:t>
            </a:r>
            <a:r>
              <a:rPr lang="en-GB" b="1" dirty="0" smtClean="0"/>
              <a:t> </a:t>
            </a:r>
            <a:r>
              <a:rPr lang="en-GB" b="1" dirty="0" err="1" smtClean="0"/>
              <a:t>effeithiol</a:t>
            </a:r>
            <a:r>
              <a:rPr lang="en-GB" b="1" dirty="0" smtClean="0"/>
              <a:t>?</a:t>
            </a:r>
          </a:p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profiadau</a:t>
            </a:r>
            <a:r>
              <a:rPr lang="en-GB" dirty="0" smtClean="0"/>
              <a:t> – </a:t>
            </a:r>
            <a:r>
              <a:rPr lang="en-GB" dirty="0" err="1" smtClean="0"/>
              <a:t>ble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chi </a:t>
            </a:r>
            <a:r>
              <a:rPr lang="en-GB" dirty="0" err="1" smtClean="0"/>
              <a:t>wedi</a:t>
            </a:r>
            <a:r>
              <a:rPr lang="en-GB" dirty="0" smtClean="0"/>
              <a:t> </a:t>
            </a:r>
            <a:r>
              <a:rPr lang="en-GB" dirty="0" err="1" smtClean="0"/>
              <a:t>gweithio</a:t>
            </a:r>
            <a:r>
              <a:rPr lang="en-GB" dirty="0" smtClean="0"/>
              <a:t> –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amgylchedd</a:t>
            </a:r>
            <a:r>
              <a:rPr lang="en-GB" dirty="0" smtClean="0"/>
              <a:t> </a:t>
            </a:r>
            <a:r>
              <a:rPr lang="en-GB" dirty="0" err="1" smtClean="0"/>
              <a:t>gwaith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diwylliant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94884"/>
            <a:ext cx="3886200" cy="4582079"/>
          </a:xfrm>
        </p:spPr>
        <p:txBody>
          <a:bodyPr/>
          <a:lstStyle/>
          <a:p>
            <a:r>
              <a:rPr lang="en-GB" dirty="0" smtClean="0"/>
              <a:t>In small groups list characteristics that you believe lead to an </a:t>
            </a:r>
            <a:r>
              <a:rPr lang="en-GB" b="1" dirty="0" smtClean="0"/>
              <a:t>effective workplace?</a:t>
            </a:r>
          </a:p>
          <a:p>
            <a:r>
              <a:rPr lang="en-GB" dirty="0" smtClean="0"/>
              <a:t>Consider your past experiences  - where you have worked – the working environment and culture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1681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8586" y="365126"/>
            <a:ext cx="7866764" cy="1325563"/>
          </a:xfrm>
        </p:spPr>
        <p:txBody>
          <a:bodyPr>
            <a:normAutofit/>
          </a:bodyPr>
          <a:lstStyle/>
          <a:p>
            <a:r>
              <a:rPr lang="en-GB" sz="3600" b="1" i="1" dirty="0" smtClean="0">
                <a:latin typeface="Arial" panose="020B0604020202020204" pitchFamily="34" charset="0"/>
                <a:cs typeface="Arial" panose="020B0604020202020204" pitchFamily="34" charset="0"/>
              </a:rPr>
              <a:t>Families and Work Institute (FWI)</a:t>
            </a:r>
            <a:endParaRPr lang="en-GB" sz="3600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18437"/>
            <a:ext cx="3886200" cy="48585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6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Meini</a:t>
            </a:r>
            <a:endParaRPr lang="en-GB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cyfleoedd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parhaus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addysgu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(DPP)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Diwylliant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(ethos)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Balans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bywyd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Cefnogaeth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arweinwyr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Ymreolaeth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Boddhad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(y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0" indent="0">
              <a:buNone/>
            </a:pPr>
            <a:endParaRPr lang="en-GB" sz="2600" b="1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99191"/>
            <a:ext cx="3886200" cy="46777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6 Criteria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Providing opportunities for continuous learning (CPD)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Culture and trust (ethos)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Work life balance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Support (leaders)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Autonomy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Satisfaction (the benefits)</a:t>
            </a:r>
          </a:p>
        </p:txBody>
      </p:sp>
    </p:spTree>
    <p:extLst>
      <p:ext uri="{BB962C8B-B14F-4D97-AF65-F5344CB8AC3E}">
        <p14:creationId xmlns:p14="http://schemas.microsoft.com/office/powerpoint/2010/main" val="331629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Proffesiynoldeb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gweithle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Professionalism in the workplace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94884"/>
            <a:ext cx="3886200" cy="4582079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Parch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Prydlondeb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Cyfanrwydd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Gwisg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Ateblorwydd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Gwaith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94884"/>
            <a:ext cx="3886200" cy="4582079"/>
          </a:xfrm>
        </p:spPr>
        <p:txBody>
          <a:bodyPr>
            <a:normAutofit/>
          </a:bodyPr>
          <a:lstStyle/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Respect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Punctuality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Integrity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Dress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Teamwork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Committment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547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85494"/>
            <a:ext cx="7886700" cy="1005195"/>
          </a:xfrm>
        </p:spPr>
        <p:txBody>
          <a:bodyPr>
            <a:normAutofit fontScale="90000"/>
          </a:bodyPr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Atebolrwydd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Dibynadwyedd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Gonestrwydd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Ymrwymiad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Set </a:t>
            </a: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set </a:t>
            </a:r>
            <a:r>
              <a:rPr lang="en-GB" sz="27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Accountability</a:t>
            </a: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Trustworthiness</a:t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Honesty</a:t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Commitment</a:t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  <a:t>Skill set v Mind set</a:t>
            </a:r>
            <a:br>
              <a:rPr lang="en-GB" sz="27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i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</a:t>
            </a: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Reed and Stoltz, 2013)</a:t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7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07287" y="685494"/>
            <a:ext cx="3494451" cy="4651495"/>
          </a:xfrm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flipV="1">
            <a:off x="4629150" y="6176963"/>
            <a:ext cx="3886200" cy="42585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30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0" y="365125"/>
            <a:ext cx="7886700" cy="1325563"/>
          </a:xfrm>
        </p:spPr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Task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688595637"/>
              </p:ext>
            </p:extLst>
          </p:nvPr>
        </p:nvGraphicFramePr>
        <p:xfrm>
          <a:off x="3132986" y="127972"/>
          <a:ext cx="9955693" cy="128850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6" name="Acrobat Document" r:id="rId4" imgW="5829010" imgH="7543456" progId="Acrobat.Document.11">
                  <p:embed/>
                </p:oleObj>
              </mc:Choice>
              <mc:Fallback>
                <p:oleObj name="Acrobat Document" r:id="rId4" imgW="5829010" imgH="7543456" progId="Acrobat.Document.11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3132986" y="127972"/>
                        <a:ext cx="9955693" cy="1288502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566222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Hunan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ddisgyblaeth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Self discipline </a:t>
            </a: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488558"/>
            <a:ext cx="3886200" cy="46884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/>
              <a:t>Beth </a:t>
            </a:r>
            <a:r>
              <a:rPr lang="en-GB" sz="2000" b="1" dirty="0" err="1" smtClean="0"/>
              <a:t>yw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hunan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ddisgyblaeth</a:t>
            </a:r>
            <a:r>
              <a:rPr lang="en-GB" sz="2000" b="1" dirty="0" smtClean="0"/>
              <a:t>?</a:t>
            </a:r>
          </a:p>
          <a:p>
            <a:r>
              <a:rPr lang="en-GB" sz="2000" dirty="0" err="1" smtClean="0"/>
              <a:t>Ymrwymiad</a:t>
            </a:r>
            <a:r>
              <a:rPr lang="en-GB" sz="2000" dirty="0" smtClean="0"/>
              <a:t>?</a:t>
            </a:r>
          </a:p>
          <a:p>
            <a:r>
              <a:rPr lang="en-GB" sz="2000" dirty="0" err="1" smtClean="0"/>
              <a:t>Dyfalbarhad</a:t>
            </a:r>
            <a:r>
              <a:rPr lang="en-GB" sz="2000" dirty="0" smtClean="0"/>
              <a:t>?</a:t>
            </a:r>
          </a:p>
          <a:p>
            <a:r>
              <a:rPr lang="en-GB" sz="2000" dirty="0" err="1" smtClean="0"/>
              <a:t>Ewyllys</a:t>
            </a:r>
            <a:endParaRPr lang="en-GB" sz="2000" dirty="0" smtClean="0"/>
          </a:p>
          <a:p>
            <a:pPr marL="0" indent="0">
              <a:buNone/>
            </a:pPr>
            <a:r>
              <a:rPr lang="en-GB" sz="2000" dirty="0" err="1" smtClean="0"/>
              <a:t>Neu</a:t>
            </a:r>
            <a:r>
              <a:rPr lang="en-GB" sz="2000" dirty="0" smtClean="0"/>
              <a:t>…</a:t>
            </a:r>
            <a:endParaRPr lang="en-GB" sz="2000" dirty="0"/>
          </a:p>
          <a:p>
            <a:r>
              <a:rPr lang="en-GB" sz="2000" dirty="0" err="1" smtClean="0"/>
              <a:t>Cynllunio</a:t>
            </a:r>
            <a:r>
              <a:rPr lang="en-GB" sz="2000" dirty="0" smtClean="0"/>
              <a:t> a </a:t>
            </a:r>
            <a:r>
              <a:rPr lang="en-GB" sz="2000" dirty="0" err="1" smtClean="0"/>
              <a:t>threfn</a:t>
            </a:r>
            <a:r>
              <a:rPr lang="en-GB" sz="2000" dirty="0" smtClean="0"/>
              <a:t>?</a:t>
            </a:r>
          </a:p>
          <a:p>
            <a:pPr marL="0" indent="0">
              <a:buNone/>
            </a:pPr>
            <a:r>
              <a:rPr lang="en-GB" sz="2000" dirty="0" err="1" smtClean="0"/>
              <a:t>Trafodwch</a:t>
            </a:r>
            <a:r>
              <a:rPr lang="en-GB" sz="2000" dirty="0" smtClean="0"/>
              <a:t>…</a:t>
            </a:r>
          </a:p>
          <a:p>
            <a:pPr marL="0" indent="0">
              <a:buNone/>
            </a:pPr>
            <a:r>
              <a:rPr lang="en-GB" sz="2000" dirty="0" err="1" smtClean="0"/>
              <a:t>Ydy</a:t>
            </a:r>
            <a:r>
              <a:rPr lang="en-GB" sz="2000" dirty="0" smtClean="0"/>
              <a:t> </a:t>
            </a:r>
            <a:r>
              <a:rPr lang="en-GB" sz="2000" dirty="0" err="1" smtClean="0"/>
              <a:t>hwn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anodd</a:t>
            </a:r>
            <a:r>
              <a:rPr lang="en-GB" sz="2000" dirty="0" smtClean="0"/>
              <a:t>?</a:t>
            </a:r>
          </a:p>
          <a:p>
            <a:pPr marL="0" indent="0">
              <a:buNone/>
            </a:pPr>
            <a:r>
              <a:rPr lang="en-GB" sz="2000" dirty="0" err="1" smtClean="0"/>
              <a:t>Ydy</a:t>
            </a:r>
            <a:r>
              <a:rPr lang="en-GB" sz="2000" dirty="0" smtClean="0"/>
              <a:t> </a:t>
            </a:r>
            <a:r>
              <a:rPr lang="en-GB" sz="2000" dirty="0" err="1" smtClean="0"/>
              <a:t>hwn</a:t>
            </a:r>
            <a:r>
              <a:rPr lang="en-GB" sz="2000" dirty="0" smtClean="0"/>
              <a:t> </a:t>
            </a:r>
            <a:r>
              <a:rPr lang="en-GB" sz="2000" dirty="0" err="1" smtClean="0"/>
              <a:t>yn</a:t>
            </a:r>
            <a:r>
              <a:rPr lang="en-GB" sz="2000" dirty="0" smtClean="0"/>
              <a:t> </a:t>
            </a:r>
            <a:r>
              <a:rPr lang="en-GB" sz="2000" dirty="0" err="1" smtClean="0"/>
              <a:t>dibynnu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 err="1" smtClean="0"/>
              <a:t>eich</a:t>
            </a:r>
            <a:r>
              <a:rPr lang="en-GB" sz="2000" dirty="0" smtClean="0"/>
              <a:t> </a:t>
            </a:r>
            <a:r>
              <a:rPr lang="en-GB" sz="2000" dirty="0" err="1" smtClean="0"/>
              <a:t>cymeriad</a:t>
            </a:r>
            <a:r>
              <a:rPr lang="en-GB" sz="2000" dirty="0" smtClean="0"/>
              <a:t> </a:t>
            </a:r>
            <a:r>
              <a:rPr lang="en-GB" sz="2000" dirty="0" err="1" smtClean="0"/>
              <a:t>neu</a:t>
            </a:r>
            <a:r>
              <a:rPr lang="en-GB" sz="2000" dirty="0" smtClean="0"/>
              <a:t> </a:t>
            </a:r>
            <a:r>
              <a:rPr lang="en-GB" sz="2000" dirty="0" err="1" smtClean="0"/>
              <a:t>iech</a:t>
            </a:r>
            <a:r>
              <a:rPr lang="en-GB" sz="2000" dirty="0" smtClean="0"/>
              <a:t> </a:t>
            </a:r>
            <a:r>
              <a:rPr lang="en-GB" sz="2000" dirty="0" err="1" smtClean="0"/>
              <a:t>personoliaeth</a:t>
            </a:r>
            <a:r>
              <a:rPr lang="en-GB" sz="2000" dirty="0" smtClean="0"/>
              <a:t> </a:t>
            </a:r>
            <a:r>
              <a:rPr lang="en-GB" sz="2000" dirty="0" err="1" smtClean="0"/>
              <a:t>unigol</a:t>
            </a:r>
            <a:r>
              <a:rPr lang="en-GB" sz="2000" dirty="0" smtClean="0"/>
              <a:t>?</a:t>
            </a: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92865"/>
            <a:ext cx="3886200" cy="478409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/>
              <a:t>What is self discipline?</a:t>
            </a:r>
          </a:p>
          <a:p>
            <a:r>
              <a:rPr lang="en-GB" sz="2000" dirty="0" smtClean="0"/>
              <a:t>Commitment?</a:t>
            </a:r>
          </a:p>
          <a:p>
            <a:r>
              <a:rPr lang="en-GB" sz="2000" dirty="0" smtClean="0"/>
              <a:t>Perseverance?</a:t>
            </a:r>
          </a:p>
          <a:p>
            <a:r>
              <a:rPr lang="en-GB" sz="2000" dirty="0" smtClean="0"/>
              <a:t>Willpower?</a:t>
            </a:r>
          </a:p>
          <a:p>
            <a:pPr marL="0" indent="0">
              <a:buNone/>
            </a:pPr>
            <a:r>
              <a:rPr lang="en-GB" sz="2000" dirty="0" smtClean="0"/>
              <a:t>Or…</a:t>
            </a:r>
            <a:endParaRPr lang="en-GB" sz="2000" dirty="0"/>
          </a:p>
          <a:p>
            <a:r>
              <a:rPr lang="en-GB" sz="2000" dirty="0" smtClean="0"/>
              <a:t>Planning and organisation?</a:t>
            </a:r>
          </a:p>
          <a:p>
            <a:pPr marL="0" indent="0">
              <a:buNone/>
            </a:pPr>
            <a:r>
              <a:rPr lang="en-GB" sz="2000" dirty="0" smtClean="0"/>
              <a:t>Discuss…</a:t>
            </a:r>
          </a:p>
          <a:p>
            <a:pPr marL="0" indent="0">
              <a:buNone/>
            </a:pPr>
            <a:r>
              <a:rPr lang="en-GB" sz="2000" dirty="0" smtClean="0"/>
              <a:t>Is this difficult?</a:t>
            </a:r>
          </a:p>
          <a:p>
            <a:pPr marL="0" indent="0">
              <a:buNone/>
            </a:pPr>
            <a:r>
              <a:rPr lang="en-GB" sz="2000" dirty="0" smtClean="0"/>
              <a:t>Does this depend on your individual character and personality?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41864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8974"/>
          </a:xfrm>
        </p:spPr>
        <p:txBody>
          <a:bodyPr>
            <a:noAutofit/>
          </a:bodyPr>
          <a:lstStyle/>
          <a:p>
            <a:r>
              <a:rPr lang="cy-GB" sz="3200" b="1" dirty="0" smtClean="0"/>
              <a:t>Ystyriwch…gahaniaethau unigol </a:t>
            </a:r>
            <a:r>
              <a:rPr lang="cy-GB" sz="3200" b="1" dirty="0"/>
              <a:t>yn y </a:t>
            </a:r>
            <a:r>
              <a:rPr lang="cy-GB" sz="3200" b="1" dirty="0" smtClean="0"/>
              <a:t>gwaithle</a:t>
            </a:r>
            <a:r>
              <a:rPr lang="en-GB" sz="3200" b="1" dirty="0"/>
              <a:t> </a:t>
            </a: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>Consider…Individual </a:t>
            </a:r>
            <a:r>
              <a:rPr lang="en-GB" sz="3200" b="1" dirty="0"/>
              <a:t>Differences at Work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46200"/>
            <a:ext cx="3886200" cy="4830763"/>
          </a:xfrm>
        </p:spPr>
        <p:txBody>
          <a:bodyPr>
            <a:normAutofit/>
          </a:bodyPr>
          <a:lstStyle/>
          <a:p>
            <a:r>
              <a:rPr lang="cy-GB" dirty="0"/>
              <a:t>Ym mha ffyrdd y gall unigolion fod yn wahanol i’w gilydd, o ran eu hymddygiad, agweddau a’u cymwyseddau?</a:t>
            </a:r>
          </a:p>
          <a:p>
            <a:r>
              <a:rPr lang="cy-GB" dirty="0"/>
              <a:t>Sut y gallai’r rhain gael effaith ar y canlynol?</a:t>
            </a:r>
          </a:p>
          <a:p>
            <a:pPr marL="514350" indent="-514350">
              <a:buAutoNum type="alphaLcParenR"/>
            </a:pPr>
            <a:r>
              <a:rPr lang="cy-GB" dirty="0"/>
              <a:t>Math o yrfa</a:t>
            </a:r>
          </a:p>
          <a:p>
            <a:pPr marL="514350" indent="-514350">
              <a:buAutoNum type="alphaLcParenR"/>
            </a:pPr>
            <a:r>
              <a:rPr lang="cy-GB" dirty="0"/>
              <a:t>Llwyddiant yn y gweithle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89050"/>
            <a:ext cx="3886200" cy="4887913"/>
          </a:xfrm>
        </p:spPr>
        <p:txBody>
          <a:bodyPr>
            <a:normAutofit/>
          </a:bodyPr>
          <a:lstStyle/>
          <a:p>
            <a:r>
              <a:rPr lang="en-GB" dirty="0"/>
              <a:t>What are the ways in which individuals may differ in terms of their behaviours, attitudes, and competencies?</a:t>
            </a:r>
          </a:p>
          <a:p>
            <a:r>
              <a:rPr lang="en-GB" dirty="0"/>
              <a:t>How may these have an impact upon?</a:t>
            </a:r>
          </a:p>
          <a:p>
            <a:pPr marL="514350" indent="-514350">
              <a:buAutoNum type="alphaLcParenR"/>
            </a:pPr>
            <a:r>
              <a:rPr lang="en-GB" dirty="0"/>
              <a:t>Type of career</a:t>
            </a:r>
          </a:p>
          <a:p>
            <a:pPr marL="514350" indent="-514350">
              <a:buAutoNum type="alphaLcParenR"/>
            </a:pPr>
            <a:r>
              <a:rPr lang="en-GB" dirty="0"/>
              <a:t>Success in the workplace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3391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8575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b="1" dirty="0"/>
              <a:t>       </a:t>
            </a:r>
            <a:r>
              <a:rPr lang="cy-GB" sz="3600" b="1" dirty="0" smtClean="0"/>
              <a:t>Gwahaniaethau Unigol yn y Gwaith</a:t>
            </a:r>
            <a:r>
              <a:rPr lang="cy-GB" sz="3600" b="1" dirty="0"/>
              <a:t/>
            </a:r>
            <a:br>
              <a:rPr lang="cy-GB" sz="3600" b="1" dirty="0"/>
            </a:br>
            <a:r>
              <a:rPr lang="en-GB" sz="3600" b="1" dirty="0"/>
              <a:t>Individual Differences at Work </a:t>
            </a:r>
            <a:endParaRPr lang="cy-GB" sz="2400" b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628650" y="1266497"/>
            <a:ext cx="3886200" cy="4910466"/>
          </a:xfrm>
        </p:spPr>
        <p:txBody>
          <a:bodyPr>
            <a:normAutofit/>
          </a:bodyPr>
          <a:lstStyle/>
          <a:p>
            <a:r>
              <a:rPr lang="cy-GB" sz="2400" dirty="0"/>
              <a:t>Personoliaeth – nodweddion o’u cymharu â theipiau </a:t>
            </a:r>
          </a:p>
          <a:p>
            <a:r>
              <a:rPr lang="cy-GB" sz="2400" dirty="0" smtClean="0"/>
              <a:t>Gallu </a:t>
            </a:r>
            <a:r>
              <a:rPr lang="cy-GB" sz="2400" dirty="0"/>
              <a:t>gwybyddol/Deallusrwydd</a:t>
            </a:r>
          </a:p>
          <a:p>
            <a:r>
              <a:rPr lang="cy-GB" sz="2400" dirty="0" smtClean="0"/>
              <a:t>Deallusrwydd </a:t>
            </a:r>
            <a:r>
              <a:rPr lang="cy-GB" sz="2400" dirty="0"/>
              <a:t>emosiynol</a:t>
            </a:r>
          </a:p>
          <a:p>
            <a:r>
              <a:rPr lang="cy-GB" sz="2400" dirty="0" smtClean="0"/>
              <a:t>Creadigrwydd </a:t>
            </a:r>
            <a:endParaRPr lang="cy-GB" sz="2400" dirty="0"/>
          </a:p>
          <a:p>
            <a:r>
              <a:rPr lang="cy-GB" sz="2400" dirty="0" smtClean="0"/>
              <a:t>Agweddau</a:t>
            </a:r>
            <a:r>
              <a:rPr lang="cy-GB" sz="2400" dirty="0"/>
              <a:t>, cred a gwerthoedd </a:t>
            </a:r>
          </a:p>
          <a:p>
            <a:r>
              <a:rPr lang="cy-GB" sz="2400" dirty="0" smtClean="0"/>
              <a:t>Uniondeb </a:t>
            </a:r>
            <a:endParaRPr lang="cy-GB" sz="2400" dirty="0"/>
          </a:p>
          <a:p>
            <a:r>
              <a:rPr lang="cy-GB" sz="2400" dirty="0" smtClean="0"/>
              <a:t>Cymhwysedd </a:t>
            </a:r>
            <a:endParaRPr lang="cy-GB" sz="2400" dirty="0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266497"/>
            <a:ext cx="3886200" cy="4910466"/>
          </a:xfrm>
        </p:spPr>
        <p:txBody>
          <a:bodyPr>
            <a:normAutofit/>
          </a:bodyPr>
          <a:lstStyle/>
          <a:p>
            <a:r>
              <a:rPr lang="en-GB" sz="2400" dirty="0" smtClean="0"/>
              <a:t>Personality </a:t>
            </a:r>
            <a:r>
              <a:rPr lang="en-GB" sz="2400" dirty="0"/>
              <a:t>– traits V types </a:t>
            </a:r>
          </a:p>
          <a:p>
            <a:r>
              <a:rPr lang="en-GB" sz="2400" dirty="0" smtClean="0"/>
              <a:t>Cognitive </a:t>
            </a:r>
            <a:r>
              <a:rPr lang="en-GB" sz="2400" dirty="0"/>
              <a:t>ability/Intelligence </a:t>
            </a:r>
          </a:p>
          <a:p>
            <a:r>
              <a:rPr lang="en-GB" sz="2400" dirty="0" smtClean="0"/>
              <a:t>Emotional </a:t>
            </a:r>
            <a:r>
              <a:rPr lang="en-GB" sz="2400" dirty="0"/>
              <a:t>intelligence </a:t>
            </a:r>
          </a:p>
          <a:p>
            <a:r>
              <a:rPr lang="en-GB" sz="2400" dirty="0" smtClean="0"/>
              <a:t>Creativity </a:t>
            </a:r>
            <a:endParaRPr lang="en-GB" sz="2400" dirty="0"/>
          </a:p>
          <a:p>
            <a:r>
              <a:rPr lang="en-GB" sz="2400" dirty="0" smtClean="0"/>
              <a:t>Attitudes</a:t>
            </a:r>
            <a:r>
              <a:rPr lang="en-GB" sz="2400" dirty="0"/>
              <a:t>, beliefs and values </a:t>
            </a:r>
          </a:p>
          <a:p>
            <a:r>
              <a:rPr lang="en-GB" sz="2400" dirty="0" smtClean="0"/>
              <a:t>Integrity </a:t>
            </a:r>
            <a:endParaRPr lang="en-GB" sz="2400" dirty="0"/>
          </a:p>
          <a:p>
            <a:r>
              <a:rPr lang="en-GB" sz="2400" dirty="0" smtClean="0"/>
              <a:t>Competence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028063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y-GB" sz="4000" dirty="0" smtClean="0"/>
              <a:t>Personoliaeth a pherfformiad </a:t>
            </a:r>
            <a:r>
              <a:rPr lang="cy-GB" sz="4000" dirty="0"/>
              <a:t>swydd</a:t>
            </a:r>
            <a:br>
              <a:rPr lang="cy-GB" sz="4000" dirty="0"/>
            </a:br>
            <a:r>
              <a:rPr lang="cy-GB" sz="4000" dirty="0"/>
              <a:t>Personality and job performance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defRPr/>
            </a:pPr>
            <a:r>
              <a:rPr lang="cy-GB" dirty="0" smtClean="0"/>
              <a:t>Ydy personoliaeth yn gynllun defnyddiol ar gyfer deall perfformiad yn y gwaith?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cy-GB" dirty="0" smtClean="0"/>
          </a:p>
          <a:p>
            <a:pPr lvl="1">
              <a:defRPr/>
            </a:pPr>
            <a:r>
              <a:rPr lang="cy-GB" dirty="0" smtClean="0"/>
              <a:t>Perfformio tasgau?</a:t>
            </a:r>
          </a:p>
          <a:p>
            <a:pPr lvl="1">
              <a:defRPr/>
            </a:pPr>
            <a:r>
              <a:rPr lang="cy-GB" dirty="0" smtClean="0"/>
              <a:t>Arweinyddiaeth?</a:t>
            </a:r>
          </a:p>
          <a:p>
            <a:pPr lvl="1">
              <a:defRPr/>
            </a:pPr>
            <a:r>
              <a:rPr lang="cy-GB" dirty="0" smtClean="0"/>
              <a:t>Sgiliau gwaith tîm?</a:t>
            </a:r>
          </a:p>
          <a:p>
            <a:pPr lvl="1">
              <a:defRPr/>
            </a:pPr>
            <a:r>
              <a:rPr lang="cy-GB" dirty="0" smtClean="0"/>
              <a:t>Gwydnwch dan straen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defRPr/>
            </a:pPr>
            <a:r>
              <a:rPr lang="en-GB" dirty="0">
                <a:solidFill>
                  <a:prstClr val="black"/>
                </a:solidFill>
              </a:rPr>
              <a:t>Is personality a useful construct for understanding performance at work?</a:t>
            </a:r>
          </a:p>
          <a:p>
            <a:pPr lvl="0">
              <a:buNone/>
              <a:defRPr/>
            </a:pPr>
            <a:endParaRPr lang="en-GB" dirty="0">
              <a:solidFill>
                <a:prstClr val="black"/>
              </a:solidFill>
            </a:endParaRPr>
          </a:p>
          <a:p>
            <a:pPr lvl="1">
              <a:defRPr/>
            </a:pPr>
            <a:r>
              <a:rPr lang="en-GB" dirty="0">
                <a:solidFill>
                  <a:prstClr val="black"/>
                </a:solidFill>
              </a:rPr>
              <a:t>Task performance?</a:t>
            </a:r>
          </a:p>
          <a:p>
            <a:pPr lvl="1">
              <a:defRPr/>
            </a:pPr>
            <a:r>
              <a:rPr lang="en-GB" dirty="0">
                <a:solidFill>
                  <a:prstClr val="black"/>
                </a:solidFill>
              </a:rPr>
              <a:t>Leadership?</a:t>
            </a:r>
          </a:p>
          <a:p>
            <a:pPr lvl="1">
              <a:defRPr/>
            </a:pPr>
            <a:r>
              <a:rPr lang="en-GB" dirty="0">
                <a:solidFill>
                  <a:prstClr val="black"/>
                </a:solidFill>
              </a:rPr>
              <a:t>Team working skills?</a:t>
            </a:r>
          </a:p>
          <a:p>
            <a:pPr lvl="1">
              <a:defRPr/>
            </a:pPr>
            <a:r>
              <a:rPr lang="en-GB" dirty="0">
                <a:solidFill>
                  <a:prstClr val="black"/>
                </a:solidFill>
              </a:rPr>
              <a:t>Resilience to stress?</a:t>
            </a:r>
          </a:p>
        </p:txBody>
      </p:sp>
    </p:spTree>
    <p:extLst>
      <p:ext uri="{BB962C8B-B14F-4D97-AF65-F5344CB8AC3E}">
        <p14:creationId xmlns:p14="http://schemas.microsoft.com/office/powerpoint/2010/main" val="174871001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2400" b="1" dirty="0" smtClean="0"/>
              <a:t>Sut y gall darpar gyflogwyr asesu’r nodweddion hyn ac ymddygiad gwaith posibl?</a:t>
            </a:r>
            <a:br>
              <a:rPr lang="cy-GB" sz="2400" b="1" dirty="0" smtClean="0"/>
            </a:br>
            <a:r>
              <a:rPr lang="en-GB" sz="2400" b="1" dirty="0"/>
              <a:t>How do potential employers assess these traits and potential work behaviour?</a:t>
            </a:r>
            <a:endParaRPr lang="cy-GB" sz="2400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 </a:t>
            </a:r>
            <a:r>
              <a:rPr lang="en-GB" dirty="0" smtClean="0"/>
              <a:t>CV</a:t>
            </a:r>
            <a:endParaRPr lang="en-GB" dirty="0"/>
          </a:p>
          <a:p>
            <a:r>
              <a:rPr lang="en-GB" dirty="0"/>
              <a:t>  </a:t>
            </a:r>
            <a:r>
              <a:rPr lang="cy-GB" dirty="0" smtClean="0"/>
              <a:t>Cyfweliad</a:t>
            </a:r>
          </a:p>
          <a:p>
            <a:r>
              <a:rPr lang="cy-GB" dirty="0" smtClean="0"/>
              <a:t> Canolfannau Asesu </a:t>
            </a:r>
          </a:p>
          <a:p>
            <a:r>
              <a:rPr lang="cy-GB" dirty="0" smtClean="0"/>
              <a:t>Profion Gallu Gwybyddol a Meddyliol  </a:t>
            </a:r>
          </a:p>
          <a:p>
            <a:r>
              <a:rPr lang="cy-GB" dirty="0" smtClean="0"/>
              <a:t> Profion Personoliaeth </a:t>
            </a:r>
          </a:p>
          <a:p>
            <a:endParaRPr lang="en-GB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smtClean="0">
                <a:solidFill>
                  <a:prstClr val="black"/>
                </a:solidFill>
              </a:rPr>
              <a:t>CV</a:t>
            </a:r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dirty="0">
                <a:solidFill>
                  <a:prstClr val="black"/>
                </a:solidFill>
              </a:rPr>
              <a:t>  </a:t>
            </a:r>
            <a:r>
              <a:rPr lang="en-GB" dirty="0" smtClean="0">
                <a:solidFill>
                  <a:prstClr val="black"/>
                </a:solidFill>
              </a:rPr>
              <a:t>Interview</a:t>
            </a:r>
            <a:endParaRPr lang="en-GB" dirty="0">
              <a:solidFill>
                <a:prstClr val="black"/>
              </a:solidFill>
            </a:endParaRPr>
          </a:p>
          <a:p>
            <a:pPr lvl="0"/>
            <a:r>
              <a:rPr lang="en-GB" dirty="0">
                <a:solidFill>
                  <a:prstClr val="black"/>
                </a:solidFill>
              </a:rPr>
              <a:t> Assessment Centres 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Cognitive and Mental Ability Tests </a:t>
            </a:r>
          </a:p>
          <a:p>
            <a:pPr lvl="0"/>
            <a:r>
              <a:rPr lang="en-GB" dirty="0">
                <a:solidFill>
                  <a:prstClr val="black"/>
                </a:solidFill>
              </a:rPr>
              <a:t> Personality Tests</a:t>
            </a:r>
            <a:r>
              <a:rPr lang="en-GB" sz="2000" dirty="0">
                <a:solidFill>
                  <a:prstClr val="black"/>
                </a:solidFill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1961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y-GB" sz="3200" b="1" dirty="0" smtClean="0"/>
              <a:t>Meddwl yn Feirniadol: ydy’r dulliau hyn yn gweithio? </a:t>
            </a:r>
            <a:br>
              <a:rPr lang="cy-GB" sz="3200" b="1" dirty="0" smtClean="0"/>
            </a:br>
            <a:r>
              <a:rPr lang="en-GB" sz="3200" b="1" dirty="0"/>
              <a:t>Critical Thinking: do these approaches work?</a:t>
            </a:r>
            <a:endParaRPr lang="cy-GB" sz="3200" b="1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3600" dirty="0" smtClean="0"/>
              <a:t>Manteision?</a:t>
            </a:r>
            <a:endParaRPr lang="cy-GB" sz="3600" dirty="0"/>
          </a:p>
          <a:p>
            <a:pPr marL="0" indent="0">
              <a:buNone/>
            </a:pPr>
            <a:r>
              <a:rPr lang="en-GB" sz="3600" dirty="0" smtClean="0"/>
              <a:t>  </a:t>
            </a:r>
          </a:p>
          <a:p>
            <a:r>
              <a:rPr lang="en-GB" sz="3600" dirty="0" err="1" smtClean="0"/>
              <a:t>Anfanteision</a:t>
            </a:r>
            <a:r>
              <a:rPr lang="en-GB" sz="3600" dirty="0" smtClean="0"/>
              <a:t>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y-GB" sz="3200" dirty="0" smtClean="0"/>
              <a:t>Advantages?</a:t>
            </a:r>
          </a:p>
          <a:p>
            <a:endParaRPr lang="cy-GB" sz="3200" dirty="0"/>
          </a:p>
          <a:p>
            <a:r>
              <a:rPr lang="cy-GB" sz="3200" dirty="0" smtClean="0"/>
              <a:t>Disadvantages?</a:t>
            </a:r>
            <a:endParaRPr lang="cy-GB" sz="3200" dirty="0"/>
          </a:p>
        </p:txBody>
      </p:sp>
    </p:spTree>
    <p:extLst>
      <p:ext uri="{BB962C8B-B14F-4D97-AF65-F5344CB8AC3E}">
        <p14:creationId xmlns:p14="http://schemas.microsoft.com/office/powerpoint/2010/main" val="23516419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 skills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Meddyliwch</a:t>
            </a:r>
            <a:r>
              <a:rPr lang="en-GB" dirty="0" smtClean="0"/>
              <a:t> am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datrys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r>
              <a:rPr lang="en-GB" dirty="0" smtClean="0"/>
              <a:t> ac </a:t>
            </a:r>
            <a:r>
              <a:rPr lang="en-GB" dirty="0" err="1" smtClean="0"/>
              <a:t>ystyriwch</a:t>
            </a:r>
            <a:r>
              <a:rPr lang="en-GB" dirty="0" smtClean="0"/>
              <a:t> y </a:t>
            </a:r>
            <a:r>
              <a:rPr lang="en-GB" dirty="0" err="1" smtClean="0"/>
              <a:t>nodweddion</a:t>
            </a:r>
            <a:r>
              <a:rPr lang="en-GB" dirty="0" smtClean="0"/>
              <a:t> </a:t>
            </a:r>
            <a:r>
              <a:rPr lang="en-GB" dirty="0" err="1" smtClean="0"/>
              <a:t>eraill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datrys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r>
              <a:rPr lang="en-GB" dirty="0" smtClean="0"/>
              <a:t>?</a:t>
            </a:r>
          </a:p>
          <a:p>
            <a:r>
              <a:rPr lang="en-GB" dirty="0" err="1" smtClean="0"/>
              <a:t>Creuwch</a:t>
            </a:r>
            <a:r>
              <a:rPr lang="en-GB" dirty="0" smtClean="0"/>
              <a:t> </a:t>
            </a:r>
            <a:r>
              <a:rPr lang="en-GB" dirty="0" err="1" smtClean="0"/>
              <a:t>rhestr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hun</a:t>
            </a:r>
            <a:r>
              <a:rPr lang="en-GB" dirty="0" smtClean="0"/>
              <a:t>…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Think about your own problem solving skills and consider the other attributes you use in order to solve situations?</a:t>
            </a:r>
          </a:p>
          <a:p>
            <a:r>
              <a:rPr lang="en-GB" dirty="0" smtClean="0"/>
              <a:t>Create your list…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566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Problem solving skills</a:t>
            </a:r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wrando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weithredol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ddadansoddi’r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law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gyfathrebu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ofyn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gwestiynau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feddwl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annibynnol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a ‘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thu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bocs’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I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eriall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sz="20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Eraill</a:t>
            </a:r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90689"/>
            <a:ext cx="3886200" cy="4486274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actively listen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analyse the task in hand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communicate and ask further questions (which are relevant)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think independently and ‘outside the box’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The ability to work with others to problem solve…</a:t>
            </a:r>
          </a:p>
          <a:p>
            <a:r>
              <a:rPr lang="en-GB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Any others?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6217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330199"/>
          </a:xfrm>
        </p:spPr>
        <p:txBody>
          <a:bodyPr>
            <a:no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greadigol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Creative thinking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00050" y="942975"/>
            <a:ext cx="4267200" cy="523398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Mae </a:t>
            </a:r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ymwnued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greu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gweithredu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cydestunau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penodol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sefyllfaoedd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cyfredol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ffordd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newydd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esboniadau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gwahanol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gweld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neu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cysylltiadau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positif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43450" y="942975"/>
            <a:ext cx="3771900" cy="52339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Creative thinking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involves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learning to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generate and apply: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new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ideas in specific contexts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existing situations in a new way, 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identifying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alternative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explanations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see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make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new links that generate a positive outcome.</a:t>
            </a:r>
          </a:p>
        </p:txBody>
      </p:sp>
    </p:spTree>
    <p:extLst>
      <p:ext uri="{BB962C8B-B14F-4D97-AF65-F5344CB8AC3E}">
        <p14:creationId xmlns:p14="http://schemas.microsoft.com/office/powerpoint/2010/main" val="3733423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930" y="238974"/>
            <a:ext cx="6900530" cy="5258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768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25894"/>
            <a:ext cx="7886700" cy="1107483"/>
          </a:xfrm>
        </p:spPr>
        <p:txBody>
          <a:bodyPr>
            <a:normAutofit/>
          </a:bodyPr>
          <a:lstStyle/>
          <a:p>
            <a:pPr algn="ctr"/>
            <a:r>
              <a:rPr lang="en-GB" sz="3200" b="1" dirty="0"/>
              <a:t>Beth </a:t>
            </a:r>
            <a:r>
              <a:rPr lang="en-GB" sz="3200" b="1" dirty="0" err="1"/>
              <a:t>yw</a:t>
            </a:r>
            <a:r>
              <a:rPr lang="en-GB" sz="3200" b="1" dirty="0"/>
              <a:t> </a:t>
            </a:r>
            <a:r>
              <a:rPr lang="en-GB" sz="3200" b="1" dirty="0" err="1"/>
              <a:t>Entrepreneuriaeth</a:t>
            </a:r>
            <a:r>
              <a:rPr lang="en-GB" sz="3200" b="1" dirty="0" smtClean="0"/>
              <a:t>?</a:t>
            </a:r>
            <a:br>
              <a:rPr lang="en-GB" sz="3200" b="1" dirty="0" smtClean="0"/>
            </a:br>
            <a:r>
              <a:rPr lang="en-GB" sz="3200" b="1" dirty="0" smtClean="0"/>
              <a:t>What </a:t>
            </a:r>
            <a:r>
              <a:rPr lang="en-GB" sz="3200" b="1" dirty="0"/>
              <a:t>is Entrepreneurship</a:t>
            </a:r>
            <a:r>
              <a:rPr lang="en-GB" sz="3200" b="1" dirty="0" smtClean="0"/>
              <a:t>?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1390650"/>
            <a:ext cx="3886200" cy="409575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cy-GB" dirty="0" smtClean="0"/>
              <a:t>Trafodwch y cwestiynau isod</a:t>
            </a:r>
          </a:p>
          <a:p>
            <a:pPr marL="0" indent="0" algn="ctr">
              <a:buNone/>
            </a:pPr>
            <a:r>
              <a:rPr lang="cy-GB" dirty="0" smtClean="0"/>
              <a:t>1</a:t>
            </a:r>
            <a:r>
              <a:rPr lang="cy-GB" dirty="0"/>
              <a:t>. Pwy neu beth yw Entrepreneur?</a:t>
            </a:r>
          </a:p>
          <a:p>
            <a:pPr marL="0" indent="0" algn="ctr">
              <a:buNone/>
            </a:pPr>
            <a:r>
              <a:rPr lang="cy-GB" i="1" dirty="0"/>
              <a:t>2. </a:t>
            </a:r>
            <a:r>
              <a:rPr lang="cy-GB" dirty="0"/>
              <a:t>Sut mae pobl yn dod yn Entrepreneuriaid?</a:t>
            </a:r>
          </a:p>
          <a:p>
            <a:pPr marL="0" indent="0" algn="ctr">
              <a:buNone/>
            </a:pPr>
            <a:r>
              <a:rPr lang="cy-GB" dirty="0"/>
              <a:t>3. Beth yw rôl entrepreneuriaeth mewn cymdeithas?</a:t>
            </a:r>
            <a:br>
              <a:rPr lang="cy-GB" dirty="0"/>
            </a:b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390649"/>
            <a:ext cx="3546764" cy="3789641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i="1" dirty="0" smtClean="0"/>
              <a:t>Discuss </a:t>
            </a:r>
            <a:r>
              <a:rPr lang="en-GB" i="1" dirty="0"/>
              <a:t>the following </a:t>
            </a:r>
            <a:r>
              <a:rPr lang="en-GB" i="1" dirty="0" smtClean="0"/>
              <a:t>questions</a:t>
            </a:r>
            <a:endParaRPr lang="en-GB" i="1" dirty="0"/>
          </a:p>
          <a:p>
            <a:pPr marL="514350" indent="-514350" algn="ctr">
              <a:buFont typeface="+mj-lt"/>
              <a:buAutoNum type="arabicPeriod"/>
            </a:pPr>
            <a:r>
              <a:rPr lang="en-GB" i="1" dirty="0"/>
              <a:t>Who or what is an Entrepreneur?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i="1" dirty="0"/>
              <a:t>How do people become entrepreneurs?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i="1" dirty="0"/>
              <a:t>What is the role of entrepreneurship in society?</a:t>
            </a:r>
          </a:p>
          <a:p>
            <a:pPr algn="ctr"/>
            <a:endParaRPr lang="en-GB" i="1" dirty="0"/>
          </a:p>
          <a:p>
            <a:pPr marL="0" indent="0" algn="ctr">
              <a:buNone/>
            </a:pPr>
            <a:endParaRPr lang="en-GB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1C77C9-6EC1-4AB4-AC4C-0CCD4F0D77C6}"/>
              </a:ext>
            </a:extLst>
          </p:cNvPr>
          <p:cNvSpPr txBox="1"/>
          <p:nvPr/>
        </p:nvSpPr>
        <p:spPr>
          <a:xfrm>
            <a:off x="4629149" y="5180291"/>
            <a:ext cx="42996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/>
              <a:t>(Based </a:t>
            </a:r>
            <a:r>
              <a:rPr lang="en-GB" sz="2000" dirty="0" smtClean="0"/>
              <a:t>on/</a:t>
            </a:r>
            <a:r>
              <a:rPr lang="en-GB" sz="2000" dirty="0" err="1" smtClean="0"/>
              <a:t>Wedi’i</a:t>
            </a:r>
            <a:r>
              <a:rPr lang="en-GB" sz="2000" dirty="0" smtClean="0"/>
              <a:t> </a:t>
            </a:r>
            <a:r>
              <a:rPr lang="en-GB" sz="2000" dirty="0" err="1" smtClean="0"/>
              <a:t>seilio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/>
              <a:t>Rae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, 2007</a:t>
            </a:r>
            <a:r>
              <a:rPr lang="en-GB" sz="20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04861662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" y="125894"/>
            <a:ext cx="7886700" cy="1107483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200" b="1" dirty="0" err="1"/>
              <a:t>Medrau</a:t>
            </a:r>
            <a:r>
              <a:rPr lang="en-GB" sz="3200" b="1" dirty="0"/>
              <a:t> </a:t>
            </a:r>
            <a:r>
              <a:rPr lang="en-GB" sz="3200" b="1" dirty="0" err="1" smtClean="0"/>
              <a:t>Entrepreneuriaeth</a:t>
            </a: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>Entrepreneurship </a:t>
            </a:r>
            <a:r>
              <a:rPr lang="en-GB" sz="3200" b="1" dirty="0"/>
              <a:t>Capabilities</a:t>
            </a:r>
            <a:br>
              <a:rPr lang="en-GB" sz="3200" b="1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71500" y="1210550"/>
            <a:ext cx="3886200" cy="4275850"/>
          </a:xfrm>
        </p:spPr>
        <p:txBody>
          <a:bodyPr>
            <a:normAutofit fontScale="92500"/>
          </a:bodyPr>
          <a:lstStyle/>
          <a:p>
            <a:pPr lvl="0">
              <a:defRPr/>
            </a:pPr>
            <a:r>
              <a:rPr lang="cy-GB" sz="2400" dirty="0">
                <a:solidFill>
                  <a:prstClr val="black"/>
                </a:solidFill>
              </a:rPr>
              <a:t>Trefnusrwydd personol</a:t>
            </a:r>
          </a:p>
          <a:p>
            <a:pPr lvl="0">
              <a:defRPr/>
            </a:pPr>
            <a:r>
              <a:rPr lang="cy-GB" sz="2400" dirty="0">
                <a:solidFill>
                  <a:prstClr val="black"/>
                </a:solidFill>
              </a:rPr>
              <a:t>Rhyngweithio rhyngbersonol</a:t>
            </a:r>
          </a:p>
          <a:p>
            <a:pPr lvl="0">
              <a:defRPr/>
            </a:pPr>
            <a:r>
              <a:rPr lang="cy-GB" sz="2400" dirty="0">
                <a:solidFill>
                  <a:prstClr val="black"/>
                </a:solidFill>
              </a:rPr>
              <a:t>Cyfle i archwilio</a:t>
            </a:r>
          </a:p>
          <a:p>
            <a:pPr lvl="0">
              <a:defRPr/>
            </a:pPr>
            <a:r>
              <a:rPr lang="cy-GB" sz="2400" dirty="0">
                <a:solidFill>
                  <a:prstClr val="black"/>
                </a:solidFill>
              </a:rPr>
              <a:t>Cymhwyso arloesi</a:t>
            </a:r>
          </a:p>
          <a:p>
            <a:pPr lvl="0">
              <a:defRPr/>
            </a:pPr>
            <a:r>
              <a:rPr lang="cy-GB" sz="2400" dirty="0">
                <a:solidFill>
                  <a:prstClr val="black"/>
                </a:solidFill>
              </a:rPr>
              <a:t>Cynllunio menter strategol</a:t>
            </a:r>
          </a:p>
          <a:p>
            <a:pPr lvl="0">
              <a:defRPr/>
            </a:pPr>
            <a:r>
              <a:rPr lang="cy-GB" sz="2400" dirty="0">
                <a:solidFill>
                  <a:prstClr val="black"/>
                </a:solidFill>
              </a:rPr>
              <a:t>Datblygu </a:t>
            </a:r>
            <a:r>
              <a:rPr lang="cy-GB" sz="2400" dirty="0" smtClean="0">
                <a:solidFill>
                  <a:prstClr val="black"/>
                </a:solidFill>
              </a:rPr>
              <a:t>marchnad</a:t>
            </a:r>
          </a:p>
          <a:p>
            <a:pPr marL="0" lvl="0" indent="0">
              <a:buNone/>
              <a:defRPr/>
            </a:pPr>
            <a:r>
              <a:rPr lang="cy-GB" sz="2400" b="1" dirty="0" smtClean="0">
                <a:solidFill>
                  <a:prstClr val="black"/>
                </a:solidFill>
              </a:rPr>
              <a:t>A oes gennych medrau entrepreneuriaeth?  </a:t>
            </a:r>
            <a:r>
              <a:rPr lang="cy-GB" sz="2400" dirty="0" smtClean="0">
                <a:solidFill>
                  <a:prstClr val="black"/>
                </a:solidFill>
              </a:rPr>
              <a:t>Cwblhewch y daflen ar Moodle</a:t>
            </a:r>
            <a:endParaRPr lang="cy-GB" sz="2400" b="1" dirty="0">
              <a:solidFill>
                <a:prstClr val="black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0" y="1139947"/>
            <a:ext cx="4017818" cy="3667579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Personal organisation</a:t>
            </a:r>
          </a:p>
          <a:p>
            <a:r>
              <a:rPr lang="en-GB" sz="2400" dirty="0"/>
              <a:t>Interpersonal interaction</a:t>
            </a:r>
          </a:p>
          <a:p>
            <a:r>
              <a:rPr lang="en-GB" sz="2400" dirty="0"/>
              <a:t>Investigating opportunity</a:t>
            </a:r>
          </a:p>
          <a:p>
            <a:r>
              <a:rPr lang="en-GB" sz="2400" dirty="0"/>
              <a:t>Applying innovation</a:t>
            </a:r>
          </a:p>
          <a:p>
            <a:r>
              <a:rPr lang="en-GB" sz="2400" dirty="0"/>
              <a:t>Strategic venture planning</a:t>
            </a:r>
          </a:p>
          <a:p>
            <a:r>
              <a:rPr lang="en-GB" sz="2400" dirty="0"/>
              <a:t>Market development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b="1" dirty="0" smtClean="0"/>
              <a:t>Do you have entrepreneurship capabilities?  </a:t>
            </a:r>
            <a:r>
              <a:rPr lang="en-GB" sz="2400" dirty="0" smtClean="0"/>
              <a:t>Complete the handout </a:t>
            </a:r>
            <a:r>
              <a:rPr lang="en-GB" sz="2400" smtClean="0"/>
              <a:t>on Moodle</a:t>
            </a:r>
            <a:endParaRPr lang="en-GB" sz="240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41C77C9-6EC1-4AB4-AC4C-0CCD4F0D77C6}"/>
              </a:ext>
            </a:extLst>
          </p:cNvPr>
          <p:cNvSpPr txBox="1"/>
          <p:nvPr/>
        </p:nvSpPr>
        <p:spPr>
          <a:xfrm>
            <a:off x="4629149" y="5180291"/>
            <a:ext cx="42996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000" dirty="0"/>
              <a:t>(Based </a:t>
            </a:r>
            <a:r>
              <a:rPr lang="en-GB" sz="2000" dirty="0" smtClean="0"/>
              <a:t>on/</a:t>
            </a:r>
            <a:r>
              <a:rPr lang="en-GB" sz="2000" dirty="0" err="1" smtClean="0"/>
              <a:t>Wedi’i</a:t>
            </a:r>
            <a:r>
              <a:rPr lang="en-GB" sz="2000" dirty="0" smtClean="0"/>
              <a:t> </a:t>
            </a:r>
            <a:r>
              <a:rPr lang="en-GB" sz="2000" dirty="0" err="1" smtClean="0"/>
              <a:t>seilio</a:t>
            </a:r>
            <a:r>
              <a:rPr lang="en-GB" sz="2000" dirty="0" smtClean="0"/>
              <a:t> </a:t>
            </a:r>
            <a:r>
              <a:rPr lang="en-GB" sz="2000" dirty="0" err="1" smtClean="0"/>
              <a:t>ar</a:t>
            </a:r>
            <a:r>
              <a:rPr lang="en-GB" sz="2000" dirty="0" smtClean="0"/>
              <a:t> </a:t>
            </a:r>
            <a:r>
              <a:rPr lang="en-GB" sz="2000" dirty="0"/>
              <a:t>Rae</a:t>
            </a:r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, 2007</a:t>
            </a:r>
            <a:r>
              <a:rPr lang="en-GB" sz="2000" dirty="0"/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1DD7D3-B26C-4279-8DC6-06F6771D370A}"/>
              </a:ext>
            </a:extLst>
          </p:cNvPr>
          <p:cNvSpPr txBox="1"/>
          <p:nvPr/>
        </p:nvSpPr>
        <p:spPr>
          <a:xfrm>
            <a:off x="4322618" y="5707516"/>
            <a:ext cx="48213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Worksheet 2: Entrepreneurship self </a:t>
            </a:r>
            <a:r>
              <a:rPr lang="en-GB" b="1" dirty="0" smtClean="0">
                <a:solidFill>
                  <a:schemeClr val="bg1"/>
                </a:solidFill>
              </a:rPr>
              <a:t>assessment/ </a:t>
            </a:r>
            <a:r>
              <a:rPr lang="en-GB" b="1" dirty="0" err="1" smtClean="0">
                <a:solidFill>
                  <a:schemeClr val="bg1"/>
                </a:solidFill>
              </a:rPr>
              <a:t>Taflen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waith</a:t>
            </a:r>
            <a:r>
              <a:rPr lang="en-GB" b="1" dirty="0" smtClean="0">
                <a:solidFill>
                  <a:schemeClr val="bg1"/>
                </a:solidFill>
              </a:rPr>
              <a:t> 2: Hunan-</a:t>
            </a:r>
            <a:r>
              <a:rPr lang="en-GB" b="1" dirty="0" err="1" smtClean="0">
                <a:solidFill>
                  <a:schemeClr val="bg1"/>
                </a:solidFill>
              </a:rPr>
              <a:t>asesiad</a:t>
            </a:r>
            <a:r>
              <a:rPr lang="en-GB" b="1" dirty="0" smtClean="0">
                <a:solidFill>
                  <a:schemeClr val="bg1"/>
                </a:solidFill>
              </a:rPr>
              <a:t> </a:t>
            </a:r>
            <a:r>
              <a:rPr lang="en-GB" b="1" dirty="0" err="1" smtClean="0">
                <a:solidFill>
                  <a:schemeClr val="bg1"/>
                </a:solidFill>
              </a:rPr>
              <a:t>Entrepreneuriaeth</a:t>
            </a:r>
            <a:r>
              <a:rPr lang="en-GB" b="1" dirty="0" smtClean="0">
                <a:solidFill>
                  <a:schemeClr val="bg1"/>
                </a:solidFill>
              </a:rPr>
              <a:t>   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415171"/>
      </p:ext>
    </p:extLst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793823"/>
          </a:xfrm>
        </p:spPr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Sir Ken Robinson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458" name="Picture 2" descr="G:\EAEE6004 Leadership and Entrepreneurship\6004 Reading List\ken-creativity.pn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92" y="1158949"/>
            <a:ext cx="8701094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4556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07977"/>
            <a:ext cx="7886700" cy="835024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Codau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proffesiynol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Professional codes </a:t>
            </a:r>
            <a:endParaRPr lang="en-GB" sz="36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257300"/>
            <a:ext cx="3886200" cy="4976813"/>
          </a:xfrm>
        </p:spPr>
        <p:txBody>
          <a:bodyPr/>
          <a:lstStyle/>
          <a:p>
            <a:pPr marL="0" indent="0">
              <a:buNone/>
            </a:pPr>
            <a:r>
              <a:rPr lang="en-GB" dirty="0" err="1" smtClean="0"/>
              <a:t>Codau</a:t>
            </a:r>
            <a:r>
              <a:rPr lang="en-GB" dirty="0" smtClean="0"/>
              <a:t> </a:t>
            </a:r>
            <a:r>
              <a:rPr lang="en-GB" dirty="0" err="1" smtClean="0"/>
              <a:t>ymarfer</a:t>
            </a:r>
            <a:r>
              <a:rPr lang="en-GB" dirty="0" smtClean="0"/>
              <a:t> </a:t>
            </a:r>
            <a:r>
              <a:rPr lang="en-GB" dirty="0" err="1" smtClean="0"/>
              <a:t>neu</a:t>
            </a:r>
            <a:r>
              <a:rPr lang="en-GB" dirty="0" smtClean="0"/>
              <a:t> </a:t>
            </a:r>
            <a:r>
              <a:rPr lang="en-GB" dirty="0" err="1" smtClean="0"/>
              <a:t>ymddygiad</a:t>
            </a:r>
            <a:r>
              <a:rPr lang="en-GB" dirty="0" smtClean="0"/>
              <a:t>,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ffocysu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:</a:t>
            </a:r>
          </a:p>
          <a:p>
            <a:r>
              <a:rPr lang="en-GB" dirty="0" err="1" smtClean="0"/>
              <a:t>Ymddygiad</a:t>
            </a:r>
            <a:endParaRPr lang="en-GB" dirty="0" smtClean="0"/>
          </a:p>
          <a:p>
            <a:r>
              <a:rPr lang="en-GB" dirty="0" smtClean="0"/>
              <a:t>Parch</a:t>
            </a:r>
          </a:p>
          <a:p>
            <a:r>
              <a:rPr lang="en-GB" dirty="0" smtClean="0"/>
              <a:t>Cael </a:t>
            </a:r>
            <a:r>
              <a:rPr lang="en-GB" dirty="0" err="1" smtClean="0"/>
              <a:t>gwybodaeth</a:t>
            </a:r>
            <a:r>
              <a:rPr lang="en-GB" dirty="0" smtClean="0"/>
              <a:t>, </a:t>
            </a:r>
            <a:r>
              <a:rPr lang="en-GB" dirty="0" err="1" smtClean="0"/>
              <a:t>dealltwriaeth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sgiliau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gwenud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swydd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endParaRPr lang="en-GB" dirty="0" smtClean="0"/>
          </a:p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iaith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defnyddio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57300"/>
            <a:ext cx="3886200" cy="4919663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Codes of practice or </a:t>
            </a:r>
            <a:r>
              <a:rPr lang="en-GB" dirty="0" err="1" smtClean="0"/>
              <a:t>consudt</a:t>
            </a:r>
            <a:r>
              <a:rPr lang="en-GB" dirty="0" smtClean="0"/>
              <a:t>, focusing on:</a:t>
            </a:r>
          </a:p>
          <a:p>
            <a:r>
              <a:rPr lang="en-GB" dirty="0" smtClean="0"/>
              <a:t>Behaviour</a:t>
            </a:r>
          </a:p>
          <a:p>
            <a:r>
              <a:rPr lang="en-GB" dirty="0" smtClean="0"/>
              <a:t>Respect</a:t>
            </a:r>
          </a:p>
          <a:p>
            <a:r>
              <a:rPr lang="en-GB" dirty="0" smtClean="0"/>
              <a:t>Having knowledge, understanding and skills to do your job well</a:t>
            </a:r>
          </a:p>
          <a:p>
            <a:r>
              <a:rPr lang="en-GB" dirty="0" smtClean="0"/>
              <a:t>Language you use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9089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gloi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b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To conclude…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heddiw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nodweddion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ymddygiadau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perthyn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chi a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allwch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rhain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bellach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EICH DYFODOL.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Consider today’s lecture in terms of how some of the skills, characteristics and behaviours apply to you and how these could be developed further for YOUR FUTURE.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0517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1587</TotalTime>
  <Words>1442</Words>
  <Application>Microsoft Office PowerPoint</Application>
  <PresentationFormat>On-screen Show (4:3)</PresentationFormat>
  <Paragraphs>248</Paragraphs>
  <Slides>25</Slides>
  <Notes>21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Calibri Light</vt:lpstr>
      <vt:lpstr>Times New Roman</vt:lpstr>
      <vt:lpstr>Wingdings</vt:lpstr>
      <vt:lpstr>Office Theme</vt:lpstr>
      <vt:lpstr>Acrobat Document</vt:lpstr>
      <vt:lpstr>PowerPoint Presentation</vt:lpstr>
      <vt:lpstr>Sesiwn 3             Session 3</vt:lpstr>
      <vt:lpstr>Cymwyseddau yn y sesiynau yma Competencies in these sessions</vt:lpstr>
      <vt:lpstr>Tasg/Task </vt:lpstr>
      <vt:lpstr>Ymddygiadau proffesiynol Professional behaviours </vt:lpstr>
      <vt:lpstr>Nodweddion gweithle effeithiol Characteristics of an effective workplace </vt:lpstr>
      <vt:lpstr>Families and Work Institute (FWI)</vt:lpstr>
      <vt:lpstr>Proffesiynoldeb yn y gweithle Professionalism in the workplace</vt:lpstr>
      <vt:lpstr>                Atebolrwydd Dibynadwyedd Gonestrwydd Ymrwymiad Set sgiliau yn erbyn  set meddwl  Accountability Trustworthiness Honesty Commitment Skill set v Mind set           (Reed and Stoltz, 2013)     </vt:lpstr>
      <vt:lpstr>Tasg/Task</vt:lpstr>
      <vt:lpstr>Hunan ddisgyblaeth  Self discipline </vt:lpstr>
      <vt:lpstr>Ystyriwch…gahaniaethau unigol yn y gwaithle  Consider…Individual Differences at Work </vt:lpstr>
      <vt:lpstr>       Gwahaniaethau Unigol yn y Gwaith Individual Differences at Work </vt:lpstr>
      <vt:lpstr>Personoliaeth a pherfformiad swydd Personality and job performance</vt:lpstr>
      <vt:lpstr>Sut y gall darpar gyflogwyr asesu’r nodweddion hyn ac ymddygiad gwaith posibl? How do potential employers assess these traits and potential work behaviour?</vt:lpstr>
      <vt:lpstr>Meddwl yn Feirniadol: ydy’r dulliau hyn yn gweithio?  Critical Thinking: do these approaches work?</vt:lpstr>
      <vt:lpstr>Sgiliau datrys problemau Problem solving skills</vt:lpstr>
      <vt:lpstr>Sgiliau datrys problemau Problem solving skills</vt:lpstr>
      <vt:lpstr>Meddwl yn greadigol     Creative thinking</vt:lpstr>
      <vt:lpstr>PowerPoint Presentation</vt:lpstr>
      <vt:lpstr>Beth yw Entrepreneuriaeth? What is Entrepreneurship?</vt:lpstr>
      <vt:lpstr>Medrau Entrepreneuriaeth Entrepreneurship Capabilities </vt:lpstr>
      <vt:lpstr>Sir Ken Robinson</vt:lpstr>
      <vt:lpstr>Codau proffesiynol Professional codes </vt:lpstr>
      <vt:lpstr>I gloi… To conclude…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Gwyneth Davies</cp:lastModifiedBy>
  <cp:revision>42</cp:revision>
  <cp:lastPrinted>2019-07-01T13:46:34Z</cp:lastPrinted>
  <dcterms:created xsi:type="dcterms:W3CDTF">2017-02-08T11:33:06Z</dcterms:created>
  <dcterms:modified xsi:type="dcterms:W3CDTF">2020-10-02T08:20:24Z</dcterms:modified>
</cp:coreProperties>
</file>